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2" r:id="rId5"/>
  </p:sldMasterIdLst>
  <p:notesMasterIdLst>
    <p:notesMasterId r:id="rId22"/>
  </p:notesMasterIdLst>
  <p:sldIdLst>
    <p:sldId id="256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DA PRAKASH MEHER/Android PF /SRI-Bangalore/Engineer/삼성전자" initials="BPMP/" lastIdx="1" clrIdx="0">
    <p:extLst>
      <p:ext uri="{19B8F6BF-5375-455C-9EA6-DF929625EA0E}">
        <p15:presenceInfo xmlns:p15="http://schemas.microsoft.com/office/powerpoint/2012/main" xmlns="" userId="S-1-5-21-1569490900-2152479555-3239727262-744187" providerId="AD"/>
      </p:ext>
    </p:extLst>
  </p:cmAuthor>
  <p:cmAuthor id="2" name="Mrinaal Dogra/Campus /SRI-Bangalore/Associate/삼성전자" initials="MD/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9000"/>
    <a:srgbClr val="548235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44" autoAdjust="0"/>
  </p:normalViewPr>
  <p:slideViewPr>
    <p:cSldViewPr snapToGrid="0">
      <p:cViewPr varScale="1">
        <p:scale>
          <a:sx n="75" d="100"/>
          <a:sy n="75" d="100"/>
        </p:scale>
        <p:origin x="-4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FD9B-EB4E-4F37-A735-1771AFC924FD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5E4D1-3ECD-457D-AF8D-5A136C8DBB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8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2600" y="83857"/>
            <a:ext cx="11473221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kumimoji="0" lang="ko-KR" altLang="en-US" sz="2800" spc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pPr marL="0" lvl="0" algn="l" fontAlgn="auto">
              <a:spcAft>
                <a:spcPts val="0"/>
              </a:spcAft>
            </a:pPr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338502" y="6514714"/>
            <a:ext cx="853497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kumimoji="0" lang="ko-KR" altLang="en-US" sz="1200" spc="0" smtClean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 -</a:t>
            </a:r>
            <a:fld id="{0601F726-F0B6-4476-9123-F20942C5D91A}" type="slidenum">
              <a:rPr lang="en-US" altLang="ko-KR" smtClean="0"/>
              <a:pPr/>
              <a:t>‹#›</a:t>
            </a:fld>
            <a:r>
              <a:rPr lang="en-US" altLang="ko-KR" dirty="0" smtClean="0"/>
              <a:t>-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66" y="182876"/>
            <a:ext cx="1397072" cy="3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97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9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39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00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65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477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006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1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8137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233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2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338502" y="6514714"/>
            <a:ext cx="853497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algn="r">
              <a:defRPr kumimoji="0" lang="ko-KR" altLang="en-US" sz="1200" spc="0" smtClean="0">
                <a:ln>
                  <a:solidFill>
                    <a:srgbClr val="D91962">
                      <a:alpha val="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 -</a:t>
            </a:r>
            <a:fld id="{0601F726-F0B6-4476-9123-F20942C5D91A}" type="slidenum">
              <a:rPr lang="en-US" altLang="ko-KR" smtClean="0"/>
              <a:pPr/>
              <a:t>‹#›</a:t>
            </a:fld>
            <a:r>
              <a:rPr lang="en-US" altLang="ko-KR" dirty="0" smtClean="0"/>
              <a:t>-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99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6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83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66" y="182876"/>
            <a:ext cx="1397072" cy="3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9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655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35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0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27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69DF-B515-4722-AFDE-8E2535F70505}" type="datetimeFigureOut">
              <a:rPr lang="en-IN" smtClean="0"/>
              <a:t>27-01-2022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01DF-9226-492A-BCDC-F8221138F5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17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4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66" y="182876"/>
            <a:ext cx="1397072" cy="32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0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in.linkedin.com/in/mrinaald" TargetMode="External"/><Relationship Id="rId2" Type="http://schemas.openxmlformats.org/officeDocument/2006/relationships/hyperlink" Target="mailto:azadmrinaal@gmail.com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Paper ID: 43</a:t>
            </a:r>
            <a:b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 Efficient Federated Recommendation Model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500" y="4465638"/>
            <a:ext cx="3873499" cy="1655762"/>
          </a:xfrm>
        </p:spPr>
        <p:txBody>
          <a:bodyPr>
            <a:normAutofit fontScale="62500" lnSpcReduction="20000"/>
          </a:bodyPr>
          <a:lstStyle/>
          <a:p>
            <a:r>
              <a:rPr lang="en-IN" b="1" cap="smal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		</a:t>
            </a:r>
          </a:p>
          <a:p>
            <a:r>
              <a:rPr lang="en-IN" b="1" cap="smal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Mrinaal Dogra</a:t>
            </a:r>
          </a:p>
          <a:p>
            <a:r>
              <a:rPr lang="en-IN" b="1" cap="smal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Beda Prakash Meher</a:t>
            </a:r>
          </a:p>
          <a:p>
            <a:r>
              <a:rPr lang="en-IN" b="1" cap="smal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Parameswaranath Vadackupurath Mani</a:t>
            </a:r>
          </a:p>
          <a:p>
            <a:r>
              <a:rPr lang="en-IN" b="1" cap="small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Hwang-Ki Min</a:t>
            </a:r>
            <a:endParaRPr lang="en-IN" b="1" cap="small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Next App Recommendation – Context Encoder</a:t>
            </a:r>
            <a:endParaRPr lang="en-IN" b="1" dirty="0"/>
          </a:p>
        </p:txBody>
      </p:sp>
      <p:grpSp>
        <p:nvGrpSpPr>
          <p:cNvPr id="83" name="Group 82"/>
          <p:cNvGrpSpPr/>
          <p:nvPr/>
        </p:nvGrpSpPr>
        <p:grpSpPr>
          <a:xfrm>
            <a:off x="670220" y="1882039"/>
            <a:ext cx="4121690" cy="2924646"/>
            <a:chOff x="3261749" y="4958748"/>
            <a:chExt cx="2947881" cy="2091742"/>
          </a:xfrm>
        </p:grpSpPr>
        <p:sp>
          <p:nvSpPr>
            <p:cNvPr id="84" name="Rectangle 83"/>
            <p:cNvSpPr/>
            <p:nvPr/>
          </p:nvSpPr>
          <p:spPr>
            <a:xfrm>
              <a:off x="3315303" y="4994667"/>
              <a:ext cx="2750708" cy="131781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IN" sz="1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261749" y="4958748"/>
              <a:ext cx="1093572" cy="220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IN" sz="1400" b="1" kern="0" dirty="0">
                  <a:solidFill>
                    <a:prstClr val="black"/>
                  </a:solidFill>
                  <a:latin typeface="Calibri" panose="020F0502020204030204"/>
                </a:rPr>
                <a:t>Context Encoder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85662" y="5323876"/>
              <a:ext cx="2535820" cy="116558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Layer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485661" y="5564148"/>
              <a:ext cx="2535821" cy="142887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Concatenate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cxnSp>
          <p:nvCxnSpPr>
            <p:cNvPr id="88" name="Straight Arrow Connector 87"/>
            <p:cNvCxnSpPr>
              <a:stCxn id="87" idx="0"/>
              <a:endCxn id="86" idx="2"/>
            </p:cNvCxnSpPr>
            <p:nvPr/>
          </p:nvCxnSpPr>
          <p:spPr>
            <a:xfrm flipV="1">
              <a:off x="4753572" y="5440434"/>
              <a:ext cx="0" cy="12371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89" name="Rectangle 88"/>
            <p:cNvSpPr/>
            <p:nvPr/>
          </p:nvSpPr>
          <p:spPr>
            <a:xfrm>
              <a:off x="3485662" y="5829680"/>
              <a:ext cx="763458" cy="103249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</a:t>
              </a: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Layer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487185" y="6073587"/>
              <a:ext cx="908686" cy="132568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App Attention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378169" y="5828917"/>
              <a:ext cx="749226" cy="10178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36000"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</a:t>
              </a: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Layer</a:t>
              </a:r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3935458" y="5702741"/>
              <a:ext cx="1142" cy="13380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>
            <a:xfrm flipV="1">
              <a:off x="3939054" y="5942628"/>
              <a:ext cx="1142" cy="13380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94" name="Straight Arrow Connector 93"/>
            <p:cNvCxnSpPr>
              <a:stCxn id="91" idx="0"/>
              <a:endCxn id="87" idx="2"/>
            </p:cNvCxnSpPr>
            <p:nvPr/>
          </p:nvCxnSpPr>
          <p:spPr>
            <a:xfrm flipV="1">
              <a:off x="4752782" y="5707035"/>
              <a:ext cx="790" cy="121882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4378169" y="6698454"/>
                  <a:ext cx="764461" cy="340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548235"/>
                      </a:solidFill>
                      <a:latin typeface="Calibri" panose="020F0502020204030204"/>
                    </a:rPr>
                    <a:t>Context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  <m:sup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bSup>
                      </m:oMath>
                    </m:oMathPara>
                  </a14:m>
                  <a:endParaRPr lang="en-IN" sz="1200" b="1" kern="0" dirty="0">
                    <a:solidFill>
                      <a:srgbClr val="548235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169" y="6698454"/>
                  <a:ext cx="764461" cy="340415"/>
                </a:xfrm>
                <a:prstGeom prst="rect">
                  <a:avLst/>
                </a:prstGeom>
                <a:blipFill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/>
            <p:cNvSpPr/>
            <p:nvPr/>
          </p:nvSpPr>
          <p:spPr>
            <a:xfrm>
              <a:off x="5195727" y="5829969"/>
              <a:ext cx="825756" cy="109535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</a:t>
              </a: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Layer</a:t>
              </a:r>
            </a:p>
          </p:txBody>
        </p:sp>
        <p:cxnSp>
          <p:nvCxnSpPr>
            <p:cNvPr id="97" name="Straight Arrow Connector 96"/>
            <p:cNvCxnSpPr>
              <a:stCxn id="95" idx="0"/>
              <a:endCxn id="91" idx="2"/>
            </p:cNvCxnSpPr>
            <p:nvPr/>
          </p:nvCxnSpPr>
          <p:spPr>
            <a:xfrm flipH="1" flipV="1">
              <a:off x="4752782" y="5930700"/>
              <a:ext cx="7618" cy="76775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98" name="Straight Arrow Connector 97"/>
            <p:cNvCxnSpPr>
              <a:stCxn id="99" idx="0"/>
              <a:endCxn id="96" idx="2"/>
            </p:cNvCxnSpPr>
            <p:nvPr/>
          </p:nvCxnSpPr>
          <p:spPr>
            <a:xfrm flipV="1">
              <a:off x="5608605" y="5939504"/>
              <a:ext cx="0" cy="770571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5007580" y="6710075"/>
                  <a:ext cx="1202050" cy="340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548235"/>
                      </a:solidFill>
                      <a:latin typeface="Calibri" panose="020F0502020204030204"/>
                    </a:rPr>
                    <a:t>Current Time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  <m:sup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p>
                        </m:sSubSup>
                      </m:oMath>
                    </m:oMathPara>
                  </a14:m>
                  <a:endParaRPr lang="en-IN" sz="1200" b="1" kern="0" dirty="0" smtClean="0">
                    <a:solidFill>
                      <a:srgbClr val="548235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580" y="6710075"/>
                  <a:ext cx="1202050" cy="3404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96" idx="0"/>
            </p:cNvCxnSpPr>
            <p:nvPr/>
          </p:nvCxnSpPr>
          <p:spPr>
            <a:xfrm flipV="1">
              <a:off x="5608605" y="5701456"/>
              <a:ext cx="0" cy="128513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6841268" y="4538296"/>
                <a:ext cx="2913683" cy="412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68" y="4538296"/>
                <a:ext cx="2913683" cy="412292"/>
              </a:xfrm>
              <a:prstGeom prst="rect">
                <a:avLst/>
              </a:prstGeom>
              <a:blipFill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/>
              <p:cNvSpPr/>
              <p:nvPr/>
            </p:nvSpPr>
            <p:spPr>
              <a:xfrm>
                <a:off x="6186539" y="3184079"/>
                <a:ext cx="4223143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539" y="3184079"/>
                <a:ext cx="4223143" cy="410497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5826622" y="1931690"/>
            <a:ext cx="49429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Encoder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encoding of current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Analogous to Context Encoder module of the proposed framework.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8003712" y="2729795"/>
            <a:ext cx="179065" cy="1805222"/>
          </a:xfrm>
          <a:prstGeom prst="leftBrace">
            <a:avLst>
              <a:gd name="adj1" fmla="val 54850"/>
              <a:gd name="adj2" fmla="val 50000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Left Brace 104"/>
          <p:cNvSpPr/>
          <p:nvPr/>
        </p:nvSpPr>
        <p:spPr>
          <a:xfrm rot="5400000" flipV="1">
            <a:off x="8359311" y="3820332"/>
            <a:ext cx="179065" cy="1356290"/>
          </a:xfrm>
          <a:prstGeom prst="leftBrace">
            <a:avLst>
              <a:gd name="adj1" fmla="val 54850"/>
              <a:gd name="adj2" fmla="val 50000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Left Brace 105"/>
          <p:cNvSpPr/>
          <p:nvPr/>
        </p:nvSpPr>
        <p:spPr>
          <a:xfrm rot="16200000">
            <a:off x="9269446" y="3345257"/>
            <a:ext cx="147987" cy="575200"/>
          </a:xfrm>
          <a:prstGeom prst="leftBrace">
            <a:avLst>
              <a:gd name="adj1" fmla="val 54850"/>
              <a:gd name="adj2" fmla="val 50000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341920" y="3875675"/>
            <a:ext cx="1519" cy="753897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>
          <a:xfrm>
            <a:off x="8093244" y="3930134"/>
            <a:ext cx="355599" cy="322489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689611" y="4287313"/>
                <a:ext cx="1844327" cy="67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en-IN" sz="1200" b="1" dirty="0" smtClean="0">
                    <a:solidFill>
                      <a:srgbClr val="5B9BD5">
                        <a:lumMod val="75000"/>
                      </a:srgbClr>
                    </a:solidFill>
                    <a:latin typeface="Calibri" panose="020F0502020204030204"/>
                  </a:rPr>
                  <a:t>Recently used</a:t>
                </a:r>
                <a:br>
                  <a:rPr lang="en-IN" sz="1200" b="1" dirty="0" smtClean="0">
                    <a:solidFill>
                      <a:srgbClr val="5B9BD5">
                        <a:lumMod val="75000"/>
                      </a:srgbClr>
                    </a:solidFill>
                    <a:latin typeface="Calibri" panose="020F0502020204030204"/>
                  </a:rPr>
                </a:br>
                <a:r>
                  <a:rPr lang="en-IN" sz="1200" b="1" dirty="0" smtClean="0">
                    <a:solidFill>
                      <a:srgbClr val="5B9BD5">
                        <a:lumMod val="75000"/>
                      </a:srgbClr>
                    </a:solidFill>
                    <a:latin typeface="Calibri" panose="020F0502020204030204"/>
                  </a:rPr>
                  <a:t>apps’ encodings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1200" b="1" i="1" smtClean="0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200" b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𝒄𝒂</m:t>
                        </m:r>
                      </m:sup>
                    </m:sSubSup>
                    <m:r>
                      <a:rPr lang="en-IN" sz="1200" b="1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200" b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𝒄𝒂</m:t>
                        </m:r>
                      </m:sup>
                    </m:sSubSup>
                    <m:r>
                      <a:rPr lang="en-IN" sz="1200" b="1">
                        <a:solidFill>
                          <a:srgbClr val="5B9BD5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1200" b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IN" sz="1200" b="1" i="1">
                            <a:solidFill>
                              <a:srgbClr val="5B9BD5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𝒄𝒂</m:t>
                        </m:r>
                      </m:sup>
                    </m:sSubSup>
                  </m:oMath>
                </a14:m>
                <a:r>
                  <a:rPr lang="en-IN" sz="1200" b="1" dirty="0" smtClean="0">
                    <a:solidFill>
                      <a:srgbClr val="5B9BD5">
                        <a:lumMod val="75000"/>
                      </a:srgbClr>
                    </a:solidFill>
                    <a:latin typeface="Calibri" panose="020F0502020204030204"/>
                  </a:rPr>
                  <a:t>}</a:t>
                </a:r>
                <a:endParaRPr lang="en-IN" sz="1200" b="1" dirty="0">
                  <a:solidFill>
                    <a:srgbClr val="5B9BD5">
                      <a:lumMod val="75000"/>
                    </a:srgbClr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1" y="4287313"/>
                <a:ext cx="1844327" cy="671979"/>
              </a:xfrm>
              <a:prstGeom prst="rect">
                <a:avLst/>
              </a:prstGeom>
              <a:blipFill>
                <a:blip r:embed="rId6"/>
                <a:stretch>
                  <a:fillRect b="-6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0"/>
            <a:endCxn id="90" idx="2"/>
          </p:cNvCxnSpPr>
          <p:nvPr/>
        </p:nvCxnSpPr>
        <p:spPr>
          <a:xfrm flipV="1">
            <a:off x="1611775" y="3626147"/>
            <a:ext cx="8904" cy="661166"/>
          </a:xfrm>
          <a:prstGeom prst="straightConnector1">
            <a:avLst/>
          </a:prstGeom>
          <a:noFill/>
          <a:ln w="3175" cap="flat" cmpd="sng" algn="ctr">
            <a:solidFill>
              <a:srgbClr val="5B9BD5"/>
            </a:solidFill>
            <a:prstDash val="solid"/>
            <a:miter lim="800000"/>
            <a:headEnd w="sm" len="sm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914617" y="1307638"/>
                <a:ext cx="1680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IN" sz="1200" b="1" kern="0" dirty="0" smtClean="0">
                    <a:solidFill>
                      <a:srgbClr val="548235"/>
                    </a:solidFill>
                    <a:latin typeface="Calibri" panose="020F0502020204030204"/>
                  </a:rPr>
                  <a:t>Context Encoding</a:t>
                </a:r>
              </a:p>
              <a:p>
                <a:pPr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200" b="1" i="1">
                              <a:solidFill>
                                <a:srgbClr val="548235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1200" b="1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IN" sz="1200" b="1" kern="0" dirty="0" smtClean="0">
                  <a:solidFill>
                    <a:srgbClr val="548235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17" y="1307638"/>
                <a:ext cx="1680691" cy="461665"/>
              </a:xfrm>
              <a:prstGeom prst="rect">
                <a:avLst/>
              </a:prstGeom>
              <a:blipFill>
                <a:blip r:embed="rId7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/>
          <p:cNvCxnSpPr>
            <a:stCxn id="86" idx="0"/>
            <a:endCxn id="111" idx="2"/>
          </p:cNvCxnSpPr>
          <p:nvPr/>
        </p:nvCxnSpPr>
        <p:spPr>
          <a:xfrm flipH="1" flipV="1">
            <a:off x="2754963" y="1769303"/>
            <a:ext cx="1105" cy="623253"/>
          </a:xfrm>
          <a:prstGeom prst="straightConnector1">
            <a:avLst/>
          </a:prstGeom>
          <a:noFill/>
          <a:ln w="3175" cap="flat" cmpd="sng" algn="ctr">
            <a:solidFill>
              <a:srgbClr val="70AD47">
                <a:lumMod val="75000"/>
              </a:srgbClr>
            </a:solidFill>
            <a:prstDash val="solid"/>
            <a:miter lim="800000"/>
            <a:headEnd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350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Next App Recommendation – Relevance Predictor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6809634" y="4944024"/>
                <a:ext cx="2443554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I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634" y="4944024"/>
                <a:ext cx="2443554" cy="410497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5826622" y="1931690"/>
            <a:ext cx="52223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 Predictor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Predicts the relevance score (between 0 to 1) of the input target app as the next app to be launched by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Analogous to Relevance Predictor module of the proposed framework.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608226" y="3801224"/>
                <a:ext cx="3379771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226" y="3801224"/>
                <a:ext cx="3379771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Left Brace 72"/>
          <p:cNvSpPr/>
          <p:nvPr/>
        </p:nvSpPr>
        <p:spPr>
          <a:xfrm rot="16200000">
            <a:off x="8786847" y="4020493"/>
            <a:ext cx="147987" cy="575200"/>
          </a:xfrm>
          <a:prstGeom prst="leftBrace">
            <a:avLst>
              <a:gd name="adj1" fmla="val 54850"/>
              <a:gd name="adj2" fmla="val 50000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859321" y="4550911"/>
            <a:ext cx="1519" cy="487727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>
          <a:xfrm>
            <a:off x="7664637" y="4215049"/>
            <a:ext cx="127000" cy="852251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>
            <a:off x="8430000" y="4268132"/>
            <a:ext cx="0" cy="794309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>
            <a:off x="8125200" y="4268132"/>
            <a:ext cx="0" cy="794309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78" name="Group 77"/>
          <p:cNvGrpSpPr/>
          <p:nvPr/>
        </p:nvGrpSpPr>
        <p:grpSpPr>
          <a:xfrm>
            <a:off x="520488" y="1607833"/>
            <a:ext cx="5085478" cy="3742747"/>
            <a:chOff x="520488" y="1607833"/>
            <a:chExt cx="5085478" cy="3742747"/>
          </a:xfrm>
        </p:grpSpPr>
        <p:sp>
          <p:nvSpPr>
            <p:cNvPr id="79" name="Rectangle 78"/>
            <p:cNvSpPr/>
            <p:nvPr/>
          </p:nvSpPr>
          <p:spPr>
            <a:xfrm>
              <a:off x="563153" y="2329548"/>
              <a:ext cx="4561060" cy="155596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200">
                <a:defRPr/>
              </a:pPr>
              <a:endParaRPr lang="en-IN" sz="1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0488" y="2293041"/>
              <a:ext cx="172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IN" sz="1400" b="1" kern="0" dirty="0">
                  <a:solidFill>
                    <a:prstClr val="black"/>
                  </a:solidFill>
                  <a:latin typeface="Calibri" panose="020F0502020204030204"/>
                </a:rPr>
                <a:t>Relevance Predictor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64189" y="2605619"/>
              <a:ext cx="1421782" cy="1685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Sigmoid</a:t>
              </a: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 Activation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170132" y="2942406"/>
              <a:ext cx="1421782" cy="1685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Dot Product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174780" y="3580646"/>
              <a:ext cx="1421782" cy="1685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Hadamard Product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990486" y="3257754"/>
              <a:ext cx="1469089" cy="164486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Concatenate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90484" y="2933666"/>
              <a:ext cx="1469090" cy="18760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</a:t>
              </a:r>
            </a:p>
          </p:txBody>
        </p:sp>
        <p:cxnSp>
          <p:nvCxnSpPr>
            <p:cNvPr id="116" name="Straight Arrow Connector 115"/>
            <p:cNvCxnSpPr>
              <a:stCxn id="81" idx="0"/>
              <a:endCxn id="117" idx="4"/>
            </p:cNvCxnSpPr>
            <p:nvPr/>
          </p:nvCxnSpPr>
          <p:spPr>
            <a:xfrm flipV="1">
              <a:off x="3875080" y="2165531"/>
              <a:ext cx="1" cy="440088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/>
                <p:cNvSpPr/>
                <p:nvPr/>
              </p:nvSpPr>
              <p:spPr>
                <a:xfrm>
                  <a:off x="3591942" y="1607833"/>
                  <a:ext cx="566278" cy="55769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lIns="0" rIns="0" rtlCol="0" anchor="ctr"/>
                <a:lstStyle/>
                <a:p>
                  <a:pPr algn="ctr" defTabSz="457200">
                    <a:defRPr/>
                  </a:pPr>
                  <a:r>
                    <a:rPr lang="en-IN" sz="1050" b="1" kern="0" dirty="0" smtClean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Calibri" panose="020F0502020204030204"/>
                    </a:rPr>
                    <a:t>SCORE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IN" sz="105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IN" sz="10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IN" sz="1050" b="1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17" name="Oval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942" y="1607833"/>
                  <a:ext cx="566278" cy="557698"/>
                </a:xfrm>
                <a:prstGeom prst="ellipse">
                  <a:avLst/>
                </a:prstGeom>
                <a:blipFill>
                  <a:blip r:embed="rId4"/>
                  <a:stretch>
                    <a:fillRect r="-6316"/>
                  </a:stretch>
                </a:blipFill>
                <a:ln w="127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3"/>
              <a:endCxn id="82" idx="1"/>
            </p:cNvCxnSpPr>
            <p:nvPr/>
          </p:nvCxnSpPr>
          <p:spPr>
            <a:xfrm flipV="1">
              <a:off x="2459575" y="3026656"/>
              <a:ext cx="710558" cy="810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1">
              <a:off x="1725031" y="3110907"/>
              <a:ext cx="12144" cy="146847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563153" y="4049473"/>
                  <a:ext cx="1142064" cy="482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BF9000"/>
                      </a:solidFill>
                      <a:latin typeface="Calibri" panose="020F0502020204030204"/>
                    </a:rPr>
                    <a:t>Last used time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  <m:sup>
                            <m: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bSup>
                      </m:oMath>
                    </m:oMathPara>
                  </a14:m>
                  <a:endParaRPr lang="en-IN" sz="1200" b="1" kern="0" dirty="0">
                    <a:solidFill>
                      <a:srgbClr val="BF9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3" y="4049473"/>
                  <a:ext cx="1142064" cy="482183"/>
                </a:xfrm>
                <a:prstGeom prst="rect">
                  <a:avLst/>
                </a:prstGeom>
                <a:blipFill>
                  <a:blip r:embed="rId5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/>
            <p:cNvCxnSpPr>
              <a:stCxn id="113" idx="0"/>
              <a:endCxn id="82" idx="2"/>
            </p:cNvCxnSpPr>
            <p:nvPr/>
          </p:nvCxnSpPr>
          <p:spPr>
            <a:xfrm flipH="1" flipV="1">
              <a:off x="3881023" y="3110907"/>
              <a:ext cx="4647" cy="469740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2" name="Straight Arrow Connector 121"/>
            <p:cNvCxnSpPr>
              <a:stCxn id="82" idx="0"/>
              <a:endCxn id="81" idx="2"/>
            </p:cNvCxnSpPr>
            <p:nvPr/>
          </p:nvCxnSpPr>
          <p:spPr>
            <a:xfrm flipH="1" flipV="1">
              <a:off x="3875080" y="2774119"/>
              <a:ext cx="5943" cy="168287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1778210" y="4001188"/>
                  <a:ext cx="1421154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BF9000"/>
                      </a:solidFill>
                      <a:latin typeface="Calibri" panose="020F0502020204030204"/>
                    </a:rPr>
                    <a:t>Frequency </a:t>
                  </a:r>
                  <a:r>
                    <a:rPr lang="en-IN" sz="1200" b="1" kern="0" dirty="0">
                      <a:solidFill>
                        <a:srgbClr val="BF9000"/>
                      </a:solidFill>
                      <a:latin typeface="Calibri" panose="020F0502020204030204"/>
                    </a:rPr>
                    <a:t>of </a:t>
                  </a:r>
                  <a:r>
                    <a:rPr lang="en-IN" sz="1200" b="1" kern="0" dirty="0" smtClean="0">
                      <a:solidFill>
                        <a:srgbClr val="BF9000"/>
                      </a:solidFill>
                      <a:latin typeface="Calibri" panose="020F0502020204030204"/>
                    </a:rPr>
                    <a:t>usage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>
                            <m:r>
                              <a:rPr lang="en-IN" sz="1200" b="1" i="1">
                                <a:solidFill>
                                  <a:srgbClr val="BF9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</m:sSubSup>
                      </m:oMath>
                    </m:oMathPara>
                  </a14:m>
                  <a:endParaRPr lang="en-IN" sz="1200" b="1" kern="0" dirty="0">
                    <a:solidFill>
                      <a:srgbClr val="BF9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210" y="4001188"/>
                  <a:ext cx="1421154" cy="471732"/>
                </a:xfrm>
                <a:prstGeom prst="rect">
                  <a:avLst/>
                </a:prstGeom>
                <a:blipFill>
                  <a:blip r:embed="rId6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Rectangle 123"/>
            <p:cNvSpPr/>
            <p:nvPr/>
          </p:nvSpPr>
          <p:spPr>
            <a:xfrm>
              <a:off x="990486" y="3577457"/>
              <a:ext cx="650074" cy="176646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809501" y="3574094"/>
              <a:ext cx="650074" cy="176646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</a:t>
              </a:r>
            </a:p>
          </p:txBody>
        </p:sp>
        <p:cxnSp>
          <p:nvCxnSpPr>
            <p:cNvPr id="126" name="Straight Arrow Connector 125"/>
            <p:cNvCxnSpPr>
              <a:endCxn id="124" idx="2"/>
            </p:cNvCxnSpPr>
            <p:nvPr/>
          </p:nvCxnSpPr>
          <p:spPr>
            <a:xfrm flipV="1">
              <a:off x="1312844" y="3754103"/>
              <a:ext cx="2680" cy="309159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7" name="Straight Arrow Connector 126"/>
            <p:cNvCxnSpPr>
              <a:endCxn id="125" idx="2"/>
            </p:cNvCxnSpPr>
            <p:nvPr/>
          </p:nvCxnSpPr>
          <p:spPr>
            <a:xfrm flipV="1">
              <a:off x="2134537" y="3750740"/>
              <a:ext cx="1" cy="312522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8" name="Straight Arrow Connector 127"/>
            <p:cNvCxnSpPr>
              <a:stCxn id="124" idx="0"/>
            </p:cNvCxnSpPr>
            <p:nvPr/>
          </p:nvCxnSpPr>
          <p:spPr>
            <a:xfrm flipH="1" flipV="1">
              <a:off x="1315521" y="3432924"/>
              <a:ext cx="3" cy="14453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9" name="Straight Arrow Connector 128"/>
            <p:cNvCxnSpPr>
              <a:stCxn id="125" idx="0"/>
            </p:cNvCxnSpPr>
            <p:nvPr/>
          </p:nvCxnSpPr>
          <p:spPr>
            <a:xfrm flipH="1" flipV="1">
              <a:off x="2134537" y="3432924"/>
              <a:ext cx="1" cy="141170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0" name="Elbow Connector 129"/>
            <p:cNvCxnSpPr>
              <a:stCxn id="134" idx="0"/>
            </p:cNvCxnSpPr>
            <p:nvPr/>
          </p:nvCxnSpPr>
          <p:spPr>
            <a:xfrm rot="5400000" flipH="1" flipV="1">
              <a:off x="3258553" y="4520488"/>
              <a:ext cx="252525" cy="413799"/>
            </a:xfrm>
            <a:prstGeom prst="bentConnector2">
              <a:avLst/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3591712" y="3749148"/>
              <a:ext cx="0" cy="851977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2" name="Elbow Connector 131"/>
            <p:cNvCxnSpPr>
              <a:stCxn id="136" idx="0"/>
              <a:endCxn id="114" idx="1"/>
            </p:cNvCxnSpPr>
            <p:nvPr/>
          </p:nvCxnSpPr>
          <p:spPr>
            <a:xfrm rot="16200000" flipV="1">
              <a:off x="452529" y="3877954"/>
              <a:ext cx="1513652" cy="437738"/>
            </a:xfrm>
            <a:prstGeom prst="bentConnector4">
              <a:avLst>
                <a:gd name="adj1" fmla="val 17078"/>
                <a:gd name="adj2" fmla="val 230371"/>
              </a:avLst>
            </a:prstGeom>
            <a:noFill/>
            <a:ln w="635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33" name="Elbow Connector 132"/>
            <p:cNvCxnSpPr>
              <a:stCxn id="135" idx="0"/>
            </p:cNvCxnSpPr>
            <p:nvPr/>
          </p:nvCxnSpPr>
          <p:spPr>
            <a:xfrm rot="16200000" flipV="1">
              <a:off x="3915177" y="4003205"/>
              <a:ext cx="1104502" cy="596387"/>
            </a:xfrm>
            <a:prstGeom prst="bentConnector3">
              <a:avLst>
                <a:gd name="adj1" fmla="val 22404"/>
              </a:avLst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2243889" y="4853649"/>
                  <a:ext cx="18680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C55A11"/>
                      </a:solidFill>
                      <a:latin typeface="Calibri" panose="020F0502020204030204"/>
                    </a:rPr>
                    <a:t>User Profile Encoding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en-IN" sz="1200" b="1" kern="0" dirty="0">
                    <a:solidFill>
                      <a:srgbClr val="C55A11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889" y="4853649"/>
                  <a:ext cx="186805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3925275" y="4853649"/>
                  <a:ext cx="16806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548235"/>
                      </a:solidFill>
                      <a:latin typeface="Calibri" panose="020F0502020204030204"/>
                    </a:rPr>
                    <a:t>Context Encoding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IN" sz="1200" b="1" kern="0" dirty="0" smtClean="0">
                    <a:solidFill>
                      <a:srgbClr val="548235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275" y="4853649"/>
                  <a:ext cx="1680691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648403" y="4853649"/>
                  <a:ext cx="1559642" cy="496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 smtClean="0">
                      <a:solidFill>
                        <a:srgbClr val="5B9BD5">
                          <a:lumMod val="75000"/>
                        </a:srgbClr>
                      </a:solidFill>
                      <a:latin typeface="Calibri" panose="020F0502020204030204"/>
                    </a:rPr>
                    <a:t>Target App Encoding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b="1" i="1" smtClean="0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200" b="1" i="1"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200" b="1" i="1"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1200" b="1" i="1"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IN" sz="1200" b="1" i="1" smtClean="0"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N" sz="1200" b="1" dirty="0">
                    <a:solidFill>
                      <a:srgbClr val="5B9BD5">
                        <a:lumMod val="75000"/>
                      </a:srgbClr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403" y="4853649"/>
                  <a:ext cx="1559642" cy="4969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939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Experimental Results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83000" y="1290568"/>
                <a:ext cx="3271087" cy="763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I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I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0" y="1290568"/>
                <a:ext cx="3271087" cy="763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861260"/>
              </p:ext>
            </p:extLst>
          </p:nvPr>
        </p:nvGraphicFramePr>
        <p:xfrm>
          <a:off x="1879601" y="2526434"/>
          <a:ext cx="8432799" cy="3337560"/>
        </p:xfrm>
        <a:graphic>
          <a:graphicData uri="http://schemas.openxmlformats.org/drawingml/2006/table">
            <a:tbl>
              <a:tblPr firstRow="1" bandRow="1"/>
              <a:tblGrid>
                <a:gridCol w="2810933">
                  <a:extLst>
                    <a:ext uri="{9D8B030D-6E8A-4147-A177-3AD203B41FA5}">
                      <a16:colId xmlns:a16="http://schemas.microsoft.com/office/drawing/2014/main" xmlns="" val="3737396661"/>
                    </a:ext>
                  </a:extLst>
                </a:gridCol>
                <a:gridCol w="2810933">
                  <a:extLst>
                    <a:ext uri="{9D8B030D-6E8A-4147-A177-3AD203B41FA5}">
                      <a16:colId xmlns:a16="http://schemas.microsoft.com/office/drawing/2014/main" xmlns="" val="1123808611"/>
                    </a:ext>
                  </a:extLst>
                </a:gridCol>
                <a:gridCol w="2810933">
                  <a:extLst>
                    <a:ext uri="{9D8B030D-6E8A-4147-A177-3AD203B41FA5}">
                      <a16:colId xmlns:a16="http://schemas.microsoft.com/office/drawing/2014/main" xmlns="" val="98693598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AppUsage2Vec[2]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Model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9354951"/>
                  </a:ext>
                </a:extLst>
              </a:tr>
              <a:tr h="370840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Apps = 2000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8421222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Model Parameters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806,020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123,666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782747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Size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6.14 MB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 MB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619436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Recall@5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84.47%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81.11</a:t>
                      </a:r>
                      <a:r>
                        <a:rPr lang="en-I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26191488"/>
                  </a:ext>
                </a:extLst>
              </a:tr>
              <a:tr h="370840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Apps</a:t>
                      </a:r>
                      <a:r>
                        <a:rPr lang="en-IN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140000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327702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 of Model Parameters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32,822,020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123,666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89378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Size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250.41 MB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 MB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4299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I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Recall@5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78.89%</a:t>
                      </a:r>
                      <a:endParaRPr lang="en-IN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I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80.70%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220691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36600" y="1335088"/>
            <a:ext cx="10617200" cy="392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Evaluation Criteria: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130621"/>
                  </p:ext>
                </p:extLst>
              </p:nvPr>
            </p:nvGraphicFramePr>
            <p:xfrm>
              <a:off x="7454443" y="1155071"/>
              <a:ext cx="3699840" cy="103498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xmlns="" val="1258780621"/>
                        </a:ext>
                      </a:extLst>
                    </a:gridCol>
                    <a:gridCol w="243840">
                      <a:extLst>
                        <a:ext uri="{9D8B030D-6E8A-4147-A177-3AD203B41FA5}">
                          <a16:colId xmlns:a16="http://schemas.microsoft.com/office/drawing/2014/main" xmlns="" val="2342854877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xmlns="" val="1292868963"/>
                        </a:ext>
                      </a:extLst>
                    </a:gridCol>
                  </a:tblGrid>
                  <a:tr h="179060">
                    <a:tc>
                      <a:txBody>
                        <a:bodyPr/>
                        <a:lstStyle/>
                        <a:p>
                          <a:pPr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IN" sz="10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0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IN" sz="1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Actual target app in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record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830985743"/>
                      </a:ext>
                    </a:extLst>
                  </a:tr>
                  <a:tr h="195740">
                    <a:tc>
                      <a:txBody>
                        <a:bodyPr/>
                        <a:lstStyle/>
                        <a:p>
                          <a:pPr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000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Set of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top-</a:t>
                          </a:r>
                          <a14:m>
                            <m:oMath xmlns:m="http://schemas.openxmlformats.org/officeDocument/2006/math">
                              <m:r>
                                <a:rPr lang="en-IN" sz="1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apps recommended for the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record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653437209"/>
                      </a:ext>
                    </a:extLst>
                  </a:tr>
                  <a:tr h="195740">
                    <a:tc>
                      <a:txBody>
                        <a:bodyPr/>
                        <a:lstStyle/>
                        <a:p>
                          <a:pPr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 number of records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600265264"/>
                      </a:ext>
                    </a:extLst>
                  </a:tr>
                  <a:tr h="195740">
                    <a:tc>
                      <a:txBody>
                        <a:bodyPr/>
                        <a:lstStyle/>
                        <a:p>
                          <a:pPr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00" b="0" i="1" smtClean="0">
                                    <a:latin typeface="Cambria Math" panose="02040503050406030204" pitchFamily="18" charset="0"/>
                                  </a:rPr>
                                  <m:t>1(⋅)</m:t>
                                </m:r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Boolean function: returns 1 for True and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 for False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959390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130621"/>
                  </p:ext>
                </p:extLst>
              </p:nvPr>
            </p:nvGraphicFramePr>
            <p:xfrm>
              <a:off x="7454443" y="1155071"/>
              <a:ext cx="3699840" cy="103498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1258780621"/>
                        </a:ext>
                      </a:extLst>
                    </a:gridCol>
                    <a:gridCol w="243840">
                      <a:extLst>
                        <a:ext uri="{9D8B030D-6E8A-4147-A177-3AD203B41FA5}">
                          <a16:colId xmlns:a16="http://schemas.microsoft.com/office/drawing/2014/main" val="2342854877"/>
                        </a:ext>
                      </a:extLst>
                    </a:gridCol>
                    <a:gridCol w="3060000">
                      <a:extLst>
                        <a:ext uri="{9D8B030D-6E8A-4147-A177-3AD203B41FA5}">
                          <a16:colId xmlns:a16="http://schemas.microsoft.com/office/drawing/2014/main" val="1292868963"/>
                        </a:ext>
                      </a:extLst>
                    </a:gridCol>
                  </a:tblGrid>
                  <a:tr h="2740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835385" b="-2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875" b="-2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0985743"/>
                      </a:ext>
                    </a:extLst>
                  </a:tr>
                  <a:tr h="273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835385" b="-1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875" t="-100000" b="-1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437209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19512" r="-835385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Total number of records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00265264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27500" r="-83538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Boolean function: returns 1 for True and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 for False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9390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32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6328" y="1502319"/>
            <a:ext cx="10269172" cy="38533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 model framework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develop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efficient FL based RS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large scale applications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Discussed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fixed size encoding scheme could be implemented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thus being able to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indefinite number of user and </a:t>
            </a: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Validated the proposed framework with the help of Next App Recommendation use-case, and compared the performance with SOTA solution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demonstrated that the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framework with much smaller memory and computation requirements outperforms SOTA for large number of items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proving an ideal candidate for developing RS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devices like smart phones </a:t>
            </a:r>
          </a:p>
        </p:txBody>
      </p:sp>
    </p:spTree>
    <p:extLst>
      <p:ext uri="{BB962C8B-B14F-4D97-AF65-F5344CB8AC3E}">
        <p14:creationId xmlns:p14="http://schemas.microsoft.com/office/powerpoint/2010/main" val="303705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References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6328" y="2506696"/>
            <a:ext cx="10269172" cy="1844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B. McMahan, E. Moore, D. Ramage, S. Hampson, and B. A. y. Arcas, “Communication-Efficient Learning of Deep Networks from Decentralized Data”, in 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Proceedings of the 20th International Conference on Artificial Intelligence and Statistics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Apr 2017, vol 54, pp. 1273–1282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S. Zhao 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“AppUsage2Vec: Modeling smartphone app usage for prediction”, in 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 IEEE 35th International Conference on Data Engineering (ICDE)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2019, pp. 1322–1333.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1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452811" y="4660900"/>
            <a:ext cx="5638800" cy="1206500"/>
          </a:xfrm>
        </p:spPr>
        <p:txBody>
          <a:bodyPr>
            <a:normAutofit fontScale="85000" lnSpcReduction="10000"/>
          </a:bodyPr>
          <a:lstStyle/>
          <a:p>
            <a:r>
              <a:rPr lang="en-IN" b="1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any queries, please reach out to me at:</a:t>
            </a:r>
          </a:p>
          <a:p>
            <a:r>
              <a:rPr lang="en-IN" b="1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Email: </a:t>
            </a:r>
            <a:r>
              <a:rPr lang="en-IN" b="1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azadmrinaal@gmail.com</a:t>
            </a:r>
            <a:endParaRPr lang="en-IN" b="1" cap="none" dirty="0" smtClean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LinkedIn: </a:t>
            </a:r>
            <a:r>
              <a:rPr lang="en-IN" b="1" cap="none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mrinaald</a:t>
            </a:r>
            <a:endParaRPr lang="en-IN" b="1" cap="none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8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9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Table of Contents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325928" y="2074783"/>
            <a:ext cx="81609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fontAlgn="base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Problem Motivation</a:t>
            </a:r>
          </a:p>
          <a:p>
            <a:pPr marL="179388" indent="-179388" fontAlgn="base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Major Contributions</a:t>
            </a:r>
          </a:p>
          <a:p>
            <a:pPr marL="179388" indent="-179388" fontAlgn="base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Proposed Framework</a:t>
            </a:r>
          </a:p>
          <a:p>
            <a:pPr marL="179388" indent="-179388" fontAlgn="base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Next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App Recommendation</a:t>
            </a: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  <a:p>
            <a:pPr marL="179388" indent="-179388" fontAlgn="base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Results</a:t>
            </a:r>
          </a:p>
          <a:p>
            <a:pPr marL="179388" indent="-179388" fontAlgn="base"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Conclusion</a:t>
            </a: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1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Motivation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6328" y="1506754"/>
            <a:ext cx="10599372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There are many real-world scenarios where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recommendation 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systems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(RS) have 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to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work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with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an </a:t>
            </a:r>
            <a:r>
              <a:rPr kumimoji="1" lang="en-IN" sz="2000" b="1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indefinitely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large number of items and/or users</a:t>
            </a: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Using any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traditional class based encoding scheme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to incorporate huge number of items and users in a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RS 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model could result in very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large number of trainable parameters</a:t>
            </a: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Such huge sized models will incur large amount of memory consumption, computation power, and network bandwidth on edge devices while training in a Federated Learning (FL) environment</a:t>
            </a: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Thus, there is a need of a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model framework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for FL based RS which is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independent </a:t>
            </a:r>
            <a:r>
              <a:rPr kumimoji="1" lang="en-IN" sz="2000" b="1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of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number of </a:t>
            </a:r>
            <a:r>
              <a:rPr kumimoji="1" lang="en-IN" sz="2000" b="1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items &amp; users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, therefore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memory efficient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and well suited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for large scale RS.</a:t>
            </a: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13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Major Contributions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61414" y="1997839"/>
            <a:ext cx="10269172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Proposed a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novel generic model framework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for developing FL based RS with the capability to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work with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indefinite items and users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.</a:t>
            </a: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Proposed a </a:t>
            </a:r>
            <a:r>
              <a:rPr kumimoji="1" lang="en-IN" sz="2000" b="1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memory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efficient Item Encoder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and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User Encoder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independent of the number of items and users.</a:t>
            </a: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IN" sz="2000" dirty="0">
              <a:solidFill>
                <a:prstClr val="black"/>
              </a:solidFill>
              <a:latin typeface="Arial" charset="0"/>
              <a:ea typeface="맑은 고딕" pitchFamily="50" charset="-127"/>
            </a:endParaRPr>
          </a:p>
          <a:p>
            <a:pPr marL="179388" indent="-179388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Developed a </a:t>
            </a:r>
            <a:r>
              <a:rPr kumimoji="1" lang="en-IN" sz="2000" b="1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Next App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recommendation model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based on proposed framework which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performs close to the SOTA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 </a:t>
            </a:r>
            <a:r>
              <a:rPr kumimoji="1" lang="en-IN" sz="2000" dirty="0" smtClean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solution 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even </a:t>
            </a:r>
            <a:r>
              <a:rPr kumimoji="1" lang="en-IN" sz="2000" b="1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with much smaller model size</a:t>
            </a:r>
            <a:r>
              <a:rPr kumimoji="1" lang="en-IN" sz="2000" dirty="0">
                <a:solidFill>
                  <a:prstClr val="black"/>
                </a:solidFill>
                <a:latin typeface="Arial" charset="0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25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Proposed Framework</a:t>
            </a:r>
            <a:endParaRPr lang="en-IN" b="1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8" y="1177604"/>
            <a:ext cx="4348085" cy="494100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1055089"/>
            <a:ext cx="6240821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FL Server Orchestration Overview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 Server shares global model to selected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 is trained locally on individual user edge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Model updates (gradients)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are sent back to the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server after local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aggregates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received gradients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updates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global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process is repeated until model convergence.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Recommendation Model Framework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Item Encoder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 Generates a unique Item encoding which is consistent across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User Profile Encoder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Generates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 User encoding and tries to captures certain features/properties of a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Context Encoder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Generates a Context encoding to attribute the properties of the prediction context.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Relevance Predictor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: Predicts output relevance score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3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Proposed Framework</a:t>
            </a:r>
            <a:endParaRPr lang="en-IN" b="1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5" y="2147373"/>
            <a:ext cx="5454555" cy="32088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483149" y="988978"/>
            <a:ext cx="239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Encoder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3148" y="2398912"/>
            <a:ext cx="279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Profile Encoder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3148" y="3771930"/>
            <a:ext cx="239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Encoder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02355" y="5169756"/>
            <a:ext cx="25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Relevance Predictor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52523" y="1255165"/>
                <a:ext cx="1535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523" y="1255165"/>
                <a:ext cx="153535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97605" y="2642712"/>
                <a:ext cx="3045193" cy="41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05" y="2642712"/>
                <a:ext cx="3045193" cy="411138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63360" y="4047982"/>
                <a:ext cx="2913683" cy="412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60" y="4047982"/>
                <a:ext cx="2913683" cy="412292"/>
              </a:xfrm>
              <a:prstGeom prst="rect">
                <a:avLst/>
              </a:prstGeom>
              <a:blipFill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598424" y="5437287"/>
                <a:ext cx="2443554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IN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424" y="5437287"/>
                <a:ext cx="2443554" cy="410497"/>
              </a:xfrm>
              <a:prstGeom prst="rect">
                <a:avLst/>
              </a:prstGeom>
              <a:blipFill>
                <a:blip r:embed="rId6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548382"/>
                  </p:ext>
                </p:extLst>
              </p:nvPr>
            </p:nvGraphicFramePr>
            <p:xfrm>
              <a:off x="6992805" y="1595120"/>
              <a:ext cx="3432885" cy="48768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19560">
                      <a:extLst>
                        <a:ext uri="{9D8B030D-6E8A-4147-A177-3AD203B41FA5}">
                          <a16:colId xmlns:a16="http://schemas.microsoft.com/office/drawing/2014/main" xmlns="" val="1258780621"/>
                        </a:ext>
                      </a:extLst>
                    </a:gridCol>
                    <a:gridCol w="243840">
                      <a:extLst>
                        <a:ext uri="{9D8B030D-6E8A-4147-A177-3AD203B41FA5}">
                          <a16:colId xmlns:a16="http://schemas.microsoft.com/office/drawing/2014/main" xmlns="" val="2342854877"/>
                        </a:ext>
                      </a:extLst>
                    </a:gridCol>
                    <a:gridCol w="2869485">
                      <a:extLst>
                        <a:ext uri="{9D8B030D-6E8A-4147-A177-3AD203B41FA5}">
                          <a16:colId xmlns:a16="http://schemas.microsoft.com/office/drawing/2014/main" xmlns="" val="1292868963"/>
                        </a:ext>
                      </a:extLst>
                    </a:gridCol>
                  </a:tblGrid>
                  <a:tr h="179060">
                    <a:tc>
                      <a:txBody>
                        <a:bodyPr/>
                        <a:lstStyle/>
                        <a:p>
                          <a:pPr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Uniquely identifiable property of item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830985743"/>
                      </a:ext>
                    </a:extLst>
                  </a:tr>
                  <a:tr h="195740">
                    <a:tc>
                      <a:txBody>
                        <a:bodyPr/>
                        <a:lstStyle/>
                        <a:p>
                          <a:pPr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10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features related to that item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6534372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6548382"/>
                  </p:ext>
                </p:extLst>
              </p:nvPr>
            </p:nvGraphicFramePr>
            <p:xfrm>
              <a:off x="6992805" y="1595120"/>
              <a:ext cx="3432885" cy="48768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19560">
                      <a:extLst>
                        <a:ext uri="{9D8B030D-6E8A-4147-A177-3AD203B41FA5}">
                          <a16:colId xmlns:a16="http://schemas.microsoft.com/office/drawing/2014/main" val="1258780621"/>
                        </a:ext>
                      </a:extLst>
                    </a:gridCol>
                    <a:gridCol w="243840">
                      <a:extLst>
                        <a:ext uri="{9D8B030D-6E8A-4147-A177-3AD203B41FA5}">
                          <a16:colId xmlns:a16="http://schemas.microsoft.com/office/drawing/2014/main" val="2342854877"/>
                        </a:ext>
                      </a:extLst>
                    </a:gridCol>
                    <a:gridCol w="2869485">
                      <a:extLst>
                        <a:ext uri="{9D8B030D-6E8A-4147-A177-3AD203B41FA5}">
                          <a16:colId xmlns:a16="http://schemas.microsoft.com/office/drawing/2014/main" val="1292868963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r="-964151" b="-1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Uniquely identifiable property of item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0985743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2500" r="-964151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features related to that 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534372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27600"/>
                  </p:ext>
                </p:extLst>
              </p:nvPr>
            </p:nvGraphicFramePr>
            <p:xfrm>
              <a:off x="6992804" y="3056236"/>
              <a:ext cx="4079432" cy="49561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xmlns="" val="2550217966"/>
                        </a:ext>
                      </a:extLst>
                    </a:gridCol>
                    <a:gridCol w="216000">
                      <a:extLst>
                        <a:ext uri="{9D8B030D-6E8A-4147-A177-3AD203B41FA5}">
                          <a16:colId xmlns:a16="http://schemas.microsoft.com/office/drawing/2014/main" xmlns="" val="2952098985"/>
                        </a:ext>
                      </a:extLst>
                    </a:gridCol>
                    <a:gridCol w="3035432">
                      <a:extLst>
                        <a:ext uri="{9D8B030D-6E8A-4147-A177-3AD203B41FA5}">
                          <a16:colId xmlns:a16="http://schemas.microsoft.com/office/drawing/2014/main" xmlns="" val="2802329360"/>
                        </a:ext>
                      </a:extLst>
                    </a:gridCol>
                  </a:tblGrid>
                  <a:tr h="179060">
                    <a:tc>
                      <a:txBody>
                        <a:bodyPr/>
                        <a:lstStyle/>
                        <a:p>
                          <a:pPr algn="ctr" latinLnBrk="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IN" sz="1000" i="1" dirty="0" smtClean="0"/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𝑢𝑖</m:t>
                                  </m:r>
                                </m:sup>
                              </m:sSubSup>
                            </m:oMath>
                          </a14:m>
                          <a:endParaRPr lang="en-IN" sz="10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Encodings of items associated with user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971135908"/>
                      </a:ext>
                    </a:extLst>
                  </a:tr>
                  <a:tr h="240971">
                    <a:tc>
                      <a:txBody>
                        <a:bodyPr/>
                        <a:lstStyle/>
                        <a:p>
                          <a:pPr algn="ctr"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meta-data of user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60400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27600"/>
                  </p:ext>
                </p:extLst>
              </p:nvPr>
            </p:nvGraphicFramePr>
            <p:xfrm>
              <a:off x="6992804" y="3056236"/>
              <a:ext cx="4079432" cy="49561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550217966"/>
                        </a:ext>
                      </a:extLst>
                    </a:gridCol>
                    <a:gridCol w="216000">
                      <a:extLst>
                        <a:ext uri="{9D8B030D-6E8A-4147-A177-3AD203B41FA5}">
                          <a16:colId xmlns:a16="http://schemas.microsoft.com/office/drawing/2014/main" val="2952098985"/>
                        </a:ext>
                      </a:extLst>
                    </a:gridCol>
                    <a:gridCol w="3035432">
                      <a:extLst>
                        <a:ext uri="{9D8B030D-6E8A-4147-A177-3AD203B41FA5}">
                          <a16:colId xmlns:a16="http://schemas.microsoft.com/office/drawing/2014/main" val="2802329360"/>
                        </a:ext>
                      </a:extLst>
                    </a:gridCol>
                  </a:tblGrid>
                  <a:tr h="2517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r="-392647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Encodings of items associated with </a:t>
                          </a: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user</a:t>
                          </a:r>
                          <a:endParaRPr lang="en-IN" sz="1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11359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t="-105000" r="-39264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meta-data of user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4009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24707"/>
                  </p:ext>
                </p:extLst>
              </p:nvPr>
            </p:nvGraphicFramePr>
            <p:xfrm>
              <a:off x="6992804" y="4397877"/>
              <a:ext cx="4626000" cy="508445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xmlns="" val="2550217966"/>
                        </a:ext>
                      </a:extLst>
                    </a:gridCol>
                    <a:gridCol w="216000">
                      <a:extLst>
                        <a:ext uri="{9D8B030D-6E8A-4147-A177-3AD203B41FA5}">
                          <a16:colId xmlns:a16="http://schemas.microsoft.com/office/drawing/2014/main" xmlns="" val="2952098985"/>
                        </a:ext>
                      </a:extLst>
                    </a:gridCol>
                    <a:gridCol w="3582000">
                      <a:extLst>
                        <a:ext uri="{9D8B030D-6E8A-4147-A177-3AD203B41FA5}">
                          <a16:colId xmlns:a16="http://schemas.microsoft.com/office/drawing/2014/main" xmlns="" val="2802329360"/>
                        </a:ext>
                      </a:extLst>
                    </a:gridCol>
                  </a:tblGrid>
                  <a:tr h="179060">
                    <a:tc>
                      <a:txBody>
                        <a:bodyPr/>
                        <a:lstStyle/>
                        <a:p>
                          <a:pPr algn="ctr" latinLnBrk="0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IN" sz="1000" i="1" dirty="0" smtClean="0"/>
                            <a:t>, …,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0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  <m:sup>
                                  <m:r>
                                    <a:rPr lang="en-IN" sz="1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p>
                              </m:sSubSup>
                            </m:oMath>
                          </a14:m>
                          <a:endParaRPr lang="en-IN" sz="10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Encodings of items associated with current context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971135908"/>
                      </a:ext>
                    </a:extLst>
                  </a:tr>
                  <a:tr h="240971">
                    <a:tc>
                      <a:txBody>
                        <a:bodyPr/>
                        <a:lstStyle/>
                        <a:p>
                          <a:pPr algn="ctr"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meta-data related to prediction context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60400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24707"/>
                  </p:ext>
                </p:extLst>
              </p:nvPr>
            </p:nvGraphicFramePr>
            <p:xfrm>
              <a:off x="6992804" y="4397877"/>
              <a:ext cx="4626000" cy="508445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550217966"/>
                        </a:ext>
                      </a:extLst>
                    </a:gridCol>
                    <a:gridCol w="216000">
                      <a:extLst>
                        <a:ext uri="{9D8B030D-6E8A-4147-A177-3AD203B41FA5}">
                          <a16:colId xmlns:a16="http://schemas.microsoft.com/office/drawing/2014/main" val="2952098985"/>
                        </a:ext>
                      </a:extLst>
                    </a:gridCol>
                    <a:gridCol w="3582000">
                      <a:extLst>
                        <a:ext uri="{9D8B030D-6E8A-4147-A177-3AD203B41FA5}">
                          <a16:colId xmlns:a16="http://schemas.microsoft.com/office/drawing/2014/main" val="2802329360"/>
                        </a:ext>
                      </a:extLst>
                    </a:gridCol>
                  </a:tblGrid>
                  <a:tr h="2646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r="-45808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Encodings of items associated with current </a:t>
                          </a: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context</a:t>
                          </a:r>
                          <a:endParaRPr lang="en-IN" sz="1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1135908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9"/>
                          <a:stretch>
                            <a:fillRect t="-110000" r="-458088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meta-data related to prediction context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4009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932064"/>
                  </p:ext>
                </p:extLst>
              </p:nvPr>
            </p:nvGraphicFramePr>
            <p:xfrm>
              <a:off x="6992804" y="5755040"/>
              <a:ext cx="4384800" cy="50139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xmlns="" val="2550217966"/>
                        </a:ext>
                      </a:extLst>
                    </a:gridCol>
                    <a:gridCol w="216000">
                      <a:extLst>
                        <a:ext uri="{9D8B030D-6E8A-4147-A177-3AD203B41FA5}">
                          <a16:colId xmlns:a16="http://schemas.microsoft.com/office/drawing/2014/main" xmlns="" val="2952098985"/>
                        </a:ext>
                      </a:extLst>
                    </a:gridCol>
                    <a:gridCol w="3340800">
                      <a:extLst>
                        <a:ext uri="{9D8B030D-6E8A-4147-A177-3AD203B41FA5}">
                          <a16:colId xmlns:a16="http://schemas.microsoft.com/office/drawing/2014/main" xmlns="" val="2802329360"/>
                        </a:ext>
                      </a:extLst>
                    </a:gridCol>
                  </a:tblGrid>
                  <a:tr h="179060">
                    <a:tc>
                      <a:txBody>
                        <a:bodyPr/>
                        <a:lstStyle/>
                        <a:p>
                          <a:pPr algn="ctr"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IN" sz="10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IN" sz="1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Target item’s encoding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971135908"/>
                      </a:ext>
                    </a:extLst>
                  </a:tr>
                  <a:tr h="240971">
                    <a:tc>
                      <a:txBody>
                        <a:bodyPr/>
                        <a:lstStyle/>
                        <a:p>
                          <a:pPr algn="ctr" latinLnBrk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IN" sz="10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0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meta-data specific to the target item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60400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932064"/>
                  </p:ext>
                </p:extLst>
              </p:nvPr>
            </p:nvGraphicFramePr>
            <p:xfrm>
              <a:off x="6992804" y="5755040"/>
              <a:ext cx="4384800" cy="50139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28000">
                      <a:extLst>
                        <a:ext uri="{9D8B030D-6E8A-4147-A177-3AD203B41FA5}">
                          <a16:colId xmlns:a16="http://schemas.microsoft.com/office/drawing/2014/main" val="2550217966"/>
                        </a:ext>
                      </a:extLst>
                    </a:gridCol>
                    <a:gridCol w="216000">
                      <a:extLst>
                        <a:ext uri="{9D8B030D-6E8A-4147-A177-3AD203B41FA5}">
                          <a16:colId xmlns:a16="http://schemas.microsoft.com/office/drawing/2014/main" val="2952098985"/>
                        </a:ext>
                      </a:extLst>
                    </a:gridCol>
                    <a:gridCol w="3340800">
                      <a:extLst>
                        <a:ext uri="{9D8B030D-6E8A-4147-A177-3AD203B41FA5}">
                          <a16:colId xmlns:a16="http://schemas.microsoft.com/office/drawing/2014/main" val="2802329360"/>
                        </a:ext>
                      </a:extLst>
                    </a:gridCol>
                  </a:tblGrid>
                  <a:tr h="2458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r="-429412" b="-1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Target item’s encoding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1135908"/>
                      </a:ext>
                    </a:extLst>
                  </a:tr>
                  <a:tr h="2555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t="-97619" r="-429412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-&gt;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ctr"/>
                    </a:tc>
                    <a:tc>
                      <a:txBody>
                        <a:bodyPr/>
                        <a:lstStyle/>
                        <a:p>
                          <a:pPr latinLnBrk="0"/>
                          <a:r>
                            <a:rPr lang="en-IN" sz="1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Additional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meta-data specific to the target </a:t>
                          </a:r>
                          <a:r>
                            <a:rPr lang="en-IN" sz="10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item</a:t>
                          </a:r>
                          <a:endParaRPr lang="en-IN" sz="1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0400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019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Next App Recommendation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30462" y="1248827"/>
            <a:ext cx="51717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records of 3000 users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a total of 7,318,525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train and test users containing 2000 and 1000 users’ data respectively.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8969" y="3298877"/>
            <a:ext cx="5380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N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Samples (Negative Sampling)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 the learning problem as </a:t>
            </a:r>
            <a:r>
              <a:rPr lang="en-IN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Binary Classification </a:t>
            </a: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Negative Sampling strategy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en-US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Comprised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relevant inputs and the target app as observed in the app sequence of a user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en-US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Unused apps installed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user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1:3</a:t>
            </a: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Positive to Negative sample ratio</a:t>
            </a: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of training records increased to </a:t>
            </a:r>
            <a:r>
              <a:rPr lang="en-IN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~18 million</a:t>
            </a:r>
            <a:endParaRPr lang="en-IN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52952" y="1015875"/>
            <a:ext cx="5444398" cy="5466087"/>
            <a:chOff x="756524" y="2814336"/>
            <a:chExt cx="5444398" cy="5466087"/>
          </a:xfrm>
        </p:grpSpPr>
        <p:sp>
          <p:nvSpPr>
            <p:cNvPr id="159" name="Rectangle 158"/>
            <p:cNvSpPr/>
            <p:nvPr/>
          </p:nvSpPr>
          <p:spPr>
            <a:xfrm>
              <a:off x="793423" y="5018123"/>
              <a:ext cx="2217600" cy="1297273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13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56524" y="4983938"/>
              <a:ext cx="132062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13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User Profile Encoder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954079" y="5306409"/>
              <a:ext cx="1754403" cy="126000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54079" y="5566213"/>
              <a:ext cx="1754403" cy="13279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  <p:cxnSp>
          <p:nvCxnSpPr>
            <p:cNvPr id="163" name="Straight Arrow Connector 162"/>
            <p:cNvCxnSpPr>
              <a:stCxn id="162" idx="0"/>
              <a:endCxn id="161" idx="2"/>
            </p:cNvCxnSpPr>
            <p:nvPr/>
          </p:nvCxnSpPr>
          <p:spPr>
            <a:xfrm flipV="1">
              <a:off x="1831281" y="5432409"/>
              <a:ext cx="0" cy="133804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164" name="Rectangle 163"/>
            <p:cNvSpPr/>
            <p:nvPr/>
          </p:nvSpPr>
          <p:spPr>
            <a:xfrm>
              <a:off x="963782" y="5853816"/>
              <a:ext cx="809774" cy="116105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cxnSp>
          <p:nvCxnSpPr>
            <p:cNvPr id="165" name="Straight Arrow Connector 164"/>
            <p:cNvCxnSpPr/>
            <p:nvPr/>
          </p:nvCxnSpPr>
          <p:spPr>
            <a:xfrm flipV="1">
              <a:off x="1368669" y="5687919"/>
              <a:ext cx="780" cy="140629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166" name="Straight Arrow Connector 165"/>
            <p:cNvCxnSpPr>
              <a:stCxn id="167" idx="0"/>
            </p:cNvCxnSpPr>
            <p:nvPr/>
          </p:nvCxnSpPr>
          <p:spPr>
            <a:xfrm flipV="1">
              <a:off x="2294188" y="5699010"/>
              <a:ext cx="0" cy="155073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167" name="Rectangle 166"/>
            <p:cNvSpPr/>
            <p:nvPr/>
          </p:nvSpPr>
          <p:spPr>
            <a:xfrm>
              <a:off x="1889188" y="5854083"/>
              <a:ext cx="810000" cy="126000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862360" y="6093635"/>
              <a:ext cx="863656" cy="126000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Average Layer</a:t>
              </a:r>
            </a:p>
          </p:txBody>
        </p:sp>
        <p:cxnSp>
          <p:nvCxnSpPr>
            <p:cNvPr id="169" name="Straight Arrow Connector 168"/>
            <p:cNvCxnSpPr>
              <a:stCxn id="168" idx="0"/>
              <a:endCxn id="167" idx="2"/>
            </p:cNvCxnSpPr>
            <p:nvPr/>
          </p:nvCxnSpPr>
          <p:spPr>
            <a:xfrm flipV="1">
              <a:off x="2294188" y="5980083"/>
              <a:ext cx="0" cy="113552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170" name="Elbow Connector 169"/>
            <p:cNvCxnSpPr>
              <a:stCxn id="172" idx="0"/>
              <a:endCxn id="164" idx="2"/>
            </p:cNvCxnSpPr>
            <p:nvPr/>
          </p:nvCxnSpPr>
          <p:spPr>
            <a:xfrm rot="16200000" flipV="1">
              <a:off x="1000332" y="6338259"/>
              <a:ext cx="737241" cy="565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Elbow Connector 170"/>
            <p:cNvCxnSpPr>
              <a:stCxn id="218" idx="0"/>
              <a:endCxn id="168" idx="2"/>
            </p:cNvCxnSpPr>
            <p:nvPr/>
          </p:nvCxnSpPr>
          <p:spPr>
            <a:xfrm rot="16200000" flipV="1">
              <a:off x="2414532" y="6099291"/>
              <a:ext cx="629314" cy="870002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2" name="TextBox 171"/>
            <p:cNvSpPr txBox="1"/>
            <p:nvPr/>
          </p:nvSpPr>
          <p:spPr>
            <a:xfrm>
              <a:off x="756524" y="6707162"/>
              <a:ext cx="12254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User Profile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2020664" y="6605980"/>
              <a:ext cx="2374504" cy="1674443"/>
              <a:chOff x="2032156" y="6846345"/>
              <a:chExt cx="2374504" cy="1674443"/>
            </a:xfrm>
          </p:grpSpPr>
          <p:sp>
            <p:nvSpPr>
              <p:cNvPr id="217" name="Rectangle 216"/>
              <p:cNvSpPr/>
              <p:nvPr/>
            </p:nvSpPr>
            <p:spPr>
              <a:xfrm>
                <a:off x="2051323" y="6889773"/>
                <a:ext cx="2217600" cy="1273992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13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2221682" y="7089314"/>
                <a:ext cx="1908000" cy="12600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Dense Layer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2032156" y="6846345"/>
                <a:ext cx="933918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01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App Encoder</a:t>
                </a: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2221682" y="7349119"/>
                <a:ext cx="1908000" cy="12600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Concatenate</a:t>
                </a: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2221682" y="7628475"/>
                <a:ext cx="1002094" cy="12600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LSTM Layer</a:t>
                </a:r>
              </a:p>
            </p:txBody>
          </p:sp>
          <p:cxnSp>
            <p:nvCxnSpPr>
              <p:cNvPr id="222" name="Straight Arrow Connector 221"/>
              <p:cNvCxnSpPr>
                <a:stCxn id="220" idx="0"/>
                <a:endCxn id="218" idx="2"/>
              </p:cNvCxnSpPr>
              <p:nvPr/>
            </p:nvCxnSpPr>
            <p:spPr>
              <a:xfrm flipV="1">
                <a:off x="3175682" y="7215314"/>
                <a:ext cx="0" cy="133805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/>
              </a:ln>
              <a:effectLst/>
            </p:spPr>
          </p:cxnSp>
          <p:sp>
            <p:nvSpPr>
              <p:cNvPr id="223" name="Rectangle 222"/>
              <p:cNvSpPr/>
              <p:nvPr/>
            </p:nvSpPr>
            <p:spPr>
              <a:xfrm>
                <a:off x="2221682" y="7918035"/>
                <a:ext cx="1004496" cy="12600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 Embedding</a:t>
                </a: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312637" y="7918035"/>
                <a:ext cx="850394" cy="126000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63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Embedding</a:t>
                </a:r>
              </a:p>
            </p:txBody>
          </p:sp>
          <p:cxnSp>
            <p:nvCxnSpPr>
              <p:cNvPr id="225" name="Straight Arrow Connector 224"/>
              <p:cNvCxnSpPr/>
              <p:nvPr/>
            </p:nvCxnSpPr>
            <p:spPr>
              <a:xfrm flipH="1" flipV="1">
                <a:off x="2720626" y="8012979"/>
                <a:ext cx="1887" cy="314348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/>
              </a:ln>
              <a:effectLst/>
            </p:spPr>
          </p:cxnSp>
          <p:cxnSp>
            <p:nvCxnSpPr>
              <p:cNvPr id="226" name="Straight Arrow Connector 225"/>
              <p:cNvCxnSpPr/>
              <p:nvPr/>
            </p:nvCxnSpPr>
            <p:spPr>
              <a:xfrm flipH="1" flipV="1">
                <a:off x="3712944" y="8024549"/>
                <a:ext cx="3953" cy="292278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/>
              </a:ln>
              <a:effectLst/>
            </p:spPr>
          </p:cxnSp>
          <p:cxnSp>
            <p:nvCxnSpPr>
              <p:cNvPr id="227" name="Straight Arrow Connector 226"/>
              <p:cNvCxnSpPr/>
              <p:nvPr/>
            </p:nvCxnSpPr>
            <p:spPr>
              <a:xfrm flipH="1" flipV="1">
                <a:off x="2722513" y="7775685"/>
                <a:ext cx="1201" cy="126000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/>
              </a:ln>
              <a:effectLst/>
            </p:spPr>
          </p:cxnSp>
          <p:cxnSp>
            <p:nvCxnSpPr>
              <p:cNvPr id="228" name="Straight Arrow Connector 227"/>
              <p:cNvCxnSpPr/>
              <p:nvPr/>
            </p:nvCxnSpPr>
            <p:spPr>
              <a:xfrm flipH="1" flipV="1">
                <a:off x="3713033" y="7490821"/>
                <a:ext cx="3774" cy="434987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>
              <a:xfrm flipH="1" flipV="1">
                <a:off x="2722513" y="7470885"/>
                <a:ext cx="1201" cy="126000"/>
              </a:xfrm>
              <a:prstGeom prst="straightConnector1">
                <a:avLst/>
              </a:prstGeom>
              <a:noFill/>
              <a:ln w="3175" cap="flat" cmpd="sng" algn="ctr">
                <a:solidFill>
                  <a:srgbClr val="5B9BD5"/>
                </a:solidFill>
                <a:prstDash val="solid"/>
                <a:miter lim="800000"/>
                <a:headEnd w="sm" len="sm"/>
                <a:tailEnd type="triangle"/>
              </a:ln>
              <a:effectLst/>
            </p:spPr>
          </p:cxnSp>
          <p:sp>
            <p:nvSpPr>
              <p:cNvPr id="230" name="TextBox 229"/>
              <p:cNvSpPr txBox="1"/>
              <p:nvPr/>
            </p:nvSpPr>
            <p:spPr>
              <a:xfrm>
                <a:off x="2132373" y="8287479"/>
                <a:ext cx="11171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App Package Name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3387695" y="8289956"/>
                <a:ext cx="101896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9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App Category</a:t>
                </a:r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1390603" y="3302742"/>
              <a:ext cx="3410631" cy="1163508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13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58699" y="3275443"/>
              <a:ext cx="1288707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13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Relevance Predictor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335584" y="3509180"/>
              <a:ext cx="1063168" cy="126000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Sigmoid Activation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340028" y="3761020"/>
              <a:ext cx="1063168" cy="126000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Dot Product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343503" y="4238278"/>
              <a:ext cx="1063168" cy="126000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Hadamard Product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710150" y="3996828"/>
              <a:ext cx="1098543" cy="122998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710149" y="3754484"/>
              <a:ext cx="1098544" cy="140283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</a:t>
              </a:r>
            </a:p>
          </p:txBody>
        </p:sp>
        <p:cxnSp>
          <p:nvCxnSpPr>
            <p:cNvPr id="181" name="Straight Arrow Connector 180"/>
            <p:cNvCxnSpPr>
              <a:stCxn id="176" idx="0"/>
              <a:endCxn id="182" idx="4"/>
            </p:cNvCxnSpPr>
            <p:nvPr/>
          </p:nvCxnSpPr>
          <p:spPr>
            <a:xfrm flipH="1" flipV="1">
              <a:off x="3862902" y="3180096"/>
              <a:ext cx="4266" cy="329084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2" name="Oval 181"/>
            <p:cNvSpPr/>
            <p:nvPr/>
          </p:nvSpPr>
          <p:spPr>
            <a:xfrm>
              <a:off x="3677208" y="2814336"/>
              <a:ext cx="371387" cy="36576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7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SCORE</a:t>
              </a:r>
            </a:p>
          </p:txBody>
        </p:sp>
        <p:cxnSp>
          <p:nvCxnSpPr>
            <p:cNvPr id="183" name="Straight Arrow Connector 182"/>
            <p:cNvCxnSpPr>
              <a:stCxn id="180" idx="3"/>
              <a:endCxn id="177" idx="1"/>
            </p:cNvCxnSpPr>
            <p:nvPr/>
          </p:nvCxnSpPr>
          <p:spPr>
            <a:xfrm flipV="1">
              <a:off x="2808693" y="3824020"/>
              <a:ext cx="531335" cy="606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4" name="Straight Arrow Connector 183"/>
            <p:cNvCxnSpPr>
              <a:stCxn id="179" idx="0"/>
            </p:cNvCxnSpPr>
            <p:nvPr/>
          </p:nvCxnSpPr>
          <p:spPr>
            <a:xfrm flipV="1">
              <a:off x="2259422" y="3887020"/>
              <a:ext cx="9081" cy="109808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5" name="TextBox 184"/>
            <p:cNvSpPr txBox="1"/>
            <p:nvPr/>
          </p:nvSpPr>
          <p:spPr>
            <a:xfrm>
              <a:off x="1217825" y="4549581"/>
              <a:ext cx="9634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Last used time</a:t>
              </a:r>
            </a:p>
          </p:txBody>
        </p:sp>
        <p:cxnSp>
          <p:nvCxnSpPr>
            <p:cNvPr id="186" name="Straight Arrow Connector 185"/>
            <p:cNvCxnSpPr>
              <a:stCxn id="178" idx="0"/>
              <a:endCxn id="177" idx="2"/>
            </p:cNvCxnSpPr>
            <p:nvPr/>
          </p:nvCxnSpPr>
          <p:spPr>
            <a:xfrm flipH="1" flipV="1">
              <a:off x="3871612" y="3887020"/>
              <a:ext cx="3475" cy="351258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7" name="Straight Arrow Connector 186"/>
            <p:cNvCxnSpPr>
              <a:stCxn id="177" idx="0"/>
              <a:endCxn id="176" idx="2"/>
            </p:cNvCxnSpPr>
            <p:nvPr/>
          </p:nvCxnSpPr>
          <p:spPr>
            <a:xfrm flipH="1" flipV="1">
              <a:off x="3867168" y="3635180"/>
              <a:ext cx="4444" cy="125840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8" name="TextBox 187"/>
            <p:cNvSpPr txBox="1"/>
            <p:nvPr/>
          </p:nvSpPr>
          <p:spPr>
            <a:xfrm>
              <a:off x="2299188" y="4552747"/>
              <a:ext cx="11162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Frequency of usage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710150" y="4235893"/>
              <a:ext cx="486107" cy="13209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</a:t>
              </a: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322586" y="4233378"/>
              <a:ext cx="486107" cy="132091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</a:t>
              </a:r>
            </a:p>
          </p:txBody>
        </p:sp>
        <p:cxnSp>
          <p:nvCxnSpPr>
            <p:cNvPr id="191" name="Straight Arrow Connector 190"/>
            <p:cNvCxnSpPr>
              <a:endCxn id="189" idx="2"/>
            </p:cNvCxnSpPr>
            <p:nvPr/>
          </p:nvCxnSpPr>
          <p:spPr>
            <a:xfrm flipV="1">
              <a:off x="1951200" y="4367984"/>
              <a:ext cx="2004" cy="231180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2" name="Straight Arrow Connector 191"/>
            <p:cNvCxnSpPr>
              <a:endCxn id="190" idx="2"/>
            </p:cNvCxnSpPr>
            <p:nvPr/>
          </p:nvCxnSpPr>
          <p:spPr>
            <a:xfrm flipV="1">
              <a:off x="2565639" y="4365469"/>
              <a:ext cx="1" cy="233695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3" name="Straight Arrow Connector 192"/>
            <p:cNvCxnSpPr>
              <a:stCxn id="189" idx="0"/>
            </p:cNvCxnSpPr>
            <p:nvPr/>
          </p:nvCxnSpPr>
          <p:spPr>
            <a:xfrm flipH="1" flipV="1">
              <a:off x="1953202" y="4127815"/>
              <a:ext cx="2" cy="108078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4" name="Straight Arrow Connector 193"/>
            <p:cNvCxnSpPr>
              <a:stCxn id="190" idx="0"/>
            </p:cNvCxnSpPr>
            <p:nvPr/>
          </p:nvCxnSpPr>
          <p:spPr>
            <a:xfrm flipH="1" flipV="1">
              <a:off x="2565639" y="4127815"/>
              <a:ext cx="1" cy="105563"/>
            </a:xfrm>
            <a:prstGeom prst="straightConnector1">
              <a:avLst/>
            </a:prstGeom>
            <a:noFill/>
            <a:ln w="635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5" name="Elbow Connector 194"/>
            <p:cNvCxnSpPr/>
            <p:nvPr/>
          </p:nvCxnSpPr>
          <p:spPr>
            <a:xfrm flipV="1">
              <a:off x="2305070" y="4835903"/>
              <a:ext cx="1350203" cy="472417"/>
            </a:xfrm>
            <a:prstGeom prst="bentConnector3">
              <a:avLst>
                <a:gd name="adj1" fmla="val 619"/>
              </a:avLst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3655273" y="4364278"/>
              <a:ext cx="0" cy="471626"/>
            </a:xfrm>
            <a:prstGeom prst="straightConnector1">
              <a:avLst/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Elbow Connector 196"/>
            <p:cNvCxnSpPr>
              <a:endCxn id="179" idx="1"/>
            </p:cNvCxnSpPr>
            <p:nvPr/>
          </p:nvCxnSpPr>
          <p:spPr>
            <a:xfrm rot="16200000" flipV="1">
              <a:off x="761434" y="5007044"/>
              <a:ext cx="2474553" cy="577119"/>
            </a:xfrm>
            <a:prstGeom prst="bentConnector4">
              <a:avLst>
                <a:gd name="adj1" fmla="val 103"/>
                <a:gd name="adj2" fmla="val 313017"/>
              </a:avLst>
            </a:prstGeom>
            <a:noFill/>
            <a:ln w="6350" cap="flat" cmpd="sng" algn="ctr">
              <a:solidFill>
                <a:srgbClr val="5B9BD5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8" name="Rectangle 197"/>
            <p:cNvSpPr/>
            <p:nvPr/>
          </p:nvSpPr>
          <p:spPr>
            <a:xfrm>
              <a:off x="3306595" y="5003375"/>
              <a:ext cx="2750708" cy="131781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13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253041" y="4967456"/>
              <a:ext cx="1093572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13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Context Encoder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3476954" y="5332584"/>
              <a:ext cx="2535820" cy="116558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476953" y="5572856"/>
              <a:ext cx="2535821" cy="142887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  <p:cxnSp>
          <p:nvCxnSpPr>
            <p:cNvPr id="202" name="Straight Arrow Connector 201"/>
            <p:cNvCxnSpPr>
              <a:stCxn id="201" idx="0"/>
              <a:endCxn id="200" idx="2"/>
            </p:cNvCxnSpPr>
            <p:nvPr/>
          </p:nvCxnSpPr>
          <p:spPr>
            <a:xfrm flipV="1">
              <a:off x="4744864" y="5449142"/>
              <a:ext cx="0" cy="12371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203" name="Rectangle 202"/>
            <p:cNvSpPr/>
            <p:nvPr/>
          </p:nvSpPr>
          <p:spPr>
            <a:xfrm>
              <a:off x="3476954" y="5838388"/>
              <a:ext cx="763458" cy="103249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3478477" y="6082295"/>
              <a:ext cx="908686" cy="132568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Attention</a:t>
              </a:r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369461" y="5837625"/>
              <a:ext cx="749226" cy="10178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cxnSp>
          <p:nvCxnSpPr>
            <p:cNvPr id="206" name="Straight Arrow Connector 205"/>
            <p:cNvCxnSpPr/>
            <p:nvPr/>
          </p:nvCxnSpPr>
          <p:spPr>
            <a:xfrm flipV="1">
              <a:off x="3926750" y="5711449"/>
              <a:ext cx="1142" cy="13380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207" name="Straight Arrow Connector 206"/>
            <p:cNvCxnSpPr/>
            <p:nvPr/>
          </p:nvCxnSpPr>
          <p:spPr>
            <a:xfrm flipV="1">
              <a:off x="3930346" y="5951336"/>
              <a:ext cx="1142" cy="13380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205" idx="0"/>
              <a:endCxn id="201" idx="2"/>
            </p:cNvCxnSpPr>
            <p:nvPr/>
          </p:nvCxnSpPr>
          <p:spPr>
            <a:xfrm flipV="1">
              <a:off x="4744074" y="5715743"/>
              <a:ext cx="790" cy="121882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209" name="TextBox 208"/>
            <p:cNvSpPr txBox="1"/>
            <p:nvPr/>
          </p:nvSpPr>
          <p:spPr>
            <a:xfrm>
              <a:off x="4369461" y="6707162"/>
              <a:ext cx="7644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Context</a:t>
              </a:r>
            </a:p>
          </p:txBody>
        </p:sp>
        <p:cxnSp>
          <p:nvCxnSpPr>
            <p:cNvPr id="210" name="Elbow Connector 209"/>
            <p:cNvCxnSpPr>
              <a:stCxn id="200" idx="0"/>
            </p:cNvCxnSpPr>
            <p:nvPr/>
          </p:nvCxnSpPr>
          <p:spPr>
            <a:xfrm rot="16200000" flipV="1">
              <a:off x="3938607" y="4526327"/>
              <a:ext cx="968306" cy="644208"/>
            </a:xfrm>
            <a:prstGeom prst="bentConnector3">
              <a:avLst>
                <a:gd name="adj1" fmla="val 51377"/>
              </a:avLst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1" name="Rectangle 210"/>
            <p:cNvSpPr/>
            <p:nvPr/>
          </p:nvSpPr>
          <p:spPr>
            <a:xfrm>
              <a:off x="5187019" y="5838677"/>
              <a:ext cx="825756" cy="109535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cxnSp>
          <p:nvCxnSpPr>
            <p:cNvPr id="212" name="Straight Arrow Connector 211"/>
            <p:cNvCxnSpPr>
              <a:stCxn id="209" idx="0"/>
              <a:endCxn id="205" idx="2"/>
            </p:cNvCxnSpPr>
            <p:nvPr/>
          </p:nvCxnSpPr>
          <p:spPr>
            <a:xfrm flipH="1" flipV="1">
              <a:off x="4744074" y="5939408"/>
              <a:ext cx="7618" cy="767754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214" idx="0"/>
              <a:endCxn id="211" idx="2"/>
            </p:cNvCxnSpPr>
            <p:nvPr/>
          </p:nvCxnSpPr>
          <p:spPr>
            <a:xfrm flipV="1">
              <a:off x="5599897" y="5948212"/>
              <a:ext cx="0" cy="770571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214" name="TextBox 213"/>
            <p:cNvSpPr txBox="1"/>
            <p:nvPr/>
          </p:nvSpPr>
          <p:spPr>
            <a:xfrm>
              <a:off x="4998872" y="6718783"/>
              <a:ext cx="120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Current Time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[</a:t>
              </a:r>
              <a:r>
                <a:rPr kumimoji="0" lang="en-I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DAY_OF_WEEK, HOUR</a:t>
              </a:r>
              <a:r>
                <a:rPr kumimoji="0" lang="en-IN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]</a:t>
              </a:r>
            </a:p>
          </p:txBody>
        </p: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1">
              <a:off x="5599897" y="5710164"/>
              <a:ext cx="0" cy="128513"/>
            </a:xfrm>
            <a:prstGeom prst="straightConnector1">
              <a:avLst/>
            </a:prstGeom>
            <a:noFill/>
            <a:ln w="3175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216" name="Elbow Connector 215"/>
            <p:cNvCxnSpPr>
              <a:stCxn id="218" idx="0"/>
              <a:endCxn id="204" idx="2"/>
            </p:cNvCxnSpPr>
            <p:nvPr/>
          </p:nvCxnSpPr>
          <p:spPr>
            <a:xfrm rot="5400000" flipH="1" flipV="1">
              <a:off x="3231462" y="6147591"/>
              <a:ext cx="634086" cy="76863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80147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Next App Recommendation – App Encoder</a:t>
            </a:r>
            <a:endParaRPr lang="en-IN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638800" y="1931690"/>
            <a:ext cx="5105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Encoder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unique item encoding for an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Analogous to Item Encoder module of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IN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155914" y="1829851"/>
            <a:ext cx="3634449" cy="3456608"/>
            <a:chOff x="1155914" y="1829851"/>
            <a:chExt cx="3634449" cy="3456608"/>
          </a:xfrm>
        </p:grpSpPr>
        <p:sp>
          <p:nvSpPr>
            <p:cNvPr id="101" name="Rectangle 100"/>
            <p:cNvSpPr/>
            <p:nvPr/>
          </p:nvSpPr>
          <p:spPr>
            <a:xfrm>
              <a:off x="1185251" y="2663577"/>
              <a:ext cx="3394290" cy="1949991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46005" y="2968997"/>
              <a:ext cx="2920411" cy="19285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Dense Layer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155914" y="2597105"/>
              <a:ext cx="1429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App Encoder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46005" y="3366658"/>
              <a:ext cx="2920411" cy="19285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46005" y="3794245"/>
              <a:ext cx="1533819" cy="19285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LSTM Layer</a:t>
              </a:r>
            </a:p>
          </p:txBody>
        </p:sp>
        <p:cxnSp>
          <p:nvCxnSpPr>
            <p:cNvPr id="106" name="Straight Arrow Connector 105"/>
            <p:cNvCxnSpPr>
              <a:stCxn id="104" idx="0"/>
              <a:endCxn id="102" idx="2"/>
            </p:cNvCxnSpPr>
            <p:nvPr/>
          </p:nvCxnSpPr>
          <p:spPr>
            <a:xfrm flipV="1">
              <a:off x="2906211" y="3161854"/>
              <a:ext cx="0" cy="204804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107" name="Rectangle 106"/>
            <p:cNvSpPr/>
            <p:nvPr/>
          </p:nvSpPr>
          <p:spPr>
            <a:xfrm>
              <a:off x="1446005" y="4237449"/>
              <a:ext cx="1537496" cy="19285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 Embedding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115836" y="4237449"/>
              <a:ext cx="1301625" cy="192857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63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Embedding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>
            <a:xfrm flipH="1" flipV="1">
              <a:off x="2209696" y="4382772"/>
              <a:ext cx="2888" cy="481146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110" name="Straight Arrow Connector 109"/>
            <p:cNvCxnSpPr/>
            <p:nvPr/>
          </p:nvCxnSpPr>
          <p:spPr>
            <a:xfrm flipH="1" flipV="1">
              <a:off x="3728552" y="4400481"/>
              <a:ext cx="6051" cy="447365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111" name="Straight Arrow Connector 110"/>
            <p:cNvCxnSpPr/>
            <p:nvPr/>
          </p:nvCxnSpPr>
          <p:spPr>
            <a:xfrm flipH="1" flipV="1">
              <a:off x="2212584" y="4019566"/>
              <a:ext cx="1838" cy="192857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112" name="Straight Arrow Connector 111"/>
            <p:cNvCxnSpPr/>
            <p:nvPr/>
          </p:nvCxnSpPr>
          <p:spPr>
            <a:xfrm flipH="1" flipV="1">
              <a:off x="3728688" y="3583549"/>
              <a:ext cx="5777" cy="665797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113" name="Straight Arrow Connector 112"/>
            <p:cNvCxnSpPr/>
            <p:nvPr/>
          </p:nvCxnSpPr>
          <p:spPr>
            <a:xfrm flipH="1" flipV="1">
              <a:off x="2212584" y="3553035"/>
              <a:ext cx="1838" cy="192857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309309" y="4802926"/>
                  <a:ext cx="145929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B9BD5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App Package Name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en-IN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309" y="4802926"/>
                  <a:ext cx="1459292" cy="461665"/>
                </a:xfrm>
                <a:prstGeom prst="rect">
                  <a:avLst/>
                </a:prstGeom>
                <a:blipFill>
                  <a:blip r:embed="rId2"/>
                  <a:stretch>
                    <a:fillRect t="-131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3230721" y="4806712"/>
                  <a:ext cx="1559642" cy="479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B9BD5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App Category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IN" sz="1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0" lang="en-IN" sz="1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IN" sz="1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n-IN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721" y="4806712"/>
                  <a:ext cx="1559642" cy="479747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/>
            <p:cNvCxnSpPr/>
            <p:nvPr/>
          </p:nvCxnSpPr>
          <p:spPr>
            <a:xfrm flipH="1" flipV="1">
              <a:off x="2906210" y="2289600"/>
              <a:ext cx="5777" cy="665797"/>
            </a:xfrm>
            <a:prstGeom prst="straightConnector1">
              <a:avLst/>
            </a:prstGeom>
            <a:noFill/>
            <a:ln w="3175" cap="flat" cmpd="sng" algn="ctr">
              <a:solidFill>
                <a:srgbClr val="5B9BD5"/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2126389" y="1829851"/>
                  <a:ext cx="1559642" cy="479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2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B9BD5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App Encoding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kumimoji="0" lang="en-IN" sz="12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5B9BD5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IN" sz="1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kumimoji="0" lang="en-IN" sz="1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IN" sz="12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5B9BD5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0" lang="en-IN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389" y="1829851"/>
                  <a:ext cx="1559642" cy="4797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5642206" y="4757831"/>
                <a:ext cx="50128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No parameter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𝐴𝐸</m:t>
                        </m:r>
                      </m:sub>
                    </m:sSub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depend on the number of apps, thus the model size remains constant irrespective of number of apps.</a:t>
                </a: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206" y="4757831"/>
                <a:ext cx="5012817" cy="923330"/>
              </a:xfrm>
              <a:prstGeom prst="rect">
                <a:avLst/>
              </a:prstGeom>
              <a:blipFill>
                <a:blip r:embed="rId5"/>
                <a:stretch>
                  <a:fillRect l="-852" t="-3289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6973598" y="4239009"/>
                <a:ext cx="1586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598" y="4239009"/>
                <a:ext cx="158665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6886337" y="3172191"/>
                <a:ext cx="2432525" cy="416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IN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IN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𝐴𝐸</m:t>
                              </m:r>
                            </m:sub>
                          </m:sSub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337" y="3172191"/>
                <a:ext cx="2432525" cy="416268"/>
              </a:xfrm>
              <a:prstGeom prst="rect">
                <a:avLst/>
              </a:prstGeom>
              <a:blipFill>
                <a:blip r:embed="rId7"/>
                <a:stretch>
                  <a:fillRect t="-149275" r="-25815" b="-218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/>
          <p:nvPr/>
        </p:nvCxnSpPr>
        <p:spPr>
          <a:xfrm>
            <a:off x="7924800" y="3549316"/>
            <a:ext cx="0" cy="749336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6" name="Straight Arrow Connector 125"/>
          <p:cNvCxnSpPr/>
          <p:nvPr/>
        </p:nvCxnSpPr>
        <p:spPr>
          <a:xfrm>
            <a:off x="8253292" y="3549316"/>
            <a:ext cx="0" cy="749336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4577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Next App Recommendation – User Profile Encoder</a:t>
            </a:r>
            <a:endParaRPr lang="en-IN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826622" y="1982490"/>
            <a:ext cx="48533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Profile Encoder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an encoding for each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Analogous to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Profile Encoder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of </a:t>
            </a:r>
            <a:r>
              <a:rPr lang="en-US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proposed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endParaRPr lang="en-US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276652" y="4674296"/>
                <a:ext cx="3045193" cy="411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𝑢𝑖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52" y="4674296"/>
                <a:ext cx="3045193" cy="411138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278360" y="3280754"/>
                <a:ext cx="3949864" cy="4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IN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IN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𝑢𝑎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𝑢𝑎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𝑢𝑎</m:t>
                              </m:r>
                            </m:sup>
                          </m:sSubSup>
                          <m:r>
                            <a:rPr lang="en-IN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IN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𝑎𝑔𝑔</m:t>
                              </m:r>
                            </m:sub>
                            <m:sup>
                              <m:r>
                                <a:rPr lang="en-I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𝑈𝐸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360" y="3280754"/>
                <a:ext cx="3949864" cy="411651"/>
              </a:xfrm>
              <a:prstGeom prst="rect">
                <a:avLst/>
              </a:prstGeom>
              <a:blipFill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7966242" y="4034346"/>
            <a:ext cx="50801" cy="402986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6" name="Left Brace 55"/>
          <p:cNvSpPr/>
          <p:nvPr/>
        </p:nvSpPr>
        <p:spPr>
          <a:xfrm rot="16200000">
            <a:off x="7927511" y="3103792"/>
            <a:ext cx="179065" cy="1356290"/>
          </a:xfrm>
          <a:prstGeom prst="leftBrace">
            <a:avLst>
              <a:gd name="adj1" fmla="val 54850"/>
              <a:gd name="adj2" fmla="val 50000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eft Brace 56"/>
          <p:cNvSpPr/>
          <p:nvPr/>
        </p:nvSpPr>
        <p:spPr>
          <a:xfrm rot="5400000" flipV="1">
            <a:off x="7876710" y="3991264"/>
            <a:ext cx="179065" cy="1356290"/>
          </a:xfrm>
          <a:prstGeom prst="leftBrace">
            <a:avLst>
              <a:gd name="adj1" fmla="val 54850"/>
              <a:gd name="adj2" fmla="val 50000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8915400" y="3692404"/>
            <a:ext cx="201492" cy="1066538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1420323" y="1463892"/>
            <a:ext cx="3875365" cy="3847504"/>
            <a:chOff x="1420323" y="1463892"/>
            <a:chExt cx="3875365" cy="3847504"/>
          </a:xfrm>
        </p:grpSpPr>
        <p:sp>
          <p:nvSpPr>
            <p:cNvPr id="60" name="Rectangle 59"/>
            <p:cNvSpPr/>
            <p:nvPr/>
          </p:nvSpPr>
          <p:spPr>
            <a:xfrm>
              <a:off x="1476573" y="2064615"/>
              <a:ext cx="3380551" cy="1977586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en-IN" sz="14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20323" y="2012503"/>
              <a:ext cx="2013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IN" sz="1400" b="1" kern="0" dirty="0">
                  <a:solidFill>
                    <a:prstClr val="black"/>
                  </a:solidFill>
                  <a:latin typeface="Calibri" panose="020F0502020204030204"/>
                </a:rPr>
                <a:t>User Profile Encoder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721480" y="2504084"/>
              <a:ext cx="2674445" cy="19207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Layer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721480" y="2900133"/>
              <a:ext cx="2674445" cy="202438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Concatenate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cxnSp>
          <p:nvCxnSpPr>
            <p:cNvPr id="64" name="Straight Arrow Connector 63"/>
            <p:cNvCxnSpPr>
              <a:stCxn id="63" idx="0"/>
              <a:endCxn id="62" idx="2"/>
            </p:cNvCxnSpPr>
            <p:nvPr/>
          </p:nvCxnSpPr>
          <p:spPr>
            <a:xfrm flipV="1">
              <a:off x="3058703" y="2696160"/>
              <a:ext cx="0" cy="203973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65" name="Rectangle 64"/>
            <p:cNvSpPr/>
            <p:nvPr/>
          </p:nvSpPr>
          <p:spPr>
            <a:xfrm>
              <a:off x="1736271" y="3338561"/>
              <a:ext cx="1234435" cy="17699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Layer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2353488" y="3085664"/>
              <a:ext cx="1189" cy="214377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67" name="Straight Arrow Connector 66"/>
            <p:cNvCxnSpPr>
              <a:stCxn id="68" idx="0"/>
            </p:cNvCxnSpPr>
            <p:nvPr/>
          </p:nvCxnSpPr>
          <p:spPr>
            <a:xfrm flipV="1">
              <a:off x="3764367" y="3102572"/>
              <a:ext cx="0" cy="236396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>
              <a:off x="3146977" y="3338968"/>
              <a:ext cx="1234779" cy="19207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Dense Layer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106080" y="3704145"/>
              <a:ext cx="1316573" cy="19207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r>
                <a:rPr lang="en-IN" sz="1200" b="1" kern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 panose="020F0502020204030204"/>
                </a:rPr>
                <a:t>Average Layer</a:t>
              </a:r>
              <a:endParaRPr lang="en-IN" sz="12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endParaRPr>
            </a:p>
          </p:txBody>
        </p:sp>
        <p:cxnSp>
          <p:nvCxnSpPr>
            <p:cNvPr id="70" name="Straight Arrow Connector 69"/>
            <p:cNvCxnSpPr>
              <a:stCxn id="69" idx="0"/>
              <a:endCxn id="68" idx="2"/>
            </p:cNvCxnSpPr>
            <p:nvPr/>
          </p:nvCxnSpPr>
          <p:spPr>
            <a:xfrm flipV="1">
              <a:off x="3764367" y="3531044"/>
              <a:ext cx="0" cy="173101"/>
            </a:xfrm>
            <a:prstGeom prst="straightConnector1">
              <a:avLst/>
            </a:prstGeom>
            <a:noFill/>
            <a:ln w="31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headEnd w="sm" len="sm"/>
              <a:tailEnd type="triangle"/>
            </a:ln>
            <a:effectLst/>
          </p:spPr>
        </p:cxnSp>
        <p:cxnSp>
          <p:nvCxnSpPr>
            <p:cNvPr id="71" name="Elbow Connector 70"/>
            <p:cNvCxnSpPr>
              <a:stCxn id="73" idx="0"/>
              <a:endCxn id="65" idx="2"/>
            </p:cNvCxnSpPr>
            <p:nvPr/>
          </p:nvCxnSpPr>
          <p:spPr>
            <a:xfrm rot="16200000" flipV="1">
              <a:off x="1791988" y="4077056"/>
              <a:ext cx="1123863" cy="860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Elbow Connector 71"/>
            <p:cNvCxnSpPr>
              <a:stCxn id="74" idx="0"/>
              <a:endCxn id="69" idx="2"/>
            </p:cNvCxnSpPr>
            <p:nvPr/>
          </p:nvCxnSpPr>
          <p:spPr>
            <a:xfrm rot="16200000" flipV="1">
              <a:off x="3697349" y="3963241"/>
              <a:ext cx="743195" cy="609158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1420323" y="4639417"/>
                  <a:ext cx="1868052" cy="476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C55A11"/>
                      </a:solidFill>
                      <a:latin typeface="Calibri" panose="020F0502020204030204"/>
                    </a:rPr>
                    <a:t>User Profile Metadata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𝒂𝒈𝒈</m:t>
                            </m:r>
                          </m:sub>
                          <m:sup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p>
                        </m:sSubSup>
                      </m:oMath>
                    </m:oMathPara>
                  </a14:m>
                  <a:endParaRPr lang="en-IN" sz="1200" b="1" kern="0" dirty="0">
                    <a:solidFill>
                      <a:srgbClr val="C55A11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323" y="4639417"/>
                  <a:ext cx="1868052" cy="4767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451361" y="4639417"/>
                  <a:ext cx="1844327" cy="671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200"/>
                    </a:spcAft>
                  </a:pPr>
                  <a:r>
                    <a:rPr lang="en-IN" sz="1200" b="1" dirty="0" smtClean="0">
                      <a:solidFill>
                        <a:srgbClr val="5B9BD5">
                          <a:lumMod val="75000"/>
                        </a:srgbClr>
                      </a:solidFill>
                      <a:latin typeface="Calibri" panose="020F0502020204030204"/>
                    </a:rPr>
                    <a:t>Most Frequently used apps’ encodings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IN" sz="1200" b="1" i="1" smtClean="0">
                          <a:solidFill>
                            <a:srgbClr val="5B9BD5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Sup>
                        <m:sSubSupPr>
                          <m:ctrlPr>
                            <a:rPr lang="en-IN" sz="1200" b="1" i="1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𝒖𝒂</m:t>
                          </m:r>
                        </m:sup>
                      </m:sSubSup>
                      <m:r>
                        <a:rPr lang="en-IN" sz="1200" b="1" smtClean="0">
                          <a:solidFill>
                            <a:srgbClr val="5B9BD5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sz="1200" b="1" i="1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𝒖𝒂</m:t>
                          </m:r>
                        </m:sup>
                      </m:sSubSup>
                      <m:r>
                        <a:rPr lang="en-IN" sz="1200" b="1" smtClean="0">
                          <a:solidFill>
                            <a:srgbClr val="5B9BD5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Sup>
                        <m:sSubSupPr>
                          <m:ctrlPr>
                            <a:rPr lang="en-IN" sz="1200" b="1" i="1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  <m:sup>
                          <m:r>
                            <a:rPr lang="en-IN" sz="1200" b="1" i="1" smtClean="0">
                              <a:solidFill>
                                <a:srgbClr val="5B9BD5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𝒖𝒂</m:t>
                          </m:r>
                        </m:sup>
                      </m:sSubSup>
                    </m:oMath>
                  </a14:m>
                  <a:r>
                    <a:rPr lang="en-IN" sz="1200" b="1" dirty="0" smtClean="0">
                      <a:solidFill>
                        <a:srgbClr val="5B9BD5">
                          <a:lumMod val="75000"/>
                        </a:srgbClr>
                      </a:solidFill>
                      <a:latin typeface="Calibri" panose="020F0502020204030204"/>
                    </a:rPr>
                    <a:t>}</a:t>
                  </a:r>
                  <a:endParaRPr lang="en-IN" sz="1200" b="1" dirty="0">
                    <a:solidFill>
                      <a:srgbClr val="5B9BD5">
                        <a:lumMod val="75000"/>
                      </a:srgbClr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361" y="4639417"/>
                  <a:ext cx="1844327" cy="671979"/>
                </a:xfrm>
                <a:prstGeom prst="rect">
                  <a:avLst/>
                </a:prstGeom>
                <a:blipFill>
                  <a:blip r:embed="rId5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143922" y="1463892"/>
                  <a:ext cx="18680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IN" sz="1200" b="1" kern="0" dirty="0" smtClean="0">
                      <a:solidFill>
                        <a:srgbClr val="C55A11"/>
                      </a:solidFill>
                      <a:latin typeface="Calibri" panose="020F0502020204030204"/>
                    </a:rPr>
                    <a:t>User Profile Encoding</a:t>
                  </a:r>
                </a:p>
                <a:p>
                  <a:pPr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sz="1200" b="1" i="1">
                                <a:solidFill>
                                  <a:srgbClr val="C55A1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oMath>
                    </m:oMathPara>
                  </a14:m>
                  <a:endParaRPr lang="en-IN" sz="1200" b="1" kern="0" dirty="0">
                    <a:solidFill>
                      <a:srgbClr val="C55A11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922" y="1463892"/>
                  <a:ext cx="186805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Elbow Connector 75"/>
            <p:cNvCxnSpPr/>
            <p:nvPr/>
          </p:nvCxnSpPr>
          <p:spPr>
            <a:xfrm rot="16200000" flipV="1">
              <a:off x="2770772" y="2210966"/>
              <a:ext cx="576720" cy="53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7189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헤드라인M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B40443E4C60443B10B28D7480C8664" ma:contentTypeVersion="0" ma:contentTypeDescription="새 문서를 만듭니다." ma:contentTypeScope="" ma:versionID="402d84f1346413b9eec4a9b02265c9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B7E234-3249-465D-80A3-E0F0D04CD1C3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75385F9-9299-4470-8BF6-6FAF4A1F3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B0782C-A3E9-490B-BF6A-6FBC153C5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14468</TotalTime>
  <Words>1640</Words>
  <Application>Microsoft Office PowerPoint</Application>
  <PresentationFormat>Custom</PresentationFormat>
  <Paragraphs>258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1_디자인 사용자 지정</vt:lpstr>
      <vt:lpstr>Circuit</vt:lpstr>
      <vt:lpstr>Paper ID: 43  Memory Efficient Federated Recommendation Model</vt:lpstr>
      <vt:lpstr>Table of Contents</vt:lpstr>
      <vt:lpstr>Problem Motivation</vt:lpstr>
      <vt:lpstr>Major Contributions</vt:lpstr>
      <vt:lpstr>Proposed Framework</vt:lpstr>
      <vt:lpstr>Proposed Framework</vt:lpstr>
      <vt:lpstr>Next App Recommendation</vt:lpstr>
      <vt:lpstr>Next App Recommendation – App Encoder</vt:lpstr>
      <vt:lpstr>Next App Recommendation – User Profile Encoder</vt:lpstr>
      <vt:lpstr>Next App Recommendation – Context Encoder</vt:lpstr>
      <vt:lpstr>Next App Recommendation – Relevance Predictor</vt:lpstr>
      <vt:lpstr>Experimental Results</vt:lpstr>
      <vt:lpstr>Conclusion</vt:lpstr>
      <vt:lpstr>References</vt:lpstr>
      <vt:lpstr>Q&amp;A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Efficient Federated Recommendation Model</dc:title>
  <dc:creator>Mrinaal Dogra/Campus /SRI-Bangalore/Associate/삼성전자</dc:creator>
  <cp:lastModifiedBy>Mrinaal Dogra</cp:lastModifiedBy>
  <cp:revision>134</cp:revision>
  <dcterms:created xsi:type="dcterms:W3CDTF">2022-01-17T04:19:27Z</dcterms:created>
  <dcterms:modified xsi:type="dcterms:W3CDTF">2022-01-27T19:12:22Z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0x010100EBB40443E4C60443B10B28D7480C8664</vt:lpwstr>
  </property>
</Properties>
</file>