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52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ABDD38-EED7-49ED-A97D-FA11A18CCA0E}"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ABDD38-EED7-49ED-A97D-FA11A18CCA0E}"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ABDD38-EED7-49ED-A97D-FA11A18CCA0E}"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ABDD38-EED7-49ED-A97D-FA11A18CCA0E}"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ABDD38-EED7-49ED-A97D-FA11A18CCA0E}"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ABDD38-EED7-49ED-A97D-FA11A18CCA0E}"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ABDD38-EED7-49ED-A97D-FA11A18CCA0E}" type="datetimeFigureOut">
              <a:rPr lang="en-US" smtClean="0"/>
              <a:pPr/>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ABDD38-EED7-49ED-A97D-FA11A18CCA0E}" type="datetimeFigureOut">
              <a:rPr lang="en-US" smtClean="0"/>
              <a:pPr/>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BDD38-EED7-49ED-A97D-FA11A18CCA0E}" type="datetimeFigureOut">
              <a:rPr lang="en-US" smtClean="0"/>
              <a:pPr/>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ABDD38-EED7-49ED-A97D-FA11A18CCA0E}"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ABDD38-EED7-49ED-A97D-FA11A18CCA0E}"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B6217-CC83-4EC1-BADB-CAFE054208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BDD38-EED7-49ED-A97D-FA11A18CCA0E}" type="datetimeFigureOut">
              <a:rPr lang="en-US" smtClean="0"/>
              <a:pPr/>
              <a:t>8/14/2021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B6217-CC83-4EC1-BADB-CAFE054208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zero.webappsecurity.com/help.html?topic=http://r87.com/p?.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zero.webappsecurity.com/logi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285992"/>
            <a:ext cx="7772400" cy="1470025"/>
          </a:xfrm>
        </p:spPr>
        <p:txBody>
          <a:bodyPr/>
          <a:lstStyle/>
          <a:p>
            <a:r>
              <a:rPr lang="en-IN" dirty="0" smtClean="0"/>
              <a:t>TASK-2</a:t>
            </a:r>
            <a:endParaRPr lang="en-US" dirty="0"/>
          </a:p>
        </p:txBody>
      </p:sp>
      <p:sp>
        <p:nvSpPr>
          <p:cNvPr id="3" name="Rectangle 2"/>
          <p:cNvSpPr/>
          <p:nvPr/>
        </p:nvSpPr>
        <p:spPr>
          <a:xfrm>
            <a:off x="3857620" y="4143380"/>
            <a:ext cx="4572000" cy="954107"/>
          </a:xfrm>
          <a:prstGeom prst="rect">
            <a:avLst/>
          </a:prstGeom>
        </p:spPr>
        <p:txBody>
          <a:bodyPr wrap="square">
            <a:spAutoFit/>
          </a:bodyPr>
          <a:lstStyle/>
          <a:p>
            <a:r>
              <a:rPr lang="en-IN" sz="2800" dirty="0" smtClean="0"/>
              <a:t>Submitted by</a:t>
            </a:r>
          </a:p>
          <a:p>
            <a:pPr>
              <a:buNone/>
            </a:pPr>
            <a:r>
              <a:rPr lang="en-IN" sz="2800" dirty="0" err="1" smtClean="0"/>
              <a:t>Mrinal</a:t>
            </a:r>
            <a:r>
              <a:rPr lang="en-IN" sz="2800" dirty="0" smtClean="0"/>
              <a:t> </a:t>
            </a:r>
            <a:r>
              <a:rPr lang="en-IN" sz="2800" dirty="0" err="1" smtClean="0"/>
              <a:t>Murali</a:t>
            </a:r>
            <a:r>
              <a:rPr lang="en-IN" sz="2800" dirty="0" smtClean="0"/>
              <a:t> M</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6357982"/>
          </a:xfrm>
        </p:spPr>
        <p:txBody>
          <a:bodyPr>
            <a:normAutofit/>
          </a:bodyPr>
          <a:lstStyle/>
          <a:p>
            <a:r>
              <a:rPr lang="en-US" sz="2000" dirty="0"/>
              <a:t>The main vulnerabilities are the first three and the later three are because of not updating the software which can simply be rectified by updating the software but the first three can only be done by modification of code.</a:t>
            </a:r>
          </a:p>
          <a:p>
            <a:pPr>
              <a:buNone/>
            </a:pPr>
            <a:r>
              <a:rPr lang="en-US" sz="2000" dirty="0"/>
              <a:t>  </a:t>
            </a:r>
          </a:p>
          <a:p>
            <a:pPr>
              <a:buNone/>
            </a:pPr>
            <a:r>
              <a:rPr lang="en-US" sz="2000" dirty="0"/>
              <a:t>The most vulnerable of the first three is: </a:t>
            </a:r>
          </a:p>
          <a:p>
            <a:pPr>
              <a:buNone/>
            </a:pPr>
            <a:r>
              <a:rPr lang="en-US" sz="2000" dirty="0"/>
              <a:t> </a:t>
            </a:r>
          </a:p>
          <a:p>
            <a:pPr>
              <a:buNone/>
            </a:pPr>
            <a:r>
              <a:rPr lang="en-US" sz="2000" dirty="0" smtClean="0"/>
              <a:t>             </a:t>
            </a:r>
            <a:r>
              <a:rPr lang="en-US" sz="2000" b="1" dirty="0"/>
              <a:t>Cross-site Scripting via Remote File Inclusion</a:t>
            </a:r>
            <a:endParaRPr lang="en-US" sz="2000" dirty="0"/>
          </a:p>
          <a:p>
            <a:endParaRPr lang="en-US" dirty="0"/>
          </a:p>
        </p:txBody>
      </p:sp>
      <p:graphicFrame>
        <p:nvGraphicFramePr>
          <p:cNvPr id="5" name="Table 4"/>
          <p:cNvGraphicFramePr>
            <a:graphicFrameLocks noGrp="1"/>
          </p:cNvGraphicFramePr>
          <p:nvPr/>
        </p:nvGraphicFramePr>
        <p:xfrm>
          <a:off x="-3000428" y="3500438"/>
          <a:ext cx="10358510" cy="2799982"/>
        </p:xfrm>
        <a:graphic>
          <a:graphicData uri="http://schemas.openxmlformats.org/drawingml/2006/table">
            <a:tbl>
              <a:tblPr/>
              <a:tblGrid>
                <a:gridCol w="6587208"/>
                <a:gridCol w="3771302"/>
              </a:tblGrid>
              <a:tr h="1093283">
                <a:tc>
                  <a:txBody>
                    <a:bodyPr/>
                    <a:lstStyle/>
                    <a:p>
                      <a:pPr algn="r">
                        <a:lnSpc>
                          <a:spcPct val="115000"/>
                        </a:lnSpc>
                        <a:spcAft>
                          <a:spcPts val="0"/>
                        </a:spcAft>
                      </a:pPr>
                      <a:r>
                        <a:rPr lang="en-US" sz="1400" b="1" cap="all" dirty="0">
                          <a:solidFill>
                            <a:srgbClr val="333333"/>
                          </a:solidFill>
                          <a:latin typeface="Calibri"/>
                          <a:ea typeface="Times New Roman"/>
                          <a:cs typeface="Calibri"/>
                        </a:rPr>
                        <a:t>URL </a:t>
                      </a:r>
                      <a:endParaRPr lang="en-US" sz="1100" dirty="0">
                        <a:latin typeface="Calibri"/>
                        <a:ea typeface="Calibri"/>
                        <a:cs typeface="Times New Roman"/>
                      </a:endParaRPr>
                    </a:p>
                  </a:txBody>
                  <a:tcPr marL="70485" marR="70485" marT="41910" marB="41910" anchor="ctr">
                    <a:lnL>
                      <a:noFill/>
                    </a:lnL>
                    <a:lnR>
                      <a:noFill/>
                    </a:lnR>
                    <a:lnT>
                      <a:noFill/>
                    </a:lnT>
                    <a:lnB>
                      <a:noFill/>
                    </a:lnB>
                  </a:tcPr>
                </a:tc>
                <a:tc>
                  <a:txBody>
                    <a:bodyPr/>
                    <a:lstStyle/>
                    <a:p>
                      <a:pPr>
                        <a:lnSpc>
                          <a:spcPct val="115000"/>
                        </a:lnSpc>
                        <a:spcAft>
                          <a:spcPts val="0"/>
                        </a:spcAft>
                      </a:pPr>
                      <a:r>
                        <a:rPr lang="en-US" sz="1400" u="sng">
                          <a:solidFill>
                            <a:srgbClr val="0070DF"/>
                          </a:solidFill>
                          <a:latin typeface="Calibri"/>
                          <a:ea typeface="Times New Roman"/>
                          <a:cs typeface="Calibri"/>
                          <a:hlinkClick r:id="rId2"/>
                        </a:rPr>
                        <a:t>http://zero.webappsecurity.com/help.html?topic=http://r87.com/n?.html</a:t>
                      </a:r>
                      <a:r>
                        <a:rPr lang="en-US" sz="1400">
                          <a:solidFill>
                            <a:srgbClr val="333333"/>
                          </a:solidFill>
                          <a:latin typeface="Calibri"/>
                          <a:ea typeface="Times New Roman"/>
                          <a:cs typeface="Calibri"/>
                        </a:rPr>
                        <a:t> </a:t>
                      </a:r>
                      <a:endParaRPr lang="en-US" sz="1100">
                        <a:latin typeface="Calibri"/>
                        <a:ea typeface="Calibri"/>
                        <a:cs typeface="Times New Roman"/>
                      </a:endParaRPr>
                    </a:p>
                  </a:txBody>
                  <a:tcPr marL="34925" marR="34925" marT="0" marB="0" anchor="ctr">
                    <a:lnL>
                      <a:noFill/>
                    </a:lnL>
                    <a:lnR>
                      <a:noFill/>
                    </a:lnR>
                    <a:lnT>
                      <a:noFill/>
                    </a:lnT>
                    <a:lnB>
                      <a:noFill/>
                    </a:lnB>
                  </a:tcPr>
                </a:tc>
              </a:tr>
              <a:tr h="488922">
                <a:tc>
                  <a:txBody>
                    <a:bodyPr/>
                    <a:lstStyle/>
                    <a:p>
                      <a:pPr algn="r">
                        <a:lnSpc>
                          <a:spcPct val="115000"/>
                        </a:lnSpc>
                        <a:spcAft>
                          <a:spcPts val="0"/>
                        </a:spcAft>
                      </a:pPr>
                      <a:r>
                        <a:rPr lang="en-US" sz="1400" b="1" cap="all" dirty="0">
                          <a:solidFill>
                            <a:srgbClr val="333333"/>
                          </a:solidFill>
                          <a:latin typeface="Calibri"/>
                          <a:ea typeface="Times New Roman"/>
                          <a:cs typeface="Calibri"/>
                        </a:rPr>
                        <a:t>Parameter Name </a:t>
                      </a:r>
                      <a:endParaRPr lang="en-US" sz="1100" dirty="0">
                        <a:latin typeface="Calibri"/>
                        <a:ea typeface="Calibri"/>
                        <a:cs typeface="Times New Roman"/>
                      </a:endParaRPr>
                    </a:p>
                  </a:txBody>
                  <a:tcPr marL="70485" marR="70485" marT="41910" marB="41910" anchor="ctr">
                    <a:lnL>
                      <a:noFill/>
                    </a:lnL>
                    <a:lnR>
                      <a:noFill/>
                    </a:lnR>
                    <a:lnT>
                      <a:noFill/>
                    </a:lnT>
                    <a:lnB>
                      <a:noFill/>
                    </a:lnB>
                  </a:tcPr>
                </a:tc>
                <a:tc>
                  <a:txBody>
                    <a:bodyPr/>
                    <a:lstStyle/>
                    <a:p>
                      <a:pPr>
                        <a:lnSpc>
                          <a:spcPct val="115000"/>
                        </a:lnSpc>
                        <a:spcAft>
                          <a:spcPts val="0"/>
                        </a:spcAft>
                      </a:pPr>
                      <a:r>
                        <a:rPr lang="en-US" sz="1400">
                          <a:solidFill>
                            <a:srgbClr val="333333"/>
                          </a:solidFill>
                          <a:latin typeface="Calibri"/>
                          <a:ea typeface="Times New Roman"/>
                          <a:cs typeface="Calibri"/>
                        </a:rPr>
                        <a:t>topic </a:t>
                      </a:r>
                      <a:endParaRPr lang="en-US" sz="1100">
                        <a:latin typeface="Calibri"/>
                        <a:ea typeface="Calibri"/>
                        <a:cs typeface="Times New Roman"/>
                      </a:endParaRPr>
                    </a:p>
                  </a:txBody>
                  <a:tcPr marL="34925" marR="34925" marT="0" marB="0" anchor="ctr">
                    <a:lnL>
                      <a:noFill/>
                    </a:lnL>
                    <a:lnR>
                      <a:noFill/>
                    </a:lnR>
                    <a:lnT>
                      <a:noFill/>
                    </a:lnT>
                    <a:lnB>
                      <a:noFill/>
                    </a:lnB>
                  </a:tcPr>
                </a:tc>
              </a:tr>
              <a:tr h="488922">
                <a:tc>
                  <a:txBody>
                    <a:bodyPr/>
                    <a:lstStyle/>
                    <a:p>
                      <a:pPr algn="r">
                        <a:lnSpc>
                          <a:spcPct val="115000"/>
                        </a:lnSpc>
                        <a:spcAft>
                          <a:spcPts val="0"/>
                        </a:spcAft>
                      </a:pPr>
                      <a:r>
                        <a:rPr lang="en-US" sz="1400" b="1" cap="all">
                          <a:solidFill>
                            <a:srgbClr val="333333"/>
                          </a:solidFill>
                          <a:latin typeface="Calibri"/>
                          <a:ea typeface="Times New Roman"/>
                          <a:cs typeface="Calibri"/>
                        </a:rPr>
                        <a:t>Parameter Type </a:t>
                      </a:r>
                      <a:endParaRPr lang="en-US" sz="1100">
                        <a:latin typeface="Calibri"/>
                        <a:ea typeface="Calibri"/>
                        <a:cs typeface="Times New Roman"/>
                      </a:endParaRPr>
                    </a:p>
                  </a:txBody>
                  <a:tcPr marL="70485" marR="70485" marT="41910" marB="41910" anchor="ctr">
                    <a:lnL>
                      <a:noFill/>
                    </a:lnL>
                    <a:lnR>
                      <a:noFill/>
                    </a:lnR>
                    <a:lnT>
                      <a:noFill/>
                    </a:lnT>
                    <a:lnB>
                      <a:noFill/>
                    </a:lnB>
                  </a:tcPr>
                </a:tc>
                <a:tc>
                  <a:txBody>
                    <a:bodyPr/>
                    <a:lstStyle/>
                    <a:p>
                      <a:pPr>
                        <a:lnSpc>
                          <a:spcPct val="115000"/>
                        </a:lnSpc>
                        <a:spcAft>
                          <a:spcPts val="0"/>
                        </a:spcAft>
                      </a:pPr>
                      <a:r>
                        <a:rPr lang="en-US" sz="1400">
                          <a:solidFill>
                            <a:srgbClr val="333333"/>
                          </a:solidFill>
                          <a:latin typeface="Calibri"/>
                          <a:ea typeface="Times New Roman"/>
                          <a:cs typeface="Calibri"/>
                        </a:rPr>
                        <a:t>GET </a:t>
                      </a:r>
                      <a:endParaRPr lang="en-US" sz="1100">
                        <a:latin typeface="Calibri"/>
                        <a:ea typeface="Calibri"/>
                        <a:cs typeface="Times New Roman"/>
                      </a:endParaRPr>
                    </a:p>
                  </a:txBody>
                  <a:tcPr marL="34925" marR="34925" marT="0" marB="0" anchor="ctr">
                    <a:lnL>
                      <a:noFill/>
                    </a:lnL>
                    <a:lnR>
                      <a:noFill/>
                    </a:lnR>
                    <a:lnT>
                      <a:noFill/>
                    </a:lnT>
                    <a:lnB>
                      <a:noFill/>
                    </a:lnB>
                  </a:tcPr>
                </a:tc>
              </a:tr>
              <a:tr h="728855">
                <a:tc>
                  <a:txBody>
                    <a:bodyPr/>
                    <a:lstStyle/>
                    <a:p>
                      <a:pPr algn="r">
                        <a:lnSpc>
                          <a:spcPct val="115000"/>
                        </a:lnSpc>
                        <a:spcAft>
                          <a:spcPts val="0"/>
                        </a:spcAft>
                      </a:pPr>
                      <a:r>
                        <a:rPr lang="en-US" sz="1400" b="1" cap="all" dirty="0">
                          <a:solidFill>
                            <a:srgbClr val="333333"/>
                          </a:solidFill>
                          <a:latin typeface="Calibri"/>
                          <a:ea typeface="Times New Roman"/>
                          <a:cs typeface="Calibri"/>
                        </a:rPr>
                        <a:t>Attack Pattern </a:t>
                      </a:r>
                      <a:endParaRPr lang="en-US" sz="1100" dirty="0">
                        <a:latin typeface="Calibri"/>
                        <a:ea typeface="Calibri"/>
                        <a:cs typeface="Times New Roman"/>
                      </a:endParaRPr>
                    </a:p>
                  </a:txBody>
                  <a:tcPr marL="70485" marR="70485" marT="41910" marB="41910" anchor="ctr">
                    <a:lnL>
                      <a:noFill/>
                    </a:lnL>
                    <a:lnR>
                      <a:noFill/>
                    </a:lnR>
                    <a:lnT>
                      <a:noFill/>
                    </a:lnT>
                    <a:lnB>
                      <a:noFill/>
                    </a:lnB>
                  </a:tcPr>
                </a:tc>
                <a:tc>
                  <a:txBody>
                    <a:bodyPr/>
                    <a:lstStyle/>
                    <a:p>
                      <a:pPr>
                        <a:lnSpc>
                          <a:spcPct val="115000"/>
                        </a:lnSpc>
                        <a:spcAft>
                          <a:spcPts val="0"/>
                        </a:spcAft>
                      </a:pPr>
                      <a:r>
                        <a:rPr lang="en-US" sz="1400" dirty="0">
                          <a:solidFill>
                            <a:srgbClr val="333333"/>
                          </a:solidFill>
                          <a:latin typeface="Calibri"/>
                          <a:ea typeface="Times New Roman"/>
                          <a:cs typeface="Calibri"/>
                        </a:rPr>
                        <a:t>http%3a%2f%2fr87.com%2fn%3f.html </a:t>
                      </a:r>
                      <a:endParaRPr lang="en-US" sz="1100" dirty="0">
                        <a:latin typeface="Calibri"/>
                        <a:ea typeface="Calibri"/>
                        <a:cs typeface="Times New Roman"/>
                      </a:endParaRPr>
                    </a:p>
                  </a:txBody>
                  <a:tcPr marL="34925" marR="34925" marT="0" marB="0" anchor="ctr">
                    <a:lnL>
                      <a:noFill/>
                    </a:lnL>
                    <a:lnR>
                      <a:noFill/>
                    </a:lnR>
                    <a:lnT>
                      <a:noFill/>
                    </a:lnT>
                    <a:lnB>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0000" lnSpcReduction="20000"/>
          </a:bodyPr>
          <a:lstStyle/>
          <a:p>
            <a:r>
              <a:rPr lang="en-US" b="1" dirty="0"/>
              <a:t>Vulnerability Details</a:t>
            </a:r>
          </a:p>
          <a:p>
            <a:r>
              <a:rPr lang="en-US" dirty="0" err="1"/>
              <a:t>Netsparker</a:t>
            </a:r>
            <a:r>
              <a:rPr lang="en-US" dirty="0"/>
              <a:t> is a tool for auto detection of vulnerabilities .The </a:t>
            </a:r>
            <a:r>
              <a:rPr lang="en-US" dirty="0" err="1"/>
              <a:t>netsparker</a:t>
            </a:r>
            <a:r>
              <a:rPr lang="en-US" dirty="0"/>
              <a:t> detected cross-site scripting via remote file inclusion, which makes it is possible to conduct cross-site scripting attacks by including arbitrary client-side dynamic scripts (</a:t>
            </a:r>
            <a:r>
              <a:rPr lang="en-US" i="1" dirty="0"/>
              <a:t>JavaScript, VBScript</a:t>
            </a:r>
            <a:r>
              <a:rPr lang="en-US" dirty="0"/>
              <a:t>).</a:t>
            </a:r>
          </a:p>
          <a:p>
            <a:r>
              <a:rPr lang="en-US" dirty="0"/>
              <a:t>Cross-site scripting allows an attacker to execute a dynamic script (</a:t>
            </a:r>
            <a:r>
              <a:rPr lang="en-US" i="1" dirty="0"/>
              <a:t>JavaScript, VBScript</a:t>
            </a:r>
            <a:r>
              <a:rPr lang="en-US" dirty="0"/>
              <a:t>) in the context of the application. This allows several different attack opportunities, mostly hijacking the current session of the user or changing the look of the page by changing the HTML on the fly to steal the user's credentials. This happens because the input entered by the user has been interpreted as HTML/JavaScript/VBScript by the browser.</a:t>
            </a:r>
          </a:p>
          <a:p>
            <a:r>
              <a:rPr lang="en-US" dirty="0"/>
              <a:t>Cross-site scripting targets the users of the application instead of the server. Although this is limitation, since it allows attackers to hijack other users' sessions, an attacker might attack an administrator to gain full control over the application</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229600" cy="5740409"/>
          </a:xfrm>
        </p:spPr>
        <p:txBody>
          <a:bodyPr>
            <a:normAutofit fontScale="77500" lnSpcReduction="20000"/>
          </a:bodyPr>
          <a:lstStyle/>
          <a:p>
            <a:r>
              <a:rPr lang="en-US" b="1" dirty="0"/>
              <a:t>Impact</a:t>
            </a:r>
          </a:p>
          <a:p>
            <a:r>
              <a:rPr lang="en-US" dirty="0"/>
              <a:t>There are many different attacks that can be leveraged through the use of cross-site scripting, including: </a:t>
            </a:r>
          </a:p>
          <a:p>
            <a:pPr lvl="0"/>
            <a:r>
              <a:rPr lang="en-US" dirty="0"/>
              <a:t>Hijacking user's active session. </a:t>
            </a:r>
          </a:p>
          <a:p>
            <a:pPr lvl="0"/>
            <a:r>
              <a:rPr lang="en-US" dirty="0"/>
              <a:t>Changing the look of the page within the victim's browser. </a:t>
            </a:r>
          </a:p>
          <a:p>
            <a:pPr lvl="0"/>
            <a:r>
              <a:rPr lang="en-US" dirty="0"/>
              <a:t>Mounting a successful phishing attack. </a:t>
            </a:r>
          </a:p>
          <a:p>
            <a:pPr lvl="0"/>
            <a:r>
              <a:rPr lang="en-US" dirty="0"/>
              <a:t>Intercepting data and performing man-in-the-middle attacks.</a:t>
            </a:r>
          </a:p>
          <a:p>
            <a:r>
              <a:rPr lang="en-US" b="1" dirty="0"/>
              <a:t>Remedy</a:t>
            </a:r>
          </a:p>
          <a:p>
            <a:r>
              <a:rPr lang="en-US" dirty="0"/>
              <a:t>The issue occurs because the browser interprets the input as active HTML, </a:t>
            </a:r>
            <a:r>
              <a:rPr lang="en-US" dirty="0" err="1"/>
              <a:t>Javascript</a:t>
            </a:r>
            <a:r>
              <a:rPr lang="en-US" dirty="0"/>
              <a:t> or </a:t>
            </a:r>
            <a:r>
              <a:rPr lang="en-US" dirty="0" err="1"/>
              <a:t>VbScript</a:t>
            </a:r>
            <a:r>
              <a:rPr lang="en-US" dirty="0"/>
              <a:t>. To avoid this, all input and output from the application should be filtered. Output should be filtered according to the output format and location. Typically, the output location is HTML. Where the output is HTML, ensure all active content is removed prior to its presentation to the server.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lnSpcReduction="10000"/>
          </a:bodyPr>
          <a:lstStyle/>
          <a:p>
            <a:pPr>
              <a:buNone/>
            </a:pPr>
            <a:r>
              <a:rPr lang="en-US" sz="2000" dirty="0"/>
              <a:t>The second one is:</a:t>
            </a:r>
          </a:p>
          <a:p>
            <a:pPr>
              <a:buNone/>
            </a:pPr>
            <a:r>
              <a:rPr lang="en-US" sz="2000" b="1" dirty="0" smtClean="0"/>
              <a:t>                      </a:t>
            </a:r>
            <a:r>
              <a:rPr lang="en-US" sz="2800" b="1" dirty="0" smtClean="0"/>
              <a:t>Password </a:t>
            </a:r>
            <a:r>
              <a:rPr lang="en-US" sz="2800" b="1" dirty="0"/>
              <a:t>Transmitted over </a:t>
            </a:r>
            <a:r>
              <a:rPr lang="en-US" sz="2800" b="1" dirty="0" smtClean="0"/>
              <a:t>HTTP</a:t>
            </a:r>
            <a:r>
              <a:rPr lang="en-US" sz="2800" dirty="0"/>
              <a:t> </a:t>
            </a:r>
            <a:endParaRPr lang="en-US" sz="2000" dirty="0"/>
          </a:p>
          <a:p>
            <a:pPr>
              <a:buNone/>
            </a:pPr>
            <a:r>
              <a:rPr lang="en-US" sz="2000" b="1" cap="all" dirty="0" smtClean="0"/>
              <a:t>URL  </a:t>
            </a:r>
            <a:r>
              <a:rPr lang="en-US" sz="2000" dirty="0" smtClean="0">
                <a:hlinkClick r:id="rId2"/>
              </a:rPr>
              <a:t>http</a:t>
            </a:r>
            <a:r>
              <a:rPr lang="en-US" sz="2000" dirty="0">
                <a:hlinkClick r:id="rId2"/>
              </a:rPr>
              <a:t>://zero.webappsecurity.com/login.html</a:t>
            </a:r>
            <a:r>
              <a:rPr lang="en-US" sz="2000" dirty="0"/>
              <a:t> </a:t>
            </a:r>
          </a:p>
          <a:p>
            <a:pPr>
              <a:buNone/>
            </a:pPr>
            <a:r>
              <a:rPr lang="en-US" sz="2000" b="1" cap="all" dirty="0"/>
              <a:t>Form target action </a:t>
            </a:r>
            <a:r>
              <a:rPr lang="en-US" sz="2000" b="1" cap="all" dirty="0" smtClean="0"/>
              <a:t>        </a:t>
            </a:r>
            <a:r>
              <a:rPr lang="en-US" sz="2000" dirty="0" smtClean="0"/>
              <a:t>/signin.html</a:t>
            </a:r>
          </a:p>
          <a:p>
            <a:pPr>
              <a:buNone/>
            </a:pPr>
            <a:endParaRPr lang="en-US" sz="2000" dirty="0"/>
          </a:p>
          <a:p>
            <a:r>
              <a:rPr lang="en-US" sz="2600" b="1" dirty="0"/>
              <a:t>Vulnerability Details</a:t>
            </a:r>
          </a:p>
          <a:p>
            <a:pPr>
              <a:buNone/>
            </a:pPr>
            <a:r>
              <a:rPr lang="en-US" sz="2500" dirty="0" smtClean="0"/>
              <a:t>    </a:t>
            </a:r>
            <a:r>
              <a:rPr lang="en-US" sz="2500" dirty="0" err="1" smtClean="0"/>
              <a:t>Netsparker</a:t>
            </a:r>
            <a:r>
              <a:rPr lang="en-US" sz="2500" dirty="0" smtClean="0"/>
              <a:t> </a:t>
            </a:r>
            <a:r>
              <a:rPr lang="en-US" sz="2500" dirty="0"/>
              <a:t>detected that password data is being transmitted over HTTP.</a:t>
            </a:r>
          </a:p>
          <a:p>
            <a:r>
              <a:rPr lang="en-US" sz="2500" b="1" dirty="0"/>
              <a:t>Impact</a:t>
            </a:r>
          </a:p>
          <a:p>
            <a:pPr>
              <a:buNone/>
            </a:pPr>
            <a:r>
              <a:rPr lang="en-US" sz="2500" dirty="0" smtClean="0"/>
              <a:t>     If </a:t>
            </a:r>
            <a:r>
              <a:rPr lang="en-US" sz="2500" dirty="0"/>
              <a:t>an attacker can intercept network traffic, he/she can steal users' credentials.</a:t>
            </a:r>
          </a:p>
          <a:p>
            <a:r>
              <a:rPr lang="en-US" sz="2500" b="1" dirty="0"/>
              <a:t>Actions to Take</a:t>
            </a:r>
          </a:p>
          <a:p>
            <a:pPr lvl="0">
              <a:buNone/>
            </a:pPr>
            <a:r>
              <a:rPr lang="en-US" sz="2500" dirty="0"/>
              <a:t> </a:t>
            </a:r>
            <a:r>
              <a:rPr lang="en-US" sz="2500" dirty="0" smtClean="0"/>
              <a:t>    See </a:t>
            </a:r>
            <a:r>
              <a:rPr lang="en-US" sz="2500" dirty="0"/>
              <a:t>the remedy for solution. </a:t>
            </a:r>
          </a:p>
          <a:p>
            <a:pPr lvl="0">
              <a:buNone/>
            </a:pPr>
            <a:r>
              <a:rPr lang="en-US" sz="2500" dirty="0" smtClean="0"/>
              <a:t>      Move </a:t>
            </a:r>
            <a:r>
              <a:rPr lang="en-US" sz="2500" dirty="0"/>
              <a:t>all of your critical forms and pages to HTTPS and do not serve them over HTTP.</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r>
              <a:rPr lang="en-US" b="1" dirty="0"/>
              <a:t>Remedy</a:t>
            </a:r>
          </a:p>
          <a:p>
            <a:pPr>
              <a:buNone/>
            </a:pPr>
            <a:r>
              <a:rPr lang="en-US" dirty="0" smtClean="0"/>
              <a:t>    </a:t>
            </a:r>
            <a:r>
              <a:rPr lang="en-US" sz="2400" dirty="0" smtClean="0"/>
              <a:t>All </a:t>
            </a:r>
            <a:r>
              <a:rPr lang="en-US" sz="2400" dirty="0"/>
              <a:t>sensitive data should be transferred over HTTPS rather than HTTP. Forms should be served over HTTPS. All aspects of the application that accept user input, starting from the login process, should only be served over HTTPS.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928670"/>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vulnerabilities that are present on: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http://zero.webappsecurity.com/</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website are</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Password Transmitted over HTTP</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Cross-site Scripting via Remote File Inclusion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Insecure Transportation Security Protocol Supported (SSLv2)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Out-of-date Version (Apache)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Out-of-date Version (Tomcat)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Out-of-date Version (</a:t>
            </a:r>
            <a:r>
              <a:rPr kumimoji="0" lang="en-US" sz="2000" b="1" i="0" u="none" strike="noStrike" cap="none" normalizeH="0" baseline="0" dirty="0" err="1" smtClean="0">
                <a:ln>
                  <a:noFill/>
                </a:ln>
                <a:solidFill>
                  <a:srgbClr val="333333"/>
                </a:solidFill>
                <a:effectLst/>
                <a:latin typeface="Calibri" pitchFamily="34" charset="0"/>
                <a:ea typeface="Times New Roman" pitchFamily="18" charset="0"/>
                <a:cs typeface="Calibri" pitchFamily="34" charset="0"/>
              </a:rPr>
              <a:t>OpenSSL</a:t>
            </a:r>
            <a:r>
              <a:rPr kumimoji="0" lang="en-US" sz="2000" b="1"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sz="2000" b="1" dirty="0">
              <a:solidFill>
                <a:srgbClr val="333333"/>
              </a:solidFill>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Calibri" pitchFamily="34" charset="0"/>
                <a:ea typeface="Times New Roman" pitchFamily="18" charset="0"/>
                <a:cs typeface="Calibri" pitchFamily="34" charset="0"/>
              </a:rPr>
              <a:t>The main vulnerabilities are the first three and the later three are because of not updating the software which can simply be rectified by updating the software but the first three can only be done by modification of code</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1143000"/>
          </a:xfrm>
        </p:spPr>
        <p:txBody>
          <a:bodyPr/>
          <a:lstStyle/>
          <a:p>
            <a:r>
              <a:rPr lang="en-IN" sz="3600" dirty="0" smtClean="0"/>
              <a:t>NETSPARKER</a:t>
            </a:r>
            <a:r>
              <a:rPr lang="en-IN" dirty="0" smtClean="0"/>
              <a:t> </a:t>
            </a:r>
            <a:endParaRPr lang="en-US" dirty="0"/>
          </a:p>
        </p:txBody>
      </p:sp>
      <p:pic>
        <p:nvPicPr>
          <p:cNvPr id="6146" name="Picture 2"/>
          <p:cNvPicPr>
            <a:picLocks noChangeAspect="1" noChangeArrowheads="1"/>
          </p:cNvPicPr>
          <p:nvPr/>
        </p:nvPicPr>
        <p:blipFill>
          <a:blip r:embed="rId2"/>
          <a:srcRect/>
          <a:stretch>
            <a:fillRect/>
          </a:stretch>
        </p:blipFill>
        <p:spPr bwMode="auto">
          <a:xfrm>
            <a:off x="785786" y="1500174"/>
            <a:ext cx="7913689" cy="44514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42844" y="714356"/>
            <a:ext cx="8865480" cy="410052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42844" y="571480"/>
            <a:ext cx="8775771" cy="473711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91290" y="1000108"/>
            <a:ext cx="8758073" cy="429578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457200" y="785794"/>
            <a:ext cx="8229600" cy="487692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548922" y="642918"/>
            <a:ext cx="8046156" cy="548324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548922" y="1000108"/>
            <a:ext cx="8046156" cy="512605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487</Words>
  <Application>Microsoft Office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TASK-2</vt:lpstr>
      <vt:lpstr>Slide 2</vt:lpstr>
      <vt:lpstr>NETSPARKER </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TASK-2</dc:title>
  <dc:creator>MRINAL</dc:creator>
  <cp:lastModifiedBy>MRINAL</cp:lastModifiedBy>
  <cp:revision>3</cp:revision>
  <dcterms:created xsi:type="dcterms:W3CDTF">2021-08-14T12:11:47Z</dcterms:created>
  <dcterms:modified xsi:type="dcterms:W3CDTF">2021-08-14T12:57:01Z</dcterms:modified>
</cp:coreProperties>
</file>