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06" autoAdjust="0"/>
    <p:restoredTop sz="94660"/>
  </p:normalViewPr>
  <p:slideViewPr>
    <p:cSldViewPr>
      <p:cViewPr varScale="1">
        <p:scale>
          <a:sx n="85" d="100"/>
          <a:sy n="85" d="100"/>
        </p:scale>
        <p:origin x="-1771"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A05AB4-F351-4F31-BF19-3F3F675CD26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05AB4-F351-4F31-BF19-3F3F675CD26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05AB4-F351-4F31-BF19-3F3F675CD26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05AB4-F351-4F31-BF19-3F3F675CD26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A05AB4-F351-4F31-BF19-3F3F675CD26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A05AB4-F351-4F31-BF19-3F3F675CD26A}"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A05AB4-F351-4F31-BF19-3F3F675CD26A}"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A05AB4-F351-4F31-BF19-3F3F675CD26A}"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05AB4-F351-4F31-BF19-3F3F675CD26A}"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05AB4-F351-4F31-BF19-3F3F675CD26A}"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05AB4-F351-4F31-BF19-3F3F675CD26A}"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CB427-2ABE-4713-B2F2-B10800530A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05AB4-F351-4F31-BF19-3F3F675CD26A}" type="datetimeFigureOut">
              <a:rPr lang="en-US" smtClean="0"/>
              <a:t>8/14/2021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CB427-2ABE-4713-B2F2-B10800530A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C:\Users\MRINAL\Downloads\simplescreenrecorder-2021-08-14_16.44.36.mk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C:\Users\MRINAL\Downloads\simplescreenrecorder-2021-08-14_16.54.37.mkv"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icrosoft.com/en-us/download/details.aspx?id=28589" TargetMode="External"/><Relationship Id="rId2" Type="http://schemas.openxmlformats.org/officeDocument/2006/relationships/hyperlink" Target="https://www.owasp.org/index.php/Category:OWASP_Enterprise_Security_AP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TASK-3</a:t>
            </a:r>
            <a:endParaRPr lang="en-US" dirty="0"/>
          </a:p>
        </p:txBody>
      </p:sp>
      <p:sp>
        <p:nvSpPr>
          <p:cNvPr id="4" name="TextBox 3"/>
          <p:cNvSpPr txBox="1"/>
          <p:nvPr/>
        </p:nvSpPr>
        <p:spPr>
          <a:xfrm>
            <a:off x="4572000" y="4071942"/>
            <a:ext cx="3187091" cy="954107"/>
          </a:xfrm>
          <a:prstGeom prst="rect">
            <a:avLst/>
          </a:prstGeom>
          <a:noFill/>
        </p:spPr>
        <p:txBody>
          <a:bodyPr wrap="none" rtlCol="0">
            <a:spAutoFit/>
          </a:bodyPr>
          <a:lstStyle/>
          <a:p>
            <a:r>
              <a:rPr lang="en-IN" sz="2800" dirty="0" smtClean="0"/>
              <a:t>BY</a:t>
            </a:r>
          </a:p>
          <a:p>
            <a:r>
              <a:rPr lang="en-IN" sz="2800" dirty="0" smtClean="0"/>
              <a:t>MRINAL  MURALI  M</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MRINAL\Downloads\as2.jpg"/>
          <p:cNvPicPr>
            <a:picLocks noGrp="1"/>
          </p:cNvPicPr>
          <p:nvPr>
            <p:ph idx="1"/>
          </p:nvPr>
        </p:nvPicPr>
        <p:blipFill>
          <a:blip r:embed="rId2"/>
          <a:srcRect/>
          <a:stretch>
            <a:fillRect/>
          </a:stretch>
        </p:blipFill>
        <p:spPr bwMode="auto">
          <a:xfrm>
            <a:off x="457200" y="500042"/>
            <a:ext cx="8229600" cy="585791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MRINAL\Downloads\as4.jpg"/>
          <p:cNvPicPr>
            <a:picLocks noGrp="1"/>
          </p:cNvPicPr>
          <p:nvPr>
            <p:ph idx="1"/>
          </p:nvPr>
        </p:nvPicPr>
        <p:blipFill>
          <a:blip r:embed="rId2"/>
          <a:srcRect/>
          <a:stretch>
            <a:fillRect/>
          </a:stretch>
        </p:blipFill>
        <p:spPr bwMode="auto">
          <a:xfrm>
            <a:off x="457200" y="571480"/>
            <a:ext cx="8229600" cy="578647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implescreenrecorder-2021-08-14_16.44.36.mkv">
            <a:hlinkClick r:id="" action="ppaction://media"/>
          </p:cNvPr>
          <p:cNvPicPr>
            <a:picLocks noGrp="1" noRot="1" noChangeAspect="1"/>
          </p:cNvPicPr>
          <p:nvPr>
            <p:ph idx="1"/>
            <a:videoFile r:link="rId1"/>
          </p:nvPr>
        </p:nvPicPr>
        <p:blipFill>
          <a:blip r:embed="rId3"/>
          <a:stretch>
            <a:fillRect/>
          </a:stretch>
        </p:blipFill>
        <p:spPr>
          <a:xfrm>
            <a:off x="428596" y="2214554"/>
            <a:ext cx="8007402" cy="4362477"/>
          </a:xfrm>
          <a:prstGeom prst="rect">
            <a:avLst/>
          </a:prstGeom>
        </p:spPr>
      </p:pic>
      <p:sp>
        <p:nvSpPr>
          <p:cNvPr id="10" name="TextBox 9"/>
          <p:cNvSpPr txBox="1"/>
          <p:nvPr/>
        </p:nvSpPr>
        <p:spPr>
          <a:xfrm>
            <a:off x="1071538" y="571480"/>
            <a:ext cx="5025415" cy="523220"/>
          </a:xfrm>
          <a:prstGeom prst="rect">
            <a:avLst/>
          </a:prstGeom>
          <a:noFill/>
        </p:spPr>
        <p:txBody>
          <a:bodyPr wrap="square" rtlCol="0">
            <a:spAutoFit/>
          </a:bodyPr>
          <a:lstStyle/>
          <a:p>
            <a:r>
              <a:rPr lang="en-IN" sz="2800" dirty="0" smtClean="0"/>
              <a:t>Double  click to access the videos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implescreenrecorder-2021-08-14_16.54.37.mkv">
            <a:hlinkClick r:id="" action="ppaction://media"/>
          </p:cNvPr>
          <p:cNvPicPr>
            <a:picLocks noGrp="1" noRot="1" noChangeAspect="1"/>
          </p:cNvPicPr>
          <p:nvPr>
            <p:ph idx="1"/>
            <a:videoFile r:link="rId1"/>
          </p:nvPr>
        </p:nvPicPr>
        <p:blipFill>
          <a:blip r:embed="rId3"/>
          <a:stretch>
            <a:fillRect/>
          </a:stretch>
        </p:blipFill>
        <p:spPr>
          <a:xfrm>
            <a:off x="785786" y="785794"/>
            <a:ext cx="7721650" cy="579123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10000"/>
          </a:bodyPr>
          <a:lstStyle/>
          <a:p>
            <a:pPr>
              <a:buNone/>
            </a:pPr>
            <a:r>
              <a:rPr lang="en-US" sz="3000" dirty="0" smtClean="0"/>
              <a:t>                        </a:t>
            </a:r>
            <a:r>
              <a:rPr lang="en-US" sz="3900" dirty="0" smtClean="0"/>
              <a:t>Title</a:t>
            </a:r>
            <a:r>
              <a:rPr lang="en-US" sz="3900" dirty="0"/>
              <a:t>: Cross Site Scripting</a:t>
            </a:r>
            <a:endParaRPr lang="en-US" sz="3000" dirty="0"/>
          </a:p>
          <a:p>
            <a:r>
              <a:rPr lang="en-US" sz="2600" dirty="0"/>
              <a:t>Domain: vulnweb.com</a:t>
            </a:r>
          </a:p>
          <a:p>
            <a:r>
              <a:rPr lang="en-US" sz="2600" dirty="0"/>
              <a:t>Sub domain: testasp.vulnweb.com</a:t>
            </a:r>
          </a:p>
          <a:p>
            <a:r>
              <a:rPr lang="en-US" sz="2600" dirty="0"/>
              <a:t>Steps to do:</a:t>
            </a:r>
          </a:p>
          <a:p>
            <a:r>
              <a:rPr lang="en-US" sz="2600" dirty="0"/>
              <a:t>Step 1: Visit </a:t>
            </a:r>
            <a:r>
              <a:rPr lang="en-US" sz="2600" u="sng" dirty="0">
                <a:hlinkClick r:id="rId2"/>
              </a:rPr>
              <a:t>http://testasp.vulnweb.com/</a:t>
            </a:r>
            <a:endParaRPr lang="en-US" sz="2600" dirty="0"/>
          </a:p>
          <a:p>
            <a:r>
              <a:rPr lang="en-US" sz="2600" dirty="0"/>
              <a:t>Step 2: On the top menu you will find a search option.</a:t>
            </a:r>
          </a:p>
          <a:p>
            <a:r>
              <a:rPr lang="en-US" sz="2600" dirty="0"/>
              <a:t>Step 3: Click on it and you will be prompted with the Search box.</a:t>
            </a:r>
          </a:p>
          <a:p>
            <a:r>
              <a:rPr lang="en-US" sz="2600" dirty="0"/>
              <a:t>Step 4: You can intercept the request in Burp Suite</a:t>
            </a:r>
          </a:p>
          <a:p>
            <a:r>
              <a:rPr lang="en-US" sz="2600" dirty="0"/>
              <a:t>Step 5: Now you can find different payloads for XSS. </a:t>
            </a:r>
          </a:p>
          <a:p>
            <a:r>
              <a:rPr lang="en-US" sz="2600" dirty="0"/>
              <a:t>Step 6: Send the request to the intruder and paste all the payloads.</a:t>
            </a:r>
          </a:p>
          <a:p>
            <a:r>
              <a:rPr lang="en-US" sz="2600" dirty="0"/>
              <a:t>Step 7: Try to find a successful payload for XSS.</a:t>
            </a:r>
          </a:p>
          <a:p>
            <a:r>
              <a:rPr lang="en-US" sz="2600" dirty="0"/>
              <a:t>Step 8: Prepare a report for it.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buNone/>
            </a:pPr>
            <a:r>
              <a:rPr lang="en-US" sz="2400" b="1" dirty="0"/>
              <a:t>Vulnerabilities:</a:t>
            </a:r>
            <a:endParaRPr lang="en-US" sz="2400" dirty="0"/>
          </a:p>
          <a:p>
            <a:pPr marL="457200" lvl="0" indent="-457200">
              <a:buFont typeface="+mj-lt"/>
              <a:buAutoNum type="arabicPeriod"/>
            </a:pPr>
            <a:r>
              <a:rPr lang="en-US" sz="2400" dirty="0"/>
              <a:t>Out of Band SQL Injection</a:t>
            </a:r>
          </a:p>
          <a:p>
            <a:pPr marL="457200" lvl="0" indent="-457200">
              <a:buFont typeface="+mj-lt"/>
              <a:buAutoNum type="arabicPeriod"/>
            </a:pPr>
            <a:r>
              <a:rPr lang="en-US" sz="2400" dirty="0"/>
              <a:t>Password Transmitted over HTTP</a:t>
            </a:r>
          </a:p>
          <a:p>
            <a:pPr marL="457200" lvl="0" indent="-457200">
              <a:buFont typeface="+mj-lt"/>
              <a:buAutoNum type="arabicPeriod"/>
            </a:pPr>
            <a:r>
              <a:rPr lang="en-US" sz="2400" dirty="0"/>
              <a:t>Cross-site Scripting</a:t>
            </a:r>
          </a:p>
          <a:p>
            <a:pPr marL="457200" lvl="0" indent="-457200">
              <a:buFont typeface="+mj-lt"/>
              <a:buAutoNum type="arabicPeriod"/>
            </a:pPr>
            <a:r>
              <a:rPr lang="en-US" sz="2400" dirty="0"/>
              <a:t>Local File </a:t>
            </a:r>
            <a:r>
              <a:rPr lang="en-US" sz="2400" dirty="0" smtClean="0"/>
              <a:t>Inclusion</a:t>
            </a:r>
          </a:p>
          <a:p>
            <a:pPr marL="457200" lvl="0" indent="-457200">
              <a:buFont typeface="+mj-lt"/>
              <a:buAutoNum type="arabicPeriod"/>
            </a:pPr>
            <a:endParaRPr lang="en-IN" sz="2400" dirty="0"/>
          </a:p>
          <a:p>
            <a:pPr marL="457200" lvl="0" indent="-457200">
              <a:buNone/>
            </a:pPr>
            <a:endParaRPr lang="en-US" sz="24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0000" lnSpcReduction="20000"/>
          </a:bodyPr>
          <a:lstStyle/>
          <a:p>
            <a:r>
              <a:rPr lang="en-US" b="1" dirty="0"/>
              <a:t>Impacts:</a:t>
            </a:r>
            <a:endParaRPr lang="en-US" dirty="0"/>
          </a:p>
          <a:p>
            <a:pPr marL="514350" lvl="0" indent="-514350">
              <a:buFont typeface="+mj-lt"/>
              <a:buAutoNum type="arabicPeriod"/>
            </a:pPr>
            <a:r>
              <a:rPr lang="en-US" dirty="0"/>
              <a:t>Depending on the backend database, the database connection settings, and the operating system, an attacker can mount one or more of the following attacks successfully: </a:t>
            </a:r>
          </a:p>
          <a:p>
            <a:pPr lvl="0"/>
            <a:r>
              <a:rPr lang="en-US" dirty="0" smtClean="0"/>
              <a:t>             Reading</a:t>
            </a:r>
            <a:r>
              <a:rPr lang="en-US" dirty="0"/>
              <a:t>, updating and deleting arbitrary data or tables from </a:t>
            </a:r>
            <a:r>
              <a:rPr lang="en-US" dirty="0" smtClean="0"/>
              <a:t>            the </a:t>
            </a:r>
            <a:r>
              <a:rPr lang="en-US" dirty="0"/>
              <a:t>database </a:t>
            </a:r>
            <a:endParaRPr lang="en-US" dirty="0" smtClean="0"/>
          </a:p>
          <a:p>
            <a:pPr lvl="0"/>
            <a:r>
              <a:rPr lang="en-US" dirty="0"/>
              <a:t> </a:t>
            </a:r>
            <a:r>
              <a:rPr lang="en-US" dirty="0" smtClean="0"/>
              <a:t>             Executing </a:t>
            </a:r>
            <a:r>
              <a:rPr lang="en-US" dirty="0"/>
              <a:t>commands on the underlying operating system</a:t>
            </a:r>
          </a:p>
          <a:p>
            <a:pPr>
              <a:buNone/>
            </a:pPr>
            <a:endParaRPr lang="en-US" dirty="0"/>
          </a:p>
          <a:p>
            <a:pPr marL="514350" lvl="0" indent="-514350">
              <a:buNone/>
            </a:pPr>
            <a:r>
              <a:rPr lang="en-US" dirty="0" smtClean="0"/>
              <a:t>2.    If </a:t>
            </a:r>
            <a:r>
              <a:rPr lang="en-US" dirty="0"/>
              <a:t>an attacker can intercept network traffic, he/she can steal users' credentials.</a:t>
            </a:r>
          </a:p>
          <a:p>
            <a:pPr>
              <a:buNone/>
            </a:pPr>
            <a:r>
              <a:rPr lang="en-US" dirty="0"/>
              <a:t> </a:t>
            </a:r>
          </a:p>
          <a:p>
            <a:pPr lvl="0">
              <a:buNone/>
            </a:pPr>
            <a:r>
              <a:rPr lang="en-US" dirty="0" smtClean="0"/>
              <a:t>3.  There </a:t>
            </a:r>
            <a:r>
              <a:rPr lang="en-US" dirty="0"/>
              <a:t>are many different attacks that can be leveraged through the use of cross-site scripting, including: </a:t>
            </a:r>
          </a:p>
          <a:p>
            <a:pPr lvl="0"/>
            <a:r>
              <a:rPr lang="en-US" dirty="0"/>
              <a:t>Hijacking user's active session. </a:t>
            </a:r>
          </a:p>
          <a:p>
            <a:pPr lvl="0"/>
            <a:r>
              <a:rPr lang="en-US" dirty="0"/>
              <a:t>Mounting phishing attacks. </a:t>
            </a:r>
          </a:p>
          <a:p>
            <a:pPr lvl="0"/>
            <a:r>
              <a:rPr lang="en-US" dirty="0"/>
              <a:t>Intercepting data and performing man-in-the-middle attacks.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lvl="0">
              <a:buNone/>
            </a:pPr>
            <a:r>
              <a:rPr lang="en-US" dirty="0" smtClean="0"/>
              <a:t>4. </a:t>
            </a:r>
            <a:r>
              <a:rPr lang="en-US" sz="2500" dirty="0" smtClean="0"/>
              <a:t>The </a:t>
            </a:r>
            <a:r>
              <a:rPr lang="en-US" sz="2500" dirty="0"/>
              <a:t>impact can vary, based on the exploitation and the read permission of the web server user. Depending on these factors, an attacker might carry out one or more of the following attacks:</a:t>
            </a:r>
          </a:p>
          <a:p>
            <a:pPr lvl="0"/>
            <a:r>
              <a:rPr lang="en-US" sz="2500" dirty="0"/>
              <a:t>Gather usernames via an "/etc/</a:t>
            </a:r>
            <a:r>
              <a:rPr lang="en-US" sz="2500" dirty="0" err="1"/>
              <a:t>passwd</a:t>
            </a:r>
            <a:r>
              <a:rPr lang="en-US" sz="2500" dirty="0"/>
              <a:t>" file </a:t>
            </a:r>
          </a:p>
          <a:p>
            <a:pPr lvl="0"/>
            <a:r>
              <a:rPr lang="en-US" sz="2500" dirty="0"/>
              <a:t>Harvest useful information from the log files, such as "/apache/logs/error.log" or "/apache/logs/access.log" </a:t>
            </a:r>
          </a:p>
          <a:p>
            <a:pPr lvl="0"/>
            <a:r>
              <a:rPr lang="en-US" sz="2500" dirty="0"/>
              <a:t>Remotely execute commands by combining this vulnerability with some other attack vectors, such as file upload vulnerability or log injection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85000" lnSpcReduction="20000"/>
          </a:bodyPr>
          <a:lstStyle/>
          <a:p>
            <a:r>
              <a:rPr lang="en-US" b="1" dirty="0"/>
              <a:t>Remedy:</a:t>
            </a:r>
            <a:endParaRPr lang="en-US" sz="1800" dirty="0"/>
          </a:p>
          <a:p>
            <a:pPr lvl="1">
              <a:buNone/>
            </a:pPr>
            <a:r>
              <a:rPr lang="en-US" dirty="0" smtClean="0"/>
              <a:t>1. A </a:t>
            </a:r>
            <a:r>
              <a:rPr lang="en-US" dirty="0"/>
              <a:t>robust method for mitigating the threat of SQL injection-based vulnerabilities is to use parameterized queries (</a:t>
            </a:r>
            <a:r>
              <a:rPr lang="en-US" i="1" dirty="0"/>
              <a:t>prepared statements</a:t>
            </a:r>
            <a:r>
              <a:rPr lang="en-US" dirty="0"/>
              <a:t>). Almost all modern languages provide built-in libraries for this. Wherever possible, do not create dynamic SQL queries or SQL queries with string concatenation</a:t>
            </a:r>
            <a:endParaRPr lang="en-US" sz="1800" dirty="0"/>
          </a:p>
          <a:p>
            <a:pPr lvl="1">
              <a:buNone/>
            </a:pPr>
            <a:r>
              <a:rPr lang="en-US" dirty="0" smtClean="0"/>
              <a:t>2. All </a:t>
            </a:r>
            <a:r>
              <a:rPr lang="en-US" dirty="0"/>
              <a:t>sensitive data should be transferred over HTTPS rather than HTTP. Forms should be served over HTTPS. All aspects of the application that accept user input, starting from the login process, should only be served over HTTPS.</a:t>
            </a:r>
            <a:endParaRPr lang="en-US" sz="1800" dirty="0"/>
          </a:p>
          <a:p>
            <a:pPr lvl="1">
              <a:buNone/>
            </a:pPr>
            <a:r>
              <a:rPr lang="en-US" dirty="0" smtClean="0"/>
              <a:t>3. The </a:t>
            </a:r>
            <a:r>
              <a:rPr lang="en-US" dirty="0"/>
              <a:t>issue occurs because the browser interprets the input as active HTML, JavaScript or VBScript. To avoid this, output should be encoded according to the output location and context. For example, if the output goes in to a JavaScript block within the HTML document, then output needs to be encoded accordingly. Encoding can get very complex, therefore it's strongly recommended to use an encoding library such as </a:t>
            </a:r>
            <a:r>
              <a:rPr lang="en-US" u="sng" dirty="0">
                <a:hlinkClick r:id="rId2"/>
              </a:rPr>
              <a:t>OWASP ESAPI</a:t>
            </a:r>
            <a:r>
              <a:rPr lang="en-US" dirty="0"/>
              <a:t> and </a:t>
            </a:r>
            <a:r>
              <a:rPr lang="en-US" u="sng" dirty="0">
                <a:hlinkClick r:id="rId3"/>
              </a:rPr>
              <a:t>Microsoft Anti-cross-site scripting</a:t>
            </a:r>
            <a:r>
              <a:rPr lang="en-US" dirty="0"/>
              <a:t>.</a:t>
            </a:r>
            <a:endParaRPr lang="en-US" sz="18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pPr lvl="1">
              <a:buNone/>
            </a:pPr>
            <a:r>
              <a:rPr lang="en-US" sz="3000" dirty="0" smtClean="0"/>
              <a:t>4. For </a:t>
            </a:r>
            <a:r>
              <a:rPr lang="en-US" sz="3000" dirty="0"/>
              <a:t>local file inclusion there are many remedies which include:</a:t>
            </a:r>
            <a:endParaRPr lang="en-US" sz="1900" dirty="0"/>
          </a:p>
          <a:p>
            <a:pPr lvl="0"/>
            <a:r>
              <a:rPr lang="en-US" sz="3000" dirty="0"/>
              <a:t>If possible, do not permit appending file paths directly. Make them hard-coded or selectable from a limited hard-coded path list via an index variable. </a:t>
            </a:r>
          </a:p>
          <a:p>
            <a:pPr lvl="0"/>
            <a:r>
              <a:rPr lang="en-US" sz="3000" dirty="0"/>
              <a:t>If you definitely need dynamic path concatenation, ensure you only accept required characters such as "a-Z0-9" and do not allow ".." or "/" or "%00" (null byte) or any other similar unexpected characters. </a:t>
            </a:r>
          </a:p>
          <a:p>
            <a:pPr lvl="0"/>
            <a:r>
              <a:rPr lang="en-US" sz="3000" dirty="0"/>
              <a:t>It is important to limit the API to allow inclusion only from a directory and directories below it. This way you can ensure any potential attack cannot perform a directory traversal attack.</a:t>
            </a:r>
          </a:p>
          <a:p>
            <a:endParaRPr 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r>
              <a:rPr lang="en-US" sz="2800" dirty="0"/>
              <a:t>Screenshots of above task is shown below in step wise order</a:t>
            </a:r>
          </a:p>
        </p:txBody>
      </p:sp>
      <p:pic>
        <p:nvPicPr>
          <p:cNvPr id="4" name="Picture 3" descr="C:\Users\MRINAL\Desktop\as1.jpg"/>
          <p:cNvPicPr/>
          <p:nvPr/>
        </p:nvPicPr>
        <p:blipFill>
          <a:blip r:embed="rId2"/>
          <a:srcRect/>
          <a:stretch>
            <a:fillRect/>
          </a:stretch>
        </p:blipFill>
        <p:spPr bwMode="auto">
          <a:xfrm>
            <a:off x="857224" y="1500174"/>
            <a:ext cx="7572428" cy="31432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MRINAL\Downloads\as3.jpg"/>
          <p:cNvPicPr>
            <a:picLocks noGrp="1"/>
          </p:cNvPicPr>
          <p:nvPr>
            <p:ph idx="1"/>
          </p:nvPr>
        </p:nvPicPr>
        <p:blipFill>
          <a:blip r:embed="rId2"/>
          <a:srcRect/>
          <a:stretch>
            <a:fillRect/>
          </a:stretch>
        </p:blipFill>
        <p:spPr bwMode="auto">
          <a:xfrm>
            <a:off x="642910" y="714356"/>
            <a:ext cx="7572428" cy="557216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562</Words>
  <Application>Microsoft Office PowerPoint</Application>
  <PresentationFormat>On-screen Show (4:3)</PresentationFormat>
  <Paragraphs>46</Paragraphs>
  <Slides>13</Slides>
  <Notes>0</Notes>
  <HiddenSlides>0</HiddenSlides>
  <MMClips>2</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TASK-3</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TASK-3</dc:title>
  <dc:creator>MRINAL</dc:creator>
  <cp:lastModifiedBy>MRINAL</cp:lastModifiedBy>
  <cp:revision>3</cp:revision>
  <dcterms:created xsi:type="dcterms:W3CDTF">2021-08-14T12:29:27Z</dcterms:created>
  <dcterms:modified xsi:type="dcterms:W3CDTF">2021-08-14T12:54:38Z</dcterms:modified>
</cp:coreProperties>
</file>