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78" r:id="rId3"/>
    <p:sldId id="265" r:id="rId4"/>
    <p:sldId id="266" r:id="rId5"/>
    <p:sldId id="267" r:id="rId6"/>
    <p:sldId id="268" r:id="rId7"/>
    <p:sldId id="269" r:id="rId8"/>
    <p:sldId id="258" r:id="rId9"/>
    <p:sldId id="282" r:id="rId10"/>
    <p:sldId id="271" r:id="rId11"/>
    <p:sldId id="262" r:id="rId12"/>
    <p:sldId id="273" r:id="rId13"/>
    <p:sldId id="283" r:id="rId14"/>
    <p:sldId id="281" r:id="rId15"/>
    <p:sldId id="274" r:id="rId16"/>
    <p:sldId id="279" r:id="rId17"/>
    <p:sldId id="280" r:id="rId18"/>
    <p:sldId id="263" r:id="rId19"/>
    <p:sldId id="260" r:id="rId20"/>
    <p:sldId id="284" r:id="rId21"/>
    <p:sldId id="276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A989-972A-40E5-AB0D-7BE80A4D38B3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3859-B741-43F8-B29E-6E2B351AE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17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A989-972A-40E5-AB0D-7BE80A4D38B3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3859-B741-43F8-B29E-6E2B351AE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98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A989-972A-40E5-AB0D-7BE80A4D38B3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3859-B741-43F8-B29E-6E2B351AE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310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A989-972A-40E5-AB0D-7BE80A4D38B3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3859-B741-43F8-B29E-6E2B351AE63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4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A989-972A-40E5-AB0D-7BE80A4D38B3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3859-B741-43F8-B29E-6E2B351AE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417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A989-972A-40E5-AB0D-7BE80A4D38B3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3859-B741-43F8-B29E-6E2B351AE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384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A989-972A-40E5-AB0D-7BE80A4D38B3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3859-B741-43F8-B29E-6E2B351AE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007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A989-972A-40E5-AB0D-7BE80A4D38B3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3859-B741-43F8-B29E-6E2B351AE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556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A989-972A-40E5-AB0D-7BE80A4D38B3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3859-B741-43F8-B29E-6E2B351AE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94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A989-972A-40E5-AB0D-7BE80A4D38B3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3859-B741-43F8-B29E-6E2B351AE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0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A989-972A-40E5-AB0D-7BE80A4D38B3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3859-B741-43F8-B29E-6E2B351AE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59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A989-972A-40E5-AB0D-7BE80A4D38B3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3859-B741-43F8-B29E-6E2B351AE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09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A989-972A-40E5-AB0D-7BE80A4D38B3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3859-B741-43F8-B29E-6E2B351AE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07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A989-972A-40E5-AB0D-7BE80A4D38B3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3859-B741-43F8-B29E-6E2B351AE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92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A989-972A-40E5-AB0D-7BE80A4D38B3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3859-B741-43F8-B29E-6E2B351AE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3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A989-972A-40E5-AB0D-7BE80A4D38B3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3859-B741-43F8-B29E-6E2B351AE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27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A989-972A-40E5-AB0D-7BE80A4D38B3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3859-B741-43F8-B29E-6E2B351AE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77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4AA989-972A-40E5-AB0D-7BE80A4D38B3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73859-B741-43F8-B29E-6E2B351AE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293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2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69499"/>
            <a:ext cx="8825658" cy="3329581"/>
          </a:xfrm>
        </p:spPr>
        <p:txBody>
          <a:bodyPr/>
          <a:lstStyle/>
          <a:p>
            <a:r>
              <a:rPr lang="en-US" dirty="0" smtClean="0">
                <a:effectLst>
                  <a:reflection blurRad="63500" stA="20000" endPos="81000" dir="5400000" sy="-100000" algn="bl" rotWithShape="0"/>
                </a:effectLst>
              </a:rPr>
              <a:t>Reflection in Java</a:t>
            </a:r>
            <a:endParaRPr lang="en-IN" dirty="0">
              <a:effectLst>
                <a:reflection blurRad="63500" stA="20000" endPos="810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5295" y="4777380"/>
            <a:ext cx="8825658" cy="680885"/>
          </a:xfrm>
          <a:effectLst>
            <a:reflection endPos="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US" dirty="0" smtClean="0"/>
              <a:t>Mrinal kanti Saha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3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282" y="641403"/>
            <a:ext cx="9404723" cy="140053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sz="5400" b="1" dirty="0" smtClean="0"/>
              <a:t>Class</a:t>
            </a:r>
            <a:r>
              <a:rPr lang="en-US" dirty="0" smtClean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884" y="2357718"/>
            <a:ext cx="8946541" cy="4195481"/>
          </a:xfrm>
        </p:spPr>
        <p:txBody>
          <a:bodyPr/>
          <a:lstStyle/>
          <a:p>
            <a:pPr lvl="1"/>
            <a:r>
              <a:rPr lang="en-US" sz="2000" dirty="0" smtClean="0"/>
              <a:t>Under</a:t>
            </a:r>
            <a:r>
              <a:rPr lang="en-US" sz="2000" dirty="0" smtClean="0"/>
              <a:t> </a:t>
            </a:r>
            <a:r>
              <a:rPr lang="en-US" sz="2000" dirty="0"/>
              <a:t>java.lang package</a:t>
            </a:r>
          </a:p>
          <a:p>
            <a:pPr lvl="1"/>
            <a:r>
              <a:rPr lang="en-IN" sz="2000" dirty="0"/>
              <a:t>U</a:t>
            </a:r>
            <a:r>
              <a:rPr lang="en-IN" sz="2000" dirty="0" smtClean="0"/>
              <a:t>niversal </a:t>
            </a:r>
            <a:r>
              <a:rPr lang="en-IN" sz="2000" dirty="0"/>
              <a:t>type for the </a:t>
            </a:r>
            <a:r>
              <a:rPr lang="en-IN" sz="3200" b="1" dirty="0" smtClean="0"/>
              <a:t>metadata</a:t>
            </a:r>
            <a:r>
              <a:rPr lang="en-IN" sz="2000" dirty="0" smtClean="0"/>
              <a:t> that </a:t>
            </a:r>
            <a:r>
              <a:rPr lang="en-IN" sz="2000" dirty="0"/>
              <a:t>describes objects within the Java </a:t>
            </a:r>
            <a:r>
              <a:rPr lang="en-IN" sz="2000" dirty="0" smtClean="0"/>
              <a:t>system</a:t>
            </a:r>
            <a:r>
              <a:rPr lang="en-US" sz="2000" dirty="0"/>
              <a:t>.</a:t>
            </a:r>
            <a:endParaRPr lang="en-US" sz="2000" dirty="0" smtClean="0"/>
          </a:p>
          <a:p>
            <a:pPr lvl="1"/>
            <a:r>
              <a:rPr lang="en-US" sz="2000" dirty="0" smtClean="0"/>
              <a:t>Methods :-</a:t>
            </a:r>
          </a:p>
          <a:p>
            <a:pPr lvl="2"/>
            <a:r>
              <a:rPr lang="en-US" dirty="0" smtClean="0"/>
              <a:t>forName()</a:t>
            </a:r>
          </a:p>
          <a:p>
            <a:pPr lvl="2"/>
            <a:r>
              <a:rPr lang="en-US" dirty="0" smtClean="0"/>
              <a:t>getClass()</a:t>
            </a:r>
          </a:p>
          <a:p>
            <a:pPr lvl="2"/>
            <a:r>
              <a:rPr lang="en-US" dirty="0" smtClean="0"/>
              <a:t>newInstance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getSuperClass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getInterfaces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0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517695"/>
            <a:ext cx="9404723" cy="1400530"/>
          </a:xfrm>
        </p:spPr>
        <p:txBody>
          <a:bodyPr/>
          <a:lstStyle/>
          <a:p>
            <a:r>
              <a:rPr lang="en-US" dirty="0" smtClean="0"/>
              <a:t>Classes in java.lang.reflect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922" y="1577510"/>
            <a:ext cx="5136849" cy="510177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Field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getDeclaredFields()</a:t>
            </a:r>
          </a:p>
          <a:p>
            <a:pPr lvl="1"/>
            <a:r>
              <a:rPr lang="en-US" dirty="0" smtClean="0"/>
              <a:t>getModifiers()</a:t>
            </a:r>
          </a:p>
          <a:p>
            <a:pPr lvl="1"/>
            <a:r>
              <a:rPr lang="en-US" dirty="0" smtClean="0"/>
              <a:t>get(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set(</a:t>
            </a:r>
            <a:r>
              <a:rPr lang="en-US" dirty="0" err="1" smtClean="0"/>
              <a:t>obj</a:t>
            </a:r>
            <a:r>
              <a:rPr lang="en-US" dirty="0" smtClean="0"/>
              <a:t>, value)</a:t>
            </a:r>
          </a:p>
          <a:p>
            <a:r>
              <a:rPr lang="en-US" sz="2400" dirty="0" smtClean="0"/>
              <a:t>Method</a:t>
            </a:r>
          </a:p>
          <a:p>
            <a:pPr lvl="1"/>
            <a:r>
              <a:rPr lang="en-US" dirty="0" smtClean="0"/>
              <a:t>getDeclaredMethods()</a:t>
            </a:r>
          </a:p>
          <a:p>
            <a:pPr lvl="1"/>
            <a:r>
              <a:rPr lang="en-US" dirty="0" smtClean="0"/>
              <a:t>invoke(</a:t>
            </a:r>
            <a:r>
              <a:rPr lang="en-US" dirty="0" err="1" smtClean="0"/>
              <a:t>obj</a:t>
            </a:r>
            <a:r>
              <a:rPr lang="en-US" dirty="0" smtClean="0"/>
              <a:t>, parameters[])</a:t>
            </a:r>
          </a:p>
          <a:p>
            <a:r>
              <a:rPr lang="en-US" sz="2400" dirty="0" smtClean="0"/>
              <a:t>Constructor</a:t>
            </a:r>
          </a:p>
          <a:p>
            <a:pPr lvl="1"/>
            <a:r>
              <a:rPr lang="en-US" dirty="0" smtClean="0"/>
              <a:t>getConstructors()</a:t>
            </a:r>
          </a:p>
          <a:p>
            <a:r>
              <a:rPr lang="en-US" sz="2400" dirty="0" smtClean="0"/>
              <a:t>AccessibleObject</a:t>
            </a:r>
          </a:p>
          <a:p>
            <a:pPr lvl="1"/>
            <a:r>
              <a:rPr lang="en-US" dirty="0" smtClean="0"/>
              <a:t>setAccessible(</a:t>
            </a:r>
            <a:r>
              <a:rPr lang="en-US" dirty="0" err="1" smtClean="0"/>
              <a:t>boolean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241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517695"/>
            <a:ext cx="9404723" cy="1400530"/>
          </a:xfrm>
        </p:spPr>
        <p:txBody>
          <a:bodyPr/>
          <a:lstStyle/>
          <a:p>
            <a:r>
              <a:rPr lang="en-US" dirty="0" smtClean="0"/>
              <a:t>Classes in java.lang.reflect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922" y="1577510"/>
            <a:ext cx="5136849" cy="510177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Field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getDeclaredFields()</a:t>
            </a:r>
          </a:p>
          <a:p>
            <a:pPr lvl="1"/>
            <a:r>
              <a:rPr lang="en-US" dirty="0" smtClean="0"/>
              <a:t>getModifiers()</a:t>
            </a:r>
          </a:p>
          <a:p>
            <a:pPr lvl="1"/>
            <a:r>
              <a:rPr lang="en-US" dirty="0" smtClean="0"/>
              <a:t>get(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set(</a:t>
            </a:r>
            <a:r>
              <a:rPr lang="en-US" dirty="0" err="1" smtClean="0"/>
              <a:t>obj</a:t>
            </a:r>
            <a:r>
              <a:rPr lang="en-US" dirty="0" smtClean="0"/>
              <a:t>, value)</a:t>
            </a:r>
          </a:p>
          <a:p>
            <a:r>
              <a:rPr lang="en-US" sz="2400" dirty="0" smtClean="0"/>
              <a:t>Method</a:t>
            </a:r>
          </a:p>
          <a:p>
            <a:pPr lvl="1"/>
            <a:r>
              <a:rPr lang="en-US" dirty="0" smtClean="0"/>
              <a:t>getDeclaredMethods()</a:t>
            </a:r>
          </a:p>
          <a:p>
            <a:pPr lvl="1"/>
            <a:r>
              <a:rPr lang="en-US" dirty="0" smtClean="0"/>
              <a:t>invoke(</a:t>
            </a:r>
            <a:r>
              <a:rPr lang="en-US" dirty="0" err="1" smtClean="0"/>
              <a:t>obj</a:t>
            </a:r>
            <a:r>
              <a:rPr lang="en-US" dirty="0" smtClean="0"/>
              <a:t>, parameters[])</a:t>
            </a:r>
          </a:p>
          <a:p>
            <a:r>
              <a:rPr lang="en-US" sz="2400" dirty="0" smtClean="0"/>
              <a:t>Constructor</a:t>
            </a:r>
          </a:p>
          <a:p>
            <a:pPr lvl="1"/>
            <a:r>
              <a:rPr lang="en-US" dirty="0" smtClean="0"/>
              <a:t>getConstructors()</a:t>
            </a:r>
          </a:p>
          <a:p>
            <a:r>
              <a:rPr lang="en-US" sz="2400" dirty="0" smtClean="0"/>
              <a:t>AccessibleObject</a:t>
            </a:r>
          </a:p>
          <a:p>
            <a:pPr lvl="1"/>
            <a:r>
              <a:rPr lang="en-US" dirty="0" smtClean="0"/>
              <a:t>setAccessible(</a:t>
            </a:r>
            <a:r>
              <a:rPr lang="en-US" dirty="0" err="1" smtClean="0"/>
              <a:t>boolean</a:t>
            </a:r>
            <a:r>
              <a:rPr lang="en-US" dirty="0" smtClean="0"/>
              <a:t>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592" y="2286134"/>
            <a:ext cx="5883150" cy="36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0966" y="3519802"/>
            <a:ext cx="8825658" cy="1555880"/>
          </a:xfrm>
        </p:spPr>
        <p:txBody>
          <a:bodyPr/>
          <a:lstStyle/>
          <a:p>
            <a:r>
              <a:rPr lang="en-US" sz="8000" dirty="0" smtClean="0">
                <a:effectLst>
                  <a:reflection blurRad="63500" stA="20000" endPos="81000" dir="5400000" sy="-100000" algn="bl" rotWithShape="0"/>
                </a:effectLst>
              </a:rPr>
              <a:t>FAQs</a:t>
            </a:r>
            <a:endParaRPr lang="en-IN" sz="8000" dirty="0">
              <a:effectLst>
                <a:reflection blurRad="63500" stA="20000" endPos="8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351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083" y="1956568"/>
            <a:ext cx="8946541" cy="367732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Is there no way to </a:t>
            </a:r>
            <a:r>
              <a:rPr lang="en-US" sz="4400" b="1" dirty="0"/>
              <a:t>c</a:t>
            </a:r>
            <a:r>
              <a:rPr lang="en-US" sz="4400" b="1" dirty="0" smtClean="0"/>
              <a:t>urb</a:t>
            </a:r>
            <a:r>
              <a:rPr lang="en-US" sz="2400" dirty="0" smtClean="0"/>
              <a:t> Reflection ?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72457" y="686094"/>
            <a:ext cx="4005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FAQs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94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083" y="1956568"/>
            <a:ext cx="8946541" cy="367732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Is there no way to </a:t>
            </a:r>
            <a:r>
              <a:rPr lang="en-US" sz="4400" b="1" dirty="0"/>
              <a:t>c</a:t>
            </a:r>
            <a:r>
              <a:rPr lang="en-US" sz="4400" b="1" dirty="0" smtClean="0"/>
              <a:t>urb</a:t>
            </a:r>
            <a:r>
              <a:rPr lang="en-US" sz="2400" dirty="0" smtClean="0"/>
              <a:t> Reflection ?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383755" y="3298415"/>
            <a:ext cx="930925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SecurityManager</a:t>
            </a:r>
            <a:r>
              <a:rPr lang="en-US" sz="2000" dirty="0" smtClean="0"/>
              <a:t> manages access to the private members of an object.</a:t>
            </a:r>
          </a:p>
          <a:p>
            <a:endParaRPr lang="en-US" sz="2000" dirty="0"/>
          </a:p>
          <a:p>
            <a:r>
              <a:rPr lang="en-US" sz="2000" dirty="0" smtClean="0"/>
              <a:t>With the SecurityManager turned on, </a:t>
            </a:r>
            <a:r>
              <a:rPr lang="en-US" sz="2000" dirty="0"/>
              <a:t>u</a:t>
            </a:r>
            <a:r>
              <a:rPr lang="en-US" sz="2000" dirty="0" smtClean="0"/>
              <a:t>sing Reflection on private or protected, will lead to</a:t>
            </a:r>
            <a:r>
              <a:rPr lang="en-US" sz="3200" b="1" dirty="0" smtClean="0"/>
              <a:t> SecurityException</a:t>
            </a:r>
            <a:r>
              <a:rPr lang="en-US" sz="2000" dirty="0"/>
              <a:t>.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72457" y="686094"/>
            <a:ext cx="4005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FAQs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21900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511" y="1976500"/>
            <a:ext cx="8946541" cy="367732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Does reflection break all the </a:t>
            </a:r>
            <a:r>
              <a:rPr lang="en-US" sz="4400" b="1" dirty="0" smtClean="0"/>
              <a:t>myths</a:t>
            </a:r>
            <a:r>
              <a:rPr lang="en-US" sz="2400" dirty="0" smtClean="0"/>
              <a:t> about data security via </a:t>
            </a:r>
            <a:r>
              <a:rPr lang="en-US" sz="2400" dirty="0" smtClean="0"/>
              <a:t>abstraction </a:t>
            </a:r>
            <a:r>
              <a:rPr lang="en-US" sz="2400" dirty="0" smtClean="0"/>
              <a:t>and access modifiers</a:t>
            </a:r>
            <a:r>
              <a:rPr lang="en-US" sz="2400" dirty="0"/>
              <a:t> </a:t>
            </a:r>
            <a:r>
              <a:rPr lang="en-US" sz="2400" dirty="0" smtClean="0"/>
              <a:t>?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72457" y="686094"/>
            <a:ext cx="4005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FAQs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47301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511" y="1976500"/>
            <a:ext cx="8946541" cy="367732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Does reflection break all the </a:t>
            </a:r>
            <a:r>
              <a:rPr lang="en-US" sz="4400" b="1" dirty="0" smtClean="0"/>
              <a:t>myths</a:t>
            </a:r>
            <a:r>
              <a:rPr lang="en-US" sz="2400" dirty="0" smtClean="0"/>
              <a:t> about data security via </a:t>
            </a:r>
            <a:r>
              <a:rPr lang="en-US" sz="2400" dirty="0" smtClean="0"/>
              <a:t>abstraction </a:t>
            </a:r>
            <a:r>
              <a:rPr lang="en-US" sz="2400" dirty="0" smtClean="0"/>
              <a:t>and access modifiers</a:t>
            </a:r>
            <a:r>
              <a:rPr lang="en-US" sz="2400" dirty="0"/>
              <a:t> </a:t>
            </a:r>
            <a:r>
              <a:rPr lang="en-US" sz="2400" dirty="0" smtClean="0"/>
              <a:t>?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72457" y="686094"/>
            <a:ext cx="4005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FAQs</a:t>
            </a:r>
            <a:endParaRPr lang="en-IN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1364344" y="3846286"/>
            <a:ext cx="413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Yes</a:t>
            </a:r>
            <a:r>
              <a:rPr lang="en-US" sz="3600" dirty="0" smtClean="0"/>
              <a:t> </a:t>
            </a:r>
            <a:r>
              <a:rPr lang="en-US" sz="2800" dirty="0" smtClean="0"/>
              <a:t>and</a:t>
            </a:r>
            <a:r>
              <a:rPr lang="en-US" sz="3600" dirty="0" smtClean="0"/>
              <a:t> </a:t>
            </a:r>
            <a:r>
              <a:rPr lang="en-US" sz="3600" b="1" dirty="0" smtClean="0"/>
              <a:t>No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9208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682" y="830090"/>
            <a:ext cx="9404723" cy="1400530"/>
          </a:xfrm>
        </p:spPr>
        <p:txBody>
          <a:bodyPr/>
          <a:lstStyle/>
          <a:p>
            <a:r>
              <a:rPr lang="en-US" dirty="0" smtClean="0"/>
              <a:t>Why is it not used commonly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121" y="2559695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Performance Overhead</a:t>
            </a:r>
          </a:p>
          <a:p>
            <a:r>
              <a:rPr lang="en-US" sz="2400" dirty="0" smtClean="0"/>
              <a:t>Security Restrictions</a:t>
            </a:r>
          </a:p>
          <a:p>
            <a:r>
              <a:rPr lang="en-US" sz="2400" dirty="0" smtClean="0"/>
              <a:t>Exposure of Internals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7850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787" y="844604"/>
            <a:ext cx="9404723" cy="1400530"/>
          </a:xfrm>
        </p:spPr>
        <p:txBody>
          <a:bodyPr/>
          <a:lstStyle/>
          <a:p>
            <a:r>
              <a:rPr lang="en-US" dirty="0" smtClean="0"/>
              <a:t>Where is it used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065" y="2531889"/>
            <a:ext cx="8946541" cy="4195481"/>
          </a:xfrm>
        </p:spPr>
        <p:txBody>
          <a:bodyPr/>
          <a:lstStyle/>
          <a:p>
            <a:r>
              <a:rPr lang="en-US" sz="2400" dirty="0" smtClean="0"/>
              <a:t>Debugging tool (recall GDB)</a:t>
            </a:r>
          </a:p>
          <a:p>
            <a:r>
              <a:rPr lang="en-US" sz="2400" dirty="0" smtClean="0"/>
              <a:t>JDBC (Java DataBase Connectivity)</a:t>
            </a:r>
          </a:p>
          <a:p>
            <a:r>
              <a:rPr lang="en-US" sz="2400" dirty="0" smtClean="0"/>
              <a:t>JavaBeans</a:t>
            </a:r>
            <a:endParaRPr lang="en-IN" dirty="0"/>
          </a:p>
          <a:p>
            <a:r>
              <a:rPr lang="en-US" sz="2400" dirty="0" smtClean="0"/>
              <a:t>Visual Development Environment</a:t>
            </a:r>
          </a:p>
          <a:p>
            <a:r>
              <a:rPr lang="en-US" sz="2400" dirty="0" smtClean="0"/>
              <a:t>Java based Web Servers (e.g. Tomcat)</a:t>
            </a:r>
          </a:p>
        </p:txBody>
      </p:sp>
    </p:spTree>
    <p:extLst>
      <p:ext uri="{BB962C8B-B14F-4D97-AF65-F5344CB8AC3E}">
        <p14:creationId xmlns:p14="http://schemas.microsoft.com/office/powerpoint/2010/main" val="34937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025" y="713975"/>
            <a:ext cx="9404723" cy="1400530"/>
          </a:xfrm>
        </p:spPr>
        <p:txBody>
          <a:bodyPr/>
          <a:lstStyle/>
          <a:p>
            <a:r>
              <a:rPr lang="en-US" sz="4400" dirty="0" smtClean="0"/>
              <a:t>Contents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Demo of Reflection</a:t>
            </a:r>
          </a:p>
          <a:p>
            <a:r>
              <a:rPr lang="en-US" sz="2400" dirty="0" smtClean="0"/>
              <a:t>Definition</a:t>
            </a:r>
          </a:p>
          <a:p>
            <a:r>
              <a:rPr lang="en-US" sz="2400" dirty="0" smtClean="0"/>
              <a:t>Classes involved in reflection</a:t>
            </a:r>
          </a:p>
          <a:p>
            <a:r>
              <a:rPr lang="en-US" sz="2400" dirty="0" smtClean="0"/>
              <a:t>FAQs</a:t>
            </a:r>
          </a:p>
          <a:p>
            <a:r>
              <a:rPr lang="en-US" sz="2400" dirty="0" smtClean="0"/>
              <a:t>Uses</a:t>
            </a:r>
          </a:p>
          <a:p>
            <a:r>
              <a:rPr lang="en-US" sz="2400" dirty="0" smtClean="0"/>
              <a:t>Disadvantages</a:t>
            </a:r>
          </a:p>
          <a:p>
            <a:r>
              <a:rPr lang="en-US" sz="2400" dirty="0" smtClean="0"/>
              <a:t>References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55050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652388"/>
            <a:ext cx="9404723" cy="1400530"/>
          </a:xfrm>
        </p:spPr>
        <p:txBody>
          <a:bodyPr/>
          <a:lstStyle/>
          <a:p>
            <a:r>
              <a:rPr lang="en-US" dirty="0" smtClean="0"/>
              <a:t>Performance </a:t>
            </a:r>
            <a:r>
              <a:rPr lang="en-US" dirty="0" smtClean="0"/>
              <a:t>Overhead</a:t>
            </a:r>
            <a:br>
              <a:rPr lang="en-US" dirty="0" smtClean="0"/>
            </a:br>
            <a:r>
              <a:rPr lang="en-US" dirty="0" smtClean="0"/>
              <a:t>(Field access) </a:t>
            </a:r>
            <a:endParaRPr lang="en-IN" dirty="0"/>
          </a:p>
        </p:txBody>
      </p:sp>
      <p:pic>
        <p:nvPicPr>
          <p:cNvPr id="4" name="Image2"/>
          <p:cNvPicPr>
            <a:picLocks noGrp="1"/>
          </p:cNvPicPr>
          <p:nvPr>
            <p:ph idx="1"/>
          </p:nvPr>
        </p:nvPicPr>
        <p:blipFill rotWithShape="1">
          <a:blip r:embed="rId2">
            <a:lum/>
            <a:alphaModFix/>
          </a:blip>
          <a:srcRect l="15418" t="6113" r="33409" b="53037"/>
          <a:stretch/>
        </p:blipFill>
        <p:spPr>
          <a:xfrm>
            <a:off x="2107338" y="2423712"/>
            <a:ext cx="8039195" cy="406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18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39" y="830090"/>
            <a:ext cx="9404723" cy="140053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426" y="2401261"/>
            <a:ext cx="8946541" cy="4195481"/>
          </a:xfrm>
        </p:spPr>
        <p:txBody>
          <a:bodyPr/>
          <a:lstStyle/>
          <a:p>
            <a:r>
              <a:rPr lang="en-US" sz="2400" dirty="0" smtClean="0"/>
              <a:t>GeeksforGeeks</a:t>
            </a:r>
          </a:p>
          <a:p>
            <a:r>
              <a:rPr lang="en-US" sz="2400" dirty="0" smtClean="0"/>
              <a:t>Core Java, Volume I</a:t>
            </a:r>
          </a:p>
          <a:p>
            <a:r>
              <a:rPr lang="en-US" sz="2400" dirty="0" smtClean="0"/>
              <a:t>JournalDev</a:t>
            </a:r>
          </a:p>
          <a:p>
            <a:r>
              <a:rPr lang="en-US" sz="2400" dirty="0" smtClean="0"/>
              <a:t>JenkovPoint</a:t>
            </a:r>
            <a:endParaRPr lang="en-US" sz="2400" dirty="0"/>
          </a:p>
          <a:p>
            <a:r>
              <a:rPr lang="en-US" sz="2400" dirty="0" smtClean="0"/>
              <a:t>IBMdeveloperWorks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0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2054" y="2716947"/>
            <a:ext cx="9404723" cy="1400530"/>
          </a:xfrm>
        </p:spPr>
        <p:txBody>
          <a:bodyPr/>
          <a:lstStyle/>
          <a:p>
            <a:r>
              <a:rPr lang="en-US" sz="6000" dirty="0" smtClean="0"/>
              <a:t>Thank You…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05634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15" y="2111701"/>
            <a:ext cx="10235251" cy="1400530"/>
          </a:xfrm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dirty="0" smtClean="0"/>
              <a:t>Let’s see what we can do with Reflection…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17366" y="461541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Before we head into the theory part…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5093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363" y="805416"/>
            <a:ext cx="9404723" cy="1400530"/>
          </a:xfrm>
        </p:spPr>
        <p:txBody>
          <a:bodyPr/>
          <a:lstStyle/>
          <a:p>
            <a:r>
              <a:rPr lang="en-US" dirty="0" smtClean="0"/>
              <a:t>We have a class “Testclass”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3111004"/>
            <a:ext cx="4147957" cy="583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Fields</a:t>
            </a:r>
            <a:r>
              <a:rPr lang="en-US" dirty="0" smtClean="0"/>
              <a:t> :- </a:t>
            </a:r>
          </a:p>
          <a:p>
            <a:pPr marL="0" indent="0">
              <a:buNone/>
            </a:pPr>
            <a:r>
              <a:rPr lang="en-US" dirty="0" smtClean="0"/>
              <a:t>	private </a:t>
            </a:r>
            <a:r>
              <a:rPr lang="en-US" dirty="0"/>
              <a:t>int </a:t>
            </a:r>
            <a:r>
              <a:rPr lang="en-US" dirty="0" smtClean="0"/>
              <a:t>private_field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String </a:t>
            </a:r>
            <a:r>
              <a:rPr lang="en-US" dirty="0" smtClean="0"/>
              <a:t>public_field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public </a:t>
            </a:r>
            <a:r>
              <a:rPr lang="en-US" dirty="0"/>
              <a:t>static int </a:t>
            </a:r>
            <a:r>
              <a:rPr lang="en-US" dirty="0" smtClean="0"/>
              <a:t>static_field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private final </a:t>
            </a:r>
            <a:r>
              <a:rPr lang="en-US" dirty="0"/>
              <a:t>int final_field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688185" y="3108954"/>
            <a:ext cx="5068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Constructor  </a:t>
            </a:r>
            <a:r>
              <a:rPr lang="en-US" sz="2800" dirty="0" smtClean="0"/>
              <a:t>:-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</a:t>
            </a:r>
            <a:r>
              <a:rPr lang="en-US" sz="2000" dirty="0"/>
              <a:t>public Testclass</a:t>
            </a:r>
            <a:r>
              <a:rPr lang="en-US" sz="2000" dirty="0" smtClean="0"/>
              <a:t>()</a:t>
            </a:r>
          </a:p>
          <a:p>
            <a:endParaRPr lang="en-US" dirty="0"/>
          </a:p>
          <a:p>
            <a:r>
              <a:rPr lang="en-US" sz="2800" dirty="0"/>
              <a:t>Methods :-</a:t>
            </a:r>
          </a:p>
          <a:p>
            <a:r>
              <a:rPr lang="en-US" dirty="0"/>
              <a:t>	 </a:t>
            </a:r>
            <a:r>
              <a:rPr lang="en-US" sz="2000" dirty="0"/>
              <a:t>private void func1()</a:t>
            </a:r>
          </a:p>
          <a:p>
            <a:r>
              <a:rPr lang="en-US" sz="2000" dirty="0"/>
              <a:t>	 public void func2()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950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996" y="1523872"/>
            <a:ext cx="10013181" cy="1400530"/>
          </a:xfrm>
        </p:spPr>
        <p:txBody>
          <a:bodyPr/>
          <a:lstStyle/>
          <a:p>
            <a:r>
              <a:rPr lang="en-US" sz="2800" dirty="0" smtClean="0"/>
              <a:t>How are we to know the </a:t>
            </a:r>
            <a:r>
              <a:rPr lang="en-US" sz="4400" b="1" dirty="0" smtClean="0"/>
              <a:t>contents</a:t>
            </a:r>
            <a:r>
              <a:rPr lang="en-US" sz="3600" dirty="0" smtClean="0"/>
              <a:t> </a:t>
            </a:r>
            <a:r>
              <a:rPr lang="en-US" sz="2800" dirty="0" smtClean="0"/>
              <a:t>of a class from only “Testclass.class” ?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399315" y="3126378"/>
            <a:ext cx="550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Provided we do not have a decompiler.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554548" y="5940696"/>
            <a:ext cx="5590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Let’s see whether it can be done...</a:t>
            </a:r>
            <a:endParaRPr lang="en-IN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421257" y="6226629"/>
            <a:ext cx="1770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9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396" y="789450"/>
            <a:ext cx="9404723" cy="1400530"/>
          </a:xfrm>
        </p:spPr>
        <p:txBody>
          <a:bodyPr/>
          <a:lstStyle/>
          <a:p>
            <a:r>
              <a:rPr lang="en-US" sz="2800" dirty="0" smtClean="0"/>
              <a:t>Now, can we </a:t>
            </a:r>
            <a:r>
              <a:rPr lang="en-US" sz="4400" b="1" dirty="0" smtClean="0"/>
              <a:t>peep</a:t>
            </a:r>
            <a:r>
              <a:rPr lang="en-US" sz="3600" dirty="0" smtClean="0"/>
              <a:t> </a:t>
            </a:r>
            <a:r>
              <a:rPr lang="en-US" sz="2800" dirty="0" smtClean="0"/>
              <a:t>into the values of an Object’s</a:t>
            </a:r>
            <a:r>
              <a:rPr lang="en-US" sz="3600" b="1" dirty="0" smtClean="0"/>
              <a:t> </a:t>
            </a:r>
            <a:r>
              <a:rPr lang="en-US" sz="4000" b="1" dirty="0" smtClean="0"/>
              <a:t>fields</a:t>
            </a:r>
            <a:r>
              <a:rPr lang="en-US" sz="3600" b="1" dirty="0" smtClean="0"/>
              <a:t> </a:t>
            </a:r>
            <a:r>
              <a:rPr lang="en-US" sz="2800" dirty="0" smtClean="0"/>
              <a:t>at run-time ???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4688" y="3234383"/>
            <a:ext cx="10261600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public members are anyways visible.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But, </a:t>
            </a:r>
            <a:r>
              <a:rPr lang="en-US" sz="3600" b="1" dirty="0" smtClean="0"/>
              <a:t>private</a:t>
            </a:r>
            <a:r>
              <a:rPr lang="en-US" dirty="0" smtClean="0"/>
              <a:t> &amp; </a:t>
            </a:r>
            <a:r>
              <a:rPr lang="en-US" sz="3600" b="1" dirty="0" smtClean="0"/>
              <a:t>protected </a:t>
            </a:r>
            <a:r>
              <a:rPr lang="en-US" sz="2400" dirty="0" smtClean="0"/>
              <a:t>?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We can have a  </a:t>
            </a:r>
            <a:r>
              <a:rPr lang="en-US" sz="3600" b="1" dirty="0" smtClean="0"/>
              <a:t>generic</a:t>
            </a:r>
            <a:r>
              <a:rPr lang="en-US" sz="2400" dirty="0" smtClean="0"/>
              <a:t> toString()</a:t>
            </a:r>
            <a:endParaRPr lang="en-IN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450286" y="6110514"/>
            <a:ext cx="1741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84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653" y="917176"/>
            <a:ext cx="9404723" cy="1400530"/>
          </a:xfrm>
        </p:spPr>
        <p:txBody>
          <a:bodyPr/>
          <a:lstStyle/>
          <a:p>
            <a:r>
              <a:rPr lang="en-US" sz="4000" b="1" dirty="0" smtClean="0"/>
              <a:t>Change</a:t>
            </a:r>
            <a:r>
              <a:rPr lang="en-US" sz="3600" dirty="0" smtClean="0"/>
              <a:t> </a:t>
            </a:r>
            <a:r>
              <a:rPr lang="en-US" sz="3200" dirty="0" smtClean="0"/>
              <a:t>the values of</a:t>
            </a:r>
            <a:r>
              <a:rPr lang="en-US" sz="3600" dirty="0" smtClean="0"/>
              <a:t> </a:t>
            </a:r>
            <a:r>
              <a:rPr lang="en-US" sz="4000" b="1" dirty="0" smtClean="0"/>
              <a:t>private</a:t>
            </a:r>
            <a:r>
              <a:rPr lang="en-US" sz="3600" dirty="0" smtClean="0"/>
              <a:t> </a:t>
            </a:r>
            <a:r>
              <a:rPr lang="en-US" sz="3200" dirty="0" smtClean="0"/>
              <a:t>fields ?</a:t>
            </a:r>
            <a:br>
              <a:rPr lang="en-US" sz="3200" dirty="0" smtClean="0"/>
            </a:br>
            <a:r>
              <a:rPr lang="en-US" sz="4000" b="1" dirty="0" smtClean="0"/>
              <a:t>Invoke</a:t>
            </a:r>
            <a:r>
              <a:rPr lang="en-US" sz="3600" dirty="0" smtClean="0"/>
              <a:t> </a:t>
            </a:r>
            <a:r>
              <a:rPr lang="en-US" sz="3200" dirty="0" smtClean="0"/>
              <a:t>the</a:t>
            </a:r>
            <a:r>
              <a:rPr lang="en-US" sz="3600" dirty="0" smtClean="0"/>
              <a:t> </a:t>
            </a:r>
            <a:r>
              <a:rPr lang="en-US" sz="4000" b="1" dirty="0" smtClean="0"/>
              <a:t>private</a:t>
            </a:r>
            <a:r>
              <a:rPr lang="en-US" sz="3600" dirty="0" smtClean="0"/>
              <a:t> </a:t>
            </a:r>
            <a:r>
              <a:rPr lang="en-US" sz="3200" dirty="0" smtClean="0"/>
              <a:t>methods 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798" y="3388232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C++ had </a:t>
            </a:r>
            <a:r>
              <a:rPr lang="en-US" sz="3600" b="1" dirty="0" smtClean="0"/>
              <a:t>friend</a:t>
            </a:r>
            <a:r>
              <a:rPr lang="en-US" sz="2400" dirty="0" smtClean="0"/>
              <a:t> function to do so.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But, in JAVA , it is totally a </a:t>
            </a:r>
            <a:r>
              <a:rPr lang="en-US" sz="3600" b="1" dirty="0" smtClean="0"/>
              <a:t>run-time</a:t>
            </a:r>
            <a:r>
              <a:rPr lang="en-US" sz="2400" dirty="0" smtClean="0"/>
              <a:t> thing.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029371" y="6008914"/>
            <a:ext cx="2162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09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70" y="793065"/>
            <a:ext cx="9404723" cy="1400530"/>
          </a:xfrm>
        </p:spPr>
        <p:txBody>
          <a:bodyPr/>
          <a:lstStyle/>
          <a:p>
            <a:r>
              <a:rPr lang="en-US" dirty="0" smtClean="0"/>
              <a:t>Let’s go for the definition now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826" y="2337082"/>
            <a:ext cx="9888025" cy="4195481"/>
          </a:xfrm>
        </p:spPr>
        <p:txBody>
          <a:bodyPr>
            <a:normAutofit/>
          </a:bodyPr>
          <a:lstStyle/>
          <a:p>
            <a:r>
              <a:rPr lang="en-US" sz="2400" dirty="0"/>
              <a:t>Reflection </a:t>
            </a:r>
            <a:r>
              <a:rPr lang="en-US" sz="2400" dirty="0" smtClean="0"/>
              <a:t>- </a:t>
            </a:r>
            <a:r>
              <a:rPr lang="en-US" sz="2400" dirty="0"/>
              <a:t>an </a:t>
            </a:r>
            <a:r>
              <a:rPr lang="en-US" sz="2400" dirty="0" smtClean="0"/>
              <a:t>API, used </a:t>
            </a:r>
            <a:r>
              <a:rPr lang="en-US" sz="2400" dirty="0"/>
              <a:t>to examine or </a:t>
            </a:r>
            <a:r>
              <a:rPr lang="en-US" sz="2400" dirty="0" smtClean="0"/>
              <a:t> </a:t>
            </a:r>
            <a:r>
              <a:rPr lang="en-US" sz="3600" b="1" dirty="0" smtClean="0"/>
              <a:t>modify</a:t>
            </a:r>
            <a:r>
              <a:rPr lang="en-US" sz="2400" dirty="0" smtClean="0"/>
              <a:t> </a:t>
            </a:r>
            <a:r>
              <a:rPr lang="en-US" sz="2400" dirty="0"/>
              <a:t>the behavior of methods, classes, interfaces </a:t>
            </a:r>
            <a:r>
              <a:rPr lang="en-US" sz="2400" dirty="0" smtClean="0"/>
              <a:t>at  </a:t>
            </a:r>
            <a:r>
              <a:rPr lang="en-US" sz="3600" b="1" dirty="0" smtClean="0"/>
              <a:t>runtime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class </a:t>
            </a:r>
            <a:r>
              <a:rPr lang="en-US" sz="2400" dirty="0"/>
              <a:t> </a:t>
            </a:r>
            <a:r>
              <a:rPr lang="en-US" sz="3600" b="1" dirty="0" smtClean="0"/>
              <a:t>Class </a:t>
            </a:r>
            <a:r>
              <a:rPr lang="en-US" sz="2400" dirty="0" smtClean="0"/>
              <a:t> is the major class used with reflection.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sz="2400" dirty="0" smtClean="0"/>
              <a:t>Rest all the necessary classes are under “ java.lang.reflect </a:t>
            </a:r>
            <a:r>
              <a:rPr lang="en-US" sz="2400" dirty="0" smtClean="0"/>
              <a:t>“.</a:t>
            </a:r>
          </a:p>
          <a:p>
            <a:r>
              <a:rPr lang="en-US" sz="2400" dirty="0" smtClean="0"/>
              <a:t>Introduced in JDK 1.1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258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7468" y="1666184"/>
            <a:ext cx="8825658" cy="3329581"/>
          </a:xfrm>
        </p:spPr>
        <p:txBody>
          <a:bodyPr/>
          <a:lstStyle/>
          <a:p>
            <a:r>
              <a:rPr lang="en-US" dirty="0" smtClean="0">
                <a:effectLst>
                  <a:reflection blurRad="63500" stA="20000" endPos="81000" dir="5400000" sy="-100000" algn="bl" rotWithShape="0"/>
                </a:effectLst>
              </a:rPr>
              <a:t>Classes involved in Reflection</a:t>
            </a:r>
            <a:endParaRPr lang="en-IN" dirty="0">
              <a:effectLst>
                <a:reflection blurRad="63500" stA="20000" endPos="8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323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</TotalTime>
  <Words>423</Words>
  <Application>Microsoft Office PowerPoint</Application>
  <PresentationFormat>Widescreen</PresentationFormat>
  <Paragraphs>109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Century Gothic</vt:lpstr>
      <vt:lpstr>Wingdings</vt:lpstr>
      <vt:lpstr>Wingdings 3</vt:lpstr>
      <vt:lpstr>Ion</vt:lpstr>
      <vt:lpstr>Reflection in Java</vt:lpstr>
      <vt:lpstr>Contents</vt:lpstr>
      <vt:lpstr>Let’s see what we can do with Reflection…</vt:lpstr>
      <vt:lpstr>We have a class “Testclass” </vt:lpstr>
      <vt:lpstr>How are we to know the contents of a class from only “Testclass.class” ?</vt:lpstr>
      <vt:lpstr>Now, can we peep into the values of an Object’s fields at run-time ???</vt:lpstr>
      <vt:lpstr>Change the values of private fields ? Invoke the private methods ?</vt:lpstr>
      <vt:lpstr>Let’s go for the definition now</vt:lpstr>
      <vt:lpstr>Classes involved in Reflection</vt:lpstr>
      <vt:lpstr>The Class class</vt:lpstr>
      <vt:lpstr>Classes in java.lang.reflect</vt:lpstr>
      <vt:lpstr>Classes in java.lang.reflect</vt:lpstr>
      <vt:lpstr>FAQs</vt:lpstr>
      <vt:lpstr>PowerPoint Presentation</vt:lpstr>
      <vt:lpstr>PowerPoint Presentation</vt:lpstr>
      <vt:lpstr>PowerPoint Presentation</vt:lpstr>
      <vt:lpstr>PowerPoint Presentation</vt:lpstr>
      <vt:lpstr>Why is it not used commonly ?</vt:lpstr>
      <vt:lpstr>Where is it used ? </vt:lpstr>
      <vt:lpstr>Performance Overhead (Field access) </vt:lpstr>
      <vt:lpstr>References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 in Java</dc:title>
  <dc:creator>bba1</dc:creator>
  <cp:lastModifiedBy>bba1</cp:lastModifiedBy>
  <cp:revision>31</cp:revision>
  <dcterms:created xsi:type="dcterms:W3CDTF">2020-02-10T23:47:02Z</dcterms:created>
  <dcterms:modified xsi:type="dcterms:W3CDTF">2020-02-26T05:11:18Z</dcterms:modified>
</cp:coreProperties>
</file>