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9" r:id="rId7"/>
    <p:sldId id="260" r:id="rId8"/>
    <p:sldId id="261" r:id="rId9"/>
    <p:sldId id="262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nal" initials="m" lastIdx="2" clrIdx="0">
    <p:extLst>
      <p:ext uri="{19B8F6BF-5375-455C-9EA6-DF929625EA0E}">
        <p15:presenceInfo xmlns:p15="http://schemas.microsoft.com/office/powerpoint/2012/main" userId="mri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8T16:42:05.428" idx="1">
    <p:pos x="10" y="10"/>
    <p:text>compare nn_test with "random_data_generator"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youtu.be/oulwP9N5D9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98AC-05D1-437E-A82D-03DFDEDC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83672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Reinforced Deep Learning on Carom Billiards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12E0-C4B7-454B-BC19-A2E0B460C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4182576"/>
            <a:ext cx="8915399" cy="11262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Presented by Mrinal Sourav</a:t>
            </a:r>
          </a:p>
        </p:txBody>
      </p:sp>
    </p:spTree>
    <p:extLst>
      <p:ext uri="{BB962C8B-B14F-4D97-AF65-F5344CB8AC3E}">
        <p14:creationId xmlns:p14="http://schemas.microsoft.com/office/powerpoint/2010/main" val="376114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178C-80F7-42B4-8B48-96C8B1BB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4C77-CA98-4B00-B297-9D7D0ADF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474" y="2470952"/>
            <a:ext cx="8915400" cy="1541755"/>
          </a:xfrm>
        </p:spPr>
        <p:txBody>
          <a:bodyPr/>
          <a:lstStyle/>
          <a:p>
            <a:r>
              <a:rPr lang="en-US" dirty="0"/>
              <a:t>Started with huge ball size to get an even distribution of rewards</a:t>
            </a:r>
          </a:p>
          <a:p>
            <a:r>
              <a:rPr lang="en-US" dirty="0"/>
              <a:t>Initialized the network</a:t>
            </a:r>
          </a:p>
          <a:p>
            <a:r>
              <a:rPr lang="en-US" dirty="0"/>
              <a:t>After multiple trial and errors, the network learnt something</a:t>
            </a:r>
          </a:p>
        </p:txBody>
      </p:sp>
    </p:spTree>
    <p:extLst>
      <p:ext uri="{BB962C8B-B14F-4D97-AF65-F5344CB8AC3E}">
        <p14:creationId xmlns:p14="http://schemas.microsoft.com/office/powerpoint/2010/main" val="4107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AC23-69C0-44E6-B792-19250EE2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50" y="715568"/>
            <a:ext cx="8911687" cy="1280890"/>
          </a:xfrm>
        </p:spPr>
        <p:txBody>
          <a:bodyPr/>
          <a:lstStyle/>
          <a:p>
            <a:r>
              <a:rPr lang="en-US" dirty="0"/>
              <a:t>Trained NN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EBE11-16D5-46FA-86FC-BF4F2234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1200149"/>
            <a:ext cx="4135517" cy="5329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60EEB3-B150-4785-AD4C-8B93AB87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996458"/>
            <a:ext cx="6800850" cy="2583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EB69E-EF60-4278-B6A6-E718CC92E89E}"/>
              </a:ext>
            </a:extLst>
          </p:cNvPr>
          <p:cNvSpPr txBox="1"/>
          <p:nvPr/>
        </p:nvSpPr>
        <p:spPr>
          <a:xfrm>
            <a:off x="1571625" y="4943475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what it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8F339-85E7-4236-98E4-29CCC6D1D232}"/>
              </a:ext>
            </a:extLst>
          </p:cNvPr>
          <p:cNvSpPr txBox="1"/>
          <p:nvPr/>
        </p:nvSpPr>
        <p:spPr>
          <a:xfrm>
            <a:off x="1537335" y="5491962"/>
            <a:ext cx="59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with "</a:t>
            </a:r>
            <a:r>
              <a:rPr lang="en-US" dirty="0" err="1"/>
              <a:t>random_data_generator</a:t>
            </a:r>
            <a:r>
              <a:rPr lang="en-US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2CD29-9130-4C14-850E-70DEEC0A54E3}"/>
              </a:ext>
            </a:extLst>
          </p:cNvPr>
          <p:cNvSpPr txBox="1"/>
          <p:nvPr/>
        </p:nvSpPr>
        <p:spPr>
          <a:xfrm>
            <a:off x="1537335" y="6068752"/>
            <a:ext cx="59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the neural net in such a rush?</a:t>
            </a:r>
          </a:p>
        </p:txBody>
      </p:sp>
    </p:spTree>
    <p:extLst>
      <p:ext uri="{BB962C8B-B14F-4D97-AF65-F5344CB8AC3E}">
        <p14:creationId xmlns:p14="http://schemas.microsoft.com/office/powerpoint/2010/main" val="39183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8C3-C115-4060-A6A2-ABCDED52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Reinforcement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BB2F5-E2DD-450D-A993-BF39D05DA150}"/>
              </a:ext>
            </a:extLst>
          </p:cNvPr>
          <p:cNvSpPr txBox="1"/>
          <p:nvPr/>
        </p:nvSpPr>
        <p:spPr>
          <a:xfrm>
            <a:off x="1569899" y="4433003"/>
            <a:ext cx="204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+ All Possible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3C2E6-3CC8-4D2A-A7A9-718E72E45DDC}"/>
              </a:ext>
            </a:extLst>
          </p:cNvPr>
          <p:cNvSpPr/>
          <p:nvPr/>
        </p:nvSpPr>
        <p:spPr>
          <a:xfrm>
            <a:off x="4609466" y="3539032"/>
            <a:ext cx="2139518" cy="21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84489A-5011-4D3E-ACE7-AED24AF8D79A}"/>
              </a:ext>
            </a:extLst>
          </p:cNvPr>
          <p:cNvSpPr/>
          <p:nvPr/>
        </p:nvSpPr>
        <p:spPr>
          <a:xfrm>
            <a:off x="3747542" y="4445448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C0876C-3D8A-4D40-AEDE-1B6CC3D0FCE4}"/>
              </a:ext>
            </a:extLst>
          </p:cNvPr>
          <p:cNvSpPr/>
          <p:nvPr/>
        </p:nvSpPr>
        <p:spPr>
          <a:xfrm>
            <a:off x="7179945" y="4445448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4659-8F75-4183-894B-2B8AF8C8125D}"/>
              </a:ext>
            </a:extLst>
          </p:cNvPr>
          <p:cNvSpPr txBox="1"/>
          <p:nvPr/>
        </p:nvSpPr>
        <p:spPr>
          <a:xfrm>
            <a:off x="7886114" y="4433003"/>
            <a:ext cx="40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q_value</a:t>
            </a:r>
            <a:r>
              <a:rPr lang="en-US" dirty="0"/>
              <a:t> | Best 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C825A-E95A-4B54-8892-F0ADA9FDB993}"/>
              </a:ext>
            </a:extLst>
          </p:cNvPr>
          <p:cNvSpPr txBox="1"/>
          <p:nvPr/>
        </p:nvSpPr>
        <p:spPr>
          <a:xfrm>
            <a:off x="8717240" y="5813481"/>
            <a:ext cx="24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ACTUAL_ REWARD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E16878-6061-4BFD-BA7E-13CDEFF1E61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916881" y="4802335"/>
            <a:ext cx="6351" cy="101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115498-00BA-4170-8058-08C211D4BFA7}"/>
              </a:ext>
            </a:extLst>
          </p:cNvPr>
          <p:cNvSpPr txBox="1"/>
          <p:nvPr/>
        </p:nvSpPr>
        <p:spPr>
          <a:xfrm>
            <a:off x="10244831" y="5015883"/>
            <a:ext cx="1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Action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3E729E-6276-4E76-AD84-990E16F8A6CB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V="1">
            <a:off x="6253639" y="769760"/>
            <a:ext cx="12700" cy="7326485"/>
          </a:xfrm>
          <a:prstGeom prst="bentConnector3">
            <a:avLst>
              <a:gd name="adj1" fmla="val 102582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F4BDCB-D6C9-4038-A563-99BFC14337AC}"/>
              </a:ext>
            </a:extLst>
          </p:cNvPr>
          <p:cNvSpPr/>
          <p:nvPr/>
        </p:nvSpPr>
        <p:spPr>
          <a:xfrm rot="1555171">
            <a:off x="7180206" y="5264330"/>
            <a:ext cx="1297695" cy="47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88C093-751B-445E-B8AA-200C600A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3467"/>
            <a:ext cx="8915400" cy="1541755"/>
          </a:xfrm>
        </p:spPr>
        <p:txBody>
          <a:bodyPr/>
          <a:lstStyle/>
          <a:p>
            <a:r>
              <a:rPr lang="en-US" dirty="0"/>
              <a:t>Given a state, predict the best action</a:t>
            </a:r>
          </a:p>
          <a:p>
            <a:r>
              <a:rPr lang="en-US" dirty="0"/>
              <a:t>Execute the action and get the “actual-reward” </a:t>
            </a:r>
          </a:p>
          <a:p>
            <a:r>
              <a:rPr lang="en-US" dirty="0"/>
              <a:t>Train the </a:t>
            </a:r>
            <a:r>
              <a:rPr lang="en-US" dirty="0" err="1"/>
              <a:t>state+best_action</a:t>
            </a:r>
            <a:r>
              <a:rPr lang="en-US" dirty="0"/>
              <a:t> pair on the reward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EB0A45-B673-4658-AAC1-FE160EBE9ADA}"/>
              </a:ext>
            </a:extLst>
          </p:cNvPr>
          <p:cNvSpPr txBox="1"/>
          <p:nvPr/>
        </p:nvSpPr>
        <p:spPr>
          <a:xfrm>
            <a:off x="10031767" y="3058115"/>
            <a:ext cx="191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training</a:t>
            </a:r>
          </a:p>
        </p:txBody>
      </p:sp>
    </p:spTree>
    <p:extLst>
      <p:ext uri="{BB962C8B-B14F-4D97-AF65-F5344CB8AC3E}">
        <p14:creationId xmlns:p14="http://schemas.microsoft.com/office/powerpoint/2010/main" val="299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8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00E-FA87-4EED-8BC6-3994C247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643" y="3038836"/>
            <a:ext cx="3657398" cy="1280890"/>
          </a:xfrm>
        </p:spPr>
        <p:txBody>
          <a:bodyPr/>
          <a:lstStyle/>
          <a:p>
            <a:r>
              <a:rPr lang="en-US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39700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53FF-381E-4531-9855-8345CD6B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Carom Billiards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9952776-1B7A-4D30-B65C-B25EB901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6" y="2024062"/>
            <a:ext cx="5781674" cy="2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D03C-30E5-41CD-A877-B0FB378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236" y="2701485"/>
            <a:ext cx="8911687" cy="1280890"/>
          </a:xfrm>
        </p:spPr>
        <p:txBody>
          <a:bodyPr/>
          <a:lstStyle/>
          <a:p>
            <a:r>
              <a:rPr lang="en-US" dirty="0"/>
              <a:t>SIMULATION DEMO</a:t>
            </a:r>
          </a:p>
        </p:txBody>
      </p:sp>
    </p:spTree>
    <p:extLst>
      <p:ext uri="{BB962C8B-B14F-4D97-AF65-F5344CB8AC3E}">
        <p14:creationId xmlns:p14="http://schemas.microsoft.com/office/powerpoint/2010/main" val="4242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94B0-BF42-4A9C-B1D1-F58CBDD3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DBD0-381C-4CB9-AAFC-C938D5DA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worlds collide: </a:t>
            </a:r>
          </a:p>
          <a:p>
            <a:pPr lvl="1"/>
            <a:r>
              <a:rPr lang="en-US" dirty="0"/>
              <a:t>I couldn’t do the math!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So, I did the logic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lvl="1"/>
            <a:r>
              <a:rPr lang="en-US" dirty="0"/>
              <a:t>Collision resolution using A-Star</a:t>
            </a:r>
          </a:p>
          <a:p>
            <a:pPr lvl="1"/>
            <a:r>
              <a:rPr lang="en-US" dirty="0"/>
              <a:t>The difference ‘d’ goes as the heuristic to </a:t>
            </a:r>
            <a:br>
              <a:rPr lang="en-US" dirty="0"/>
            </a:br>
            <a:r>
              <a:rPr lang="en-US" dirty="0"/>
              <a:t>minimize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2E4C36-A37B-45DE-ADDB-AC5F1CCA7448}"/>
              </a:ext>
            </a:extLst>
          </p:cNvPr>
          <p:cNvSpPr/>
          <p:nvPr/>
        </p:nvSpPr>
        <p:spPr>
          <a:xfrm>
            <a:off x="7814253" y="1189064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22A1F5-F480-4DDB-BE9B-6A9A9ABF2699}"/>
              </a:ext>
            </a:extLst>
          </p:cNvPr>
          <p:cNvSpPr/>
          <p:nvPr/>
        </p:nvSpPr>
        <p:spPr>
          <a:xfrm>
            <a:off x="8466760" y="554703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F33D49-14F8-4D66-9CD8-E32D8A68EE85}"/>
              </a:ext>
            </a:extLst>
          </p:cNvPr>
          <p:cNvSpPr/>
          <p:nvPr/>
        </p:nvSpPr>
        <p:spPr>
          <a:xfrm rot="2284662">
            <a:off x="9463364" y="1964148"/>
            <a:ext cx="844052" cy="54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90AAB9-4E4B-4F6D-B3FB-7C8B1E6C838B}"/>
              </a:ext>
            </a:extLst>
          </p:cNvPr>
          <p:cNvSpPr/>
          <p:nvPr/>
        </p:nvSpPr>
        <p:spPr>
          <a:xfrm>
            <a:off x="9488144" y="2661217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6D04F0-6F1F-4F0D-B02A-2AC2E4EA8A88}"/>
              </a:ext>
            </a:extLst>
          </p:cNvPr>
          <p:cNvSpPr/>
          <p:nvPr/>
        </p:nvSpPr>
        <p:spPr>
          <a:xfrm>
            <a:off x="10424286" y="1825939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29990-30A6-468B-BC95-8713894D7D0B}"/>
              </a:ext>
            </a:extLst>
          </p:cNvPr>
          <p:cNvCxnSpPr>
            <a:cxnSpLocks/>
          </p:cNvCxnSpPr>
          <p:nvPr/>
        </p:nvCxnSpPr>
        <p:spPr>
          <a:xfrm flipV="1">
            <a:off x="8447738" y="1123528"/>
            <a:ext cx="712114" cy="64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609175-01E4-474F-B18B-132A6219640C}"/>
              </a:ext>
            </a:extLst>
          </p:cNvPr>
          <p:cNvCxnSpPr>
            <a:cxnSpLocks/>
          </p:cNvCxnSpPr>
          <p:nvPr/>
        </p:nvCxnSpPr>
        <p:spPr>
          <a:xfrm>
            <a:off x="8204609" y="4765089"/>
            <a:ext cx="1019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7570E-B568-4F66-B907-E7813B613DC8}"/>
              </a:ext>
            </a:extLst>
          </p:cNvPr>
          <p:cNvCxnSpPr>
            <a:cxnSpLocks/>
          </p:cNvCxnSpPr>
          <p:nvPr/>
        </p:nvCxnSpPr>
        <p:spPr>
          <a:xfrm flipV="1">
            <a:off x="10140652" y="2429620"/>
            <a:ext cx="936142" cy="9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68A12-E3D5-45BF-8D6B-88FFFB0E9D05}"/>
              </a:ext>
            </a:extLst>
          </p:cNvPr>
          <p:cNvCxnSpPr>
            <a:cxnSpLocks/>
          </p:cNvCxnSpPr>
          <p:nvPr/>
        </p:nvCxnSpPr>
        <p:spPr>
          <a:xfrm flipV="1">
            <a:off x="8204609" y="5027916"/>
            <a:ext cx="1290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72533C-0496-47F0-9E7E-64BD2802CB8B}"/>
              </a:ext>
            </a:extLst>
          </p:cNvPr>
          <p:cNvCxnSpPr/>
          <p:nvPr/>
        </p:nvCxnSpPr>
        <p:spPr>
          <a:xfrm>
            <a:off x="9205677" y="4500978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DB768E5-EDB5-45FF-AF89-430954F96E2B}"/>
              </a:ext>
            </a:extLst>
          </p:cNvPr>
          <p:cNvSpPr/>
          <p:nvPr/>
        </p:nvSpPr>
        <p:spPr>
          <a:xfrm>
            <a:off x="9326838" y="5211192"/>
            <a:ext cx="11541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15272-CB8A-4EBD-AE7C-82455CC10673}"/>
              </a:ext>
            </a:extLst>
          </p:cNvPr>
          <p:cNvSpPr txBox="1"/>
          <p:nvPr/>
        </p:nvSpPr>
        <p:spPr>
          <a:xfrm>
            <a:off x="9205677" y="5607426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8888D2-110C-4090-B17E-B825959B9250}"/>
              </a:ext>
            </a:extLst>
          </p:cNvPr>
          <p:cNvSpPr/>
          <p:nvPr/>
        </p:nvSpPr>
        <p:spPr>
          <a:xfrm>
            <a:off x="3451479" y="5188410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47A546-9230-4F34-BE75-90A230484B79}"/>
              </a:ext>
            </a:extLst>
          </p:cNvPr>
          <p:cNvSpPr/>
          <p:nvPr/>
        </p:nvSpPr>
        <p:spPr>
          <a:xfrm>
            <a:off x="4091893" y="4500978"/>
            <a:ext cx="1305017" cy="1207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CE7656-424E-4782-BB0C-088AA3558EDF}"/>
              </a:ext>
            </a:extLst>
          </p:cNvPr>
          <p:cNvSpPr/>
          <p:nvPr/>
        </p:nvSpPr>
        <p:spPr>
          <a:xfrm>
            <a:off x="4359317" y="4298097"/>
            <a:ext cx="1305017" cy="120736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AE8BDE-64C2-418C-BB94-172A6AEFC7F3}"/>
              </a:ext>
            </a:extLst>
          </p:cNvPr>
          <p:cNvCxnSpPr>
            <a:cxnSpLocks/>
          </p:cNvCxnSpPr>
          <p:nvPr/>
        </p:nvCxnSpPr>
        <p:spPr>
          <a:xfrm flipV="1">
            <a:off x="4069848" y="5104659"/>
            <a:ext cx="683548" cy="7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7CDD545-010F-4017-86A6-9335A643738D}"/>
              </a:ext>
            </a:extLst>
          </p:cNvPr>
          <p:cNvSpPr/>
          <p:nvPr/>
        </p:nvSpPr>
        <p:spPr>
          <a:xfrm rot="20370666">
            <a:off x="4942832" y="4794002"/>
            <a:ext cx="137985" cy="130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0B62DA-1572-45AD-ACCF-6CC71829EFE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753396" y="4883156"/>
            <a:ext cx="193801" cy="221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2A67A7-93F4-468B-A38C-3C019AB31A1F}"/>
              </a:ext>
            </a:extLst>
          </p:cNvPr>
          <p:cNvCxnSpPr/>
          <p:nvPr/>
        </p:nvCxnSpPr>
        <p:spPr>
          <a:xfrm>
            <a:off x="10892901" y="6395773"/>
            <a:ext cx="0" cy="4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3078DD-57C6-412E-A8C5-5154656A9C41}"/>
              </a:ext>
            </a:extLst>
          </p:cNvPr>
          <p:cNvSpPr/>
          <p:nvPr/>
        </p:nvSpPr>
        <p:spPr>
          <a:xfrm>
            <a:off x="4660108" y="4926523"/>
            <a:ext cx="267423" cy="2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22" grpId="0"/>
      <p:bldP spid="34" grpId="0" animBg="1"/>
      <p:bldP spid="35" grpId="0" animBg="1"/>
      <p:bldP spid="37" grpId="0" animBg="1"/>
      <p:bldP spid="41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59C-06DD-4A05-8410-55B1878F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A05A-E9D9-4BF6-9F82-3714FFEE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73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State: X and Y coordinates of each ball </a:t>
            </a:r>
          </a:p>
          <a:p>
            <a:pPr lvl="1"/>
            <a:r>
              <a:rPr lang="en-US" dirty="0"/>
              <a:t>Future states are not dependent on the current state</a:t>
            </a:r>
          </a:p>
          <a:p>
            <a:r>
              <a:rPr lang="en-US" dirty="0"/>
              <a:t>Action: Angle and Speed for the q-ball </a:t>
            </a:r>
          </a:p>
          <a:p>
            <a:r>
              <a:rPr lang="en-US" dirty="0"/>
              <a:t>Q(Quality)-Value: Reward earned from applying the action on the state</a:t>
            </a:r>
          </a:p>
          <a:p>
            <a:pPr lvl="1"/>
            <a:r>
              <a:rPr lang="en-US" dirty="0"/>
              <a:t>0 for no collision</a:t>
            </a:r>
          </a:p>
          <a:p>
            <a:pPr lvl="1"/>
            <a:r>
              <a:rPr lang="en-US" dirty="0"/>
              <a:t>10 for collision with one other ball </a:t>
            </a:r>
          </a:p>
          <a:p>
            <a:pPr lvl="1"/>
            <a:r>
              <a:rPr lang="en-US" dirty="0"/>
              <a:t>100 for collision with both the other balls</a:t>
            </a:r>
          </a:p>
          <a:p>
            <a:r>
              <a:rPr lang="en-US" dirty="0"/>
              <a:t>Game round starts when all balls are frozen </a:t>
            </a:r>
          </a:p>
          <a:p>
            <a:r>
              <a:rPr lang="en-US" dirty="0"/>
              <a:t>Game round ends when all balls are frozen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C0CC-7CE4-495B-B3D1-1212AD39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60" y="2086252"/>
            <a:ext cx="2381872" cy="31530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8CC61-4F95-42FE-B010-3D034FBA4326}"/>
              </a:ext>
            </a:extLst>
          </p:cNvPr>
          <p:cNvCxnSpPr/>
          <p:nvPr/>
        </p:nvCxnSpPr>
        <p:spPr>
          <a:xfrm flipH="1">
            <a:off x="2121763" y="3622089"/>
            <a:ext cx="861134" cy="816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9799-1543-4632-B020-1ADD5F0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Separation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CC94C-311A-4645-B1F3-7203B0F6ADF8}"/>
              </a:ext>
            </a:extLst>
          </p:cNvPr>
          <p:cNvCxnSpPr/>
          <p:nvPr/>
        </p:nvCxnSpPr>
        <p:spPr>
          <a:xfrm flipV="1">
            <a:off x="3600450" y="1905000"/>
            <a:ext cx="0" cy="3076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DE9EC8-9E0B-4B4A-AF99-6FBE11DD5E3C}"/>
              </a:ext>
            </a:extLst>
          </p:cNvPr>
          <p:cNvCxnSpPr>
            <a:cxnSpLocks/>
          </p:cNvCxnSpPr>
          <p:nvPr/>
        </p:nvCxnSpPr>
        <p:spPr>
          <a:xfrm>
            <a:off x="3600450" y="4981575"/>
            <a:ext cx="79041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453FB7-FF8E-4212-B5F5-D0A515B838EE}"/>
              </a:ext>
            </a:extLst>
          </p:cNvPr>
          <p:cNvSpPr txBox="1"/>
          <p:nvPr/>
        </p:nvSpPr>
        <p:spPr>
          <a:xfrm>
            <a:off x="1647825" y="2828925"/>
            <a:ext cx="86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Q-value = 100            	X	X	X	X	0	0	0 	X	X	X	0	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45B5C-95E5-4000-A49F-76666F8C3B3C}"/>
              </a:ext>
            </a:extLst>
          </p:cNvPr>
          <p:cNvSpPr txBox="1"/>
          <p:nvPr/>
        </p:nvSpPr>
        <p:spPr>
          <a:xfrm>
            <a:off x="5705475" y="5267325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Angles = 1 ….  360</a:t>
            </a:r>
          </a:p>
        </p:txBody>
      </p:sp>
    </p:spTree>
    <p:extLst>
      <p:ext uri="{BB962C8B-B14F-4D97-AF65-F5344CB8AC3E}">
        <p14:creationId xmlns:p14="http://schemas.microsoft.com/office/powerpoint/2010/main" val="8885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694F-6486-482E-B846-819FD41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curse of huge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2DF3-8214-4E8D-A46B-9FBB2379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360 angles * 10 speeds = 3600 possible actions </a:t>
            </a:r>
          </a:p>
          <a:p>
            <a:r>
              <a:rPr lang="en-US" dirty="0"/>
              <a:t>Popular approach to Q-learning: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40D8-6B03-489F-A415-2E51FC9D395B}"/>
              </a:ext>
            </a:extLst>
          </p:cNvPr>
          <p:cNvSpPr txBox="1"/>
          <p:nvPr/>
        </p:nvSpPr>
        <p:spPr>
          <a:xfrm>
            <a:off x="2589212" y="3446190"/>
            <a:ext cx="1669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q_ball.x</a:t>
            </a:r>
            <a:endParaRPr lang="en-US" dirty="0"/>
          </a:p>
          <a:p>
            <a:r>
              <a:rPr lang="en-US" dirty="0" err="1"/>
              <a:t>q_ball.y</a:t>
            </a:r>
            <a:endParaRPr lang="en-US" dirty="0"/>
          </a:p>
          <a:p>
            <a:r>
              <a:rPr lang="en-US" dirty="0" err="1"/>
              <a:t>red_ball.x</a:t>
            </a:r>
            <a:endParaRPr lang="en-US" dirty="0"/>
          </a:p>
          <a:p>
            <a:r>
              <a:rPr lang="en-US" dirty="0" err="1"/>
              <a:t>red_ball.y</a:t>
            </a:r>
            <a:endParaRPr lang="en-US" dirty="0"/>
          </a:p>
          <a:p>
            <a:r>
              <a:rPr lang="en-US" dirty="0" err="1"/>
              <a:t>black_ball.x</a:t>
            </a:r>
            <a:endParaRPr lang="en-US" dirty="0"/>
          </a:p>
          <a:p>
            <a:r>
              <a:rPr lang="en-US" dirty="0" err="1"/>
              <a:t>black_ball.y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FB109-55B5-4915-973A-217F39245020}"/>
              </a:ext>
            </a:extLst>
          </p:cNvPr>
          <p:cNvSpPr/>
          <p:nvPr/>
        </p:nvSpPr>
        <p:spPr>
          <a:xfrm>
            <a:off x="5019900" y="3194569"/>
            <a:ext cx="2139518" cy="21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D022-A629-4BE8-A488-A3B6A512EEDC}"/>
              </a:ext>
            </a:extLst>
          </p:cNvPr>
          <p:cNvSpPr txBox="1"/>
          <p:nvPr/>
        </p:nvSpPr>
        <p:spPr>
          <a:xfrm>
            <a:off x="5468334" y="4092520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C4E13B-4655-4CAD-9EC1-A8FE03441064}"/>
              </a:ext>
            </a:extLst>
          </p:cNvPr>
          <p:cNvSpPr/>
          <p:nvPr/>
        </p:nvSpPr>
        <p:spPr>
          <a:xfrm>
            <a:off x="4258214" y="4066804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BAEF6B-C11D-4738-9BBD-6704BE3EB4BE}"/>
              </a:ext>
            </a:extLst>
          </p:cNvPr>
          <p:cNvSpPr/>
          <p:nvPr/>
        </p:nvSpPr>
        <p:spPr>
          <a:xfrm>
            <a:off x="7301672" y="4066804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C0479-B801-49F3-94D7-D61EBBD8967A}"/>
              </a:ext>
            </a:extLst>
          </p:cNvPr>
          <p:cNvSpPr txBox="1"/>
          <p:nvPr/>
        </p:nvSpPr>
        <p:spPr>
          <a:xfrm>
            <a:off x="7921104" y="2729749"/>
            <a:ext cx="4061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3600 Possible Actions: </a:t>
            </a:r>
          </a:p>
          <a:p>
            <a:endParaRPr lang="en-US" dirty="0"/>
          </a:p>
          <a:p>
            <a:r>
              <a:rPr lang="en-US" dirty="0"/>
              <a:t>Angle1, Speed1 + </a:t>
            </a:r>
            <a:r>
              <a:rPr lang="en-US" dirty="0" err="1"/>
              <a:t>q_value</a:t>
            </a:r>
            <a:endParaRPr lang="en-US" dirty="0"/>
          </a:p>
          <a:p>
            <a:r>
              <a:rPr lang="en-US" dirty="0"/>
              <a:t>Angle1, Speed2 + </a:t>
            </a:r>
            <a:r>
              <a:rPr lang="en-US" dirty="0" err="1"/>
              <a:t>q_value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Angle360, Speed10 +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54367-A980-47B5-81F4-7351DDA0E390}"/>
              </a:ext>
            </a:extLst>
          </p:cNvPr>
          <p:cNvSpPr txBox="1"/>
          <p:nvPr/>
        </p:nvSpPr>
        <p:spPr>
          <a:xfrm>
            <a:off x="2654113" y="5911221"/>
            <a:ext cx="562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made me feel this won’t work (CIFAR10 vs CIFAR100)</a:t>
            </a:r>
          </a:p>
        </p:txBody>
      </p:sp>
    </p:spTree>
    <p:extLst>
      <p:ext uri="{BB962C8B-B14F-4D97-AF65-F5344CB8AC3E}">
        <p14:creationId xmlns:p14="http://schemas.microsoft.com/office/powerpoint/2010/main" val="16858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694F-6486-482E-B846-819FD41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curse of </a:t>
            </a:r>
            <a:r>
              <a:rPr lang="en-US" dirty="0"/>
              <a:t>huge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2DF3-8214-4E8D-A46B-9FBB2379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360 angles * 10 speeds = 3600 possible actions </a:t>
            </a:r>
          </a:p>
          <a:p>
            <a:r>
              <a:rPr lang="en-US" dirty="0"/>
              <a:t>Approach used: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40D8-6B03-489F-A415-2E51FC9D395B}"/>
              </a:ext>
            </a:extLst>
          </p:cNvPr>
          <p:cNvSpPr txBox="1"/>
          <p:nvPr/>
        </p:nvSpPr>
        <p:spPr>
          <a:xfrm>
            <a:off x="2589212" y="3277500"/>
            <a:ext cx="1669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q_ball.x</a:t>
            </a:r>
            <a:endParaRPr lang="en-US" dirty="0"/>
          </a:p>
          <a:p>
            <a:r>
              <a:rPr lang="en-US" dirty="0" err="1"/>
              <a:t>q_ball.y</a:t>
            </a:r>
            <a:endParaRPr lang="en-US" dirty="0"/>
          </a:p>
          <a:p>
            <a:r>
              <a:rPr lang="en-US" dirty="0" err="1"/>
              <a:t>red_ball.x</a:t>
            </a:r>
            <a:endParaRPr lang="en-US" dirty="0"/>
          </a:p>
          <a:p>
            <a:r>
              <a:rPr lang="en-US" dirty="0" err="1"/>
              <a:t>red_ball.y</a:t>
            </a:r>
            <a:endParaRPr lang="en-US" dirty="0"/>
          </a:p>
          <a:p>
            <a:r>
              <a:rPr lang="en-US" dirty="0" err="1"/>
              <a:t>black_ball.x</a:t>
            </a:r>
            <a:endParaRPr lang="en-US" dirty="0"/>
          </a:p>
          <a:p>
            <a:r>
              <a:rPr lang="en-US" dirty="0" err="1"/>
              <a:t>black_ball.y</a:t>
            </a:r>
            <a:endParaRPr lang="en-US" dirty="0"/>
          </a:p>
          <a:p>
            <a:r>
              <a:rPr lang="en-US" dirty="0"/>
              <a:t>	+</a:t>
            </a:r>
          </a:p>
          <a:p>
            <a:r>
              <a:rPr lang="en-US" dirty="0" err="1"/>
              <a:t>q_ball.angle</a:t>
            </a:r>
            <a:endParaRPr lang="en-US" dirty="0"/>
          </a:p>
          <a:p>
            <a:r>
              <a:rPr lang="en-US" dirty="0" err="1"/>
              <a:t>q_ball.speed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FB109-55B5-4915-973A-217F39245020}"/>
              </a:ext>
            </a:extLst>
          </p:cNvPr>
          <p:cNvSpPr/>
          <p:nvPr/>
        </p:nvSpPr>
        <p:spPr>
          <a:xfrm>
            <a:off x="4931758" y="3423622"/>
            <a:ext cx="2139518" cy="21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D022-A629-4BE8-A488-A3B6A512EEDC}"/>
              </a:ext>
            </a:extLst>
          </p:cNvPr>
          <p:cNvSpPr txBox="1"/>
          <p:nvPr/>
        </p:nvSpPr>
        <p:spPr>
          <a:xfrm>
            <a:off x="5352924" y="4317593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C4E13B-4655-4CAD-9EC1-A8FE03441064}"/>
              </a:ext>
            </a:extLst>
          </p:cNvPr>
          <p:cNvSpPr/>
          <p:nvPr/>
        </p:nvSpPr>
        <p:spPr>
          <a:xfrm>
            <a:off x="4303288" y="4295857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BAEF6B-C11D-4738-9BBD-6704BE3EB4BE}"/>
              </a:ext>
            </a:extLst>
          </p:cNvPr>
          <p:cNvSpPr/>
          <p:nvPr/>
        </p:nvSpPr>
        <p:spPr>
          <a:xfrm>
            <a:off x="7305581" y="4295857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C0479-B801-49F3-94D7-D61EBBD8967A}"/>
              </a:ext>
            </a:extLst>
          </p:cNvPr>
          <p:cNvSpPr txBox="1"/>
          <p:nvPr/>
        </p:nvSpPr>
        <p:spPr>
          <a:xfrm>
            <a:off x="8099179" y="4277186"/>
            <a:ext cx="40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q_value</a:t>
            </a:r>
            <a:r>
              <a:rPr lang="en-US" dirty="0"/>
              <a:t> | action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F6FC1-062A-4D06-AE14-069C98CF78D6}"/>
              </a:ext>
            </a:extLst>
          </p:cNvPr>
          <p:cNvSpPr txBox="1"/>
          <p:nvPr/>
        </p:nvSpPr>
        <p:spPr>
          <a:xfrm>
            <a:off x="2589212" y="6139822"/>
            <a:ext cx="821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was done online using data generated from “para-simulator”</a:t>
            </a:r>
          </a:p>
        </p:txBody>
      </p:sp>
    </p:spTree>
    <p:extLst>
      <p:ext uri="{BB962C8B-B14F-4D97-AF65-F5344CB8AC3E}">
        <p14:creationId xmlns:p14="http://schemas.microsoft.com/office/powerpoint/2010/main" val="34597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3351-569F-4545-8A31-ABAC083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7E790-7353-49B6-A502-33C1DADF1624}"/>
              </a:ext>
            </a:extLst>
          </p:cNvPr>
          <p:cNvSpPr txBox="1"/>
          <p:nvPr/>
        </p:nvSpPr>
        <p:spPr>
          <a:xfrm>
            <a:off x="1873188" y="1679520"/>
            <a:ext cx="3356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q_ball.x</a:t>
            </a:r>
            <a:endParaRPr lang="en-US" dirty="0"/>
          </a:p>
          <a:p>
            <a:r>
              <a:rPr lang="en-US" dirty="0" err="1"/>
              <a:t>q_ball.y</a:t>
            </a:r>
            <a:endParaRPr lang="en-US" dirty="0"/>
          </a:p>
          <a:p>
            <a:r>
              <a:rPr lang="en-US" dirty="0" err="1"/>
              <a:t>red_ball.x</a:t>
            </a:r>
            <a:endParaRPr lang="en-US" dirty="0"/>
          </a:p>
          <a:p>
            <a:r>
              <a:rPr lang="en-US" dirty="0" err="1"/>
              <a:t>red_ball.y</a:t>
            </a:r>
            <a:endParaRPr lang="en-US" dirty="0"/>
          </a:p>
          <a:p>
            <a:r>
              <a:rPr lang="en-US" dirty="0" err="1"/>
              <a:t>black_ball.x</a:t>
            </a:r>
            <a:endParaRPr lang="en-US" dirty="0"/>
          </a:p>
          <a:p>
            <a:r>
              <a:rPr lang="en-US" dirty="0" err="1"/>
              <a:t>black_ball.y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+</a:t>
            </a:r>
          </a:p>
          <a:p>
            <a:endParaRPr lang="en-US" dirty="0"/>
          </a:p>
          <a:p>
            <a:r>
              <a:rPr lang="en-US" dirty="0"/>
              <a:t>3600 Possible Actions: </a:t>
            </a:r>
          </a:p>
          <a:p>
            <a:endParaRPr lang="en-US" dirty="0"/>
          </a:p>
          <a:p>
            <a:r>
              <a:rPr lang="en-US" dirty="0"/>
              <a:t>Angle1, Speed1</a:t>
            </a:r>
          </a:p>
          <a:p>
            <a:r>
              <a:rPr lang="en-US" dirty="0"/>
              <a:t>Angle1, Speed2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Angle360, Speed10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912BC-EDAE-4D8A-AC95-5C4F15330B9E}"/>
              </a:ext>
            </a:extLst>
          </p:cNvPr>
          <p:cNvSpPr/>
          <p:nvPr/>
        </p:nvSpPr>
        <p:spPr>
          <a:xfrm>
            <a:off x="5695101" y="2536200"/>
            <a:ext cx="2139518" cy="21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F2793-7485-419A-934D-051841BAB0A3}"/>
              </a:ext>
            </a:extLst>
          </p:cNvPr>
          <p:cNvSpPr txBox="1"/>
          <p:nvPr/>
        </p:nvSpPr>
        <p:spPr>
          <a:xfrm>
            <a:off x="6053830" y="3430171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A79339-D940-4D13-B43E-D99DB34FD48B}"/>
              </a:ext>
            </a:extLst>
          </p:cNvPr>
          <p:cNvSpPr/>
          <p:nvPr/>
        </p:nvSpPr>
        <p:spPr>
          <a:xfrm>
            <a:off x="4763899" y="3414650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AE2CB8-4DB7-4BA1-970E-FE7B3223A7AD}"/>
              </a:ext>
            </a:extLst>
          </p:cNvPr>
          <p:cNvSpPr/>
          <p:nvPr/>
        </p:nvSpPr>
        <p:spPr>
          <a:xfrm>
            <a:off x="8166646" y="3442218"/>
            <a:ext cx="559293" cy="41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B98A9-A839-4267-83FD-96D412D4BE06}"/>
              </a:ext>
            </a:extLst>
          </p:cNvPr>
          <p:cNvSpPr txBox="1"/>
          <p:nvPr/>
        </p:nvSpPr>
        <p:spPr>
          <a:xfrm>
            <a:off x="9207591" y="2480120"/>
            <a:ext cx="1923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q_value1</a:t>
            </a:r>
          </a:p>
          <a:p>
            <a:r>
              <a:rPr lang="en-US" dirty="0"/>
              <a:t>q_value2</a:t>
            </a:r>
          </a:p>
          <a:p>
            <a:r>
              <a:rPr lang="en-US" dirty="0"/>
              <a:t>q_value3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q_value3600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3F312-3391-46FC-A118-91100FB25641}"/>
              </a:ext>
            </a:extLst>
          </p:cNvPr>
          <p:cNvCxnSpPr/>
          <p:nvPr/>
        </p:nvCxnSpPr>
        <p:spPr>
          <a:xfrm>
            <a:off x="3994951" y="4693474"/>
            <a:ext cx="1411550" cy="6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68E5-9F63-4035-98C1-F8EC3EA779D2}"/>
              </a:ext>
            </a:extLst>
          </p:cNvPr>
          <p:cNvCxnSpPr/>
          <p:nvPr/>
        </p:nvCxnSpPr>
        <p:spPr>
          <a:xfrm flipH="1">
            <a:off x="7741328" y="4492101"/>
            <a:ext cx="1313895" cy="9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11FC55-628B-4373-ADE1-8F119F921C11}"/>
              </a:ext>
            </a:extLst>
          </p:cNvPr>
          <p:cNvSpPr txBox="1"/>
          <p:nvPr/>
        </p:nvSpPr>
        <p:spPr>
          <a:xfrm>
            <a:off x="5149049" y="5566299"/>
            <a:ext cx="301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and sort to select the action with the highest </a:t>
            </a:r>
            <a:r>
              <a:rPr lang="en-US" dirty="0" err="1"/>
              <a:t>q_value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431</TotalTime>
  <Words>470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Reinforced Deep Learning on Carom Billiards</vt:lpstr>
      <vt:lpstr>A bit about Carom Billiards</vt:lpstr>
      <vt:lpstr>SIMULATION DEMO</vt:lpstr>
      <vt:lpstr>The traditional AI </vt:lpstr>
      <vt:lpstr>Q-Learning</vt:lpstr>
      <vt:lpstr>Non Linear Separation</vt:lpstr>
      <vt:lpstr>The curse of huge action space</vt:lpstr>
      <vt:lpstr>The curse of huge action space</vt:lpstr>
      <vt:lpstr>During Test </vt:lpstr>
      <vt:lpstr>Initializing and Training</vt:lpstr>
      <vt:lpstr>Trained NN Demo</vt:lpstr>
      <vt:lpstr>The Reinforcement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Reinforced Deep Learning on Carom Billiards</dc:title>
  <dc:creator>mrinal</dc:creator>
  <cp:lastModifiedBy>mrinal</cp:lastModifiedBy>
  <cp:revision>53</cp:revision>
  <dcterms:created xsi:type="dcterms:W3CDTF">2018-04-17T08:43:50Z</dcterms:created>
  <dcterms:modified xsi:type="dcterms:W3CDTF">2018-04-22T07:10:20Z</dcterms:modified>
</cp:coreProperties>
</file>