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0"/>
  </p:notesMasterIdLst>
  <p:sldIdLst>
    <p:sldId id="767" r:id="rId2"/>
    <p:sldId id="785" r:id="rId3"/>
    <p:sldId id="786" r:id="rId4"/>
    <p:sldId id="787" r:id="rId5"/>
    <p:sldId id="790" r:id="rId6"/>
    <p:sldId id="789" r:id="rId7"/>
    <p:sldId id="788" r:id="rId8"/>
    <p:sldId id="264" r:id="rId9"/>
    <p:sldId id="614" r:id="rId10"/>
    <p:sldId id="265" r:id="rId11"/>
    <p:sldId id="266" r:id="rId12"/>
    <p:sldId id="618" r:id="rId13"/>
    <p:sldId id="286" r:id="rId14"/>
    <p:sldId id="775" r:id="rId15"/>
    <p:sldId id="776" r:id="rId16"/>
    <p:sldId id="777" r:id="rId17"/>
    <p:sldId id="778" r:id="rId18"/>
    <p:sldId id="779" r:id="rId19"/>
    <p:sldId id="780" r:id="rId20"/>
    <p:sldId id="781" r:id="rId21"/>
    <p:sldId id="782" r:id="rId22"/>
    <p:sldId id="769" r:id="rId23"/>
    <p:sldId id="258" r:id="rId24"/>
    <p:sldId id="627" r:id="rId25"/>
    <p:sldId id="628" r:id="rId26"/>
    <p:sldId id="640" r:id="rId27"/>
    <p:sldId id="629" r:id="rId28"/>
    <p:sldId id="641" r:id="rId29"/>
    <p:sldId id="630" r:id="rId30"/>
    <p:sldId id="632" r:id="rId31"/>
    <p:sldId id="633" r:id="rId32"/>
    <p:sldId id="634" r:id="rId33"/>
    <p:sldId id="636" r:id="rId34"/>
    <p:sldId id="642" r:id="rId35"/>
    <p:sldId id="637" r:id="rId36"/>
    <p:sldId id="651" r:id="rId37"/>
    <p:sldId id="653" r:id="rId38"/>
    <p:sldId id="654" r:id="rId39"/>
    <p:sldId id="372" r:id="rId40"/>
    <p:sldId id="656" r:id="rId41"/>
    <p:sldId id="357" r:id="rId42"/>
    <p:sldId id="275" r:id="rId43"/>
    <p:sldId id="368" r:id="rId44"/>
    <p:sldId id="356" r:id="rId45"/>
    <p:sldId id="659" r:id="rId46"/>
    <p:sldId id="278" r:id="rId47"/>
    <p:sldId id="364" r:id="rId48"/>
    <p:sldId id="279" r:id="rId49"/>
    <p:sldId id="280" r:id="rId50"/>
    <p:sldId id="379" r:id="rId51"/>
    <p:sldId id="405" r:id="rId52"/>
    <p:sldId id="288" r:id="rId53"/>
    <p:sldId id="408" r:id="rId54"/>
    <p:sldId id="290" r:id="rId55"/>
    <p:sldId id="407" r:id="rId56"/>
    <p:sldId id="406" r:id="rId57"/>
    <p:sldId id="281" r:id="rId58"/>
    <p:sldId id="765" r:id="rId59"/>
    <p:sldId id="409" r:id="rId60"/>
    <p:sldId id="287" r:id="rId61"/>
    <p:sldId id="282" r:id="rId62"/>
    <p:sldId id="416" r:id="rId63"/>
    <p:sldId id="387" r:id="rId64"/>
    <p:sldId id="419" r:id="rId65"/>
    <p:sldId id="423" r:id="rId66"/>
    <p:sldId id="662" r:id="rId67"/>
    <p:sldId id="425" r:id="rId68"/>
    <p:sldId id="429" r:id="rId69"/>
    <p:sldId id="663" r:id="rId70"/>
    <p:sldId id="428" r:id="rId71"/>
    <p:sldId id="433" r:id="rId72"/>
    <p:sldId id="392" r:id="rId73"/>
    <p:sldId id="431" r:id="rId74"/>
    <p:sldId id="284" r:id="rId75"/>
    <p:sldId id="312" r:id="rId76"/>
    <p:sldId id="434" r:id="rId77"/>
    <p:sldId id="673" r:id="rId78"/>
    <p:sldId id="677" r:id="rId79"/>
    <p:sldId id="678" r:id="rId80"/>
    <p:sldId id="679" r:id="rId81"/>
    <p:sldId id="680" r:id="rId82"/>
    <p:sldId id="681" r:id="rId83"/>
    <p:sldId id="682" r:id="rId84"/>
    <p:sldId id="683" r:id="rId85"/>
    <p:sldId id="684" r:id="rId86"/>
    <p:sldId id="685" r:id="rId87"/>
    <p:sldId id="686" r:id="rId88"/>
    <p:sldId id="687" r:id="rId89"/>
    <p:sldId id="689" r:id="rId90"/>
    <p:sldId id="690" r:id="rId91"/>
    <p:sldId id="693" r:id="rId92"/>
    <p:sldId id="694" r:id="rId93"/>
    <p:sldId id="695" r:id="rId94"/>
    <p:sldId id="699" r:id="rId95"/>
    <p:sldId id="700" r:id="rId96"/>
    <p:sldId id="701" r:id="rId97"/>
    <p:sldId id="702" r:id="rId98"/>
    <p:sldId id="704" r:id="rId99"/>
    <p:sldId id="706" r:id="rId100"/>
    <p:sldId id="707" r:id="rId101"/>
    <p:sldId id="708" r:id="rId102"/>
    <p:sldId id="709" r:id="rId103"/>
    <p:sldId id="710" r:id="rId104"/>
    <p:sldId id="711" r:id="rId105"/>
    <p:sldId id="713" r:id="rId106"/>
    <p:sldId id="719" r:id="rId107"/>
    <p:sldId id="720" r:id="rId108"/>
    <p:sldId id="721" r:id="rId109"/>
    <p:sldId id="722" r:id="rId110"/>
    <p:sldId id="726" r:id="rId111"/>
    <p:sldId id="728" r:id="rId112"/>
    <p:sldId id="729" r:id="rId113"/>
    <p:sldId id="730" r:id="rId114"/>
    <p:sldId id="739" r:id="rId115"/>
    <p:sldId id="740" r:id="rId116"/>
    <p:sldId id="791" r:id="rId117"/>
    <p:sldId id="742" r:id="rId118"/>
    <p:sldId id="745" r:id="rId119"/>
    <p:sldId id="746" r:id="rId120"/>
    <p:sldId id="748" r:id="rId121"/>
    <p:sldId id="749" r:id="rId122"/>
    <p:sldId id="750" r:id="rId123"/>
    <p:sldId id="751" r:id="rId124"/>
    <p:sldId id="752" r:id="rId125"/>
    <p:sldId id="754" r:id="rId126"/>
    <p:sldId id="755" r:id="rId127"/>
    <p:sldId id="756" r:id="rId128"/>
    <p:sldId id="757" r:id="rId12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p:restoredTop sz="94660"/>
  </p:normalViewPr>
  <p:slideViewPr>
    <p:cSldViewPr showGuides="1">
      <p:cViewPr varScale="1">
        <p:scale>
          <a:sx n="73" d="100"/>
          <a:sy n="73" d="100"/>
        </p:scale>
        <p:origin x="136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400B329-A31E-41A0-A21C-770B95A96395}"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4/21/2022</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buNone/>
            </a:pPr>
            <a:fld id="{9A0DB2DC-4C9A-4742-B13C-FB6460FD3503}" type="slidenum">
              <a:rPr lang="en-US" sz="1200" dirty="0"/>
              <a:t>‹#›</a:t>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a:solidFill>
              <a:srgbClr val="000000">
                <a:alpha val="100000"/>
              </a:srgbClr>
            </a:solidFill>
            <a:miter lim="800000"/>
          </a:ln>
        </p:spPr>
      </p:sp>
      <p:sp>
        <p:nvSpPr>
          <p:cNvPr id="136195" name="Notes Placeholder 2"/>
          <p:cNvSpPr>
            <a:spLocks noGrp="1"/>
          </p:cNvSpPr>
          <p:nvPr>
            <p:ph type="body" idx="1"/>
          </p:nvPr>
        </p:nvSpPr>
        <p:spPr>
          <a:noFill/>
          <a:ln>
            <a:noFill/>
          </a:ln>
        </p:spPr>
        <p:txBody>
          <a:bodyPr wrap="square" lIns="91440" tIns="45720" rIns="91440" bIns="45720" anchor="t" anchorCtr="0"/>
          <a:lstStyle/>
          <a:p>
            <a:pPr lvl="0"/>
            <a:endParaRPr dirty="0"/>
          </a:p>
        </p:txBody>
      </p:sp>
      <p:sp>
        <p:nvSpPr>
          <p:cNvPr id="1361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dirty="0"/>
              <a:t>94</a:t>
            </a:fld>
            <a:endParaRPr 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115</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45411"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45412"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116</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46435"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46436"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117</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47459"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47460"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118</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48483"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48484"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121</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49507"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49508"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122</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50531"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50532"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124</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51555"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51556"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106</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37219"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37220"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108</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38243"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38244"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109</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39267"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39268"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110</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40291"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40292"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111</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41315"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41316"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112</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42339"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42340"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113</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43363"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43364"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8"/>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GB" altLang="x-none" sz="1200" dirty="0">
                <a:latin typeface="Times New Roman" panose="02020603050405020304" pitchFamily="18" charset="0"/>
                <a:cs typeface="Lucida Sans Unicode" panose="020B0602030504020204" pitchFamily="34" charset="0"/>
              </a:rPr>
              <a:t>114</a:t>
            </a:fld>
            <a:endParaRPr lang="en-GB" altLang="x-none" sz="1200" dirty="0">
              <a:latin typeface="Times New Roman" panose="02020603050405020304" pitchFamily="18" charset="0"/>
              <a:ea typeface="Lucida Sans Unicode" panose="020B0602030504020204" pitchFamily="34" charset="0"/>
              <a:cs typeface="Lucida Sans Unicode" panose="020B0602030504020204" pitchFamily="34" charset="0"/>
            </a:endParaRPr>
          </a:p>
        </p:txBody>
      </p:sp>
      <p:sp>
        <p:nvSpPr>
          <p:cNvPr id="144387" name="Rectangle 1"/>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44388" name="Rectangle 2"/>
          <p:cNvSpPr>
            <a:spLocks noGrp="1"/>
          </p:cNvSpPr>
          <p:nvPr>
            <p:ph type="body" idx="1"/>
          </p:nvPr>
        </p:nvSpPr>
        <p:spPr>
          <a:xfrm>
            <a:off x="914400" y="4343400"/>
            <a:ext cx="5029200" cy="4114800"/>
          </a:xfrm>
          <a:noFill/>
          <a:ln>
            <a:noFill/>
          </a:ln>
        </p:spPr>
        <p:txBody>
          <a:bodyPr wrap="none" lIns="91440" tIns="45720" rIns="91440" bIns="45720" anchor="ctr" anchorCtr="0"/>
          <a:lstStyle/>
          <a:p>
            <a:pPr lvl="0"/>
            <a:endParaRPr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69225" cy="1139825"/>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69225"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7769225"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113213"/>
            <a:ext cx="7769225"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GB"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dirty="0"/>
              <a:t>Click to edit Master title style</a:t>
            </a:r>
            <a:endParaRPr lang="en-GB" altLang="x-none"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GB" altLang="x-non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6858057-FA17-49D2-8F65-771E76E61733}" type="datetime5">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21-Apr-22</a:t>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GB" altLang="x-none" dirty="0"/>
              <a:t>‹#›</a:t>
            </a:fld>
            <a:endParaRPr lang="en-GB" altLang="x-none"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tryqa.com/what-are-the-software-development-models/"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a:t>
            </a:fld>
            <a:endParaRPr lang="en-GB" altLang="x-none" sz="1200" dirty="0">
              <a:solidFill>
                <a:srgbClr val="898989"/>
              </a:solidFill>
              <a:latin typeface="Calibri" panose="020F0502020204030204" pitchFamily="34" charset="0"/>
            </a:endParaRPr>
          </a:p>
        </p:txBody>
      </p:sp>
      <p:sp>
        <p:nvSpPr>
          <p:cNvPr id="2051" name="Subtitle 4"/>
          <p:cNvSpPr>
            <a:spLocks noGrp="1"/>
          </p:cNvSpPr>
          <p:nvPr>
            <p:ph type="subTitle" idx="1"/>
          </p:nvPr>
        </p:nvSpPr>
        <p:spPr>
          <a:xfrm>
            <a:off x="214313" y="357188"/>
            <a:ext cx="8715375" cy="6286500"/>
          </a:xfrm>
        </p:spPr>
        <p:txBody>
          <a:bodyPr vert="horz" wrap="square" lIns="91440" tIns="45720" rIns="91440" bIns="45720" anchor="t" anchorCtr="0"/>
          <a:lstStyle/>
          <a:p>
            <a:pPr>
              <a:buClrTx/>
              <a:buSzTx/>
            </a:pPr>
            <a:r>
              <a:rPr lang="en-IN" altLang="x-none" b="1" kern="1200" dirty="0">
                <a:solidFill>
                  <a:srgbClr val="0070C0"/>
                </a:solidFill>
                <a:latin typeface="+mn-lt"/>
                <a:ea typeface="+mn-ea"/>
                <a:cs typeface="+mn-cs"/>
              </a:rPr>
              <a:t>SYLLABUS OF SEMESTER -I,</a:t>
            </a:r>
          </a:p>
          <a:p>
            <a:pPr>
              <a:buClrTx/>
              <a:buSzTx/>
            </a:pPr>
            <a:r>
              <a:rPr lang="en-IN" altLang="x-none" b="1" kern="1200" dirty="0">
                <a:solidFill>
                  <a:srgbClr val="0070C0"/>
                </a:solidFill>
                <a:latin typeface="+mn-lt"/>
                <a:ea typeface="+mn-ea"/>
                <a:cs typeface="+mn-cs"/>
              </a:rPr>
              <a:t> M.C.A. (MASTER IN COMPUTER APPLICATION)</a:t>
            </a:r>
            <a:endParaRPr kern="1200" dirty="0">
              <a:solidFill>
                <a:srgbClr val="0070C0"/>
              </a:solidFill>
              <a:latin typeface="+mn-lt"/>
              <a:ea typeface="+mn-ea"/>
              <a:cs typeface="+mn-cs"/>
            </a:endParaRPr>
          </a:p>
          <a:p>
            <a:pPr>
              <a:buClrTx/>
              <a:buSzTx/>
            </a:pPr>
            <a:r>
              <a:rPr lang="en-IN" altLang="x-none" b="1" kern="1200" dirty="0">
                <a:solidFill>
                  <a:srgbClr val="0070C0"/>
                </a:solidFill>
                <a:latin typeface="+mn-lt"/>
                <a:ea typeface="+mn-ea"/>
                <a:cs typeface="+mn-cs"/>
              </a:rPr>
              <a:t>Course Code: MCT543          </a:t>
            </a:r>
          </a:p>
          <a:p>
            <a:pPr>
              <a:buClrTx/>
              <a:buSzTx/>
            </a:pPr>
            <a:r>
              <a:rPr lang="en-IN" altLang="x-none" b="1" kern="1200" dirty="0">
                <a:solidFill>
                  <a:srgbClr val="0070C0"/>
                </a:solidFill>
                <a:latin typeface="+mn-lt"/>
                <a:ea typeface="+mn-ea"/>
                <a:cs typeface="+mn-cs"/>
              </a:rPr>
              <a:t>      Course: Concepts in Software Engineering</a:t>
            </a:r>
            <a:endParaRPr kern="1200" dirty="0">
              <a:solidFill>
                <a:srgbClr val="0070C0"/>
              </a:solidFill>
              <a:latin typeface="+mn-lt"/>
              <a:ea typeface="+mn-ea"/>
              <a:cs typeface="+mn-cs"/>
            </a:endParaRPr>
          </a:p>
          <a:p>
            <a:pPr>
              <a:buClrTx/>
              <a:buSzTx/>
            </a:pPr>
            <a:r>
              <a:rPr lang="en-IN" altLang="x-none" b="1" u="sng" kern="1200" dirty="0">
                <a:solidFill>
                  <a:srgbClr val="0070C0"/>
                </a:solidFill>
                <a:latin typeface="+mn-lt"/>
                <a:ea typeface="+mn-ea"/>
                <a:cs typeface="+mn-cs"/>
              </a:rPr>
              <a:t>L:3 Hrs., T:0 Hrs., P: 0 Hrs.,Per week</a:t>
            </a:r>
            <a:endParaRPr lang="en-IN" altLang="x-none" u="sng" kern="1200" dirty="0">
              <a:solidFill>
                <a:srgbClr val="0070C0"/>
              </a:solidFill>
              <a:latin typeface="+mn-lt"/>
              <a:ea typeface="+mn-ea"/>
              <a:cs typeface="+mn-cs"/>
            </a:endParaRPr>
          </a:p>
          <a:p>
            <a:pPr>
              <a:buClrTx/>
              <a:buSzTx/>
            </a:pPr>
            <a:endParaRPr lang="en-IN" altLang="x-none" u="sng" kern="1200" dirty="0">
              <a:solidFill>
                <a:srgbClr val="0070C0"/>
              </a:solidFill>
              <a:latin typeface="+mn-lt"/>
              <a:ea typeface="+mn-ea"/>
              <a:cs typeface="+mn-cs"/>
            </a:endParaRPr>
          </a:p>
          <a:p>
            <a:pPr>
              <a:buClrTx/>
              <a:buSzTx/>
            </a:pPr>
            <a:r>
              <a:rPr lang="en-IN" altLang="x-none" u="sng" kern="1200" dirty="0">
                <a:solidFill>
                  <a:srgbClr val="0070C0"/>
                </a:solidFill>
                <a:latin typeface="+mn-lt"/>
                <a:ea typeface="+mn-ea"/>
                <a:cs typeface="+mn-cs"/>
              </a:rPr>
              <a:t> </a:t>
            </a:r>
            <a:r>
              <a:rPr lang="en-IN" altLang="x-none" b="1" u="sng" kern="1200" dirty="0">
                <a:solidFill>
                  <a:srgbClr val="0070C0"/>
                </a:solidFill>
                <a:latin typeface="+mn-lt"/>
                <a:ea typeface="+mn-ea"/>
                <a:cs typeface="+mn-cs"/>
              </a:rPr>
              <a:t>Total Credits: 3</a:t>
            </a:r>
            <a:endParaRPr kern="1200" dirty="0">
              <a:solidFill>
                <a:srgbClr val="0070C0"/>
              </a:solidFill>
              <a:latin typeface="+mn-lt"/>
              <a:ea typeface="+mn-ea"/>
              <a:cs typeface="+mn-cs"/>
            </a:endParaRPr>
          </a:p>
          <a:p>
            <a:pPr>
              <a:buClrTx/>
              <a:buSzTx/>
            </a:pPr>
            <a:endParaRPr lang="en-IN" altLang="x-none" kern="1200" dirty="0">
              <a:solidFill>
                <a:srgbClr val="0070C0"/>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p:nvPr/>
        </p:nvSpPr>
        <p:spPr>
          <a:xfrm>
            <a:off x="0" y="0"/>
            <a:ext cx="5000625" cy="6694488"/>
          </a:xfrm>
          <a:prstGeom prst="rect">
            <a:avLst/>
          </a:prstGeom>
          <a:noFill/>
          <a:ln w="9525">
            <a:noFill/>
          </a:ln>
        </p:spPr>
        <p:txBody>
          <a:bodyPr>
            <a:spAutoFit/>
          </a:bodyPr>
          <a:lstStyle/>
          <a:p>
            <a:r>
              <a:rPr sz="2400" b="1" dirty="0">
                <a:latin typeface="Arial" panose="020B0604020202020204" pitchFamily="34" charset="0"/>
              </a:rPr>
              <a:t>2. Software doesn't "wear out."</a:t>
            </a:r>
            <a:endParaRPr b="1" dirty="0">
              <a:latin typeface="Arial" panose="020B0604020202020204" pitchFamily="34" charset="0"/>
            </a:endParaRPr>
          </a:p>
          <a:p>
            <a:pPr marL="720725" lvl="1" indent="-263525" algn="just" eaLnBrk="1" hangingPunct="1">
              <a:spcBef>
                <a:spcPts val="600"/>
              </a:spcBef>
              <a:buFont typeface="Wingdings" panose="05000000000000000000" pitchFamily="2" charset="2"/>
              <a:buChar char="§"/>
            </a:pPr>
            <a:r>
              <a:rPr sz="2000" dirty="0">
                <a:latin typeface="Arial" panose="020B0604020202020204" pitchFamily="34" charset="0"/>
              </a:rPr>
              <a:t>Figure shows failure rate as a function of time for hardware. </a:t>
            </a:r>
          </a:p>
          <a:p>
            <a:pPr marL="720725" lvl="1" indent="-263525" algn="just" eaLnBrk="1" hangingPunct="1">
              <a:spcBef>
                <a:spcPts val="600"/>
              </a:spcBef>
              <a:buFont typeface="Wingdings" panose="05000000000000000000" pitchFamily="2" charset="2"/>
              <a:buChar char="§"/>
            </a:pPr>
            <a:r>
              <a:rPr sz="2000" dirty="0">
                <a:latin typeface="Arial" panose="020B0604020202020204" pitchFamily="34" charset="0"/>
              </a:rPr>
              <a:t>The relationship, often called the </a:t>
            </a:r>
            <a:r>
              <a:rPr sz="2000" b="1" dirty="0">
                <a:latin typeface="Arial" panose="020B0604020202020204" pitchFamily="34" charset="0"/>
              </a:rPr>
              <a:t>“bathtub curve”, </a:t>
            </a:r>
            <a:r>
              <a:rPr sz="2000" dirty="0">
                <a:latin typeface="Arial" panose="020B0604020202020204" pitchFamily="34" charset="0"/>
              </a:rPr>
              <a:t>indicates that hardware exhibits relatively high failure rates early in its life; defects are corrected and the failure rate drops to a steady-state level (ideally, quite low) for some period of time. </a:t>
            </a:r>
          </a:p>
          <a:p>
            <a:pPr marL="720725" lvl="1" indent="-263525" algn="just" eaLnBrk="1" hangingPunct="1">
              <a:spcBef>
                <a:spcPts val="600"/>
              </a:spcBef>
              <a:buFont typeface="Wingdings" panose="05000000000000000000" pitchFamily="2" charset="2"/>
              <a:buChar char="§"/>
            </a:pPr>
            <a:r>
              <a:rPr sz="2000" dirty="0">
                <a:latin typeface="Arial" panose="020B0604020202020204" pitchFamily="34" charset="0"/>
              </a:rPr>
              <a:t>As time passes, however, the failure rate rises again as hardware components suffer from the cumulative affects of dust, vibration, abuse, temperature extremes, and many other environmental maladies. </a:t>
            </a:r>
          </a:p>
          <a:p>
            <a:pPr marL="720725" lvl="1" indent="-263525" algn="just" eaLnBrk="1" hangingPunct="1">
              <a:spcBef>
                <a:spcPts val="600"/>
              </a:spcBef>
              <a:buFont typeface="Wingdings" panose="05000000000000000000" pitchFamily="2" charset="2"/>
              <a:buChar char="§"/>
            </a:pPr>
            <a:r>
              <a:rPr sz="2000" dirty="0">
                <a:latin typeface="Arial" panose="020B0604020202020204" pitchFamily="34" charset="0"/>
              </a:rPr>
              <a:t>Stated simply, the hardware begins to wear out.</a:t>
            </a:r>
            <a:endParaRPr lang="en-GB" altLang="x-none" sz="2400" dirty="0">
              <a:latin typeface="Arial" panose="020B0604020202020204" pitchFamily="34" charset="0"/>
            </a:endParaRPr>
          </a:p>
          <a:p>
            <a:pPr marL="720725" lvl="1" indent="-263525" algn="just" eaLnBrk="1" hangingPunct="1">
              <a:spcBef>
                <a:spcPts val="600"/>
              </a:spcBef>
              <a:buFont typeface="Wingdings" panose="05000000000000000000" pitchFamily="2" charset="2"/>
              <a:buChar char="§"/>
            </a:pPr>
            <a:endParaRPr sz="2000" dirty="0">
              <a:latin typeface="Arial" panose="020B0604020202020204" pitchFamily="34" charset="0"/>
            </a:endParaRPr>
          </a:p>
        </p:txBody>
      </p:sp>
      <p:pic>
        <p:nvPicPr>
          <p:cNvPr id="11267" name="Picture 2"/>
          <p:cNvPicPr>
            <a:picLocks noChangeAspect="1"/>
          </p:cNvPicPr>
          <p:nvPr/>
        </p:nvPicPr>
        <p:blipFill>
          <a:blip r:embed="rId2"/>
          <a:stretch>
            <a:fillRect/>
          </a:stretch>
        </p:blipFill>
        <p:spPr>
          <a:xfrm>
            <a:off x="5000625" y="2428875"/>
            <a:ext cx="3981450" cy="2000250"/>
          </a:xfrm>
          <a:prstGeom prst="rect">
            <a:avLst/>
          </a:prstGeom>
          <a:noFill/>
          <a:ln w="9525">
            <a:noFill/>
          </a:ln>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10</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a:xfrm>
            <a:off x="457200" y="0"/>
            <a:ext cx="8229600" cy="792163"/>
          </a:xfrm>
        </p:spPr>
        <p:txBody>
          <a:bodyPr vert="horz" wrap="square" lIns="91440" tIns="45720" rIns="91440" bIns="45720" anchor="ctr" anchorCtr="0"/>
          <a:lstStyle/>
          <a:p>
            <a:r>
              <a:rPr sz="3600" b="1" dirty="0"/>
              <a:t>Maintainability</a:t>
            </a:r>
          </a:p>
        </p:txBody>
      </p:sp>
      <p:sp>
        <p:nvSpPr>
          <p:cNvPr id="52227" name="Rectangle 3"/>
          <p:cNvSpPr>
            <a:spLocks noGrp="1" noChangeArrowheads="1"/>
          </p:cNvSpPr>
          <p:nvPr>
            <p:ph idx="1"/>
          </p:nvPr>
        </p:nvSpPr>
        <p:spPr>
          <a:xfrm>
            <a:off x="457200" y="914400"/>
            <a:ext cx="8382000" cy="5410200"/>
          </a:xfrm>
        </p:spPr>
        <p:txBody>
          <a:bodyPr vert="horz" wrap="square" lIns="91440" tIns="45720" rIns="91440" bIns="45720" numCol="1" anchor="t" anchorCtr="0" compatLnSpc="1">
            <a:normAutofit fontScale="92500"/>
          </a:bodyPr>
          <a:lstStyle/>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Maintenance required more effort than any other software engineering activity</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endParaRPr kumimoji="0" lang="en-US"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Maintainability is the ease with which a program can be corrected if an error is encountered, adapted if its environment changes, or enhanced if the customer desires a change in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requirements.</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endParaRPr kumimoji="0" lang="en-US"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There is no way to measure maintainability directly; therefore, we must use indirect measures</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endParaRPr kumimoji="0" lang="en-US"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A simple </a:t>
            </a:r>
            <a:r>
              <a:rPr kumimoji="0" lang="en-US" sz="2400" b="1" i="0" u="none" strike="noStrike" kern="1200" cap="none" spc="0" normalizeH="0" baseline="0" noProof="0" dirty="0">
                <a:ln>
                  <a:noFill/>
                </a:ln>
                <a:solidFill>
                  <a:srgbClr val="7030A0"/>
                </a:solidFill>
                <a:effectLst/>
                <a:uLnTx/>
                <a:uFillTx/>
                <a:latin typeface="+mn-lt"/>
                <a:ea typeface="+mn-ea"/>
                <a:cs typeface="+mn-cs"/>
              </a:rPr>
              <a:t>time-oriented metric is </a:t>
            </a:r>
            <a:r>
              <a:rPr kumimoji="0" lang="en-US" sz="2400" b="1" i="1" u="none" strike="noStrike" kern="1200" cap="none" spc="0" normalizeH="0" baseline="0" noProof="0" dirty="0">
                <a:ln>
                  <a:noFill/>
                </a:ln>
                <a:solidFill>
                  <a:srgbClr val="7030A0"/>
                </a:solidFill>
                <a:effectLst/>
                <a:uLnTx/>
                <a:uFillTx/>
                <a:latin typeface="+mn-lt"/>
                <a:ea typeface="+mn-ea"/>
                <a:cs typeface="+mn-cs"/>
              </a:rPr>
              <a:t>mean-time-to-change </a:t>
            </a:r>
            <a:r>
              <a:rPr kumimoji="0" lang="en-US" sz="2400" b="1" i="0" u="none" strike="noStrike" kern="1200" cap="none" spc="0" normalizeH="0" baseline="0" noProof="0" dirty="0">
                <a:ln>
                  <a:noFill/>
                </a:ln>
                <a:solidFill>
                  <a:srgbClr val="7030A0"/>
                </a:solidFill>
                <a:effectLst/>
                <a:uLnTx/>
                <a:uFillTx/>
                <a:latin typeface="+mn-lt"/>
                <a:ea typeface="+mn-ea"/>
                <a:cs typeface="+mn-cs"/>
              </a:rPr>
              <a:t>(MTTC), </a:t>
            </a:r>
            <a:r>
              <a:rPr kumimoji="0" lang="en-US" sz="2400" b="1" i="0" u="none" strike="noStrike" kern="1200" cap="none" spc="0" normalizeH="0" baseline="0" noProof="0" dirty="0">
                <a:ln>
                  <a:noFill/>
                </a:ln>
                <a:solidFill>
                  <a:schemeClr val="tx1"/>
                </a:solidFill>
                <a:effectLst/>
                <a:uLnTx/>
                <a:uFillTx/>
                <a:latin typeface="+mn-lt"/>
                <a:ea typeface="+mn-ea"/>
                <a:cs typeface="+mn-cs"/>
              </a:rPr>
              <a:t>the time it takes to analyze the </a:t>
            </a:r>
            <a:r>
              <a:rPr kumimoji="0" lang="en-US" sz="2400" b="1" i="1" u="none" strike="noStrike" kern="1200" cap="none" spc="0" normalizeH="0" baseline="0" noProof="0" dirty="0">
                <a:ln>
                  <a:noFill/>
                </a:ln>
                <a:solidFill>
                  <a:schemeClr val="tx1"/>
                </a:solidFill>
                <a:effectLst/>
                <a:uLnTx/>
                <a:uFillTx/>
                <a:latin typeface="+mn-lt"/>
                <a:ea typeface="+mn-ea"/>
                <a:cs typeface="+mn-cs"/>
              </a:rPr>
              <a:t>change request</a:t>
            </a:r>
            <a:r>
              <a:rPr kumimoji="0" lang="en-US" sz="2400" b="1" i="0" u="none" strike="noStrike" kern="1200" cap="none" spc="0" normalizeH="0" baseline="0" noProof="0" dirty="0">
                <a:ln>
                  <a:noFill/>
                </a:ln>
                <a:solidFill>
                  <a:schemeClr val="tx1"/>
                </a:solidFill>
                <a:effectLst/>
                <a:uLnTx/>
                <a:uFillTx/>
                <a:latin typeface="+mn-lt"/>
                <a:ea typeface="+mn-ea"/>
                <a:cs typeface="+mn-cs"/>
              </a:rPr>
              <a:t>, design an appropriate </a:t>
            </a:r>
            <a:r>
              <a:rPr kumimoji="0" lang="en-US" sz="2400" b="1" i="1" u="none" strike="noStrike" kern="1200" cap="none" spc="0" normalizeH="0" baseline="0" noProof="0" dirty="0">
                <a:ln>
                  <a:noFill/>
                </a:ln>
                <a:solidFill>
                  <a:schemeClr val="tx1"/>
                </a:solidFill>
                <a:effectLst/>
                <a:uLnTx/>
                <a:uFillTx/>
                <a:latin typeface="+mn-lt"/>
                <a:ea typeface="+mn-ea"/>
                <a:cs typeface="+mn-cs"/>
              </a:rPr>
              <a:t>modification</a:t>
            </a:r>
            <a:r>
              <a:rPr kumimoji="0" lang="en-US" sz="2400" b="1" i="0" u="none" strike="noStrike" kern="1200" cap="none" spc="0" normalizeH="0" baseline="0" noProof="0" dirty="0">
                <a:ln>
                  <a:noFill/>
                </a:ln>
                <a:solidFill>
                  <a:schemeClr val="tx1"/>
                </a:solidFill>
                <a:effectLst/>
                <a:uLnTx/>
                <a:uFillTx/>
                <a:latin typeface="+mn-lt"/>
                <a:ea typeface="+mn-ea"/>
                <a:cs typeface="+mn-cs"/>
              </a:rPr>
              <a:t>, implement the </a:t>
            </a:r>
            <a:r>
              <a:rPr kumimoji="0" lang="en-US" sz="2400" b="1" i="1" u="none" strike="noStrike" kern="1200" cap="none" spc="0" normalizeH="0" baseline="0" noProof="0" dirty="0">
                <a:ln>
                  <a:noFill/>
                </a:ln>
                <a:solidFill>
                  <a:schemeClr val="tx1"/>
                </a:solidFill>
                <a:effectLst/>
                <a:uLnTx/>
                <a:uFillTx/>
                <a:latin typeface="+mn-lt"/>
                <a:ea typeface="+mn-ea"/>
                <a:cs typeface="+mn-cs"/>
              </a:rPr>
              <a:t>change</a:t>
            </a:r>
            <a:r>
              <a:rPr kumimoji="0" lang="en-US" sz="2400" b="1" i="0" u="none" strike="noStrike" kern="1200" cap="none" spc="0" normalizeH="0" baseline="0" noProof="0" dirty="0">
                <a:ln>
                  <a:noFill/>
                </a:ln>
                <a:solidFill>
                  <a:schemeClr val="tx1"/>
                </a:solidFill>
                <a:effectLst/>
                <a:uLnTx/>
                <a:uFillTx/>
                <a:latin typeface="+mn-lt"/>
                <a:ea typeface="+mn-ea"/>
                <a:cs typeface="+mn-cs"/>
              </a:rPr>
              <a:t>, </a:t>
            </a:r>
            <a:r>
              <a:rPr kumimoji="0" lang="en-US" sz="2400" b="1" i="1" u="none" strike="noStrike" kern="1200" cap="none" spc="0" normalizeH="0" baseline="0" noProof="0" dirty="0">
                <a:ln>
                  <a:noFill/>
                </a:ln>
                <a:solidFill>
                  <a:schemeClr val="tx1"/>
                </a:solidFill>
                <a:effectLst/>
                <a:uLnTx/>
                <a:uFillTx/>
                <a:latin typeface="+mn-lt"/>
                <a:ea typeface="+mn-ea"/>
                <a:cs typeface="+mn-cs"/>
              </a:rPr>
              <a:t>test</a:t>
            </a:r>
            <a:r>
              <a:rPr kumimoji="0" lang="en-US" sz="2400" b="1" i="0" u="none" strike="noStrike" kern="1200" cap="none" spc="0" normalizeH="0" baseline="0" noProof="0" dirty="0">
                <a:ln>
                  <a:noFill/>
                </a:ln>
                <a:solidFill>
                  <a:schemeClr val="tx1"/>
                </a:solidFill>
                <a:effectLst/>
                <a:uLnTx/>
                <a:uFillTx/>
                <a:latin typeface="+mn-lt"/>
                <a:ea typeface="+mn-ea"/>
                <a:cs typeface="+mn-cs"/>
              </a:rPr>
              <a:t> it, and distribute the </a:t>
            </a:r>
            <a:r>
              <a:rPr kumimoji="0" lang="en-US" sz="2400" b="1" i="1" u="none" strike="noStrike" kern="1200" cap="none" spc="0" normalizeH="0" baseline="0" noProof="0" dirty="0">
                <a:ln>
                  <a:noFill/>
                </a:ln>
                <a:solidFill>
                  <a:schemeClr val="tx1"/>
                </a:solidFill>
                <a:effectLst/>
                <a:uLnTx/>
                <a:uFillTx/>
                <a:latin typeface="+mn-lt"/>
                <a:ea typeface="+mn-ea"/>
                <a:cs typeface="+mn-cs"/>
              </a:rPr>
              <a:t>change to all users</a:t>
            </a:r>
            <a:r>
              <a:rPr kumimoji="0" lang="en-US" sz="2400" b="1" i="0" u="none" strike="noStrike" kern="1200" cap="none" spc="0" normalizeH="0" baseline="0" noProof="0" dirty="0">
                <a:ln>
                  <a:noFill/>
                </a:ln>
                <a:solidFill>
                  <a:schemeClr val="tx1"/>
                </a:solidFill>
                <a:effectLst/>
                <a:uLnTx/>
                <a:uFillTx/>
                <a:latin typeface="+mn-lt"/>
                <a:ea typeface="+mn-ea"/>
                <a:cs typeface="+mn-cs"/>
              </a:rPr>
              <a:t>.</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100</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a:xfrm>
            <a:off x="304800" y="228600"/>
            <a:ext cx="8229600" cy="685800"/>
          </a:xfrm>
        </p:spPr>
        <p:txBody>
          <a:bodyPr vert="horz" wrap="square" lIns="91440" tIns="45720" rIns="91440" bIns="45720" anchor="ctr" anchorCtr="0"/>
          <a:lstStyle/>
          <a:p>
            <a:r>
              <a:rPr sz="3600" b="1" dirty="0"/>
              <a:t>Integrity</a:t>
            </a:r>
          </a:p>
        </p:txBody>
      </p:sp>
      <p:sp>
        <p:nvSpPr>
          <p:cNvPr id="106499" name="Rectangle 3"/>
          <p:cNvSpPr>
            <a:spLocks noGrp="1"/>
          </p:cNvSpPr>
          <p:nvPr>
            <p:ph idx="1"/>
          </p:nvPr>
        </p:nvSpPr>
        <p:spPr>
          <a:xfrm>
            <a:off x="457200" y="1295400"/>
            <a:ext cx="8229600" cy="4572000"/>
          </a:xfrm>
        </p:spPr>
        <p:txBody>
          <a:bodyPr vert="horz" wrap="square" lIns="91440" tIns="45720" rIns="91440" bIns="45720" anchor="t" anchorCtr="0"/>
          <a:lstStyle/>
          <a:p>
            <a:pPr>
              <a:lnSpc>
                <a:spcPct val="80000"/>
              </a:lnSpc>
              <a:buFont typeface="Wingdings" panose="05000000000000000000" pitchFamily="2" charset="2"/>
              <a:buChar char="§"/>
            </a:pPr>
            <a:r>
              <a:rPr sz="2400" b="1" dirty="0"/>
              <a:t>Software integrity has become increasingly important in the age of hackers and cyber terrorists.</a:t>
            </a:r>
          </a:p>
          <a:p>
            <a:pPr>
              <a:lnSpc>
                <a:spcPct val="80000"/>
              </a:lnSpc>
              <a:buFont typeface="Wingdings" panose="05000000000000000000" pitchFamily="2" charset="2"/>
              <a:buChar char="§"/>
            </a:pPr>
            <a:r>
              <a:rPr sz="2400" b="1" dirty="0"/>
              <a:t>This attribute measures a system's ability to withstand attacks (both accidental and intentional) to its security.</a:t>
            </a:r>
          </a:p>
          <a:p>
            <a:pPr>
              <a:lnSpc>
                <a:spcPct val="80000"/>
              </a:lnSpc>
              <a:buFont typeface="Wingdings" panose="05000000000000000000" pitchFamily="2" charset="2"/>
              <a:buChar char="§"/>
            </a:pPr>
            <a:r>
              <a:rPr sz="2400" b="1" dirty="0"/>
              <a:t>Attacks can be made on all three components of software:</a:t>
            </a:r>
          </a:p>
          <a:p>
            <a:pPr lvl="1">
              <a:lnSpc>
                <a:spcPct val="80000"/>
              </a:lnSpc>
              <a:buFont typeface="Wingdings" panose="05000000000000000000" pitchFamily="2" charset="2"/>
              <a:buChar char="§"/>
            </a:pPr>
            <a:r>
              <a:rPr sz="2000" b="1" dirty="0"/>
              <a:t>Programs</a:t>
            </a:r>
          </a:p>
          <a:p>
            <a:pPr lvl="1">
              <a:lnSpc>
                <a:spcPct val="80000"/>
              </a:lnSpc>
              <a:buFont typeface="Wingdings" panose="05000000000000000000" pitchFamily="2" charset="2"/>
              <a:buChar char="§"/>
            </a:pPr>
            <a:r>
              <a:rPr sz="2000" b="1" dirty="0"/>
              <a:t>Data</a:t>
            </a:r>
          </a:p>
          <a:p>
            <a:pPr lvl="1">
              <a:lnSpc>
                <a:spcPct val="80000"/>
              </a:lnSpc>
              <a:buFont typeface="Wingdings" panose="05000000000000000000" pitchFamily="2" charset="2"/>
              <a:buChar char="§"/>
            </a:pPr>
            <a:r>
              <a:rPr sz="2000" b="1" dirty="0"/>
              <a:t>Documents</a:t>
            </a:r>
          </a:p>
          <a:p>
            <a:pPr>
              <a:lnSpc>
                <a:spcPct val="80000"/>
              </a:lnSpc>
              <a:buFont typeface="Wingdings" panose="05000000000000000000" pitchFamily="2" charset="2"/>
              <a:buChar char="§"/>
            </a:pPr>
            <a:r>
              <a:rPr sz="2400" b="1" dirty="0"/>
              <a:t>To measure integrity, two additional attributes must be defined:</a:t>
            </a:r>
          </a:p>
          <a:p>
            <a:pPr lvl="1">
              <a:lnSpc>
                <a:spcPct val="80000"/>
              </a:lnSpc>
              <a:buFont typeface="Wingdings" panose="05000000000000000000" pitchFamily="2" charset="2"/>
              <a:buChar char="§"/>
            </a:pPr>
            <a:r>
              <a:rPr sz="2000" b="1" dirty="0"/>
              <a:t>Threat</a:t>
            </a:r>
          </a:p>
          <a:p>
            <a:pPr lvl="1">
              <a:lnSpc>
                <a:spcPct val="80000"/>
              </a:lnSpc>
              <a:buFont typeface="Wingdings" panose="05000000000000000000" pitchFamily="2" charset="2"/>
              <a:buChar char="§"/>
            </a:pPr>
            <a:r>
              <a:rPr sz="2000" b="1" dirty="0"/>
              <a:t>Security</a:t>
            </a:r>
          </a:p>
          <a:p>
            <a:pPr lvl="1">
              <a:lnSpc>
                <a:spcPct val="80000"/>
              </a:lnSpc>
              <a:buFont typeface="Wingdings" panose="05000000000000000000" pitchFamily="2" charset="2"/>
              <a:buChar char="§"/>
            </a:pPr>
            <a:endParaRPr sz="2000" b="1"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101</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487363"/>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Integrity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7523" name="Rectangle 3"/>
          <p:cNvSpPr>
            <a:spLocks noGrp="1"/>
          </p:cNvSpPr>
          <p:nvPr>
            <p:ph idx="1"/>
          </p:nvPr>
        </p:nvSpPr>
        <p:spPr>
          <a:xfrm>
            <a:off x="457200" y="1143000"/>
            <a:ext cx="8229600" cy="4983163"/>
          </a:xfrm>
        </p:spPr>
        <p:txBody>
          <a:bodyPr vert="horz" wrap="square" lIns="91440" tIns="45720" rIns="91440" bIns="45720" anchor="t" anchorCtr="0"/>
          <a:lstStyle/>
          <a:p>
            <a:pPr algn="just">
              <a:lnSpc>
                <a:spcPct val="90000"/>
              </a:lnSpc>
              <a:buFont typeface="Wingdings" panose="05000000000000000000" pitchFamily="2" charset="2"/>
              <a:buChar char="§"/>
            </a:pPr>
            <a:r>
              <a:rPr sz="2400" b="1" i="1" dirty="0"/>
              <a:t>Threat </a:t>
            </a:r>
            <a:r>
              <a:rPr sz="2400" b="1" dirty="0"/>
              <a:t>is the probability (which can be estimated or derived from practical evidence) that an attack of a specific type will occur within a </a:t>
            </a:r>
            <a:r>
              <a:rPr sz="2400" b="1" i="1" dirty="0"/>
              <a:t>given time</a:t>
            </a:r>
            <a:r>
              <a:rPr sz="2400" b="1" dirty="0"/>
              <a:t>.</a:t>
            </a:r>
          </a:p>
          <a:p>
            <a:pPr algn="just">
              <a:lnSpc>
                <a:spcPct val="90000"/>
              </a:lnSpc>
              <a:buFont typeface="Wingdings" panose="05000000000000000000" pitchFamily="2" charset="2"/>
              <a:buChar char="§"/>
            </a:pPr>
            <a:endParaRPr sz="2400" b="1" dirty="0"/>
          </a:p>
          <a:p>
            <a:pPr algn="just">
              <a:lnSpc>
                <a:spcPct val="90000"/>
              </a:lnSpc>
              <a:buFont typeface="Wingdings" panose="05000000000000000000" pitchFamily="2" charset="2"/>
              <a:buChar char="§"/>
            </a:pPr>
            <a:r>
              <a:rPr sz="2400" b="1" i="1" dirty="0"/>
              <a:t>Security </a:t>
            </a:r>
            <a:r>
              <a:rPr sz="2400" b="1" dirty="0"/>
              <a:t>is the probability (which can be estimated or derived from practical evidence) that the attack of a specific type will be prevented.</a:t>
            </a:r>
          </a:p>
          <a:p>
            <a:pPr algn="just">
              <a:lnSpc>
                <a:spcPct val="90000"/>
              </a:lnSpc>
              <a:buFont typeface="Wingdings" panose="05000000000000000000" pitchFamily="2" charset="2"/>
              <a:buChar char="§"/>
            </a:pPr>
            <a:endParaRPr sz="2400" b="1" dirty="0"/>
          </a:p>
          <a:p>
            <a:pPr algn="just">
              <a:lnSpc>
                <a:spcPct val="90000"/>
              </a:lnSpc>
              <a:buFont typeface="Wingdings" panose="05000000000000000000" pitchFamily="2" charset="2"/>
              <a:buChar char="§"/>
            </a:pPr>
            <a:r>
              <a:rPr sz="2400" b="1" dirty="0"/>
              <a:t>Integrity of a system can then be defined as</a:t>
            </a:r>
          </a:p>
          <a:p>
            <a:pPr algn="just">
              <a:lnSpc>
                <a:spcPct val="90000"/>
              </a:lnSpc>
              <a:buFont typeface="Wingdings" panose="05000000000000000000" pitchFamily="2" charset="2"/>
              <a:buChar char="§"/>
            </a:pPr>
            <a:endParaRPr sz="2400" b="1" dirty="0"/>
          </a:p>
          <a:p>
            <a:pPr algn="just">
              <a:lnSpc>
                <a:spcPct val="90000"/>
              </a:lnSpc>
              <a:buNone/>
            </a:pPr>
            <a:r>
              <a:rPr sz="2400" b="1" dirty="0"/>
              <a:t>	integrity = summation [(1 – (threat X (1 – security))]</a:t>
            </a:r>
          </a:p>
          <a:p>
            <a:pPr algn="just">
              <a:lnSpc>
                <a:spcPct val="90000"/>
              </a:lnSpc>
              <a:buNone/>
            </a:pPr>
            <a:r>
              <a:rPr sz="2400" b="1" dirty="0"/>
              <a:t>     where threat and security are summed over each type of attack.</a:t>
            </a:r>
          </a:p>
          <a:p>
            <a:pPr algn="just">
              <a:lnSpc>
                <a:spcPct val="90000"/>
              </a:lnSpc>
              <a:buFont typeface="Wingdings" panose="05000000000000000000" pitchFamily="2" charset="2"/>
              <a:buChar char="§"/>
            </a:pPr>
            <a:endParaRPr sz="2400" b="1" dirty="0"/>
          </a:p>
          <a:p>
            <a:pPr algn="just">
              <a:lnSpc>
                <a:spcPct val="90000"/>
              </a:lnSpc>
              <a:buFont typeface="Wingdings" panose="05000000000000000000" pitchFamily="2" charset="2"/>
              <a:buChar char="§"/>
            </a:pPr>
            <a:endParaRPr sz="2400" b="1"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102</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4638"/>
            <a:ext cx="8229600" cy="639763"/>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a:ln>
                  <a:noFill/>
                </a:ln>
                <a:solidFill>
                  <a:schemeClr val="tx1"/>
                </a:solidFill>
                <a:effectLst/>
                <a:uLnTx/>
                <a:uFillTx/>
                <a:latin typeface="+mj-lt"/>
                <a:ea typeface="+mj-ea"/>
                <a:cs typeface="+mj-cs"/>
              </a:rPr>
              <a:t>Usability</a:t>
            </a:r>
          </a:p>
        </p:txBody>
      </p:sp>
      <p:sp>
        <p:nvSpPr>
          <p:cNvPr id="108547" name="Rectangle 3"/>
          <p:cNvSpPr>
            <a:spLocks noGrp="1"/>
          </p:cNvSpPr>
          <p:nvPr>
            <p:ph idx="1"/>
          </p:nvPr>
        </p:nvSpPr>
        <p:spPr>
          <a:xfrm>
            <a:off x="457200" y="1143000"/>
            <a:ext cx="8229600" cy="4983163"/>
          </a:xfrm>
        </p:spPr>
        <p:txBody>
          <a:bodyPr vert="horz" wrap="square" lIns="91440" tIns="45720" rIns="91440" bIns="45720" anchor="t" anchorCtr="0"/>
          <a:lstStyle/>
          <a:p>
            <a:pPr algn="just">
              <a:lnSpc>
                <a:spcPct val="80000"/>
              </a:lnSpc>
              <a:buFont typeface="Wingdings" panose="05000000000000000000" pitchFamily="2" charset="2"/>
              <a:buChar char="§"/>
            </a:pPr>
            <a:r>
              <a:rPr sz="2400" b="1" dirty="0"/>
              <a:t>The phrase "user-friendliness" has become everywhere in discussions of software products.</a:t>
            </a:r>
          </a:p>
          <a:p>
            <a:pPr algn="just">
              <a:lnSpc>
                <a:spcPct val="80000"/>
              </a:lnSpc>
              <a:buFont typeface="Wingdings" panose="05000000000000000000" pitchFamily="2" charset="2"/>
              <a:buChar char="§"/>
            </a:pPr>
            <a:r>
              <a:rPr sz="2400" b="1" dirty="0"/>
              <a:t>If a program is not user-friendly, it is often doomed to failure, even if the functions that it performs are valuable.</a:t>
            </a:r>
          </a:p>
          <a:p>
            <a:pPr algn="just">
              <a:lnSpc>
                <a:spcPct val="80000"/>
              </a:lnSpc>
              <a:buFont typeface="Wingdings" panose="05000000000000000000" pitchFamily="2" charset="2"/>
              <a:buChar char="§"/>
            </a:pPr>
            <a:r>
              <a:rPr sz="2400" b="1" dirty="0"/>
              <a:t>Usability is an attempt to quantify user-friendliness and can be measured in terms of four characteristics:</a:t>
            </a:r>
          </a:p>
          <a:p>
            <a:pPr lvl="1" algn="just">
              <a:lnSpc>
                <a:spcPct val="80000"/>
              </a:lnSpc>
              <a:buFont typeface="Wingdings" panose="05000000000000000000" pitchFamily="2" charset="2"/>
              <a:buChar char="§"/>
            </a:pPr>
            <a:r>
              <a:rPr sz="2400" b="1" dirty="0"/>
              <a:t>the physical and or intellectual skill required to learn the system,</a:t>
            </a:r>
          </a:p>
          <a:p>
            <a:pPr lvl="1" algn="just">
              <a:lnSpc>
                <a:spcPct val="80000"/>
              </a:lnSpc>
              <a:buFont typeface="Wingdings" panose="05000000000000000000" pitchFamily="2" charset="2"/>
              <a:buChar char="§"/>
            </a:pPr>
            <a:r>
              <a:rPr sz="2400" b="1" dirty="0"/>
              <a:t>the time required to become moderately efficient in the use of the system</a:t>
            </a:r>
          </a:p>
          <a:p>
            <a:pPr lvl="1" algn="just">
              <a:lnSpc>
                <a:spcPct val="80000"/>
              </a:lnSpc>
              <a:buFont typeface="Wingdings" panose="05000000000000000000" pitchFamily="2" charset="2"/>
              <a:buChar char="§"/>
            </a:pPr>
            <a:r>
              <a:rPr sz="2400" b="1" dirty="0"/>
              <a:t>productivity measured when the system is used by someone who is moderately efficient</a:t>
            </a:r>
          </a:p>
          <a:p>
            <a:pPr lvl="1" algn="just">
              <a:lnSpc>
                <a:spcPct val="80000"/>
              </a:lnSpc>
              <a:buFont typeface="Wingdings" panose="05000000000000000000" pitchFamily="2" charset="2"/>
              <a:buChar char="§"/>
            </a:pPr>
            <a:r>
              <a:rPr sz="2400" b="1" dirty="0"/>
              <a:t>A subjective assessment (sometimes through a questionnaire) of users attitudes toward the system.</a:t>
            </a:r>
          </a:p>
          <a:p>
            <a:pPr lvl="1" algn="just">
              <a:lnSpc>
                <a:spcPct val="80000"/>
              </a:lnSpc>
              <a:buFont typeface="Wingdings" panose="05000000000000000000" pitchFamily="2" charset="2"/>
              <a:buChar char="§"/>
            </a:pPr>
            <a:endParaRPr sz="2400" b="1" dirty="0"/>
          </a:p>
          <a:p>
            <a:pPr algn="just">
              <a:lnSpc>
                <a:spcPct val="80000"/>
              </a:lnSpc>
              <a:buFont typeface="Wingdings" panose="05000000000000000000" pitchFamily="2" charset="2"/>
              <a:buChar char="§"/>
            </a:pPr>
            <a:endParaRPr sz="2000" b="1"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103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274638"/>
            <a:ext cx="8229600" cy="8255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dirty="0">
                <a:ln>
                  <a:noFill/>
                </a:ln>
                <a:solidFill>
                  <a:schemeClr val="tx1"/>
                </a:solidFill>
                <a:effectLst/>
                <a:uLnTx/>
                <a:uFillTx/>
                <a:latin typeface="+mj-lt"/>
                <a:ea typeface="+mj-ea"/>
                <a:cs typeface="+mj-cs"/>
              </a:rPr>
              <a:t>Defect Removal Efficiency</a:t>
            </a:r>
          </a:p>
        </p:txBody>
      </p:sp>
      <p:sp>
        <p:nvSpPr>
          <p:cNvPr id="75779" name="Rectangle 3"/>
          <p:cNvSpPr>
            <a:spLocks noGrp="1" noChangeArrowheads="1"/>
          </p:cNvSpPr>
          <p:nvPr>
            <p:ph idx="1"/>
          </p:nvPr>
        </p:nvSpPr>
        <p:spPr>
          <a:xfrm>
            <a:off x="357188" y="642938"/>
            <a:ext cx="8515350" cy="6000750"/>
          </a:xfrm>
        </p:spPr>
        <p:txBody>
          <a:bodyPr vert="horz" wrap="square" lIns="91440" tIns="45720" rIns="91440" bIns="45720" numCol="1" anchor="t" anchorCtr="0" compatLnSpc="1">
            <a:noAutofit/>
          </a:bodyPr>
          <a:lstStyle/>
          <a:p>
            <a:pPr marL="342900" marR="0" lvl="0" indent="-342900" algn="just" defTabSz="914400" rtl="0" eaLnBrk="0" fontAlgn="base" latinLnBrk="0" hangingPunct="0">
              <a:lnSpc>
                <a:spcPct val="9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a:ln>
                  <a:noFill/>
                </a:ln>
                <a:solidFill>
                  <a:schemeClr val="tx1"/>
                </a:solidFill>
                <a:effectLst/>
                <a:uLnTx/>
                <a:uFillTx/>
                <a:latin typeface="+mn-lt"/>
                <a:ea typeface="+mn-ea"/>
                <a:cs typeface="+mn-cs"/>
              </a:rPr>
              <a:t>A quality metric that provides benefit at both the project and process level is defect removal efficiency (DRE</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0" fontAlgn="base" latinLnBrk="0" hangingPunct="0">
              <a:lnSpc>
                <a:spcPct val="90000"/>
              </a:lnSpc>
              <a:spcBef>
                <a:spcPct val="20000"/>
              </a:spcBef>
              <a:spcAft>
                <a:spcPct val="0"/>
              </a:spcAft>
              <a:buClrTx/>
              <a:buSzTx/>
              <a:buFont typeface="Wingdings" panose="05000000000000000000" pitchFamily="2" charset="2"/>
              <a:buChar char="Ø"/>
              <a:defRPr/>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9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DRE is a measure of the filtering ability of quality assurance and control activities as they are applied throughout all process framework activities</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0" fontAlgn="base" latinLnBrk="0" hangingPunct="0">
              <a:lnSpc>
                <a:spcPct val="9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To </a:t>
            </a:r>
            <a:r>
              <a:rPr kumimoji="0" lang="en-US" sz="2000" b="1" i="0" u="none" strike="noStrike" kern="1200" cap="none" spc="0" normalizeH="0" baseline="0" noProof="0" dirty="0">
                <a:ln>
                  <a:noFill/>
                </a:ln>
                <a:solidFill>
                  <a:schemeClr val="tx1"/>
                </a:solidFill>
                <a:effectLst/>
                <a:uLnTx/>
                <a:uFillTx/>
                <a:latin typeface="+mn-lt"/>
                <a:ea typeface="+mn-ea"/>
                <a:cs typeface="+mn-cs"/>
              </a:rPr>
              <a:t>compute DRE:</a:t>
            </a:r>
          </a:p>
          <a:p>
            <a:pPr marL="457200" marR="0" lvl="1" indent="0" algn="just" defTabSz="914400" rtl="0" eaLnBrk="0" fontAlgn="base" latinLnBrk="0" hangingPunct="0">
              <a:lnSpc>
                <a:spcPct val="9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DRE = E / (E + D)</a:t>
            </a:r>
          </a:p>
          <a:p>
            <a:pPr marL="742950" marR="0" lvl="1" indent="-285750" algn="just" defTabSz="914400" rtl="0" eaLnBrk="0" fontAlgn="base" latinLnBrk="0" hangingPunct="0">
              <a:lnSpc>
                <a:spcPct val="9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a:ln>
                  <a:noFill/>
                </a:ln>
                <a:solidFill>
                  <a:schemeClr val="tx1"/>
                </a:solidFill>
                <a:effectLst/>
                <a:uLnTx/>
                <a:uFillTx/>
                <a:latin typeface="+mn-lt"/>
                <a:ea typeface="+mn-ea"/>
                <a:cs typeface="+mn-cs"/>
              </a:rPr>
              <a:t>Where E=  no. of error before release and D = defect found after release of software to end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users</a:t>
            </a: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The ideal value for DRE is 1. That is, no defects are found in the software. </a:t>
            </a: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Realistically, </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D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will be greater than 0, but the value of DRE can still approach 1. As </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E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increases (for a given value of </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D</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 the overall value of DRE begins to approach 1. </a:t>
            </a: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In fact, as </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E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increases, it is likely that the final value of </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D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will decrease (errors are filtered out before they become defects). </a:t>
            </a: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DRE encourages a software project team to institute techniques for finding as many errors as possible before delivery.</a:t>
            </a:r>
          </a:p>
          <a:p>
            <a:pPr marL="742950" marR="0" lvl="1" indent="-285750" algn="just" defTabSz="914400" rtl="0" eaLnBrk="0" fontAlgn="base" latinLnBrk="0" hangingPunct="0">
              <a:lnSpc>
                <a:spcPct val="90000"/>
              </a:lnSpc>
              <a:spcBef>
                <a:spcPct val="20000"/>
              </a:spcBef>
              <a:spcAft>
                <a:spcPct val="0"/>
              </a:spcAft>
              <a:buClrTx/>
              <a:buSzTx/>
              <a:buFont typeface="Wingdings" panose="05000000000000000000" pitchFamily="2" charset="2"/>
              <a:buChar char="Ø"/>
              <a:defRPr/>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104</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304800" y="914400"/>
            <a:ext cx="8458200" cy="5446713"/>
          </a:xfrm>
        </p:spPr>
        <p:txBody>
          <a:bodyPr vert="horz" wrap="square" lIns="91440" tIns="45720" rIns="91440" bIns="45720" numCol="1" anchor="t" anchorCtr="0" compatLnSpc="1">
            <a:normAutofit lnSpcReduction="10000"/>
          </a:bodyPr>
          <a:lstStyle/>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r>
              <a:rPr kumimoji="0" lang="en-US" sz="2400" b="1" i="0" u="none" strike="noStrike" kern="1200" cap="none" spc="0" normalizeH="0" baseline="0" noProof="0" dirty="0">
                <a:ln>
                  <a:noFill/>
                </a:ln>
                <a:solidFill>
                  <a:schemeClr val="tx1"/>
                </a:solidFill>
                <a:effectLst/>
                <a:uLnTx/>
                <a:uFillTx/>
                <a:latin typeface="+mn-lt"/>
                <a:ea typeface="+mn-ea"/>
                <a:cs typeface="+mn-cs"/>
              </a:rPr>
              <a:t>DRE can also be used within the project to assess a team’s ability to find errors before they are passed to the next framework activity or software engineering task</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endParaRPr kumimoji="0" lang="en-US"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r>
              <a:rPr kumimoji="0" lang="en-US" sz="2400" b="1" i="0" u="none" strike="noStrike" kern="1200" cap="none" spc="0" normalizeH="0" baseline="0" noProof="0" dirty="0">
                <a:ln>
                  <a:noFill/>
                </a:ln>
                <a:solidFill>
                  <a:schemeClr val="tx1"/>
                </a:solidFill>
                <a:effectLst/>
                <a:uLnTx/>
                <a:uFillTx/>
                <a:latin typeface="+mn-lt"/>
                <a:ea typeface="+mn-ea"/>
                <a:cs typeface="+mn-cs"/>
              </a:rPr>
              <a:t>For example, the requirements analysis task produces an analysis model that can be reviewed to find and correct errors. Those errors that are not found during the review of the analysis model are passed on to the design task</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endParaRPr kumimoji="0" lang="en-US"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r>
              <a:rPr kumimoji="0" lang="en-US" sz="2400" b="1" i="0" u="none" strike="noStrike" kern="1200" cap="none" spc="0" normalizeH="0" baseline="0" noProof="0" dirty="0">
                <a:ln>
                  <a:noFill/>
                </a:ln>
                <a:solidFill>
                  <a:schemeClr val="tx1"/>
                </a:solidFill>
                <a:effectLst/>
                <a:uLnTx/>
                <a:uFillTx/>
                <a:latin typeface="+mn-lt"/>
                <a:ea typeface="+mn-ea"/>
                <a:cs typeface="+mn-cs"/>
              </a:rPr>
              <a:t>When used in this context, we redefine DRE as</a:t>
            </a:r>
          </a:p>
          <a:p>
            <a:pPr marL="342900" marR="0" lvl="0" indent="-342900" algn="just"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mn-lt"/>
                <a:ea typeface="+mn-ea"/>
                <a:cs typeface="+mn-cs"/>
              </a:rPr>
              <a:t>		</a:t>
            </a:r>
            <a:r>
              <a:rPr kumimoji="0" lang="en-US" sz="2400" b="1" i="0" u="none" strike="noStrike" kern="1200" cap="none" spc="0" normalizeH="0" baseline="0" noProof="0" dirty="0" err="1">
                <a:ln>
                  <a:noFill/>
                </a:ln>
                <a:solidFill>
                  <a:schemeClr val="tx1"/>
                </a:solidFill>
                <a:effectLst/>
                <a:uLnTx/>
                <a:uFillTx/>
                <a:latin typeface="+mn-lt"/>
                <a:ea typeface="+mn-ea"/>
                <a:cs typeface="+mn-cs"/>
              </a:rPr>
              <a:t>DRE</a:t>
            </a:r>
            <a:r>
              <a:rPr kumimoji="0" lang="en-US" sz="2000" b="1" i="1" u="none" strike="noStrike" kern="1200" cap="none" spc="0" normalizeH="0" baseline="0" noProof="0" dirty="0" err="1">
                <a:ln>
                  <a:noFill/>
                </a:ln>
                <a:solidFill>
                  <a:schemeClr val="tx1"/>
                </a:solidFill>
                <a:effectLst/>
                <a:uLnTx/>
                <a:uFillTx/>
                <a:latin typeface="+mn-lt"/>
                <a:ea typeface="+mn-ea"/>
                <a:cs typeface="+mn-cs"/>
              </a:rPr>
              <a:t>i</a:t>
            </a:r>
            <a:r>
              <a:rPr kumimoji="0" lang="en-US" sz="2400" b="1" i="1" u="none" strike="noStrike" kern="1200" cap="none" spc="0" normalizeH="0" baseline="0" noProof="0" dirty="0">
                <a:ln>
                  <a:noFill/>
                </a:ln>
                <a:solidFill>
                  <a:schemeClr val="tx1"/>
                </a:solidFill>
                <a:effectLst/>
                <a:uLnTx/>
                <a:uFillTx/>
                <a:latin typeface="+mn-lt"/>
                <a:ea typeface="+mn-ea"/>
                <a:cs typeface="+mn-cs"/>
              </a:rPr>
              <a:t> </a:t>
            </a:r>
            <a:r>
              <a:rPr kumimoji="0" lang="en-US" sz="2400" b="1" i="0" u="none" strike="noStrike" kern="1200" cap="none" spc="0" normalizeH="0" baseline="0" noProof="0" dirty="0">
                <a:ln>
                  <a:noFill/>
                </a:ln>
                <a:solidFill>
                  <a:schemeClr val="tx1"/>
                </a:solidFill>
                <a:effectLst/>
                <a:uLnTx/>
                <a:uFillTx/>
                <a:latin typeface="+mn-lt"/>
                <a:ea typeface="+mn-ea"/>
                <a:cs typeface="+mn-cs"/>
              </a:rPr>
              <a:t>= </a:t>
            </a:r>
            <a:r>
              <a:rPr kumimoji="0" lang="en-US" sz="2400" b="1" i="1" u="none" strike="noStrike" kern="1200" cap="none" spc="0" normalizeH="0" baseline="0" noProof="0" dirty="0" err="1">
                <a:ln>
                  <a:noFill/>
                </a:ln>
                <a:solidFill>
                  <a:schemeClr val="tx1"/>
                </a:solidFill>
                <a:effectLst/>
                <a:uLnTx/>
                <a:uFillTx/>
                <a:latin typeface="+mn-lt"/>
                <a:ea typeface="+mn-ea"/>
                <a:cs typeface="+mn-cs"/>
              </a:rPr>
              <a:t>E</a:t>
            </a:r>
            <a:r>
              <a:rPr kumimoji="0" lang="en-US" sz="2000" b="1" i="1" u="none" strike="noStrike" kern="1200" cap="none" spc="0" normalizeH="0" baseline="0" noProof="0" dirty="0" err="1">
                <a:ln>
                  <a:noFill/>
                </a:ln>
                <a:solidFill>
                  <a:schemeClr val="tx1"/>
                </a:solidFill>
                <a:effectLst/>
                <a:uLnTx/>
                <a:uFillTx/>
                <a:latin typeface="+mn-lt"/>
                <a:ea typeface="+mn-ea"/>
                <a:cs typeface="+mn-cs"/>
              </a:rPr>
              <a:t>i</a:t>
            </a:r>
            <a:r>
              <a:rPr kumimoji="0" lang="en-US" sz="2400" b="1" i="0" u="none" strike="noStrike" kern="1200" cap="none" spc="0" normalizeH="0" baseline="0" noProof="0" dirty="0">
                <a:ln>
                  <a:noFill/>
                </a:ln>
                <a:solidFill>
                  <a:schemeClr val="tx1"/>
                </a:solidFill>
                <a:effectLst/>
                <a:uLnTx/>
                <a:uFillTx/>
                <a:latin typeface="+mn-lt"/>
                <a:ea typeface="+mn-ea"/>
                <a:cs typeface="+mn-cs"/>
              </a:rPr>
              <a:t>/(</a:t>
            </a:r>
            <a:r>
              <a:rPr kumimoji="0" lang="en-US" sz="2400" b="1" i="1" u="none" strike="noStrike" kern="1200" cap="none" spc="0" normalizeH="0" baseline="0" noProof="0" dirty="0" err="1">
                <a:ln>
                  <a:noFill/>
                </a:ln>
                <a:solidFill>
                  <a:schemeClr val="tx1"/>
                </a:solidFill>
                <a:effectLst/>
                <a:uLnTx/>
                <a:uFillTx/>
                <a:latin typeface="+mn-lt"/>
                <a:ea typeface="+mn-ea"/>
                <a:cs typeface="+mn-cs"/>
              </a:rPr>
              <a:t>E</a:t>
            </a:r>
            <a:r>
              <a:rPr kumimoji="0" lang="en-US" sz="2000" b="1" i="1" u="none" strike="noStrike" kern="1200" cap="none" spc="0" normalizeH="0" baseline="0" noProof="0" dirty="0" err="1">
                <a:ln>
                  <a:noFill/>
                </a:ln>
                <a:solidFill>
                  <a:schemeClr val="tx1"/>
                </a:solidFill>
                <a:effectLst/>
                <a:uLnTx/>
                <a:uFillTx/>
                <a:latin typeface="+mn-lt"/>
                <a:ea typeface="+mn-ea"/>
                <a:cs typeface="+mn-cs"/>
              </a:rPr>
              <a:t>i</a:t>
            </a:r>
            <a:r>
              <a:rPr kumimoji="0" lang="en-US" sz="2400" b="1" i="1" u="none" strike="noStrike" kern="1200" cap="none" spc="0" normalizeH="0" baseline="0" noProof="0" dirty="0">
                <a:ln>
                  <a:noFill/>
                </a:ln>
                <a:solidFill>
                  <a:schemeClr val="tx1"/>
                </a:solidFill>
                <a:effectLst/>
                <a:uLnTx/>
                <a:uFillTx/>
                <a:latin typeface="+mn-lt"/>
                <a:ea typeface="+mn-ea"/>
                <a:cs typeface="+mn-cs"/>
              </a:rPr>
              <a:t> </a:t>
            </a:r>
            <a:r>
              <a:rPr kumimoji="0" lang="en-US" sz="2400" b="1" i="0" u="none" strike="noStrike" kern="1200" cap="none" spc="0" normalizeH="0" baseline="0" noProof="0" dirty="0">
                <a:ln>
                  <a:noFill/>
                </a:ln>
                <a:solidFill>
                  <a:schemeClr val="tx1"/>
                </a:solidFill>
                <a:effectLst/>
                <a:uLnTx/>
                <a:uFillTx/>
                <a:latin typeface="+mn-lt"/>
                <a:ea typeface="+mn-ea"/>
                <a:cs typeface="+mn-cs"/>
              </a:rPr>
              <a:t>+ </a:t>
            </a:r>
            <a:r>
              <a:rPr kumimoji="0" lang="en-US" sz="2400" b="1" i="1" u="none" strike="noStrike" kern="1200" cap="none" spc="0" normalizeH="0" baseline="0" noProof="0" dirty="0">
                <a:ln>
                  <a:noFill/>
                </a:ln>
                <a:solidFill>
                  <a:schemeClr val="tx1"/>
                </a:solidFill>
                <a:effectLst/>
                <a:uLnTx/>
                <a:uFillTx/>
                <a:latin typeface="+mn-lt"/>
                <a:ea typeface="+mn-ea"/>
                <a:cs typeface="+mn-cs"/>
              </a:rPr>
              <a:t>E</a:t>
            </a:r>
            <a:r>
              <a:rPr kumimoji="0" lang="en-US" sz="2000" b="1" i="1" u="none" strike="noStrike" kern="1200" cap="none" spc="0" normalizeH="0" baseline="0" noProof="0" dirty="0">
                <a:ln>
                  <a:noFill/>
                </a:ln>
                <a:solidFill>
                  <a:schemeClr val="tx1"/>
                </a:solidFill>
                <a:effectLst/>
                <a:uLnTx/>
                <a:uFillTx/>
                <a:latin typeface="+mn-lt"/>
                <a:ea typeface="+mn-ea"/>
                <a:cs typeface="+mn-cs"/>
              </a:rPr>
              <a:t>i</a:t>
            </a:r>
            <a:r>
              <a:rPr kumimoji="0" lang="en-US" sz="1800" b="1" i="1" u="none" strike="noStrike" kern="1200" cap="none" spc="0" normalizeH="0" baseline="0" noProof="0" dirty="0">
                <a:ln>
                  <a:noFill/>
                </a:ln>
                <a:solidFill>
                  <a:schemeClr val="tx1"/>
                </a:solidFill>
                <a:effectLst/>
                <a:uLnTx/>
                <a:uFillTx/>
                <a:latin typeface="+mn-lt"/>
                <a:ea typeface="+mn-ea"/>
                <a:cs typeface="+mn-cs"/>
              </a:rPr>
              <a:t>+1</a:t>
            </a:r>
            <a:r>
              <a:rPr kumimoji="0" lang="en-US" sz="2400" b="1"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just"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sz="2400" b="1" i="1" u="none" strike="noStrike" kern="1200" cap="none" spc="0" normalizeH="0" baseline="0" noProof="0" dirty="0">
                <a:ln>
                  <a:noFill/>
                </a:ln>
                <a:solidFill>
                  <a:schemeClr val="tx1"/>
                </a:solidFill>
                <a:effectLst/>
                <a:uLnTx/>
                <a:uFillTx/>
                <a:latin typeface="+mn-lt"/>
                <a:ea typeface="+mn-ea"/>
                <a:cs typeface="+mn-cs"/>
              </a:rPr>
              <a:t> </a:t>
            </a:r>
            <a:r>
              <a:rPr kumimoji="0" lang="en-US" sz="2400" b="1" i="1"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1" u="none" strike="noStrike" kern="1200" cap="none" spc="0" normalizeH="0" baseline="0" noProof="0" dirty="0" err="1" smtClean="0">
                <a:ln>
                  <a:noFill/>
                </a:ln>
                <a:solidFill>
                  <a:schemeClr val="tx1"/>
                </a:solidFill>
                <a:effectLst/>
                <a:uLnTx/>
                <a:uFillTx/>
                <a:latin typeface="+mn-lt"/>
                <a:ea typeface="+mn-ea"/>
                <a:cs typeface="+mn-cs"/>
              </a:rPr>
              <a:t>Ei</a:t>
            </a:r>
            <a:r>
              <a:rPr kumimoji="0" lang="en-US" sz="2400" b="1" i="1"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none" strike="noStrike" kern="1200" cap="none" spc="0" normalizeH="0" baseline="0" noProof="0" dirty="0">
                <a:ln>
                  <a:noFill/>
                </a:ln>
                <a:solidFill>
                  <a:schemeClr val="tx1"/>
                </a:solidFill>
                <a:effectLst/>
                <a:uLnTx/>
                <a:uFillTx/>
                <a:latin typeface="+mn-lt"/>
                <a:ea typeface="+mn-ea"/>
                <a:cs typeface="+mn-cs"/>
              </a:rPr>
              <a:t>is the number of errors found during software engineering activity </a:t>
            </a:r>
            <a:r>
              <a:rPr kumimoji="0" lang="en-US" sz="2400" b="1" i="1" u="none" strike="noStrike" kern="1200" cap="none" spc="0" normalizeH="0" baseline="0" noProof="0" dirty="0">
                <a:ln>
                  <a:noFill/>
                </a:ln>
                <a:solidFill>
                  <a:schemeClr val="tx1"/>
                </a:solidFill>
                <a:effectLst/>
                <a:uLnTx/>
                <a:uFillTx/>
                <a:latin typeface="+mn-lt"/>
                <a:ea typeface="+mn-ea"/>
                <a:cs typeface="+mn-cs"/>
              </a:rPr>
              <a:t>i. E</a:t>
            </a:r>
            <a:r>
              <a:rPr kumimoji="0" lang="en-US" sz="2000" b="1" i="1" u="none" strike="noStrike" kern="1200" cap="none" spc="0" normalizeH="0" baseline="0" noProof="0" dirty="0">
                <a:ln>
                  <a:noFill/>
                </a:ln>
                <a:solidFill>
                  <a:schemeClr val="tx1"/>
                </a:solidFill>
                <a:effectLst/>
                <a:uLnTx/>
                <a:uFillTx/>
                <a:latin typeface="+mn-lt"/>
                <a:ea typeface="+mn-ea"/>
                <a:cs typeface="+mn-cs"/>
              </a:rPr>
              <a:t>i</a:t>
            </a:r>
            <a:r>
              <a:rPr kumimoji="0" lang="en-US" sz="1800" b="1" i="1" u="none" strike="noStrike" kern="1200" cap="none" spc="0" normalizeH="0" baseline="0" noProof="0" dirty="0">
                <a:ln>
                  <a:noFill/>
                </a:ln>
                <a:solidFill>
                  <a:schemeClr val="tx1"/>
                </a:solidFill>
                <a:effectLst/>
                <a:uLnTx/>
                <a:uFillTx/>
                <a:latin typeface="+mn-lt"/>
                <a:ea typeface="+mn-ea"/>
                <a:cs typeface="+mn-cs"/>
              </a:rPr>
              <a:t>+1</a:t>
            </a:r>
            <a:r>
              <a:rPr kumimoji="0" lang="en-US" sz="2400" b="1" i="1" u="none" strike="noStrike" kern="1200" cap="none" spc="0" normalizeH="0" baseline="0" noProof="0" dirty="0">
                <a:ln>
                  <a:noFill/>
                </a:ln>
                <a:solidFill>
                  <a:schemeClr val="tx1"/>
                </a:solidFill>
                <a:effectLst/>
                <a:uLnTx/>
                <a:uFillTx/>
                <a:latin typeface="+mn-lt"/>
                <a:ea typeface="+mn-ea"/>
                <a:cs typeface="+mn-cs"/>
              </a:rPr>
              <a:t> </a:t>
            </a:r>
            <a:r>
              <a:rPr kumimoji="0" lang="en-US" sz="2400" b="1" i="0" u="none" strike="noStrike" kern="1200" cap="none" spc="0" normalizeH="0" baseline="0" noProof="0" dirty="0">
                <a:ln>
                  <a:noFill/>
                </a:ln>
                <a:solidFill>
                  <a:schemeClr val="tx1"/>
                </a:solidFill>
                <a:effectLst/>
                <a:uLnTx/>
                <a:uFillTx/>
                <a:latin typeface="+mn-lt"/>
                <a:ea typeface="+mn-ea"/>
                <a:cs typeface="+mn-cs"/>
              </a:rPr>
              <a:t>number of errors found during software engineering activity </a:t>
            </a:r>
            <a:r>
              <a:rPr kumimoji="0" lang="en-US" sz="2400" b="1" i="1" u="none" strike="noStrike" kern="1200" cap="none" spc="0" normalizeH="0" baseline="0" noProof="0" dirty="0">
                <a:ln>
                  <a:noFill/>
                </a:ln>
                <a:solidFill>
                  <a:schemeClr val="tx1"/>
                </a:solidFill>
                <a:effectLst/>
                <a:uLnTx/>
                <a:uFillTx/>
                <a:latin typeface="+mn-lt"/>
                <a:ea typeface="+mn-ea"/>
                <a:cs typeface="+mn-cs"/>
              </a:rPr>
              <a:t>i+1</a:t>
            </a:r>
          </a:p>
          <a:p>
            <a:pPr marL="342900" marR="0" lvl="0" indent="-342900" algn="just" defTabSz="914400" rtl="0" eaLnBrk="0" fontAlgn="base" latinLnBrk="0" hangingPunct="0">
              <a:lnSpc>
                <a:spcPct val="80000"/>
              </a:lnSpc>
              <a:spcBef>
                <a:spcPct val="20000"/>
              </a:spcBef>
              <a:spcAft>
                <a:spcPct val="0"/>
              </a:spcAft>
              <a:buClrTx/>
              <a:buSzTx/>
              <a:buFont typeface="Wingdings" panose="05000000000000000000" pitchFamily="2" charset="2"/>
              <a:buChar char="Ø"/>
              <a:defRPr/>
            </a:pPr>
            <a:r>
              <a:rPr kumimoji="0" lang="en-US" sz="2400" b="1" i="0" u="none" strike="noStrike" kern="1200" cap="none" spc="0" normalizeH="0" baseline="0" noProof="0" dirty="0">
                <a:ln>
                  <a:noFill/>
                </a:ln>
                <a:solidFill>
                  <a:schemeClr val="tx1"/>
                </a:solidFill>
                <a:effectLst/>
                <a:uLnTx/>
                <a:uFillTx/>
                <a:latin typeface="+mn-lt"/>
                <a:ea typeface="+mn-ea"/>
                <a:cs typeface="+mn-cs"/>
              </a:rPr>
              <a:t>A quality objective for a software team is to achieve </a:t>
            </a:r>
            <a:r>
              <a:rPr kumimoji="0" lang="en-US" sz="2400" b="1" i="0" u="none" strike="noStrike" kern="1200" cap="none" spc="0" normalizeH="0" baseline="0" noProof="0" dirty="0" err="1">
                <a:ln>
                  <a:noFill/>
                </a:ln>
                <a:solidFill>
                  <a:schemeClr val="tx1"/>
                </a:solidFill>
                <a:effectLst/>
                <a:uLnTx/>
                <a:uFillTx/>
                <a:latin typeface="+mn-lt"/>
                <a:ea typeface="+mn-ea"/>
                <a:cs typeface="+mn-cs"/>
              </a:rPr>
              <a:t>DRE</a:t>
            </a:r>
            <a:r>
              <a:rPr kumimoji="0" lang="en-US" sz="2400" b="1" i="1" u="none" strike="noStrike" kern="1200" cap="none" spc="0" normalizeH="0" baseline="0" noProof="0" dirty="0" err="1">
                <a:ln>
                  <a:noFill/>
                </a:ln>
                <a:solidFill>
                  <a:schemeClr val="tx1"/>
                </a:solidFill>
                <a:effectLst/>
                <a:uLnTx/>
                <a:uFillTx/>
                <a:latin typeface="+mn-lt"/>
                <a:ea typeface="+mn-ea"/>
                <a:cs typeface="+mn-cs"/>
              </a:rPr>
              <a:t>i</a:t>
            </a:r>
            <a:r>
              <a:rPr kumimoji="0" lang="en-US" sz="2400" b="1" i="1" u="none" strike="noStrike" kern="1200" cap="none" spc="0" normalizeH="0" baseline="0" noProof="0" dirty="0">
                <a:ln>
                  <a:noFill/>
                </a:ln>
                <a:solidFill>
                  <a:schemeClr val="tx1"/>
                </a:solidFill>
                <a:effectLst/>
                <a:uLnTx/>
                <a:uFillTx/>
                <a:latin typeface="+mn-lt"/>
                <a:ea typeface="+mn-ea"/>
                <a:cs typeface="+mn-cs"/>
              </a:rPr>
              <a:t> </a:t>
            </a:r>
            <a:r>
              <a:rPr kumimoji="0" lang="en-US" sz="2400" b="1" i="0" u="none" strike="noStrike" kern="1200" cap="none" spc="0" normalizeH="0" baseline="0" noProof="0" dirty="0">
                <a:ln>
                  <a:noFill/>
                </a:ln>
                <a:solidFill>
                  <a:schemeClr val="tx1"/>
                </a:solidFill>
                <a:effectLst/>
                <a:uLnTx/>
                <a:uFillTx/>
                <a:latin typeface="+mn-lt"/>
                <a:ea typeface="+mn-ea"/>
                <a:cs typeface="+mn-cs"/>
              </a:rPr>
              <a:t>that approaches 1. That is, errors should be filtered out before they are passed on to the next activity.</a:t>
            </a:r>
          </a:p>
        </p:txBody>
      </p:sp>
      <p:sp>
        <p:nvSpPr>
          <p:cNvPr id="110595" name="Text Box 4"/>
          <p:cNvSpPr txBox="1"/>
          <p:nvPr/>
        </p:nvSpPr>
        <p:spPr>
          <a:xfrm>
            <a:off x="3505200" y="152400"/>
            <a:ext cx="2995613" cy="708025"/>
          </a:xfrm>
          <a:prstGeom prst="rect">
            <a:avLst/>
          </a:prstGeom>
          <a:noFill/>
          <a:ln w="9525">
            <a:noFill/>
          </a:ln>
        </p:spPr>
        <p:txBody>
          <a:bodyPr>
            <a:spAutoFit/>
          </a:bodyPr>
          <a:lstStyle/>
          <a:p>
            <a:pPr algn="ctr"/>
            <a:r>
              <a:rPr sz="4000" dirty="0">
                <a:latin typeface="Arial" panose="020B0604020202020204" pitchFamily="34" charset="0"/>
              </a:rPr>
              <a:t>Contd</a:t>
            </a:r>
            <a:r>
              <a:rPr sz="3200" dirty="0">
                <a:latin typeface="Arial" panose="020B0604020202020204" pitchFamily="34" charset="0"/>
              </a:rPr>
              <a:t>.</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105</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Grp="1"/>
          </p:cNvSpPr>
          <p:nvPr>
            <p:ph type="title"/>
          </p:nvPr>
        </p:nvSpPr>
        <p:spPr>
          <a:xfrm>
            <a:off x="228600" y="144463"/>
            <a:ext cx="8915400" cy="2836862"/>
          </a:xfrm>
        </p:spPr>
        <p:txBody>
          <a:bodyPr vert="horz" wrap="square" lIns="91440" tIns="45720" rIns="91440" bIns="45720" anchor="ctr" anchorCtr="0"/>
          <a:lstStyle/>
          <a:p>
            <a:pPr defTabSz="9144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800" u="sng" dirty="0">
                <a:latin typeface="Arial" panose="020B0604020202020204" pitchFamily="34" charset="0"/>
              </a:rPr>
              <a:t/>
            </a:r>
            <a:br>
              <a:rPr sz="4800" u="sng" dirty="0">
                <a:latin typeface="Arial" panose="020B0604020202020204" pitchFamily="34" charset="0"/>
              </a:rPr>
            </a:br>
            <a:r>
              <a:rPr sz="4800" u="sng" dirty="0">
                <a:latin typeface="Arial" panose="020B0604020202020204" pitchFamily="34" charset="0"/>
              </a:rPr>
              <a:t/>
            </a:r>
            <a:br>
              <a:rPr sz="4800" u="sng" dirty="0">
                <a:latin typeface="Arial" panose="020B0604020202020204" pitchFamily="34" charset="0"/>
              </a:rPr>
            </a:br>
            <a:r>
              <a:rPr sz="4800" dirty="0">
                <a:latin typeface="Arial" panose="020B0604020202020204" pitchFamily="34" charset="0"/>
              </a:rPr>
              <a:t>Software Project Scheduling </a:t>
            </a:r>
            <a:r>
              <a:rPr sz="1800" dirty="0">
                <a:latin typeface="Arial" panose="020B0604020202020204" pitchFamily="34" charset="0"/>
              </a:rPr>
              <a:t/>
            </a:r>
            <a:br>
              <a:rPr sz="1800" dirty="0">
                <a:latin typeface="Arial" panose="020B0604020202020204" pitchFamily="34" charset="0"/>
              </a:rPr>
            </a:br>
            <a:r>
              <a:rPr sz="1800" dirty="0">
                <a:latin typeface="Arial" panose="020B0604020202020204" pitchFamily="34" charset="0"/>
              </a:rPr>
              <a:t/>
            </a:r>
            <a:br>
              <a:rPr sz="1800" dirty="0">
                <a:latin typeface="Arial" panose="020B0604020202020204" pitchFamily="34" charset="0"/>
              </a:rPr>
            </a:br>
            <a:r>
              <a:rPr sz="1800" dirty="0">
                <a:latin typeface="Arial" panose="020B0604020202020204" pitchFamily="34" charset="0"/>
              </a:rPr>
              <a:t>  </a:t>
            </a:r>
          </a:p>
        </p:txBody>
      </p:sp>
      <p:sp>
        <p:nvSpPr>
          <p:cNvPr id="111619" name="Rectangle 2"/>
          <p:cNvSpPr>
            <a:spLocks noGrp="1"/>
          </p:cNvSpPr>
          <p:nvPr>
            <p:ph type="subTitle" idx="4294967295"/>
          </p:nvPr>
        </p:nvSpPr>
        <p:spPr>
          <a:xfrm>
            <a:off x="2514600" y="2819400"/>
            <a:ext cx="6324600" cy="2227263"/>
          </a:xfrm>
        </p:spPr>
        <p:txBody>
          <a:bodyPr vert="horz" wrap="square" lIns="91440" tIns="45720" rIns="91440" bIns="45720" anchor="t" anchorCtr="0"/>
          <a:lstStyle>
            <a:lvl1pPr marL="0" lvl="0" indent="0" algn="ctr">
              <a:buClrTx/>
              <a:buSzTx/>
              <a:buFont typeface="Arial" panose="020B0604020202020204" pitchFamily="34" charset="0"/>
              <a:buNone/>
              <a:defRPr/>
            </a:lvl1pPr>
            <a:lvl2pPr marL="457200" lvl="1" indent="0" algn="ctr">
              <a:buClrTx/>
              <a:buSzTx/>
              <a:buFont typeface="Arial" panose="020B0604020202020204" pitchFamily="34" charset="0"/>
              <a:buNone/>
              <a:defRPr/>
            </a:lvl2pPr>
            <a:lvl3pPr marL="914400" lvl="2" indent="0" algn="ctr">
              <a:buClrTx/>
              <a:buSzTx/>
              <a:buFont typeface="Arial" panose="020B0604020202020204" pitchFamily="34" charset="0"/>
              <a:buNone/>
              <a:defRPr/>
            </a:lvl3pPr>
            <a:lvl4pPr marL="1371600" lvl="3" indent="0" algn="ctr">
              <a:buClrTx/>
              <a:buSzTx/>
              <a:buFont typeface="Arial" panose="020B0604020202020204" pitchFamily="34" charset="0"/>
              <a:buNone/>
              <a:defRPr/>
            </a:lvl4pPr>
            <a:lvl5pPr marL="1828800" lvl="4" indent="0" algn="ctr">
              <a:buClrTx/>
              <a:buSzTx/>
              <a:buFont typeface="Arial" panose="020B0604020202020204" pitchFamily="34" charset="0"/>
              <a:buNone/>
              <a:defRPr/>
            </a:lvl5pPr>
          </a:lstStyle>
          <a:p>
            <a:pPr lvl="0" algn="l" defTabSz="914400" eaLnBrk="1" hangingPunct="1">
              <a:spcBef>
                <a:spcPts val="600"/>
              </a:spcBef>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dirty="0"/>
              <a:t> Introduction</a:t>
            </a:r>
          </a:p>
          <a:p>
            <a:pPr lvl="0" algn="l" defTabSz="914400" eaLnBrk="1" hangingPunct="1">
              <a:spcBef>
                <a:spcPts val="600"/>
              </a:spcBef>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dirty="0"/>
              <a:t> Project scheduling</a:t>
            </a:r>
          </a:p>
          <a:p>
            <a:pPr lvl="0" algn="l" defTabSz="914400" eaLnBrk="1" hangingPunct="1">
              <a:spcBef>
                <a:spcPts val="600"/>
              </a:spcBef>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dirty="0"/>
              <a:t> Task network</a:t>
            </a:r>
          </a:p>
          <a:p>
            <a:pPr lvl="0" algn="l" defTabSz="914400" eaLnBrk="1" hangingPunct="1">
              <a:spcBef>
                <a:spcPts val="600"/>
              </a:spcBef>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dirty="0"/>
              <a:t> Timeline chart</a:t>
            </a:r>
          </a:p>
          <a:p>
            <a:pPr lvl="0" algn="l" defTabSz="914400" eaLnBrk="1" hangingPunct="1">
              <a:spcBef>
                <a:spcPts val="600"/>
              </a:spcBef>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dirty="0"/>
              <a:t> Earned value analysis</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106</a:t>
            </a:fld>
            <a:endParaRPr lang="en-GB" altLang="x-none" sz="1200" dirty="0">
              <a:solidFill>
                <a:srgbClr val="898989"/>
              </a:solidFill>
              <a:latin typeface="Calibri" panose="020F0502020204030204" pitchFamily="34" charset="0"/>
            </a:endParaRPr>
          </a:p>
        </p:txBody>
      </p:sp>
    </p:spTree>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a:xfrm>
            <a:off x="457200" y="274638"/>
            <a:ext cx="8229600" cy="1143000"/>
          </a:xfrm>
        </p:spPr>
        <p:txBody>
          <a:bodyPr vert="horz" wrap="square" lIns="91440" tIns="45720" rIns="91440" bIns="45720" anchor="ctr" anchorCtr="0"/>
          <a:lstStyle/>
          <a:p>
            <a:r>
              <a:rPr sz="3600" b="1" dirty="0"/>
              <a:t>Why Projects Fail? </a:t>
            </a:r>
            <a:endParaRPr sz="2400" b="1" dirty="0"/>
          </a:p>
        </p:txBody>
      </p:sp>
      <p:sp>
        <p:nvSpPr>
          <p:cNvPr id="112643" name="Rectangle 3"/>
          <p:cNvSpPr>
            <a:spLocks noGrp="1"/>
          </p:cNvSpPr>
          <p:nvPr>
            <p:ph type="body" idx="4294967295"/>
          </p:nvPr>
        </p:nvSpPr>
        <p:spPr>
          <a:xfrm>
            <a:off x="566738" y="1524000"/>
            <a:ext cx="8001000" cy="4648200"/>
          </a:xfrm>
        </p:spPr>
        <p:txBody>
          <a:bodyPr vert="horz" wrap="square" lIns="91440" tIns="45720" rIns="91440" bIns="45720" anchor="t" anchorCtr="0"/>
          <a:lstStyle/>
          <a:p>
            <a:pPr marL="571500" indent="-571500"/>
            <a:r>
              <a:rPr sz="2800" dirty="0"/>
              <a:t>Changing customer requirement</a:t>
            </a:r>
          </a:p>
          <a:p>
            <a:pPr marL="571500" indent="-571500"/>
            <a:r>
              <a:rPr sz="2800" dirty="0"/>
              <a:t>Ambiguous/Incomplete requirement</a:t>
            </a:r>
          </a:p>
          <a:p>
            <a:pPr marL="571500" indent="-571500"/>
            <a:r>
              <a:rPr sz="2800" dirty="0"/>
              <a:t>Unrealistic deadline</a:t>
            </a:r>
          </a:p>
          <a:p>
            <a:pPr marL="571500" indent="-571500"/>
            <a:r>
              <a:rPr sz="2800" dirty="0"/>
              <a:t>An honest underestimation of effort</a:t>
            </a:r>
            <a:endParaRPr lang="en-GB" altLang="x-none" sz="2800" dirty="0"/>
          </a:p>
          <a:p>
            <a:pPr marL="571500" indent="-571500"/>
            <a:r>
              <a:rPr sz="2800" dirty="0"/>
              <a:t>Predictable and/or unpredictable risks</a:t>
            </a:r>
            <a:endParaRPr lang="en-GB" altLang="x-none" sz="2800" dirty="0"/>
          </a:p>
          <a:p>
            <a:pPr marL="571500" indent="-571500"/>
            <a:r>
              <a:rPr sz="2800" dirty="0"/>
              <a:t>Technical difficulties</a:t>
            </a:r>
            <a:endParaRPr lang="en-GB" altLang="x-none" sz="2800" dirty="0"/>
          </a:p>
          <a:p>
            <a:pPr marL="571500" indent="-571500"/>
            <a:r>
              <a:rPr sz="2800" dirty="0"/>
              <a:t>Miscommunication among project staff</a:t>
            </a:r>
            <a:endParaRPr lang="en-GB" altLang="x-none" sz="2800"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1200" dirty="0">
                <a:solidFill>
                  <a:srgbClr val="898989"/>
                </a:solidFill>
                <a:latin typeface="Calibri" panose="020F0502020204030204" pitchFamily="34" charset="0"/>
              </a:rPr>
              <a:t>107</a:t>
            </a:fld>
            <a:endParaRPr lang="en-US" sz="1200" dirty="0">
              <a:solidFill>
                <a:srgbClr val="898989"/>
              </a:solidFill>
              <a:latin typeface="Calibri" panose="020F050202020403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txBox="1">
            <a:spLocks noGrp="1"/>
          </p:cNvSpPr>
          <p:nvPr>
            <p:ph type="sldNum" sz="quarter" idx="12"/>
          </p:nvPr>
        </p:nvSpPr>
        <p:spPr>
          <a:xfrm>
            <a:off x="8358188" y="6248400"/>
            <a:ext cx="633413"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108</a:t>
            </a:fld>
            <a:endParaRPr lang="en-GB" altLang="x-none" sz="1600" dirty="0">
              <a:solidFill>
                <a:srgbClr val="898989"/>
              </a:solidFill>
              <a:latin typeface="Times New Roman" panose="02020603050405020304" pitchFamily="18" charset="0"/>
            </a:endParaRPr>
          </a:p>
        </p:txBody>
      </p:sp>
      <p:sp>
        <p:nvSpPr>
          <p:cNvPr id="195587" name="Rectangle 1"/>
          <p:cNvSpPr>
            <a:spLocks noGrp="1" noChangeArrowheads="1"/>
          </p:cNvSpPr>
          <p:nvPr>
            <p:ph type="title"/>
          </p:nvPr>
        </p:nvSpPr>
        <p:spPr>
          <a:xfrm>
            <a:off x="685800" y="234950"/>
            <a:ext cx="7772400" cy="62230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0" i="0" u="none" strike="noStrike" kern="1200" cap="none" spc="0" normalizeH="0" baseline="0" noProof="0" smtClean="0">
                <a:ln>
                  <a:noFill/>
                </a:ln>
                <a:solidFill>
                  <a:schemeClr val="tx1"/>
                </a:solidFill>
                <a:effectLst/>
                <a:uLnTx/>
                <a:uFillTx/>
                <a:latin typeface="+mj-lt"/>
                <a:ea typeface="+mj-ea"/>
                <a:cs typeface="+mj-cs"/>
              </a:rPr>
              <a:t>Why Software is delivered late?</a:t>
            </a:r>
            <a:br>
              <a:rPr kumimoji="0" lang="en-US" sz="2800" b="0" i="0" u="none" strike="noStrike" kern="1200" cap="none" spc="0" normalizeH="0" baseline="0" noProof="0" smtClean="0">
                <a:ln>
                  <a:noFill/>
                </a:ln>
                <a:solidFill>
                  <a:schemeClr val="tx1"/>
                </a:solidFill>
                <a:effectLst/>
                <a:uLnTx/>
                <a:uFillTx/>
                <a:latin typeface="+mj-lt"/>
                <a:ea typeface="+mj-ea"/>
                <a:cs typeface="+mj-cs"/>
              </a:rPr>
            </a:br>
            <a:r>
              <a:rPr kumimoji="0" lang="en-US" sz="2800" b="0" i="0" u="none" strike="noStrike" kern="1200" cap="none" spc="0" normalizeH="0" baseline="0" noProof="0" smtClean="0">
                <a:ln>
                  <a:noFill/>
                </a:ln>
                <a:solidFill>
                  <a:schemeClr val="tx1"/>
                </a:solidFill>
                <a:effectLst/>
                <a:uLnTx/>
                <a:uFillTx/>
                <a:latin typeface="+mj-lt"/>
                <a:ea typeface="+mj-ea"/>
                <a:cs typeface="+mj-cs"/>
              </a:rPr>
              <a:t>Eight Reasons for Late Software Delivery</a:t>
            </a:r>
          </a:p>
        </p:txBody>
      </p:sp>
      <p:sp>
        <p:nvSpPr>
          <p:cNvPr id="195588" name="Rectangle 2"/>
          <p:cNvSpPr>
            <a:spLocks noGrp="1" noChangeArrowheads="1"/>
          </p:cNvSpPr>
          <p:nvPr>
            <p:ph idx="1"/>
          </p:nvPr>
        </p:nvSpPr>
        <p:spPr>
          <a:xfrm>
            <a:off x="457200" y="1357313"/>
            <a:ext cx="8382000" cy="4662488"/>
          </a:xfrm>
        </p:spPr>
        <p:txBody>
          <a:bodyPr vert="horz" wrap="square" lIns="91440" tIns="45720" rIns="91440" bIns="45720" numCol="1" anchor="t" anchorCtr="0" compatLnSpc="1">
            <a:normAutofit fontScale="92500" lnSpcReduction="10000"/>
          </a:bodyPr>
          <a:lstStyle/>
          <a:p>
            <a:pPr marL="606425" marR="0" lvl="0" indent="-606425" algn="just" defTabSz="914400" rtl="0" eaLnBrk="1" fontAlgn="base" latinLnBrk="0" hangingPunct="1">
              <a:lnSpc>
                <a:spcPct val="80000"/>
              </a:lnSpc>
              <a:spcBef>
                <a:spcPts val="1200"/>
              </a:spcBef>
              <a:spcAft>
                <a:spcPts val="600"/>
              </a:spcAft>
              <a:buClrTx/>
              <a:buSzTx/>
              <a:buFont typeface="Calibri" panose="020F0502020204030204" pitchFamily="34" charset="0"/>
              <a:buAutoNum type="arabicPeriod"/>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An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unrealistic deadline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established by someone outside the software engineering group and forced on managers and practitioners within the group.</a:t>
            </a:r>
          </a:p>
          <a:p>
            <a:pPr marL="606425" marR="0" lvl="0" indent="-606425" algn="just" defTabSz="914400" rtl="0" eaLnBrk="1" fontAlgn="base" latinLnBrk="0" hangingPunct="1">
              <a:lnSpc>
                <a:spcPct val="80000"/>
              </a:lnSpc>
              <a:spcBef>
                <a:spcPts val="1200"/>
              </a:spcBef>
              <a:spcAft>
                <a:spcPts val="600"/>
              </a:spcAft>
              <a:buClrTx/>
              <a:buSzTx/>
              <a:buFont typeface="Calibri" panose="020F0502020204030204" pitchFamily="34" charset="0"/>
              <a:buAutoNum type="arabicPeriod"/>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kumimoji="0" lang="en-US" sz="2000" b="0" i="0" u="sng" strike="noStrike" kern="1200" cap="none" spc="0" normalizeH="0" baseline="0" noProof="0" dirty="0" smtClean="0">
                <a:ln>
                  <a:noFill/>
                </a:ln>
                <a:solidFill>
                  <a:schemeClr val="tx1"/>
                </a:solidFill>
                <a:effectLst/>
                <a:uLnTx/>
                <a:uFillTx/>
                <a:latin typeface="+mn-lt"/>
                <a:ea typeface="+mn-ea"/>
                <a:cs typeface="+mn-cs"/>
              </a:rPr>
              <a:t>Changing customer requirements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that are not reflected in schedule changes.</a:t>
            </a:r>
          </a:p>
          <a:p>
            <a:pPr marL="606425" marR="0" lvl="0" indent="-606425" algn="just" defTabSz="914400" rtl="0" eaLnBrk="1" fontAlgn="base" latinLnBrk="0" hangingPunct="1">
              <a:lnSpc>
                <a:spcPct val="80000"/>
              </a:lnSpc>
              <a:spcBef>
                <a:spcPts val="1200"/>
              </a:spcBef>
              <a:spcAft>
                <a:spcPts val="600"/>
              </a:spcAft>
              <a:buClrTx/>
              <a:buSzTx/>
              <a:buFont typeface="Calibri" panose="020F0502020204030204" pitchFamily="34" charset="0"/>
              <a:buAutoNum type="arabicPeriod"/>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An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honest underestimate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of the amount of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effort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and /or the number of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resources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that will be required to do the job.</a:t>
            </a:r>
          </a:p>
          <a:p>
            <a:pPr marL="606425" marR="0" lvl="0" indent="-606425" algn="just" defTabSz="914400" rtl="0" eaLnBrk="1" fontAlgn="base" latinLnBrk="0" hangingPunct="1">
              <a:lnSpc>
                <a:spcPct val="80000"/>
              </a:lnSpc>
              <a:spcBef>
                <a:spcPts val="1200"/>
              </a:spcBef>
              <a:spcAft>
                <a:spcPts val="600"/>
              </a:spcAft>
              <a:buClrTx/>
              <a:buSzTx/>
              <a:buFont typeface="Calibri" panose="020F0502020204030204" pitchFamily="34" charset="0"/>
              <a:buAutoNum type="arabicPeriod"/>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Predictable and/or unpredictable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risks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that were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not considered</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when the project commenced.</a:t>
            </a:r>
          </a:p>
          <a:p>
            <a:pPr marL="606425" marR="0" lvl="0" indent="-606425" algn="just" defTabSz="914400" rtl="0" eaLnBrk="1" fontAlgn="base" latinLnBrk="0" hangingPunct="1">
              <a:lnSpc>
                <a:spcPct val="80000"/>
              </a:lnSpc>
              <a:spcBef>
                <a:spcPts val="1200"/>
              </a:spcBef>
              <a:spcAft>
                <a:spcPts val="600"/>
              </a:spcAft>
              <a:buClrTx/>
              <a:buSzTx/>
              <a:buFont typeface="Calibri" panose="020F0502020204030204" pitchFamily="34" charset="0"/>
              <a:buAutoNum type="arabicPeriod"/>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kumimoji="0" lang="en-US" sz="2000" b="0" i="0" u="sng" strike="noStrike" kern="1200" cap="none" spc="0" normalizeH="0" baseline="0" noProof="0" dirty="0" smtClean="0">
                <a:ln>
                  <a:noFill/>
                </a:ln>
                <a:solidFill>
                  <a:schemeClr val="tx1"/>
                </a:solidFill>
                <a:effectLst/>
                <a:uLnTx/>
                <a:uFillTx/>
                <a:latin typeface="+mn-lt"/>
                <a:ea typeface="+mn-ea"/>
                <a:cs typeface="+mn-cs"/>
              </a:rPr>
              <a:t>Technical difficulties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that could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not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have been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foreseen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in advance.</a:t>
            </a:r>
          </a:p>
          <a:p>
            <a:pPr marL="606425" marR="0" lvl="0" indent="-606425" algn="just" defTabSz="914400" rtl="0" eaLnBrk="1" fontAlgn="base" latinLnBrk="0" hangingPunct="1">
              <a:lnSpc>
                <a:spcPct val="80000"/>
              </a:lnSpc>
              <a:spcBef>
                <a:spcPts val="1200"/>
              </a:spcBef>
              <a:spcAft>
                <a:spcPts val="600"/>
              </a:spcAft>
              <a:buClrTx/>
              <a:buSzTx/>
              <a:buFont typeface="Calibri" panose="020F0502020204030204" pitchFamily="34" charset="0"/>
              <a:buAutoNum type="arabicPeriod"/>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kumimoji="0" lang="en-US" sz="2000" b="0" i="0" u="sng" strike="noStrike" kern="1200" cap="none" spc="0" normalizeH="0" baseline="0" noProof="0" dirty="0" smtClean="0">
                <a:ln>
                  <a:noFill/>
                </a:ln>
                <a:solidFill>
                  <a:schemeClr val="tx1"/>
                </a:solidFill>
                <a:effectLst/>
                <a:uLnTx/>
                <a:uFillTx/>
                <a:latin typeface="+mn-lt"/>
                <a:ea typeface="+mn-ea"/>
                <a:cs typeface="+mn-cs"/>
              </a:rPr>
              <a:t>Human difficulties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that could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not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have been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foreseen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in advance.</a:t>
            </a:r>
          </a:p>
          <a:p>
            <a:pPr marL="606425" marR="0" lvl="0" indent="-606425" algn="just" defTabSz="914400" rtl="0" eaLnBrk="1" fontAlgn="base" latinLnBrk="0" hangingPunct="1">
              <a:lnSpc>
                <a:spcPct val="80000"/>
              </a:lnSpc>
              <a:spcBef>
                <a:spcPts val="1200"/>
              </a:spcBef>
              <a:spcAft>
                <a:spcPts val="600"/>
              </a:spcAft>
              <a:buClrTx/>
              <a:buSzTx/>
              <a:buFont typeface="Calibri" panose="020F0502020204030204" pitchFamily="34" charset="0"/>
              <a:buAutoNum type="arabicPeriod"/>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kumimoji="0" lang="en-US" sz="2000" b="0" i="0" u="sng" strike="noStrike" kern="1200" cap="none" spc="0" normalizeH="0" baseline="0" noProof="0" dirty="0" smtClean="0">
                <a:ln>
                  <a:noFill/>
                </a:ln>
                <a:solidFill>
                  <a:schemeClr val="tx1"/>
                </a:solidFill>
                <a:effectLst/>
                <a:uLnTx/>
                <a:uFillTx/>
                <a:latin typeface="+mn-lt"/>
                <a:ea typeface="+mn-ea"/>
                <a:cs typeface="+mn-cs"/>
              </a:rPr>
              <a:t>Miscommunication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among project staff that results in delays.</a:t>
            </a:r>
          </a:p>
          <a:p>
            <a:pPr marL="606425" marR="0" lvl="0" indent="-606425" algn="just" defTabSz="914400" rtl="0" eaLnBrk="1" fontAlgn="base" latinLnBrk="0" hangingPunct="1">
              <a:lnSpc>
                <a:spcPct val="80000"/>
              </a:lnSpc>
              <a:spcBef>
                <a:spcPts val="1200"/>
              </a:spcBef>
              <a:spcAft>
                <a:spcPts val="600"/>
              </a:spcAft>
              <a:buClrTx/>
              <a:buSzTx/>
              <a:buFont typeface="Calibri" panose="020F0502020204030204" pitchFamily="34" charset="0"/>
              <a:buAutoNum type="arabicPeriod"/>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failure by project management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to recognize that the project is falling behind schedule and a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lack of action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to correct the problem.</a:t>
            </a:r>
          </a:p>
        </p:txBody>
      </p:sp>
    </p:spTree>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ph type="sldNum" sz="quarter" idx="12"/>
          </p:nvPr>
        </p:nvSpPr>
        <p:spPr>
          <a:xfrm>
            <a:off x="8534400" y="6251575"/>
            <a:ext cx="377825"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109</a:t>
            </a:fld>
            <a:endParaRPr lang="en-GB" altLang="x-none" sz="1600" dirty="0">
              <a:solidFill>
                <a:srgbClr val="898989"/>
              </a:solidFill>
              <a:latin typeface="Times New Roman" panose="02020603050405020304" pitchFamily="18" charset="0"/>
            </a:endParaRPr>
          </a:p>
        </p:txBody>
      </p:sp>
      <p:sp>
        <p:nvSpPr>
          <p:cNvPr id="114691" name="Rectangle 1"/>
          <p:cNvSpPr>
            <a:spLocks noGrp="1"/>
          </p:cNvSpPr>
          <p:nvPr>
            <p:ph type="title"/>
          </p:nvPr>
        </p:nvSpPr>
        <p:spPr>
          <a:xfrm>
            <a:off x="642938" y="0"/>
            <a:ext cx="7772400" cy="428625"/>
          </a:xfrm>
        </p:spPr>
        <p:txBody>
          <a:bodyPr vert="horz" wrap="square" lIns="91440" tIns="45720" rIns="91440" bIns="45720" anchor="ctr" anchorCtr="0"/>
          <a:lstStyle/>
          <a:p>
            <a:pPr defTabSz="9144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t>Handling Unrealistic Deadlines</a:t>
            </a:r>
          </a:p>
        </p:txBody>
      </p:sp>
      <p:sp>
        <p:nvSpPr>
          <p:cNvPr id="114692" name="Rectangle 2"/>
          <p:cNvSpPr>
            <a:spLocks noGrp="1"/>
          </p:cNvSpPr>
          <p:nvPr>
            <p:ph idx="1"/>
          </p:nvPr>
        </p:nvSpPr>
        <p:spPr>
          <a:xfrm>
            <a:off x="0" y="500063"/>
            <a:ext cx="8929688" cy="6357937"/>
          </a:xfrm>
        </p:spPr>
        <p:txBody>
          <a:bodyPr vert="horz" wrap="square" lIns="91440" tIns="45720" rIns="91440" bIns="45720" anchor="t" anchorCtr="0"/>
          <a:lstStyle/>
          <a:p>
            <a:pPr marL="530225" indent="-530225" algn="just" defTabSz="914400" eaLnBrk="1" hangingPunct="1">
              <a:lnSpc>
                <a:spcPct val="90000"/>
              </a:lnSpc>
              <a:spcBef>
                <a:spcPts val="1200"/>
              </a:spcBef>
              <a:spcAft>
                <a:spcPts val="600"/>
              </a:spcAft>
              <a:buFont typeface="Calibri" panose="020F0502020204030204" pitchFamily="34" charset="0"/>
              <a:buAutoNum type="arabicPeriod"/>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sz="2000" u="sng" dirty="0"/>
              <a:t>Perform a detailed estimate</a:t>
            </a:r>
            <a:r>
              <a:rPr sz="2000" dirty="0"/>
              <a:t> using historical data from past projects; determine the estimated effort and duration for the project.</a:t>
            </a:r>
          </a:p>
          <a:p>
            <a:pPr marL="530225" indent="-530225" algn="just" defTabSz="914400" eaLnBrk="1" hangingPunct="1">
              <a:lnSpc>
                <a:spcPct val="90000"/>
              </a:lnSpc>
              <a:spcBef>
                <a:spcPts val="1200"/>
              </a:spcBef>
              <a:spcAft>
                <a:spcPts val="600"/>
              </a:spcAft>
              <a:buFont typeface="Calibri" panose="020F0502020204030204" pitchFamily="34" charset="0"/>
              <a:buAutoNum type="arabicPeriod"/>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sz="2000" dirty="0"/>
              <a:t>Using an incremental model, </a:t>
            </a:r>
            <a:r>
              <a:rPr sz="2000" u="sng" dirty="0"/>
              <a:t>develop a software engineering strategy</a:t>
            </a:r>
            <a:r>
              <a:rPr sz="2000" dirty="0"/>
              <a:t> that will deliver critical functionality by the imposed deadline, but delay other functionality until later; document the plan.</a:t>
            </a:r>
          </a:p>
          <a:p>
            <a:pPr marL="530225" indent="-530225" algn="just" defTabSz="914400" eaLnBrk="1" hangingPunct="1">
              <a:lnSpc>
                <a:spcPct val="90000"/>
              </a:lnSpc>
              <a:spcBef>
                <a:spcPts val="1200"/>
              </a:spcBef>
              <a:spcAft>
                <a:spcPts val="600"/>
              </a:spcAft>
              <a:buFont typeface="Calibri" panose="020F0502020204030204" pitchFamily="34" charset="0"/>
              <a:buAutoNum type="arabicPeriod"/>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sz="2000" dirty="0"/>
              <a:t>Meet with the customer and (using the detailed estimate) </a:t>
            </a:r>
            <a:r>
              <a:rPr sz="2000" u="sng" dirty="0"/>
              <a:t>explain why the imposed deadline is unrealistic.</a:t>
            </a:r>
          </a:p>
          <a:p>
            <a:pPr marL="914400" lvl="1" indent="-457200" algn="just" defTabSz="914400" eaLnBrk="1" hangingPunct="1">
              <a:lnSpc>
                <a:spcPct val="90000"/>
              </a:lnSpc>
              <a:spcBef>
                <a:spcPts val="1200"/>
              </a:spcBef>
              <a:spcAft>
                <a:spcPts val="600"/>
              </a:spcAft>
              <a:buFont typeface="Calibri" panose="020F0502020204030204" pitchFamily="34" charset="0"/>
              <a:buAutoNum type="arabicPeriod"/>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sz="1800" dirty="0"/>
              <a:t>Be certain to note that </a:t>
            </a:r>
            <a:r>
              <a:rPr sz="1800" u="sng" dirty="0"/>
              <a:t>all estimates</a:t>
            </a:r>
            <a:r>
              <a:rPr sz="1800" dirty="0"/>
              <a:t> are based on performance on </a:t>
            </a:r>
            <a:r>
              <a:rPr sz="1800" u="sng" dirty="0"/>
              <a:t>past projects.</a:t>
            </a:r>
          </a:p>
          <a:p>
            <a:pPr marL="914400" lvl="1" indent="-457200" algn="just" defTabSz="914400" eaLnBrk="1" hangingPunct="1">
              <a:lnSpc>
                <a:spcPct val="90000"/>
              </a:lnSpc>
              <a:spcBef>
                <a:spcPts val="1200"/>
              </a:spcBef>
              <a:spcAft>
                <a:spcPts val="600"/>
              </a:spcAft>
              <a:buFont typeface="Calibri" panose="020F0502020204030204" pitchFamily="34" charset="0"/>
              <a:buAutoNum type="arabicPeriod"/>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sz="1800" dirty="0"/>
              <a:t>Also be certain to indicate the </a:t>
            </a:r>
            <a:r>
              <a:rPr sz="1800" u="sng" dirty="0"/>
              <a:t>percent improvement</a:t>
            </a:r>
            <a:r>
              <a:rPr sz="1800" dirty="0"/>
              <a:t> that would be </a:t>
            </a:r>
            <a:r>
              <a:rPr sz="1800" u="sng" dirty="0"/>
              <a:t>required</a:t>
            </a:r>
            <a:r>
              <a:rPr sz="1800" dirty="0"/>
              <a:t> to achieve the deadline as it currently exists.</a:t>
            </a:r>
          </a:p>
          <a:p>
            <a:pPr marL="530225" indent="-530225" algn="just" defTabSz="914400" eaLnBrk="1" hangingPunct="1">
              <a:lnSpc>
                <a:spcPct val="90000"/>
              </a:lnSpc>
              <a:spcBef>
                <a:spcPts val="1200"/>
              </a:spcBef>
              <a:spcAft>
                <a:spcPts val="600"/>
              </a:spcAft>
              <a:buFont typeface="Calibri" panose="020F0502020204030204" pitchFamily="34" charset="0"/>
              <a:buAutoNum type="arabicPeriod" startAt="4"/>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sz="2000" dirty="0"/>
              <a:t>Offer the incremental development strategy as an alternative and offer some options:</a:t>
            </a:r>
          </a:p>
          <a:p>
            <a:pPr marL="914400" lvl="1" indent="-457200" algn="just" defTabSz="914400" eaLnBrk="1" hangingPunct="1">
              <a:lnSpc>
                <a:spcPct val="90000"/>
              </a:lnSpc>
              <a:spcBef>
                <a:spcPts val="1200"/>
              </a:spcBef>
              <a:spcAft>
                <a:spcPts val="600"/>
              </a:spcAft>
              <a:buFont typeface="Calibri" panose="020F0502020204030204" pitchFamily="34" charset="0"/>
              <a:buAutoNum type="alphaUcPeriod"/>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sz="1800" u="sng" dirty="0"/>
              <a:t>Increase the budget</a:t>
            </a:r>
            <a:r>
              <a:rPr sz="1800" dirty="0"/>
              <a:t> and </a:t>
            </a:r>
            <a:r>
              <a:rPr sz="1800" u="sng" dirty="0"/>
              <a:t>bring on additional resources</a:t>
            </a:r>
            <a:r>
              <a:rPr sz="1800" dirty="0"/>
              <a:t> to try to finish sooner.</a:t>
            </a:r>
          </a:p>
          <a:p>
            <a:pPr marL="914400" lvl="1" indent="-457200" algn="just" defTabSz="914400" eaLnBrk="1" hangingPunct="1">
              <a:lnSpc>
                <a:spcPct val="90000"/>
              </a:lnSpc>
              <a:spcBef>
                <a:spcPts val="1200"/>
              </a:spcBef>
              <a:spcAft>
                <a:spcPts val="600"/>
              </a:spcAft>
              <a:buFont typeface="Calibri" panose="020F0502020204030204" pitchFamily="34" charset="0"/>
              <a:buAutoNum type="alphaUcPeriod"/>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sz="1800" u="sng" dirty="0"/>
              <a:t>Remove</a:t>
            </a:r>
            <a:r>
              <a:rPr sz="1800" dirty="0"/>
              <a:t> many of the software </a:t>
            </a:r>
            <a:r>
              <a:rPr sz="1800" u="sng" dirty="0"/>
              <a:t>functions and capabilities</a:t>
            </a:r>
            <a:r>
              <a:rPr sz="1800" dirty="0"/>
              <a:t> that were requested.</a:t>
            </a:r>
          </a:p>
          <a:p>
            <a:pPr marL="914400" lvl="1" indent="-457200" algn="just" defTabSz="914400" eaLnBrk="1" hangingPunct="1">
              <a:lnSpc>
                <a:spcPct val="90000"/>
              </a:lnSpc>
              <a:spcBef>
                <a:spcPts val="1200"/>
              </a:spcBef>
              <a:spcAft>
                <a:spcPts val="600"/>
              </a:spcAft>
              <a:buFont typeface="Calibri" panose="020F0502020204030204" pitchFamily="34" charset="0"/>
              <a:buAutoNum type="alphaUcPeriod"/>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sz="1800" u="sng" dirty="0"/>
              <a:t>Dispense with reality</a:t>
            </a:r>
            <a:r>
              <a:rPr sz="1800" dirty="0"/>
              <a:t> and wish the project complete using the prescribed schedule; then point out that project history and your estimates show that this is unrealistic and will result in a disaster.</a:t>
            </a:r>
            <a:endParaRPr sz="1800" b="1" dirty="0"/>
          </a:p>
          <a:p>
            <a:pPr marL="914400" lvl="1" indent="-457200" algn="just" defTabSz="914400" eaLnBrk="1" hangingPunct="1">
              <a:lnSpc>
                <a:spcPct val="90000"/>
              </a:lnSpc>
              <a:spcBef>
                <a:spcPts val="1200"/>
              </a:spcBef>
              <a:spcAft>
                <a:spcPts val="600"/>
              </a:spcAft>
              <a:buNone/>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endParaRPr sz="1800"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p:nvPr/>
        </p:nvSpPr>
        <p:spPr>
          <a:xfrm>
            <a:off x="0" y="642938"/>
            <a:ext cx="4786313" cy="3478212"/>
          </a:xfrm>
          <a:prstGeom prst="rect">
            <a:avLst/>
          </a:prstGeom>
          <a:noFill/>
          <a:ln w="9525">
            <a:noFill/>
          </a:ln>
        </p:spPr>
        <p:txBody>
          <a:bodyPr>
            <a:spAutoFit/>
          </a:bodyPr>
          <a:lstStyle/>
          <a:p>
            <a:pPr marL="624205" lvl="1" indent="-167005" algn="just" eaLnBrk="1" hangingPunct="1">
              <a:buFont typeface="Wingdings" panose="05000000000000000000" pitchFamily="2" charset="2"/>
              <a:buChar char="§"/>
            </a:pPr>
            <a:r>
              <a:rPr sz="2000" dirty="0">
                <a:latin typeface="Arial" panose="020B0604020202020204" pitchFamily="34" charset="0"/>
              </a:rPr>
              <a:t>When a hardware component wears out, it is replaced by a spare part. There are no software spare parts. Every software failure indicates an error in design or in the process through which design was translated into machine executable code. Therefore, software maintenance involves considerably more complexity than hardware </a:t>
            </a:r>
            <a:r>
              <a:rPr lang="en-GB" altLang="x-none" sz="2000" dirty="0">
                <a:latin typeface="Arial" panose="020B0604020202020204" pitchFamily="34" charset="0"/>
              </a:rPr>
              <a:t>maintenance.</a:t>
            </a:r>
          </a:p>
        </p:txBody>
      </p:sp>
      <p:pic>
        <p:nvPicPr>
          <p:cNvPr id="12291" name="Picture 4"/>
          <p:cNvPicPr>
            <a:picLocks noChangeAspect="1"/>
          </p:cNvPicPr>
          <p:nvPr/>
        </p:nvPicPr>
        <p:blipFill>
          <a:blip r:embed="rId2"/>
          <a:stretch>
            <a:fillRect/>
          </a:stretch>
        </p:blipFill>
        <p:spPr>
          <a:xfrm>
            <a:off x="5245100" y="1143000"/>
            <a:ext cx="3898900" cy="2928938"/>
          </a:xfrm>
          <a:prstGeom prst="rect">
            <a:avLst/>
          </a:prstGeom>
          <a:noFill/>
          <a:ln w="9525">
            <a:noFill/>
          </a:ln>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11</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ph type="sldNum" sz="quarter" idx="12"/>
          </p:nvPr>
        </p:nvSpPr>
        <p:spPr>
          <a:xfrm>
            <a:off x="8358188" y="6248400"/>
            <a:ext cx="630238"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110</a:t>
            </a:fld>
            <a:endParaRPr lang="en-GB" altLang="x-none" sz="1600" dirty="0">
              <a:solidFill>
                <a:srgbClr val="898989"/>
              </a:solidFill>
              <a:latin typeface="Times New Roman" panose="02020603050405020304" pitchFamily="18" charset="0"/>
            </a:endParaRPr>
          </a:p>
        </p:txBody>
      </p:sp>
      <p:sp>
        <p:nvSpPr>
          <p:cNvPr id="200707" name="Rectangle 1"/>
          <p:cNvSpPr>
            <a:spLocks noGrp="1" noChangeArrowheads="1"/>
          </p:cNvSpPr>
          <p:nvPr>
            <p:ph type="title"/>
          </p:nvPr>
        </p:nvSpPr>
        <p:spPr>
          <a:xfrm>
            <a:off x="685800" y="152400"/>
            <a:ext cx="7772400" cy="381000"/>
          </a:xfrm>
        </p:spPr>
        <p:txBody>
          <a:bodyPr vert="horz" wrap="square" lIns="91440" tIns="45720" rIns="91440" bIns="45720" numCol="1" anchor="ctr" anchorCtr="0" compatLnSpc="1"/>
          <a:lstStyle/>
          <a:p>
            <a:pPr defTabSz="914400" eaLnBrk="1" hangingPunct="1">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000" dirty="0"/>
              <a:t>General Practices (continued)</a:t>
            </a:r>
            <a:r>
              <a:rPr lang="ar-SA" altLang="x-none" sz="4000" dirty="0">
                <a:cs typeface="Arial" panose="020B0604020202020204" pitchFamily="34" charset="0"/>
              </a:rPr>
              <a:t>‏</a:t>
            </a:r>
            <a:endParaRPr sz="4000" dirty="0"/>
          </a:p>
        </p:txBody>
      </p:sp>
      <p:sp>
        <p:nvSpPr>
          <p:cNvPr id="115716" name="Rectangle 2"/>
          <p:cNvSpPr>
            <a:spLocks noGrp="1"/>
          </p:cNvSpPr>
          <p:nvPr>
            <p:ph idx="1"/>
          </p:nvPr>
        </p:nvSpPr>
        <p:spPr>
          <a:xfrm>
            <a:off x="642938" y="928688"/>
            <a:ext cx="7772400" cy="5105400"/>
          </a:xfrm>
        </p:spPr>
        <p:txBody>
          <a:bodyPr vert="horz" wrap="square" lIns="91440" tIns="45720" rIns="91440" bIns="45720" anchor="t" anchorCtr="0"/>
          <a:lstStyle/>
          <a:p>
            <a:pPr marL="339725" indent="-339725" algn="just" defTabSz="914400" eaLnBrk="1" hangingPunct="1">
              <a:lnSpc>
                <a:spcPct val="90000"/>
              </a:lnSpc>
              <a:spcBef>
                <a:spcPts val="1200"/>
              </a:spcBef>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400" b="1" dirty="0">
                <a:solidFill>
                  <a:srgbClr val="FF0000"/>
                </a:solidFill>
              </a:rPr>
              <a:t>Software project scheduling </a:t>
            </a:r>
          </a:p>
          <a:p>
            <a:pPr marL="739775" lvl="1" indent="-339725" algn="just" defTabSz="914400">
              <a:lnSpc>
                <a:spcPct val="90000"/>
              </a:lnSpc>
              <a:spcBef>
                <a:spcPts val="1200"/>
              </a:spcBef>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It is an activity that </a:t>
            </a:r>
            <a:r>
              <a:rPr sz="2200" b="1" u="sng" dirty="0"/>
              <a:t>distributes</a:t>
            </a:r>
            <a:r>
              <a:rPr sz="2200" b="1" dirty="0"/>
              <a:t> estimated </a:t>
            </a:r>
            <a:r>
              <a:rPr sz="2200" b="1" u="sng" dirty="0"/>
              <a:t>effort</a:t>
            </a:r>
            <a:r>
              <a:rPr sz="2200" b="1" dirty="0"/>
              <a:t> across the planned project duration by </a:t>
            </a:r>
            <a:r>
              <a:rPr sz="2200" b="1" u="sng" dirty="0"/>
              <a:t>allocating</a:t>
            </a:r>
            <a:r>
              <a:rPr sz="2200" b="1" dirty="0"/>
              <a:t> the effort to specific tasks.</a:t>
            </a:r>
          </a:p>
          <a:p>
            <a:pPr marL="739775" lvl="1" indent="-339725" algn="just" defTabSz="914400">
              <a:lnSpc>
                <a:spcPct val="90000"/>
              </a:lnSpc>
              <a:spcBef>
                <a:spcPts val="1200"/>
              </a:spcBef>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During early stages of project planning, a </a:t>
            </a:r>
            <a:r>
              <a:rPr sz="2200" b="1" u="sng" dirty="0"/>
              <a:t>macroscopic</a:t>
            </a:r>
            <a:r>
              <a:rPr sz="2200" b="1" dirty="0"/>
              <a:t> schedule is developed identifying </a:t>
            </a:r>
            <a:r>
              <a:rPr sz="2200" b="1" u="sng" dirty="0"/>
              <a:t>all</a:t>
            </a:r>
            <a:r>
              <a:rPr sz="2200" b="1" dirty="0"/>
              <a:t> </a:t>
            </a:r>
            <a:r>
              <a:rPr sz="2200" b="1" u="sng" dirty="0"/>
              <a:t>major</a:t>
            </a:r>
            <a:r>
              <a:rPr sz="2200" b="1" dirty="0"/>
              <a:t> process framework </a:t>
            </a:r>
            <a:r>
              <a:rPr sz="2200" b="1" dirty="0">
                <a:solidFill>
                  <a:srgbClr val="FF0000"/>
                </a:solidFill>
              </a:rPr>
              <a:t>activities</a:t>
            </a:r>
            <a:r>
              <a:rPr sz="2200" b="1" dirty="0"/>
              <a:t> and the product functions to which they apply.</a:t>
            </a:r>
          </a:p>
          <a:p>
            <a:pPr marL="739775" lvl="1" indent="-339725" algn="just" defTabSz="914400">
              <a:lnSpc>
                <a:spcPct val="90000"/>
              </a:lnSpc>
              <a:spcBef>
                <a:spcPts val="1200"/>
              </a:spcBef>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Later, each task is refined into a </a:t>
            </a:r>
            <a:r>
              <a:rPr sz="2200" b="1" u="sng" dirty="0"/>
              <a:t>detailed</a:t>
            </a:r>
            <a:r>
              <a:rPr sz="2200" b="1" dirty="0"/>
              <a:t> schedule where </a:t>
            </a:r>
            <a:r>
              <a:rPr sz="2200" b="1" u="sng" dirty="0"/>
              <a:t>specific software tasks</a:t>
            </a:r>
            <a:r>
              <a:rPr sz="2200" b="1" dirty="0"/>
              <a:t> are identified and scheduled.</a:t>
            </a:r>
          </a:p>
        </p:txBody>
      </p:sp>
    </p:spTree>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txBox="1">
            <a:spLocks noGrp="1"/>
          </p:cNvSpPr>
          <p:nvPr>
            <p:ph type="sldNum" sz="quarter" idx="12"/>
          </p:nvPr>
        </p:nvSpPr>
        <p:spPr>
          <a:xfrm>
            <a:off x="8613775" y="6248400"/>
            <a:ext cx="377825"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111</a:t>
            </a:fld>
            <a:endParaRPr lang="en-GB" altLang="x-none" sz="1600" dirty="0">
              <a:solidFill>
                <a:srgbClr val="898989"/>
              </a:solidFill>
              <a:latin typeface="Times New Roman" panose="02020603050405020304" pitchFamily="18" charset="0"/>
            </a:endParaRPr>
          </a:p>
        </p:txBody>
      </p:sp>
      <p:sp>
        <p:nvSpPr>
          <p:cNvPr id="116739" name="Rectangle 1"/>
          <p:cNvSpPr>
            <a:spLocks noGrp="1"/>
          </p:cNvSpPr>
          <p:nvPr>
            <p:ph type="title"/>
          </p:nvPr>
        </p:nvSpPr>
        <p:spPr>
          <a:xfrm>
            <a:off x="0" y="304800"/>
            <a:ext cx="8534400" cy="533400"/>
          </a:xfrm>
        </p:spPr>
        <p:txBody>
          <a:bodyPr vert="horz" wrap="square" lIns="91440" tIns="45720" rIns="91440" bIns="45720" anchor="ctr" anchorCtr="0"/>
          <a:lstStyle/>
          <a:p>
            <a:pPr defTabSz="9144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t>Basic Principles for Project Scheduling</a:t>
            </a:r>
          </a:p>
        </p:txBody>
      </p:sp>
      <p:sp>
        <p:nvSpPr>
          <p:cNvPr id="116740" name="Rectangle 2"/>
          <p:cNvSpPr>
            <a:spLocks noGrp="1"/>
          </p:cNvSpPr>
          <p:nvPr>
            <p:ph idx="1"/>
          </p:nvPr>
        </p:nvSpPr>
        <p:spPr>
          <a:xfrm>
            <a:off x="381000" y="1371600"/>
            <a:ext cx="8534400" cy="5715000"/>
          </a:xfrm>
        </p:spPr>
        <p:txBody>
          <a:bodyPr vert="horz" wrap="square" lIns="91440" tIns="45720" rIns="91440" bIns="45720" anchor="t" anchorCtr="0"/>
          <a:lstStyle/>
          <a:p>
            <a:pPr marL="339725" indent="-339725" algn="just"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solidFill>
                  <a:srgbClr val="FF0000"/>
                </a:solidFill>
              </a:rPr>
              <a:t>Compartmentalization</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The project must be compartmentalized(distributed) into </a:t>
            </a:r>
            <a:r>
              <a:rPr sz="2200" b="1" u="sng" dirty="0"/>
              <a:t>a number of manageable activities, actions, and tasks</a:t>
            </a:r>
            <a:r>
              <a:rPr sz="2200" b="1" dirty="0"/>
              <a:t>; </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both the product and the process are decomposed.</a:t>
            </a:r>
          </a:p>
          <a:p>
            <a:pPr marL="339725" indent="-339725" algn="just"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solidFill>
                  <a:srgbClr val="FF0000"/>
                </a:solidFill>
              </a:rPr>
              <a:t>Interdependency</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The </a:t>
            </a:r>
            <a:r>
              <a:rPr sz="2200" b="1" u="sng" dirty="0"/>
              <a:t>interdependency</a:t>
            </a:r>
            <a:r>
              <a:rPr sz="2200" b="1" dirty="0"/>
              <a:t> of each compartmentalized activity, action, or task must be </a:t>
            </a:r>
            <a:r>
              <a:rPr sz="2200" b="1" u="sng" dirty="0"/>
              <a:t>determined.</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Some tasks must occur </a:t>
            </a:r>
            <a:r>
              <a:rPr sz="2200" b="1" u="sng" dirty="0"/>
              <a:t>in sequence</a:t>
            </a:r>
            <a:r>
              <a:rPr sz="2200" b="1" dirty="0"/>
              <a:t> while others can occur </a:t>
            </a:r>
            <a:r>
              <a:rPr sz="2200" b="1" u="sng" dirty="0"/>
              <a:t>in parallel.</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Some actions or activities </a:t>
            </a:r>
            <a:r>
              <a:rPr sz="2200" b="1" u="sng" dirty="0"/>
              <a:t>cannot commence until</a:t>
            </a:r>
            <a:r>
              <a:rPr sz="2200" b="1" dirty="0"/>
              <a:t> the work product produced by another is available.</a:t>
            </a:r>
          </a:p>
        </p:txBody>
      </p:sp>
    </p:spTree>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txBox="1">
            <a:spLocks noGrp="1"/>
          </p:cNvSpPr>
          <p:nvPr>
            <p:ph type="sldNum" sz="quarter" idx="12"/>
          </p:nvPr>
        </p:nvSpPr>
        <p:spPr>
          <a:xfrm>
            <a:off x="8458200" y="6248400"/>
            <a:ext cx="530225"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112</a:t>
            </a:fld>
            <a:endParaRPr lang="en-GB" altLang="x-none" sz="1600" dirty="0">
              <a:solidFill>
                <a:srgbClr val="898989"/>
              </a:solidFill>
              <a:latin typeface="Times New Roman" panose="02020603050405020304" pitchFamily="18" charset="0"/>
            </a:endParaRPr>
          </a:p>
        </p:txBody>
      </p:sp>
      <p:sp>
        <p:nvSpPr>
          <p:cNvPr id="117763" name="Rectangle 1"/>
          <p:cNvSpPr>
            <a:spLocks noGrp="1"/>
          </p:cNvSpPr>
          <p:nvPr>
            <p:ph type="title"/>
          </p:nvPr>
        </p:nvSpPr>
        <p:spPr>
          <a:xfrm>
            <a:off x="-609600" y="304800"/>
            <a:ext cx="10744200" cy="609600"/>
          </a:xfrm>
        </p:spPr>
        <p:txBody>
          <a:bodyPr vert="horz" wrap="square" lIns="91440" tIns="45720" rIns="91440" bIns="45720" anchor="ctr" anchorCtr="0"/>
          <a:lstStyle/>
          <a:p>
            <a:pPr defTabSz="914400" eaLnBrk="1" hangingPunct="1">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t>Basic Principles for Project Scheduling (continued)</a:t>
            </a:r>
            <a:r>
              <a:rPr lang="ar-SA" altLang="x-none" sz="3200" b="1" dirty="0">
                <a:cs typeface="Arial" panose="020B0604020202020204" pitchFamily="34" charset="0"/>
              </a:rPr>
              <a:t>‏</a:t>
            </a:r>
            <a:endParaRPr sz="3200" b="1" dirty="0"/>
          </a:p>
        </p:txBody>
      </p:sp>
      <p:sp>
        <p:nvSpPr>
          <p:cNvPr id="117764" name="Rectangle 2"/>
          <p:cNvSpPr>
            <a:spLocks noGrp="1"/>
          </p:cNvSpPr>
          <p:nvPr>
            <p:ph idx="1"/>
          </p:nvPr>
        </p:nvSpPr>
        <p:spPr>
          <a:xfrm>
            <a:off x="228600" y="1450975"/>
            <a:ext cx="8534400" cy="5407025"/>
          </a:xfrm>
        </p:spPr>
        <p:txBody>
          <a:bodyPr vert="horz" wrap="square" lIns="91440" tIns="45720" rIns="91440" bIns="45720" anchor="t" anchorCtr="0"/>
          <a:lstStyle/>
          <a:p>
            <a:pPr marL="339725" indent="-339725" algn="just" defTabSz="914400">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solidFill>
                  <a:srgbClr val="FF0000"/>
                </a:solidFill>
              </a:rPr>
              <a:t>Time allocation</a:t>
            </a:r>
          </a:p>
          <a:p>
            <a:pPr marL="739775" lvl="1" indent="-282575" algn="just" defTabSz="914400">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Each task to be scheduled must be </a:t>
            </a:r>
            <a:r>
              <a:rPr sz="2200" b="1" u="sng" dirty="0"/>
              <a:t>allocated</a:t>
            </a:r>
            <a:r>
              <a:rPr sz="2200" b="1" dirty="0"/>
              <a:t> some number of </a:t>
            </a:r>
            <a:r>
              <a:rPr sz="2200" b="1" u="sng" dirty="0"/>
              <a:t>work units.</a:t>
            </a:r>
          </a:p>
          <a:p>
            <a:pPr marL="739775" lvl="1" indent="-282575" algn="just" defTabSz="914400">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In addition, </a:t>
            </a:r>
            <a:r>
              <a:rPr sz="2200" b="1" u="sng" dirty="0"/>
              <a:t>each task</a:t>
            </a:r>
            <a:r>
              <a:rPr sz="2200" b="1" dirty="0"/>
              <a:t> must be assigned a </a:t>
            </a:r>
            <a:r>
              <a:rPr sz="2200" b="1" u="sng" dirty="0"/>
              <a:t>start date</a:t>
            </a:r>
            <a:r>
              <a:rPr sz="2200" b="1" dirty="0"/>
              <a:t> and a </a:t>
            </a:r>
            <a:r>
              <a:rPr sz="2200" b="1" u="sng" dirty="0"/>
              <a:t>completion date</a:t>
            </a:r>
            <a:r>
              <a:rPr sz="2200" b="1" dirty="0"/>
              <a:t> that are a function of the interdependencies.</a:t>
            </a:r>
          </a:p>
          <a:p>
            <a:pPr marL="739775" lvl="1" indent="-282575" algn="just" defTabSz="914400">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Start and stop dates are also established based on whether work will be conducted on a </a:t>
            </a:r>
            <a:r>
              <a:rPr sz="2200" b="1" u="sng" dirty="0"/>
              <a:t>full-time</a:t>
            </a:r>
            <a:r>
              <a:rPr sz="2200" b="1" dirty="0"/>
              <a:t> or </a:t>
            </a:r>
            <a:r>
              <a:rPr sz="2200" b="1" u="sng" dirty="0"/>
              <a:t>part-time </a:t>
            </a:r>
            <a:r>
              <a:rPr sz="2200" b="1" dirty="0"/>
              <a:t>basis.</a:t>
            </a:r>
          </a:p>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solidFill>
                  <a:srgbClr val="FF0000"/>
                </a:solidFill>
              </a:rPr>
              <a:t>Effort validation</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Every project has a defined number of people on the team.</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As time allocation occurs, the project manager must ensure that </a:t>
            </a:r>
            <a:r>
              <a:rPr sz="2200" b="1" u="sng" dirty="0"/>
              <a:t>no more than</a:t>
            </a:r>
            <a:r>
              <a:rPr sz="2200" b="1" dirty="0"/>
              <a:t> the allocated number of </a:t>
            </a:r>
            <a:r>
              <a:rPr sz="2200" b="1" u="sng" dirty="0"/>
              <a:t>people</a:t>
            </a:r>
            <a:r>
              <a:rPr sz="2200" b="1" dirty="0"/>
              <a:t> have been scheduled at any given time.</a:t>
            </a:r>
          </a:p>
        </p:txBody>
      </p:sp>
    </p:spTree>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txBox="1">
            <a:spLocks noGrp="1"/>
          </p:cNvSpPr>
          <p:nvPr>
            <p:ph type="sldNum" sz="quarter" idx="12"/>
          </p:nvPr>
        </p:nvSpPr>
        <p:spPr>
          <a:xfrm>
            <a:off x="8458200" y="6248400"/>
            <a:ext cx="530225"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113</a:t>
            </a:fld>
            <a:endParaRPr lang="en-GB" altLang="x-none" sz="1600" dirty="0">
              <a:solidFill>
                <a:srgbClr val="898989"/>
              </a:solidFill>
              <a:latin typeface="Times New Roman" panose="02020603050405020304" pitchFamily="18" charset="0"/>
            </a:endParaRPr>
          </a:p>
        </p:txBody>
      </p:sp>
      <p:sp>
        <p:nvSpPr>
          <p:cNvPr id="118787" name="Rectangle 1"/>
          <p:cNvSpPr>
            <a:spLocks noGrp="1"/>
          </p:cNvSpPr>
          <p:nvPr>
            <p:ph type="title"/>
          </p:nvPr>
        </p:nvSpPr>
        <p:spPr>
          <a:xfrm>
            <a:off x="-533400" y="304800"/>
            <a:ext cx="10744200" cy="609600"/>
          </a:xfrm>
        </p:spPr>
        <p:txBody>
          <a:bodyPr vert="horz" wrap="square" lIns="91440" tIns="45720" rIns="91440" bIns="45720" anchor="ctr" anchorCtr="0"/>
          <a:lstStyle/>
          <a:p>
            <a:pPr defTabSz="914400" eaLnBrk="1" hangingPunct="1">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t>Basic Principles for Project Scheduling (continued)</a:t>
            </a:r>
            <a:r>
              <a:rPr lang="ar-SA" altLang="x-none" sz="3200" b="1" dirty="0">
                <a:cs typeface="Arial" panose="020B0604020202020204" pitchFamily="34" charset="0"/>
              </a:rPr>
              <a:t>‏</a:t>
            </a:r>
            <a:endParaRPr sz="3200" b="1" dirty="0"/>
          </a:p>
        </p:txBody>
      </p:sp>
      <p:sp>
        <p:nvSpPr>
          <p:cNvPr id="118788" name="Rectangle 2"/>
          <p:cNvSpPr>
            <a:spLocks noGrp="1"/>
          </p:cNvSpPr>
          <p:nvPr>
            <p:ph idx="1"/>
          </p:nvPr>
        </p:nvSpPr>
        <p:spPr>
          <a:xfrm>
            <a:off x="304800" y="1450975"/>
            <a:ext cx="8534400" cy="5407025"/>
          </a:xfrm>
        </p:spPr>
        <p:txBody>
          <a:bodyPr vert="horz" wrap="square" lIns="91440" tIns="45720" rIns="91440" bIns="45720" anchor="t" anchorCtr="0"/>
          <a:lstStyle/>
          <a:p>
            <a:pPr marL="339725" indent="-339725" algn="just"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solidFill>
                  <a:srgbClr val="FF0000"/>
                </a:solidFill>
              </a:rPr>
              <a:t>Defined responsibilities</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Every task</a:t>
            </a:r>
            <a:r>
              <a:rPr sz="2200" b="1" dirty="0"/>
              <a:t> that is scheduled should be assigned to a specific </a:t>
            </a:r>
            <a:r>
              <a:rPr sz="2200" b="1" u="sng" dirty="0"/>
              <a:t>team member.</a:t>
            </a:r>
          </a:p>
          <a:p>
            <a:pPr marL="339725" indent="-339725" algn="just"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solidFill>
                  <a:srgbClr val="FF0000"/>
                </a:solidFill>
              </a:rPr>
              <a:t>Defined outcomes</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Every task</a:t>
            </a:r>
            <a:r>
              <a:rPr sz="2200" b="1" dirty="0"/>
              <a:t> that is scheduled should have a </a:t>
            </a:r>
            <a:r>
              <a:rPr sz="2200" b="1" u="sng" dirty="0"/>
              <a:t>defined outcome</a:t>
            </a:r>
            <a:r>
              <a:rPr sz="2200" b="1" dirty="0"/>
              <a:t> for software projects such as a work product or part of a work product.</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Work products are often </a:t>
            </a:r>
            <a:r>
              <a:rPr sz="2200" b="1" u="sng" dirty="0"/>
              <a:t>combined</a:t>
            </a:r>
            <a:r>
              <a:rPr sz="2200" b="1" dirty="0"/>
              <a:t> in deliverables.</a:t>
            </a:r>
          </a:p>
          <a:p>
            <a:pPr marL="339725" indent="-339725" algn="just"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solidFill>
                  <a:srgbClr val="FF0000"/>
                </a:solidFill>
              </a:rPr>
              <a:t>Defined milestones</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Every task or group</a:t>
            </a:r>
            <a:r>
              <a:rPr sz="2200" b="1" dirty="0"/>
              <a:t> of tasks should be associated with a </a:t>
            </a:r>
            <a:r>
              <a:rPr sz="2200" b="1" u="sng" dirty="0"/>
              <a:t>project milestone.</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A milestone is accomplished when one or more work products has been </a:t>
            </a:r>
            <a:r>
              <a:rPr sz="2200" b="1" u="sng" dirty="0"/>
              <a:t>reviewed</a:t>
            </a:r>
            <a:r>
              <a:rPr sz="2200" b="1" dirty="0"/>
              <a:t> for quality and has been </a:t>
            </a:r>
            <a:r>
              <a:rPr sz="2200" b="1" u="sng" dirty="0"/>
              <a:t>approved.</a:t>
            </a:r>
          </a:p>
        </p:txBody>
      </p:sp>
    </p:spTree>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ph type="sldNum" sz="quarter" idx="12"/>
          </p:nvPr>
        </p:nvSpPr>
        <p:spPr>
          <a:xfrm>
            <a:off x="8537575" y="6248400"/>
            <a:ext cx="454025"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114</a:t>
            </a:fld>
            <a:endParaRPr lang="en-GB" altLang="x-none" sz="1600" dirty="0">
              <a:solidFill>
                <a:srgbClr val="898989"/>
              </a:solidFill>
              <a:latin typeface="Times New Roman" panose="02020603050405020304" pitchFamily="18" charset="0"/>
            </a:endParaRPr>
          </a:p>
        </p:txBody>
      </p:sp>
      <p:sp>
        <p:nvSpPr>
          <p:cNvPr id="119811" name="Rectangle 1"/>
          <p:cNvSpPr>
            <a:spLocks noGrp="1"/>
          </p:cNvSpPr>
          <p:nvPr>
            <p:ph type="title"/>
          </p:nvPr>
        </p:nvSpPr>
        <p:spPr>
          <a:xfrm>
            <a:off x="685800" y="76200"/>
            <a:ext cx="7772400" cy="838200"/>
          </a:xfrm>
        </p:spPr>
        <p:txBody>
          <a:bodyPr vert="horz" wrap="square" lIns="91440" tIns="45720" rIns="91440" bIns="45720" anchor="ctr" anchorCtr="0"/>
          <a:lstStyle/>
          <a:p>
            <a:pP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t>40-20-40 Distribution of Effort</a:t>
            </a:r>
          </a:p>
        </p:txBody>
      </p:sp>
      <p:sp>
        <p:nvSpPr>
          <p:cNvPr id="119812" name="Rectangle 2"/>
          <p:cNvSpPr>
            <a:spLocks noGrp="1"/>
          </p:cNvSpPr>
          <p:nvPr>
            <p:ph idx="1"/>
          </p:nvPr>
        </p:nvSpPr>
        <p:spPr>
          <a:xfrm>
            <a:off x="609600" y="1143000"/>
            <a:ext cx="8001000" cy="4724400"/>
          </a:xfrm>
        </p:spPr>
        <p:txBody>
          <a:bodyPr vert="horz" wrap="square" lIns="91440" tIns="45720" rIns="91440" bIns="45720" anchor="t" anchorCtr="0"/>
          <a:lstStyle/>
          <a:p>
            <a:pPr marL="339725" indent="-339725" algn="just"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A recommended distribution of effort across the software process is </a:t>
            </a:r>
            <a:r>
              <a:rPr sz="2200" b="1" u="sng" dirty="0"/>
              <a:t>40%</a:t>
            </a:r>
            <a:r>
              <a:rPr sz="2200" b="1" dirty="0"/>
              <a:t> (analysis and design), </a:t>
            </a:r>
            <a:r>
              <a:rPr sz="2200" b="1" u="sng" dirty="0"/>
              <a:t>20%</a:t>
            </a:r>
            <a:r>
              <a:rPr sz="2200" b="1" dirty="0"/>
              <a:t> (coding), and </a:t>
            </a:r>
            <a:r>
              <a:rPr sz="2200" b="1" u="sng" dirty="0"/>
              <a:t>40%</a:t>
            </a:r>
            <a:r>
              <a:rPr sz="2200" b="1" dirty="0"/>
              <a:t> (testing)</a:t>
            </a:r>
            <a:r>
              <a:rPr lang="ar-SA" altLang="x-none" sz="2200" b="1" dirty="0">
                <a:cs typeface="Arial" panose="020B0604020202020204" pitchFamily="34" charset="0"/>
              </a:rPr>
              <a:t>‏</a:t>
            </a:r>
            <a:r>
              <a:rPr sz="2200" b="1" dirty="0"/>
              <a:t>.</a:t>
            </a:r>
          </a:p>
          <a:p>
            <a:pPr marL="339725" indent="-339725" algn="just"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Work expended on </a:t>
            </a:r>
            <a:r>
              <a:rPr sz="2200" b="1" u="sng" dirty="0"/>
              <a:t>project planning</a:t>
            </a:r>
            <a:r>
              <a:rPr sz="2200" b="1" dirty="0"/>
              <a:t> rarely accounts for more than </a:t>
            </a:r>
            <a:r>
              <a:rPr sz="2200" b="1" u="sng" dirty="0"/>
              <a:t>2 - 3%</a:t>
            </a:r>
            <a:r>
              <a:rPr sz="2200" b="1" dirty="0"/>
              <a:t> of the total effort.</a:t>
            </a:r>
          </a:p>
          <a:p>
            <a:pPr marL="339725" indent="-339725" algn="just"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Requirements analysis</a:t>
            </a:r>
            <a:r>
              <a:rPr sz="2200" b="1" dirty="0"/>
              <a:t> may comprise </a:t>
            </a:r>
            <a:r>
              <a:rPr sz="2200" b="1" u="sng" dirty="0"/>
              <a:t>10 - 25%.</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Effort spent on prototyping and project complexity may increase this.</a:t>
            </a:r>
          </a:p>
          <a:p>
            <a:pPr marL="339725" indent="-339725" algn="just"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Software design</a:t>
            </a:r>
            <a:r>
              <a:rPr sz="2200" b="1" dirty="0"/>
              <a:t> normally needs </a:t>
            </a:r>
            <a:r>
              <a:rPr sz="2200" b="1" u="sng" dirty="0"/>
              <a:t>20 – 25%.</a:t>
            </a:r>
          </a:p>
          <a:p>
            <a:pPr marL="339725" indent="-339725" algn="just"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Coding</a:t>
            </a:r>
            <a:r>
              <a:rPr sz="2200" b="1" dirty="0"/>
              <a:t> should need only </a:t>
            </a:r>
            <a:r>
              <a:rPr sz="2200" b="1" u="sng" dirty="0"/>
              <a:t>15 - 20%</a:t>
            </a:r>
            <a:r>
              <a:rPr sz="2200" b="1" dirty="0"/>
              <a:t> based on the effort applied to software design.</a:t>
            </a:r>
          </a:p>
          <a:p>
            <a:pPr marL="339725" indent="-339725" algn="just"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Testing</a:t>
            </a:r>
            <a:r>
              <a:rPr sz="2200" b="1" dirty="0"/>
              <a:t> and subsequent debugging can account for </a:t>
            </a:r>
            <a:r>
              <a:rPr sz="2200" b="1" u="sng" dirty="0"/>
              <a:t>30 - 40%.</a:t>
            </a:r>
          </a:p>
          <a:p>
            <a:pPr marL="739775" lvl="1" indent="-282575" algn="just" defTabSz="914400"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Safety or security-related software requires more time for testing.</a:t>
            </a:r>
          </a:p>
        </p:txBody>
      </p:sp>
    </p:spTree>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Grp="1"/>
          </p:cNvSpPr>
          <p:nvPr>
            <p:ph type="sldNum" sz="quarter" idx="12"/>
          </p:nvPr>
        </p:nvSpPr>
        <p:spPr>
          <a:xfrm>
            <a:off x="8537575" y="6248400"/>
            <a:ext cx="454025"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115</a:t>
            </a:fld>
            <a:endParaRPr lang="en-GB" altLang="x-none" sz="1600" dirty="0">
              <a:solidFill>
                <a:srgbClr val="898989"/>
              </a:solidFill>
              <a:latin typeface="Times New Roman" panose="02020603050405020304" pitchFamily="18" charset="0"/>
            </a:endParaRPr>
          </a:p>
        </p:txBody>
      </p:sp>
      <p:sp>
        <p:nvSpPr>
          <p:cNvPr id="120835" name="Rectangle 1"/>
          <p:cNvSpPr>
            <a:spLocks noGrp="1"/>
          </p:cNvSpPr>
          <p:nvPr>
            <p:ph type="title"/>
          </p:nvPr>
        </p:nvSpPr>
        <p:spPr>
          <a:xfrm>
            <a:off x="685800" y="82550"/>
            <a:ext cx="7772400" cy="1435100"/>
          </a:xfrm>
        </p:spPr>
        <p:txBody>
          <a:bodyPr vert="horz" wrap="square" lIns="91440" tIns="45720" rIns="91440" bIns="45720" anchor="ctr" anchorCtr="0"/>
          <a:lstStyle/>
          <a:p>
            <a:pPr defTabSz="9144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t>40-20-40 Distribution of Effort (continued)</a:t>
            </a:r>
            <a:r>
              <a:rPr lang="ar-SA" altLang="x-none" sz="3200" b="1" dirty="0">
                <a:cs typeface="Times New Roman" panose="02020603050405020304" pitchFamily="18" charset="0"/>
              </a:rPr>
              <a:t>‏</a:t>
            </a:r>
            <a:endParaRPr sz="3200" b="1" dirty="0"/>
          </a:p>
        </p:txBody>
      </p:sp>
      <p:sp>
        <p:nvSpPr>
          <p:cNvPr id="120836" name="Rectangle 2"/>
          <p:cNvSpPr/>
          <p:nvPr/>
        </p:nvSpPr>
        <p:spPr>
          <a:xfrm>
            <a:off x="0" y="3322638"/>
            <a:ext cx="9144000" cy="381000"/>
          </a:xfrm>
          <a:prstGeom prst="rect">
            <a:avLst/>
          </a:prstGeom>
          <a:noFill/>
          <a:ln w="38160" cap="flat" cmpd="sng">
            <a:solidFill>
              <a:srgbClr val="000000"/>
            </a:solidFill>
            <a:prstDash val="solid"/>
            <a:miter/>
            <a:headEnd type="none" w="med" len="med"/>
            <a:tailEnd type="none" w="med" len="med"/>
          </a:ln>
        </p:spPr>
        <p:txBody>
          <a:bodyPr wrap="none" anchor="ctr" anchorCtr="0"/>
          <a:lstStyle/>
          <a:p>
            <a:endParaRPr dirty="0">
              <a:latin typeface="Arial" panose="020B0604020202020204" pitchFamily="34" charset="0"/>
            </a:endParaRPr>
          </a:p>
        </p:txBody>
      </p:sp>
      <p:sp>
        <p:nvSpPr>
          <p:cNvPr id="120837" name="Line 3"/>
          <p:cNvSpPr/>
          <p:nvPr/>
        </p:nvSpPr>
        <p:spPr>
          <a:xfrm>
            <a:off x="2057400" y="3322638"/>
            <a:ext cx="1588" cy="381000"/>
          </a:xfrm>
          <a:prstGeom prst="line">
            <a:avLst/>
          </a:prstGeom>
          <a:ln w="19080" cap="flat" cmpd="sng">
            <a:solidFill>
              <a:srgbClr val="000000"/>
            </a:solidFill>
            <a:prstDash val="solid"/>
            <a:miter/>
            <a:headEnd type="none" w="med" len="med"/>
            <a:tailEnd type="none" w="med" len="med"/>
          </a:ln>
        </p:spPr>
      </p:sp>
      <p:sp>
        <p:nvSpPr>
          <p:cNvPr id="120838" name="Line 5"/>
          <p:cNvSpPr/>
          <p:nvPr/>
        </p:nvSpPr>
        <p:spPr>
          <a:xfrm>
            <a:off x="3886200" y="3322638"/>
            <a:ext cx="1588" cy="381000"/>
          </a:xfrm>
          <a:prstGeom prst="line">
            <a:avLst/>
          </a:prstGeom>
          <a:ln w="19080" cap="flat" cmpd="sng">
            <a:solidFill>
              <a:srgbClr val="000000"/>
            </a:solidFill>
            <a:prstDash val="solid"/>
            <a:miter/>
            <a:headEnd type="none" w="med" len="med"/>
            <a:tailEnd type="none" w="med" len="med"/>
          </a:ln>
        </p:spPr>
      </p:sp>
      <p:sp>
        <p:nvSpPr>
          <p:cNvPr id="120839" name="Line 6"/>
          <p:cNvSpPr/>
          <p:nvPr/>
        </p:nvSpPr>
        <p:spPr>
          <a:xfrm>
            <a:off x="5715000" y="3322638"/>
            <a:ext cx="1588" cy="381000"/>
          </a:xfrm>
          <a:prstGeom prst="line">
            <a:avLst/>
          </a:prstGeom>
          <a:ln w="19080" cap="flat" cmpd="sng">
            <a:solidFill>
              <a:srgbClr val="000000"/>
            </a:solidFill>
            <a:prstDash val="solid"/>
            <a:miter/>
            <a:headEnd type="none" w="med" len="med"/>
            <a:tailEnd type="none" w="med" len="med"/>
          </a:ln>
        </p:spPr>
      </p:sp>
      <p:sp>
        <p:nvSpPr>
          <p:cNvPr id="120840" name="Text Box 7"/>
          <p:cNvSpPr txBox="1"/>
          <p:nvPr/>
        </p:nvSpPr>
        <p:spPr>
          <a:xfrm>
            <a:off x="6934200" y="3306763"/>
            <a:ext cx="944563" cy="398462"/>
          </a:xfrm>
          <a:prstGeom prst="rect">
            <a:avLst/>
          </a:prstGeom>
          <a:noFill/>
          <a:ln w="9525">
            <a:noFill/>
          </a:ln>
        </p:spPr>
        <p:txBody>
          <a:bodyPr wrap="none" lIns="90000" tIns="46800" rIns="90000" bIns="46800">
            <a:spAutoFit/>
          </a:bodyPr>
          <a:lstStyle/>
          <a:p>
            <a:pPr algn="ct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x-none" sz="2000" dirty="0">
                <a:solidFill>
                  <a:srgbClr val="000000"/>
                </a:solidFill>
                <a:latin typeface="Arial" panose="020B0604020202020204" pitchFamily="34" charset="0"/>
              </a:rPr>
              <a:t>Testing</a:t>
            </a:r>
          </a:p>
        </p:txBody>
      </p:sp>
      <p:sp>
        <p:nvSpPr>
          <p:cNvPr id="120841" name="Text Box 8"/>
          <p:cNvSpPr txBox="1"/>
          <p:nvPr/>
        </p:nvSpPr>
        <p:spPr>
          <a:xfrm>
            <a:off x="4243388" y="3306763"/>
            <a:ext cx="931862" cy="398462"/>
          </a:xfrm>
          <a:prstGeom prst="rect">
            <a:avLst/>
          </a:prstGeom>
          <a:noFill/>
          <a:ln w="9525">
            <a:noFill/>
          </a:ln>
        </p:spPr>
        <p:txBody>
          <a:bodyPr wrap="none" lIns="90000" tIns="46800" rIns="90000" bIns="46800">
            <a:spAutoFit/>
          </a:bodyPr>
          <a:lstStyle/>
          <a:p>
            <a:pPr algn="ct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x-none" sz="2000" dirty="0">
                <a:solidFill>
                  <a:srgbClr val="000000"/>
                </a:solidFill>
                <a:latin typeface="Arial" panose="020B0604020202020204" pitchFamily="34" charset="0"/>
              </a:rPr>
              <a:t>Coding</a:t>
            </a:r>
          </a:p>
        </p:txBody>
      </p:sp>
      <p:sp>
        <p:nvSpPr>
          <p:cNvPr id="120842" name="Text Box 9"/>
          <p:cNvSpPr txBox="1"/>
          <p:nvPr/>
        </p:nvSpPr>
        <p:spPr>
          <a:xfrm>
            <a:off x="2511425" y="3306763"/>
            <a:ext cx="903288" cy="398462"/>
          </a:xfrm>
          <a:prstGeom prst="rect">
            <a:avLst/>
          </a:prstGeom>
          <a:noFill/>
          <a:ln w="9525">
            <a:noFill/>
          </a:ln>
        </p:spPr>
        <p:txBody>
          <a:bodyPr wrap="none" lIns="90000" tIns="46800" rIns="90000" bIns="46800">
            <a:spAutoFit/>
          </a:bodyPr>
          <a:lstStyle/>
          <a:p>
            <a:pPr algn="ct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x-none" sz="2000" dirty="0">
                <a:solidFill>
                  <a:srgbClr val="000000"/>
                </a:solidFill>
                <a:latin typeface="Arial" panose="020B0604020202020204" pitchFamily="34" charset="0"/>
              </a:rPr>
              <a:t>Design</a:t>
            </a:r>
          </a:p>
        </p:txBody>
      </p:sp>
      <p:sp>
        <p:nvSpPr>
          <p:cNvPr id="120843" name="Text Box 10"/>
          <p:cNvSpPr txBox="1"/>
          <p:nvPr/>
        </p:nvSpPr>
        <p:spPr>
          <a:xfrm>
            <a:off x="601663" y="3306763"/>
            <a:ext cx="1069975" cy="398462"/>
          </a:xfrm>
          <a:prstGeom prst="rect">
            <a:avLst/>
          </a:prstGeom>
          <a:noFill/>
          <a:ln w="9525">
            <a:noFill/>
          </a:ln>
        </p:spPr>
        <p:txBody>
          <a:bodyPr wrap="none" lIns="90000" tIns="46800" rIns="90000" bIns="46800">
            <a:spAutoFit/>
          </a:bodyPr>
          <a:lstStyle/>
          <a:p>
            <a:pPr algn="ct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x-none" sz="2000" dirty="0">
                <a:solidFill>
                  <a:srgbClr val="000000"/>
                </a:solidFill>
                <a:latin typeface="Arial" panose="020B0604020202020204" pitchFamily="34" charset="0"/>
              </a:rPr>
              <a:t>Analysis</a:t>
            </a:r>
          </a:p>
        </p:txBody>
      </p:sp>
      <p:sp>
        <p:nvSpPr>
          <p:cNvPr id="120844" name="Text Box 18"/>
          <p:cNvSpPr txBox="1"/>
          <p:nvPr/>
        </p:nvSpPr>
        <p:spPr>
          <a:xfrm>
            <a:off x="1677988" y="3824288"/>
            <a:ext cx="538162" cy="520700"/>
          </a:xfrm>
          <a:prstGeom prst="rect">
            <a:avLst/>
          </a:prstGeom>
          <a:noFill/>
          <a:ln w="9525">
            <a:noFill/>
          </a:ln>
        </p:spPr>
        <p:txBody>
          <a:bodyPr wrap="none" lIns="90000" tIns="46800" rIns="90000" bIns="46800">
            <a:spAutoFit/>
          </a:bodyPr>
          <a:lstStyle/>
          <a:p>
            <a:pPr algn="ct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x-none" sz="2800" dirty="0">
                <a:solidFill>
                  <a:srgbClr val="000000"/>
                </a:solidFill>
                <a:latin typeface="Arial" panose="020B0604020202020204" pitchFamily="34" charset="0"/>
              </a:rPr>
              <a:t>40</a:t>
            </a:r>
          </a:p>
        </p:txBody>
      </p:sp>
      <p:sp>
        <p:nvSpPr>
          <p:cNvPr id="120845" name="Text Box 19"/>
          <p:cNvSpPr txBox="1"/>
          <p:nvPr/>
        </p:nvSpPr>
        <p:spPr>
          <a:xfrm>
            <a:off x="4491038" y="3810000"/>
            <a:ext cx="538162" cy="520700"/>
          </a:xfrm>
          <a:prstGeom prst="rect">
            <a:avLst/>
          </a:prstGeom>
          <a:noFill/>
          <a:ln w="9525">
            <a:noFill/>
          </a:ln>
        </p:spPr>
        <p:txBody>
          <a:bodyPr wrap="none" lIns="90000" tIns="46800" rIns="90000" bIns="46800">
            <a:spAutoFit/>
          </a:bodyPr>
          <a:lstStyle/>
          <a:p>
            <a:pPr algn="ct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x-none" sz="2800" dirty="0">
                <a:solidFill>
                  <a:srgbClr val="000000"/>
                </a:solidFill>
                <a:latin typeface="Arial" panose="020B0604020202020204" pitchFamily="34" charset="0"/>
              </a:rPr>
              <a:t>20</a:t>
            </a:r>
          </a:p>
        </p:txBody>
      </p:sp>
      <p:sp>
        <p:nvSpPr>
          <p:cNvPr id="120846" name="Text Box 20"/>
          <p:cNvSpPr txBox="1"/>
          <p:nvPr/>
        </p:nvSpPr>
        <p:spPr>
          <a:xfrm>
            <a:off x="7081838" y="3795713"/>
            <a:ext cx="538162" cy="520700"/>
          </a:xfrm>
          <a:prstGeom prst="rect">
            <a:avLst/>
          </a:prstGeom>
          <a:noFill/>
          <a:ln w="9525">
            <a:noFill/>
          </a:ln>
        </p:spPr>
        <p:txBody>
          <a:bodyPr wrap="none" lIns="90000" tIns="46800" rIns="90000" bIns="46800">
            <a:spAutoFit/>
          </a:bodyPr>
          <a:lstStyle/>
          <a:p>
            <a:pPr algn="ct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x-none" sz="2800" dirty="0">
                <a:solidFill>
                  <a:srgbClr val="000000"/>
                </a:solidFill>
                <a:latin typeface="Arial" panose="020B0604020202020204" pitchFamily="34" charset="0"/>
              </a:rPr>
              <a:t>40</a:t>
            </a:r>
          </a:p>
        </p:txBody>
      </p:sp>
      <p:sp>
        <p:nvSpPr>
          <p:cNvPr id="120847" name="Line 21"/>
          <p:cNvSpPr/>
          <p:nvPr/>
        </p:nvSpPr>
        <p:spPr>
          <a:xfrm>
            <a:off x="228600" y="3962400"/>
            <a:ext cx="1588" cy="1588"/>
          </a:xfrm>
          <a:prstGeom prst="line">
            <a:avLst/>
          </a:prstGeom>
          <a:ln w="9360" cap="flat" cmpd="sng">
            <a:solidFill>
              <a:srgbClr val="000000"/>
            </a:solidFill>
            <a:prstDash val="solid"/>
            <a:miter/>
            <a:headEnd type="none" w="med" len="med"/>
            <a:tailEnd type="none" w="med" len="med"/>
          </a:ln>
        </p:spPr>
      </p:sp>
      <p:sp>
        <p:nvSpPr>
          <p:cNvPr id="120848" name="Line 22"/>
          <p:cNvSpPr/>
          <p:nvPr/>
        </p:nvSpPr>
        <p:spPr>
          <a:xfrm>
            <a:off x="76200" y="3886200"/>
            <a:ext cx="1588" cy="381000"/>
          </a:xfrm>
          <a:prstGeom prst="line">
            <a:avLst/>
          </a:prstGeom>
          <a:ln w="19080" cap="flat" cmpd="sng">
            <a:solidFill>
              <a:srgbClr val="000000"/>
            </a:solidFill>
            <a:prstDash val="dash"/>
            <a:miter/>
            <a:headEnd type="none" w="med" len="med"/>
            <a:tailEnd type="none" w="med" len="med"/>
          </a:ln>
        </p:spPr>
      </p:sp>
      <p:sp>
        <p:nvSpPr>
          <p:cNvPr id="120849" name="Line 23"/>
          <p:cNvSpPr/>
          <p:nvPr/>
        </p:nvSpPr>
        <p:spPr>
          <a:xfrm>
            <a:off x="9067800" y="3886200"/>
            <a:ext cx="1588" cy="381000"/>
          </a:xfrm>
          <a:prstGeom prst="line">
            <a:avLst/>
          </a:prstGeom>
          <a:ln w="19080" cap="flat" cmpd="sng">
            <a:solidFill>
              <a:srgbClr val="000000"/>
            </a:solidFill>
            <a:prstDash val="dash"/>
            <a:miter/>
            <a:headEnd type="none" w="med" len="med"/>
            <a:tailEnd type="none" w="med" len="med"/>
          </a:ln>
        </p:spPr>
      </p:sp>
      <p:sp>
        <p:nvSpPr>
          <p:cNvPr id="120850" name="Line 24"/>
          <p:cNvSpPr/>
          <p:nvPr/>
        </p:nvSpPr>
        <p:spPr>
          <a:xfrm>
            <a:off x="5715000" y="3886200"/>
            <a:ext cx="1588" cy="381000"/>
          </a:xfrm>
          <a:prstGeom prst="line">
            <a:avLst/>
          </a:prstGeom>
          <a:ln w="19080" cap="flat" cmpd="sng">
            <a:solidFill>
              <a:srgbClr val="000000"/>
            </a:solidFill>
            <a:prstDash val="dash"/>
            <a:miter/>
            <a:headEnd type="none" w="med" len="med"/>
            <a:tailEnd type="none" w="med" len="med"/>
          </a:ln>
        </p:spPr>
      </p:sp>
      <p:sp>
        <p:nvSpPr>
          <p:cNvPr id="120851" name="Line 25"/>
          <p:cNvSpPr/>
          <p:nvPr/>
        </p:nvSpPr>
        <p:spPr>
          <a:xfrm>
            <a:off x="3886200" y="3886200"/>
            <a:ext cx="1588" cy="381000"/>
          </a:xfrm>
          <a:prstGeom prst="line">
            <a:avLst/>
          </a:prstGeom>
          <a:ln w="19080" cap="flat" cmpd="sng">
            <a:solidFill>
              <a:srgbClr val="000000"/>
            </a:solidFill>
            <a:prstDash val="dash"/>
            <a:miter/>
            <a:headEnd type="none" w="med" len="med"/>
            <a:tailEnd type="none" w="med" len="med"/>
          </a:ln>
        </p:spPr>
      </p:sp>
      <p:sp>
        <p:nvSpPr>
          <p:cNvPr id="120852" name="Line 26"/>
          <p:cNvSpPr/>
          <p:nvPr/>
        </p:nvSpPr>
        <p:spPr>
          <a:xfrm>
            <a:off x="152400" y="4114800"/>
            <a:ext cx="1600200" cy="1588"/>
          </a:xfrm>
          <a:prstGeom prst="line">
            <a:avLst/>
          </a:prstGeom>
          <a:ln w="9360" cap="flat" cmpd="sng">
            <a:solidFill>
              <a:srgbClr val="000000"/>
            </a:solidFill>
            <a:prstDash val="dash"/>
            <a:miter/>
            <a:headEnd type="none" w="med" len="med"/>
            <a:tailEnd type="none" w="med" len="med"/>
          </a:ln>
        </p:spPr>
      </p:sp>
      <p:sp>
        <p:nvSpPr>
          <p:cNvPr id="120853" name="Line 27"/>
          <p:cNvSpPr/>
          <p:nvPr/>
        </p:nvSpPr>
        <p:spPr>
          <a:xfrm>
            <a:off x="2209800" y="4114800"/>
            <a:ext cx="1600200" cy="1588"/>
          </a:xfrm>
          <a:prstGeom prst="line">
            <a:avLst/>
          </a:prstGeom>
          <a:ln w="9360" cap="flat" cmpd="sng">
            <a:solidFill>
              <a:srgbClr val="000000"/>
            </a:solidFill>
            <a:prstDash val="dash"/>
            <a:miter/>
            <a:headEnd type="none" w="med" len="med"/>
            <a:tailEnd type="none" w="med" len="med"/>
          </a:ln>
        </p:spPr>
      </p:sp>
      <p:sp>
        <p:nvSpPr>
          <p:cNvPr id="120854" name="Line 28"/>
          <p:cNvSpPr/>
          <p:nvPr/>
        </p:nvSpPr>
        <p:spPr>
          <a:xfrm>
            <a:off x="3962400" y="4114800"/>
            <a:ext cx="609600" cy="1588"/>
          </a:xfrm>
          <a:prstGeom prst="line">
            <a:avLst/>
          </a:prstGeom>
          <a:ln w="9360" cap="flat" cmpd="sng">
            <a:solidFill>
              <a:srgbClr val="000000"/>
            </a:solidFill>
            <a:prstDash val="dash"/>
            <a:miter/>
            <a:headEnd type="none" w="med" len="med"/>
            <a:tailEnd type="none" w="med" len="med"/>
          </a:ln>
        </p:spPr>
      </p:sp>
      <p:sp>
        <p:nvSpPr>
          <p:cNvPr id="120855" name="Line 29"/>
          <p:cNvSpPr/>
          <p:nvPr/>
        </p:nvSpPr>
        <p:spPr>
          <a:xfrm>
            <a:off x="5029200" y="4114800"/>
            <a:ext cx="609600" cy="1588"/>
          </a:xfrm>
          <a:prstGeom prst="line">
            <a:avLst/>
          </a:prstGeom>
          <a:ln w="9360" cap="flat" cmpd="sng">
            <a:solidFill>
              <a:srgbClr val="000000"/>
            </a:solidFill>
            <a:prstDash val="dash"/>
            <a:miter/>
            <a:headEnd type="none" w="med" len="med"/>
            <a:tailEnd type="none" w="med" len="med"/>
          </a:ln>
        </p:spPr>
      </p:sp>
      <p:sp>
        <p:nvSpPr>
          <p:cNvPr id="120856" name="Line 30"/>
          <p:cNvSpPr/>
          <p:nvPr/>
        </p:nvSpPr>
        <p:spPr>
          <a:xfrm>
            <a:off x="5791200" y="4114800"/>
            <a:ext cx="1219200" cy="1588"/>
          </a:xfrm>
          <a:prstGeom prst="line">
            <a:avLst/>
          </a:prstGeom>
          <a:ln w="9360" cap="flat" cmpd="sng">
            <a:solidFill>
              <a:srgbClr val="000000"/>
            </a:solidFill>
            <a:prstDash val="dash"/>
            <a:miter/>
            <a:headEnd type="none" w="med" len="med"/>
            <a:tailEnd type="none" w="med" len="med"/>
          </a:ln>
        </p:spPr>
      </p:sp>
      <p:sp>
        <p:nvSpPr>
          <p:cNvPr id="120857" name="Line 31"/>
          <p:cNvSpPr/>
          <p:nvPr/>
        </p:nvSpPr>
        <p:spPr>
          <a:xfrm>
            <a:off x="7696200" y="4114800"/>
            <a:ext cx="1219200" cy="1588"/>
          </a:xfrm>
          <a:prstGeom prst="line">
            <a:avLst/>
          </a:prstGeom>
          <a:ln w="9360" cap="flat" cmpd="sng">
            <a:solidFill>
              <a:srgbClr val="000000"/>
            </a:solidFill>
            <a:prstDash val="dash"/>
            <a:miter/>
            <a:headEnd type="none" w="med" len="med"/>
            <a:tailEnd type="none" w="med" len="med"/>
          </a:ln>
        </p:spPr>
      </p:sp>
      <p:sp>
        <p:nvSpPr>
          <p:cNvPr id="120858" name="Text Box 32"/>
          <p:cNvSpPr txBox="1"/>
          <p:nvPr/>
        </p:nvSpPr>
        <p:spPr>
          <a:xfrm>
            <a:off x="2297113" y="1785938"/>
            <a:ext cx="4418012" cy="581025"/>
          </a:xfrm>
          <a:prstGeom prst="rect">
            <a:avLst/>
          </a:prstGeom>
          <a:noFill/>
          <a:ln w="9525">
            <a:noFill/>
          </a:ln>
        </p:spPr>
        <p:txBody>
          <a:bodyPr wrap="none" lIns="90000" tIns="46800" rIns="90000" bIns="46800">
            <a:spAutoFit/>
          </a:bodyPr>
          <a:lstStyle/>
          <a:p>
            <a:pPr algn="ct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x-none" sz="3200" u="sng" dirty="0">
                <a:solidFill>
                  <a:srgbClr val="000000"/>
                </a:solidFill>
                <a:latin typeface="Arial" panose="020B0604020202020204" pitchFamily="34" charset="0"/>
              </a:rPr>
              <a:t>Example: 100-day project</a:t>
            </a:r>
          </a:p>
        </p:txBody>
      </p:sp>
    </p:spTree>
  </p:cSld>
  <p:clrMapOvr>
    <a:masterClrMapping/>
  </p:clrMapOvr>
  <p:transition spd="med"/>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txBox="1">
            <a:spLocks noGrp="1"/>
          </p:cNvSpPr>
          <p:nvPr>
            <p:ph type="sldNum" sz="quarter" idx="12"/>
          </p:nvPr>
        </p:nvSpPr>
        <p:spPr>
          <a:xfrm>
            <a:off x="8537575" y="6248400"/>
            <a:ext cx="454025"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116</a:t>
            </a:fld>
            <a:endParaRPr lang="en-GB" altLang="x-none" sz="1600" dirty="0">
              <a:solidFill>
                <a:srgbClr val="898989"/>
              </a:solidFill>
              <a:latin typeface="Times New Roman" panose="02020603050405020304" pitchFamily="18" charset="0"/>
            </a:endParaRPr>
          </a:p>
        </p:txBody>
      </p:sp>
      <p:sp>
        <p:nvSpPr>
          <p:cNvPr id="121859" name="Rectangle 1"/>
          <p:cNvSpPr>
            <a:spLocks noGrp="1"/>
          </p:cNvSpPr>
          <p:nvPr>
            <p:ph type="title"/>
          </p:nvPr>
        </p:nvSpPr>
        <p:spPr>
          <a:xfrm>
            <a:off x="685800" y="6350"/>
            <a:ext cx="7772400" cy="1435100"/>
          </a:xfrm>
        </p:spPr>
        <p:txBody>
          <a:bodyPr vert="horz" wrap="square" lIns="91440" tIns="45720" rIns="91440" bIns="45720" anchor="ctr" anchorCtr="0"/>
          <a:lstStyle/>
          <a:p>
            <a:pP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t>Factors that Influence a Project’s Schedule</a:t>
            </a:r>
          </a:p>
        </p:txBody>
      </p:sp>
      <p:sp>
        <p:nvSpPr>
          <p:cNvPr id="121860" name="Rectangle 2"/>
          <p:cNvSpPr>
            <a:spLocks noGrp="1"/>
          </p:cNvSpPr>
          <p:nvPr>
            <p:ph idx="1"/>
          </p:nvPr>
        </p:nvSpPr>
        <p:spPr>
          <a:xfrm>
            <a:off x="762000" y="1143000"/>
            <a:ext cx="7772400" cy="5181600"/>
          </a:xfrm>
        </p:spPr>
        <p:txBody>
          <a:bodyPr vert="horz" wrap="square" lIns="91440" tIns="45720" rIns="91440" bIns="45720" anchor="t" anchorCtr="0"/>
          <a:lstStyle/>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Size</a:t>
            </a:r>
            <a:r>
              <a:rPr sz="2200" b="1" dirty="0"/>
              <a:t> of the project</a:t>
            </a:r>
          </a:p>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Number</a:t>
            </a:r>
            <a:r>
              <a:rPr sz="2200" b="1" dirty="0"/>
              <a:t> of potential </a:t>
            </a:r>
            <a:r>
              <a:rPr sz="2200" b="1" u="sng" dirty="0"/>
              <a:t>users</a:t>
            </a:r>
          </a:p>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Mission</a:t>
            </a:r>
            <a:r>
              <a:rPr sz="2200" b="1" dirty="0"/>
              <a:t> criticality</a:t>
            </a:r>
          </a:p>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Application </a:t>
            </a:r>
            <a:r>
              <a:rPr sz="2200" b="1" u="sng" dirty="0"/>
              <a:t>longevity(durability)</a:t>
            </a:r>
          </a:p>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Stability</a:t>
            </a:r>
            <a:r>
              <a:rPr sz="2200" b="1" dirty="0"/>
              <a:t> of requirements</a:t>
            </a:r>
          </a:p>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Ease</a:t>
            </a:r>
            <a:r>
              <a:rPr sz="2200" b="1" dirty="0"/>
              <a:t> of customer/developer </a:t>
            </a:r>
            <a:r>
              <a:rPr sz="2200" b="1" u="sng" dirty="0"/>
              <a:t>communication</a:t>
            </a:r>
          </a:p>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Maturity</a:t>
            </a:r>
            <a:r>
              <a:rPr sz="2200" b="1" dirty="0"/>
              <a:t> of applicable technology</a:t>
            </a:r>
          </a:p>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Performance </a:t>
            </a:r>
            <a:r>
              <a:rPr sz="2200" b="1" u="sng" dirty="0"/>
              <a:t>constraints</a:t>
            </a:r>
          </a:p>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Embedded</a:t>
            </a:r>
            <a:r>
              <a:rPr sz="2200" b="1" dirty="0"/>
              <a:t> and non-embedded characteristics</a:t>
            </a:r>
          </a:p>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Project </a:t>
            </a:r>
            <a:r>
              <a:rPr sz="2200" b="1" u="sng" dirty="0"/>
              <a:t>staff</a:t>
            </a:r>
          </a:p>
          <a:p>
            <a:pPr marL="339725" indent="-339725" defTabSz="914400"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Reengineering</a:t>
            </a:r>
            <a:r>
              <a:rPr sz="2200" b="1" dirty="0"/>
              <a:t> factors</a:t>
            </a:r>
          </a:p>
        </p:txBody>
      </p:sp>
    </p:spTree>
  </p:cSld>
  <p:clrMapOvr>
    <a:masterClrMapping/>
  </p:clrMapOvr>
  <p:transition spd="med"/>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ph type="sldNum" sz="quarter" idx="12"/>
          </p:nvPr>
        </p:nvSpPr>
        <p:spPr>
          <a:xfrm>
            <a:off x="8461375" y="6248400"/>
            <a:ext cx="530225"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117</a:t>
            </a:fld>
            <a:endParaRPr lang="en-GB" altLang="x-none" sz="1600" dirty="0">
              <a:solidFill>
                <a:srgbClr val="898989"/>
              </a:solidFill>
              <a:latin typeface="Times New Roman" panose="02020603050405020304" pitchFamily="18" charset="0"/>
            </a:endParaRPr>
          </a:p>
        </p:txBody>
      </p:sp>
      <p:sp>
        <p:nvSpPr>
          <p:cNvPr id="122883" name="Rectangle 1"/>
          <p:cNvSpPr>
            <a:spLocks noGrp="1"/>
          </p:cNvSpPr>
          <p:nvPr>
            <p:ph type="title"/>
          </p:nvPr>
        </p:nvSpPr>
        <p:spPr>
          <a:xfrm>
            <a:off x="685800" y="228600"/>
            <a:ext cx="7772400" cy="838200"/>
          </a:xfrm>
        </p:spPr>
        <p:txBody>
          <a:bodyPr vert="horz" wrap="square" lIns="91440" tIns="45720" rIns="91440" bIns="45720" anchor="ctr" anchorCtr="0"/>
          <a:lstStyle/>
          <a:p>
            <a:pP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solidFill>
                  <a:srgbClr val="FF0000"/>
                </a:solidFill>
              </a:rPr>
              <a:t>Task Network:</a:t>
            </a:r>
            <a:br>
              <a:rPr sz="3200" b="1" dirty="0">
                <a:solidFill>
                  <a:srgbClr val="FF0000"/>
                </a:solidFill>
              </a:rPr>
            </a:br>
            <a:r>
              <a:rPr sz="3200" b="1" dirty="0"/>
              <a:t>Defining a Task Set</a:t>
            </a:r>
          </a:p>
        </p:txBody>
      </p:sp>
      <p:sp>
        <p:nvSpPr>
          <p:cNvPr id="122884" name="Rectangle 2"/>
          <p:cNvSpPr>
            <a:spLocks noGrp="1"/>
          </p:cNvSpPr>
          <p:nvPr>
            <p:ph idx="1"/>
          </p:nvPr>
        </p:nvSpPr>
        <p:spPr>
          <a:xfrm>
            <a:off x="457200" y="1295400"/>
            <a:ext cx="8229600" cy="4343400"/>
          </a:xfrm>
        </p:spPr>
        <p:txBody>
          <a:bodyPr vert="horz" wrap="square" lIns="91440" tIns="45720" rIns="91440" bIns="45720" anchor="t" anchorCtr="0"/>
          <a:lstStyle/>
          <a:p>
            <a:pPr marL="339725" indent="-339725" algn="just" defTabSz="914400"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A task set is the </a:t>
            </a:r>
            <a:r>
              <a:rPr sz="2200" b="1" u="sng" dirty="0"/>
              <a:t>work breakdown structure</a:t>
            </a:r>
            <a:r>
              <a:rPr sz="2200" b="1" dirty="0"/>
              <a:t> for the project.</a:t>
            </a:r>
          </a:p>
          <a:p>
            <a:pPr marL="339725" indent="-339725" algn="just" defTabSz="914400"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u="sng" dirty="0"/>
              <a:t>No</a:t>
            </a:r>
            <a:r>
              <a:rPr sz="2200" b="1" dirty="0"/>
              <a:t> single task set is </a:t>
            </a:r>
            <a:r>
              <a:rPr sz="2200" b="1" u="sng" dirty="0"/>
              <a:t>appropriate for all</a:t>
            </a:r>
            <a:r>
              <a:rPr sz="2200" b="1" dirty="0"/>
              <a:t> projects and process models</a:t>
            </a:r>
          </a:p>
          <a:p>
            <a:pPr marL="739775" lvl="1" indent="-282575" algn="just" defTabSz="914400" eaLnBrk="1" hangingPunct="1">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It varies </a:t>
            </a:r>
            <a:r>
              <a:rPr sz="2200" b="1" u="sng" dirty="0"/>
              <a:t>depending</a:t>
            </a:r>
            <a:r>
              <a:rPr sz="2200" b="1" dirty="0"/>
              <a:t> on the </a:t>
            </a:r>
            <a:r>
              <a:rPr sz="2200" b="1" u="sng" dirty="0"/>
              <a:t>project type</a:t>
            </a:r>
            <a:r>
              <a:rPr sz="2200" b="1" dirty="0"/>
              <a:t> and the </a:t>
            </a:r>
            <a:r>
              <a:rPr sz="2200" b="1" u="sng" dirty="0"/>
              <a:t>degree of rigor</a:t>
            </a:r>
            <a:r>
              <a:rPr sz="2200" b="1" dirty="0"/>
              <a:t> (based on influential factors) with which the team plans to work.</a:t>
            </a:r>
          </a:p>
          <a:p>
            <a:pPr marL="339725" indent="-339725" algn="just" defTabSz="914400"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The task set should provide enough </a:t>
            </a:r>
            <a:r>
              <a:rPr sz="2200" b="1" u="sng" dirty="0"/>
              <a:t>discipline</a:t>
            </a:r>
            <a:r>
              <a:rPr sz="2200" b="1" dirty="0"/>
              <a:t> to achieve high software </a:t>
            </a:r>
            <a:r>
              <a:rPr sz="2200" b="1" u="sng" dirty="0"/>
              <a:t>quality</a:t>
            </a:r>
          </a:p>
          <a:p>
            <a:pPr marL="739775" lvl="1" indent="-282575" algn="just" defTabSz="914400" eaLnBrk="1" hangingPunct="1">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But it </a:t>
            </a:r>
            <a:r>
              <a:rPr sz="2200" b="1" u="sng" dirty="0"/>
              <a:t>must not burden</a:t>
            </a:r>
            <a:r>
              <a:rPr sz="2200" b="1" dirty="0"/>
              <a:t> the project team with </a:t>
            </a:r>
            <a:r>
              <a:rPr sz="2200" b="1" u="sng" dirty="0"/>
              <a:t>unnecessary</a:t>
            </a:r>
            <a:r>
              <a:rPr sz="2200" b="1" dirty="0"/>
              <a:t> work.</a:t>
            </a:r>
          </a:p>
          <a:p>
            <a:pPr marL="339725" indent="-339725" algn="just" defTabSz="914400" eaLnBrk="1" hangingPunct="1">
              <a:spcBef>
                <a:spcPts val="45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sz="2200" b="1" dirty="0"/>
          </a:p>
        </p:txBody>
      </p:sp>
    </p:spTree>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txBox="1">
            <a:spLocks noGrp="1"/>
          </p:cNvSpPr>
          <p:nvPr>
            <p:ph type="sldNum" sz="quarter" idx="12"/>
          </p:nvPr>
        </p:nvSpPr>
        <p:spPr>
          <a:xfrm>
            <a:off x="8537575" y="6248400"/>
            <a:ext cx="454025"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118</a:t>
            </a:fld>
            <a:endParaRPr lang="en-GB" altLang="x-none" sz="1600" dirty="0">
              <a:solidFill>
                <a:srgbClr val="898989"/>
              </a:solidFill>
              <a:latin typeface="Times New Roman" panose="02020603050405020304" pitchFamily="18" charset="0"/>
            </a:endParaRPr>
          </a:p>
        </p:txBody>
      </p:sp>
      <p:sp>
        <p:nvSpPr>
          <p:cNvPr id="123907" name="Rectangle 1"/>
          <p:cNvSpPr>
            <a:spLocks noGrp="1"/>
          </p:cNvSpPr>
          <p:nvPr>
            <p:ph type="title"/>
          </p:nvPr>
        </p:nvSpPr>
        <p:spPr>
          <a:xfrm>
            <a:off x="609600" y="0"/>
            <a:ext cx="7772400" cy="838200"/>
          </a:xfrm>
        </p:spPr>
        <p:txBody>
          <a:bodyPr vert="horz" wrap="square" lIns="91440" tIns="45720" rIns="91440" bIns="45720" anchor="ctr" anchorCtr="0"/>
          <a:lstStyle/>
          <a:p>
            <a:pP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t>Purpose of a Task Network</a:t>
            </a:r>
          </a:p>
        </p:txBody>
      </p:sp>
      <p:sp>
        <p:nvSpPr>
          <p:cNvPr id="123908" name="Rectangle 2"/>
          <p:cNvSpPr>
            <a:spLocks noGrp="1"/>
          </p:cNvSpPr>
          <p:nvPr>
            <p:ph idx="1"/>
          </p:nvPr>
        </p:nvSpPr>
        <p:spPr>
          <a:xfrm>
            <a:off x="381000" y="990600"/>
            <a:ext cx="8305800" cy="5181600"/>
          </a:xfrm>
        </p:spPr>
        <p:txBody>
          <a:bodyPr vert="horz" wrap="square" lIns="91440" tIns="45720" rIns="91440" bIns="45720" anchor="t" anchorCtr="0"/>
          <a:lstStyle/>
          <a:p>
            <a:pPr marL="339725" indent="-339725" defTabSz="914400" eaLnBrk="1" hangingPunct="1">
              <a:lnSpc>
                <a:spcPct val="9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Also called an activity network.</a:t>
            </a:r>
          </a:p>
          <a:p>
            <a:pPr marL="339725" indent="-339725" defTabSz="914400" eaLnBrk="1" hangingPunct="1">
              <a:lnSpc>
                <a:spcPct val="9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It is a </a:t>
            </a:r>
            <a:r>
              <a:rPr sz="2200" b="1" u="sng" dirty="0"/>
              <a:t>graphic representation</a:t>
            </a:r>
            <a:r>
              <a:rPr sz="2200" b="1" dirty="0"/>
              <a:t> of the </a:t>
            </a:r>
            <a:r>
              <a:rPr sz="2200" b="1" u="sng" dirty="0"/>
              <a:t>task flow</a:t>
            </a:r>
            <a:r>
              <a:rPr sz="2200" b="1" dirty="0"/>
              <a:t> for a project.</a:t>
            </a:r>
          </a:p>
          <a:p>
            <a:pPr marL="339725" indent="-339725" defTabSz="914400" eaLnBrk="1" hangingPunct="1">
              <a:lnSpc>
                <a:spcPct val="9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It </a:t>
            </a:r>
            <a:r>
              <a:rPr sz="2200" b="1" u="sng" dirty="0"/>
              <a:t>depicts</a:t>
            </a:r>
            <a:r>
              <a:rPr sz="2200" b="1" dirty="0"/>
              <a:t> task length, sequence, concurrency, and dependency.</a:t>
            </a:r>
          </a:p>
          <a:p>
            <a:pPr marL="339725" indent="-339725" defTabSz="914400" eaLnBrk="1" hangingPunct="1">
              <a:lnSpc>
                <a:spcPct val="9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Points out </a:t>
            </a:r>
            <a:r>
              <a:rPr sz="2200" b="1" u="sng" dirty="0"/>
              <a:t>inter-task dependencies</a:t>
            </a:r>
            <a:r>
              <a:rPr sz="2200" b="1" dirty="0"/>
              <a:t> to help the manager ensure continuous progress toward project completion.</a:t>
            </a:r>
          </a:p>
          <a:p>
            <a:pPr marL="339725" indent="-339725" defTabSz="914400" eaLnBrk="1" hangingPunct="1">
              <a:lnSpc>
                <a:spcPct val="9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The </a:t>
            </a:r>
            <a:r>
              <a:rPr sz="2200" b="1" u="sng" dirty="0"/>
              <a:t>critical path</a:t>
            </a:r>
            <a:r>
              <a:rPr sz="2200" b="1" dirty="0"/>
              <a:t> </a:t>
            </a:r>
          </a:p>
          <a:p>
            <a:pPr marL="739775" lvl="1" indent="-282575" defTabSz="914400" eaLnBrk="1" hangingPunct="1">
              <a:lnSpc>
                <a:spcPct val="9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A </a:t>
            </a:r>
            <a:r>
              <a:rPr sz="2200" b="1" u="sng" dirty="0"/>
              <a:t>single</a:t>
            </a:r>
            <a:r>
              <a:rPr sz="2200" b="1" dirty="0"/>
              <a:t> path leading from </a:t>
            </a:r>
            <a:r>
              <a:rPr sz="2200" b="1" u="sng" dirty="0"/>
              <a:t>start to finish</a:t>
            </a:r>
            <a:r>
              <a:rPr sz="2200" b="1" dirty="0"/>
              <a:t> in a task network.</a:t>
            </a:r>
          </a:p>
          <a:p>
            <a:pPr marL="739775" lvl="1" indent="-282575" defTabSz="914400" eaLnBrk="1" hangingPunct="1">
              <a:lnSpc>
                <a:spcPct val="9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It contains the sequence of tasks that </a:t>
            </a:r>
            <a:r>
              <a:rPr sz="2200" b="1" u="sng" dirty="0"/>
              <a:t>must be completed on schedule</a:t>
            </a:r>
            <a:r>
              <a:rPr sz="2200" b="1" dirty="0"/>
              <a:t> if the project as a whole is to be completed on schedule.</a:t>
            </a:r>
          </a:p>
          <a:p>
            <a:pPr marL="739775" lvl="1" indent="-282575" defTabSz="914400" eaLnBrk="1" hangingPunct="1">
              <a:lnSpc>
                <a:spcPct val="9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It also determines the </a:t>
            </a:r>
            <a:r>
              <a:rPr sz="2200" b="1" u="sng" dirty="0"/>
              <a:t>minimum duration</a:t>
            </a:r>
            <a:r>
              <a:rPr sz="2200" b="1" dirty="0"/>
              <a:t> of the project.</a:t>
            </a:r>
          </a:p>
        </p:txBody>
      </p:sp>
    </p:spTree>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457200" y="0"/>
            <a:ext cx="8229600" cy="792163"/>
          </a:xfrm>
        </p:spPr>
        <p:txBody>
          <a:bodyPr vert="horz" wrap="square" lIns="91440" tIns="45720" rIns="91440" bIns="45720" anchor="ctr" anchorCtr="0"/>
          <a:lstStyle/>
          <a:p>
            <a:pP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t>Example Task Network</a:t>
            </a:r>
          </a:p>
        </p:txBody>
      </p:sp>
      <p:pic>
        <p:nvPicPr>
          <p:cNvPr id="124931" name="Picture 4" descr="C:\Program Files\Macromedia\Dreamweaver 2\11-791\images\fig7_5.jpg"/>
          <p:cNvPicPr>
            <a:picLocks noGrp="1" noChangeAspect="1"/>
          </p:cNvPicPr>
          <p:nvPr>
            <p:ph idx="1"/>
          </p:nvPr>
        </p:nvPicPr>
        <p:blipFill>
          <a:blip r:embed="rId2"/>
          <a:srcRect/>
          <a:stretch>
            <a:fillRect/>
          </a:stretch>
        </p:blipFill>
        <p:spPr>
          <a:xfrm>
            <a:off x="0" y="1066800"/>
            <a:ext cx="8839200" cy="5486400"/>
          </a:xfrm>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119</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p:nvPr/>
        </p:nvSpPr>
        <p:spPr>
          <a:xfrm>
            <a:off x="0" y="1000125"/>
            <a:ext cx="5357813" cy="5170488"/>
          </a:xfrm>
          <a:prstGeom prst="rect">
            <a:avLst/>
          </a:prstGeom>
          <a:noFill/>
          <a:ln w="9525">
            <a:noFill/>
          </a:ln>
        </p:spPr>
        <p:txBody>
          <a:bodyPr>
            <a:spAutoFit/>
          </a:bodyPr>
          <a:lstStyle/>
          <a:p>
            <a:pPr marL="263525" indent="-263525" algn="just">
              <a:spcBef>
                <a:spcPts val="1200"/>
              </a:spcBef>
            </a:pPr>
            <a:r>
              <a:rPr sz="2000" b="1" dirty="0">
                <a:latin typeface="Arial" panose="020B0604020202020204" pitchFamily="34" charset="0"/>
              </a:rPr>
              <a:t>3. Although the industry is moving toward component-based assembly, </a:t>
            </a:r>
            <a:r>
              <a:rPr sz="2000" dirty="0">
                <a:latin typeface="Arial" panose="020B0604020202020204" pitchFamily="34" charset="0"/>
              </a:rPr>
              <a:t>most software continues to be custom built. </a:t>
            </a:r>
          </a:p>
          <a:p>
            <a:pPr marL="720725" lvl="1" indent="-263525" algn="just" eaLnBrk="1" hangingPunct="1">
              <a:spcBef>
                <a:spcPts val="1200"/>
              </a:spcBef>
              <a:buFont typeface="Wingdings" panose="05000000000000000000" pitchFamily="2" charset="2"/>
              <a:buChar char="§"/>
            </a:pPr>
            <a:r>
              <a:rPr sz="2000" dirty="0">
                <a:latin typeface="Arial" panose="020B0604020202020204" pitchFamily="34" charset="0"/>
              </a:rPr>
              <a:t>The design engineer draws a simple schematic of the digital circuitry, does some fundamental analysis to assure that proper function will be achieved, and then goes to the shelf where catalogs of digital components exist. Each integrated circuit (called an </a:t>
            </a:r>
            <a:r>
              <a:rPr sz="2000" i="1" dirty="0">
                <a:latin typeface="Arial" panose="020B0604020202020204" pitchFamily="34" charset="0"/>
              </a:rPr>
              <a:t>IC or a chip) has a part number, a defined and validated </a:t>
            </a:r>
            <a:r>
              <a:rPr sz="2000" dirty="0">
                <a:latin typeface="Arial" panose="020B0604020202020204" pitchFamily="34" charset="0"/>
              </a:rPr>
              <a:t>function, a well-defined interface, and a standard set of integration guidelines. After each component is selected, it can be ordered off the shelf.</a:t>
            </a:r>
            <a:endParaRPr lang="en-GB" altLang="x-none" sz="2000" dirty="0">
              <a:latin typeface="Arial" panose="020B0604020202020204" pitchFamily="34" charset="0"/>
            </a:endParaRPr>
          </a:p>
        </p:txBody>
      </p:sp>
      <p:pic>
        <p:nvPicPr>
          <p:cNvPr id="13315" name="Picture 4"/>
          <p:cNvPicPr>
            <a:picLocks noChangeAspect="1"/>
          </p:cNvPicPr>
          <p:nvPr/>
        </p:nvPicPr>
        <p:blipFill>
          <a:blip r:embed="rId2"/>
          <a:stretch>
            <a:fillRect/>
          </a:stretch>
        </p:blipFill>
        <p:spPr>
          <a:xfrm>
            <a:off x="5500688" y="1285875"/>
            <a:ext cx="3643312" cy="2928938"/>
          </a:xfrm>
          <a:prstGeom prst="rect">
            <a:avLst/>
          </a:prstGeom>
          <a:noFill/>
          <a:ln w="9525">
            <a:noFill/>
          </a:ln>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12</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457200" y="0"/>
            <a:ext cx="8229600" cy="571500"/>
          </a:xfrm>
        </p:spPr>
        <p:txBody>
          <a:bodyPr vert="horz" wrap="square" lIns="91440" tIns="45720" rIns="91440" bIns="45720" anchor="ctr" anchorCtr="0"/>
          <a:lstStyle/>
          <a:p>
            <a:r>
              <a:rPr sz="3200" b="1" dirty="0"/>
              <a:t>Project Scheduling Methods</a:t>
            </a:r>
          </a:p>
        </p:txBody>
      </p:sp>
      <p:sp>
        <p:nvSpPr>
          <p:cNvPr id="125955" name="Content Placeholder 2"/>
          <p:cNvSpPr>
            <a:spLocks noGrp="1"/>
          </p:cNvSpPr>
          <p:nvPr>
            <p:ph idx="1"/>
          </p:nvPr>
        </p:nvSpPr>
        <p:spPr>
          <a:xfrm>
            <a:off x="214313" y="500063"/>
            <a:ext cx="8643937" cy="5454650"/>
          </a:xfrm>
        </p:spPr>
        <p:txBody>
          <a:bodyPr vert="horz" wrap="square" lIns="91440" tIns="45720" rIns="91440" bIns="45720" anchor="t" anchorCtr="0"/>
          <a:lstStyle/>
          <a:p>
            <a:pPr algn="just"/>
            <a:r>
              <a:rPr sz="2400" b="1" i="1" dirty="0">
                <a:solidFill>
                  <a:srgbClr val="FF0000"/>
                </a:solidFill>
              </a:rPr>
              <a:t>Program evaluation and review technique (PERT) and the critical path method (CPM) </a:t>
            </a:r>
            <a:r>
              <a:rPr sz="2400" b="1" dirty="0"/>
              <a:t>are two </a:t>
            </a:r>
            <a:r>
              <a:rPr sz="2400" b="1" dirty="0">
                <a:solidFill>
                  <a:srgbClr val="FF0000"/>
                </a:solidFill>
              </a:rPr>
              <a:t>project scheduling methods </a:t>
            </a:r>
            <a:r>
              <a:rPr sz="2400" b="1" dirty="0"/>
              <a:t>that can be applied to software development. </a:t>
            </a:r>
          </a:p>
          <a:p>
            <a:pPr algn="just"/>
            <a:r>
              <a:rPr sz="2400" b="1" dirty="0"/>
              <a:t>Both techniques are driven by information already developed in earlier project planning activities: </a:t>
            </a:r>
          </a:p>
          <a:p>
            <a:pPr lvl="1" algn="just"/>
            <a:r>
              <a:rPr sz="2400" b="1" dirty="0"/>
              <a:t>estimates of effort, </a:t>
            </a:r>
          </a:p>
          <a:p>
            <a:pPr lvl="1" algn="just"/>
            <a:r>
              <a:rPr sz="2400" b="1" dirty="0"/>
              <a:t>a decomposition of the product function,</a:t>
            </a:r>
          </a:p>
          <a:p>
            <a:pPr lvl="1" algn="just"/>
            <a:r>
              <a:rPr sz="2400" b="1" dirty="0"/>
              <a:t> the selection of the appropriate process model and task set, and</a:t>
            </a:r>
          </a:p>
          <a:p>
            <a:pPr lvl="1" algn="just"/>
            <a:r>
              <a:rPr sz="2400" b="1" dirty="0"/>
              <a:t> decomposition of the tasks that are selected.</a:t>
            </a:r>
          </a:p>
          <a:p>
            <a:pPr algn="just"/>
            <a:r>
              <a:rPr sz="2400" b="1" dirty="0">
                <a:solidFill>
                  <a:srgbClr val="FF0000"/>
                </a:solidFill>
              </a:rPr>
              <a:t>Interdependencies</a:t>
            </a:r>
            <a:r>
              <a:rPr sz="2400" b="1" dirty="0"/>
              <a:t> among tasks may be defined using a task network.</a:t>
            </a:r>
          </a:p>
          <a:p>
            <a:pPr algn="just"/>
            <a:r>
              <a:rPr sz="2400" b="1" dirty="0"/>
              <a:t> Tasks, sometimes called the project </a:t>
            </a:r>
            <a:r>
              <a:rPr sz="2400" b="1" i="1" dirty="0"/>
              <a:t>work breakdown structure (WBS), are defined for the </a:t>
            </a:r>
            <a:r>
              <a:rPr sz="2400" b="1" dirty="0"/>
              <a:t>product as a whole or for individual functions.</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120</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
          <p:cNvSpPr>
            <a:spLocks noGrp="1"/>
          </p:cNvSpPr>
          <p:nvPr>
            <p:ph type="title"/>
          </p:nvPr>
        </p:nvSpPr>
        <p:spPr>
          <a:xfrm>
            <a:off x="685800" y="76200"/>
            <a:ext cx="7772400" cy="1143000"/>
          </a:xfrm>
        </p:spPr>
        <p:txBody>
          <a:bodyPr vert="horz" wrap="square" lIns="91440" tIns="45720" rIns="91440" bIns="45720" anchor="ctr" anchorCtr="0"/>
          <a:lstStyle/>
          <a:p>
            <a:pP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t>Mechanics of a Timeline Chart</a:t>
            </a:r>
          </a:p>
        </p:txBody>
      </p:sp>
      <p:sp>
        <p:nvSpPr>
          <p:cNvPr id="126979" name="Rectangle 2"/>
          <p:cNvSpPr>
            <a:spLocks noGrp="1"/>
          </p:cNvSpPr>
          <p:nvPr>
            <p:ph type="body" sz="half" idx="1"/>
          </p:nvPr>
        </p:nvSpPr>
        <p:spPr>
          <a:xfrm>
            <a:off x="381000" y="1143000"/>
            <a:ext cx="8458200" cy="4162425"/>
          </a:xfrm>
        </p:spPr>
        <p:txBody>
          <a:bodyPr vert="horz" wrap="square" lIns="91440" tIns="45720" rIns="91440" bIns="45720" anchor="t" anchorCtr="0"/>
          <a:lstStyle/>
          <a:p>
            <a:pPr marL="339725" indent="-339725" algn="just" defTabSz="914400" eaLnBrk="1" hangingPunct="1">
              <a:lnSpc>
                <a:spcPct val="80000"/>
              </a:lnSpc>
              <a:spcBef>
                <a:spcPts val="12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Also called a </a:t>
            </a:r>
            <a:r>
              <a:rPr sz="2200" b="1" dirty="0">
                <a:solidFill>
                  <a:srgbClr val="FF0000"/>
                </a:solidFill>
              </a:rPr>
              <a:t>Gantt chart</a:t>
            </a:r>
            <a:r>
              <a:rPr sz="2200" b="1" dirty="0"/>
              <a:t>; invented by Henry Gantt, industrial engineer, 1917.</a:t>
            </a:r>
          </a:p>
          <a:p>
            <a:pPr marL="339725" indent="-339725" algn="just" defTabSz="914400" eaLnBrk="1" hangingPunct="1">
              <a:lnSpc>
                <a:spcPct val="80000"/>
              </a:lnSpc>
              <a:spcBef>
                <a:spcPts val="12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All </a:t>
            </a:r>
            <a:r>
              <a:rPr sz="2200" b="1" u="sng" dirty="0"/>
              <a:t>project tasks</a:t>
            </a:r>
            <a:r>
              <a:rPr sz="2200" b="1" dirty="0"/>
              <a:t> are listed in the far left column.</a:t>
            </a:r>
          </a:p>
          <a:p>
            <a:pPr marL="339725" indent="-339725" algn="just" defTabSz="914400" eaLnBrk="1" hangingPunct="1">
              <a:lnSpc>
                <a:spcPct val="80000"/>
              </a:lnSpc>
              <a:spcBef>
                <a:spcPts val="12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The next few columns may list the following for each task: projected start date, projected stop date, projected duration, actual start date, actual stop date, actual duration, task inter-dependencies (i.e., predecessors)</a:t>
            </a:r>
            <a:r>
              <a:rPr lang="ar-SA" altLang="x-none" sz="2200" b="1" dirty="0">
                <a:cs typeface="Arial" panose="020B0604020202020204" pitchFamily="34" charset="0"/>
              </a:rPr>
              <a:t>‏</a:t>
            </a:r>
            <a:r>
              <a:rPr sz="2200" b="1" dirty="0"/>
              <a:t>.</a:t>
            </a:r>
          </a:p>
          <a:p>
            <a:pPr marL="339725" indent="-339725" algn="just" defTabSz="914400" eaLnBrk="1" hangingPunct="1">
              <a:lnSpc>
                <a:spcPct val="80000"/>
              </a:lnSpc>
              <a:spcBef>
                <a:spcPts val="12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To the far right are columns representing </a:t>
            </a:r>
            <a:r>
              <a:rPr sz="2200" b="1" u="sng" dirty="0"/>
              <a:t>dates on a calendar.</a:t>
            </a:r>
          </a:p>
          <a:p>
            <a:pPr marL="339725" indent="-339725" algn="just" defTabSz="914400" eaLnBrk="1" hangingPunct="1">
              <a:lnSpc>
                <a:spcPct val="80000"/>
              </a:lnSpc>
              <a:spcBef>
                <a:spcPts val="12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The </a:t>
            </a:r>
            <a:r>
              <a:rPr sz="2200" b="1" u="sng" dirty="0"/>
              <a:t>length of a horizontal bar</a:t>
            </a:r>
            <a:r>
              <a:rPr sz="2200" b="1" dirty="0"/>
              <a:t> on the calendar indicates the duration of the task.</a:t>
            </a:r>
          </a:p>
          <a:p>
            <a:pPr marL="339725" indent="-339725" algn="just" defTabSz="914400" eaLnBrk="1" hangingPunct="1">
              <a:lnSpc>
                <a:spcPct val="80000"/>
              </a:lnSpc>
              <a:spcBef>
                <a:spcPts val="12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When </a:t>
            </a:r>
            <a:r>
              <a:rPr sz="2200" b="1" u="sng" dirty="0"/>
              <a:t>multiple bars</a:t>
            </a:r>
            <a:r>
              <a:rPr sz="2200" b="1" dirty="0"/>
              <a:t> occur at the same time interval on the calendar, this implies task </a:t>
            </a:r>
            <a:r>
              <a:rPr sz="2200" b="1" u="sng" dirty="0"/>
              <a:t>concurrency.</a:t>
            </a:r>
          </a:p>
          <a:p>
            <a:pPr marL="339725" indent="-339725" algn="just" defTabSz="914400" eaLnBrk="1" hangingPunct="1">
              <a:lnSpc>
                <a:spcPct val="80000"/>
              </a:lnSpc>
              <a:spcBef>
                <a:spcPts val="12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sz="2200" b="1" dirty="0"/>
              <a:t>A </a:t>
            </a:r>
            <a:r>
              <a:rPr sz="2200" b="1" u="sng" dirty="0"/>
              <a:t>diamond</a:t>
            </a:r>
            <a:r>
              <a:rPr sz="2200" b="1" dirty="0"/>
              <a:t> in the calendar area of a specific task indicates that the task is a </a:t>
            </a:r>
            <a:r>
              <a:rPr sz="2200" b="1" u="sng" dirty="0"/>
              <a:t>milestone</a:t>
            </a:r>
            <a:r>
              <a:rPr sz="2200" b="1" dirty="0"/>
              <a:t>; a milestone has a time duration of zero.</a:t>
            </a:r>
          </a:p>
          <a:p>
            <a:pPr marL="339725" indent="-339725" algn="just" defTabSz="914400" eaLnBrk="1" hangingPunct="1">
              <a:lnSpc>
                <a:spcPct val="80000"/>
              </a:lnSpc>
              <a:spcBef>
                <a:spcPts val="1200"/>
              </a:spcBef>
              <a:spcAft>
                <a:spcPts val="600"/>
              </a:spcAft>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sz="2200" b="1"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121</a:t>
            </a:fld>
            <a:endParaRPr lang="en-GB" altLang="x-none" sz="1200" dirty="0">
              <a:solidFill>
                <a:srgbClr val="898989"/>
              </a:solidFill>
              <a:latin typeface="Calibri" panose="020F0502020204030204" pitchFamily="34" charset="0"/>
            </a:endParaRPr>
          </a:p>
        </p:txBody>
      </p:sp>
    </p:spTree>
  </p:cSld>
  <p:clrMapOvr>
    <a:masterClrMapping/>
  </p:clrMapOvr>
  <p:transition spd="med"/>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ph type="sldNum" sz="quarter" idx="12"/>
          </p:nvPr>
        </p:nvSpPr>
        <p:spPr>
          <a:xfrm>
            <a:off x="8537575" y="6248400"/>
            <a:ext cx="454025"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122</a:t>
            </a:fld>
            <a:endParaRPr lang="en-GB" altLang="x-none" sz="1600" dirty="0">
              <a:solidFill>
                <a:srgbClr val="898989"/>
              </a:solidFill>
              <a:latin typeface="Times New Roman" panose="02020603050405020304" pitchFamily="18" charset="0"/>
            </a:endParaRPr>
          </a:p>
        </p:txBody>
      </p:sp>
      <p:pic>
        <p:nvPicPr>
          <p:cNvPr id="128003" name="Picture 2" descr="C:\Program Files\Macromedia\Dreamweaver 2\11-791\images\fig7_6.bmp"/>
          <p:cNvPicPr>
            <a:picLocks noChangeAspect="1"/>
          </p:cNvPicPr>
          <p:nvPr/>
        </p:nvPicPr>
        <p:blipFill>
          <a:blip r:embed="rId3"/>
          <a:stretch>
            <a:fillRect/>
          </a:stretch>
        </p:blipFill>
        <p:spPr>
          <a:xfrm>
            <a:off x="152400" y="152400"/>
            <a:ext cx="8991600" cy="67056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descr="C:\Program Files\Macromedia\Dreamweaver 2\11-791\images\fig7_7.jpg"/>
          <p:cNvPicPr>
            <a:picLocks noChangeAspect="1"/>
          </p:cNvPicPr>
          <p:nvPr/>
        </p:nvPicPr>
        <p:blipFill>
          <a:blip r:embed="rId2"/>
          <a:stretch>
            <a:fillRect/>
          </a:stretch>
        </p:blipFill>
        <p:spPr>
          <a:xfrm>
            <a:off x="0" y="0"/>
            <a:ext cx="9105900" cy="5867400"/>
          </a:xfrm>
          <a:prstGeom prst="rect">
            <a:avLst/>
          </a:prstGeom>
          <a:noFill/>
          <a:ln w="9525">
            <a:noFill/>
          </a:ln>
        </p:spPr>
      </p:pic>
      <p:sp>
        <p:nvSpPr>
          <p:cNvPr id="129027" name="Text Box 4"/>
          <p:cNvSpPr txBox="1"/>
          <p:nvPr/>
        </p:nvSpPr>
        <p:spPr>
          <a:xfrm>
            <a:off x="304800" y="6019800"/>
            <a:ext cx="6037263" cy="638175"/>
          </a:xfrm>
          <a:prstGeom prst="rect">
            <a:avLst/>
          </a:prstGeom>
          <a:noFill/>
          <a:ln w="12700">
            <a:noFill/>
          </a:ln>
        </p:spPr>
        <p:txBody>
          <a:bodyPr wrap="none" lIns="91074" tIns="45537" rIns="91074" bIns="45537">
            <a:spAutoFit/>
          </a:bodyPr>
          <a:lstStyle/>
          <a:p>
            <a:pPr defTabSz="911225"/>
            <a:r>
              <a:rPr sz="3600" dirty="0">
                <a:solidFill>
                  <a:schemeClr val="accent2"/>
                </a:solidFill>
                <a:latin typeface="Verdana" panose="020B0604030504040204" pitchFamily="34" charset="0"/>
              </a:rPr>
              <a:t>An Example Project Table</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123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txBox="1">
            <a:spLocks noGrp="1"/>
          </p:cNvSpPr>
          <p:nvPr>
            <p:ph type="sldNum" sz="quarter" idx="12"/>
          </p:nvPr>
        </p:nvSpPr>
        <p:spPr>
          <a:xfrm>
            <a:off x="8537575" y="6248400"/>
            <a:ext cx="454025" cy="454025"/>
          </a:xfrm>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GB" altLang="x-none" sz="1600" dirty="0">
                <a:solidFill>
                  <a:srgbClr val="898989"/>
                </a:solidFill>
                <a:latin typeface="Times New Roman" panose="02020603050405020304" pitchFamily="18" charset="0"/>
              </a:rPr>
              <a:t>124</a:t>
            </a:fld>
            <a:endParaRPr lang="en-GB" altLang="x-none" sz="1600" dirty="0">
              <a:solidFill>
                <a:srgbClr val="898989"/>
              </a:solidFill>
              <a:latin typeface="Times New Roman" panose="02020603050405020304" pitchFamily="18" charset="0"/>
            </a:endParaRPr>
          </a:p>
        </p:txBody>
      </p:sp>
      <p:sp>
        <p:nvSpPr>
          <p:cNvPr id="130051" name="Rectangle 1"/>
          <p:cNvSpPr>
            <a:spLocks noGrp="1"/>
          </p:cNvSpPr>
          <p:nvPr>
            <p:ph type="title"/>
          </p:nvPr>
        </p:nvSpPr>
        <p:spPr>
          <a:xfrm>
            <a:off x="685800" y="6350"/>
            <a:ext cx="7772400" cy="1060450"/>
          </a:xfrm>
        </p:spPr>
        <p:txBody>
          <a:bodyPr vert="horz" wrap="square" lIns="91440" tIns="45720" rIns="91440" bIns="45720" anchor="ctr" anchorCtr="0"/>
          <a:lstStyle/>
          <a:p>
            <a:pP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3200" b="1" dirty="0"/>
              <a:t>Methods for Tracking the Schedule</a:t>
            </a:r>
          </a:p>
        </p:txBody>
      </p:sp>
      <p:sp>
        <p:nvSpPr>
          <p:cNvPr id="129028" name="Rectangle 2"/>
          <p:cNvSpPr>
            <a:spLocks noGrp="1" noChangeArrowheads="1"/>
          </p:cNvSpPr>
          <p:nvPr>
            <p:ph idx="1"/>
          </p:nvPr>
        </p:nvSpPr>
        <p:spPr>
          <a:xfrm>
            <a:off x="685800" y="1219200"/>
            <a:ext cx="7772400" cy="4419600"/>
          </a:xfrm>
        </p:spPr>
        <p:txBody>
          <a:bodyPr vert="horz" wrap="square" lIns="91440" tIns="45720" rIns="91440" bIns="45720" numCol="1" anchor="t" anchorCtr="0" compatLnSpc="1"/>
          <a:lstStyle/>
          <a:p>
            <a:pPr marL="339725" marR="0" lvl="0" indent="-339725" algn="just" defTabSz="914400" rtl="0" eaLnBrk="1" fontAlgn="base" latinLnBrk="0" hangingPunct="1">
              <a:lnSpc>
                <a:spcPct val="80000"/>
              </a:lnSpc>
              <a:spcBef>
                <a:spcPts val="500"/>
              </a:spcBef>
              <a:spcAft>
                <a:spcPct val="0"/>
              </a:spcAft>
              <a:buClrTx/>
              <a:buSzTx/>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2200" b="1" i="0" u="sng" strike="noStrike" kern="1200" cap="none" spc="0" normalizeH="0" baseline="0" noProof="0" dirty="0" smtClean="0">
                <a:ln>
                  <a:noFill/>
                </a:ln>
                <a:solidFill>
                  <a:srgbClr val="FF0000"/>
                </a:solidFill>
                <a:effectLst/>
                <a:uLnTx/>
                <a:uFillTx/>
                <a:latin typeface="+mn-lt"/>
                <a:ea typeface="+mn-ea"/>
                <a:cs typeface="+mn-cs"/>
              </a:rPr>
              <a:t>Qualitative</a:t>
            </a:r>
            <a:r>
              <a:rPr kumimoji="0" lang="en-US" sz="2200" b="1" i="0" u="none" strike="noStrike" kern="1200" cap="none" spc="0" normalizeH="0" baseline="0" noProof="0" dirty="0" smtClean="0">
                <a:ln>
                  <a:noFill/>
                </a:ln>
                <a:solidFill>
                  <a:srgbClr val="FF0000"/>
                </a:solidFill>
                <a:effectLst/>
                <a:uLnTx/>
                <a:uFillTx/>
                <a:latin typeface="+mn-lt"/>
                <a:ea typeface="+mn-ea"/>
                <a:cs typeface="+mn-cs"/>
              </a:rPr>
              <a:t> approaches</a:t>
            </a:r>
          </a:p>
          <a:p>
            <a:pPr marL="914400" marR="0" lvl="1" indent="-457200" algn="just" defTabSz="914400" rtl="0" eaLnBrk="1" fontAlgn="base" latinLnBrk="0" hangingPunct="1">
              <a:lnSpc>
                <a:spcPct val="80000"/>
              </a:lnSpc>
              <a:spcBef>
                <a:spcPts val="450"/>
              </a:spcBef>
              <a:spcAft>
                <a:spcPct val="0"/>
              </a:spcAft>
              <a:buClrTx/>
              <a:buSzTx/>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2200" b="1" i="0" u="sng" strike="noStrike" kern="1200" cap="none" spc="0" normalizeH="0" baseline="0" noProof="0" dirty="0" smtClean="0">
                <a:ln>
                  <a:noFill/>
                </a:ln>
                <a:solidFill>
                  <a:schemeClr val="tx1"/>
                </a:solidFill>
                <a:effectLst/>
                <a:uLnTx/>
                <a:uFillTx/>
                <a:latin typeface="+mn-lt"/>
                <a:ea typeface="+mn-ea"/>
                <a:cs typeface="+mn-cs"/>
              </a:rPr>
              <a:t>Conduct periodic project status meetings</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in which each team member reports progress and problems.</a:t>
            </a:r>
          </a:p>
          <a:p>
            <a:pPr marL="914400" marR="0" lvl="1" indent="-457200" algn="just" defTabSz="914400" rtl="0" eaLnBrk="1" fontAlgn="base" latinLnBrk="0" hangingPunct="1">
              <a:lnSpc>
                <a:spcPct val="80000"/>
              </a:lnSpc>
              <a:spcBef>
                <a:spcPts val="450"/>
              </a:spcBef>
              <a:spcAft>
                <a:spcPct val="0"/>
              </a:spcAft>
              <a:buClrTx/>
              <a:buSzTx/>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2200" b="1" i="0" u="sng" strike="noStrike" kern="1200" cap="none" spc="0" normalizeH="0" baseline="0" noProof="0" dirty="0" smtClean="0">
                <a:ln>
                  <a:noFill/>
                </a:ln>
                <a:solidFill>
                  <a:schemeClr val="tx1"/>
                </a:solidFill>
                <a:effectLst/>
                <a:uLnTx/>
                <a:uFillTx/>
                <a:latin typeface="+mn-lt"/>
                <a:ea typeface="+mn-ea"/>
                <a:cs typeface="+mn-cs"/>
              </a:rPr>
              <a:t>Evaluate the results</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of all reviews conducted throughout the software engineering process.</a:t>
            </a:r>
          </a:p>
          <a:p>
            <a:pPr marL="914400" marR="0" lvl="1" indent="-457200" algn="just" defTabSz="914400" rtl="0" eaLnBrk="1" fontAlgn="base" latinLnBrk="0" hangingPunct="1">
              <a:lnSpc>
                <a:spcPct val="80000"/>
              </a:lnSpc>
              <a:spcBef>
                <a:spcPts val="450"/>
              </a:spcBef>
              <a:spcAft>
                <a:spcPct val="0"/>
              </a:spcAft>
              <a:buClrTx/>
              <a:buSzTx/>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Determine whether formal project </a:t>
            </a:r>
            <a:r>
              <a:rPr kumimoji="0" lang="en-US" sz="2200" b="1" i="0" u="sng" strike="noStrike" kern="1200" cap="none" spc="0" normalizeH="0" baseline="0" noProof="0" dirty="0" smtClean="0">
                <a:ln>
                  <a:noFill/>
                </a:ln>
                <a:solidFill>
                  <a:schemeClr val="tx1"/>
                </a:solidFill>
                <a:effectLst/>
                <a:uLnTx/>
                <a:uFillTx/>
                <a:latin typeface="+mn-lt"/>
                <a:ea typeface="+mn-ea"/>
                <a:cs typeface="+mn-cs"/>
              </a:rPr>
              <a:t>milestones</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(i.e., diamonds) have been </a:t>
            </a:r>
            <a:r>
              <a:rPr kumimoji="0" lang="en-US" sz="2200" b="1" i="0" u="sng" strike="noStrike" kern="1200" cap="none" spc="0" normalizeH="0" baseline="0" noProof="0" dirty="0" smtClean="0">
                <a:ln>
                  <a:noFill/>
                </a:ln>
                <a:solidFill>
                  <a:schemeClr val="tx1"/>
                </a:solidFill>
                <a:effectLst/>
                <a:uLnTx/>
                <a:uFillTx/>
                <a:latin typeface="+mn-lt"/>
                <a:ea typeface="+mn-ea"/>
                <a:cs typeface="+mn-cs"/>
              </a:rPr>
              <a:t>accomplished</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by the scheduled date.</a:t>
            </a:r>
          </a:p>
          <a:p>
            <a:pPr marL="914400" marR="0" lvl="1" indent="-457200" algn="just" defTabSz="914400" rtl="0" eaLnBrk="1" fontAlgn="base" latinLnBrk="0" hangingPunct="1">
              <a:lnSpc>
                <a:spcPct val="80000"/>
              </a:lnSpc>
              <a:spcBef>
                <a:spcPts val="450"/>
              </a:spcBef>
              <a:spcAft>
                <a:spcPct val="0"/>
              </a:spcAft>
              <a:buClrTx/>
              <a:buSzTx/>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2200" b="1" i="0" u="sng" strike="noStrike" kern="1200" cap="none" spc="0" normalizeH="0" baseline="0" noProof="0" dirty="0" smtClean="0">
                <a:ln>
                  <a:noFill/>
                </a:ln>
                <a:solidFill>
                  <a:schemeClr val="tx1"/>
                </a:solidFill>
                <a:effectLst/>
                <a:uLnTx/>
                <a:uFillTx/>
                <a:latin typeface="+mn-lt"/>
                <a:ea typeface="+mn-ea"/>
                <a:cs typeface="+mn-cs"/>
              </a:rPr>
              <a:t>Compare</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200" b="1" i="0" u="sng" strike="noStrike" kern="1200" cap="none" spc="0" normalizeH="0" baseline="0" noProof="0" dirty="0" smtClean="0">
                <a:ln>
                  <a:noFill/>
                </a:ln>
                <a:solidFill>
                  <a:schemeClr val="tx1"/>
                </a:solidFill>
                <a:effectLst/>
                <a:uLnTx/>
                <a:uFillTx/>
                <a:latin typeface="+mn-lt"/>
                <a:ea typeface="+mn-ea"/>
                <a:cs typeface="+mn-cs"/>
              </a:rPr>
              <a:t>actual</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start date to </a:t>
            </a:r>
            <a:r>
              <a:rPr kumimoji="0" lang="en-US" sz="2200" b="1" i="0" u="sng" strike="noStrike" kern="1200" cap="none" spc="0" normalizeH="0" baseline="0" noProof="0" dirty="0" smtClean="0">
                <a:ln>
                  <a:noFill/>
                </a:ln>
                <a:solidFill>
                  <a:schemeClr val="tx1"/>
                </a:solidFill>
                <a:effectLst/>
                <a:uLnTx/>
                <a:uFillTx/>
                <a:latin typeface="+mn-lt"/>
                <a:ea typeface="+mn-ea"/>
                <a:cs typeface="+mn-cs"/>
              </a:rPr>
              <a:t>planned</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start date for each project task listed in the timeline chart.</a:t>
            </a:r>
          </a:p>
          <a:p>
            <a:pPr marL="914400" marR="0" lvl="1" indent="-457200" algn="just" defTabSz="914400" rtl="0" eaLnBrk="1" fontAlgn="base" latinLnBrk="0" hangingPunct="1">
              <a:lnSpc>
                <a:spcPct val="80000"/>
              </a:lnSpc>
              <a:spcBef>
                <a:spcPts val="450"/>
              </a:spcBef>
              <a:spcAft>
                <a:spcPct val="0"/>
              </a:spcAft>
              <a:buClrTx/>
              <a:buSzTx/>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2200" b="1" i="0" u="sng" strike="noStrike" kern="1200" cap="none" spc="0" normalizeH="0" baseline="0" noProof="0" dirty="0" smtClean="0">
                <a:ln>
                  <a:noFill/>
                </a:ln>
                <a:solidFill>
                  <a:schemeClr val="tx1"/>
                </a:solidFill>
                <a:effectLst/>
                <a:uLnTx/>
                <a:uFillTx/>
                <a:latin typeface="+mn-lt"/>
                <a:ea typeface="+mn-ea"/>
                <a:cs typeface="+mn-cs"/>
              </a:rPr>
              <a:t>Meet informally</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with the software engineering team to obtain their </a:t>
            </a:r>
            <a:r>
              <a:rPr kumimoji="0" lang="en-US" sz="2200" b="1" i="0" u="sng" strike="noStrike" kern="1200" cap="none" spc="0" normalizeH="0" baseline="0" noProof="0" dirty="0" smtClean="0">
                <a:ln>
                  <a:noFill/>
                </a:ln>
                <a:solidFill>
                  <a:schemeClr val="tx1"/>
                </a:solidFill>
                <a:effectLst/>
                <a:uLnTx/>
                <a:uFillTx/>
                <a:latin typeface="+mn-lt"/>
                <a:ea typeface="+mn-ea"/>
                <a:cs typeface="+mn-cs"/>
              </a:rPr>
              <a:t>subjective assessment</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of progress to date and problems on the horizon.</a:t>
            </a:r>
          </a:p>
          <a:p>
            <a:pPr marL="739775" marR="0" lvl="1" indent="-282575" algn="just" defTabSz="914400" rtl="0" eaLnBrk="1" fontAlgn="base" latinLnBrk="0" hangingPunct="1">
              <a:lnSpc>
                <a:spcPct val="80000"/>
              </a:lnSpc>
              <a:spcBef>
                <a:spcPts val="450"/>
              </a:spcBef>
              <a:spcAft>
                <a:spcPct val="0"/>
              </a:spcAft>
              <a:buClrTx/>
              <a:buSzTx/>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US" sz="2200" b="1" i="0" u="none" strike="noStrike" kern="1200" cap="none" spc="0" normalizeH="0" baseline="0" noProof="0" dirty="0" smtClean="0">
              <a:ln>
                <a:noFill/>
              </a:ln>
              <a:solidFill>
                <a:schemeClr val="tx1"/>
              </a:solidFill>
              <a:effectLst/>
              <a:uLnTx/>
              <a:uFillTx/>
              <a:latin typeface="+mn-lt"/>
              <a:ea typeface="+mn-ea"/>
              <a:cs typeface="+mn-cs"/>
            </a:endParaRPr>
          </a:p>
          <a:p>
            <a:pPr marL="339725" marR="0" lvl="0" indent="-339725" algn="just" defTabSz="914400" rtl="0" eaLnBrk="1" fontAlgn="base" latinLnBrk="0" hangingPunct="1">
              <a:lnSpc>
                <a:spcPct val="80000"/>
              </a:lnSpc>
              <a:spcBef>
                <a:spcPts val="500"/>
              </a:spcBef>
              <a:spcAft>
                <a:spcPct val="0"/>
              </a:spcAft>
              <a:buClrTx/>
              <a:buSzTx/>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2200" b="1" i="0" u="sng" strike="noStrike" kern="1200" cap="none" spc="0" normalizeH="0" baseline="0" noProof="0" dirty="0" smtClean="0">
                <a:ln>
                  <a:noFill/>
                </a:ln>
                <a:solidFill>
                  <a:srgbClr val="FF0000"/>
                </a:solidFill>
                <a:effectLst/>
                <a:uLnTx/>
                <a:uFillTx/>
                <a:latin typeface="+mn-lt"/>
                <a:ea typeface="+mn-ea"/>
                <a:cs typeface="+mn-cs"/>
              </a:rPr>
              <a:t>Quantitative</a:t>
            </a:r>
            <a:r>
              <a:rPr kumimoji="0" lang="en-US" sz="2200" b="1" i="0" u="none" strike="noStrike" kern="1200" cap="none" spc="0" normalizeH="0" baseline="0" noProof="0" dirty="0" smtClean="0">
                <a:ln>
                  <a:noFill/>
                </a:ln>
                <a:solidFill>
                  <a:srgbClr val="FF0000"/>
                </a:solidFill>
                <a:effectLst/>
                <a:uLnTx/>
                <a:uFillTx/>
                <a:latin typeface="+mn-lt"/>
                <a:ea typeface="+mn-ea"/>
                <a:cs typeface="+mn-cs"/>
              </a:rPr>
              <a:t> approach</a:t>
            </a:r>
          </a:p>
          <a:p>
            <a:pPr marL="739775" marR="0" lvl="1" indent="-282575" algn="just" defTabSz="914400" rtl="0" eaLnBrk="1" fontAlgn="base" latinLnBrk="0" hangingPunct="1">
              <a:lnSpc>
                <a:spcPct val="80000"/>
              </a:lnSpc>
              <a:spcBef>
                <a:spcPts val="450"/>
              </a:spcBef>
              <a:spcAft>
                <a:spcPct val="0"/>
              </a:spcAft>
              <a:buClrTx/>
              <a:buSzTx/>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Use </a:t>
            </a:r>
            <a:r>
              <a:rPr kumimoji="0" lang="en-US" sz="2200" b="1" i="0" u="sng" strike="noStrike" kern="1200" cap="none" spc="0" normalizeH="0" baseline="0" noProof="0" dirty="0" smtClean="0">
                <a:ln>
                  <a:noFill/>
                </a:ln>
                <a:solidFill>
                  <a:schemeClr val="tx1"/>
                </a:solidFill>
                <a:effectLst/>
                <a:uLnTx/>
                <a:uFillTx/>
                <a:latin typeface="+mn-lt"/>
                <a:ea typeface="+mn-ea"/>
                <a:cs typeface="+mn-cs"/>
              </a:rPr>
              <a:t>earned value analysis</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to assess progress quantitatively.</a:t>
            </a:r>
          </a:p>
        </p:txBody>
      </p:sp>
    </p:spTree>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457200" y="274638"/>
            <a:ext cx="8229600" cy="225425"/>
          </a:xfrm>
        </p:spPr>
        <p:txBody>
          <a:bodyPr vert="horz" wrap="square" lIns="91440" tIns="45720" rIns="91440" bIns="45720" anchor="ctr" anchorCtr="0"/>
          <a:lstStyle/>
          <a:p>
            <a:r>
              <a:rPr sz="3200" b="1" dirty="0">
                <a:solidFill>
                  <a:srgbClr val="FF0000"/>
                </a:solidFill>
              </a:rPr>
              <a:t>Earned Value Analysis</a:t>
            </a:r>
            <a:endParaRPr sz="3200" dirty="0"/>
          </a:p>
        </p:txBody>
      </p:sp>
      <p:sp>
        <p:nvSpPr>
          <p:cNvPr id="3" name="Content Placeholder 2"/>
          <p:cNvSpPr>
            <a:spLocks noGrp="1"/>
          </p:cNvSpPr>
          <p:nvPr>
            <p:ph idx="1"/>
          </p:nvPr>
        </p:nvSpPr>
        <p:spPr>
          <a:xfrm>
            <a:off x="0" y="3286125"/>
            <a:ext cx="8858250" cy="3811588"/>
          </a:xfrm>
        </p:spPr>
        <p:txBody>
          <a:bodyPr vert="horz" wrap="square" lIns="91440" tIns="45720" rIns="91440" bIns="45720" numCol="1" anchor="t" anchorCtr="0" compatLnSpc="1">
            <a:normAutofit fontScale="92500" lnSpcReduction="20000"/>
          </a:bodyPr>
          <a:lstStyle/>
          <a:p>
            <a:pPr marL="457200" marR="0" lvl="0" indent="-457200" algn="just" defTabSz="914400" rtl="0" eaLnBrk="0" fontAlgn="base" latinLnBrk="0" hangingPunct="0">
              <a:lnSpc>
                <a:spcPct val="100000"/>
              </a:lnSpc>
              <a:spcBef>
                <a:spcPct val="20000"/>
              </a:spcBef>
              <a:spcAft>
                <a:spcPct val="0"/>
              </a:spcAft>
              <a:buClrTx/>
              <a:buSzTx/>
              <a:buFont typeface="+mj-lt"/>
              <a:buAutoNum type="arabicPeriod"/>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The </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budgeted cost of work scheduled (BCWS) </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Blip>
                <a:blip r:embed="rId2"/>
              </a:buBlip>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200" b="1" i="1" u="none" strike="noStrike" kern="1200" cap="none" spc="0" normalizeH="0" baseline="0" noProof="0" dirty="0" smtClean="0">
                <a:ln>
                  <a:noFill/>
                </a:ln>
                <a:solidFill>
                  <a:schemeClr val="tx1"/>
                </a:solidFill>
                <a:effectLst/>
                <a:uLnTx/>
                <a:uFillTx/>
                <a:latin typeface="+mn-lt"/>
                <a:ea typeface="+mn-ea"/>
                <a:cs typeface="+mn-cs"/>
              </a:rPr>
              <a:t>is determined for each work task </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represented in the schedule. </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Blip>
                <a:blip r:embed="rId2"/>
              </a:buBlip>
              <a:defRPr/>
            </a:pPr>
            <a:endParaRPr kumimoji="0" lang="en-US" sz="2200" b="1"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Blip>
                <a:blip r:embed="rId2"/>
              </a:buBlip>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During estimation, the work (in person-hours or person-days) of each software engineering task is planned.</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Blip>
                <a:blip r:embed="rId2"/>
              </a:buBlip>
              <a:defRPr/>
            </a:pPr>
            <a:endParaRPr kumimoji="0" lang="en-US" sz="2200" b="1"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Blip>
                <a:blip r:embed="rId2"/>
              </a:buBlip>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Hence, </a:t>
            </a:r>
            <a:r>
              <a:rPr kumimoji="0" lang="en-US" sz="2200" b="1" i="0" u="none" strike="noStrike" kern="1200" cap="none" spc="0" normalizeH="0" baseline="0" noProof="0" dirty="0" err="1" smtClean="0">
                <a:ln>
                  <a:noFill/>
                </a:ln>
                <a:solidFill>
                  <a:schemeClr val="tx1"/>
                </a:solidFill>
                <a:effectLst/>
                <a:uLnTx/>
                <a:uFillTx/>
                <a:latin typeface="+mn-lt"/>
                <a:ea typeface="+mn-ea"/>
                <a:cs typeface="+mn-cs"/>
              </a:rPr>
              <a:t>BCWS</a:t>
            </a:r>
            <a:r>
              <a:rPr kumimoji="0" lang="en-US" sz="2200" b="1" i="0"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is the effort planned for work task </a:t>
            </a:r>
            <a:r>
              <a:rPr kumimoji="0" lang="en-US" sz="22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Blip>
                <a:blip r:embed="rId2"/>
              </a:buBlip>
              <a:defRPr/>
            </a:pPr>
            <a:endParaRPr kumimoji="0" lang="en-US" sz="2200" b="1"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Blip>
                <a:blip r:embed="rId2"/>
              </a:buBlip>
              <a:defRPr/>
            </a:pPr>
            <a:r>
              <a:rPr kumimoji="0" lang="en-US" sz="2200" b="1" i="1" u="none" strike="noStrike" kern="1200" cap="none" spc="0" normalizeH="0" baseline="0" noProof="0" dirty="0" smtClean="0">
                <a:ln>
                  <a:noFill/>
                </a:ln>
                <a:solidFill>
                  <a:schemeClr val="tx1"/>
                </a:solidFill>
                <a:effectLst/>
                <a:uLnTx/>
                <a:uFillTx/>
                <a:latin typeface="+mn-lt"/>
                <a:ea typeface="+mn-ea"/>
                <a:cs typeface="+mn-cs"/>
              </a:rPr>
              <a:t>To determine progress at a given point </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along the project schedule, the value of BCWS is the sum of the </a:t>
            </a:r>
            <a:r>
              <a:rPr kumimoji="0" lang="en-US" sz="2200" b="1" i="0" u="none" strike="noStrike" kern="1200" cap="none" spc="0" normalizeH="0" baseline="0" noProof="0" dirty="0" err="1" smtClean="0">
                <a:ln>
                  <a:noFill/>
                </a:ln>
                <a:solidFill>
                  <a:schemeClr val="tx1"/>
                </a:solidFill>
                <a:effectLst/>
                <a:uLnTx/>
                <a:uFillTx/>
                <a:latin typeface="+mn-lt"/>
                <a:ea typeface="+mn-ea"/>
                <a:cs typeface="+mn-cs"/>
              </a:rPr>
              <a:t>BCWS</a:t>
            </a:r>
            <a:r>
              <a:rPr kumimoji="0" lang="en-US" sz="2200" b="1"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200" b="1" i="1" u="none" strike="noStrike" kern="1200" cap="none" spc="0" normalizeH="0" baseline="0" noProof="0" dirty="0" smtClean="0">
                <a:ln>
                  <a:noFill/>
                </a:ln>
                <a:solidFill>
                  <a:schemeClr val="tx1"/>
                </a:solidFill>
                <a:effectLst/>
                <a:uLnTx/>
                <a:uFillTx/>
                <a:latin typeface="+mn-lt"/>
                <a:ea typeface="+mn-ea"/>
                <a:cs typeface="+mn-cs"/>
              </a:rPr>
              <a:t> values </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for all work tasks that should have been completed by that   point in time on the project schedule.</a:t>
            </a:r>
            <a:endParaRPr kumimoji="0" lang="en-US" sz="2200" b="1"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125</a:t>
            </a:fld>
            <a:endParaRPr lang="en-GB" altLang="x-none" sz="1200" dirty="0">
              <a:solidFill>
                <a:srgbClr val="898989"/>
              </a:solidFill>
              <a:latin typeface="Calibri" panose="020F0502020204030204" pitchFamily="34" charset="0"/>
            </a:endParaRPr>
          </a:p>
        </p:txBody>
      </p:sp>
      <p:sp>
        <p:nvSpPr>
          <p:cNvPr id="131077" name="Rectangle 4"/>
          <p:cNvSpPr/>
          <p:nvPr/>
        </p:nvSpPr>
        <p:spPr>
          <a:xfrm>
            <a:off x="285750" y="642938"/>
            <a:ext cx="8572500" cy="2500312"/>
          </a:xfrm>
          <a:prstGeom prst="rect">
            <a:avLst/>
          </a:prstGeom>
          <a:noFill/>
          <a:ln w="9525">
            <a:noFill/>
          </a:ln>
        </p:spPr>
        <p:txBody>
          <a:bodyPr>
            <a:spAutoFit/>
          </a:bodyPr>
          <a:lstStyle/>
          <a:p>
            <a:pPr marL="339725" indent="-339725" algn="just" defTabSz="914400">
              <a:spcBef>
                <a:spcPts val="5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b="1" dirty="0">
                <a:latin typeface="Arial" panose="020B0604020202020204" pitchFamily="34" charset="0"/>
              </a:rPr>
              <a:t>Earned value analysis is a </a:t>
            </a:r>
            <a:r>
              <a:rPr b="1" u="sng" dirty="0">
                <a:latin typeface="Arial" panose="020B0604020202020204" pitchFamily="34" charset="0"/>
              </a:rPr>
              <a:t>measure of progress</a:t>
            </a:r>
            <a:r>
              <a:rPr b="1" dirty="0">
                <a:latin typeface="Arial" panose="020B0604020202020204" pitchFamily="34" charset="0"/>
              </a:rPr>
              <a:t> by assessing the </a:t>
            </a:r>
            <a:r>
              <a:rPr b="1" u="sng" dirty="0">
                <a:latin typeface="Arial" panose="020B0604020202020204" pitchFamily="34" charset="0"/>
              </a:rPr>
              <a:t>percent of completeness</a:t>
            </a:r>
            <a:r>
              <a:rPr b="1" dirty="0">
                <a:latin typeface="Arial" panose="020B0604020202020204" pitchFamily="34" charset="0"/>
              </a:rPr>
              <a:t> for a project</a:t>
            </a:r>
          </a:p>
          <a:p>
            <a:pPr marL="339725" indent="-339725" algn="just" defTabSz="914400">
              <a:spcBef>
                <a:spcPts val="5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b="1" dirty="0">
                <a:latin typeface="Arial" panose="020B0604020202020204" pitchFamily="34" charset="0"/>
              </a:rPr>
              <a:t>It gives </a:t>
            </a:r>
            <a:r>
              <a:rPr b="1" u="sng" dirty="0">
                <a:latin typeface="Arial" panose="020B0604020202020204" pitchFamily="34" charset="0"/>
              </a:rPr>
              <a:t>accurate</a:t>
            </a:r>
            <a:r>
              <a:rPr b="1" dirty="0">
                <a:latin typeface="Arial" panose="020B0604020202020204" pitchFamily="34" charset="0"/>
              </a:rPr>
              <a:t> and </a:t>
            </a:r>
            <a:r>
              <a:rPr b="1" u="sng" dirty="0">
                <a:latin typeface="Arial" panose="020B0604020202020204" pitchFamily="34" charset="0"/>
              </a:rPr>
              <a:t>reliable</a:t>
            </a:r>
            <a:r>
              <a:rPr b="1" dirty="0">
                <a:latin typeface="Arial" panose="020B0604020202020204" pitchFamily="34" charset="0"/>
              </a:rPr>
              <a:t> readings of performance </a:t>
            </a:r>
            <a:r>
              <a:rPr b="1" u="sng" dirty="0">
                <a:latin typeface="Arial" panose="020B0604020202020204" pitchFamily="34" charset="0"/>
              </a:rPr>
              <a:t>very early</a:t>
            </a:r>
            <a:r>
              <a:rPr b="1" dirty="0">
                <a:latin typeface="Arial" panose="020B0604020202020204" pitchFamily="34" charset="0"/>
              </a:rPr>
              <a:t> into a project</a:t>
            </a:r>
          </a:p>
          <a:p>
            <a:pPr marL="339725" indent="-339725" algn="just" defTabSz="914400">
              <a:spcBef>
                <a:spcPts val="5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b="1" dirty="0">
                <a:latin typeface="Arial" panose="020B0604020202020204" pitchFamily="34" charset="0"/>
              </a:rPr>
              <a:t>It provides a </a:t>
            </a:r>
            <a:r>
              <a:rPr b="1" u="sng" dirty="0">
                <a:latin typeface="Arial" panose="020B0604020202020204" pitchFamily="34" charset="0"/>
              </a:rPr>
              <a:t>common value scale</a:t>
            </a:r>
            <a:r>
              <a:rPr b="1" dirty="0">
                <a:latin typeface="Arial" panose="020B0604020202020204" pitchFamily="34" charset="0"/>
              </a:rPr>
              <a:t> (i.e., time) for every project task, regardless of the type of work being performed</a:t>
            </a:r>
          </a:p>
          <a:p>
            <a:pPr marL="339725" indent="-339725" algn="just" defTabSz="914400">
              <a:spcBef>
                <a:spcPts val="5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b="1" dirty="0">
                <a:latin typeface="Arial" panose="020B0604020202020204" pitchFamily="34" charset="0"/>
              </a:rPr>
              <a:t>The </a:t>
            </a:r>
            <a:r>
              <a:rPr b="1" u="sng" dirty="0">
                <a:latin typeface="Arial" panose="020B0604020202020204" pitchFamily="34" charset="0"/>
              </a:rPr>
              <a:t>total hours</a:t>
            </a:r>
            <a:r>
              <a:rPr b="1" dirty="0">
                <a:latin typeface="Arial" panose="020B0604020202020204" pitchFamily="34" charset="0"/>
              </a:rPr>
              <a:t> to do the whole project are </a:t>
            </a:r>
            <a:r>
              <a:rPr b="1" u="sng" dirty="0">
                <a:latin typeface="Arial" panose="020B0604020202020204" pitchFamily="34" charset="0"/>
              </a:rPr>
              <a:t>estimated</a:t>
            </a:r>
            <a:r>
              <a:rPr b="1" dirty="0">
                <a:latin typeface="Arial" panose="020B0604020202020204" pitchFamily="34" charset="0"/>
              </a:rPr>
              <a:t>, and </a:t>
            </a:r>
            <a:r>
              <a:rPr b="1" u="sng" dirty="0">
                <a:latin typeface="Arial" panose="020B0604020202020204" pitchFamily="34" charset="0"/>
              </a:rPr>
              <a:t>every task</a:t>
            </a:r>
            <a:r>
              <a:rPr b="1" dirty="0">
                <a:latin typeface="Arial" panose="020B0604020202020204" pitchFamily="34" charset="0"/>
              </a:rPr>
              <a:t> is given an </a:t>
            </a:r>
            <a:r>
              <a:rPr b="1" u="sng" dirty="0">
                <a:latin typeface="Arial" panose="020B0604020202020204" pitchFamily="34" charset="0"/>
              </a:rPr>
              <a:t>earned value</a:t>
            </a:r>
            <a:r>
              <a:rPr b="1" dirty="0">
                <a:latin typeface="Arial" panose="020B0604020202020204" pitchFamily="34" charset="0"/>
              </a:rPr>
              <a:t> based on its estimated </a:t>
            </a:r>
            <a:r>
              <a:rPr b="1" u="sng" dirty="0">
                <a:latin typeface="Arial" panose="020B0604020202020204" pitchFamily="34" charset="0"/>
              </a:rPr>
              <a:t>percentage</a:t>
            </a:r>
            <a:r>
              <a:rPr b="1" dirty="0">
                <a:latin typeface="Arial" panose="020B0604020202020204" pitchFamily="34" charset="0"/>
              </a:rPr>
              <a:t> of the total</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vert="horz" wrap="square" lIns="91440" tIns="45720" rIns="91440" bIns="45720" anchor="ctr" anchorCtr="0"/>
          <a:lstStyle/>
          <a:p>
            <a:r>
              <a:rPr sz="3200" b="1" dirty="0"/>
              <a:t>Earned Value Analysis</a:t>
            </a:r>
            <a:endParaRPr sz="3200" dirty="0"/>
          </a:p>
        </p:txBody>
      </p:sp>
      <p:sp>
        <p:nvSpPr>
          <p:cNvPr id="3" name="Content Placeholder 2"/>
          <p:cNvSpPr>
            <a:spLocks noGrp="1"/>
          </p:cNvSpPr>
          <p:nvPr>
            <p:ph idx="1"/>
          </p:nvPr>
        </p:nvSpPr>
        <p:spPr/>
        <p:txBody>
          <a:bodyPr vert="horz" wrap="square" lIns="91440" tIns="45720" rIns="91440" bIns="45720" numCol="1" anchor="t" anchorCtr="0" compatLnSpc="1">
            <a:normAutofit fontScale="92500" lnSpcReduction="20000"/>
          </a:bodyPr>
          <a:lstStyle/>
          <a:p>
            <a:pPr marL="457200" marR="0" lvl="0" indent="-457200" algn="just" defTabSz="914400" rtl="0" eaLnBrk="0" fontAlgn="base" latinLnBrk="0" hangingPunct="0">
              <a:lnSpc>
                <a:spcPct val="100000"/>
              </a:lnSpc>
              <a:spcBef>
                <a:spcPct val="20000"/>
              </a:spcBef>
              <a:spcAft>
                <a:spcPct val="0"/>
              </a:spcAft>
              <a:buClrTx/>
              <a:buSzTx/>
              <a:buFont typeface="+mj-lt"/>
              <a:buAutoNum type="arabicPeriod" startAt="2"/>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 BCWS values for all work tasks are summed</a:t>
            </a:r>
          </a:p>
          <a:p>
            <a:pPr marL="457200" marR="0" lvl="0" indent="-457200" algn="just" defTabSz="914400" rtl="0" eaLnBrk="0" fontAlgn="base" latinLnBrk="0" hangingPunct="0">
              <a:lnSpc>
                <a:spcPct val="100000"/>
              </a:lnSpc>
              <a:spcBef>
                <a:spcPct val="20000"/>
              </a:spcBef>
              <a:spcAft>
                <a:spcPct val="0"/>
              </a:spcAft>
              <a:buClrTx/>
              <a:buSzTx/>
              <a:buFont typeface="Arial" panose="020B0604020202020204" pitchFamily="34" charset="0"/>
              <a:buBlip>
                <a:blip r:embed="rId2"/>
              </a:buBlip>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to derive the </a:t>
            </a:r>
            <a:r>
              <a:rPr kumimoji="0" lang="en-US" sz="2600" b="1" i="1" u="none" strike="noStrike" kern="1200" cap="none" spc="0" normalizeH="0" baseline="0" noProof="0" dirty="0" smtClean="0">
                <a:ln>
                  <a:noFill/>
                </a:ln>
                <a:solidFill>
                  <a:schemeClr val="tx1"/>
                </a:solidFill>
                <a:effectLst/>
                <a:uLnTx/>
                <a:uFillTx/>
                <a:latin typeface="+mn-lt"/>
                <a:ea typeface="+mn-ea"/>
                <a:cs typeface="+mn-cs"/>
              </a:rPr>
              <a:t>budget at completion (BAC). </a:t>
            </a:r>
          </a:p>
          <a:p>
            <a:pPr marL="457200" marR="0" lvl="0" indent="-457200" algn="just" defTabSz="914400" rtl="0" eaLnBrk="0" fontAlgn="base" latinLnBrk="0" hangingPunct="0">
              <a:lnSpc>
                <a:spcPct val="100000"/>
              </a:lnSpc>
              <a:spcBef>
                <a:spcPct val="20000"/>
              </a:spcBef>
              <a:spcAft>
                <a:spcPct val="0"/>
              </a:spcAft>
              <a:buClrTx/>
              <a:buSzTx/>
              <a:buFont typeface="Arial" panose="020B0604020202020204" pitchFamily="34" charset="0"/>
              <a:buBlip>
                <a:blip r:embed="rId2"/>
              </a:buBlip>
              <a:defRPr/>
            </a:pPr>
            <a:r>
              <a:rPr kumimoji="0" lang="en-US" sz="2600" b="1" i="1" u="none" strike="noStrike" kern="1200" cap="none" spc="0" normalizeH="0" baseline="0" noProof="0" dirty="0" smtClean="0">
                <a:ln>
                  <a:noFill/>
                </a:ln>
                <a:solidFill>
                  <a:schemeClr val="tx1"/>
                </a:solidFill>
                <a:effectLst/>
                <a:uLnTx/>
                <a:uFillTx/>
                <a:latin typeface="+mn-lt"/>
                <a:ea typeface="+mn-ea"/>
                <a:cs typeface="+mn-cs"/>
              </a:rPr>
              <a:t>Hence,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BAC= Ʃ  (</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BCWS</a:t>
            </a:r>
            <a:r>
              <a:rPr kumimoji="0" lang="en-US" sz="2600" b="1" i="1" u="none" strike="noStrike" kern="1200" cap="none" spc="0" normalizeH="0" baseline="-25000" noProof="0" dirty="0" err="1" smtClean="0">
                <a:ln>
                  <a:noFill/>
                </a:ln>
                <a:solidFill>
                  <a:schemeClr val="tx1"/>
                </a:solidFill>
                <a:effectLst/>
                <a:uLnTx/>
                <a:uFillTx/>
                <a:latin typeface="+mn-lt"/>
                <a:ea typeface="+mn-ea"/>
                <a:cs typeface="+mn-cs"/>
              </a:rPr>
              <a:t>k</a:t>
            </a:r>
            <a:r>
              <a:rPr kumimoji="0" lang="en-US" sz="2600" b="1" i="1" u="none" strike="noStrike" kern="1200" cap="none" spc="0" normalizeH="0" baseline="0" noProof="0" dirty="0" smtClean="0">
                <a:ln>
                  <a:noFill/>
                </a:ln>
                <a:solidFill>
                  <a:schemeClr val="tx1"/>
                </a:solidFill>
                <a:effectLst/>
                <a:uLnTx/>
                <a:uFillTx/>
                <a:latin typeface="+mn-lt"/>
                <a:ea typeface="+mn-ea"/>
                <a:cs typeface="+mn-cs"/>
              </a:rPr>
              <a:t>) for all tasks k</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2000" b="0" i="1"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0" fontAlgn="base" latinLnBrk="0" hangingPunct="0">
              <a:lnSpc>
                <a:spcPct val="100000"/>
              </a:lnSpc>
              <a:spcBef>
                <a:spcPct val="20000"/>
              </a:spcBef>
              <a:spcAft>
                <a:spcPct val="0"/>
              </a:spcAft>
              <a:buClrTx/>
              <a:buSzTx/>
              <a:buFont typeface="+mj-lt"/>
              <a:buAutoNum type="arabicPeriod" startAt="3"/>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Next, the value for </a:t>
            </a:r>
            <a:r>
              <a:rPr kumimoji="0" lang="en-US" sz="2400" b="1" i="1" u="none" strike="noStrike" kern="1200" cap="none" spc="0" normalizeH="0" baseline="0" noProof="0" dirty="0" smtClean="0">
                <a:ln>
                  <a:noFill/>
                </a:ln>
                <a:solidFill>
                  <a:schemeClr val="tx1"/>
                </a:solidFill>
                <a:effectLst/>
                <a:uLnTx/>
                <a:uFillTx/>
                <a:latin typeface="+mn-lt"/>
                <a:ea typeface="+mn-ea"/>
                <a:cs typeface="+mn-cs"/>
              </a:rPr>
              <a:t>budgeted cost of work performed (BCWP) is computed. </a:t>
            </a:r>
          </a:p>
          <a:p>
            <a:pPr marL="457200" marR="0" lvl="0" indent="-457200" algn="just" defTabSz="914400" rtl="0" eaLnBrk="0" fontAlgn="base" latinLnBrk="0" hangingPunct="0">
              <a:lnSpc>
                <a:spcPct val="100000"/>
              </a:lnSpc>
              <a:spcBef>
                <a:spcPct val="20000"/>
              </a:spcBef>
              <a:spcAft>
                <a:spcPct val="0"/>
              </a:spcAft>
              <a:buClrTx/>
              <a:buSzTx/>
              <a:buFont typeface="Arial" panose="020B0604020202020204" pitchFamily="34" charset="0"/>
              <a:buBlip>
                <a:blip r:embed="rId2"/>
              </a:buBlip>
              <a:defRPr/>
            </a:pPr>
            <a:r>
              <a:rPr kumimoji="0" lang="en-US" sz="2400" b="1" i="1" u="none" strike="noStrike" kern="1200" cap="none" spc="0" normalizeH="0" baseline="0" noProof="0" dirty="0" smtClean="0">
                <a:ln>
                  <a:noFill/>
                </a:ln>
                <a:solidFill>
                  <a:schemeClr val="tx1"/>
                </a:solidFill>
                <a:effectLst/>
                <a:uLnTx/>
                <a:uFillTx/>
                <a:latin typeface="+mn-lt"/>
                <a:ea typeface="+mn-ea"/>
                <a:cs typeface="+mn-cs"/>
              </a:rPr>
              <a:t>	The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value for BCWP is the sum of the BCWS values for all work tasks that have actually been completed by a point in time on the project schedule.</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“The distinction between the BCWS and the BCWP is that the former represents the budget of the activities that were planned to be completed and the latter represents the budget of the activities that actually were completed.”</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126</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ntent Placeholder 2"/>
          <p:cNvSpPr>
            <a:spLocks noGrp="1"/>
          </p:cNvSpPr>
          <p:nvPr>
            <p:ph idx="1"/>
          </p:nvPr>
        </p:nvSpPr>
        <p:spPr>
          <a:xfrm>
            <a:off x="381000" y="685800"/>
            <a:ext cx="8229600" cy="5697538"/>
          </a:xfrm>
        </p:spPr>
        <p:txBody>
          <a:bodyPr vert="horz" wrap="square" lIns="91440" tIns="45720" rIns="91440" bIns="45720" anchor="t" anchorCtr="0"/>
          <a:lstStyle/>
          <a:p>
            <a:pPr algn="just"/>
            <a:r>
              <a:rPr sz="2000" b="1" dirty="0"/>
              <a:t>Given values for BCWS, BAC, and BCWP, important progress indicators </a:t>
            </a:r>
          </a:p>
          <a:p>
            <a:pPr algn="just"/>
            <a:endParaRPr sz="2000" b="1" dirty="0"/>
          </a:p>
          <a:p>
            <a:pPr algn="just"/>
            <a:r>
              <a:rPr sz="2000" b="1" dirty="0"/>
              <a:t>Schedule performance index, SPI </a:t>
            </a:r>
          </a:p>
          <a:p>
            <a:pPr algn="just"/>
            <a:r>
              <a:rPr sz="2000" b="1" dirty="0"/>
              <a:t>Schedule variance, </a:t>
            </a:r>
          </a:p>
          <a:p>
            <a:pPr algn="just"/>
            <a:endParaRPr sz="2000" b="1" dirty="0"/>
          </a:p>
          <a:p>
            <a:pPr algn="just"/>
            <a:endParaRPr sz="2000" b="1" dirty="0"/>
          </a:p>
          <a:p>
            <a:pPr algn="just"/>
            <a:r>
              <a:rPr sz="2000" b="1" dirty="0"/>
              <a:t>SPI is an indication of the efficiency with which the project is utilizing scheduled resources. An SPI value close to 1.0 indicates efficient execution of the project schedule. SV is simply an absolute indication of variance from the planned schedule.</a:t>
            </a:r>
          </a:p>
          <a:p>
            <a:pPr algn="just"/>
            <a:r>
              <a:rPr sz="2000" b="1" dirty="0"/>
              <a:t>Percent scheduled for completion</a:t>
            </a:r>
          </a:p>
          <a:p>
            <a:pPr algn="just"/>
            <a:r>
              <a:rPr sz="2000" b="1" dirty="0"/>
              <a:t>  provides an indication of the percentage of work that should have been completed by time </a:t>
            </a:r>
            <a:r>
              <a:rPr sz="2000" b="1" i="1" dirty="0"/>
              <a:t>t.</a:t>
            </a:r>
          </a:p>
          <a:p>
            <a:pPr algn="just"/>
            <a:endParaRPr sz="2000" b="1" dirty="0"/>
          </a:p>
          <a:p>
            <a:pPr algn="just"/>
            <a:r>
              <a:rPr sz="2000" b="1" dirty="0"/>
              <a:t>Percent complete provides a quantitative indication of the percent of completeness of the project at a given point in time </a:t>
            </a:r>
            <a:r>
              <a:rPr sz="2000" b="1" i="1" dirty="0"/>
              <a:t>t.</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127</a:t>
            </a:fld>
            <a:endParaRPr lang="en-GB" altLang="x-none" sz="1200" dirty="0">
              <a:solidFill>
                <a:srgbClr val="898989"/>
              </a:solidFill>
              <a:latin typeface="Calibri" panose="020F0502020204030204" pitchFamily="34" charset="0"/>
            </a:endParaRPr>
          </a:p>
        </p:txBody>
      </p:sp>
      <p:pic>
        <p:nvPicPr>
          <p:cNvPr id="133124" name="Picture 2"/>
          <p:cNvPicPr>
            <a:picLocks noChangeAspect="1"/>
          </p:cNvPicPr>
          <p:nvPr/>
        </p:nvPicPr>
        <p:blipFill>
          <a:blip r:embed="rId2"/>
          <a:stretch>
            <a:fillRect/>
          </a:stretch>
        </p:blipFill>
        <p:spPr>
          <a:xfrm>
            <a:off x="4495800" y="1295400"/>
            <a:ext cx="990600" cy="628650"/>
          </a:xfrm>
          <a:prstGeom prst="rect">
            <a:avLst/>
          </a:prstGeom>
          <a:noFill/>
          <a:ln w="9525">
            <a:noFill/>
          </a:ln>
        </p:spPr>
      </p:pic>
      <p:pic>
        <p:nvPicPr>
          <p:cNvPr id="133125" name="Picture 3"/>
          <p:cNvPicPr>
            <a:picLocks noChangeAspect="1"/>
          </p:cNvPicPr>
          <p:nvPr/>
        </p:nvPicPr>
        <p:blipFill>
          <a:blip r:embed="rId3"/>
          <a:stretch>
            <a:fillRect/>
          </a:stretch>
        </p:blipFill>
        <p:spPr>
          <a:xfrm>
            <a:off x="2438400" y="2209800"/>
            <a:ext cx="2133600" cy="485775"/>
          </a:xfrm>
          <a:prstGeom prst="rect">
            <a:avLst/>
          </a:prstGeom>
          <a:noFill/>
          <a:ln w="9525">
            <a:noFill/>
          </a:ln>
        </p:spPr>
      </p:pic>
      <p:pic>
        <p:nvPicPr>
          <p:cNvPr id="133126" name="Picture 4"/>
          <p:cNvPicPr>
            <a:picLocks noChangeAspect="1"/>
          </p:cNvPicPr>
          <p:nvPr/>
        </p:nvPicPr>
        <p:blipFill>
          <a:blip r:embed="rId4"/>
          <a:stretch>
            <a:fillRect/>
          </a:stretch>
        </p:blipFill>
        <p:spPr>
          <a:xfrm>
            <a:off x="4572000" y="4038600"/>
            <a:ext cx="904875" cy="504825"/>
          </a:xfrm>
          <a:prstGeom prst="rect">
            <a:avLst/>
          </a:prstGeom>
          <a:noFill/>
          <a:ln w="9525">
            <a:noFill/>
          </a:ln>
        </p:spPr>
      </p:pic>
      <p:pic>
        <p:nvPicPr>
          <p:cNvPr id="133127" name="Picture 5"/>
          <p:cNvPicPr>
            <a:picLocks noChangeAspect="1"/>
          </p:cNvPicPr>
          <p:nvPr/>
        </p:nvPicPr>
        <p:blipFill>
          <a:blip r:embed="rId5"/>
          <a:stretch>
            <a:fillRect/>
          </a:stretch>
        </p:blipFill>
        <p:spPr>
          <a:xfrm>
            <a:off x="3429000" y="4876800"/>
            <a:ext cx="2952750" cy="571500"/>
          </a:xfrm>
          <a:prstGeom prst="rect">
            <a:avLst/>
          </a:prstGeom>
          <a:noFill/>
          <a:ln w="9525">
            <a:noFill/>
          </a:ln>
        </p:spPr>
      </p:pic>
      <p:sp>
        <p:nvSpPr>
          <p:cNvPr id="133128" name="Rectangle 8"/>
          <p:cNvSpPr/>
          <p:nvPr/>
        </p:nvSpPr>
        <p:spPr>
          <a:xfrm>
            <a:off x="1371600" y="0"/>
            <a:ext cx="6629400" cy="584200"/>
          </a:xfrm>
          <a:prstGeom prst="rect">
            <a:avLst/>
          </a:prstGeom>
          <a:noFill/>
          <a:ln w="9525">
            <a:noFill/>
          </a:ln>
        </p:spPr>
        <p:txBody>
          <a:bodyPr>
            <a:spAutoFit/>
          </a:bodyPr>
          <a:lstStyle/>
          <a:p>
            <a:r>
              <a:rPr sz="3200" b="1" dirty="0">
                <a:latin typeface="Arial" panose="020B0604020202020204" pitchFamily="34" charset="0"/>
              </a:rPr>
              <a:t>Earned Value Analysis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vert="horz" wrap="square" lIns="91440" tIns="45720" rIns="91440" bIns="45720" anchor="ctr" anchorCtr="0"/>
          <a:lstStyle/>
          <a:p>
            <a:r>
              <a:rPr sz="3200" b="1" dirty="0"/>
              <a:t>Earned Value Analysis</a:t>
            </a:r>
            <a:endParaRPr sz="32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128</a:t>
            </a:fld>
            <a:endParaRPr lang="en-GB" altLang="x-none" sz="1200" dirty="0">
              <a:solidFill>
                <a:srgbClr val="898989"/>
              </a:solidFill>
              <a:latin typeface="Calibri" panose="020F0502020204030204" pitchFamily="34" charset="0"/>
            </a:endParaRPr>
          </a:p>
        </p:txBody>
      </p:sp>
      <p:pic>
        <p:nvPicPr>
          <p:cNvPr id="134148" name="Picture 2"/>
          <p:cNvPicPr>
            <a:picLocks noGrp="1" noChangeAspect="1"/>
          </p:cNvPicPr>
          <p:nvPr>
            <p:ph idx="1"/>
          </p:nvPr>
        </p:nvPicPr>
        <p:blipFill>
          <a:blip r:embed="rId2"/>
          <a:srcRect/>
          <a:stretch>
            <a:fillRect/>
          </a:stretch>
        </p:blipFill>
        <p:spPr>
          <a:xfrm>
            <a:off x="1295400" y="2971800"/>
            <a:ext cx="6019800" cy="1143000"/>
          </a:xfrm>
        </p:spPr>
      </p:pic>
      <p:sp>
        <p:nvSpPr>
          <p:cNvPr id="134149" name="Rectangle 5"/>
          <p:cNvSpPr/>
          <p:nvPr/>
        </p:nvSpPr>
        <p:spPr>
          <a:xfrm>
            <a:off x="457200" y="4191000"/>
            <a:ext cx="8286750" cy="1446213"/>
          </a:xfrm>
          <a:prstGeom prst="rect">
            <a:avLst/>
          </a:prstGeom>
          <a:noFill/>
          <a:ln w="9525">
            <a:noFill/>
          </a:ln>
        </p:spPr>
        <p:txBody>
          <a:bodyPr>
            <a:spAutoFit/>
          </a:bodyPr>
          <a:lstStyle/>
          <a:p>
            <a:pPr algn="just"/>
            <a:r>
              <a:rPr sz="2200" b="1" dirty="0">
                <a:latin typeface="Arial" panose="020B0604020202020204" pitchFamily="34" charset="0"/>
              </a:rPr>
              <a:t>A CPI value close to 1.0 provides a strong indication that the project is within its defined budget. CV is an absolute indication of cost savings (against planned costs)or shortfall at a particular stage of a project.</a:t>
            </a:r>
          </a:p>
        </p:txBody>
      </p:sp>
      <p:sp>
        <p:nvSpPr>
          <p:cNvPr id="134150" name="Rectangle 6"/>
          <p:cNvSpPr/>
          <p:nvPr/>
        </p:nvSpPr>
        <p:spPr>
          <a:xfrm>
            <a:off x="500063" y="1357313"/>
            <a:ext cx="8072437" cy="1446212"/>
          </a:xfrm>
          <a:prstGeom prst="rect">
            <a:avLst/>
          </a:prstGeom>
          <a:noFill/>
          <a:ln w="9525">
            <a:noFill/>
          </a:ln>
        </p:spPr>
        <p:txBody>
          <a:bodyPr>
            <a:spAutoFit/>
          </a:bodyPr>
          <a:lstStyle/>
          <a:p>
            <a:pPr algn="just"/>
            <a:r>
              <a:rPr sz="2200" b="1" dirty="0">
                <a:latin typeface="Arial" panose="020B0604020202020204" pitchFamily="34" charset="0"/>
              </a:rPr>
              <a:t>It is also possible to compute the </a:t>
            </a:r>
            <a:r>
              <a:rPr sz="2200" b="1" i="1" dirty="0">
                <a:latin typeface="Arial" panose="020B0604020202020204" pitchFamily="34" charset="0"/>
              </a:rPr>
              <a:t>actual cost of work performed (ACWP). The </a:t>
            </a:r>
            <a:r>
              <a:rPr sz="2200" b="1" dirty="0">
                <a:latin typeface="Arial" panose="020B0604020202020204" pitchFamily="34" charset="0"/>
              </a:rPr>
              <a:t>value for ACWP is the sum of the effort actually expended on work tasks that have been completed by a point in time on the project schedule. It is then possible to compute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p:nvPr/>
        </p:nvSpPr>
        <p:spPr>
          <a:xfrm>
            <a:off x="285750" y="0"/>
            <a:ext cx="8715375" cy="7170738"/>
          </a:xfrm>
          <a:prstGeom prst="rect">
            <a:avLst/>
          </a:prstGeom>
          <a:noFill/>
          <a:ln w="9525">
            <a:noFill/>
          </a:ln>
        </p:spPr>
        <p:txBody>
          <a:bodyPr>
            <a:spAutoFit/>
          </a:bodyPr>
          <a:lstStyle/>
          <a:p>
            <a:pPr marL="360680" indent="-278130" algn="just">
              <a:spcBef>
                <a:spcPts val="600"/>
              </a:spcBef>
              <a:buFont typeface="Wingdings" panose="05000000000000000000" pitchFamily="2" charset="2"/>
              <a:buChar char="§"/>
            </a:pPr>
            <a:r>
              <a:rPr sz="2000" dirty="0">
                <a:latin typeface="Arial" panose="020B0604020202020204" pitchFamily="34" charset="0"/>
              </a:rPr>
              <a:t>The reusable components have been created so that the engineer can concentrate on the truly innovative elements of a design, that is, the parts of the design that represent something new.</a:t>
            </a:r>
          </a:p>
          <a:p>
            <a:pPr marL="360680" indent="-278130" algn="just">
              <a:spcBef>
                <a:spcPts val="600"/>
              </a:spcBef>
              <a:buFont typeface="Wingdings" panose="05000000000000000000" pitchFamily="2" charset="2"/>
              <a:buChar char="§"/>
            </a:pPr>
            <a:r>
              <a:rPr sz="2000" dirty="0">
                <a:latin typeface="Arial" panose="020B0604020202020204" pitchFamily="34" charset="0"/>
              </a:rPr>
              <a:t> In the hardware world, component reuse is a natural part of the engineering process.</a:t>
            </a:r>
          </a:p>
          <a:p>
            <a:pPr marL="360680" indent="-278130" algn="just">
              <a:spcBef>
                <a:spcPts val="600"/>
              </a:spcBef>
              <a:buFont typeface="Wingdings" panose="05000000000000000000" pitchFamily="2" charset="2"/>
              <a:buChar char="§"/>
            </a:pPr>
            <a:r>
              <a:rPr sz="2000" dirty="0">
                <a:latin typeface="Arial" panose="020B0604020202020204" pitchFamily="34" charset="0"/>
              </a:rPr>
              <a:t> In the software world, it is something that has only begun to be achieved on a broad scale.</a:t>
            </a:r>
          </a:p>
          <a:p>
            <a:pPr marL="360680" indent="-278130" algn="just">
              <a:spcBef>
                <a:spcPts val="600"/>
              </a:spcBef>
              <a:buFont typeface="Wingdings" panose="05000000000000000000" pitchFamily="2" charset="2"/>
              <a:buChar char="§"/>
            </a:pPr>
            <a:r>
              <a:rPr sz="2000" dirty="0">
                <a:latin typeface="Arial" panose="020B0604020202020204" pitchFamily="34" charset="0"/>
              </a:rPr>
              <a:t>A software component should be designed and implemented so that it can be reused in many different programs. </a:t>
            </a:r>
          </a:p>
          <a:p>
            <a:pPr marL="360680" indent="-278130" algn="just">
              <a:spcBef>
                <a:spcPts val="600"/>
              </a:spcBef>
              <a:buFont typeface="Wingdings" panose="05000000000000000000" pitchFamily="2" charset="2"/>
              <a:buChar char="§"/>
            </a:pPr>
            <a:r>
              <a:rPr sz="2000" dirty="0">
                <a:latin typeface="Arial" panose="020B0604020202020204" pitchFamily="34" charset="0"/>
              </a:rPr>
              <a:t>Today, we have extended our view of reuse to encompass not only algorithms but also data structure. </a:t>
            </a:r>
          </a:p>
          <a:p>
            <a:pPr marL="360680" indent="-278130" algn="just">
              <a:spcBef>
                <a:spcPts val="600"/>
              </a:spcBef>
              <a:buFont typeface="Wingdings" panose="05000000000000000000" pitchFamily="2" charset="2"/>
              <a:buChar char="§"/>
            </a:pPr>
            <a:r>
              <a:rPr sz="2000" dirty="0">
                <a:latin typeface="Arial" panose="020B0604020202020204" pitchFamily="34" charset="0"/>
              </a:rPr>
              <a:t>Modern reusable components encapsulate both data and the processing applied to the data, enabling the software engineer to create new applications from reusable parts.</a:t>
            </a:r>
          </a:p>
          <a:p>
            <a:pPr marL="360680" indent="-278130" algn="just">
              <a:spcBef>
                <a:spcPts val="600"/>
              </a:spcBef>
              <a:buFont typeface="Wingdings" panose="05000000000000000000" pitchFamily="2" charset="2"/>
              <a:buChar char="§"/>
            </a:pPr>
            <a:r>
              <a:rPr sz="2000" dirty="0">
                <a:latin typeface="Arial" panose="020B0604020202020204" pitchFamily="34" charset="0"/>
              </a:rPr>
              <a:t>For example, today's graphical user interfaces are built using reusable components that enable the creation of graphics windows, pull-down menus, and a wide variety of interaction mechanisms.</a:t>
            </a:r>
          </a:p>
          <a:p>
            <a:pPr marL="360680" indent="-278130" algn="just">
              <a:spcBef>
                <a:spcPts val="600"/>
              </a:spcBef>
              <a:buFont typeface="Wingdings" panose="05000000000000000000" pitchFamily="2" charset="2"/>
              <a:buChar char="§"/>
            </a:pPr>
            <a:r>
              <a:rPr sz="2000" dirty="0">
                <a:latin typeface="Arial" panose="020B0604020202020204" pitchFamily="34" charset="0"/>
              </a:rPr>
              <a:t> The data structure and processing detail required to build the interface are contained with a library of reusable components for interface construction.</a:t>
            </a:r>
          </a:p>
          <a:p>
            <a:pPr marL="360680" indent="-278130" algn="just">
              <a:spcBef>
                <a:spcPts val="600"/>
              </a:spcBef>
              <a:buFont typeface="Wingdings" panose="05000000000000000000" pitchFamily="2" charset="2"/>
              <a:buChar char="§"/>
            </a:pPr>
            <a:endParaRPr sz="2000" dirty="0">
              <a:latin typeface="Arial" panose="020B0604020202020204" pitchFamily="34" charset="0"/>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p:nvPr/>
        </p:nvSpPr>
        <p:spPr>
          <a:xfrm>
            <a:off x="0" y="0"/>
            <a:ext cx="9144000" cy="830263"/>
          </a:xfrm>
          <a:prstGeom prst="rect">
            <a:avLst/>
          </a:prstGeom>
          <a:noFill/>
          <a:ln w="9525">
            <a:noFill/>
          </a:ln>
        </p:spPr>
        <p:txBody>
          <a:bodyPr>
            <a:spAutoFit/>
          </a:bodyPr>
          <a:lstStyle/>
          <a:p>
            <a:pPr algn="ctr"/>
            <a:endParaRPr lang="en-GB" altLang="x-none" sz="2400" b="1" dirty="0">
              <a:solidFill>
                <a:srgbClr val="FF0000"/>
              </a:solidFill>
              <a:latin typeface="Arial" panose="020B0604020202020204" pitchFamily="34" charset="0"/>
            </a:endParaRPr>
          </a:p>
          <a:p>
            <a:pPr algn="ctr"/>
            <a:r>
              <a:rPr lang="en-GB" altLang="x-none" sz="2400" b="1" dirty="0">
                <a:solidFill>
                  <a:srgbClr val="FF0000"/>
                </a:solidFill>
                <a:latin typeface="Arial" panose="020B0604020202020204" pitchFamily="34" charset="0"/>
              </a:rPr>
              <a:t>The changing nature of Software</a:t>
            </a:r>
            <a:endParaRPr dirty="0">
              <a:latin typeface="Arial" panose="020B0604020202020204" pitchFamily="34" charset="0"/>
            </a:endParaRPr>
          </a:p>
        </p:txBody>
      </p:sp>
      <p:sp>
        <p:nvSpPr>
          <p:cNvPr id="16387" name="Rectangle 1"/>
          <p:cNvSpPr>
            <a:spLocks noChangeArrowheads="1"/>
          </p:cNvSpPr>
          <p:nvPr/>
        </p:nvSpPr>
        <p:spPr bwMode="auto">
          <a:xfrm>
            <a:off x="395536" y="620688"/>
            <a:ext cx="6929438" cy="8186738"/>
          </a:xfrm>
          <a:prstGeom prst="rect">
            <a:avLst/>
          </a:prstGeom>
          <a:noFill/>
          <a:ln w="9525">
            <a:noFill/>
            <a:miter lim="800000"/>
          </a:ln>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Seven broad categories of computer software present continuing challenges for software engineers:</a:t>
            </a: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457200" marR="0" lvl="0" indent="-457200" algn="just" defTabSz="914400" rtl="0" eaLnBrk="1" fontAlgn="base" latinLnBrk="0" hangingPunct="1">
              <a:lnSpc>
                <a:spcPct val="100000"/>
              </a:lnSpc>
              <a:spcBef>
                <a:spcPts val="600"/>
              </a:spcBef>
              <a:spcAft>
                <a:spcPts val="600"/>
              </a:spcAft>
              <a:buClrTx/>
              <a:buSzTx/>
              <a:buFont typeface="+mj-lt"/>
              <a:buAutoNum type="arabicPeriod"/>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System software</a:t>
            </a:r>
          </a:p>
          <a:p>
            <a:pPr marL="457200" marR="0" lvl="0" indent="-457200" algn="just" defTabSz="914400" rtl="0" eaLnBrk="1" fontAlgn="base" latinLnBrk="0" hangingPunct="1">
              <a:lnSpc>
                <a:spcPct val="100000"/>
              </a:lnSpc>
              <a:spcBef>
                <a:spcPts val="600"/>
              </a:spcBef>
              <a:spcAft>
                <a:spcPts val="600"/>
              </a:spcAft>
              <a:buClrTx/>
              <a:buSzTx/>
              <a:buFont typeface="+mj-lt"/>
              <a:buAutoNum type="arabicPeriod"/>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Application software</a:t>
            </a:r>
          </a:p>
          <a:p>
            <a:pPr marL="457200" marR="0" lvl="0" indent="-457200" algn="just" defTabSz="914400" rtl="0" eaLnBrk="1" fontAlgn="base" latinLnBrk="0" hangingPunct="1">
              <a:lnSpc>
                <a:spcPct val="100000"/>
              </a:lnSpc>
              <a:spcBef>
                <a:spcPts val="600"/>
              </a:spcBef>
              <a:spcAft>
                <a:spcPts val="600"/>
              </a:spcAft>
              <a:buClrTx/>
              <a:buSzTx/>
              <a:buFont typeface="+mj-lt"/>
              <a:buAutoNum type="arabicPeriod"/>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Engineering and scientific software</a:t>
            </a:r>
          </a:p>
          <a:p>
            <a:pPr marL="457200" marR="0" lvl="0" indent="-457200" algn="just" defTabSz="914400" rtl="0" eaLnBrk="1" fontAlgn="base" latinLnBrk="0" hangingPunct="1">
              <a:lnSpc>
                <a:spcPct val="100000"/>
              </a:lnSpc>
              <a:spcBef>
                <a:spcPts val="600"/>
              </a:spcBef>
              <a:spcAft>
                <a:spcPts val="600"/>
              </a:spcAft>
              <a:buClrTx/>
              <a:buSzTx/>
              <a:buFont typeface="+mj-lt"/>
              <a:buAutoNum type="arabicPeriod"/>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Embedded software</a:t>
            </a:r>
          </a:p>
          <a:p>
            <a:pPr marL="457200" marR="0" lvl="0" indent="-457200" algn="just" defTabSz="914400" rtl="0" eaLnBrk="1" fontAlgn="base" latinLnBrk="0" hangingPunct="1">
              <a:lnSpc>
                <a:spcPct val="100000"/>
              </a:lnSpc>
              <a:spcBef>
                <a:spcPts val="600"/>
              </a:spcBef>
              <a:spcAft>
                <a:spcPts val="600"/>
              </a:spcAft>
              <a:buClrTx/>
              <a:buSzTx/>
              <a:buFont typeface="+mj-lt"/>
              <a:buAutoNum type="arabicPeriod"/>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Product-line software</a:t>
            </a:r>
          </a:p>
          <a:p>
            <a:pPr marL="457200" marR="0" lvl="0" indent="-457200" algn="just" defTabSz="914400" rtl="0" eaLnBrk="1" fontAlgn="base" latinLnBrk="0" hangingPunct="1">
              <a:lnSpc>
                <a:spcPct val="100000"/>
              </a:lnSpc>
              <a:spcBef>
                <a:spcPts val="600"/>
              </a:spcBef>
              <a:spcAft>
                <a:spcPts val="600"/>
              </a:spcAft>
              <a:buClrTx/>
              <a:buSzTx/>
              <a:buFont typeface="+mj-lt"/>
              <a:buAutoNum type="arabicPeriod"/>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Web-Applications</a:t>
            </a:r>
          </a:p>
          <a:p>
            <a:pPr marL="457200" marR="0" lvl="0" indent="-457200" algn="just" defTabSz="914400" rtl="0" eaLnBrk="1" fontAlgn="base" latinLnBrk="0" hangingPunct="1">
              <a:lnSpc>
                <a:spcPct val="100000"/>
              </a:lnSpc>
              <a:spcBef>
                <a:spcPts val="600"/>
              </a:spcBef>
              <a:spcAft>
                <a:spcPts val="600"/>
              </a:spcAft>
              <a:buClrTx/>
              <a:buSzTx/>
              <a:buFont typeface="+mj-lt"/>
              <a:buAutoNum type="arabicPeriod"/>
              <a:defRPr/>
            </a:pPr>
            <a:r>
              <a:rPr kumimoji="0" lang="en-GB"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Artificial intelligence software</a:t>
            </a:r>
            <a:endParaRPr kumimoji="0" lang="en-GB"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defTabSz="914400" rtl="0" eaLnBrk="1" fontAlgn="base" latinLnBrk="0" hangingPunct="1">
              <a:lnSpc>
                <a:spcPct val="100000"/>
              </a:lnSpc>
              <a:spcBef>
                <a:spcPts val="600"/>
              </a:spcBef>
              <a:spcAft>
                <a:spcPts val="600"/>
              </a:spcAft>
              <a:buClrTx/>
              <a:buSzTx/>
              <a:buFontTx/>
              <a:buNone/>
              <a:defRPr/>
            </a:pPr>
            <a:endParaRPr kumimoji="0" lang="en-GB"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ts val="600"/>
              </a:spcBef>
              <a:spcAft>
                <a:spcPts val="600"/>
              </a:spcAft>
              <a:buClrTx/>
              <a:buSzTx/>
              <a:buFontTx/>
              <a:buNone/>
              <a:defRPr/>
            </a:pPr>
            <a:endParaRPr kumimoji="0" lang="en-GB"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14</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428625" y="571500"/>
            <a:ext cx="8143875" cy="6094413"/>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24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The changing nature of Software</a:t>
            </a: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457200" marR="0" lvl="0" indent="-457200" algn="just" defTabSz="914400" rtl="0" eaLnBrk="1" fontAlgn="base" latinLnBrk="0" hangingPunct="1">
              <a:lnSpc>
                <a:spcPct val="100000"/>
              </a:lnSpc>
              <a:spcBef>
                <a:spcPts val="600"/>
              </a:spcBef>
              <a:spcAft>
                <a:spcPct val="0"/>
              </a:spcAft>
              <a:buClrTx/>
              <a:buSzTx/>
              <a:buFontTx/>
              <a:buNone/>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1. System software. </a:t>
            </a:r>
          </a:p>
          <a:p>
            <a:pPr marL="0" marR="0" lvl="0" indent="0" algn="just" defTabSz="914400" rtl="0" eaLnBrk="1" fontAlgn="base" latinLnBrk="0" hangingPunct="1">
              <a:lnSpc>
                <a:spcPct val="100000"/>
              </a:lnSpc>
              <a:spcBef>
                <a:spcPts val="60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System software is a collection of programs written to service other programs. </a:t>
            </a:r>
          </a:p>
          <a:p>
            <a:pPr marL="0" marR="0" lvl="0" indent="0" algn="just"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ü"/>
              <a:defRPr/>
            </a:pP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Some system software (e.g., </a:t>
            </a:r>
            <a:r>
              <a:rPr kumimoji="0" lang="en-US" sz="2400" b="1" i="0" u="none" strike="noStrike" kern="1200" cap="none" spc="0" normalizeH="0" baseline="0" noProof="0" dirty="0">
                <a:ln>
                  <a:noFill/>
                </a:ln>
                <a:solidFill>
                  <a:srgbClr val="0070C0"/>
                </a:solidFill>
                <a:effectLst/>
                <a:uLnTx/>
                <a:uFillTx/>
                <a:latin typeface="Arial" panose="020B0604020202020204" pitchFamily="34" charset="0"/>
                <a:ea typeface="+mn-ea"/>
                <a:cs typeface="+mn-cs"/>
              </a:rPr>
              <a:t>compilers, editors, and file management utilities</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processes complex, but determinate, information structures.</a:t>
            </a:r>
          </a:p>
          <a:p>
            <a:pPr marL="0" marR="0" lvl="0" indent="0" algn="just"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ü"/>
              <a:defRPr/>
            </a:pP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Other systems </a:t>
            </a:r>
            <a:r>
              <a:rPr kumimoji="0" lang="en-GB"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applications (e.g., </a:t>
            </a:r>
            <a:r>
              <a:rPr kumimoji="0" lang="en-GB" sz="2400" b="1" i="0" u="none" strike="noStrike" kern="1200" cap="none" spc="0" normalizeH="0" baseline="0" noProof="0" dirty="0">
                <a:ln>
                  <a:noFill/>
                </a:ln>
                <a:solidFill>
                  <a:srgbClr val="0070C0"/>
                </a:solidFill>
                <a:effectLst/>
                <a:uLnTx/>
                <a:uFillTx/>
                <a:latin typeface="Arial" panose="020B0604020202020204" pitchFamily="34" charset="0"/>
                <a:ea typeface="+mn-ea"/>
                <a:cs typeface="+mn-cs"/>
              </a:rPr>
              <a:t>operating system components, drivers, telecommunications </a:t>
            </a:r>
            <a:r>
              <a:rPr kumimoji="0" lang="en-US" sz="2400" b="1" i="0" u="none" strike="noStrike" kern="1200" cap="none" spc="0" normalizeH="0" baseline="0" noProof="0" dirty="0">
                <a:ln>
                  <a:noFill/>
                </a:ln>
                <a:solidFill>
                  <a:srgbClr val="0070C0"/>
                </a:solidFill>
                <a:effectLst/>
                <a:uLnTx/>
                <a:uFillTx/>
                <a:latin typeface="Arial" panose="020B0604020202020204" pitchFamily="34" charset="0"/>
                <a:ea typeface="+mn-ea"/>
                <a:cs typeface="+mn-cs"/>
              </a:rPr>
              <a:t>processors</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process largely indeterminate data.</a:t>
            </a:r>
          </a:p>
          <a:p>
            <a:pPr marL="0" marR="0" lvl="0" indent="0" algn="just" defTabSz="914400" rtl="0" eaLnBrk="1" fontAlgn="base" latinLnBrk="0" hangingPunct="1">
              <a:lnSpc>
                <a:spcPct val="100000"/>
              </a:lnSpc>
              <a:spcBef>
                <a:spcPts val="600"/>
              </a:spcBef>
              <a:spcAft>
                <a:spcPct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15</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p:nvPr/>
        </p:nvSpPr>
        <p:spPr>
          <a:xfrm>
            <a:off x="428625" y="571500"/>
            <a:ext cx="8501063" cy="5262563"/>
          </a:xfrm>
          <a:prstGeom prst="rect">
            <a:avLst/>
          </a:prstGeom>
          <a:noFill/>
          <a:ln w="9525">
            <a:noFill/>
          </a:ln>
        </p:spPr>
        <p:txBody>
          <a:bodyPr>
            <a:spAutoFit/>
          </a:bodyPr>
          <a:lstStyle/>
          <a:p>
            <a:pPr algn="ctr"/>
            <a:r>
              <a:rPr lang="en-GB" altLang="x-none" sz="2400" b="1" dirty="0">
                <a:solidFill>
                  <a:srgbClr val="FF0000"/>
                </a:solidFill>
                <a:latin typeface="Arial" panose="020B0604020202020204" pitchFamily="34" charset="0"/>
              </a:rPr>
              <a:t>The changing nature of Software</a:t>
            </a:r>
          </a:p>
          <a:p>
            <a:pPr algn="just"/>
            <a:endParaRPr sz="2400" dirty="0">
              <a:latin typeface="Arial" panose="020B0604020202020204" pitchFamily="34" charset="0"/>
            </a:endParaRPr>
          </a:p>
          <a:p>
            <a:pPr algn="just"/>
            <a:r>
              <a:rPr sz="2400" b="1" dirty="0">
                <a:latin typeface="Arial" panose="020B0604020202020204" pitchFamily="34" charset="0"/>
              </a:rPr>
              <a:t>2. Application software. </a:t>
            </a:r>
          </a:p>
          <a:p>
            <a:pPr algn="just"/>
            <a:endParaRPr sz="2400" b="1" dirty="0">
              <a:latin typeface="Arial" panose="020B0604020202020204" pitchFamily="34" charset="0"/>
            </a:endParaRPr>
          </a:p>
          <a:p>
            <a:pPr algn="just">
              <a:buClr>
                <a:srgbClr val="FF0000"/>
              </a:buClr>
              <a:buFont typeface="Wingdings" panose="05000000000000000000" pitchFamily="2" charset="2"/>
              <a:buChar char="ü"/>
            </a:pPr>
            <a:r>
              <a:rPr sz="2400" dirty="0">
                <a:latin typeface="Arial" panose="020B0604020202020204" pitchFamily="34" charset="0"/>
              </a:rPr>
              <a:t>Stand-alone programs that solve a specific business need. </a:t>
            </a:r>
          </a:p>
          <a:p>
            <a:pPr algn="just">
              <a:buClr>
                <a:srgbClr val="FF0000"/>
              </a:buClr>
              <a:buFont typeface="Wingdings" panose="05000000000000000000" pitchFamily="2" charset="2"/>
              <a:buChar char="ü"/>
            </a:pPr>
            <a:endParaRPr sz="2400" dirty="0">
              <a:latin typeface="Arial" panose="020B0604020202020204" pitchFamily="34" charset="0"/>
            </a:endParaRPr>
          </a:p>
          <a:p>
            <a:pPr algn="just">
              <a:buClr>
                <a:srgbClr val="FF0000"/>
              </a:buClr>
              <a:buFont typeface="Wingdings" panose="05000000000000000000" pitchFamily="2" charset="2"/>
              <a:buChar char="ü"/>
            </a:pPr>
            <a:r>
              <a:rPr sz="2400" dirty="0">
                <a:latin typeface="Arial" panose="020B0604020202020204" pitchFamily="34" charset="0"/>
              </a:rPr>
              <a:t>Applications in this area process business or technical data in a way that facilitates business operations or management/technical decision making. </a:t>
            </a:r>
          </a:p>
          <a:p>
            <a:pPr algn="just">
              <a:buClr>
                <a:srgbClr val="FF0000"/>
              </a:buClr>
              <a:buFont typeface="Wingdings" panose="05000000000000000000" pitchFamily="2" charset="2"/>
              <a:buChar char="ü"/>
            </a:pPr>
            <a:endParaRPr sz="2400" dirty="0">
              <a:latin typeface="Arial" panose="020B0604020202020204" pitchFamily="34" charset="0"/>
            </a:endParaRPr>
          </a:p>
          <a:p>
            <a:pPr algn="just">
              <a:buClr>
                <a:srgbClr val="FF0000"/>
              </a:buClr>
              <a:buFont typeface="Wingdings" panose="05000000000000000000" pitchFamily="2" charset="2"/>
              <a:buChar char="ü"/>
            </a:pPr>
            <a:r>
              <a:rPr sz="2400" dirty="0">
                <a:latin typeface="Arial" panose="020B0604020202020204" pitchFamily="34" charset="0"/>
              </a:rPr>
              <a:t>In addition to conventional data processing applications, application software is used to control business functions in real time (e.g., point-of-sale transaction processing, real-time manufacturing process control).</a:t>
            </a:r>
            <a:endParaRPr lang="en-GB" altLang="x-none" sz="2400" dirty="0">
              <a:latin typeface="Arial" panose="020B0604020202020204" pitchFamily="34" charset="0"/>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16</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p:nvPr/>
        </p:nvSpPr>
        <p:spPr>
          <a:xfrm>
            <a:off x="500063" y="571500"/>
            <a:ext cx="7429500" cy="5724525"/>
          </a:xfrm>
          <a:prstGeom prst="rect">
            <a:avLst/>
          </a:prstGeom>
          <a:noFill/>
          <a:ln w="9525">
            <a:noFill/>
          </a:ln>
        </p:spPr>
        <p:txBody>
          <a:bodyPr>
            <a:spAutoFit/>
          </a:bodyPr>
          <a:lstStyle/>
          <a:p>
            <a:pPr algn="ctr"/>
            <a:r>
              <a:rPr lang="en-GB" altLang="x-none" sz="2400" b="1" dirty="0">
                <a:solidFill>
                  <a:srgbClr val="FF0000"/>
                </a:solidFill>
                <a:latin typeface="Arial" panose="020B0604020202020204" pitchFamily="34" charset="0"/>
              </a:rPr>
              <a:t>The changing nature of Software</a:t>
            </a:r>
          </a:p>
          <a:p>
            <a:pPr algn="just">
              <a:spcBef>
                <a:spcPts val="600"/>
              </a:spcBef>
            </a:pPr>
            <a:r>
              <a:rPr sz="2400" b="1" dirty="0">
                <a:latin typeface="Arial" panose="020B0604020202020204" pitchFamily="34" charset="0"/>
              </a:rPr>
              <a:t>3. Engineering and scientific software. </a:t>
            </a:r>
          </a:p>
          <a:p>
            <a:pPr algn="just">
              <a:spcBef>
                <a:spcPts val="600"/>
              </a:spcBef>
            </a:pPr>
            <a:endParaRPr sz="2000" dirty="0">
              <a:latin typeface="Arial" panose="020B0604020202020204" pitchFamily="34" charset="0"/>
            </a:endParaRPr>
          </a:p>
          <a:p>
            <a:pPr algn="just">
              <a:buClr>
                <a:srgbClr val="FF0000"/>
              </a:buClr>
              <a:buFont typeface="Wingdings" panose="05000000000000000000" pitchFamily="2" charset="2"/>
              <a:buChar char="ü"/>
            </a:pPr>
            <a:r>
              <a:rPr sz="2400" dirty="0">
                <a:latin typeface="Arial" panose="020B0604020202020204" pitchFamily="34" charset="0"/>
              </a:rPr>
              <a:t>Has been characterized by “number crunching” algorithms.</a:t>
            </a:r>
          </a:p>
          <a:p>
            <a:pPr algn="just">
              <a:buClr>
                <a:srgbClr val="FF0000"/>
              </a:buClr>
              <a:buFont typeface="Wingdings" panose="05000000000000000000" pitchFamily="2" charset="2"/>
              <a:buChar char="ü"/>
            </a:pPr>
            <a:r>
              <a:rPr sz="2400" dirty="0">
                <a:latin typeface="Arial" panose="020B0604020202020204" pitchFamily="34" charset="0"/>
              </a:rPr>
              <a:t> Applications range from astronomy to volcanology,  from automotive stress analysis to space shuttle orbital dynamics, and from molecular biology to automated manufacturing.</a:t>
            </a:r>
          </a:p>
          <a:p>
            <a:pPr algn="just">
              <a:buClr>
                <a:srgbClr val="FF0000"/>
              </a:buClr>
              <a:buFont typeface="Wingdings" panose="05000000000000000000" pitchFamily="2" charset="2"/>
              <a:buChar char="ü"/>
            </a:pPr>
            <a:r>
              <a:rPr sz="2400" dirty="0">
                <a:latin typeface="Arial" panose="020B0604020202020204" pitchFamily="34" charset="0"/>
              </a:rPr>
              <a:t> However, modern applications within the engineering/scientific area are moving away from conventional numerical algorithms.</a:t>
            </a:r>
          </a:p>
          <a:p>
            <a:pPr algn="just">
              <a:buClr>
                <a:srgbClr val="FF0000"/>
              </a:buClr>
              <a:buFont typeface="Wingdings" panose="05000000000000000000" pitchFamily="2" charset="2"/>
              <a:buChar char="ü"/>
            </a:pPr>
            <a:r>
              <a:rPr sz="2400" dirty="0">
                <a:latin typeface="Arial" panose="020B0604020202020204" pitchFamily="34" charset="0"/>
              </a:rPr>
              <a:t> Computer-aided design, system simulation, and other interactive applications have begun to take on real-time and even system software characteristics.</a:t>
            </a: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17</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p:nvPr/>
        </p:nvSpPr>
        <p:spPr>
          <a:xfrm>
            <a:off x="714375" y="642938"/>
            <a:ext cx="7858125" cy="5708650"/>
          </a:xfrm>
          <a:prstGeom prst="rect">
            <a:avLst/>
          </a:prstGeom>
          <a:noFill/>
          <a:ln w="9525">
            <a:noFill/>
          </a:ln>
        </p:spPr>
        <p:txBody>
          <a:bodyPr>
            <a:spAutoFit/>
          </a:bodyPr>
          <a:lstStyle/>
          <a:p>
            <a:pPr algn="just">
              <a:spcBef>
                <a:spcPts val="600"/>
              </a:spcBef>
            </a:pPr>
            <a:endParaRPr sz="2400" dirty="0">
              <a:latin typeface="Arial" panose="020B0604020202020204" pitchFamily="34" charset="0"/>
            </a:endParaRPr>
          </a:p>
          <a:p>
            <a:pPr algn="just"/>
            <a:r>
              <a:rPr lang="en-GB" altLang="x-none" sz="2400" b="1" dirty="0">
                <a:solidFill>
                  <a:srgbClr val="FF0000"/>
                </a:solidFill>
                <a:latin typeface="Arial" panose="020B0604020202020204" pitchFamily="34" charset="0"/>
              </a:rPr>
              <a:t>The changing nature of Software</a:t>
            </a:r>
          </a:p>
          <a:p>
            <a:pPr algn="just"/>
            <a:endParaRPr sz="2400" b="1" dirty="0">
              <a:latin typeface="Arial" panose="020B0604020202020204" pitchFamily="34" charset="0"/>
            </a:endParaRPr>
          </a:p>
          <a:p>
            <a:pPr algn="just"/>
            <a:r>
              <a:rPr sz="2400" b="1" dirty="0">
                <a:latin typeface="Arial" panose="020B0604020202020204" pitchFamily="34" charset="0"/>
              </a:rPr>
              <a:t>4. Embedded software. </a:t>
            </a:r>
          </a:p>
          <a:p>
            <a:pPr algn="just"/>
            <a:endParaRPr sz="2400" b="1" dirty="0">
              <a:latin typeface="Arial" panose="020B0604020202020204" pitchFamily="34" charset="0"/>
            </a:endParaRPr>
          </a:p>
          <a:p>
            <a:pPr algn="just">
              <a:buClr>
                <a:srgbClr val="FF0000"/>
              </a:buClr>
              <a:buFont typeface="Wingdings" panose="05000000000000000000" pitchFamily="2" charset="2"/>
              <a:buChar char="ü"/>
            </a:pPr>
            <a:r>
              <a:rPr sz="2400" dirty="0">
                <a:latin typeface="Arial" panose="020B0604020202020204" pitchFamily="34" charset="0"/>
              </a:rPr>
              <a:t>Resides within a product or system and is used to implement and control features and functions for the end user and for the system itself.</a:t>
            </a:r>
          </a:p>
          <a:p>
            <a:pPr algn="just">
              <a:buClr>
                <a:srgbClr val="FF0000"/>
              </a:buClr>
              <a:buFont typeface="Wingdings" panose="05000000000000000000" pitchFamily="2" charset="2"/>
              <a:buChar char="ü"/>
            </a:pPr>
            <a:endParaRPr sz="2400" dirty="0">
              <a:latin typeface="Arial" panose="020B0604020202020204" pitchFamily="34" charset="0"/>
            </a:endParaRPr>
          </a:p>
          <a:p>
            <a:pPr algn="just">
              <a:buClr>
                <a:srgbClr val="FF0000"/>
              </a:buClr>
              <a:buFont typeface="Wingdings" panose="05000000000000000000" pitchFamily="2" charset="2"/>
              <a:buChar char="ü"/>
            </a:pPr>
            <a:r>
              <a:rPr sz="2400" dirty="0">
                <a:latin typeface="Arial" panose="020B0604020202020204" pitchFamily="34" charset="0"/>
              </a:rPr>
              <a:t> Embedded software can perform limited and esoteric functions (e.g., key pad control for a microwave oven) or provide significant function and control capability (e.g., digital functions in an automobile such as fuel control, dashboard displays, and braking systems).</a:t>
            </a:r>
          </a:p>
          <a:p>
            <a:pPr algn="just">
              <a:spcBef>
                <a:spcPts val="600"/>
              </a:spcBef>
            </a:pPr>
            <a:endParaRPr sz="2400" dirty="0">
              <a:latin typeface="Arial" panose="020B0604020202020204" pitchFamily="34" charset="0"/>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18</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p:nvPr/>
        </p:nvSpPr>
        <p:spPr>
          <a:xfrm>
            <a:off x="642938" y="642938"/>
            <a:ext cx="8001000" cy="5616575"/>
          </a:xfrm>
          <a:prstGeom prst="rect">
            <a:avLst/>
          </a:prstGeom>
          <a:noFill/>
          <a:ln w="9525">
            <a:noFill/>
          </a:ln>
        </p:spPr>
        <p:txBody>
          <a:bodyPr>
            <a:spAutoFit/>
          </a:bodyPr>
          <a:lstStyle/>
          <a:p>
            <a:pPr algn="just">
              <a:spcBef>
                <a:spcPts val="600"/>
              </a:spcBef>
            </a:pPr>
            <a:endParaRPr b="1" dirty="0">
              <a:latin typeface="Arial" panose="020B0604020202020204" pitchFamily="34" charset="0"/>
            </a:endParaRPr>
          </a:p>
          <a:p>
            <a:pPr algn="ctr">
              <a:spcBef>
                <a:spcPts val="600"/>
              </a:spcBef>
            </a:pPr>
            <a:r>
              <a:rPr lang="en-GB" altLang="x-none" sz="2400" b="1" dirty="0">
                <a:solidFill>
                  <a:srgbClr val="FF0000"/>
                </a:solidFill>
                <a:latin typeface="Arial" panose="020B0604020202020204" pitchFamily="34" charset="0"/>
              </a:rPr>
              <a:t>The changing nature of Software</a:t>
            </a:r>
          </a:p>
          <a:p>
            <a:pPr algn="just">
              <a:spcBef>
                <a:spcPts val="600"/>
              </a:spcBef>
            </a:pPr>
            <a:r>
              <a:rPr sz="2400" b="1" dirty="0">
                <a:latin typeface="Arial" panose="020B0604020202020204" pitchFamily="34" charset="0"/>
              </a:rPr>
              <a:t>5. Product-line software. </a:t>
            </a:r>
          </a:p>
          <a:p>
            <a:pPr algn="just">
              <a:spcBef>
                <a:spcPts val="600"/>
              </a:spcBef>
            </a:pPr>
            <a:endParaRPr sz="2400" b="1" dirty="0">
              <a:latin typeface="Arial" panose="020B0604020202020204" pitchFamily="34" charset="0"/>
            </a:endParaRPr>
          </a:p>
          <a:p>
            <a:pPr algn="just">
              <a:spcBef>
                <a:spcPts val="600"/>
              </a:spcBef>
              <a:buClr>
                <a:srgbClr val="FF0000"/>
              </a:buClr>
              <a:buFont typeface="Wingdings" panose="05000000000000000000" pitchFamily="2" charset="2"/>
              <a:buChar char="ü"/>
            </a:pPr>
            <a:r>
              <a:rPr sz="2400" dirty="0">
                <a:latin typeface="Arial" panose="020B0604020202020204" pitchFamily="34" charset="0"/>
              </a:rPr>
              <a:t>Designed to provide a specific capability for use by many different customers. </a:t>
            </a:r>
          </a:p>
          <a:p>
            <a:pPr algn="just">
              <a:spcBef>
                <a:spcPts val="600"/>
              </a:spcBef>
              <a:buClr>
                <a:srgbClr val="FF0000"/>
              </a:buClr>
              <a:buFont typeface="Wingdings" panose="05000000000000000000" pitchFamily="2" charset="2"/>
              <a:buChar char="ü"/>
            </a:pPr>
            <a:endParaRPr sz="2400" dirty="0">
              <a:latin typeface="Arial" panose="020B0604020202020204" pitchFamily="34" charset="0"/>
            </a:endParaRPr>
          </a:p>
          <a:p>
            <a:pPr algn="just">
              <a:spcBef>
                <a:spcPts val="600"/>
              </a:spcBef>
              <a:buClr>
                <a:srgbClr val="FF0000"/>
              </a:buClr>
              <a:buFont typeface="Wingdings" panose="05000000000000000000" pitchFamily="2" charset="2"/>
              <a:buChar char="ü"/>
            </a:pPr>
            <a:r>
              <a:rPr sz="2400" dirty="0">
                <a:latin typeface="Arial" panose="020B0604020202020204" pitchFamily="34" charset="0"/>
              </a:rPr>
              <a:t>Product-line software can focus on a limited and esoteric(private, heavy) marketplace (e.g., inventory control products) or address mass consumer markets (e.g., word processing, spreadsheets, computer graphics, multimedia, entertainment, database management, and personal and business financial applications).</a:t>
            </a:r>
          </a:p>
          <a:p>
            <a:pPr algn="just">
              <a:spcBef>
                <a:spcPts val="600"/>
              </a:spcBef>
            </a:pPr>
            <a:endParaRPr lang="en-GB" altLang="x-none" dirty="0">
              <a:latin typeface="Arial" panose="020B0604020202020204" pitchFamily="34" charset="0"/>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19</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vert="horz" wrap="square" lIns="91440" tIns="45720" rIns="91440" bIns="45720" anchor="ctr" anchorCtr="0"/>
          <a:lstStyle/>
          <a:p>
            <a:r>
              <a:rPr lang="en-IN" altLang="x-none" b="1" u="sng" dirty="0"/>
              <a:t>Course Objectives  </a:t>
            </a:r>
            <a:r>
              <a:rPr dirty="0"/>
              <a:t/>
            </a:r>
            <a:br>
              <a:rPr dirty="0"/>
            </a:br>
            <a:endParaRPr dirty="0"/>
          </a:p>
        </p:txBody>
      </p:sp>
      <p:sp>
        <p:nvSpPr>
          <p:cNvPr id="3075" name="Content Placeholder 2"/>
          <p:cNvSpPr>
            <a:spLocks noGrp="1"/>
          </p:cNvSpPr>
          <p:nvPr>
            <p:ph idx="1"/>
          </p:nvPr>
        </p:nvSpPr>
        <p:spPr/>
        <p:txBody>
          <a:bodyPr vert="horz" wrap="square" lIns="91440" tIns="45720" rIns="91440" bIns="45720" anchor="t" anchorCtr="0"/>
          <a:lstStyle/>
          <a:p>
            <a:pPr algn="just"/>
            <a:r>
              <a:rPr lang="en-IN" altLang="x-none" sz="2400" dirty="0"/>
              <a:t>To enable the development of skills through which the student will gain expertise to engineer software of high quality by following sound analysis and design principles. </a:t>
            </a:r>
            <a:endParaRPr sz="2400" dirty="0"/>
          </a:p>
          <a:p>
            <a:pPr algn="just"/>
            <a:r>
              <a:rPr lang="en-IN" altLang="x-none" sz="2400" dirty="0"/>
              <a:t>Learn to plan and execute the project effectively through requirements analysis, estimation, risk management and project scheduling activities. </a:t>
            </a:r>
            <a:endParaRPr sz="2400" dirty="0"/>
          </a:p>
          <a:p>
            <a:pPr algn="just"/>
            <a:r>
              <a:rPr lang="en-IN" altLang="x-none" sz="2400" dirty="0"/>
              <a:t>To develop various project management techniques for managing real world projects and object oriented approach towards software engineering. </a:t>
            </a:r>
            <a:endParaRPr sz="2400" dirty="0"/>
          </a:p>
          <a:p>
            <a:pPr algn="just"/>
            <a:r>
              <a:rPr lang="en-IN" altLang="x-none" sz="2400" dirty="0"/>
              <a:t>To inculcate quality consciousness in students through effective testing strategies and software quality management. </a:t>
            </a:r>
            <a:endParaRPr sz="2400" dirty="0"/>
          </a:p>
          <a:p>
            <a:pPr algn="just"/>
            <a:endParaRPr sz="2400" dirty="0"/>
          </a:p>
          <a:p>
            <a:pPr algn="just">
              <a:buNone/>
            </a:pPr>
            <a:r>
              <a:rPr sz="2400" dirty="0"/>
              <a:t/>
            </a:r>
            <a:br>
              <a:rPr sz="2400" dirty="0"/>
            </a:br>
            <a:endParaRPr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2</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p:nvPr/>
        </p:nvSpPr>
        <p:spPr>
          <a:xfrm>
            <a:off x="428625" y="317500"/>
            <a:ext cx="7786688" cy="6170613"/>
          </a:xfrm>
          <a:prstGeom prst="rect">
            <a:avLst/>
          </a:prstGeom>
          <a:noFill/>
          <a:ln w="9525">
            <a:noFill/>
          </a:ln>
        </p:spPr>
        <p:txBody>
          <a:bodyPr>
            <a:spAutoFit/>
          </a:bodyPr>
          <a:lstStyle/>
          <a:p>
            <a:pPr algn="just">
              <a:spcBef>
                <a:spcPts val="600"/>
              </a:spcBef>
            </a:pPr>
            <a:endParaRPr lang="en-GB" altLang="x-none" dirty="0">
              <a:latin typeface="Arial" panose="020B0604020202020204" pitchFamily="34" charset="0"/>
            </a:endParaRPr>
          </a:p>
          <a:p>
            <a:pPr algn="ctr"/>
            <a:r>
              <a:rPr lang="en-GB" altLang="x-none" sz="2400" b="1" dirty="0">
                <a:solidFill>
                  <a:srgbClr val="FF0000"/>
                </a:solidFill>
                <a:latin typeface="Arial" panose="020B0604020202020204" pitchFamily="34" charset="0"/>
              </a:rPr>
              <a:t>The changing nature of Software</a:t>
            </a:r>
          </a:p>
          <a:p>
            <a:pPr algn="just"/>
            <a:endParaRPr b="1" dirty="0">
              <a:latin typeface="Arial" panose="020B0604020202020204" pitchFamily="34" charset="0"/>
            </a:endParaRPr>
          </a:p>
          <a:p>
            <a:pPr algn="just"/>
            <a:r>
              <a:rPr sz="2400" b="1" dirty="0">
                <a:latin typeface="Arial" panose="020B0604020202020204" pitchFamily="34" charset="0"/>
              </a:rPr>
              <a:t>6. Web-Applications. </a:t>
            </a:r>
          </a:p>
          <a:p>
            <a:pPr algn="just"/>
            <a:endParaRPr sz="2400" b="1" dirty="0">
              <a:latin typeface="Arial" panose="020B0604020202020204" pitchFamily="34" charset="0"/>
            </a:endParaRPr>
          </a:p>
          <a:p>
            <a:pPr algn="just">
              <a:buClr>
                <a:srgbClr val="FF0000"/>
              </a:buClr>
              <a:buFont typeface="Wingdings" panose="05000000000000000000" pitchFamily="2" charset="2"/>
              <a:buChar char="ü"/>
            </a:pPr>
            <a:r>
              <a:rPr sz="2400" dirty="0">
                <a:latin typeface="Arial" panose="020B0604020202020204" pitchFamily="34" charset="0"/>
              </a:rPr>
              <a:t>Called “WebApps,” this network-centric software category spans a wide array of applications. </a:t>
            </a:r>
          </a:p>
          <a:p>
            <a:pPr algn="just">
              <a:buClr>
                <a:srgbClr val="FF0000"/>
              </a:buClr>
              <a:buFont typeface="Wingdings" panose="05000000000000000000" pitchFamily="2" charset="2"/>
              <a:buChar char="ü"/>
            </a:pPr>
            <a:r>
              <a:rPr sz="2400" dirty="0">
                <a:latin typeface="Arial" panose="020B0604020202020204" pitchFamily="34" charset="0"/>
              </a:rPr>
              <a:t>In their simplest form, WebApps can be little more than a set of linked hypertext files that present information using text and limited graphics. </a:t>
            </a:r>
          </a:p>
          <a:p>
            <a:pPr algn="just">
              <a:buClr>
                <a:srgbClr val="FF0000"/>
              </a:buClr>
              <a:buFont typeface="Wingdings" panose="05000000000000000000" pitchFamily="2" charset="2"/>
              <a:buChar char="ü"/>
            </a:pPr>
            <a:r>
              <a:rPr sz="2400" dirty="0">
                <a:latin typeface="Arial" panose="020B0604020202020204" pitchFamily="34" charset="0"/>
              </a:rPr>
              <a:t>However, as Web 2.0 emerges, WebApps are evolving into sophisticated computing environments that not only provide stand-alone features, computing functions, and content to the end user, but also are integrated with corporate databases and business applications.</a:t>
            </a:r>
            <a:endParaRPr lang="en-GB" altLang="x-none" sz="2400" b="1" dirty="0">
              <a:latin typeface="Arial" panose="020B0604020202020204" pitchFamily="34" charset="0"/>
            </a:endParaRPr>
          </a:p>
          <a:p>
            <a:pPr algn="just">
              <a:spcBef>
                <a:spcPts val="600"/>
              </a:spcBef>
              <a:buClr>
                <a:srgbClr val="FF0000"/>
              </a:buClr>
              <a:buFont typeface="Wingdings" panose="05000000000000000000" pitchFamily="2" charset="2"/>
              <a:buChar char="ü"/>
            </a:pPr>
            <a:endParaRPr lang="en-GB" altLang="x-none" b="1" dirty="0">
              <a:latin typeface="Arial" panose="020B0604020202020204" pitchFamily="34" charset="0"/>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20</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p:nvPr/>
        </p:nvSpPr>
        <p:spPr>
          <a:xfrm>
            <a:off x="785813" y="428625"/>
            <a:ext cx="7715250" cy="4708525"/>
          </a:xfrm>
          <a:prstGeom prst="rect">
            <a:avLst/>
          </a:prstGeom>
          <a:noFill/>
          <a:ln w="9525">
            <a:noFill/>
          </a:ln>
        </p:spPr>
        <p:txBody>
          <a:bodyPr>
            <a:spAutoFit/>
          </a:bodyPr>
          <a:lstStyle/>
          <a:p>
            <a:pPr algn="just"/>
            <a:endParaRPr lang="en-GB" altLang="x-none" b="1" dirty="0">
              <a:latin typeface="Arial" panose="020B0604020202020204" pitchFamily="34" charset="0"/>
            </a:endParaRPr>
          </a:p>
          <a:p>
            <a:pPr algn="just"/>
            <a:endParaRPr lang="en-GB" altLang="x-none" b="1" dirty="0">
              <a:latin typeface="Arial" panose="020B0604020202020204" pitchFamily="34" charset="0"/>
            </a:endParaRPr>
          </a:p>
          <a:p>
            <a:pPr algn="ctr"/>
            <a:r>
              <a:rPr lang="en-GB" altLang="x-none" sz="2400" b="1" dirty="0">
                <a:solidFill>
                  <a:srgbClr val="FF0000"/>
                </a:solidFill>
                <a:latin typeface="Arial" panose="020B0604020202020204" pitchFamily="34" charset="0"/>
              </a:rPr>
              <a:t>The changing nature of Software</a:t>
            </a:r>
          </a:p>
          <a:p>
            <a:pPr algn="just"/>
            <a:endParaRPr lang="en-GB" altLang="x-none" sz="2400" b="1" dirty="0">
              <a:latin typeface="Arial" panose="020B0604020202020204" pitchFamily="34" charset="0"/>
            </a:endParaRPr>
          </a:p>
          <a:p>
            <a:pPr algn="just"/>
            <a:r>
              <a:rPr lang="en-GB" altLang="x-none" sz="2400" b="1" dirty="0">
                <a:latin typeface="Arial" panose="020B0604020202020204" pitchFamily="34" charset="0"/>
              </a:rPr>
              <a:t>7.  Artificial intelligence software.</a:t>
            </a:r>
          </a:p>
          <a:p>
            <a:pPr algn="just"/>
            <a:endParaRPr lang="en-GB" altLang="x-none" sz="2400" b="1" dirty="0">
              <a:latin typeface="Arial" panose="020B0604020202020204" pitchFamily="34" charset="0"/>
            </a:endParaRPr>
          </a:p>
          <a:p>
            <a:pPr algn="just">
              <a:buClr>
                <a:srgbClr val="FF0000"/>
              </a:buClr>
              <a:buFont typeface="Wingdings" panose="05000000000000000000" pitchFamily="2" charset="2"/>
              <a:buChar char="ü"/>
            </a:pPr>
            <a:r>
              <a:rPr sz="2400" dirty="0">
                <a:latin typeface="Arial" panose="020B0604020202020204" pitchFamily="34" charset="0"/>
              </a:rPr>
              <a:t>Makes use of non numerical algorithms to solve complex problems that are not responsible to computation or straightforward analysis.</a:t>
            </a:r>
          </a:p>
          <a:p>
            <a:pPr algn="just">
              <a:buClr>
                <a:srgbClr val="FF0000"/>
              </a:buClr>
              <a:buFont typeface="Wingdings" panose="05000000000000000000" pitchFamily="2" charset="2"/>
              <a:buChar char="ü"/>
            </a:pPr>
            <a:endParaRPr sz="2400" dirty="0">
              <a:latin typeface="Arial" panose="020B0604020202020204" pitchFamily="34" charset="0"/>
            </a:endParaRPr>
          </a:p>
          <a:p>
            <a:pPr algn="just">
              <a:buClr>
                <a:srgbClr val="FF0000"/>
              </a:buClr>
              <a:buFont typeface="Wingdings" panose="05000000000000000000" pitchFamily="2" charset="2"/>
              <a:buChar char="ü"/>
            </a:pPr>
            <a:r>
              <a:rPr sz="2400" dirty="0">
                <a:latin typeface="Arial" panose="020B0604020202020204" pitchFamily="34" charset="0"/>
              </a:rPr>
              <a:t> Applications within this area include robotics, expert systems, pattern recognition (image and voice), artificial neural networks, theorem proving, and game playing.</a:t>
            </a:r>
            <a:endParaRPr lang="en-GB" altLang="x-none" sz="2400" dirty="0">
              <a:latin typeface="Arial" panose="020B0604020202020204" pitchFamily="34" charset="0"/>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21</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22</a:t>
            </a:fld>
            <a:endParaRPr lang="en-GB" altLang="x-none" sz="1200" dirty="0">
              <a:solidFill>
                <a:srgbClr val="898989"/>
              </a:solidFill>
              <a:latin typeface="Calibri" panose="020F0502020204030204" pitchFamily="34" charset="0"/>
            </a:endParaRPr>
          </a:p>
        </p:txBody>
      </p:sp>
      <p:sp>
        <p:nvSpPr>
          <p:cNvPr id="25603" name="Rectangle 2"/>
          <p:cNvSpPr/>
          <p:nvPr/>
        </p:nvSpPr>
        <p:spPr>
          <a:xfrm>
            <a:off x="500063" y="0"/>
            <a:ext cx="8215312" cy="6616700"/>
          </a:xfrm>
          <a:prstGeom prst="rect">
            <a:avLst/>
          </a:prstGeom>
          <a:noFill/>
          <a:ln w="9525">
            <a:noFill/>
          </a:ln>
        </p:spPr>
        <p:txBody>
          <a:bodyPr>
            <a:spAutoFit/>
          </a:bodyPr>
          <a:lstStyle/>
          <a:p>
            <a:pPr algn="just"/>
            <a:r>
              <a:rPr lang="en-IN" altLang="x-none" sz="2400" b="1" dirty="0">
                <a:latin typeface="Arial" panose="020B0604020202020204" pitchFamily="34" charset="0"/>
              </a:rPr>
              <a:t>Generic View of Software Engineering</a:t>
            </a:r>
          </a:p>
          <a:p>
            <a:pPr algn="just"/>
            <a:endParaRPr lang="en-IN" altLang="x-none" sz="2400" b="1" dirty="0">
              <a:latin typeface="Arial" panose="020B0604020202020204" pitchFamily="34" charset="0"/>
            </a:endParaRPr>
          </a:p>
          <a:p>
            <a:pPr algn="just"/>
            <a:endParaRPr lang="en-IN" altLang="x-none" sz="2400" b="1" dirty="0">
              <a:latin typeface="Arial" panose="020B0604020202020204" pitchFamily="34" charset="0"/>
            </a:endParaRPr>
          </a:p>
          <a:p>
            <a:pPr algn="just"/>
            <a:r>
              <a:rPr sz="2200" b="1" dirty="0">
                <a:solidFill>
                  <a:srgbClr val="FF0000"/>
                </a:solidFill>
                <a:latin typeface="Arial" panose="020B0604020202020204" pitchFamily="34" charset="0"/>
              </a:rPr>
              <a:t>What exactly is a software process from a technical point of view?</a:t>
            </a:r>
          </a:p>
          <a:p>
            <a:pPr algn="just"/>
            <a:r>
              <a:rPr sz="2200" dirty="0">
                <a:latin typeface="Arial" panose="020B0604020202020204" pitchFamily="34" charset="0"/>
              </a:rPr>
              <a:t>A </a:t>
            </a:r>
            <a:r>
              <a:rPr sz="2200" i="1" dirty="0">
                <a:latin typeface="Arial" panose="020B0604020202020204" pitchFamily="34" charset="0"/>
              </a:rPr>
              <a:t>software process is a framework for the activities, actions </a:t>
            </a:r>
            <a:r>
              <a:rPr sz="2200" dirty="0">
                <a:latin typeface="Arial" panose="020B0604020202020204" pitchFamily="34" charset="0"/>
              </a:rPr>
              <a:t>and tasks that are required to build high-quality software.</a:t>
            </a:r>
          </a:p>
          <a:p>
            <a:pPr algn="just"/>
            <a:endParaRPr sz="2200" dirty="0">
              <a:latin typeface="Arial" panose="020B0604020202020204" pitchFamily="34" charset="0"/>
            </a:endParaRPr>
          </a:p>
          <a:p>
            <a:pPr algn="just"/>
            <a:r>
              <a:rPr sz="2200" dirty="0">
                <a:latin typeface="Arial" panose="020B0604020202020204" pitchFamily="34" charset="0"/>
              </a:rPr>
              <a:t> </a:t>
            </a:r>
            <a:r>
              <a:rPr sz="2200" b="1" dirty="0">
                <a:solidFill>
                  <a:srgbClr val="FF0000"/>
                </a:solidFill>
                <a:latin typeface="Arial" panose="020B0604020202020204" pitchFamily="34" charset="0"/>
              </a:rPr>
              <a:t>Is “process” synonymous with software engineering? </a:t>
            </a:r>
          </a:p>
          <a:p>
            <a:pPr algn="just"/>
            <a:r>
              <a:rPr sz="2200" dirty="0">
                <a:latin typeface="Arial" panose="020B0604020202020204" pitchFamily="34" charset="0"/>
              </a:rPr>
              <a:t>The answer is “yes and no.” </a:t>
            </a:r>
          </a:p>
          <a:p>
            <a:pPr algn="just"/>
            <a:r>
              <a:rPr sz="2200" dirty="0">
                <a:latin typeface="Arial" panose="020B0604020202020204" pitchFamily="34" charset="0"/>
              </a:rPr>
              <a:t>A </a:t>
            </a:r>
            <a:r>
              <a:rPr sz="2200" dirty="0">
                <a:solidFill>
                  <a:srgbClr val="0070C0"/>
                </a:solidFill>
                <a:latin typeface="Arial" panose="020B0604020202020204" pitchFamily="34" charset="0"/>
              </a:rPr>
              <a:t>software process </a:t>
            </a:r>
            <a:r>
              <a:rPr sz="2200" dirty="0">
                <a:latin typeface="Arial" panose="020B0604020202020204" pitchFamily="34" charset="0"/>
              </a:rPr>
              <a:t>defines the approach that is taken as software is engineered. </a:t>
            </a:r>
          </a:p>
          <a:p>
            <a:pPr algn="just"/>
            <a:r>
              <a:rPr sz="2200" dirty="0">
                <a:latin typeface="Arial" panose="020B0604020202020204" pitchFamily="34" charset="0"/>
              </a:rPr>
              <a:t>But </a:t>
            </a:r>
            <a:r>
              <a:rPr sz="2200" dirty="0">
                <a:solidFill>
                  <a:srgbClr val="0070C0"/>
                </a:solidFill>
                <a:latin typeface="Arial" panose="020B0604020202020204" pitchFamily="34" charset="0"/>
              </a:rPr>
              <a:t>software engineering also consists</a:t>
            </a:r>
            <a:r>
              <a:rPr sz="2200" dirty="0">
                <a:latin typeface="Arial" panose="020B0604020202020204" pitchFamily="34" charset="0"/>
              </a:rPr>
              <a:t> technologies that populate the process—technical methods and automated tools.</a:t>
            </a:r>
          </a:p>
          <a:p>
            <a:pPr algn="just"/>
            <a:endParaRPr sz="2200" dirty="0">
              <a:latin typeface="Arial" panose="020B0604020202020204" pitchFamily="34" charset="0"/>
            </a:endParaRPr>
          </a:p>
          <a:p>
            <a:pPr algn="just"/>
            <a:r>
              <a:rPr sz="2200" dirty="0">
                <a:latin typeface="Arial" panose="020B0604020202020204" pitchFamily="34" charset="0"/>
              </a:rPr>
              <a:t>Software engineering is performed by creative, knowledgeable people who should adapt a mature software process so that it is appropriate for the products that they build and the demands of their marketplace.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p:nvPr/>
        </p:nvSpPr>
        <p:spPr>
          <a:xfrm>
            <a:off x="285750" y="285750"/>
            <a:ext cx="8501063" cy="6556375"/>
          </a:xfrm>
          <a:prstGeom prst="rect">
            <a:avLst/>
          </a:prstGeom>
          <a:noFill/>
          <a:ln w="9525">
            <a:noFill/>
          </a:ln>
        </p:spPr>
        <p:txBody>
          <a:bodyPr>
            <a:spAutoFit/>
          </a:bodyPr>
          <a:lstStyle/>
          <a:p>
            <a:pPr algn="ctr"/>
            <a:r>
              <a:rPr sz="2800" b="1" dirty="0">
                <a:solidFill>
                  <a:srgbClr val="FF0000"/>
                </a:solidFill>
                <a:latin typeface="Arial" panose="020B0604020202020204" pitchFamily="34" charset="0"/>
              </a:rPr>
              <a:t>Software Engineering – Layered Technology</a:t>
            </a:r>
          </a:p>
          <a:p>
            <a:pPr algn="ctr"/>
            <a:endParaRPr dirty="0">
              <a:latin typeface="Arial" panose="020B0604020202020204" pitchFamily="34" charset="0"/>
              <a:cs typeface="Arial" panose="020B0604020202020204" pitchFamily="34" charset="0"/>
            </a:endParaRPr>
          </a:p>
          <a:p>
            <a:pPr algn="just"/>
            <a:r>
              <a:rPr dirty="0">
                <a:latin typeface="Arial" panose="020B0604020202020204" pitchFamily="34" charset="0"/>
                <a:cs typeface="Arial" panose="020B0604020202020204" pitchFamily="34" charset="0"/>
              </a:rPr>
              <a:t>A definition proposed by Fritz Bauer [NAU69] at the seminal conference on the subject still serves as a basis for discussion:</a:t>
            </a:r>
          </a:p>
          <a:p>
            <a:pPr algn="just"/>
            <a:endParaRPr i="1" dirty="0">
              <a:latin typeface="Arial" panose="020B0604020202020204" pitchFamily="34" charset="0"/>
              <a:cs typeface="Arial" panose="020B0604020202020204" pitchFamily="34" charset="0"/>
            </a:endParaRPr>
          </a:p>
          <a:p>
            <a:pPr algn="just">
              <a:buClr>
                <a:srgbClr val="FF0000"/>
              </a:buClr>
              <a:buFont typeface="Wingdings" panose="05000000000000000000" pitchFamily="2" charset="2"/>
              <a:buChar char="ü"/>
            </a:pPr>
            <a:r>
              <a:rPr sz="2400" b="1" dirty="0">
                <a:latin typeface="Arial" panose="020B0604020202020204" pitchFamily="34" charset="0"/>
              </a:rPr>
              <a:t>Software engineering is the establishment and use of sound engineering principles in order to obtain economically software that is reliable and works efficiently on real machines.</a:t>
            </a:r>
          </a:p>
          <a:p>
            <a:pPr algn="just"/>
            <a:endParaRPr sz="2000" i="1" dirty="0">
              <a:solidFill>
                <a:srgbClr val="00B0F0"/>
              </a:solidFill>
              <a:latin typeface="Arial" panose="020B0604020202020204" pitchFamily="34" charset="0"/>
              <a:cs typeface="Arial" panose="020B0604020202020204" pitchFamily="34" charset="0"/>
            </a:endParaRPr>
          </a:p>
          <a:p>
            <a:pPr algn="just"/>
            <a:r>
              <a:rPr sz="2000" dirty="0">
                <a:latin typeface="Arial" panose="020B0604020202020204" pitchFamily="34" charset="0"/>
                <a:cs typeface="Arial" panose="020B0604020202020204" pitchFamily="34" charset="0"/>
              </a:rPr>
              <a:t>The IEEE [IEE93] has developed a more comprehensive definition when it states:</a:t>
            </a:r>
          </a:p>
          <a:p>
            <a:pPr algn="just"/>
            <a:endParaRPr sz="2000" dirty="0">
              <a:latin typeface="Arial" panose="020B0604020202020204" pitchFamily="34" charset="0"/>
              <a:cs typeface="Arial" panose="020B0604020202020204" pitchFamily="34" charset="0"/>
            </a:endParaRPr>
          </a:p>
          <a:p>
            <a:pPr algn="just">
              <a:buClr>
                <a:srgbClr val="FF0000"/>
              </a:buClr>
              <a:buFont typeface="Wingdings" panose="05000000000000000000" pitchFamily="2" charset="2"/>
              <a:buChar char="ü"/>
            </a:pPr>
            <a:r>
              <a:rPr sz="2400" b="1" dirty="0">
                <a:latin typeface="Arial" panose="020B0604020202020204" pitchFamily="34" charset="0"/>
              </a:rPr>
              <a:t>Software Engineering: (1) The application of a systematic, disciplined, quantifiable(computable) approach to the development, operation, and maintenance of software; that is, the application of engineering to software. (2) The study of approaches as in (1).</a:t>
            </a:r>
            <a:endParaRPr lang="en-GB" altLang="x-none" sz="2400" b="1" dirty="0">
              <a:latin typeface="Arial" panose="020B0604020202020204" pitchFamily="34" charset="0"/>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23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00063" y="5715000"/>
            <a:ext cx="8229600" cy="1143000"/>
          </a:xfrm>
        </p:spPr>
        <p:txBody>
          <a:bodyPr vert="horz" wrap="square" lIns="91440" tIns="45720" rIns="91440" bIns="45720" anchor="ctr" anchorCtr="0"/>
          <a:lstStyle/>
          <a:p>
            <a:r>
              <a:rPr sz="2400" b="1" dirty="0"/>
              <a:t>FIGURE 2.1 Software engineering layers</a:t>
            </a:r>
            <a:endParaRPr lang="en-IN" altLang="x-none" sz="2400" b="1" dirty="0">
              <a:solidFill>
                <a:srgbClr val="FF0000"/>
              </a:solidFill>
            </a:endParaRPr>
          </a:p>
        </p:txBody>
      </p:sp>
      <p:sp>
        <p:nvSpPr>
          <p:cNvPr id="4" name="Oval 12"/>
          <p:cNvSpPr>
            <a:spLocks noChangeArrowheads="1"/>
          </p:cNvSpPr>
          <p:nvPr/>
        </p:nvSpPr>
        <p:spPr bwMode="auto">
          <a:xfrm>
            <a:off x="609600" y="4495800"/>
            <a:ext cx="7620000" cy="1143000"/>
          </a:xfrm>
          <a:prstGeom prst="ellipse">
            <a:avLst/>
          </a:prstGeom>
          <a:solidFill>
            <a:srgbClr val="FFFF99"/>
          </a:solidFill>
          <a:ln w="12700">
            <a:noFill/>
            <a:round/>
          </a:ln>
          <a:effectLst>
            <a:outerShdw dist="107763" dir="2700000" algn="ctr" rotWithShape="0">
              <a:srgbClr val="0000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7652" name="Rectangle 4"/>
          <p:cNvSpPr/>
          <p:nvPr/>
        </p:nvSpPr>
        <p:spPr>
          <a:xfrm>
            <a:off x="3000375" y="428625"/>
            <a:ext cx="3171825" cy="446088"/>
          </a:xfrm>
          <a:prstGeom prst="rect">
            <a:avLst/>
          </a:prstGeom>
          <a:noFill/>
          <a:ln w="28575" cap="flat" cmpd="sng">
            <a:solidFill>
              <a:srgbClr val="0000FF"/>
            </a:solidFill>
            <a:prstDash val="solid"/>
            <a:miter/>
            <a:headEnd type="none" w="med" len="med"/>
            <a:tailEnd type="none" w="med" len="med"/>
          </a:ln>
        </p:spPr>
        <p:txBody>
          <a:bodyPr wrap="none" lIns="90487" tIns="44450" rIns="90487" bIns="44450">
            <a:spAutoFit/>
          </a:bodyPr>
          <a:lstStyle/>
          <a:p>
            <a:pPr algn="ctr">
              <a:lnSpc>
                <a:spcPct val="90000"/>
              </a:lnSpc>
            </a:pPr>
            <a:r>
              <a:rPr sz="2400" b="1" dirty="0">
                <a:latin typeface="Palatino"/>
              </a:rPr>
              <a:t>Layered Technology</a:t>
            </a:r>
          </a:p>
        </p:txBody>
      </p:sp>
      <p:sp>
        <p:nvSpPr>
          <p:cNvPr id="6" name="Oval 5"/>
          <p:cNvSpPr>
            <a:spLocks noChangeArrowheads="1"/>
          </p:cNvSpPr>
          <p:nvPr/>
        </p:nvSpPr>
        <p:spPr bwMode="auto">
          <a:xfrm>
            <a:off x="1046163" y="3960813"/>
            <a:ext cx="6629400" cy="1066800"/>
          </a:xfrm>
          <a:prstGeom prst="ellipse">
            <a:avLst/>
          </a:prstGeom>
          <a:solidFill>
            <a:srgbClr val="BC3700"/>
          </a:solidFill>
          <a:ln w="12700">
            <a:noFill/>
            <a:round/>
          </a:ln>
          <a:effectLst>
            <a:outerShdw dist="107763" dir="2700000" algn="ctr" rotWithShape="0">
              <a:srgbClr val="0000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Oval 6"/>
          <p:cNvSpPr>
            <a:spLocks noChangeArrowheads="1"/>
          </p:cNvSpPr>
          <p:nvPr/>
        </p:nvSpPr>
        <p:spPr bwMode="auto">
          <a:xfrm>
            <a:off x="1579563" y="3579813"/>
            <a:ext cx="5486400" cy="914400"/>
          </a:xfrm>
          <a:prstGeom prst="ellipse">
            <a:avLst/>
          </a:prstGeom>
          <a:solidFill>
            <a:srgbClr val="333333"/>
          </a:solidFill>
          <a:ln w="12700">
            <a:noFill/>
            <a:round/>
          </a:ln>
          <a:effectLst>
            <a:outerShdw dist="107763" dir="2700000" algn="ctr" rotWithShape="0">
              <a:srgbClr val="0000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Oval 7"/>
          <p:cNvSpPr>
            <a:spLocks noChangeArrowheads="1"/>
          </p:cNvSpPr>
          <p:nvPr/>
        </p:nvSpPr>
        <p:spPr bwMode="auto">
          <a:xfrm>
            <a:off x="1960563" y="3351213"/>
            <a:ext cx="4724400" cy="609600"/>
          </a:xfrm>
          <a:prstGeom prst="ellipse">
            <a:avLst/>
          </a:prstGeom>
          <a:solidFill>
            <a:srgbClr val="969696"/>
          </a:solidFill>
          <a:ln w="12700">
            <a:noFill/>
            <a:round/>
          </a:ln>
          <a:effectLst>
            <a:outerShdw dist="107763" dir="2700000" algn="ctr" rotWithShape="0">
              <a:srgbClr val="0000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Rectangle 8"/>
          <p:cNvSpPr>
            <a:spLocks noChangeArrowheads="1"/>
          </p:cNvSpPr>
          <p:nvPr/>
        </p:nvSpPr>
        <p:spPr bwMode="auto">
          <a:xfrm>
            <a:off x="2582863" y="5089525"/>
            <a:ext cx="3848100" cy="39370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Palatino" charset="0"/>
                <a:ea typeface="+mn-ea"/>
                <a:cs typeface="+mn-cs"/>
              </a:rPr>
              <a:t>A quality focus: the “bedrock”</a:t>
            </a:r>
          </a:p>
        </p:txBody>
      </p:sp>
      <p:sp>
        <p:nvSpPr>
          <p:cNvPr id="10" name="Rectangle 9"/>
          <p:cNvSpPr>
            <a:spLocks noChangeArrowheads="1"/>
          </p:cNvSpPr>
          <p:nvPr/>
        </p:nvSpPr>
        <p:spPr bwMode="auto">
          <a:xfrm>
            <a:off x="2422525" y="4556125"/>
            <a:ext cx="4129088" cy="39370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rgbClr val="DADADA"/>
                </a:solidFill>
                <a:effectLst>
                  <a:outerShdw blurRad="38100" dist="38100" dir="2700000" algn="tl">
                    <a:srgbClr val="C0C0C0"/>
                  </a:outerShdw>
                </a:effectLst>
                <a:uLnTx/>
                <a:uFillTx/>
                <a:latin typeface="Palatino" charset="0"/>
                <a:ea typeface="+mn-ea"/>
                <a:cs typeface="+mn-cs"/>
              </a:rPr>
              <a:t>Process model: the “framework”</a:t>
            </a:r>
          </a:p>
        </p:txBody>
      </p:sp>
      <p:sp>
        <p:nvSpPr>
          <p:cNvPr id="11" name="Rectangle 10"/>
          <p:cNvSpPr>
            <a:spLocks noChangeArrowheads="1"/>
          </p:cNvSpPr>
          <p:nvPr/>
        </p:nvSpPr>
        <p:spPr bwMode="auto">
          <a:xfrm>
            <a:off x="2608263" y="4022725"/>
            <a:ext cx="3902075" cy="39370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DADADA"/>
                </a:solidFill>
                <a:effectLst>
                  <a:outerShdw blurRad="38100" dist="38100" dir="2700000" algn="tl">
                    <a:srgbClr val="C0C0C0"/>
                  </a:outerShdw>
                </a:effectLst>
                <a:uLnTx/>
                <a:uFillTx/>
                <a:latin typeface="Palatino" charset="0"/>
                <a:ea typeface="+mn-ea"/>
                <a:cs typeface="+mn-cs"/>
              </a:rPr>
              <a:t>Methods: technical “how  </a:t>
            </a:r>
            <a:r>
              <a:rPr kumimoji="0" lang="en-US" sz="2000" b="1" i="0" u="none" strike="noStrike" kern="1200" cap="none" spc="0" normalizeH="0" baseline="0" noProof="0" dirty="0" err="1">
                <a:ln>
                  <a:noFill/>
                </a:ln>
                <a:solidFill>
                  <a:srgbClr val="DADADA"/>
                </a:solidFill>
                <a:effectLst>
                  <a:outerShdw blurRad="38100" dist="38100" dir="2700000" algn="tl">
                    <a:srgbClr val="C0C0C0"/>
                  </a:outerShdw>
                </a:effectLst>
                <a:uLnTx/>
                <a:uFillTx/>
                <a:latin typeface="Palatino" charset="0"/>
                <a:ea typeface="+mn-ea"/>
                <a:cs typeface="+mn-cs"/>
              </a:rPr>
              <a:t>to’s</a:t>
            </a:r>
            <a:r>
              <a:rPr kumimoji="0" lang="en-US" sz="2000" b="1" i="0" u="none" strike="noStrike" kern="1200" cap="none" spc="0" normalizeH="0" baseline="0" noProof="0" dirty="0">
                <a:ln>
                  <a:noFill/>
                </a:ln>
                <a:solidFill>
                  <a:srgbClr val="DADADA"/>
                </a:solidFill>
                <a:effectLst>
                  <a:outerShdw blurRad="38100" dist="38100" dir="2700000" algn="tl">
                    <a:srgbClr val="C0C0C0"/>
                  </a:outerShdw>
                </a:effectLst>
                <a:uLnTx/>
                <a:uFillTx/>
                <a:latin typeface="Palatino" charset="0"/>
                <a:ea typeface="+mn-ea"/>
                <a:cs typeface="+mn-cs"/>
              </a:rPr>
              <a:t>”</a:t>
            </a:r>
          </a:p>
        </p:txBody>
      </p:sp>
      <p:sp>
        <p:nvSpPr>
          <p:cNvPr id="12" name="Rectangle 11"/>
          <p:cNvSpPr>
            <a:spLocks noChangeArrowheads="1"/>
          </p:cNvSpPr>
          <p:nvPr/>
        </p:nvSpPr>
        <p:spPr bwMode="auto">
          <a:xfrm>
            <a:off x="3155950" y="3489325"/>
            <a:ext cx="2905125" cy="39370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rgbClr val="DADADA"/>
                </a:solidFill>
                <a:effectLst>
                  <a:outerShdw blurRad="38100" dist="38100" dir="2700000" algn="tl">
                    <a:srgbClr val="C0C0C0"/>
                  </a:outerShdw>
                </a:effectLst>
                <a:uLnTx/>
                <a:uFillTx/>
                <a:latin typeface="Palatino" charset="0"/>
                <a:ea typeface="+mn-ea"/>
                <a:cs typeface="+mn-cs"/>
              </a:rPr>
              <a:t>Tools: CASE preferred</a:t>
            </a:r>
          </a:p>
        </p:txBody>
      </p:sp>
      <p:sp>
        <p:nvSpPr>
          <p:cNvPr id="14" name="Slide Number Placeholder 1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24</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3"/>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
            </a:r>
            <a:br>
              <a:rPr kumimoji="0" lang="en-US" sz="4400" b="1" i="0" u="none" strike="noStrike" kern="1200" cap="none" spc="0" normalizeH="0" baseline="0" noProof="0" dirty="0" smtClean="0">
                <a:ln>
                  <a:noFill/>
                </a:ln>
                <a:solidFill>
                  <a:schemeClr val="tx1"/>
                </a:solidFill>
                <a:effectLst/>
                <a:uLnTx/>
                <a:uFillTx/>
                <a:latin typeface="+mj-lt"/>
                <a:ea typeface="+mj-ea"/>
                <a:cs typeface="+mj-cs"/>
              </a:rPr>
            </a:br>
            <a:r>
              <a:rPr kumimoji="0" lang="en-US" sz="4400" b="1" i="0" u="none" strike="noStrike" kern="1200" cap="none" spc="0" normalizeH="0" baseline="0" noProof="0" dirty="0" smtClean="0">
                <a:ln>
                  <a:noFill/>
                </a:ln>
                <a:solidFill>
                  <a:srgbClr val="FF0000"/>
                </a:solidFill>
                <a:effectLst/>
                <a:uLnTx/>
                <a:uFillTx/>
                <a:latin typeface="+mj-lt"/>
                <a:ea typeface="+mj-ea"/>
                <a:cs typeface="+mj-cs"/>
              </a:rPr>
              <a:t>A quality Focus</a:t>
            </a:r>
            <a:br>
              <a:rPr kumimoji="0" lang="en-US" sz="4400" b="1" i="0" u="none" strike="noStrike" kern="1200" cap="none" spc="0" normalizeH="0" baseline="0" noProof="0" dirty="0" smtClean="0">
                <a:ln>
                  <a:noFill/>
                </a:ln>
                <a:solidFill>
                  <a:srgbClr val="FF0000"/>
                </a:solidFill>
                <a:effectLst/>
                <a:uLnTx/>
                <a:uFillTx/>
                <a:latin typeface="+mj-lt"/>
                <a:ea typeface="+mj-ea"/>
                <a:cs typeface="+mj-cs"/>
              </a:rPr>
            </a:br>
            <a:endParaRPr kumimoji="0" lang="en-IN" sz="4400" b="0" i="0" u="none" strike="noStrike" kern="1200" cap="none" spc="0" normalizeH="0" baseline="0" noProof="0" dirty="0">
              <a:ln>
                <a:noFill/>
              </a:ln>
              <a:solidFill>
                <a:srgbClr val="FF0000"/>
              </a:solidFill>
              <a:effectLst/>
              <a:uLnTx/>
              <a:uFillTx/>
              <a:latin typeface="+mj-lt"/>
              <a:ea typeface="+mj-ea"/>
              <a:cs typeface="+mj-cs"/>
            </a:endParaRPr>
          </a:p>
        </p:txBody>
      </p:sp>
      <p:sp>
        <p:nvSpPr>
          <p:cNvPr id="28675" name="Content Placeholder 2"/>
          <p:cNvSpPr>
            <a:spLocks noGrp="1"/>
          </p:cNvSpPr>
          <p:nvPr>
            <p:ph idx="1"/>
          </p:nvPr>
        </p:nvSpPr>
        <p:spPr>
          <a:xfrm>
            <a:off x="571500" y="1000125"/>
            <a:ext cx="8229600" cy="5440363"/>
          </a:xfrm>
        </p:spPr>
        <p:txBody>
          <a:bodyPr vert="horz" wrap="square" lIns="91440" tIns="45720" rIns="91440" bIns="45720" anchor="t" anchorCtr="0"/>
          <a:lstStyle/>
          <a:p>
            <a:pPr marL="457200" indent="-457200" algn="just">
              <a:buFont typeface="Wingdings" panose="05000000000000000000" pitchFamily="2" charset="2"/>
              <a:buChar char="v"/>
            </a:pPr>
            <a:r>
              <a:rPr sz="2400" dirty="0">
                <a:latin typeface="Arial" panose="020B0604020202020204" pitchFamily="34" charset="0"/>
                <a:cs typeface="Arial" panose="020B0604020202020204" pitchFamily="34" charset="0"/>
              </a:rPr>
              <a:t>Every organization is rest on its commitment to quality.</a:t>
            </a:r>
          </a:p>
          <a:p>
            <a:pPr marL="457200" indent="-457200" algn="just">
              <a:buFont typeface="Wingdings" panose="05000000000000000000" pitchFamily="2" charset="2"/>
              <a:buChar char="v"/>
            </a:pPr>
            <a:endParaRPr sz="24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sz="2400" dirty="0">
                <a:latin typeface="Arial" panose="020B0604020202020204" pitchFamily="34" charset="0"/>
                <a:cs typeface="Arial" panose="020B0604020202020204" pitchFamily="34" charset="0"/>
              </a:rPr>
              <a:t>Total quality management, Six Sigma, or similar  continuous improvement culture and it is this culture ultimately leads to development of increasingly more effective approaches to software engineering.</a:t>
            </a:r>
          </a:p>
          <a:p>
            <a:pPr marL="457200" indent="-457200" algn="just">
              <a:buFont typeface="Wingdings" panose="05000000000000000000" pitchFamily="2" charset="2"/>
              <a:buChar char="v"/>
            </a:pPr>
            <a:endParaRPr sz="24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sz="2400" dirty="0">
                <a:latin typeface="Arial" panose="020B0604020202020204" pitchFamily="34" charset="0"/>
                <a:cs typeface="Arial" panose="020B0604020202020204" pitchFamily="34" charset="0"/>
              </a:rPr>
              <a:t>The bedrock that supports software engineering is a quality focus.</a:t>
            </a:r>
          </a:p>
          <a:p>
            <a:pPr marL="457200" indent="-457200" algn="just">
              <a:buFont typeface="Wingdings" panose="05000000000000000000" pitchFamily="2" charset="2"/>
              <a:buChar char="v"/>
            </a:pPr>
            <a:endParaRPr lang="en-IN" altLang="x-none" sz="2400" dirty="0">
              <a:latin typeface="Arial" panose="020B0604020202020204" pitchFamily="34" charset="0"/>
              <a:ea typeface="Arial" panose="020B0604020202020204" pitchFamily="34" charset="0"/>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25</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8229600" cy="654050"/>
          </a:xfrm>
        </p:spPr>
        <p:txBody>
          <a:bodyPr vert="horz" wrap="square" lIns="91440" tIns="45720" rIns="91440" bIns="45720" anchor="ctr" anchorCtr="0"/>
          <a:lstStyle/>
          <a:p>
            <a:r>
              <a:rPr b="1" dirty="0">
                <a:solidFill>
                  <a:srgbClr val="FF0000"/>
                </a:solidFill>
              </a:rPr>
              <a:t>Process</a:t>
            </a:r>
            <a:br>
              <a:rPr b="1" dirty="0">
                <a:solidFill>
                  <a:srgbClr val="FF0000"/>
                </a:solidFill>
              </a:rPr>
            </a:br>
            <a:endParaRPr dirty="0">
              <a:solidFill>
                <a:srgbClr val="FF0000"/>
              </a:solidFill>
            </a:endParaRPr>
          </a:p>
        </p:txBody>
      </p:sp>
      <p:sp>
        <p:nvSpPr>
          <p:cNvPr id="29699" name="Content Placeholder 2"/>
          <p:cNvSpPr>
            <a:spLocks noGrp="1"/>
          </p:cNvSpPr>
          <p:nvPr>
            <p:ph idx="1"/>
          </p:nvPr>
        </p:nvSpPr>
        <p:spPr>
          <a:xfrm>
            <a:off x="457200" y="714375"/>
            <a:ext cx="8229600" cy="5411788"/>
          </a:xfrm>
        </p:spPr>
        <p:txBody>
          <a:bodyPr vert="horz" wrap="square" lIns="91440" tIns="45720" rIns="91440" bIns="45720" anchor="t" anchorCtr="0"/>
          <a:lstStyle/>
          <a:p>
            <a:pPr algn="just">
              <a:buFont typeface="Wingdings" panose="05000000000000000000" pitchFamily="2" charset="2"/>
              <a:buChar char="v"/>
            </a:pPr>
            <a:r>
              <a:rPr sz="2400" dirty="0">
                <a:latin typeface="Arial" panose="020B0604020202020204" pitchFamily="34" charset="0"/>
                <a:cs typeface="Arial" panose="020B0604020202020204" pitchFamily="34" charset="0"/>
              </a:rPr>
              <a:t>It’s a glue which holds all layers together.</a:t>
            </a:r>
          </a:p>
          <a:p>
            <a:pPr algn="just">
              <a:buFont typeface="Wingdings" panose="05000000000000000000" pitchFamily="2" charset="2"/>
              <a:buChar char="v"/>
            </a:pPr>
            <a:endParaRPr sz="2400"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sz="2400" dirty="0">
                <a:latin typeface="Arial" panose="020B0604020202020204" pitchFamily="34" charset="0"/>
                <a:cs typeface="Arial" panose="020B0604020202020204" pitchFamily="34" charset="0"/>
              </a:rPr>
              <a:t>It defines a </a:t>
            </a:r>
            <a:r>
              <a:rPr sz="2400" b="1" dirty="0">
                <a:latin typeface="Arial" panose="020B0604020202020204" pitchFamily="34" charset="0"/>
                <a:cs typeface="Arial" panose="020B0604020202020204" pitchFamily="34" charset="0"/>
              </a:rPr>
              <a:t>framework</a:t>
            </a:r>
            <a:r>
              <a:rPr sz="2400" dirty="0">
                <a:latin typeface="Arial" panose="020B0604020202020204" pitchFamily="34" charset="0"/>
                <a:cs typeface="Arial" panose="020B0604020202020204" pitchFamily="34" charset="0"/>
              </a:rPr>
              <a:t> for a set of </a:t>
            </a:r>
            <a:r>
              <a:rPr sz="2400" i="1" dirty="0">
                <a:latin typeface="Arial" panose="020B0604020202020204" pitchFamily="34" charset="0"/>
                <a:cs typeface="Arial" panose="020B0604020202020204" pitchFamily="34" charset="0"/>
              </a:rPr>
              <a:t>key process areas</a:t>
            </a:r>
            <a:r>
              <a:rPr sz="2400" dirty="0">
                <a:latin typeface="Arial" panose="020B0604020202020204" pitchFamily="34" charset="0"/>
                <a:cs typeface="Arial" panose="020B0604020202020204" pitchFamily="34" charset="0"/>
              </a:rPr>
              <a:t> (KPA) </a:t>
            </a:r>
            <a:r>
              <a:rPr lang="en-GB" altLang="x-none" sz="2400" dirty="0">
                <a:solidFill>
                  <a:srgbClr val="000000"/>
                </a:solidFill>
                <a:latin typeface="Arial" panose="020B0604020202020204" pitchFamily="34" charset="0"/>
                <a:cs typeface="Arial" panose="020B0604020202020204" pitchFamily="34" charset="0"/>
              </a:rPr>
              <a:t>for effectively manage and deliver quality software in a cost effective manner.</a:t>
            </a:r>
            <a:r>
              <a:rPr sz="2400" i="1" dirty="0">
                <a:latin typeface="Arial" panose="020B0604020202020204" pitchFamily="34" charset="0"/>
                <a:cs typeface="Arial" panose="020B0604020202020204" pitchFamily="34" charset="0"/>
              </a:rPr>
              <a:t> </a:t>
            </a:r>
          </a:p>
          <a:p>
            <a:pPr algn="just">
              <a:buFont typeface="Wingdings" panose="05000000000000000000" pitchFamily="2" charset="2"/>
              <a:buChar char="v"/>
            </a:pPr>
            <a:endParaRPr sz="2400" i="1"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IN" altLang="x-none" sz="2400" dirty="0">
                <a:latin typeface="Arial" panose="020B0604020202020204" pitchFamily="34" charset="0"/>
                <a:cs typeface="Arial" panose="020B0604020202020204" pitchFamily="34" charset="0"/>
              </a:rPr>
              <a:t>The KPAs form the basis for management control of software projects and establish the context in which technical methods are applied, work products (models, documents, data, reports, forms, etc.) are produced, milestones are established, quality is ensured, and change is properly managed.</a:t>
            </a:r>
          </a:p>
          <a:p>
            <a:pPr algn="just">
              <a:buFont typeface="Wingdings" panose="05000000000000000000" pitchFamily="2" charset="2"/>
              <a:buChar char="v"/>
            </a:pPr>
            <a:endParaRPr sz="2400" i="1"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GB" altLang="x-none" sz="2400" dirty="0">
                <a:solidFill>
                  <a:srgbClr val="000000"/>
                </a:solidFill>
                <a:latin typeface="Arial" panose="020B0604020202020204" pitchFamily="34" charset="0"/>
                <a:cs typeface="Arial" panose="020B0604020202020204" pitchFamily="34" charset="0"/>
              </a:rPr>
              <a:t>The processes define the tasks to be performed and the order in which they are to be performed</a:t>
            </a:r>
            <a:r>
              <a:rPr sz="2400" dirty="0">
                <a:latin typeface="Arial" panose="020B0604020202020204" pitchFamily="34" charset="0"/>
                <a:cs typeface="Arial" panose="020B0604020202020204" pitchFamily="34" charset="0"/>
              </a:rPr>
              <a:t> </a:t>
            </a:r>
          </a:p>
          <a:p>
            <a:pPr algn="just">
              <a:buFont typeface="Wingdings" panose="05000000000000000000" pitchFamily="2" charset="2"/>
              <a:buChar char="v"/>
            </a:pPr>
            <a:endParaRPr sz="2400" dirty="0">
              <a:latin typeface="Arial" panose="020B0604020202020204" pitchFamily="34" charset="0"/>
              <a:ea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26</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5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rgbClr val="FF0000"/>
                </a:solidFill>
                <a:effectLst/>
                <a:uLnTx/>
                <a:uFillTx/>
                <a:latin typeface="+mj-lt"/>
                <a:ea typeface="+mj-ea"/>
                <a:cs typeface="+mj-cs"/>
              </a:rPr>
              <a:t>Methods</a:t>
            </a:r>
            <a:br>
              <a:rPr kumimoji="0" lang="en-US" sz="4400" b="1" i="0" u="none" strike="noStrike" kern="1200" cap="none" spc="0" normalizeH="0" baseline="0" noProof="0" dirty="0" smtClean="0">
                <a:ln>
                  <a:noFill/>
                </a:ln>
                <a:solidFill>
                  <a:srgbClr val="FF0000"/>
                </a:solidFill>
                <a:effectLst/>
                <a:uLnTx/>
                <a:uFillTx/>
                <a:latin typeface="+mj-lt"/>
                <a:ea typeface="+mj-ea"/>
                <a:cs typeface="+mj-cs"/>
              </a:rPr>
            </a:br>
            <a:endParaRPr kumimoji="0" lang="en-IN" sz="4400" b="0" i="0" u="none" strike="noStrike" kern="1200" cap="none" spc="0" normalizeH="0" baseline="0" noProof="0" dirty="0">
              <a:ln>
                <a:noFill/>
              </a:ln>
              <a:solidFill>
                <a:srgbClr val="FF0000"/>
              </a:solidFill>
              <a:effectLst/>
              <a:uLnTx/>
              <a:uFillTx/>
              <a:latin typeface="+mj-lt"/>
              <a:ea typeface="+mj-ea"/>
              <a:cs typeface="+mj-cs"/>
            </a:endParaRPr>
          </a:p>
        </p:txBody>
      </p:sp>
      <p:sp>
        <p:nvSpPr>
          <p:cNvPr id="30723" name="Content Placeholder 2"/>
          <p:cNvSpPr>
            <a:spLocks noGrp="1"/>
          </p:cNvSpPr>
          <p:nvPr>
            <p:ph idx="1"/>
          </p:nvPr>
        </p:nvSpPr>
        <p:spPr>
          <a:xfrm>
            <a:off x="357188" y="762000"/>
            <a:ext cx="8229600" cy="6096000"/>
          </a:xfrm>
        </p:spPr>
        <p:txBody>
          <a:bodyPr vert="horz" wrap="square" lIns="91440" tIns="45720" rIns="91440" bIns="45720" anchor="t" anchorCtr="0"/>
          <a:lstStyle/>
          <a:p>
            <a:pPr algn="just">
              <a:buFont typeface="Wingdings" panose="05000000000000000000" pitchFamily="2" charset="2"/>
              <a:buChar char="v"/>
            </a:pPr>
            <a:r>
              <a:rPr sz="2400" dirty="0">
                <a:latin typeface="Arial" panose="020B0604020202020204" pitchFamily="34" charset="0"/>
                <a:cs typeface="Arial" panose="020B0604020202020204" pitchFamily="34" charset="0"/>
              </a:rPr>
              <a:t>It provides the technical </a:t>
            </a:r>
            <a:r>
              <a:rPr sz="2400" b="1" dirty="0">
                <a:latin typeface="Arial" panose="020B0604020202020204" pitchFamily="34" charset="0"/>
                <a:cs typeface="Arial" panose="020B0604020202020204" pitchFamily="34" charset="0"/>
              </a:rPr>
              <a:t>how-to's </a:t>
            </a:r>
            <a:r>
              <a:rPr sz="2400" dirty="0">
                <a:latin typeface="Arial" panose="020B0604020202020204" pitchFamily="34" charset="0"/>
                <a:cs typeface="Arial" panose="020B0604020202020204" pitchFamily="34" charset="0"/>
              </a:rPr>
              <a:t>for building software.</a:t>
            </a:r>
          </a:p>
          <a:p>
            <a:pPr algn="just">
              <a:buFont typeface="Wingdings" panose="05000000000000000000" pitchFamily="2" charset="2"/>
              <a:buChar char="v"/>
            </a:pPr>
            <a:endParaRPr sz="2400"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sz="2400" dirty="0">
                <a:latin typeface="Arial" panose="020B0604020202020204" pitchFamily="34" charset="0"/>
                <a:cs typeface="Arial" panose="020B0604020202020204" pitchFamily="34" charset="0"/>
              </a:rPr>
              <a:t>Methods encompass a broad array of tasks that include requirements analysis, design, program construction, testing, and support.</a:t>
            </a:r>
          </a:p>
          <a:p>
            <a:pPr algn="just">
              <a:buFont typeface="Wingdings" panose="05000000000000000000" pitchFamily="2" charset="2"/>
              <a:buChar char="v"/>
            </a:pPr>
            <a:endParaRPr sz="2400"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GB" altLang="x-none" sz="2400" dirty="0">
                <a:solidFill>
                  <a:srgbClr val="000000"/>
                </a:solidFill>
                <a:latin typeface="Arial" panose="020B0604020202020204" pitchFamily="34" charset="0"/>
                <a:cs typeface="Arial" panose="020B0604020202020204" pitchFamily="34" charset="0"/>
              </a:rPr>
              <a:t>There could be more than one technique to perform a task and different techniques could be used in different situations.</a:t>
            </a:r>
            <a:r>
              <a:rPr sz="2400" dirty="0">
                <a:latin typeface="Arial" panose="020B0604020202020204" pitchFamily="34" charset="0"/>
                <a:cs typeface="Arial" panose="020B0604020202020204" pitchFamily="34" charset="0"/>
              </a:rPr>
              <a:t> </a:t>
            </a:r>
          </a:p>
          <a:p>
            <a:pPr algn="just">
              <a:buFont typeface="Wingdings" panose="05000000000000000000" pitchFamily="2" charset="2"/>
              <a:buChar char="v"/>
            </a:pPr>
            <a:endParaRPr sz="2400"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IN" altLang="x-none" sz="2400" dirty="0">
                <a:latin typeface="Arial" panose="020B0604020202020204" pitchFamily="34" charset="0"/>
                <a:cs typeface="Arial" panose="020B0604020202020204" pitchFamily="34" charset="0"/>
              </a:rPr>
              <a:t>Software engineering methods rely on a set of basic principles that govern each area of the technology and include modeling activities and other descriptive techniques.</a:t>
            </a:r>
          </a:p>
          <a:p>
            <a:pPr algn="just">
              <a:buNone/>
            </a:pPr>
            <a:endParaRPr sz="2400" dirty="0">
              <a:latin typeface="Arial" panose="020B0604020202020204" pitchFamily="34" charset="0"/>
              <a:cs typeface="Arial" panose="020B0604020202020204" pitchFamily="34" charset="0"/>
            </a:endParaRPr>
          </a:p>
          <a:p>
            <a:pPr algn="just">
              <a:buFont typeface="Wingdings" panose="05000000000000000000" pitchFamily="2" charset="2"/>
              <a:buNone/>
            </a:pPr>
            <a:endParaRPr lang="en-IN" altLang="x-none" sz="2400" dirty="0">
              <a:latin typeface="Arial" panose="020B0604020202020204" pitchFamily="34" charset="0"/>
              <a:ea typeface="Arial" panose="020B0604020202020204" pitchFamily="34" charset="0"/>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27</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28625" y="500063"/>
            <a:ext cx="8229600" cy="511175"/>
          </a:xfrm>
        </p:spPr>
        <p:txBody>
          <a:bodyPr vert="horz" wrap="square" lIns="91440" tIns="45720" rIns="91440" bIns="45720" anchor="ctr" anchorCtr="0"/>
          <a:lstStyle/>
          <a:p>
            <a:r>
              <a:rPr b="1" dirty="0">
                <a:solidFill>
                  <a:srgbClr val="FF0000"/>
                </a:solidFill>
              </a:rPr>
              <a:t>Tools</a:t>
            </a:r>
            <a:r>
              <a:rPr dirty="0">
                <a:solidFill>
                  <a:srgbClr val="FF0000"/>
                </a:solidFill>
              </a:rPr>
              <a:t/>
            </a:r>
            <a:br>
              <a:rPr dirty="0">
                <a:solidFill>
                  <a:srgbClr val="FF0000"/>
                </a:solidFill>
              </a:rPr>
            </a:br>
            <a:endParaRPr dirty="0">
              <a:solidFill>
                <a:srgbClr val="FF0000"/>
              </a:solidFill>
            </a:endParaRPr>
          </a:p>
        </p:txBody>
      </p:sp>
      <p:sp>
        <p:nvSpPr>
          <p:cNvPr id="31747" name="Content Placeholder 2"/>
          <p:cNvSpPr>
            <a:spLocks noGrp="1"/>
          </p:cNvSpPr>
          <p:nvPr>
            <p:ph idx="1"/>
          </p:nvPr>
        </p:nvSpPr>
        <p:spPr>
          <a:xfrm>
            <a:off x="357188" y="1000125"/>
            <a:ext cx="8229600" cy="4525963"/>
          </a:xfrm>
        </p:spPr>
        <p:txBody>
          <a:bodyPr vert="horz" wrap="square" lIns="91440" tIns="45720" rIns="91440" bIns="45720" anchor="t" anchorCtr="0"/>
          <a:lstStyle/>
          <a:p>
            <a:pPr algn="just">
              <a:buFont typeface="Wingdings" panose="05000000000000000000" pitchFamily="2" charset="2"/>
              <a:buChar char="v"/>
            </a:pPr>
            <a:r>
              <a:rPr sz="2400" dirty="0">
                <a:latin typeface="Arial" panose="020B0604020202020204" pitchFamily="34" charset="0"/>
                <a:cs typeface="Arial" panose="020B0604020202020204" pitchFamily="34" charset="0"/>
              </a:rPr>
              <a:t>Provide automated or semi-automated support for the process, methods and quality control. </a:t>
            </a:r>
          </a:p>
          <a:p>
            <a:pPr algn="just">
              <a:buFont typeface="Wingdings" panose="05000000000000000000" pitchFamily="2" charset="2"/>
              <a:buChar char="v"/>
            </a:pPr>
            <a:endParaRPr sz="2400"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sz="2400" dirty="0">
                <a:latin typeface="Arial" panose="020B0604020202020204" pitchFamily="34" charset="0"/>
                <a:cs typeface="Arial" panose="020B0604020202020204" pitchFamily="34" charset="0"/>
              </a:rPr>
              <a:t>When tools are integrated so that information created by one tool can be used by another, a system for the support of software development, called </a:t>
            </a:r>
            <a:r>
              <a:rPr sz="2400" b="1" i="1" dirty="0">
                <a:latin typeface="Arial" panose="020B0604020202020204" pitchFamily="34" charset="0"/>
                <a:cs typeface="Arial" panose="020B0604020202020204" pitchFamily="34" charset="0"/>
              </a:rPr>
              <a:t>computer-aided software engineering (CASE)</a:t>
            </a:r>
          </a:p>
          <a:p>
            <a:pPr algn="just">
              <a:buFont typeface="Wingdings" panose="05000000000000000000" pitchFamily="2" charset="2"/>
              <a:buChar char="v"/>
            </a:pPr>
            <a:endParaRPr sz="2400" b="1"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IN" altLang="x-none" sz="2400" dirty="0">
                <a:latin typeface="Arial" panose="020B0604020202020204" pitchFamily="34" charset="0"/>
                <a:cs typeface="Arial" panose="020B0604020202020204" pitchFamily="34" charset="0"/>
              </a:rPr>
              <a:t>CASE combines software, hardware, and a software engineering database to create a software engineering environment analogous to CAD/CAE (computer-aided design/engineering) for hardware.</a:t>
            </a:r>
            <a:endParaRPr sz="2400" dirty="0">
              <a:latin typeface="Arial" panose="020B0604020202020204" pitchFamily="34" charset="0"/>
              <a:ea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28</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00063" y="0"/>
            <a:ext cx="8229600" cy="487363"/>
          </a:xfrm>
        </p:spPr>
        <p:txBody>
          <a:bodyPr vert="horz" wrap="square" lIns="91440" tIns="45720" rIns="91440" bIns="45720" anchor="ctr" anchorCtr="0"/>
          <a:lstStyle/>
          <a:p>
            <a:r>
              <a:rPr sz="4000" b="1" dirty="0">
                <a:solidFill>
                  <a:srgbClr val="FF0000"/>
                </a:solidFill>
              </a:rPr>
              <a:t>Process Framework</a:t>
            </a:r>
            <a:endParaRPr lang="en-IN" altLang="x-none" sz="4000" b="1" dirty="0">
              <a:solidFill>
                <a:srgbClr val="FF0000"/>
              </a:solidFill>
            </a:endParaRPr>
          </a:p>
        </p:txBody>
      </p:sp>
      <p:sp>
        <p:nvSpPr>
          <p:cNvPr id="32771" name="Content Placeholder 2"/>
          <p:cNvSpPr>
            <a:spLocks noGrp="1"/>
          </p:cNvSpPr>
          <p:nvPr>
            <p:ph idx="1"/>
          </p:nvPr>
        </p:nvSpPr>
        <p:spPr>
          <a:xfrm>
            <a:off x="357188" y="785813"/>
            <a:ext cx="8572500" cy="5857875"/>
          </a:xfrm>
        </p:spPr>
        <p:txBody>
          <a:bodyPr vert="horz" wrap="square" lIns="91440" tIns="45720" rIns="91440" bIns="45720" anchor="t" anchorCtr="0"/>
          <a:lstStyle/>
          <a:p>
            <a:pPr algn="just">
              <a:buFont typeface="Wingdings" panose="05000000000000000000" pitchFamily="2" charset="2"/>
              <a:buChar char="ü"/>
            </a:pPr>
            <a:r>
              <a:rPr lang="en-IN" altLang="x-none" sz="2400" b="1" dirty="0">
                <a:solidFill>
                  <a:srgbClr val="FF0000"/>
                </a:solidFill>
                <a:latin typeface="Arial" panose="020B0604020202020204" pitchFamily="34" charset="0"/>
                <a:cs typeface="Arial" panose="020B0604020202020204" pitchFamily="34" charset="0"/>
              </a:rPr>
              <a:t>A </a:t>
            </a:r>
            <a:r>
              <a:rPr lang="en-IN" altLang="x-none" sz="2400" b="1" i="1" dirty="0">
                <a:solidFill>
                  <a:srgbClr val="FF0000"/>
                </a:solidFill>
                <a:latin typeface="Arial" panose="020B0604020202020204" pitchFamily="34" charset="0"/>
                <a:cs typeface="Arial" panose="020B0604020202020204" pitchFamily="34" charset="0"/>
              </a:rPr>
              <a:t>process </a:t>
            </a:r>
            <a:r>
              <a:rPr lang="en-IN" altLang="x-none" sz="2400" i="1" dirty="0">
                <a:latin typeface="Arial" panose="020B0604020202020204" pitchFamily="34" charset="0"/>
                <a:cs typeface="Arial" panose="020B0604020202020204" pitchFamily="34" charset="0"/>
              </a:rPr>
              <a:t>is a collection of </a:t>
            </a:r>
            <a:r>
              <a:rPr lang="en-IN" altLang="x-none" sz="2400" i="1" dirty="0">
                <a:solidFill>
                  <a:srgbClr val="0070C0"/>
                </a:solidFill>
                <a:latin typeface="Arial" panose="020B0604020202020204" pitchFamily="34" charset="0"/>
                <a:cs typeface="Arial" panose="020B0604020202020204" pitchFamily="34" charset="0"/>
              </a:rPr>
              <a:t>activities, actions, and tasks </a:t>
            </a:r>
            <a:r>
              <a:rPr lang="en-IN" altLang="x-none" sz="2400" i="1" dirty="0">
                <a:latin typeface="Arial" panose="020B0604020202020204" pitchFamily="34" charset="0"/>
                <a:cs typeface="Arial" panose="020B0604020202020204" pitchFamily="34" charset="0"/>
              </a:rPr>
              <a:t>that are performed when </a:t>
            </a:r>
            <a:r>
              <a:rPr lang="en-IN" altLang="x-none" sz="2400" dirty="0">
                <a:latin typeface="Arial" panose="020B0604020202020204" pitchFamily="34" charset="0"/>
                <a:cs typeface="Arial" panose="020B0604020202020204" pitchFamily="34" charset="0"/>
              </a:rPr>
              <a:t>some </a:t>
            </a:r>
            <a:r>
              <a:rPr lang="en-IN" altLang="x-none" sz="2400" dirty="0">
                <a:solidFill>
                  <a:srgbClr val="00B050"/>
                </a:solidFill>
                <a:latin typeface="Arial" panose="020B0604020202020204" pitchFamily="34" charset="0"/>
                <a:cs typeface="Arial" panose="020B0604020202020204" pitchFamily="34" charset="0"/>
              </a:rPr>
              <a:t>work product </a:t>
            </a:r>
            <a:r>
              <a:rPr lang="en-IN" altLang="x-none" sz="2400" dirty="0">
                <a:latin typeface="Arial" panose="020B0604020202020204" pitchFamily="34" charset="0"/>
                <a:cs typeface="Arial" panose="020B0604020202020204" pitchFamily="34" charset="0"/>
              </a:rPr>
              <a:t>is to be created. </a:t>
            </a:r>
          </a:p>
          <a:p>
            <a:pPr algn="just">
              <a:buFont typeface="Wingdings" panose="05000000000000000000" pitchFamily="2" charset="2"/>
              <a:buChar char="ü"/>
            </a:pPr>
            <a:endParaRPr lang="en-IN" altLang="x-none" sz="2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IN" altLang="x-none" sz="2400" b="1" dirty="0">
                <a:solidFill>
                  <a:srgbClr val="FF0000"/>
                </a:solidFill>
                <a:latin typeface="Arial" panose="020B0604020202020204" pitchFamily="34" charset="0"/>
                <a:cs typeface="Arial" panose="020B0604020202020204" pitchFamily="34" charset="0"/>
              </a:rPr>
              <a:t>An </a:t>
            </a:r>
            <a:r>
              <a:rPr lang="en-IN" altLang="x-none" sz="2400" b="1" i="1" dirty="0">
                <a:solidFill>
                  <a:srgbClr val="FF0000"/>
                </a:solidFill>
                <a:latin typeface="Arial" panose="020B0604020202020204" pitchFamily="34" charset="0"/>
                <a:cs typeface="Arial" panose="020B0604020202020204" pitchFamily="34" charset="0"/>
              </a:rPr>
              <a:t>activity </a:t>
            </a:r>
            <a:r>
              <a:rPr lang="en-IN" altLang="x-none" sz="2400" i="1" dirty="0">
                <a:latin typeface="Arial" panose="020B0604020202020204" pitchFamily="34" charset="0"/>
                <a:cs typeface="Arial" panose="020B0604020202020204" pitchFamily="34" charset="0"/>
              </a:rPr>
              <a:t>strives to achieve a broad objective </a:t>
            </a:r>
            <a:r>
              <a:rPr lang="en-IN" altLang="x-none" sz="2400" dirty="0">
                <a:latin typeface="Arial" panose="020B0604020202020204" pitchFamily="34" charset="0"/>
                <a:cs typeface="Arial" panose="020B0604020202020204" pitchFamily="34" charset="0"/>
              </a:rPr>
              <a:t>(e.g., communication with stakeholders) and is applied regardless of the application domain, size of the project, complexity of the effort, or degree of rigor with which software engineering is to be applied.</a:t>
            </a:r>
          </a:p>
          <a:p>
            <a:pPr algn="just">
              <a:buFont typeface="Wingdings" panose="05000000000000000000" pitchFamily="2" charset="2"/>
              <a:buChar char="ü"/>
            </a:pPr>
            <a:endParaRPr lang="en-IN" altLang="x-none" sz="2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IN" altLang="x-none" sz="2400" dirty="0">
                <a:latin typeface="Arial" panose="020B0604020202020204" pitchFamily="34" charset="0"/>
                <a:cs typeface="Arial" panose="020B0604020202020204" pitchFamily="34" charset="0"/>
              </a:rPr>
              <a:t> </a:t>
            </a:r>
            <a:r>
              <a:rPr lang="en-IN" altLang="x-none" sz="2400" b="1" dirty="0">
                <a:solidFill>
                  <a:srgbClr val="FF0000"/>
                </a:solidFill>
                <a:latin typeface="Arial" panose="020B0604020202020204" pitchFamily="34" charset="0"/>
                <a:cs typeface="Arial" panose="020B0604020202020204" pitchFamily="34" charset="0"/>
              </a:rPr>
              <a:t>An </a:t>
            </a:r>
            <a:r>
              <a:rPr lang="en-IN" altLang="x-none" sz="2400" b="1" i="1" dirty="0">
                <a:solidFill>
                  <a:srgbClr val="FF0000"/>
                </a:solidFill>
                <a:latin typeface="Arial" panose="020B0604020202020204" pitchFamily="34" charset="0"/>
                <a:cs typeface="Arial" panose="020B0604020202020204" pitchFamily="34" charset="0"/>
              </a:rPr>
              <a:t>action </a:t>
            </a:r>
            <a:r>
              <a:rPr lang="en-IN" altLang="x-none" sz="2400" i="1" dirty="0">
                <a:latin typeface="Arial" panose="020B0604020202020204" pitchFamily="34" charset="0"/>
                <a:cs typeface="Arial" panose="020B0604020202020204" pitchFamily="34" charset="0"/>
              </a:rPr>
              <a:t>encompasses </a:t>
            </a:r>
            <a:r>
              <a:rPr lang="en-IN" altLang="x-none" sz="2400" dirty="0">
                <a:latin typeface="Arial" panose="020B0604020202020204" pitchFamily="34" charset="0"/>
                <a:cs typeface="Arial" panose="020B0604020202020204" pitchFamily="34" charset="0"/>
              </a:rPr>
              <a:t>a set of tasks that produce a major work product (e.g., an architectural design model). </a:t>
            </a:r>
          </a:p>
          <a:p>
            <a:pPr algn="just">
              <a:buFont typeface="Wingdings" panose="05000000000000000000" pitchFamily="2" charset="2"/>
              <a:buChar char="ü"/>
            </a:pPr>
            <a:endParaRPr lang="en-IN" altLang="x-none" sz="2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IN" altLang="x-none" sz="2400" b="1" dirty="0">
                <a:solidFill>
                  <a:srgbClr val="FF0000"/>
                </a:solidFill>
                <a:latin typeface="Arial" panose="020B0604020202020204" pitchFamily="34" charset="0"/>
                <a:cs typeface="Arial" panose="020B0604020202020204" pitchFamily="34" charset="0"/>
              </a:rPr>
              <a:t>A </a:t>
            </a:r>
            <a:r>
              <a:rPr lang="en-IN" altLang="x-none" sz="2400" b="1" i="1" dirty="0">
                <a:solidFill>
                  <a:srgbClr val="FF0000"/>
                </a:solidFill>
                <a:latin typeface="Arial" panose="020B0604020202020204" pitchFamily="34" charset="0"/>
                <a:cs typeface="Arial" panose="020B0604020202020204" pitchFamily="34" charset="0"/>
              </a:rPr>
              <a:t>task </a:t>
            </a:r>
            <a:r>
              <a:rPr lang="en-IN" altLang="x-none" sz="2400" i="1" dirty="0">
                <a:latin typeface="Arial" panose="020B0604020202020204" pitchFamily="34" charset="0"/>
                <a:cs typeface="Arial" panose="020B0604020202020204" pitchFamily="34" charset="0"/>
              </a:rPr>
              <a:t>focuses on a small, but well-defined objective (e.g., conducting a unit </a:t>
            </a:r>
            <a:r>
              <a:rPr lang="en-IN" altLang="x-none" sz="2400" dirty="0">
                <a:latin typeface="Arial" panose="020B0604020202020204" pitchFamily="34" charset="0"/>
                <a:cs typeface="Arial" panose="020B0604020202020204" pitchFamily="34" charset="0"/>
              </a:rPr>
              <a:t>test) that produces an outcome.</a:t>
            </a:r>
            <a:endParaRPr lang="en-IN" altLang="x-none" sz="2400" dirty="0">
              <a:latin typeface="Arial" panose="020B0604020202020204" pitchFamily="34" charset="0"/>
              <a:ea typeface="Arial" panose="020B0604020202020204" pitchFamily="34" charset="0"/>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29</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vert="horz" wrap="square" lIns="91440" tIns="45720" rIns="91440" bIns="45720" anchor="ctr" anchorCtr="0"/>
          <a:lstStyle/>
          <a:p>
            <a:r>
              <a:rPr lang="en-IN" altLang="x-none" b="1" u="sng" dirty="0"/>
              <a:t>Course Outcomes </a:t>
            </a:r>
            <a:r>
              <a:rPr dirty="0"/>
              <a:t/>
            </a:r>
            <a:br>
              <a:rPr dirty="0"/>
            </a:br>
            <a:endParaRPr dirty="0"/>
          </a:p>
        </p:txBody>
      </p:sp>
      <p:sp>
        <p:nvSpPr>
          <p:cNvPr id="4099" name="Content Placeholder 2"/>
          <p:cNvSpPr>
            <a:spLocks noGrp="1"/>
          </p:cNvSpPr>
          <p:nvPr>
            <p:ph idx="1"/>
          </p:nvPr>
        </p:nvSpPr>
        <p:spPr>
          <a:xfrm>
            <a:off x="500063" y="1357313"/>
            <a:ext cx="8229600" cy="4525962"/>
          </a:xfrm>
        </p:spPr>
        <p:txBody>
          <a:bodyPr vert="horz" wrap="square" lIns="91440" tIns="45720" rIns="91440" bIns="45720" anchor="t" anchorCtr="0"/>
          <a:lstStyle/>
          <a:p>
            <a:pPr algn="just">
              <a:buNone/>
            </a:pPr>
            <a:r>
              <a:rPr lang="en-IN" altLang="x-none" sz="2400" dirty="0"/>
              <a:t>On successful completion of the course students will be able to:</a:t>
            </a:r>
            <a:endParaRPr sz="2400" dirty="0"/>
          </a:p>
          <a:p>
            <a:pPr algn="just"/>
            <a:r>
              <a:rPr lang="en-IN" altLang="x-none" sz="2400" dirty="0"/>
              <a:t>Develop skills to engineer software of high quality by following sound analysis and design principles. </a:t>
            </a:r>
            <a:endParaRPr sz="2400" dirty="0"/>
          </a:p>
          <a:p>
            <a:pPr algn="just"/>
            <a:r>
              <a:rPr lang="en-IN" altLang="x-none" sz="2400" dirty="0"/>
              <a:t>Learn successful project execution strategies like requirements analysis, estimation, risk management and project scheduling activities. </a:t>
            </a:r>
            <a:endParaRPr sz="2400" dirty="0"/>
          </a:p>
          <a:p>
            <a:pPr algn="just"/>
            <a:r>
              <a:rPr lang="en-IN" altLang="x-none" sz="2400" dirty="0"/>
              <a:t>Use various project management techniques for managing real world projects and to develop an object oriented approach towards software engineering. </a:t>
            </a:r>
            <a:endParaRPr sz="2400" dirty="0"/>
          </a:p>
          <a:p>
            <a:pPr algn="just"/>
            <a:r>
              <a:rPr lang="en-IN" altLang="x-none" sz="2400" dirty="0"/>
              <a:t>Inculcate quality consciousness through effective software quality management. </a:t>
            </a:r>
            <a:endParaRPr sz="2400" dirty="0"/>
          </a:p>
          <a:p>
            <a:pPr algn="just"/>
            <a:endParaRPr sz="2400" dirty="0"/>
          </a:p>
          <a:p>
            <a:pPr algn="just"/>
            <a:endParaRPr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a:xfrm>
            <a:off x="4786313" y="642938"/>
            <a:ext cx="3286125" cy="296862"/>
          </a:xfrm>
        </p:spPr>
        <p:txBody>
          <a:bodyPr vert="horz" wrap="square" lIns="91440" tIns="45720" rIns="91440" bIns="45720" anchor="ctr" anchorCtr="0"/>
          <a:lstStyle/>
          <a:p>
            <a:r>
              <a:rPr sz="2400" b="1" dirty="0">
                <a:solidFill>
                  <a:srgbClr val="FF0000"/>
                </a:solidFill>
              </a:rPr>
              <a:t>A Software Process Framework</a:t>
            </a:r>
            <a:endParaRPr lang="en-IN" altLang="x-none" sz="3600" b="1" dirty="0">
              <a:solidFill>
                <a:srgbClr val="FF0000"/>
              </a:solidFill>
            </a:endParaRPr>
          </a:p>
        </p:txBody>
      </p:sp>
      <p:sp>
        <p:nvSpPr>
          <p:cNvPr id="33795" name="Text Box 8"/>
          <p:cNvSpPr>
            <a:spLocks noGrp="1"/>
          </p:cNvSpPr>
          <p:nvPr>
            <p:ph sz="half" idx="2"/>
          </p:nvPr>
        </p:nvSpPr>
        <p:spPr>
          <a:xfrm>
            <a:off x="4643438" y="1143000"/>
            <a:ext cx="4500562" cy="5508625"/>
          </a:xfrm>
        </p:spPr>
        <p:txBody>
          <a:bodyPr vert="horz" wrap="square" lIns="91440" tIns="45720" rIns="91440" bIns="45720" anchor="t" anchorCtr="0">
            <a:spAutoFit/>
          </a:bodyPr>
          <a:lstStyle/>
          <a:p>
            <a:pPr algn="just">
              <a:buClrTx/>
              <a:buSzTx/>
            </a:pPr>
            <a:r>
              <a:rPr sz="2000" b="1" kern="1200" dirty="0">
                <a:latin typeface="Arial" panose="020B0604020202020204" pitchFamily="34" charset="0"/>
                <a:ea typeface="+mn-ea"/>
                <a:cs typeface="Arial" panose="020B0604020202020204" pitchFamily="34" charset="0"/>
              </a:rPr>
              <a:t>Each framework activities is populated by a set for </a:t>
            </a:r>
            <a:r>
              <a:rPr sz="2000" b="1" i="1" kern="1200" dirty="0">
                <a:latin typeface="Arial" panose="020B0604020202020204" pitchFamily="34" charset="0"/>
                <a:ea typeface="+mn-ea"/>
                <a:cs typeface="Arial" panose="020B0604020202020204" pitchFamily="34" charset="0"/>
              </a:rPr>
              <a:t>software engineering actions</a:t>
            </a:r>
            <a:r>
              <a:rPr sz="2000" b="1" kern="1200" dirty="0">
                <a:latin typeface="Arial" panose="020B0604020202020204" pitchFamily="34" charset="0"/>
                <a:ea typeface="+mn-ea"/>
                <a:cs typeface="Arial" panose="020B0604020202020204" pitchFamily="34" charset="0"/>
              </a:rPr>
              <a:t> – a collection of related tasks. Each software engineering action is defined by a </a:t>
            </a:r>
            <a:r>
              <a:rPr sz="2000" b="1" i="1" kern="1200" dirty="0">
                <a:latin typeface="Arial" panose="020B0604020202020204" pitchFamily="34" charset="0"/>
                <a:ea typeface="+mn-ea"/>
                <a:cs typeface="Arial" panose="020B0604020202020204" pitchFamily="34" charset="0"/>
              </a:rPr>
              <a:t>task set </a:t>
            </a:r>
          </a:p>
          <a:p>
            <a:pPr algn="just">
              <a:buClrTx/>
              <a:buSzTx/>
              <a:buFont typeface="Arial" panose="020B0604020202020204" pitchFamily="34" charset="0"/>
              <a:buNone/>
            </a:pPr>
            <a:r>
              <a:rPr sz="2000" b="1" i="1" kern="1200" dirty="0">
                <a:latin typeface="Arial" panose="020B0604020202020204" pitchFamily="34" charset="0"/>
                <a:ea typeface="+mn-ea"/>
                <a:cs typeface="Arial" panose="020B0604020202020204" pitchFamily="34" charset="0"/>
              </a:rPr>
              <a:t>     that identifies the work </a:t>
            </a:r>
            <a:r>
              <a:rPr sz="2000" b="1" kern="1200" dirty="0">
                <a:latin typeface="Arial" panose="020B0604020202020204" pitchFamily="34" charset="0"/>
                <a:ea typeface="+mn-ea"/>
                <a:cs typeface="Arial" panose="020B0604020202020204" pitchFamily="34" charset="0"/>
              </a:rPr>
              <a:t>tasks that are to be completed, </a:t>
            </a:r>
          </a:p>
          <a:p>
            <a:pPr algn="just">
              <a:buClrTx/>
              <a:buSzTx/>
              <a:buFont typeface="Arial" panose="020B0604020202020204" pitchFamily="34" charset="0"/>
              <a:buNone/>
            </a:pPr>
            <a:r>
              <a:rPr sz="2000" b="1" kern="1200" dirty="0">
                <a:latin typeface="Arial" panose="020B0604020202020204" pitchFamily="34" charset="0"/>
                <a:ea typeface="+mn-ea"/>
                <a:cs typeface="Arial" panose="020B0604020202020204" pitchFamily="34" charset="0"/>
              </a:rPr>
              <a:t>     the work products that will be produced,</a:t>
            </a:r>
          </a:p>
          <a:p>
            <a:pPr algn="just">
              <a:buClrTx/>
              <a:buSzTx/>
              <a:buFont typeface="Arial" panose="020B0604020202020204" pitchFamily="34" charset="0"/>
              <a:buNone/>
            </a:pPr>
            <a:r>
              <a:rPr sz="2000" b="1" kern="1200" dirty="0">
                <a:latin typeface="Arial" panose="020B0604020202020204" pitchFamily="34" charset="0"/>
                <a:ea typeface="+mn-ea"/>
                <a:cs typeface="Arial" panose="020B0604020202020204" pitchFamily="34" charset="0"/>
              </a:rPr>
              <a:t>     the quality assurance points that will be required, and the milestones that will be used to indicate progress.</a:t>
            </a:r>
          </a:p>
          <a:p>
            <a:pPr algn="just">
              <a:spcBef>
                <a:spcPct val="50000"/>
              </a:spcBef>
              <a:buClrTx/>
              <a:buSzTx/>
              <a:buFontTx/>
            </a:pPr>
            <a:endParaRPr sz="2000" b="1" kern="1200" dirty="0">
              <a:latin typeface="Arial" panose="020B0604020202020204" pitchFamily="34" charset="0"/>
              <a:ea typeface="+mn-ea"/>
              <a:cs typeface="Arial" panose="020B0604020202020204" pitchFamily="34" charset="0"/>
            </a:endParaRPr>
          </a:p>
          <a:p>
            <a:pPr algn="just">
              <a:spcBef>
                <a:spcPct val="50000"/>
              </a:spcBef>
              <a:buClrTx/>
              <a:buSzTx/>
              <a:buFontTx/>
            </a:pPr>
            <a:endParaRPr sz="2000" b="1" kern="1200" dirty="0">
              <a:latin typeface="Arial" panose="020B0604020202020204" pitchFamily="34" charset="0"/>
              <a:ea typeface="Arial" panose="020B0604020202020204" pitchFamily="34" charset="0"/>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30</a:t>
            </a:fld>
            <a:endParaRPr lang="en-GB" altLang="x-none" sz="1200" dirty="0">
              <a:solidFill>
                <a:srgbClr val="898989"/>
              </a:solidFill>
              <a:latin typeface="Calibri" panose="020F0502020204030204" pitchFamily="34" charset="0"/>
            </a:endParaRPr>
          </a:p>
        </p:txBody>
      </p:sp>
      <p:pic>
        <p:nvPicPr>
          <p:cNvPr id="33797" name="Picture 7"/>
          <p:cNvPicPr>
            <a:picLocks noChangeAspect="1"/>
          </p:cNvPicPr>
          <p:nvPr/>
        </p:nvPicPr>
        <p:blipFill>
          <a:blip r:embed="rId2"/>
          <a:stretch>
            <a:fillRect/>
          </a:stretch>
        </p:blipFill>
        <p:spPr>
          <a:xfrm>
            <a:off x="0" y="214313"/>
            <a:ext cx="4572000" cy="6643687"/>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a:xfrm>
            <a:off x="428625" y="142875"/>
            <a:ext cx="8229600" cy="500063"/>
          </a:xfrm>
        </p:spPr>
        <p:txBody>
          <a:bodyPr vert="horz" wrap="square" lIns="91440" tIns="45720" rIns="91440" bIns="45720" anchor="ctr" anchorCtr="0"/>
          <a:lstStyle/>
          <a:p>
            <a:r>
              <a:rPr lang="en-IN" altLang="x-none" sz="3200" b="1" dirty="0">
                <a:solidFill>
                  <a:srgbClr val="FF0000"/>
                </a:solidFill>
              </a:rPr>
              <a:t>Generic </a:t>
            </a:r>
            <a:r>
              <a:rPr sz="3200" b="1" dirty="0">
                <a:solidFill>
                  <a:srgbClr val="FF0000"/>
                </a:solidFill>
              </a:rPr>
              <a:t>Process Framework </a:t>
            </a:r>
            <a:r>
              <a:rPr lang="en-IN" altLang="x-none" sz="3200" b="1" dirty="0">
                <a:solidFill>
                  <a:srgbClr val="FF0000"/>
                </a:solidFill>
              </a:rPr>
              <a:t>Activities</a:t>
            </a:r>
          </a:p>
        </p:txBody>
      </p:sp>
      <p:sp>
        <p:nvSpPr>
          <p:cNvPr id="34819" name="Content Placeholder 5"/>
          <p:cNvSpPr>
            <a:spLocks noGrp="1"/>
          </p:cNvSpPr>
          <p:nvPr>
            <p:ph idx="1"/>
          </p:nvPr>
        </p:nvSpPr>
        <p:spPr>
          <a:xfrm>
            <a:off x="214313" y="928688"/>
            <a:ext cx="8358187" cy="4830762"/>
          </a:xfrm>
        </p:spPr>
        <p:txBody>
          <a:bodyPr vert="horz" wrap="square" lIns="91440" tIns="45720" rIns="91440" bIns="45720" anchor="t" anchorCtr="0"/>
          <a:lstStyle/>
          <a:p>
            <a:pPr algn="just"/>
            <a:r>
              <a:rPr lang="en-IN" altLang="x-none" sz="2000" dirty="0">
                <a:latin typeface="Arial" panose="020B0604020202020204" pitchFamily="34" charset="0"/>
                <a:cs typeface="Arial" panose="020B0604020202020204" pitchFamily="34" charset="0"/>
              </a:rPr>
              <a:t>A generic process framework for software engineering encompasses five activities:</a:t>
            </a:r>
          </a:p>
          <a:p>
            <a:pPr lvl="1" algn="just">
              <a:buFont typeface="Wingdings" panose="05000000000000000000" pitchFamily="2" charset="2"/>
              <a:buChar char="q"/>
            </a:pPr>
            <a:r>
              <a:rPr lang="en-IN" altLang="x-none" sz="2000" b="1" dirty="0">
                <a:solidFill>
                  <a:srgbClr val="FF0000"/>
                </a:solidFill>
                <a:latin typeface="Arial" panose="020B0604020202020204" pitchFamily="34" charset="0"/>
                <a:cs typeface="Arial" panose="020B0604020202020204" pitchFamily="34" charset="0"/>
              </a:rPr>
              <a:t>Communication: </a:t>
            </a:r>
            <a:r>
              <a:rPr lang="en-IN" altLang="x-none" sz="2000" dirty="0">
                <a:latin typeface="Arial" panose="020B0604020202020204" pitchFamily="34" charset="0"/>
                <a:cs typeface="Arial" panose="020B0604020202020204" pitchFamily="34" charset="0"/>
              </a:rPr>
              <a:t>Before any technical work can commence, it is critically important</a:t>
            </a:r>
          </a:p>
          <a:p>
            <a:pPr lvl="2" algn="just">
              <a:buFont typeface="Wingdings" panose="05000000000000000000" pitchFamily="2" charset="2"/>
              <a:buChar char="ü"/>
            </a:pPr>
            <a:r>
              <a:rPr lang="en-IN" altLang="x-none" sz="2000" dirty="0">
                <a:latin typeface="Arial" panose="020B0604020202020204" pitchFamily="34" charset="0"/>
                <a:cs typeface="Arial" panose="020B0604020202020204" pitchFamily="34" charset="0"/>
              </a:rPr>
              <a:t> to communicate and collaborate with the customer and other stakeholders.</a:t>
            </a:r>
          </a:p>
          <a:p>
            <a:pPr lvl="2" algn="just">
              <a:buFont typeface="Wingdings" panose="05000000000000000000" pitchFamily="2" charset="2"/>
              <a:buChar char="ü"/>
            </a:pPr>
            <a:r>
              <a:rPr lang="en-IN" altLang="x-none" sz="2000" dirty="0">
                <a:latin typeface="Arial" panose="020B0604020202020204" pitchFamily="34" charset="0"/>
                <a:cs typeface="Arial" panose="020B0604020202020204" pitchFamily="34" charset="0"/>
              </a:rPr>
              <a:t>to understand stakeholders’ objectives for the project</a:t>
            </a:r>
          </a:p>
          <a:p>
            <a:pPr lvl="2" algn="just">
              <a:buFont typeface="Wingdings" panose="05000000000000000000" pitchFamily="2" charset="2"/>
              <a:buChar char="ü"/>
            </a:pPr>
            <a:r>
              <a:rPr lang="en-IN" altLang="x-none" sz="2000" dirty="0">
                <a:latin typeface="Arial" panose="020B0604020202020204" pitchFamily="34" charset="0"/>
                <a:cs typeface="Arial" panose="020B0604020202020204" pitchFamily="34" charset="0"/>
              </a:rPr>
              <a:t>  to gather requirements that help define software features and functions.</a:t>
            </a:r>
          </a:p>
          <a:p>
            <a:pPr lvl="2" algn="just">
              <a:buFont typeface="Wingdings" panose="05000000000000000000" pitchFamily="2" charset="2"/>
              <a:buChar char="ü"/>
            </a:pPr>
            <a:endParaRPr lang="en-IN" altLang="x-none" sz="2000" dirty="0">
              <a:latin typeface="Arial" panose="020B0604020202020204" pitchFamily="34" charset="0"/>
              <a:cs typeface="Arial" panose="020B0604020202020204" pitchFamily="34" charset="0"/>
            </a:endParaRPr>
          </a:p>
          <a:p>
            <a:pPr lvl="1" algn="just">
              <a:buFont typeface="Wingdings" panose="05000000000000000000" pitchFamily="2" charset="2"/>
              <a:buChar char="q"/>
            </a:pPr>
            <a:r>
              <a:rPr lang="en-IN" altLang="x-none" sz="2000" b="1" dirty="0">
                <a:solidFill>
                  <a:srgbClr val="FF0000"/>
                </a:solidFill>
                <a:latin typeface="Arial" panose="020B0604020202020204" pitchFamily="34" charset="0"/>
                <a:cs typeface="Arial" panose="020B0604020202020204" pitchFamily="34" charset="0"/>
              </a:rPr>
              <a:t>Planning: </a:t>
            </a:r>
            <a:r>
              <a:rPr lang="en-IN" altLang="x-none" sz="2000" dirty="0">
                <a:latin typeface="Arial" panose="020B0604020202020204" pitchFamily="34" charset="0"/>
                <a:cs typeface="Arial" panose="020B0604020202020204" pitchFamily="34" charset="0"/>
              </a:rPr>
              <a:t>A </a:t>
            </a:r>
            <a:r>
              <a:rPr lang="en-IN" altLang="x-none" sz="2000" i="1" dirty="0">
                <a:latin typeface="Arial" panose="020B0604020202020204" pitchFamily="34" charset="0"/>
                <a:cs typeface="Arial" panose="020B0604020202020204" pitchFamily="34" charset="0"/>
              </a:rPr>
              <a:t>software project plan</a:t>
            </a:r>
            <a:r>
              <a:rPr lang="en-IN" altLang="x-none" sz="2000" i="1" dirty="0">
                <a:latin typeface="Arial" panose="020B0604020202020204" pitchFamily="34" charset="0"/>
                <a:ea typeface="Arial" panose="020B0604020202020204" pitchFamily="34" charset="0"/>
              </a:rPr>
              <a:t>—</a:t>
            </a:r>
            <a:r>
              <a:rPr lang="en-IN" altLang="x-none" sz="2000" i="1" dirty="0">
                <a:latin typeface="Arial" panose="020B0604020202020204" pitchFamily="34" charset="0"/>
                <a:cs typeface="Arial" panose="020B0604020202020204" pitchFamily="34" charset="0"/>
              </a:rPr>
              <a:t>defines</a:t>
            </a:r>
          </a:p>
          <a:p>
            <a:pPr lvl="2" algn="just">
              <a:buFont typeface="Wingdings" panose="05000000000000000000" pitchFamily="2" charset="2"/>
              <a:buChar char="ü"/>
            </a:pPr>
            <a:r>
              <a:rPr lang="en-IN" altLang="x-none" sz="2000" i="1" dirty="0">
                <a:latin typeface="Arial" panose="020B0604020202020204" pitchFamily="34" charset="0"/>
                <a:cs typeface="Arial" panose="020B0604020202020204" pitchFamily="34" charset="0"/>
              </a:rPr>
              <a:t> the software engineering work by describing </a:t>
            </a:r>
            <a:r>
              <a:rPr lang="en-IN" altLang="x-none" sz="2000" dirty="0">
                <a:latin typeface="Arial" panose="020B0604020202020204" pitchFamily="34" charset="0"/>
                <a:cs typeface="Arial" panose="020B0604020202020204" pitchFamily="34" charset="0"/>
              </a:rPr>
              <a:t>the technical tasks to be conducted, </a:t>
            </a:r>
          </a:p>
          <a:p>
            <a:pPr lvl="2" algn="just">
              <a:buFont typeface="Wingdings" panose="05000000000000000000" pitchFamily="2" charset="2"/>
              <a:buChar char="ü"/>
            </a:pPr>
            <a:r>
              <a:rPr lang="en-IN" altLang="x-none" sz="2000" dirty="0">
                <a:latin typeface="Arial" panose="020B0604020202020204" pitchFamily="34" charset="0"/>
                <a:cs typeface="Arial" panose="020B0604020202020204" pitchFamily="34" charset="0"/>
              </a:rPr>
              <a:t>the risks that are likely, </a:t>
            </a:r>
          </a:p>
          <a:p>
            <a:pPr lvl="2" algn="just">
              <a:buFont typeface="Wingdings" panose="05000000000000000000" pitchFamily="2" charset="2"/>
              <a:buChar char="ü"/>
            </a:pPr>
            <a:r>
              <a:rPr lang="en-IN" altLang="x-none" sz="2000" dirty="0">
                <a:latin typeface="Arial" panose="020B0604020202020204" pitchFamily="34" charset="0"/>
                <a:cs typeface="Arial" panose="020B0604020202020204" pitchFamily="34" charset="0"/>
              </a:rPr>
              <a:t>the resources that will be required, </a:t>
            </a:r>
          </a:p>
          <a:p>
            <a:pPr lvl="2" algn="just">
              <a:buFont typeface="Wingdings" panose="05000000000000000000" pitchFamily="2" charset="2"/>
              <a:buChar char="ü"/>
            </a:pPr>
            <a:r>
              <a:rPr lang="en-IN" altLang="x-none" sz="2000" dirty="0">
                <a:latin typeface="Arial" panose="020B0604020202020204" pitchFamily="34" charset="0"/>
                <a:cs typeface="Arial" panose="020B0604020202020204" pitchFamily="34" charset="0"/>
              </a:rPr>
              <a:t>the work products to be  produced,</a:t>
            </a:r>
          </a:p>
          <a:p>
            <a:pPr lvl="2" algn="just">
              <a:buFont typeface="Wingdings" panose="05000000000000000000" pitchFamily="2" charset="2"/>
              <a:buChar char="ü"/>
            </a:pPr>
            <a:r>
              <a:rPr lang="en-IN" altLang="x-none" sz="2000" dirty="0">
                <a:latin typeface="Arial" panose="020B0604020202020204" pitchFamily="34" charset="0"/>
                <a:cs typeface="Arial" panose="020B0604020202020204" pitchFamily="34" charset="0"/>
              </a:rPr>
              <a:t>  a work schedule.</a:t>
            </a:r>
            <a:endParaRPr lang="en-IN" altLang="x-none" sz="2000" dirty="0">
              <a:latin typeface="Arial" panose="020B0604020202020204" pitchFamily="34" charset="0"/>
              <a:ea typeface="Arial" panose="020B0604020202020204" pitchFamily="34" charset="0"/>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endParaRPr lang="en-GB" altLang="x-none" sz="1200" dirty="0">
              <a:solidFill>
                <a:srgbClr val="898989"/>
              </a:solidFill>
              <a:latin typeface="Calibri" panose="020F0502020204030204" pitchFamily="34" charset="0"/>
            </a:endParaRPr>
          </a:p>
          <a:p>
            <a:pPr lvl="0" algn="r" eaLnBrk="1" hangingPunct="1">
              <a:buNone/>
            </a:pPr>
            <a:fld id="{9A0DB2DC-4C9A-4742-B13C-FB6460FD3503}" type="slidenum">
              <a:rPr lang="en-GB" altLang="x-none" sz="1200" dirty="0">
                <a:solidFill>
                  <a:srgbClr val="898989"/>
                </a:solidFill>
                <a:latin typeface="Calibri" panose="020F0502020204030204" pitchFamily="34" charset="0"/>
              </a:rPr>
              <a:t>31</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28625" y="0"/>
            <a:ext cx="8229600" cy="357188"/>
          </a:xfrm>
        </p:spPr>
        <p:txBody>
          <a:bodyPr vert="horz" wrap="square" lIns="91440" tIns="45720" rIns="91440" bIns="45720" anchor="ctr" anchorCtr="0"/>
          <a:lstStyle/>
          <a:p>
            <a:r>
              <a:rPr lang="en-IN" altLang="x-none" sz="3200" b="1" dirty="0">
                <a:solidFill>
                  <a:srgbClr val="FF0000"/>
                </a:solidFill>
              </a:rPr>
              <a:t>Generic Process Framework Activities</a:t>
            </a:r>
          </a:p>
        </p:txBody>
      </p:sp>
      <p:sp>
        <p:nvSpPr>
          <p:cNvPr id="35843" name="Content Placeholder 2"/>
          <p:cNvSpPr>
            <a:spLocks noGrp="1"/>
          </p:cNvSpPr>
          <p:nvPr>
            <p:ph idx="1"/>
          </p:nvPr>
        </p:nvSpPr>
        <p:spPr>
          <a:xfrm>
            <a:off x="285750" y="571500"/>
            <a:ext cx="8572500" cy="6286500"/>
          </a:xfrm>
        </p:spPr>
        <p:txBody>
          <a:bodyPr vert="horz" wrap="square" lIns="91440" tIns="45720" rIns="91440" bIns="45720" anchor="t" anchorCtr="0"/>
          <a:lstStyle/>
          <a:p>
            <a:pPr algn="just">
              <a:lnSpc>
                <a:spcPct val="80000"/>
              </a:lnSpc>
              <a:buFont typeface="Wingdings" panose="05000000000000000000" pitchFamily="2" charset="2"/>
              <a:buChar char="q"/>
            </a:pPr>
            <a:r>
              <a:rPr sz="2000" b="1" dirty="0">
                <a:solidFill>
                  <a:srgbClr val="FF0000"/>
                </a:solidFill>
                <a:latin typeface="Arial" panose="020B0604020202020204" pitchFamily="34" charset="0"/>
                <a:cs typeface="Arial" panose="020B0604020202020204" pitchFamily="34" charset="0"/>
              </a:rPr>
              <a:t>Modeling: </a:t>
            </a:r>
            <a:r>
              <a:rPr lang="en-IN" altLang="x-none" sz="2000" dirty="0">
                <a:latin typeface="Arial" panose="020B0604020202020204" pitchFamily="34" charset="0"/>
                <a:cs typeface="Arial" panose="020B0604020202020204" pitchFamily="34" charset="0"/>
              </a:rPr>
              <a:t>A software engineer creates models</a:t>
            </a:r>
          </a:p>
          <a:p>
            <a:pPr lvl="1" algn="just">
              <a:lnSpc>
                <a:spcPct val="80000"/>
              </a:lnSpc>
              <a:buFont typeface="Wingdings" panose="05000000000000000000" pitchFamily="2" charset="2"/>
              <a:buChar char="ü"/>
            </a:pPr>
            <a:r>
              <a:rPr lang="en-IN" altLang="x-none" sz="2000" dirty="0">
                <a:latin typeface="Arial" panose="020B0604020202020204" pitchFamily="34" charset="0"/>
                <a:cs typeface="Arial" panose="020B0604020202020204" pitchFamily="34" charset="0"/>
              </a:rPr>
              <a:t> to better understand software requirements and</a:t>
            </a:r>
          </a:p>
          <a:p>
            <a:pPr lvl="1" algn="just">
              <a:lnSpc>
                <a:spcPct val="80000"/>
              </a:lnSpc>
              <a:buFont typeface="Wingdings" panose="05000000000000000000" pitchFamily="2" charset="2"/>
              <a:buChar char="ü"/>
            </a:pPr>
            <a:r>
              <a:rPr lang="en-IN" altLang="x-none" sz="2000" dirty="0">
                <a:latin typeface="Arial" panose="020B0604020202020204" pitchFamily="34" charset="0"/>
                <a:cs typeface="Arial" panose="020B0604020202020204" pitchFamily="34" charset="0"/>
              </a:rPr>
              <a:t> the design that will achieve those requirements</a:t>
            </a:r>
          </a:p>
          <a:p>
            <a:pPr algn="just"/>
            <a:r>
              <a:rPr sz="2000" b="1" dirty="0"/>
              <a:t>The modeling activity is composed of two software engg. actions – </a:t>
            </a:r>
            <a:r>
              <a:rPr sz="2000" b="1" dirty="0">
                <a:solidFill>
                  <a:srgbClr val="0070C0"/>
                </a:solidFill>
              </a:rPr>
              <a:t>Analysis and Design .</a:t>
            </a:r>
          </a:p>
          <a:p>
            <a:pPr algn="just">
              <a:buFont typeface="Wingdings" panose="05000000000000000000" pitchFamily="2" charset="2"/>
              <a:buChar char="ü"/>
            </a:pPr>
            <a:r>
              <a:rPr sz="2000" b="1" dirty="0">
                <a:solidFill>
                  <a:srgbClr val="0070C0"/>
                </a:solidFill>
              </a:rPr>
              <a:t>Analysis</a:t>
            </a:r>
            <a:r>
              <a:rPr sz="2000" b="1" dirty="0"/>
              <a:t> encompasses a set of work tasks (e.g. requirements gathering</a:t>
            </a:r>
            <a:r>
              <a:rPr sz="2000" b="1" i="1" dirty="0"/>
              <a:t>, elaboration, negotiation, specification, and validation.</a:t>
            </a:r>
            <a:r>
              <a:rPr sz="2000" b="1" dirty="0"/>
              <a:t>)that lead to the creation of the analysis model(and /or requirement specification )</a:t>
            </a:r>
          </a:p>
          <a:p>
            <a:pPr algn="just">
              <a:buFont typeface="Wingdings" panose="05000000000000000000" pitchFamily="2" charset="2"/>
              <a:buChar char="ü"/>
            </a:pPr>
            <a:r>
              <a:rPr sz="2000" b="1" dirty="0">
                <a:solidFill>
                  <a:srgbClr val="0070C0"/>
                </a:solidFill>
              </a:rPr>
              <a:t>Design</a:t>
            </a:r>
            <a:r>
              <a:rPr sz="2000" b="1" dirty="0"/>
              <a:t> encompasses work tasks (data design, architectural design and component level design)  that create design model.</a:t>
            </a:r>
          </a:p>
          <a:p>
            <a:pPr algn="just">
              <a:lnSpc>
                <a:spcPct val="80000"/>
              </a:lnSpc>
              <a:buFont typeface="Wingdings" panose="05000000000000000000" pitchFamily="2" charset="2"/>
              <a:buChar char="q"/>
            </a:pPr>
            <a:r>
              <a:rPr sz="2000" b="1" dirty="0">
                <a:solidFill>
                  <a:srgbClr val="FF0000"/>
                </a:solidFill>
                <a:latin typeface="Arial" panose="020B0604020202020204" pitchFamily="34" charset="0"/>
                <a:cs typeface="Arial" panose="020B0604020202020204" pitchFamily="34" charset="0"/>
              </a:rPr>
              <a:t>Construction: </a:t>
            </a:r>
          </a:p>
          <a:p>
            <a:pPr lvl="1" algn="just">
              <a:lnSpc>
                <a:spcPct val="80000"/>
              </a:lnSpc>
              <a:buNone/>
            </a:pPr>
            <a:r>
              <a:rPr sz="2000" dirty="0">
                <a:latin typeface="Arial" panose="020B0604020202020204" pitchFamily="34" charset="0"/>
                <a:cs typeface="Arial" panose="020B0604020202020204" pitchFamily="34" charset="0"/>
              </a:rPr>
              <a:t>Code generation: either manual or automated or both</a:t>
            </a:r>
          </a:p>
          <a:p>
            <a:pPr lvl="1" algn="just">
              <a:lnSpc>
                <a:spcPct val="80000"/>
              </a:lnSpc>
              <a:buNone/>
            </a:pPr>
            <a:r>
              <a:rPr sz="2000" dirty="0">
                <a:latin typeface="Arial" panose="020B0604020202020204" pitchFamily="34" charset="0"/>
                <a:cs typeface="Arial" panose="020B0604020202020204" pitchFamily="34" charset="0"/>
              </a:rPr>
              <a:t>Testing – to uncover error in the code.</a:t>
            </a:r>
          </a:p>
          <a:p>
            <a:pPr algn="just">
              <a:lnSpc>
                <a:spcPct val="80000"/>
              </a:lnSpc>
              <a:buFont typeface="Wingdings" panose="05000000000000000000" pitchFamily="2" charset="2"/>
              <a:buChar char="q"/>
            </a:pPr>
            <a:r>
              <a:rPr sz="2000" b="1" dirty="0">
                <a:solidFill>
                  <a:srgbClr val="FF0000"/>
                </a:solidFill>
                <a:latin typeface="Arial" panose="020B0604020202020204" pitchFamily="34" charset="0"/>
                <a:cs typeface="Arial" panose="020B0604020202020204" pitchFamily="34" charset="0"/>
              </a:rPr>
              <a:t>Deployment:</a:t>
            </a:r>
          </a:p>
          <a:p>
            <a:pPr lvl="1" algn="just">
              <a:lnSpc>
                <a:spcPct val="80000"/>
              </a:lnSpc>
              <a:buFont typeface="Wingdings" panose="05000000000000000000" pitchFamily="2" charset="2"/>
              <a:buChar char="ü"/>
            </a:pPr>
            <a:r>
              <a:rPr sz="2000" dirty="0">
                <a:latin typeface="Arial" panose="020B0604020202020204" pitchFamily="34" charset="0"/>
                <a:cs typeface="Arial" panose="020B0604020202020204" pitchFamily="34" charset="0"/>
              </a:rPr>
              <a:t>Delivery to the customer for evaluation</a:t>
            </a:r>
          </a:p>
          <a:p>
            <a:pPr lvl="1" algn="just">
              <a:lnSpc>
                <a:spcPct val="80000"/>
              </a:lnSpc>
              <a:buFont typeface="Wingdings" panose="05000000000000000000" pitchFamily="2" charset="2"/>
              <a:buChar char="ü"/>
            </a:pPr>
            <a:r>
              <a:rPr sz="2000" dirty="0">
                <a:latin typeface="Arial" panose="020B0604020202020204" pitchFamily="34" charset="0"/>
                <a:cs typeface="Arial" panose="020B0604020202020204" pitchFamily="34" charset="0"/>
              </a:rPr>
              <a:t>Customer provides feedback </a:t>
            </a:r>
          </a:p>
          <a:p>
            <a:pPr algn="just">
              <a:buNone/>
            </a:pPr>
            <a:r>
              <a:rPr lang="en-IN" altLang="x-none" sz="2000" dirty="0">
                <a:latin typeface="Arial" panose="020B0604020202020204" pitchFamily="34" charset="0"/>
                <a:cs typeface="Arial" panose="020B0604020202020204" pitchFamily="34" charset="0"/>
              </a:rPr>
              <a:t>	</a:t>
            </a:r>
            <a:r>
              <a:rPr lang="en-IN" altLang="x-none" sz="1400" b="1" dirty="0">
                <a:solidFill>
                  <a:srgbClr val="0070C0"/>
                </a:solidFill>
                <a:latin typeface="Arial" panose="020B0604020202020204" pitchFamily="34" charset="0"/>
                <a:cs typeface="Arial" panose="020B0604020202020204" pitchFamily="34" charset="0"/>
              </a:rPr>
              <a:t>NOTE: These five generic framework activities can be used during the development of small, simple programs, the creation of large Web applications, and for the engineering of large, complex computer-based systems. The details of the software process will be quite different in each case, but the framework activities remain the same.</a:t>
            </a:r>
            <a:endParaRPr lang="en-IN" altLang="x-none" sz="1400" b="1" dirty="0">
              <a:solidFill>
                <a:srgbClr val="0070C0"/>
              </a:solidFill>
              <a:latin typeface="Arial" panose="020B0604020202020204" pitchFamily="34" charset="0"/>
              <a:ea typeface="Arial" panose="020B0604020202020204" pitchFamily="34" charset="0"/>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32</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71500" y="0"/>
            <a:ext cx="8229600" cy="439738"/>
          </a:xfrm>
        </p:spPr>
        <p:txBody>
          <a:bodyPr vert="horz" wrap="square" lIns="91440" tIns="45720" rIns="91440" bIns="45720" anchor="ctr" anchorCtr="0"/>
          <a:lstStyle/>
          <a:p>
            <a:r>
              <a:rPr lang="en-US" altLang="zh-TW" sz="3200" b="1" dirty="0">
                <a:solidFill>
                  <a:srgbClr val="FF0000"/>
                </a:solidFill>
                <a:ea typeface="PMingLiU" panose="02020500000000000000" pitchFamily="18" charset="-120"/>
              </a:rPr>
              <a:t>Umbrella Activities</a:t>
            </a:r>
            <a:endParaRPr lang="en-IN" altLang="x-none" sz="3200" b="1" dirty="0">
              <a:solidFill>
                <a:srgbClr val="FF0000"/>
              </a:solidFill>
            </a:endParaRPr>
          </a:p>
        </p:txBody>
      </p:sp>
      <p:sp>
        <p:nvSpPr>
          <p:cNvPr id="36867" name="Content Placeholder 2"/>
          <p:cNvSpPr>
            <a:spLocks noGrp="1"/>
          </p:cNvSpPr>
          <p:nvPr>
            <p:ph idx="1"/>
          </p:nvPr>
        </p:nvSpPr>
        <p:spPr>
          <a:xfrm>
            <a:off x="0" y="571500"/>
            <a:ext cx="9001125" cy="5543550"/>
          </a:xfrm>
        </p:spPr>
        <p:txBody>
          <a:bodyPr vert="horz" wrap="square" lIns="91440" tIns="45720" rIns="91440" bIns="45720" anchor="t" anchorCtr="0"/>
          <a:lstStyle/>
          <a:p>
            <a:pPr algn="just">
              <a:lnSpc>
                <a:spcPct val="90000"/>
              </a:lnSpc>
            </a:pPr>
            <a:r>
              <a:rPr lang="en-IN" altLang="x-none" sz="2400" dirty="0">
                <a:latin typeface="Arial" panose="020B0604020202020204" pitchFamily="34" charset="0"/>
                <a:cs typeface="Arial" panose="020B0604020202020204" pitchFamily="34" charset="0"/>
              </a:rPr>
              <a:t>Software engineering process framework activities are complemented by a number of </a:t>
            </a:r>
            <a:r>
              <a:rPr lang="en-IN" altLang="x-none" sz="2400" i="1" dirty="0">
                <a:latin typeface="Arial" panose="020B0604020202020204" pitchFamily="34" charset="0"/>
                <a:cs typeface="Arial" panose="020B0604020202020204" pitchFamily="34" charset="0"/>
              </a:rPr>
              <a:t>umbrella activities. In general, umbrella activities are applied throughout a software </a:t>
            </a:r>
            <a:r>
              <a:rPr lang="en-IN" altLang="x-none" sz="2400" dirty="0">
                <a:latin typeface="Arial" panose="020B0604020202020204" pitchFamily="34" charset="0"/>
                <a:cs typeface="Arial" panose="020B0604020202020204" pitchFamily="34" charset="0"/>
              </a:rPr>
              <a:t>project and help a software team manage and control progress, quality, change, and risk. </a:t>
            </a:r>
          </a:p>
          <a:p>
            <a:pPr algn="just">
              <a:lnSpc>
                <a:spcPct val="90000"/>
              </a:lnSpc>
              <a:buNone/>
            </a:pPr>
            <a:endParaRPr lang="en-IN" altLang="x-none" sz="2400" dirty="0">
              <a:latin typeface="Arial" panose="020B0604020202020204" pitchFamily="34" charset="0"/>
              <a:cs typeface="Arial" panose="020B0604020202020204" pitchFamily="34" charset="0"/>
            </a:endParaRPr>
          </a:p>
          <a:p>
            <a:pPr algn="just">
              <a:lnSpc>
                <a:spcPct val="90000"/>
              </a:lnSpc>
            </a:pPr>
            <a:r>
              <a:rPr lang="en-IN" altLang="x-none" sz="2400" b="1" dirty="0">
                <a:solidFill>
                  <a:srgbClr val="0070C0"/>
                </a:solidFill>
                <a:latin typeface="Arial" panose="020B0604020202020204" pitchFamily="34" charset="0"/>
                <a:cs typeface="Arial" panose="020B0604020202020204" pitchFamily="34" charset="0"/>
              </a:rPr>
              <a:t>Typical umbrella activities include</a:t>
            </a:r>
          </a:p>
          <a:p>
            <a:pPr algn="just">
              <a:lnSpc>
                <a:spcPct val="90000"/>
              </a:lnSpc>
            </a:pPr>
            <a:r>
              <a:rPr lang="en-US" altLang="zh-TW" sz="2400" b="1" dirty="0">
                <a:solidFill>
                  <a:srgbClr val="FF0000"/>
                </a:solidFill>
                <a:latin typeface="Arial" panose="020B0604020202020204" pitchFamily="34" charset="0"/>
                <a:ea typeface="PMingLiU" panose="02020500000000000000" pitchFamily="18" charset="-120"/>
              </a:rPr>
              <a:t>Software project tracking and control</a:t>
            </a:r>
          </a:p>
          <a:p>
            <a:pPr lvl="1" algn="just">
              <a:lnSpc>
                <a:spcPct val="90000"/>
              </a:lnSpc>
            </a:pPr>
            <a:r>
              <a:rPr lang="en-US" altLang="zh-TW" sz="2400" dirty="0">
                <a:latin typeface="Arial" panose="020B0604020202020204" pitchFamily="34" charset="0"/>
                <a:ea typeface="PMingLiU" panose="02020500000000000000" pitchFamily="18" charset="-120"/>
              </a:rPr>
              <a:t>Assessing progress against the project plan.</a:t>
            </a:r>
          </a:p>
          <a:p>
            <a:pPr lvl="1" algn="just">
              <a:lnSpc>
                <a:spcPct val="90000"/>
              </a:lnSpc>
            </a:pPr>
            <a:r>
              <a:rPr lang="en-US" altLang="zh-TW" sz="2400" dirty="0">
                <a:latin typeface="Arial" panose="020B0604020202020204" pitchFamily="34" charset="0"/>
                <a:ea typeface="PMingLiU" panose="02020500000000000000" pitchFamily="18" charset="-120"/>
              </a:rPr>
              <a:t>Take adequate action to maintain schedule. </a:t>
            </a:r>
          </a:p>
          <a:p>
            <a:pPr algn="just">
              <a:lnSpc>
                <a:spcPct val="90000"/>
              </a:lnSpc>
            </a:pPr>
            <a:r>
              <a:rPr lang="en-US" altLang="zh-TW" sz="2400" b="1" dirty="0">
                <a:solidFill>
                  <a:srgbClr val="FF0000"/>
                </a:solidFill>
                <a:latin typeface="Arial" panose="020B0604020202020204" pitchFamily="34" charset="0"/>
                <a:ea typeface="PMingLiU" panose="02020500000000000000" pitchFamily="18" charset="-120"/>
              </a:rPr>
              <a:t>Formal technical reviews</a:t>
            </a:r>
          </a:p>
          <a:p>
            <a:pPr lvl="1" algn="just">
              <a:lnSpc>
                <a:spcPct val="90000"/>
              </a:lnSpc>
            </a:pPr>
            <a:r>
              <a:rPr lang="en-US" altLang="zh-TW" sz="2400" dirty="0">
                <a:latin typeface="Arial" panose="020B0604020202020204" pitchFamily="34" charset="0"/>
                <a:ea typeface="PMingLiU" panose="02020500000000000000" pitchFamily="18" charset="-120"/>
              </a:rPr>
              <a:t>Assessing software work products in an effort to uncover and remove errors before goes into next action or activity. </a:t>
            </a:r>
          </a:p>
          <a:p>
            <a:pPr algn="just">
              <a:lnSpc>
                <a:spcPct val="90000"/>
              </a:lnSpc>
            </a:pPr>
            <a:r>
              <a:rPr lang="en-US" altLang="zh-TW" sz="2400" b="1" dirty="0">
                <a:solidFill>
                  <a:srgbClr val="FF0000"/>
                </a:solidFill>
                <a:latin typeface="Arial" panose="020B0604020202020204" pitchFamily="34" charset="0"/>
                <a:ea typeface="PMingLiU" panose="02020500000000000000" pitchFamily="18" charset="-120"/>
              </a:rPr>
              <a:t>Software quality assurance</a:t>
            </a:r>
          </a:p>
          <a:p>
            <a:pPr lvl="1" algn="just">
              <a:lnSpc>
                <a:spcPct val="90000"/>
              </a:lnSpc>
            </a:pPr>
            <a:r>
              <a:rPr lang="en-US" altLang="zh-TW" sz="2400" dirty="0">
                <a:latin typeface="Arial" panose="020B0604020202020204" pitchFamily="34" charset="0"/>
                <a:ea typeface="PMingLiU" panose="02020500000000000000" pitchFamily="18" charset="-120"/>
              </a:rPr>
              <a:t>Define and conducts the activities required to ensure software quality. </a:t>
            </a: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33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500063" y="642938"/>
            <a:ext cx="8229600" cy="5026025"/>
          </a:xfrm>
        </p:spPr>
        <p:txBody>
          <a:bodyPr vert="horz" wrap="square" lIns="91440" tIns="45720" rIns="91440" bIns="45720" anchor="t" anchorCtr="0"/>
          <a:lstStyle/>
          <a:p>
            <a:pPr algn="just">
              <a:lnSpc>
                <a:spcPct val="90000"/>
              </a:lnSpc>
            </a:pPr>
            <a:r>
              <a:rPr lang="en-US" altLang="zh-TW" sz="2400" b="1" dirty="0">
                <a:solidFill>
                  <a:srgbClr val="FF0000"/>
                </a:solidFill>
                <a:latin typeface="Arial" panose="020B0604020202020204" pitchFamily="34" charset="0"/>
                <a:ea typeface="PMingLiU" panose="02020500000000000000" pitchFamily="18" charset="-120"/>
              </a:rPr>
              <a:t>Software configuration management</a:t>
            </a:r>
          </a:p>
          <a:p>
            <a:pPr lvl="1" algn="just">
              <a:lnSpc>
                <a:spcPct val="90000"/>
              </a:lnSpc>
            </a:pPr>
            <a:r>
              <a:rPr lang="en-US" altLang="zh-TW" sz="2400" dirty="0">
                <a:latin typeface="Arial" panose="020B0604020202020204" pitchFamily="34" charset="0"/>
                <a:ea typeface="PMingLiU" panose="02020500000000000000" pitchFamily="18" charset="-120"/>
              </a:rPr>
              <a:t>Manages the effects of change. </a:t>
            </a:r>
          </a:p>
          <a:p>
            <a:pPr algn="just">
              <a:lnSpc>
                <a:spcPct val="90000"/>
              </a:lnSpc>
            </a:pPr>
            <a:r>
              <a:rPr lang="en-US" altLang="zh-TW" sz="2400" b="1" dirty="0">
                <a:solidFill>
                  <a:srgbClr val="FF0000"/>
                </a:solidFill>
                <a:latin typeface="Arial" panose="020B0604020202020204" pitchFamily="34" charset="0"/>
                <a:ea typeface="PMingLiU" panose="02020500000000000000" pitchFamily="18" charset="-120"/>
              </a:rPr>
              <a:t>Document preparation and production</a:t>
            </a:r>
          </a:p>
          <a:p>
            <a:pPr lvl="1" algn="just">
              <a:lnSpc>
                <a:spcPct val="90000"/>
              </a:lnSpc>
            </a:pPr>
            <a:r>
              <a:rPr lang="en-US" altLang="zh-TW" sz="2400" dirty="0">
                <a:latin typeface="Arial" panose="020B0604020202020204" pitchFamily="34" charset="0"/>
                <a:ea typeface="PMingLiU" panose="02020500000000000000" pitchFamily="18" charset="-120"/>
              </a:rPr>
              <a:t>Help to create work products such as models, documents, logs, form and list. </a:t>
            </a:r>
          </a:p>
          <a:p>
            <a:pPr algn="just">
              <a:lnSpc>
                <a:spcPct val="90000"/>
              </a:lnSpc>
            </a:pPr>
            <a:r>
              <a:rPr lang="en-US" altLang="zh-TW" sz="2400" b="1" dirty="0">
                <a:solidFill>
                  <a:srgbClr val="FF0000"/>
                </a:solidFill>
                <a:latin typeface="Arial" panose="020B0604020202020204" pitchFamily="34" charset="0"/>
                <a:ea typeface="PMingLiU" panose="02020500000000000000" pitchFamily="18" charset="-120"/>
              </a:rPr>
              <a:t>Reusability management</a:t>
            </a:r>
          </a:p>
          <a:p>
            <a:pPr lvl="1" algn="just">
              <a:lnSpc>
                <a:spcPct val="90000"/>
              </a:lnSpc>
            </a:pPr>
            <a:r>
              <a:rPr lang="en-US" altLang="zh-TW" sz="2400" dirty="0">
                <a:latin typeface="Arial" panose="020B0604020202020204" pitchFamily="34" charset="0"/>
                <a:ea typeface="PMingLiU" panose="02020500000000000000" pitchFamily="18" charset="-120"/>
              </a:rPr>
              <a:t>Define criteria  for work product reuse</a:t>
            </a:r>
          </a:p>
          <a:p>
            <a:pPr lvl="1" algn="just">
              <a:lnSpc>
                <a:spcPct val="90000"/>
              </a:lnSpc>
            </a:pPr>
            <a:r>
              <a:rPr lang="en-US" altLang="zh-TW" sz="2400" dirty="0">
                <a:latin typeface="Arial" panose="020B0604020202020204" pitchFamily="34" charset="0"/>
                <a:ea typeface="PMingLiU" panose="02020500000000000000" pitchFamily="18" charset="-120"/>
              </a:rPr>
              <a:t>Mechanisms to achieve reusable components. </a:t>
            </a:r>
          </a:p>
          <a:p>
            <a:pPr algn="just">
              <a:lnSpc>
                <a:spcPct val="90000"/>
              </a:lnSpc>
            </a:pPr>
            <a:r>
              <a:rPr lang="en-US" altLang="zh-TW" sz="2400" b="1" dirty="0">
                <a:solidFill>
                  <a:srgbClr val="FF0000"/>
                </a:solidFill>
                <a:latin typeface="Arial" panose="020B0604020202020204" pitchFamily="34" charset="0"/>
                <a:ea typeface="PMingLiU" panose="02020500000000000000" pitchFamily="18" charset="-120"/>
              </a:rPr>
              <a:t>Measurement</a:t>
            </a:r>
          </a:p>
          <a:p>
            <a:pPr lvl="1" algn="just">
              <a:lnSpc>
                <a:spcPct val="90000"/>
              </a:lnSpc>
            </a:pPr>
            <a:r>
              <a:rPr lang="en-US" altLang="zh-TW" sz="2400" dirty="0">
                <a:latin typeface="Arial" panose="020B0604020202020204" pitchFamily="34" charset="0"/>
                <a:ea typeface="PMingLiU" panose="02020500000000000000" pitchFamily="18" charset="-120"/>
              </a:rPr>
              <a:t>Define and collects process, project, and product measures</a:t>
            </a:r>
          </a:p>
          <a:p>
            <a:pPr lvl="1" algn="just">
              <a:lnSpc>
                <a:spcPct val="90000"/>
              </a:lnSpc>
            </a:pPr>
            <a:r>
              <a:rPr lang="en-US" altLang="zh-TW" sz="2400" dirty="0">
                <a:latin typeface="Arial" panose="020B0604020202020204" pitchFamily="34" charset="0"/>
                <a:ea typeface="PMingLiU" panose="02020500000000000000" pitchFamily="18" charset="-120"/>
              </a:rPr>
              <a:t>Assist the team in delivering software that meets customer’s needs.</a:t>
            </a:r>
          </a:p>
          <a:p>
            <a:pPr algn="just">
              <a:lnSpc>
                <a:spcPct val="90000"/>
              </a:lnSpc>
            </a:pPr>
            <a:r>
              <a:rPr lang="en-US" altLang="zh-TW" sz="2400" b="1" dirty="0">
                <a:solidFill>
                  <a:srgbClr val="FF0000"/>
                </a:solidFill>
                <a:latin typeface="Arial" panose="020B0604020202020204" pitchFamily="34" charset="0"/>
                <a:ea typeface="PMingLiU" panose="02020500000000000000" pitchFamily="18" charset="-120"/>
              </a:rPr>
              <a:t>Risk management</a:t>
            </a:r>
          </a:p>
          <a:p>
            <a:pPr lvl="1" algn="just">
              <a:lnSpc>
                <a:spcPct val="90000"/>
              </a:lnSpc>
            </a:pPr>
            <a:r>
              <a:rPr lang="en-US" altLang="zh-TW" sz="2400" dirty="0">
                <a:latin typeface="Arial" panose="020B0604020202020204" pitchFamily="34" charset="0"/>
                <a:ea typeface="PMingLiU" panose="02020500000000000000" pitchFamily="18" charset="-120"/>
              </a:rPr>
              <a:t>Assesses risks that may effect that outcome of project or quality of product (i.e. software)</a:t>
            </a:r>
          </a:p>
          <a:p>
            <a:pPr algn="just">
              <a:buNone/>
            </a:pPr>
            <a:endParaRPr lang="en-IN" altLang="x-none" sz="2400" dirty="0">
              <a:latin typeface="Arial" panose="020B0604020202020204" pitchFamily="34" charset="0"/>
              <a:cs typeface="Arial" panose="020B0604020202020204" pitchFamily="34" charset="0"/>
            </a:endParaRPr>
          </a:p>
          <a:p>
            <a:endParaRPr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34</a:t>
            </a:fld>
            <a:endParaRPr lang="en-GB" altLang="x-none" sz="1200" dirty="0">
              <a:solidFill>
                <a:srgbClr val="898989"/>
              </a:solidFill>
              <a:latin typeface="Calibri" panose="020F0502020204030204" pitchFamily="34" charset="0"/>
            </a:endParaRPr>
          </a:p>
        </p:txBody>
      </p:sp>
      <p:sp>
        <p:nvSpPr>
          <p:cNvPr id="5" name="Title 1"/>
          <p:cNvSpPr txBox="1"/>
          <p:nvPr/>
        </p:nvSpPr>
        <p:spPr bwMode="auto">
          <a:xfrm>
            <a:off x="428625" y="0"/>
            <a:ext cx="8229600" cy="439738"/>
          </a:xfrm>
          <a:prstGeom prst="rect">
            <a:avLst/>
          </a:prstGeom>
          <a:noFill/>
          <a:ln w="9525">
            <a:noFill/>
            <a:miter lim="800000"/>
          </a:ln>
        </p:spPr>
        <p:txBody>
          <a:bodyPr anchor="ctr"/>
          <a:lstStyle/>
          <a:p>
            <a:pPr marR="0" algn="ctr" defTabSz="914400" eaLnBrk="0" hangingPunct="0">
              <a:buClrTx/>
              <a:buSzTx/>
              <a:buFontTx/>
              <a:buNone/>
              <a:defRPr/>
            </a:pPr>
            <a:r>
              <a:rPr kumimoji="0" lang="en-US" altLang="zh-TW" sz="3200" b="1" kern="1200" cap="none" spc="0" normalizeH="0" baseline="0" noProof="0" dirty="0">
                <a:solidFill>
                  <a:srgbClr val="FF0000"/>
                </a:solidFill>
                <a:latin typeface="+mj-lt"/>
                <a:ea typeface="+mn-ea"/>
                <a:cs typeface="+mj-cs"/>
              </a:rPr>
              <a:t>Umbrella Activities</a:t>
            </a:r>
            <a:endParaRPr kumimoji="0" lang="en-IN" sz="3200" b="1" kern="1200" cap="none" spc="0" normalizeH="0" baseline="0" noProof="0" dirty="0">
              <a:solidFill>
                <a:srgbClr val="FF0000"/>
              </a:solidFill>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71500" y="0"/>
            <a:ext cx="8229600" cy="868363"/>
          </a:xfrm>
        </p:spPr>
        <p:txBody>
          <a:bodyPr vert="horz" wrap="square" lIns="91440" tIns="45720" rIns="91440" bIns="45720" anchor="ctr" anchorCtr="0"/>
          <a:lstStyle/>
          <a:p>
            <a:r>
              <a:rPr lang="en-IN" altLang="zh-TW" sz="3200" b="1" dirty="0">
                <a:solidFill>
                  <a:srgbClr val="FF0000"/>
                </a:solidFill>
                <a:ea typeface="PMingLiU" panose="02020500000000000000" pitchFamily="18" charset="-120"/>
              </a:rPr>
              <a:t>Capability Maturity Model (CMM)</a:t>
            </a:r>
          </a:p>
        </p:txBody>
      </p:sp>
      <p:sp>
        <p:nvSpPr>
          <p:cNvPr id="3" name="Content Placeholder 2"/>
          <p:cNvSpPr>
            <a:spLocks noGrp="1"/>
          </p:cNvSpPr>
          <p:nvPr>
            <p:ph idx="1"/>
          </p:nvPr>
        </p:nvSpPr>
        <p:spPr>
          <a:xfrm>
            <a:off x="500063" y="1143000"/>
            <a:ext cx="8229600" cy="5214938"/>
          </a:xfrm>
        </p:spPr>
        <p:txBody>
          <a:bodyPr vert="horz" wrap="square" lIns="91440" tIns="45720" rIns="91440" bIns="45720" numCol="1" anchor="t" anchorCtr="0" compatLnSpc="1">
            <a:normAutofit fontScale="92500" lnSpcReduction="20000"/>
          </a:bodyPr>
          <a:lstStyle/>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IN" sz="24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The Software Engineering Institute (SEI) has developed a model predicated  on a set of software engineering capabilities for organizations which reach different levels of process maturity. </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endParaRPr kumimoji="0" lang="en-IN" sz="24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IN" sz="24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To determine an organization’s current state of process maturity, the SEI uses an assessment that results in a five point grading scheme.</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endParaRPr kumimoji="0" lang="en-IN" sz="24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IN" sz="24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The grading scheme determines compliance with a </a:t>
            </a:r>
            <a:r>
              <a:rPr kumimoji="0" lang="en-IN" sz="2400" b="0" i="1"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capability maturity model (CMM)  that defines key activities required at different levels </a:t>
            </a:r>
            <a:r>
              <a:rPr kumimoji="0" lang="en-IN" sz="24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of process maturity. </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endParaRPr kumimoji="0" lang="en-IN" sz="24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IN" sz="24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The SEI approach provides a measure of the global effectiveness of a company's software engineering practices and establishes five process maturity levels that are defined in the following manner:</a:t>
            </a:r>
            <a:endParaRPr kumimoji="0" lang="en-IN"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35</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36</a:t>
            </a:fld>
            <a:endParaRPr lang="en-GB" altLang="x-none" sz="1200" dirty="0">
              <a:solidFill>
                <a:srgbClr val="898989"/>
              </a:solidFill>
              <a:latin typeface="Calibri" panose="020F0502020204030204" pitchFamily="34" charset="0"/>
            </a:endParaRPr>
          </a:p>
        </p:txBody>
      </p:sp>
      <p:pic>
        <p:nvPicPr>
          <p:cNvPr id="39939" name="Picture 2"/>
          <p:cNvPicPr>
            <a:picLocks noChangeAspect="1"/>
          </p:cNvPicPr>
          <p:nvPr/>
        </p:nvPicPr>
        <p:blipFill>
          <a:blip r:embed="rId2"/>
          <a:stretch>
            <a:fillRect/>
          </a:stretch>
        </p:blipFill>
        <p:spPr>
          <a:xfrm>
            <a:off x="0" y="428625"/>
            <a:ext cx="8810625" cy="2819400"/>
          </a:xfrm>
          <a:prstGeom prst="rect">
            <a:avLst/>
          </a:prstGeom>
          <a:noFill/>
          <a:ln w="9525">
            <a:noFill/>
          </a:ln>
        </p:spPr>
      </p:pic>
      <p:pic>
        <p:nvPicPr>
          <p:cNvPr id="39940" name="Picture 2"/>
          <p:cNvPicPr>
            <a:picLocks noGrp="1" noChangeAspect="1"/>
          </p:cNvPicPr>
          <p:nvPr>
            <p:ph idx="1"/>
          </p:nvPr>
        </p:nvPicPr>
        <p:blipFill>
          <a:blip r:embed="rId3"/>
          <a:srcRect/>
          <a:stretch>
            <a:fillRect/>
          </a:stretch>
        </p:blipFill>
        <p:spPr>
          <a:xfrm>
            <a:off x="0" y="3714750"/>
            <a:ext cx="8229600" cy="212248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vert="horz" wrap="square" lIns="91440" tIns="45720" rIns="91440" bIns="45720" anchor="ctr" anchorCtr="0"/>
          <a:lstStyle/>
          <a:p>
            <a:endParaRPr dirty="0"/>
          </a:p>
        </p:txBody>
      </p:sp>
      <p:sp>
        <p:nvSpPr>
          <p:cNvPr id="40963" name="Content Placeholder 2"/>
          <p:cNvSpPr>
            <a:spLocks noGrp="1"/>
          </p:cNvSpPr>
          <p:nvPr>
            <p:ph idx="1"/>
          </p:nvPr>
        </p:nvSpPr>
        <p:spPr/>
        <p:txBody>
          <a:bodyPr vert="horz" wrap="square" lIns="91440" tIns="45720" rIns="91440" bIns="45720" anchor="t" anchorCtr="0"/>
          <a:lstStyle/>
          <a:p>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37</a:t>
            </a:fld>
            <a:endParaRPr lang="en-GB" altLang="x-none" sz="1200" dirty="0">
              <a:solidFill>
                <a:srgbClr val="898989"/>
              </a:solidFill>
              <a:latin typeface="Calibri" panose="020F0502020204030204" pitchFamily="34" charset="0"/>
            </a:endParaRPr>
          </a:p>
        </p:txBody>
      </p:sp>
      <p:pic>
        <p:nvPicPr>
          <p:cNvPr id="40965" name="Picture 2"/>
          <p:cNvPicPr>
            <a:picLocks noChangeAspect="1"/>
          </p:cNvPicPr>
          <p:nvPr/>
        </p:nvPicPr>
        <p:blipFill>
          <a:blip r:embed="rId2"/>
          <a:stretch>
            <a:fillRect/>
          </a:stretch>
        </p:blipFill>
        <p:spPr>
          <a:xfrm>
            <a:off x="471488" y="1081088"/>
            <a:ext cx="8201025" cy="4695825"/>
          </a:xfrm>
          <a:prstGeom prst="rect">
            <a:avLst/>
          </a:prstGeom>
          <a:noFill/>
          <a:ln w="9525">
            <a:noFill/>
          </a:ln>
        </p:spPr>
      </p:pic>
      <p:pic>
        <p:nvPicPr>
          <p:cNvPr id="40966" name="Picture 3"/>
          <p:cNvPicPr>
            <a:picLocks noChangeAspect="1"/>
          </p:cNvPicPr>
          <p:nvPr/>
        </p:nvPicPr>
        <p:blipFill>
          <a:blip r:embed="rId3"/>
          <a:stretch>
            <a:fillRect/>
          </a:stretch>
        </p:blipFill>
        <p:spPr>
          <a:xfrm>
            <a:off x="214313" y="214313"/>
            <a:ext cx="1838325" cy="124777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vert="horz" wrap="square" lIns="91440" tIns="45720" rIns="91440" bIns="45720" anchor="ctr" anchorCtr="0"/>
          <a:lstStyle/>
          <a:p>
            <a:endParaRPr dirty="0"/>
          </a:p>
        </p:txBody>
      </p:sp>
      <p:sp>
        <p:nvSpPr>
          <p:cNvPr id="41987" name="Content Placeholder 2"/>
          <p:cNvSpPr>
            <a:spLocks noGrp="1"/>
          </p:cNvSpPr>
          <p:nvPr>
            <p:ph idx="1"/>
          </p:nvPr>
        </p:nvSpPr>
        <p:spPr/>
        <p:txBody>
          <a:bodyPr vert="horz" wrap="square" lIns="91440" tIns="45720" rIns="91440" bIns="45720" anchor="t" anchorCtr="0"/>
          <a:lstStyle/>
          <a:p>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38</a:t>
            </a:fld>
            <a:endParaRPr lang="en-GB" altLang="x-none" sz="1200" dirty="0">
              <a:solidFill>
                <a:srgbClr val="898989"/>
              </a:solidFill>
              <a:latin typeface="Calibri" panose="020F0502020204030204" pitchFamily="34" charset="0"/>
            </a:endParaRPr>
          </a:p>
        </p:txBody>
      </p:sp>
      <p:pic>
        <p:nvPicPr>
          <p:cNvPr id="41989" name="Picture 2"/>
          <p:cNvPicPr>
            <a:picLocks noChangeAspect="1"/>
          </p:cNvPicPr>
          <p:nvPr/>
        </p:nvPicPr>
        <p:blipFill>
          <a:blip r:embed="rId2"/>
          <a:stretch>
            <a:fillRect/>
          </a:stretch>
        </p:blipFill>
        <p:spPr>
          <a:xfrm>
            <a:off x="400050" y="428625"/>
            <a:ext cx="8743950" cy="4429125"/>
          </a:xfrm>
          <a:prstGeom prst="rect">
            <a:avLst/>
          </a:prstGeom>
          <a:noFill/>
          <a:ln w="9525">
            <a:noFill/>
          </a:ln>
        </p:spPr>
      </p:pic>
      <p:pic>
        <p:nvPicPr>
          <p:cNvPr id="41990" name="Picture 2"/>
          <p:cNvPicPr>
            <a:picLocks noChangeAspect="1"/>
          </p:cNvPicPr>
          <p:nvPr/>
        </p:nvPicPr>
        <p:blipFill>
          <a:blip r:embed="rId3"/>
          <a:srcRect b="68793"/>
          <a:stretch>
            <a:fillRect/>
          </a:stretch>
        </p:blipFill>
        <p:spPr>
          <a:xfrm>
            <a:off x="285750" y="5072063"/>
            <a:ext cx="8643938" cy="130492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571500" y="714375"/>
            <a:ext cx="8229600" cy="368300"/>
          </a:xfrm>
        </p:spPr>
        <p:txBody>
          <a:bodyPr vert="horz" wrap="square" lIns="91440" tIns="45720" rIns="91440" bIns="45720" anchor="ctr" anchorCtr="0"/>
          <a:lstStyle/>
          <a:p>
            <a:r>
              <a:rPr lang="en-GB" altLang="x-none" sz="3600" b="1" dirty="0">
                <a:solidFill>
                  <a:srgbClr val="FF0000"/>
                </a:solidFill>
                <a:latin typeface="Arial" panose="020B0604020202020204" pitchFamily="34" charset="0"/>
              </a:rPr>
              <a:t>SOFTWARE PROCESS MODELS</a:t>
            </a:r>
            <a:br>
              <a:rPr lang="en-GB" altLang="x-none" sz="3600" b="1" dirty="0">
                <a:solidFill>
                  <a:srgbClr val="FF0000"/>
                </a:solidFill>
                <a:latin typeface="Arial" panose="020B0604020202020204" pitchFamily="34" charset="0"/>
              </a:rPr>
            </a:br>
            <a:r>
              <a:rPr lang="en-GB" altLang="x-none" sz="3600" dirty="0">
                <a:latin typeface="Arial" panose="020B0604020202020204" pitchFamily="34" charset="0"/>
              </a:rPr>
              <a:t>Prescriptive Process Model</a:t>
            </a:r>
            <a:endParaRPr sz="3600" dirty="0"/>
          </a:p>
        </p:txBody>
      </p:sp>
      <p:sp>
        <p:nvSpPr>
          <p:cNvPr id="3" name="Content Placeholder 2"/>
          <p:cNvSpPr>
            <a:spLocks noGrp="1"/>
          </p:cNvSpPr>
          <p:nvPr>
            <p:ph idx="1"/>
          </p:nvPr>
        </p:nvSpPr>
        <p:spPr>
          <a:xfrm>
            <a:off x="500063" y="1785938"/>
            <a:ext cx="8401050" cy="4697413"/>
          </a:xfrm>
        </p:spPr>
        <p:txBody>
          <a:bodyPr vert="horz" wrap="square" lIns="91440" tIns="45720" rIns="91440" bIns="45720" numCol="1" anchor="t" anchorCtr="0" compatLnSpc="1"/>
          <a:lstStyle/>
          <a:p>
            <a:pPr marL="342900" marR="0" lvl="0" indent="-342900" algn="just" defTabSz="914400" rtl="0" eaLnBrk="0" fontAlgn="base" latinLnBrk="0" hangingPunct="0">
              <a:lnSpc>
                <a:spcPct val="95000"/>
              </a:lnSpc>
              <a:spcBef>
                <a:spcPts val="700"/>
              </a:spcBef>
              <a:spcAft>
                <a:spcPct val="0"/>
              </a:spcAft>
              <a:buClrTx/>
              <a:buSzTx/>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200" b="0" i="0" u="none" strike="noStrike" kern="1200" cap="none" spc="0" normalizeH="0" baseline="0" noProof="0" dirty="0" smtClean="0">
                <a:ln>
                  <a:noFill/>
                </a:ln>
                <a:solidFill>
                  <a:schemeClr val="tx1"/>
                </a:solidFill>
                <a:effectLst/>
                <a:uLnTx/>
                <a:uFillTx/>
                <a:latin typeface="+mn-lt"/>
                <a:ea typeface="+mn-ea"/>
                <a:cs typeface="+mn-cs"/>
              </a:rPr>
              <a:t>Defines a distinct set of activities, actions, tasks, milestones, and work products that are required to engineer high-quality software</a:t>
            </a:r>
          </a:p>
          <a:p>
            <a:pPr marL="342900" marR="0" lvl="0" indent="-342900" algn="just" defTabSz="914400" rtl="0" eaLnBrk="0" fontAlgn="base" latinLnBrk="0" hangingPunct="0">
              <a:lnSpc>
                <a:spcPct val="100000"/>
              </a:lnSpc>
              <a:spcBef>
                <a:spcPts val="700"/>
              </a:spcBef>
              <a:spcAft>
                <a:spcPct val="0"/>
              </a:spcAft>
              <a:buClrTx/>
              <a:buSzTx/>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200" b="0" i="0" u="none" strike="noStrike" kern="1200" cap="none" spc="0" normalizeH="0" baseline="0" noProof="0" dirty="0" smtClean="0">
                <a:ln>
                  <a:noFill/>
                </a:ln>
                <a:solidFill>
                  <a:schemeClr val="tx1"/>
                </a:solidFill>
                <a:effectLst/>
                <a:uLnTx/>
                <a:uFillTx/>
                <a:latin typeface="+mn-lt"/>
                <a:ea typeface="+mn-ea"/>
                <a:cs typeface="+mn-cs"/>
              </a:rPr>
              <a:t>The activities may be linear, incremental, or evolutionary</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2200" b="0" i="0" u="none" strike="noStrike" kern="0" cap="none" spc="0" normalizeH="0" baseline="0" noProof="0" dirty="0" smtClean="0">
                <a:ln>
                  <a:noFill/>
                </a:ln>
                <a:solidFill>
                  <a:schemeClr val="accent6">
                    <a:lumMod val="75000"/>
                  </a:schemeClr>
                </a:solidFill>
                <a:effectLst/>
                <a:uLnTx/>
                <a:uFillTx/>
                <a:latin typeface="+mn-lt"/>
                <a:ea typeface="+mn-ea"/>
                <a:cs typeface="+mn-cs"/>
              </a:rPr>
              <a:t>Waterfall Model </a:t>
            </a:r>
            <a:r>
              <a:rPr kumimoji="0" lang="en-US" sz="2200" b="0" i="0" u="none" strike="noStrike" kern="0" cap="none" spc="0" normalizeH="0" baseline="0" noProof="0" dirty="0" smtClean="0">
                <a:ln>
                  <a:noFill/>
                </a:ln>
                <a:solidFill>
                  <a:schemeClr val="tx1">
                    <a:lumMod val="95000"/>
                  </a:schemeClr>
                </a:solidFill>
                <a:effectLst/>
                <a:uLnTx/>
                <a:uFillTx/>
                <a:latin typeface="+mn-lt"/>
                <a:ea typeface="+mn-ea"/>
                <a:cs typeface="+mn-cs"/>
              </a:rPr>
              <a:t>–</a:t>
            </a:r>
            <a:r>
              <a:rPr kumimoji="0" lang="en-US" sz="2200" b="0" i="0" u="none" strike="noStrike" kern="0" cap="none" spc="0" normalizeH="0" baseline="0" noProof="0" dirty="0" smtClean="0">
                <a:ln>
                  <a:noFill/>
                </a:ln>
                <a:solidFill>
                  <a:schemeClr val="tx1">
                    <a:lumMod val="95000"/>
                  </a:schemeClr>
                </a:solidFill>
                <a:effectLst/>
                <a:uLnTx/>
                <a:uFillTx/>
                <a:latin typeface="Arial" panose="020B0604020202020204" pitchFamily="34" charset="0"/>
                <a:ea typeface="+mn-ea"/>
                <a:cs typeface="+mn-cs"/>
              </a:rPr>
              <a:t>represents elements of a </a:t>
            </a:r>
            <a:r>
              <a:rPr kumimoji="0" lang="en-US" sz="2200" b="1" i="0" u="none" strike="noStrike" kern="0" cap="none" spc="0" normalizeH="0" baseline="0" noProof="0" dirty="0" smtClean="0">
                <a:ln>
                  <a:noFill/>
                </a:ln>
                <a:solidFill>
                  <a:schemeClr val="tx1">
                    <a:lumMod val="95000"/>
                  </a:schemeClr>
                </a:solidFill>
                <a:effectLst/>
                <a:uLnTx/>
                <a:uFillTx/>
                <a:latin typeface="Arial" panose="020B0604020202020204" pitchFamily="34" charset="0"/>
                <a:ea typeface="+mn-ea"/>
                <a:cs typeface="+mn-cs"/>
              </a:rPr>
              <a:t>linear</a:t>
            </a:r>
            <a:r>
              <a:rPr kumimoji="0" lang="en-US" sz="2200" b="0" i="0" u="none" strike="noStrike" kern="0" cap="none" spc="0" normalizeH="0" baseline="0" noProof="0" dirty="0" smtClean="0">
                <a:ln>
                  <a:noFill/>
                </a:ln>
                <a:solidFill>
                  <a:schemeClr val="tx1">
                    <a:lumMod val="95000"/>
                  </a:schemeClr>
                </a:solidFill>
                <a:effectLst/>
                <a:uLnTx/>
                <a:uFillTx/>
                <a:latin typeface="Arial" panose="020B0604020202020204" pitchFamily="34" charset="0"/>
                <a:ea typeface="+mn-ea"/>
                <a:cs typeface="+mn-cs"/>
              </a:rPr>
              <a:t> process flow</a:t>
            </a:r>
            <a:r>
              <a:rPr kumimoji="0" lang="en-US" sz="2200" b="0" i="0" u="none" strike="noStrike" kern="0" cap="none" spc="0" normalizeH="0" baseline="0" noProof="0" dirty="0" smtClean="0">
                <a:ln>
                  <a:noFill/>
                </a:ln>
                <a:solidFill>
                  <a:schemeClr val="tx1">
                    <a:lumMod val="95000"/>
                  </a:schemeClr>
                </a:solidFill>
                <a:effectLst/>
                <a:uLnTx/>
                <a:uFillTx/>
                <a:latin typeface="+mn-lt"/>
                <a:ea typeface="+mn-ea"/>
                <a:cs typeface="+mn-cs"/>
              </a:rPr>
              <a:t> </a:t>
            </a:r>
            <a:endParaRPr kumimoji="0" lang="en-US" sz="2200" b="0" i="0" u="none" strike="noStrike" kern="0" cap="none" spc="0" normalizeH="0" baseline="0" noProof="0" dirty="0" smtClean="0">
              <a:ln>
                <a:noFill/>
              </a:ln>
              <a:solidFill>
                <a:schemeClr val="accent6">
                  <a:lumMod val="75000"/>
                </a:schemeClr>
              </a:solidFill>
              <a:effectLst/>
              <a:uLnTx/>
              <a:uFillTx/>
              <a:latin typeface="Arial" panose="020B060402020202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2200" b="0" i="0" u="none" strike="noStrike" kern="0" cap="none" spc="0" normalizeH="0" baseline="0" noProof="0" dirty="0" smtClean="0">
                <a:ln>
                  <a:noFill/>
                </a:ln>
                <a:solidFill>
                  <a:schemeClr val="accent6">
                    <a:lumMod val="75000"/>
                  </a:schemeClr>
                </a:solidFill>
                <a:effectLst/>
                <a:uLnTx/>
                <a:uFillTx/>
                <a:latin typeface="+mn-lt"/>
                <a:ea typeface="+mn-ea"/>
                <a:cs typeface="+mn-cs"/>
              </a:rPr>
              <a:t>Incremental Model </a:t>
            </a:r>
            <a:r>
              <a:rPr kumimoji="0" lang="en-US" sz="2200" b="0" i="0" u="none" strike="noStrike" kern="0" cap="none" spc="0" normalizeH="0" baseline="0" noProof="0" dirty="0" smtClean="0">
                <a:ln>
                  <a:noFill/>
                </a:ln>
                <a:solidFill>
                  <a:schemeClr val="tx1">
                    <a:lumMod val="95000"/>
                  </a:schemeClr>
                </a:solidFill>
                <a:effectLst/>
                <a:uLnTx/>
                <a:uFillTx/>
                <a:latin typeface="+mn-lt"/>
                <a:ea typeface="+mn-ea"/>
                <a:cs typeface="+mn-cs"/>
              </a:rPr>
              <a:t>– combines elements of </a:t>
            </a:r>
            <a:r>
              <a:rPr kumimoji="0" lang="en-US" sz="2200" b="1" i="0" u="none" strike="noStrike" kern="0" cap="none" spc="0" normalizeH="0" baseline="0" noProof="0" dirty="0" smtClean="0">
                <a:ln>
                  <a:noFill/>
                </a:ln>
                <a:solidFill>
                  <a:schemeClr val="tx1">
                    <a:lumMod val="95000"/>
                  </a:schemeClr>
                </a:solidFill>
                <a:effectLst/>
                <a:uLnTx/>
                <a:uFillTx/>
                <a:latin typeface="+mn-lt"/>
                <a:ea typeface="+mn-ea"/>
                <a:cs typeface="+mn-cs"/>
              </a:rPr>
              <a:t>linear and parallel </a:t>
            </a:r>
            <a:r>
              <a:rPr kumimoji="0" lang="en-US" sz="2200" b="0" i="0" u="none" strike="noStrike" kern="0" cap="none" spc="0" normalizeH="0" baseline="0" noProof="0" dirty="0" smtClean="0">
                <a:ln>
                  <a:noFill/>
                </a:ln>
                <a:solidFill>
                  <a:schemeClr val="tx1">
                    <a:lumMod val="95000"/>
                  </a:schemeClr>
                </a:solidFill>
                <a:effectLst/>
                <a:uLnTx/>
                <a:uFillTx/>
                <a:latin typeface="+mn-lt"/>
                <a:ea typeface="+mn-ea"/>
                <a:cs typeface="+mn-cs"/>
              </a:rPr>
              <a:t>process flows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2200" b="0" i="0" u="none" strike="noStrike" kern="0" cap="none" spc="0" normalizeH="0" baseline="0" noProof="0" dirty="0" smtClean="0">
                <a:ln>
                  <a:noFill/>
                </a:ln>
                <a:solidFill>
                  <a:schemeClr val="accent6">
                    <a:lumMod val="75000"/>
                  </a:schemeClr>
                </a:solidFill>
                <a:effectLst/>
                <a:uLnTx/>
                <a:uFillTx/>
                <a:latin typeface="+mn-lt"/>
                <a:ea typeface="+mn-ea"/>
                <a:cs typeface="+mn-cs"/>
              </a:rPr>
              <a:t>Evolutionary Model</a:t>
            </a:r>
            <a:r>
              <a:rPr kumimoji="0" lang="en-US" sz="2200" b="0" i="0" u="none" strike="noStrike" kern="0" cap="none" spc="0" normalizeH="0" baseline="0" noProof="0" dirty="0" smtClean="0">
                <a:ln>
                  <a:noFill/>
                </a:ln>
                <a:solidFill>
                  <a:schemeClr val="tx1">
                    <a:lumMod val="95000"/>
                  </a:schemeClr>
                </a:solidFill>
                <a:effectLst/>
                <a:uLnTx/>
                <a:uFillTx/>
                <a:latin typeface="+mn-lt"/>
                <a:ea typeface="+mn-ea"/>
                <a:cs typeface="+mn-cs"/>
              </a:rPr>
              <a:t> – follows the </a:t>
            </a:r>
            <a:r>
              <a:rPr kumimoji="0" lang="en-US" sz="2200" b="1" i="0" u="none" strike="noStrike" kern="0" cap="none" spc="0" normalizeH="0" baseline="0" noProof="0" dirty="0" smtClean="0">
                <a:ln>
                  <a:noFill/>
                </a:ln>
                <a:solidFill>
                  <a:schemeClr val="tx1">
                    <a:lumMod val="95000"/>
                  </a:schemeClr>
                </a:solidFill>
                <a:effectLst/>
                <a:uLnTx/>
                <a:uFillTx/>
                <a:latin typeface="+mn-lt"/>
                <a:ea typeface="+mn-ea"/>
                <a:cs typeface="+mn-cs"/>
              </a:rPr>
              <a:t>evolutionary</a:t>
            </a:r>
            <a:r>
              <a:rPr kumimoji="0" lang="en-US" sz="2200" b="0" i="0" u="none" strike="noStrike" kern="0" cap="none" spc="0" normalizeH="0" baseline="0" noProof="0" dirty="0" smtClean="0">
                <a:ln>
                  <a:noFill/>
                </a:ln>
                <a:solidFill>
                  <a:schemeClr val="tx1">
                    <a:lumMod val="95000"/>
                  </a:schemeClr>
                </a:solidFill>
                <a:effectLst/>
                <a:uLnTx/>
                <a:uFillTx/>
                <a:latin typeface="+mn-lt"/>
                <a:ea typeface="+mn-ea"/>
                <a:cs typeface="+mn-cs"/>
              </a:rPr>
              <a:t> process flow that combines elements of </a:t>
            </a:r>
            <a:r>
              <a:rPr kumimoji="0" lang="en-US" sz="2200" b="1" i="0" u="none" strike="noStrike" kern="0" cap="none" spc="0" normalizeH="0" baseline="0" noProof="0" dirty="0" smtClean="0">
                <a:ln>
                  <a:noFill/>
                </a:ln>
                <a:solidFill>
                  <a:schemeClr val="tx1">
                    <a:lumMod val="95000"/>
                  </a:schemeClr>
                </a:solidFill>
                <a:effectLst/>
                <a:uLnTx/>
                <a:uFillTx/>
                <a:latin typeface="+mn-lt"/>
                <a:ea typeface="+mn-ea"/>
                <a:cs typeface="+mn-cs"/>
              </a:rPr>
              <a:t>linear and iterative </a:t>
            </a:r>
            <a:r>
              <a:rPr kumimoji="0" lang="en-US" sz="2200" b="0" i="0" u="none" strike="noStrike" kern="0" cap="none" spc="0" normalizeH="0" baseline="0" noProof="0" dirty="0" smtClean="0">
                <a:ln>
                  <a:noFill/>
                </a:ln>
                <a:solidFill>
                  <a:schemeClr val="tx1">
                    <a:lumMod val="95000"/>
                  </a:schemeClr>
                </a:solidFill>
                <a:effectLst/>
                <a:uLnTx/>
                <a:uFillTx/>
                <a:latin typeface="+mn-lt"/>
                <a:ea typeface="+mn-ea"/>
                <a:cs typeface="+mn-cs"/>
              </a:rPr>
              <a:t>process flows</a:t>
            </a:r>
          </a:p>
          <a:p>
            <a:pPr marL="800100" marR="0" lvl="1" indent="-342900" algn="l" defTabSz="914400" rtl="0" eaLnBrk="0" fontAlgn="base" latinLnBrk="0" hangingPunct="0">
              <a:lnSpc>
                <a:spcPct val="100000"/>
              </a:lnSpc>
              <a:spcBef>
                <a:spcPct val="20000"/>
              </a:spcBef>
              <a:spcAft>
                <a:spcPct val="0"/>
              </a:spcAft>
              <a:buClrTx/>
              <a:buSzTx/>
              <a:buFontTx/>
              <a:buChar char="•"/>
              <a:defRPr/>
            </a:pPr>
            <a:r>
              <a:rPr kumimoji="0" lang="en-US" sz="2200" b="0" i="0" u="none" strike="noStrike" kern="0" cap="none" spc="0" normalizeH="0" baseline="0" noProof="0" dirty="0" smtClean="0">
                <a:ln>
                  <a:noFill/>
                </a:ln>
                <a:solidFill>
                  <a:schemeClr val="tx1">
                    <a:lumMod val="95000"/>
                  </a:schemeClr>
                </a:solidFill>
                <a:effectLst/>
                <a:uLnTx/>
                <a:uFillTx/>
                <a:latin typeface="+mn-lt"/>
                <a:ea typeface="+mn-ea"/>
                <a:cs typeface="+mn-cs"/>
              </a:rPr>
              <a:t>Prototyping</a:t>
            </a:r>
          </a:p>
          <a:p>
            <a:pPr marL="800100" marR="0" lvl="1" indent="-342900" algn="l" defTabSz="914400" rtl="0" eaLnBrk="0" fontAlgn="base" latinLnBrk="0" hangingPunct="0">
              <a:lnSpc>
                <a:spcPct val="100000"/>
              </a:lnSpc>
              <a:spcBef>
                <a:spcPct val="20000"/>
              </a:spcBef>
              <a:spcAft>
                <a:spcPct val="0"/>
              </a:spcAft>
              <a:buClrTx/>
              <a:buSzTx/>
              <a:buFontTx/>
              <a:buChar char="•"/>
              <a:defRPr/>
            </a:pPr>
            <a:r>
              <a:rPr kumimoji="0" lang="en-US" sz="2200" b="0" i="0" u="none" strike="noStrike" kern="0" cap="none" spc="0" normalizeH="0" baseline="0" noProof="0" dirty="0" smtClean="0">
                <a:ln>
                  <a:noFill/>
                </a:ln>
                <a:solidFill>
                  <a:schemeClr val="tx1">
                    <a:lumMod val="95000"/>
                  </a:schemeClr>
                </a:solidFill>
                <a:effectLst/>
                <a:uLnTx/>
                <a:uFillTx/>
                <a:latin typeface="+mn-lt"/>
                <a:ea typeface="+mn-ea"/>
                <a:cs typeface="+mn-cs"/>
              </a:rPr>
              <a:t>Spiral</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2200" b="0" i="0" u="none" strike="noStrike" kern="0" cap="none" spc="0" normalizeH="0" baseline="0" noProof="0" dirty="0" smtClean="0">
                <a:ln>
                  <a:noFill/>
                </a:ln>
                <a:solidFill>
                  <a:schemeClr val="accent6">
                    <a:lumMod val="75000"/>
                  </a:schemeClr>
                </a:solidFill>
                <a:effectLst/>
                <a:uLnTx/>
                <a:uFillTx/>
                <a:latin typeface="+mn-lt"/>
                <a:ea typeface="+mn-ea"/>
                <a:cs typeface="+mn-cs"/>
              </a:rPr>
              <a:t>Concurrent Model </a:t>
            </a:r>
            <a:r>
              <a:rPr kumimoji="0" lang="en-US" sz="2200" b="0" i="0" u="none" strike="noStrike" kern="0" cap="none" spc="0" normalizeH="0" baseline="0" noProof="0" dirty="0" smtClean="0">
                <a:ln>
                  <a:noFill/>
                </a:ln>
                <a:solidFill>
                  <a:schemeClr val="tx1">
                    <a:lumMod val="95000"/>
                  </a:schemeClr>
                </a:solidFill>
                <a:effectLst/>
                <a:uLnTx/>
                <a:uFillTx/>
                <a:latin typeface="+mn-lt"/>
                <a:ea typeface="+mn-ea"/>
                <a:cs typeface="+mn-cs"/>
              </a:rPr>
              <a:t>– combines elements of </a:t>
            </a:r>
            <a:r>
              <a:rPr kumimoji="0" lang="en-US" sz="2200" b="1" i="0" u="none" strike="noStrike" kern="0" cap="none" spc="0" normalizeH="0" baseline="0" noProof="0" dirty="0" smtClean="0">
                <a:ln>
                  <a:noFill/>
                </a:ln>
                <a:solidFill>
                  <a:schemeClr val="tx1">
                    <a:lumMod val="95000"/>
                  </a:schemeClr>
                </a:solidFill>
                <a:effectLst/>
                <a:uLnTx/>
                <a:uFillTx/>
                <a:latin typeface="+mn-lt"/>
                <a:ea typeface="+mn-ea"/>
                <a:cs typeface="+mn-cs"/>
              </a:rPr>
              <a:t>iterative and parallel </a:t>
            </a:r>
            <a:r>
              <a:rPr kumimoji="0" lang="en-US" sz="2200" b="0" i="0" u="none" strike="noStrike" kern="0" cap="none" spc="0" normalizeH="0" baseline="0" noProof="0" dirty="0" smtClean="0">
                <a:ln>
                  <a:noFill/>
                </a:ln>
                <a:solidFill>
                  <a:schemeClr val="tx1">
                    <a:lumMod val="95000"/>
                  </a:schemeClr>
                </a:solidFill>
                <a:effectLst/>
                <a:uLnTx/>
                <a:uFillTx/>
                <a:latin typeface="+mn-lt"/>
                <a:ea typeface="+mn-ea"/>
                <a:cs typeface="+mn-cs"/>
              </a:rPr>
              <a:t>process flows</a:t>
            </a:r>
          </a:p>
          <a:p>
            <a:pPr marL="342900" marR="0" lvl="0" indent="-342900" algn="just" defTabSz="914400" rtl="0" eaLnBrk="0" fontAlgn="base" latinLnBrk="0" hangingPunct="0">
              <a:lnSpc>
                <a:spcPct val="100000"/>
              </a:lnSpc>
              <a:spcBef>
                <a:spcPts val="700"/>
              </a:spcBef>
              <a:spcAft>
                <a:spcPct val="0"/>
              </a:spcAft>
              <a:buClrTx/>
              <a:buSzTx/>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ts val="700"/>
              </a:spcBef>
              <a:spcAft>
                <a:spcPct val="0"/>
              </a:spcAft>
              <a:buClrTx/>
              <a:buSzTx/>
              <a:buFont typeface="Times New Roman" panose="02020603050405020304"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39</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vert="horz" wrap="square" lIns="91440" tIns="45720" rIns="91440" bIns="45720" anchor="ctr" anchorCtr="0"/>
          <a:lstStyle/>
          <a:p>
            <a:r>
              <a:rPr lang="en-IN" altLang="x-none" b="1" u="sng" dirty="0"/>
              <a:t>Syllabus</a:t>
            </a:r>
            <a:r>
              <a:rPr dirty="0"/>
              <a:t/>
            </a:r>
            <a:br>
              <a:rPr dirty="0"/>
            </a:br>
            <a:endParaRPr dirty="0"/>
          </a:p>
        </p:txBody>
      </p:sp>
      <p:sp>
        <p:nvSpPr>
          <p:cNvPr id="5123" name="Content Placeholder 2"/>
          <p:cNvSpPr>
            <a:spLocks noGrp="1"/>
          </p:cNvSpPr>
          <p:nvPr>
            <p:ph idx="1"/>
          </p:nvPr>
        </p:nvSpPr>
        <p:spPr/>
        <p:txBody>
          <a:bodyPr vert="horz" wrap="square" lIns="91440" tIns="45720" rIns="91440" bIns="45720" anchor="t" anchorCtr="0"/>
          <a:lstStyle/>
          <a:p>
            <a:pPr algn="just"/>
            <a:r>
              <a:rPr lang="en-IN" altLang="x-none" sz="2400" b="1" u="sng" dirty="0"/>
              <a:t>Section -I </a:t>
            </a:r>
            <a:r>
              <a:rPr lang="en-IN" altLang="x-none" sz="2400" i="1" dirty="0"/>
              <a:t>(Weightage – 20%, Minimum Theory Teaching Hours-7)</a:t>
            </a:r>
          </a:p>
          <a:p>
            <a:pPr algn="just">
              <a:buNone/>
            </a:pPr>
            <a:r>
              <a:rPr lang="en-IN" altLang="x-none" sz="2400" dirty="0"/>
              <a:t/>
            </a:r>
            <a:br>
              <a:rPr lang="en-IN" altLang="x-none" sz="2400" dirty="0"/>
            </a:br>
            <a:endParaRPr sz="2400" dirty="0"/>
          </a:p>
          <a:p>
            <a:pPr algn="just"/>
            <a:r>
              <a:rPr lang="en-IN" altLang="x-none" sz="2400" b="1" dirty="0"/>
              <a:t>Introduction to Software Engineering:</a:t>
            </a:r>
          </a:p>
          <a:p>
            <a:pPr algn="just"/>
            <a:r>
              <a:rPr lang="en-IN" altLang="x-none" sz="2400" dirty="0"/>
              <a:t>Software engineering paradigms, Generic view of software engineering, Software metrics, Measures and metrics, Scheduling, Metrics of software quality. </a:t>
            </a:r>
            <a:endParaRPr sz="2400" dirty="0"/>
          </a:p>
          <a:p>
            <a:pPr algn="just">
              <a:buNone/>
            </a:pPr>
            <a:r>
              <a:rPr lang="en-IN" altLang="x-none" sz="2400" dirty="0"/>
              <a:t> </a:t>
            </a:r>
            <a:endParaRPr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4</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571750" y="0"/>
            <a:ext cx="8229600" cy="511175"/>
          </a:xfrm>
        </p:spPr>
        <p:txBody>
          <a:bodyPr vert="horz" wrap="square" lIns="91440" tIns="45720" rIns="91440" bIns="45720" anchor="ctr" anchorCtr="0"/>
          <a:lstStyle/>
          <a:p>
            <a:r>
              <a:rPr dirty="0"/>
              <a:t>Process Flows</a:t>
            </a: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40</a:t>
            </a:fld>
            <a:endParaRPr lang="en-GB" altLang="x-none" sz="1200" dirty="0">
              <a:solidFill>
                <a:srgbClr val="898989"/>
              </a:solidFill>
              <a:latin typeface="Calibri" panose="020F0502020204030204" pitchFamily="34" charset="0"/>
            </a:endParaRPr>
          </a:p>
        </p:txBody>
      </p:sp>
      <p:pic>
        <p:nvPicPr>
          <p:cNvPr id="44036" name="Picture 2"/>
          <p:cNvPicPr>
            <a:picLocks noChangeAspect="1"/>
          </p:cNvPicPr>
          <p:nvPr/>
        </p:nvPicPr>
        <p:blipFill>
          <a:blip r:embed="rId2"/>
          <a:stretch>
            <a:fillRect/>
          </a:stretch>
        </p:blipFill>
        <p:spPr>
          <a:xfrm>
            <a:off x="0" y="214313"/>
            <a:ext cx="4714875" cy="2643187"/>
          </a:xfrm>
          <a:prstGeom prst="rect">
            <a:avLst/>
          </a:prstGeom>
          <a:noFill/>
          <a:ln w="9525">
            <a:noFill/>
          </a:ln>
        </p:spPr>
      </p:pic>
      <p:pic>
        <p:nvPicPr>
          <p:cNvPr id="44037" name="Picture 2"/>
          <p:cNvPicPr>
            <a:picLocks noGrp="1" noChangeAspect="1"/>
          </p:cNvPicPr>
          <p:nvPr>
            <p:ph idx="1"/>
          </p:nvPr>
        </p:nvPicPr>
        <p:blipFill>
          <a:blip r:embed="rId3"/>
          <a:srcRect/>
          <a:stretch>
            <a:fillRect/>
          </a:stretch>
        </p:blipFill>
        <p:spPr>
          <a:xfrm>
            <a:off x="5000625" y="500063"/>
            <a:ext cx="4352925" cy="3648075"/>
          </a:xfrm>
        </p:spPr>
      </p:pic>
      <p:pic>
        <p:nvPicPr>
          <p:cNvPr id="44038" name="Picture 2"/>
          <p:cNvPicPr>
            <a:picLocks noChangeAspect="1"/>
          </p:cNvPicPr>
          <p:nvPr/>
        </p:nvPicPr>
        <p:blipFill>
          <a:blip r:embed="rId4"/>
          <a:srcRect l="6425" r="4884"/>
          <a:stretch>
            <a:fillRect/>
          </a:stretch>
        </p:blipFill>
        <p:spPr>
          <a:xfrm>
            <a:off x="357188" y="3143250"/>
            <a:ext cx="4357687" cy="371475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p:nvPr/>
        </p:nvSpPr>
        <p:spPr>
          <a:xfrm>
            <a:off x="357188" y="928688"/>
            <a:ext cx="8215312" cy="4708525"/>
          </a:xfrm>
          <a:prstGeom prst="rect">
            <a:avLst/>
          </a:prstGeom>
          <a:noFill/>
          <a:ln w="9525">
            <a:noFill/>
          </a:ln>
        </p:spPr>
        <p:txBody>
          <a:bodyPr>
            <a:spAutoFit/>
          </a:bodyPr>
          <a:lstStyle/>
          <a:p>
            <a:pPr algn="just">
              <a:buFont typeface="Wingdings" panose="05000000000000000000" pitchFamily="2" charset="2"/>
              <a:buChar char="Ø"/>
            </a:pPr>
            <a:r>
              <a:rPr sz="2000" dirty="0">
                <a:latin typeface="Arial" panose="020B0604020202020204" pitchFamily="34" charset="0"/>
              </a:rPr>
              <a:t>The waterfall model is the oldest paradigm for software engineering.</a:t>
            </a:r>
          </a:p>
          <a:p>
            <a:pPr algn="just">
              <a:buFont typeface="Wingdings" panose="05000000000000000000" pitchFamily="2" charset="2"/>
              <a:buChar char="Ø"/>
            </a:pPr>
            <a:endParaRPr sz="2000" dirty="0">
              <a:latin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rPr>
              <a:t> There are times when the requirements for a problem are well understood—when work flows from </a:t>
            </a:r>
            <a:r>
              <a:rPr sz="2000" b="1" dirty="0">
                <a:latin typeface="Arial" panose="020B0604020202020204" pitchFamily="34" charset="0"/>
              </a:rPr>
              <a:t>communication through deployment in a reasonably linear fashion.</a:t>
            </a:r>
          </a:p>
          <a:p>
            <a:pPr algn="just">
              <a:buFont typeface="Wingdings" panose="05000000000000000000" pitchFamily="2" charset="2"/>
              <a:buChar char="Ø"/>
            </a:pPr>
            <a:endParaRPr sz="2000" b="1" dirty="0">
              <a:latin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rPr>
              <a:t>This situation is sometimes encountered when well-defined adaptations or enhancements to an existing system must be made (e.g., an adaptation to accounting software that has been mandated because of changes to government regulations). </a:t>
            </a:r>
          </a:p>
          <a:p>
            <a:pPr algn="just">
              <a:buFont typeface="Wingdings" panose="05000000000000000000" pitchFamily="2" charset="2"/>
              <a:buChar char="Ø"/>
            </a:pPr>
            <a:endParaRPr sz="2000" dirty="0">
              <a:latin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rPr>
              <a:t>It may also occur in a limited number of new development efforts, but only when requirements are well defined and reasonably stable.</a:t>
            </a:r>
          </a:p>
          <a:p>
            <a:pPr algn="just">
              <a:buFont typeface="Wingdings" panose="05000000000000000000" pitchFamily="2" charset="2"/>
              <a:buChar char="Ø"/>
            </a:pPr>
            <a:r>
              <a:rPr sz="2000" dirty="0">
                <a:latin typeface="Arial" panose="020B0604020202020204" pitchFamily="34" charset="0"/>
                <a:cs typeface="Arial" panose="020B0604020202020204" pitchFamily="34" charset="0"/>
              </a:rPr>
              <a:t>The </a:t>
            </a:r>
            <a:r>
              <a:rPr sz="2000" b="1" i="1" dirty="0">
                <a:latin typeface="Arial" panose="020B0604020202020204" pitchFamily="34" charset="0"/>
                <a:cs typeface="Arial" panose="020B0604020202020204" pitchFamily="34" charset="0"/>
              </a:rPr>
              <a:t>waterfall model, </a:t>
            </a:r>
            <a:r>
              <a:rPr sz="2000" i="1" dirty="0">
                <a:latin typeface="Arial" panose="020B0604020202020204" pitchFamily="34" charset="0"/>
                <a:cs typeface="Arial" panose="020B0604020202020204" pitchFamily="34" charset="0"/>
              </a:rPr>
              <a:t>sometimes called the </a:t>
            </a:r>
            <a:r>
              <a:rPr sz="2000" b="1" i="1" dirty="0">
                <a:latin typeface="Arial" panose="020B0604020202020204" pitchFamily="34" charset="0"/>
                <a:cs typeface="Arial" panose="020B0604020202020204" pitchFamily="34" charset="0"/>
              </a:rPr>
              <a:t>classic life cycle.</a:t>
            </a:r>
          </a:p>
          <a:p>
            <a:pPr algn="just">
              <a:buFont typeface="Wingdings" panose="05000000000000000000" pitchFamily="2" charset="2"/>
              <a:buChar char="Ø"/>
            </a:pPr>
            <a:endParaRPr sz="2000" dirty="0">
              <a:latin typeface="Arial" panose="020B0604020202020204" pitchFamily="34" charset="0"/>
            </a:endParaRPr>
          </a:p>
        </p:txBody>
      </p:sp>
      <p:sp>
        <p:nvSpPr>
          <p:cNvPr id="45059" name="Rectangle 2"/>
          <p:cNvSpPr/>
          <p:nvPr/>
        </p:nvSpPr>
        <p:spPr>
          <a:xfrm>
            <a:off x="2214563" y="214313"/>
            <a:ext cx="4357687" cy="523875"/>
          </a:xfrm>
          <a:prstGeom prst="rect">
            <a:avLst/>
          </a:prstGeom>
          <a:noFill/>
          <a:ln w="9525">
            <a:noFill/>
          </a:ln>
        </p:spPr>
        <p:txBody>
          <a:bodyPr>
            <a:spAutoFit/>
          </a:bodyPr>
          <a:lstStyle/>
          <a:p>
            <a:pPr algn="ctr"/>
            <a:r>
              <a:rPr lang="en-GB" altLang="x-none" sz="2800" b="1" dirty="0">
                <a:solidFill>
                  <a:srgbClr val="FF0000"/>
                </a:solidFill>
                <a:latin typeface="Arial" panose="020B0604020202020204" pitchFamily="34" charset="0"/>
              </a:rPr>
              <a:t>The Waterfall Model</a:t>
            </a: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41</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571500" y="0"/>
            <a:ext cx="8001000" cy="5816600"/>
          </a:xfrm>
          <a:prstGeom prst="rect">
            <a:avLst/>
          </a:prstGeom>
          <a:noFill/>
          <a:ln w="9525">
            <a:noFill/>
            <a:miter lim="800000"/>
          </a:ln>
        </p:spPr>
        <p:txBody>
          <a:bodyPr>
            <a:spAutoFit/>
          </a:bodyPr>
          <a:lstStyle/>
          <a:p>
            <a:pPr marL="360680" marR="0" lvl="0" indent="-360680" algn="just" defTabSz="914400" rtl="0" eaLnBrk="1" fontAlgn="base" latinLnBrk="0" hangingPunct="1">
              <a:lnSpc>
                <a:spcPct val="100000"/>
              </a:lnSpc>
              <a:spcBef>
                <a:spcPts val="600"/>
              </a:spcBef>
              <a:spcAft>
                <a:spcPct val="0"/>
              </a:spcAft>
              <a:buClrTx/>
              <a:buSzTx/>
              <a:buFont typeface="Wingdings" panose="05000000000000000000" pitchFamily="2" charset="2"/>
              <a:buChar char="v"/>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GB" sz="2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The Waterfall Model</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20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en-US" sz="2400" b="0"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It is a systematic, </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sequential approach to software development.</a:t>
            </a: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That is, when the first phase is finished then only the second phase will start and so on.</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It  begins with customer specification of requirements.</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It progresses through planning, modeling, construction, and deployment.</a:t>
            </a: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At the end of a phase, a review take place to determine if the project is on the right path and whether or not to continue or discard the project.</a:t>
            </a: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In this testing starts only after the development is completed and phases do not overlap.</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42</a:t>
            </a:fld>
            <a:endParaRPr lang="en-GB" altLang="x-none" sz="1200" dirty="0">
              <a:solidFill>
                <a:srgbClr val="898989"/>
              </a:solidFill>
              <a:latin typeface="Calibri" panose="020F0502020204030204" pitchFamily="34" charset="0"/>
            </a:endParaRPr>
          </a:p>
        </p:txBody>
      </p:sp>
      <p:pic>
        <p:nvPicPr>
          <p:cNvPr id="46084" name="Picture 4"/>
          <p:cNvPicPr>
            <a:picLocks noChangeAspect="1"/>
          </p:cNvPicPr>
          <p:nvPr/>
        </p:nvPicPr>
        <p:blipFill>
          <a:blip r:embed="rId2"/>
          <a:stretch>
            <a:fillRect/>
          </a:stretch>
        </p:blipFill>
        <p:spPr>
          <a:xfrm>
            <a:off x="0" y="4691063"/>
            <a:ext cx="9144000" cy="2166937"/>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ChangeArrowheads="1"/>
          </p:cNvSpPr>
          <p:nvPr/>
        </p:nvSpPr>
        <p:spPr bwMode="auto">
          <a:xfrm>
            <a:off x="285750" y="928688"/>
            <a:ext cx="8501063" cy="7478713"/>
          </a:xfrm>
          <a:prstGeom prst="rect">
            <a:avLst/>
          </a:prstGeom>
          <a:noFill/>
          <a:ln w="9525">
            <a:noFill/>
            <a:miter lim="800000"/>
          </a:ln>
        </p:spPr>
        <p:txBody>
          <a:bodyPr>
            <a:spAutoFit/>
          </a:bodyPr>
          <a:lstStyle/>
          <a:p>
            <a:pPr marL="263525" marR="0" lvl="0" indent="-263525" algn="just" defTabSz="914400" rtl="0" eaLnBrk="1" fontAlgn="base" latinLnBrk="0" hangingPunct="1">
              <a:lnSpc>
                <a:spcPct val="100000"/>
              </a:lnSpc>
              <a:spcBef>
                <a:spcPts val="600"/>
              </a:spcBef>
              <a:spcAft>
                <a:spcPct val="0"/>
              </a:spcAft>
              <a:buClrTx/>
              <a:buSzTx/>
              <a:buFontTx/>
              <a:buNone/>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Problems that are sometimes encountered when the waterfall model is applied are:</a:t>
            </a:r>
          </a:p>
          <a:p>
            <a:pPr marL="263525" marR="0" lvl="0" indent="-263525" algn="just" defTabSz="914400" rtl="0" eaLnBrk="1" fontAlgn="base" latinLnBrk="0" hangingPunct="1">
              <a:lnSpc>
                <a:spcPct val="100000"/>
              </a:lnSpc>
              <a:spcBef>
                <a:spcPts val="60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 Real projects rarely follow the sequential flow that the model proposes.</a:t>
            </a:r>
          </a:p>
          <a:p>
            <a:pPr marL="263525" marR="0" lvl="0" indent="-263525" algn="just" defTabSz="914400" rtl="0" eaLnBrk="1" fontAlgn="base" latinLnBrk="0" hangingPunct="1">
              <a:lnSpc>
                <a:spcPct val="100000"/>
              </a:lnSpc>
              <a:spcBef>
                <a:spcPts val="600"/>
              </a:spcBef>
              <a:spcAft>
                <a:spcPct val="0"/>
              </a:spcAft>
              <a:buClrTx/>
              <a:buSzTx/>
              <a:buFontTx/>
              <a:buNone/>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Although the linear model can accommodate iteration, it does so indirectly.</a:t>
            </a:r>
          </a:p>
          <a:p>
            <a:pPr marL="263525" marR="0" lvl="0" indent="-263525" algn="just" defTabSz="914400" rtl="0" eaLnBrk="1" fontAlgn="base" latinLnBrk="0" hangingPunct="1">
              <a:lnSpc>
                <a:spcPct val="100000"/>
              </a:lnSpc>
              <a:spcBef>
                <a:spcPts val="600"/>
              </a:spcBef>
              <a:spcAft>
                <a:spcPct val="0"/>
              </a:spcAft>
              <a:buClrTx/>
              <a:buSzTx/>
              <a:buFontTx/>
              <a:buNone/>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As a result, changes can cause confusion as the project team proceeds.</a:t>
            </a:r>
          </a:p>
          <a:p>
            <a:pPr marL="263525" marR="0" lvl="0" indent="-263525" algn="just" defTabSz="914400" rtl="0" eaLnBrk="1" fontAlgn="base" latinLnBrk="0" hangingPunct="1">
              <a:lnSpc>
                <a:spcPct val="100000"/>
              </a:lnSpc>
              <a:spcBef>
                <a:spcPts val="60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 It is often difficult for the customer to state all requirements explicitly. </a:t>
            </a:r>
          </a:p>
          <a:p>
            <a:pPr marL="263525" marR="0" lvl="0" indent="-263525" algn="just" defTabSz="914400" rtl="0" eaLnBrk="1" fontAlgn="base" latinLnBrk="0" hangingPunct="1">
              <a:lnSpc>
                <a:spcPct val="100000"/>
              </a:lnSpc>
              <a:spcBef>
                <a:spcPts val="60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The waterfall model requires this and has difficulty accommodating the natural uncertainty that exists at the beginning of many projects.</a:t>
            </a:r>
          </a:p>
          <a:p>
            <a:pPr marL="263525" marR="0" lvl="0" indent="-263525" algn="just" defTabSz="914400" rtl="0" eaLnBrk="1" fontAlgn="base" latinLnBrk="0" hangingPunct="1">
              <a:lnSpc>
                <a:spcPct val="100000"/>
              </a:lnSpc>
              <a:spcBef>
                <a:spcPts val="60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3. The customer must have patience. </a:t>
            </a:r>
          </a:p>
          <a:p>
            <a:pPr marL="263525" marR="0" lvl="0" indent="-263525" algn="just" defTabSz="914400" rtl="0" eaLnBrk="1" fontAlgn="base" latinLnBrk="0" hangingPunct="1">
              <a:lnSpc>
                <a:spcPct val="100000"/>
              </a:lnSpc>
              <a:spcBef>
                <a:spcPts val="60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 working version of the program(s) will not be available until late in the project time span. </a:t>
            </a:r>
          </a:p>
          <a:p>
            <a:pPr marL="263525" marR="0" lvl="0" indent="-263525" algn="just" defTabSz="914400" rtl="0" eaLnBrk="1" fontAlgn="base" latinLnBrk="0" hangingPunct="1">
              <a:lnSpc>
                <a:spcPct val="100000"/>
              </a:lnSpc>
              <a:spcBef>
                <a:spcPts val="600"/>
              </a:spcBef>
              <a:spcAft>
                <a:spcPct val="0"/>
              </a:spcAft>
              <a:buClrTx/>
              <a:buSzTx/>
              <a:buFontTx/>
              <a:buNone/>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A major blunder, if undetected until the working program is reviewed, can be disastrous.</a:t>
            </a:r>
          </a:p>
          <a:p>
            <a:pPr marL="179705" marR="0" lvl="0" indent="-179705" algn="just" defTabSz="914400" rtl="0" eaLnBrk="1" fontAlgn="base" latinLnBrk="0" hangingPunct="1">
              <a:lnSpc>
                <a:spcPct val="100000"/>
              </a:lnSpc>
              <a:spcBef>
                <a:spcPts val="600"/>
              </a:spcBef>
              <a:spcAft>
                <a:spcPct val="0"/>
              </a:spcAft>
              <a:buClrTx/>
              <a:buSzTx/>
              <a:buFontTx/>
              <a:buNone/>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a:t>
            </a:r>
          </a:p>
          <a:p>
            <a:pPr marL="179705" marR="0" lvl="0" indent="-179705" algn="just" defTabSz="914400" rtl="0" eaLnBrk="1" fontAlgn="base" latinLnBrk="0" hangingPunct="1">
              <a:lnSpc>
                <a:spcPct val="100000"/>
              </a:lnSpc>
              <a:spcBef>
                <a:spcPts val="600"/>
              </a:spcBef>
              <a:spcAft>
                <a:spcPct val="0"/>
              </a:spcAft>
              <a:buClrTx/>
              <a:buSzTx/>
              <a:buFontTx/>
              <a:buNone/>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63525" marR="0" lvl="0" indent="-263525" algn="just" defTabSz="914400" rtl="0" eaLnBrk="1" fontAlgn="base" latinLnBrk="0" hangingPunct="1">
              <a:lnSpc>
                <a:spcPct val="100000"/>
              </a:lnSpc>
              <a:spcBef>
                <a:spcPts val="600"/>
              </a:spcBef>
              <a:spcAft>
                <a:spcPct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63525" marR="0" lvl="0" indent="-263525" algn="just" defTabSz="914400" rtl="0" eaLnBrk="1" fontAlgn="base" latinLnBrk="0" hangingPunct="1">
              <a:lnSpc>
                <a:spcPct val="100000"/>
              </a:lnSpc>
              <a:spcBef>
                <a:spcPts val="600"/>
              </a:spcBef>
              <a:spcAft>
                <a:spcPct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7107" name="Rectangle 2"/>
          <p:cNvSpPr/>
          <p:nvPr/>
        </p:nvSpPr>
        <p:spPr>
          <a:xfrm>
            <a:off x="2500313" y="285750"/>
            <a:ext cx="3567112" cy="523875"/>
          </a:xfrm>
          <a:prstGeom prst="rect">
            <a:avLst/>
          </a:prstGeom>
          <a:noFill/>
          <a:ln w="9525">
            <a:noFill/>
          </a:ln>
        </p:spPr>
        <p:txBody>
          <a:bodyPr wrap="none">
            <a:spAutoFit/>
          </a:bodyPr>
          <a:lstStyle/>
          <a:p>
            <a:pPr algn="ctr"/>
            <a:r>
              <a:rPr lang="en-GB" altLang="x-none" sz="2800" b="1" dirty="0">
                <a:solidFill>
                  <a:srgbClr val="FF0000"/>
                </a:solidFill>
                <a:latin typeface="Arial" panose="020B0604020202020204" pitchFamily="34" charset="0"/>
              </a:rPr>
              <a:t>The Waterfall Model</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43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44</a:t>
            </a:fld>
            <a:endParaRPr lang="en-GB" altLang="x-none" sz="1200" dirty="0">
              <a:solidFill>
                <a:srgbClr val="898989"/>
              </a:solidFill>
              <a:latin typeface="Calibri" panose="020F0502020204030204" pitchFamily="34" charset="0"/>
            </a:endParaRPr>
          </a:p>
        </p:txBody>
      </p:sp>
      <p:graphicFrame>
        <p:nvGraphicFramePr>
          <p:cNvPr id="4" name="Table 3"/>
          <p:cNvGraphicFramePr>
            <a:graphicFrameLocks noGrp="1"/>
          </p:cNvGraphicFramePr>
          <p:nvPr/>
        </p:nvGraphicFramePr>
        <p:xfrm>
          <a:off x="214313" y="357188"/>
          <a:ext cx="8715436" cy="6342063"/>
        </p:xfrm>
        <a:graphic>
          <a:graphicData uri="http://schemas.openxmlformats.org/drawingml/2006/table">
            <a:tbl>
              <a:tblPr firstRow="1" bandRow="1">
                <a:tableStyleId>{5C22544A-7EE6-4342-B048-85BDC9FD1C3A}</a:tableStyleId>
              </a:tblPr>
              <a:tblGrid>
                <a:gridCol w="4357718">
                  <a:extLst>
                    <a:ext uri="{9D8B030D-6E8A-4147-A177-3AD203B41FA5}">
                      <a16:colId xmlns:a16="http://schemas.microsoft.com/office/drawing/2014/main" val="20000"/>
                    </a:ext>
                  </a:extLst>
                </a:gridCol>
                <a:gridCol w="4357718">
                  <a:extLst>
                    <a:ext uri="{9D8B030D-6E8A-4147-A177-3AD203B41FA5}">
                      <a16:colId xmlns:a16="http://schemas.microsoft.com/office/drawing/2014/main" val="20001"/>
                    </a:ext>
                  </a:extLst>
                </a:gridCol>
              </a:tblGrid>
              <a:tr h="339173">
                <a:tc>
                  <a:txBody>
                    <a:bodyPr/>
                    <a:lstStyle/>
                    <a:p>
                      <a:pPr algn="just"/>
                      <a:r>
                        <a:rPr lang="en-US" sz="2400" b="1" dirty="0" smtClean="0">
                          <a:solidFill>
                            <a:srgbClr val="FF0000"/>
                          </a:solidFill>
                        </a:rPr>
                        <a:t>Advantages</a:t>
                      </a:r>
                      <a:endParaRPr lang="en-US" sz="2400" b="1" dirty="0">
                        <a:solidFill>
                          <a:srgbClr val="FF0000"/>
                        </a:solidFill>
                      </a:endParaRPr>
                    </a:p>
                  </a:txBody>
                  <a:tcPr/>
                </a:tc>
                <a:tc>
                  <a:txBody>
                    <a:bodyPr/>
                    <a:lstStyle/>
                    <a:p>
                      <a:pPr algn="just"/>
                      <a:r>
                        <a:rPr lang="en-US" sz="2400" b="1" dirty="0" smtClean="0">
                          <a:solidFill>
                            <a:srgbClr val="FF0000"/>
                          </a:solidFill>
                        </a:rPr>
                        <a:t>Disadvantages</a:t>
                      </a:r>
                      <a:endParaRPr lang="en-US" sz="2400" b="1" dirty="0">
                        <a:solidFill>
                          <a:srgbClr val="FF0000"/>
                        </a:solidFill>
                      </a:endParaRPr>
                    </a:p>
                  </a:txBody>
                  <a:tcPr/>
                </a:tc>
                <a:extLst>
                  <a:ext uri="{0D108BD9-81ED-4DB2-BD59-A6C34878D82A}">
                    <a16:rowId xmlns:a16="http://schemas.microsoft.com/office/drawing/2014/main" val="10000"/>
                  </a:ext>
                </a:extLst>
              </a:tr>
              <a:tr h="339173">
                <a:tc>
                  <a:txBody>
                    <a:bodyPr/>
                    <a:lstStyle/>
                    <a:p>
                      <a:pPr algn="just"/>
                      <a:r>
                        <a:rPr lang="en-US" sz="2000" dirty="0" smtClean="0"/>
                        <a:t>Simple</a:t>
                      </a:r>
                      <a:r>
                        <a:rPr lang="en-US" sz="2000" baseline="0" dirty="0" smtClean="0"/>
                        <a:t> and easy to understand</a:t>
                      </a:r>
                      <a:endParaRPr lang="en-US" sz="2000" dirty="0"/>
                    </a:p>
                  </a:txBody>
                  <a:tcPr/>
                </a:tc>
                <a:tc>
                  <a:txBody>
                    <a:bodyPr/>
                    <a:lstStyle/>
                    <a:p>
                      <a:pPr algn="just"/>
                      <a:r>
                        <a:rPr lang="en-US" sz="2000" dirty="0" smtClean="0"/>
                        <a:t>Difficult to go back and change something</a:t>
                      </a:r>
                      <a:endParaRPr lang="en-US" sz="2000" dirty="0"/>
                    </a:p>
                  </a:txBody>
                  <a:tcPr/>
                </a:tc>
                <a:extLst>
                  <a:ext uri="{0D108BD9-81ED-4DB2-BD59-A6C34878D82A}">
                    <a16:rowId xmlns:a16="http://schemas.microsoft.com/office/drawing/2014/main" val="10001"/>
                  </a:ext>
                </a:extLst>
              </a:tr>
              <a:tr h="339173">
                <a:tc>
                  <a:txBody>
                    <a:bodyPr/>
                    <a:lstStyle/>
                    <a:p>
                      <a:pPr algn="just"/>
                      <a:r>
                        <a:rPr lang="en-US" sz="2000" dirty="0" smtClean="0"/>
                        <a:t>Easy to manage</a:t>
                      </a:r>
                      <a:endParaRPr lang="en-US" sz="2000" dirty="0"/>
                    </a:p>
                  </a:txBody>
                  <a:tcPr/>
                </a:tc>
                <a:tc>
                  <a:txBody>
                    <a:bodyPr/>
                    <a:lstStyle/>
                    <a:p>
                      <a:pPr algn="just"/>
                      <a:r>
                        <a:rPr lang="en-US" sz="2000" dirty="0" smtClean="0"/>
                        <a:t>No working software until late stages of SDLC</a:t>
                      </a:r>
                      <a:endParaRPr lang="en-US" sz="2000" dirty="0"/>
                    </a:p>
                  </a:txBody>
                  <a:tcPr/>
                </a:tc>
                <a:extLst>
                  <a:ext uri="{0D108BD9-81ED-4DB2-BD59-A6C34878D82A}">
                    <a16:rowId xmlns:a16="http://schemas.microsoft.com/office/drawing/2014/main" val="10002"/>
                  </a:ext>
                </a:extLst>
              </a:tr>
              <a:tr h="339173">
                <a:tc>
                  <a:txBody>
                    <a:bodyPr/>
                    <a:lstStyle/>
                    <a:p>
                      <a:pPr algn="just"/>
                      <a:r>
                        <a:rPr lang="en-US" sz="2000" dirty="0" smtClean="0"/>
                        <a:t>Phases don’t overlap</a:t>
                      </a:r>
                      <a:endParaRPr lang="en-US" sz="2000" dirty="0"/>
                    </a:p>
                  </a:txBody>
                  <a:tcPr/>
                </a:tc>
                <a:tc>
                  <a:txBody>
                    <a:bodyPr/>
                    <a:lstStyle/>
                    <a:p>
                      <a:pPr algn="just"/>
                      <a:r>
                        <a:rPr lang="en-US" sz="2000" dirty="0" smtClean="0"/>
                        <a:t>Risk and Uncertainty</a:t>
                      </a:r>
                      <a:endParaRPr lang="en-US" sz="2000" dirty="0"/>
                    </a:p>
                  </a:txBody>
                  <a:tcPr/>
                </a:tc>
                <a:extLst>
                  <a:ext uri="{0D108BD9-81ED-4DB2-BD59-A6C34878D82A}">
                    <a16:rowId xmlns:a16="http://schemas.microsoft.com/office/drawing/2014/main" val="10003"/>
                  </a:ext>
                </a:extLst>
              </a:tr>
              <a:tr h="339173">
                <a:tc>
                  <a:txBody>
                    <a:bodyPr/>
                    <a:lstStyle/>
                    <a:p>
                      <a:pPr algn="just"/>
                      <a:r>
                        <a:rPr lang="en-US" sz="2000" dirty="0" smtClean="0"/>
                        <a:t>Best</a:t>
                      </a:r>
                      <a:r>
                        <a:rPr lang="en-US" sz="2000" baseline="0" dirty="0" smtClean="0"/>
                        <a:t> for small projects</a:t>
                      </a:r>
                      <a:endParaRPr lang="en-US" sz="2000" dirty="0"/>
                    </a:p>
                  </a:txBody>
                  <a:tcPr/>
                </a:tc>
                <a:tc>
                  <a:txBody>
                    <a:bodyPr/>
                    <a:lstStyle/>
                    <a:p>
                      <a:pPr algn="just"/>
                      <a:r>
                        <a:rPr lang="en-US" sz="2000" dirty="0" smtClean="0"/>
                        <a:t>Not suitable for complex and object oriented projects</a:t>
                      </a:r>
                      <a:endParaRPr lang="en-US" sz="2000" dirty="0"/>
                    </a:p>
                  </a:txBody>
                  <a:tcPr/>
                </a:tc>
                <a:extLst>
                  <a:ext uri="{0D108BD9-81ED-4DB2-BD59-A6C34878D82A}">
                    <a16:rowId xmlns:a16="http://schemas.microsoft.com/office/drawing/2014/main" val="10004"/>
                  </a:ext>
                </a:extLst>
              </a:tr>
              <a:tr h="650081">
                <a:tc>
                  <a:txBody>
                    <a:bodyPr/>
                    <a:lstStyle/>
                    <a:p>
                      <a:pPr algn="just"/>
                      <a:r>
                        <a:rPr lang="en-US" sz="2000" dirty="0" smtClean="0"/>
                        <a:t>Sets requirement stability.</a:t>
                      </a:r>
                      <a:endParaRPr lang="en-US" sz="2000" dirty="0"/>
                    </a:p>
                  </a:txBody>
                  <a:tcPr/>
                </a:tc>
                <a:tc>
                  <a:txBody>
                    <a:bodyPr/>
                    <a:lstStyle/>
                    <a:p>
                      <a:pPr algn="just"/>
                      <a:r>
                        <a:rPr lang="en-US" sz="2000" dirty="0" smtClean="0"/>
                        <a:t>All requirements must be known upfront</a:t>
                      </a:r>
                      <a:endParaRPr lang="en-US" sz="2000" dirty="0"/>
                    </a:p>
                  </a:txBody>
                  <a:tcPr/>
                </a:tc>
                <a:extLst>
                  <a:ext uri="{0D108BD9-81ED-4DB2-BD59-A6C34878D82A}">
                    <a16:rowId xmlns:a16="http://schemas.microsoft.com/office/drawing/2014/main" val="10005"/>
                  </a:ext>
                </a:extLst>
              </a:tr>
              <a:tr h="650081">
                <a:tc>
                  <a:txBody>
                    <a:bodyPr/>
                    <a:lstStyle/>
                    <a:p>
                      <a:pPr algn="just"/>
                      <a:r>
                        <a:rPr lang="en-US" sz="2000" dirty="0" smtClean="0"/>
                        <a:t>Good for management control.</a:t>
                      </a:r>
                      <a:endParaRPr lang="en-US" sz="2000" dirty="0"/>
                    </a:p>
                  </a:txBody>
                  <a:tcPr/>
                </a:tc>
                <a:tc>
                  <a:txBody>
                    <a:bodyPr/>
                    <a:lstStyle/>
                    <a:p>
                      <a:pPr algn="just"/>
                      <a:r>
                        <a:rPr lang="en-US" sz="2000" dirty="0" smtClean="0"/>
                        <a:t>Integration is one big bang</a:t>
                      </a:r>
                      <a:r>
                        <a:rPr lang="en-US" sz="2000" baseline="0" dirty="0" smtClean="0"/>
                        <a:t> at the end</a:t>
                      </a:r>
                      <a:endParaRPr lang="en-US" sz="2000" dirty="0"/>
                    </a:p>
                  </a:txBody>
                  <a:tcPr/>
                </a:tc>
                <a:extLst>
                  <a:ext uri="{0D108BD9-81ED-4DB2-BD59-A6C34878D82A}">
                    <a16:rowId xmlns:a16="http://schemas.microsoft.com/office/drawing/2014/main" val="10006"/>
                  </a:ext>
                </a:extLst>
              </a:tr>
              <a:tr h="650081">
                <a:tc>
                  <a:txBody>
                    <a:bodyPr/>
                    <a:lstStyle/>
                    <a:p>
                      <a:pPr algn="just"/>
                      <a:r>
                        <a:rPr lang="en-US" sz="2000" dirty="0" smtClean="0"/>
                        <a:t>Works well when</a:t>
                      </a:r>
                      <a:r>
                        <a:rPr lang="en-US" sz="2000" baseline="0" dirty="0" smtClean="0"/>
                        <a:t> quality is more important than cost or schedule.</a:t>
                      </a:r>
                      <a:endParaRPr lang="en-US" sz="2000" dirty="0"/>
                    </a:p>
                  </a:txBody>
                  <a:tcPr/>
                </a:tc>
                <a:tc>
                  <a:txBody>
                    <a:bodyPr/>
                    <a:lstStyle/>
                    <a:p>
                      <a:pPr algn="just"/>
                      <a:r>
                        <a:rPr lang="en-US" sz="2000" dirty="0" smtClean="0"/>
                        <a:t>Little opportunity for customer to preview the system.</a:t>
                      </a:r>
                      <a:endParaRPr lang="en-US" sz="2000" dirty="0"/>
                    </a:p>
                  </a:txBody>
                  <a:tcPr/>
                </a:tc>
                <a:extLst>
                  <a:ext uri="{0D108BD9-81ED-4DB2-BD59-A6C34878D82A}">
                    <a16:rowId xmlns:a16="http://schemas.microsoft.com/office/drawing/2014/main" val="10007"/>
                  </a:ext>
                </a:extLst>
              </a:tr>
              <a:tr h="650081">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2000" dirty="0" smtClean="0"/>
                        <a:t>Provides structure to inexperienced staff.</a:t>
                      </a:r>
                      <a:endParaRPr lang="en-US" sz="2000" dirty="0"/>
                    </a:p>
                  </a:txBody>
                  <a:tcPr/>
                </a:tc>
                <a:tc>
                  <a:txBody>
                    <a:bodyPr/>
                    <a:lstStyle/>
                    <a:p>
                      <a:pPr algn="just"/>
                      <a:endParaRPr lang="en-US" sz="2000" dirty="0"/>
                    </a:p>
                  </a:txBody>
                  <a:tcPr/>
                </a:tc>
                <a:extLst>
                  <a:ext uri="{0D108BD9-81ED-4DB2-BD59-A6C34878D82A}">
                    <a16:rowId xmlns:a16="http://schemas.microsoft.com/office/drawing/2014/main" val="10008"/>
                  </a:ext>
                </a:extLst>
              </a:tr>
              <a:tr h="632403">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2000" dirty="0" smtClean="0"/>
                        <a:t>Milestones are well understood.</a:t>
                      </a:r>
                      <a:endParaRPr lang="en-US" sz="2000" dirty="0"/>
                    </a:p>
                  </a:txBody>
                  <a:tcPr/>
                </a:tc>
                <a:tc>
                  <a:txBody>
                    <a:bodyPr/>
                    <a:lstStyle/>
                    <a:p>
                      <a:pPr algn="just"/>
                      <a:endParaRPr lang="en-US" sz="2000" dirty="0"/>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p:nvPr/>
        </p:nvSpPr>
        <p:spPr>
          <a:xfrm>
            <a:off x="357188" y="857250"/>
            <a:ext cx="8358187" cy="4894263"/>
          </a:xfrm>
          <a:prstGeom prst="rect">
            <a:avLst/>
          </a:prstGeom>
          <a:noFill/>
          <a:ln w="9525">
            <a:noFill/>
          </a:ln>
        </p:spPr>
        <p:txBody>
          <a:bodyPr>
            <a:spAutoFit/>
          </a:bodyPr>
          <a:lstStyle/>
          <a:p>
            <a:pPr algn="just">
              <a:buFont typeface="Wingdings" panose="05000000000000000000" pitchFamily="2" charset="2"/>
              <a:buChar char="Ø"/>
            </a:pPr>
            <a:r>
              <a:rPr sz="2400" dirty="0">
                <a:latin typeface="Arial" panose="020B0604020202020204" pitchFamily="34" charset="0"/>
              </a:rPr>
              <a:t>There are many situations in which initial software requirements are reasonably well defined, but the overall scope of the development effort prevents a purely linear process.</a:t>
            </a:r>
          </a:p>
          <a:p>
            <a:pPr algn="just">
              <a:buFont typeface="Wingdings" panose="05000000000000000000" pitchFamily="2" charset="2"/>
              <a:buChar char="Ø"/>
            </a:pPr>
            <a:endParaRPr sz="2400" dirty="0">
              <a:latin typeface="Arial" panose="020B0604020202020204" pitchFamily="34" charset="0"/>
            </a:endParaRPr>
          </a:p>
          <a:p>
            <a:pPr algn="just">
              <a:buFont typeface="Wingdings" panose="05000000000000000000" pitchFamily="2" charset="2"/>
              <a:buChar char="Ø"/>
            </a:pPr>
            <a:r>
              <a:rPr sz="2400" dirty="0">
                <a:latin typeface="Arial" panose="020B0604020202020204" pitchFamily="34" charset="0"/>
              </a:rPr>
              <a:t> In addition, there may be a compelling(impressive) need to provide a limited set of software functionality to users quickly and then refine and expand on that functionality in later software releases.</a:t>
            </a:r>
          </a:p>
          <a:p>
            <a:pPr algn="just">
              <a:buFont typeface="Wingdings" panose="05000000000000000000" pitchFamily="2" charset="2"/>
              <a:buChar char="Ø"/>
            </a:pPr>
            <a:endParaRPr sz="2400" dirty="0">
              <a:latin typeface="Arial" panose="020B0604020202020204" pitchFamily="34" charset="0"/>
            </a:endParaRPr>
          </a:p>
          <a:p>
            <a:pPr algn="just">
              <a:buFont typeface="Wingdings" panose="05000000000000000000" pitchFamily="2" charset="2"/>
              <a:buChar char="Ø"/>
            </a:pPr>
            <a:r>
              <a:rPr sz="2400" dirty="0">
                <a:latin typeface="Arial" panose="020B0604020202020204" pitchFamily="34" charset="0"/>
              </a:rPr>
              <a:t> In such cases, you can choose a process model that is designed to produce the software in </a:t>
            </a:r>
            <a:r>
              <a:rPr sz="2400" dirty="0">
                <a:solidFill>
                  <a:srgbClr val="FF0000"/>
                </a:solidFill>
                <a:latin typeface="Arial" panose="020B0604020202020204" pitchFamily="34" charset="0"/>
              </a:rPr>
              <a:t>increments.</a:t>
            </a:r>
          </a:p>
          <a:p>
            <a:pPr algn="just">
              <a:buFont typeface="Wingdings" panose="05000000000000000000" pitchFamily="2" charset="2"/>
              <a:buChar char="Ø"/>
            </a:pPr>
            <a:endParaRPr sz="2400" dirty="0">
              <a:solidFill>
                <a:srgbClr val="FF0000"/>
              </a:solidFill>
              <a:latin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45</a:t>
            </a:fld>
            <a:endParaRPr lang="en-GB" altLang="x-none" sz="1200" dirty="0">
              <a:solidFill>
                <a:srgbClr val="898989"/>
              </a:solidFill>
              <a:latin typeface="Calibri" panose="020F0502020204030204" pitchFamily="34" charset="0"/>
            </a:endParaRPr>
          </a:p>
        </p:txBody>
      </p:sp>
      <p:sp>
        <p:nvSpPr>
          <p:cNvPr id="49156" name="Rectangle 5"/>
          <p:cNvSpPr/>
          <p:nvPr/>
        </p:nvSpPr>
        <p:spPr>
          <a:xfrm>
            <a:off x="857250" y="0"/>
            <a:ext cx="6416675" cy="646113"/>
          </a:xfrm>
          <a:prstGeom prst="rect">
            <a:avLst/>
          </a:prstGeom>
          <a:noFill/>
          <a:ln w="9525">
            <a:noFill/>
          </a:ln>
        </p:spPr>
        <p:txBody>
          <a:bodyPr wrap="none">
            <a:spAutoFit/>
          </a:bodyPr>
          <a:lstStyle/>
          <a:p>
            <a:pPr algn="ctr"/>
            <a:r>
              <a:rPr lang="en-GB" altLang="x-none" sz="3600" b="1" dirty="0">
                <a:solidFill>
                  <a:srgbClr val="FF0000"/>
                </a:solidFill>
                <a:latin typeface="Arial" panose="020B0604020202020204" pitchFamily="34" charset="0"/>
              </a:rPr>
              <a:t>Incremental Process Models</a:t>
            </a:r>
          </a:p>
        </p:txBody>
      </p:sp>
      <p:sp>
        <p:nvSpPr>
          <p:cNvPr id="49157" name="Rectangle 5"/>
          <p:cNvSpPr/>
          <p:nvPr/>
        </p:nvSpPr>
        <p:spPr>
          <a:xfrm>
            <a:off x="1214438" y="5429250"/>
            <a:ext cx="6143625" cy="1816100"/>
          </a:xfrm>
          <a:prstGeom prst="rect">
            <a:avLst/>
          </a:prstGeom>
          <a:noFill/>
          <a:ln w="9525">
            <a:noFill/>
          </a:ln>
        </p:spPr>
        <p:txBody>
          <a:bodyPr>
            <a:spAutoFit/>
          </a:bodyPr>
          <a:lstStyle/>
          <a:p>
            <a:pPr>
              <a:buFont typeface="Arial" panose="020B0604020202020204" pitchFamily="34" charset="0"/>
              <a:buChar char="•"/>
            </a:pPr>
            <a:r>
              <a:rPr lang="en-GB" altLang="x-none" sz="2800" b="1" dirty="0">
                <a:solidFill>
                  <a:srgbClr val="0070C0"/>
                </a:solidFill>
                <a:latin typeface="Arial" panose="020B0604020202020204" pitchFamily="34" charset="0"/>
              </a:rPr>
              <a:t>THE INCREMENTAL MODEL</a:t>
            </a:r>
          </a:p>
          <a:p>
            <a:pPr>
              <a:buFont typeface="Arial" panose="020B0604020202020204" pitchFamily="34" charset="0"/>
              <a:buChar char="•"/>
            </a:pPr>
            <a:endParaRPr lang="en-GB" altLang="x-none" sz="2800" b="1" dirty="0">
              <a:solidFill>
                <a:srgbClr val="0070C0"/>
              </a:solidFill>
              <a:latin typeface="Arial" panose="020B0604020202020204" pitchFamily="34" charset="0"/>
            </a:endParaRPr>
          </a:p>
          <a:p>
            <a:pPr>
              <a:buFont typeface="Arial" panose="020B0604020202020204" pitchFamily="34" charset="0"/>
              <a:buChar char="•"/>
            </a:pPr>
            <a:r>
              <a:rPr lang="en-GB" altLang="x-none" sz="2800" b="1" dirty="0">
                <a:solidFill>
                  <a:srgbClr val="0070C0"/>
                </a:solidFill>
                <a:latin typeface="Arial" panose="020B0604020202020204" pitchFamily="34" charset="0"/>
              </a:rPr>
              <a:t>THE RAD MODEL</a:t>
            </a:r>
          </a:p>
          <a:p>
            <a:pPr>
              <a:buFont typeface="Arial" panose="020B0604020202020204" pitchFamily="34" charset="0"/>
              <a:buChar char="•"/>
            </a:pPr>
            <a:endParaRPr lang="en-GB" altLang="x-none" sz="2800" b="1" dirty="0">
              <a:solidFill>
                <a:srgbClr val="0070C0"/>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p:nvPr/>
        </p:nvSpPr>
        <p:spPr>
          <a:xfrm>
            <a:off x="357188" y="642938"/>
            <a:ext cx="8643937" cy="6832600"/>
          </a:xfrm>
          <a:prstGeom prst="rect">
            <a:avLst/>
          </a:prstGeom>
          <a:noFill/>
          <a:ln w="9525">
            <a:noFill/>
          </a:ln>
        </p:spPr>
        <p:txBody>
          <a:bodyPr>
            <a:spAutoFit/>
          </a:bodyPr>
          <a:lstStyle/>
          <a:p>
            <a:pPr marL="360680" indent="-360680" algn="just">
              <a:spcBef>
                <a:spcPts val="600"/>
              </a:spcBef>
              <a:buFont typeface="Wingdings" panose="05000000000000000000" pitchFamily="2" charset="2"/>
              <a:buChar char="§"/>
            </a:pPr>
            <a:r>
              <a:rPr sz="2400" dirty="0">
                <a:latin typeface="Arial" panose="020B0604020202020204" pitchFamily="34" charset="0"/>
              </a:rPr>
              <a:t>The </a:t>
            </a:r>
            <a:r>
              <a:rPr sz="2400" i="1" dirty="0">
                <a:latin typeface="Arial" panose="020B0604020202020204" pitchFamily="34" charset="0"/>
              </a:rPr>
              <a:t>incremental model combines elements of </a:t>
            </a:r>
            <a:r>
              <a:rPr sz="2400" b="1" i="1" dirty="0">
                <a:latin typeface="Arial" panose="020B0604020202020204" pitchFamily="34" charset="0"/>
              </a:rPr>
              <a:t>linear and parallel process flows</a:t>
            </a:r>
            <a:r>
              <a:rPr sz="2400" dirty="0">
                <a:latin typeface="Arial" panose="020B0604020202020204" pitchFamily="34" charset="0"/>
              </a:rPr>
              <a:t>.</a:t>
            </a:r>
          </a:p>
          <a:p>
            <a:pPr marL="360680" indent="-360680" algn="just">
              <a:spcBef>
                <a:spcPts val="600"/>
              </a:spcBef>
              <a:buFont typeface="Wingdings" panose="05000000000000000000" pitchFamily="2" charset="2"/>
              <a:buChar char="§"/>
            </a:pPr>
            <a:r>
              <a:rPr sz="2400" dirty="0">
                <a:latin typeface="Arial" panose="020B0604020202020204" pitchFamily="34" charset="0"/>
              </a:rPr>
              <a:t>Incremental model applies linear sequences in a staggered fashion as calendar time progresses.</a:t>
            </a:r>
          </a:p>
          <a:p>
            <a:pPr marL="360680" indent="-360680" algn="just">
              <a:spcBef>
                <a:spcPts val="600"/>
              </a:spcBef>
              <a:buFont typeface="Wingdings" panose="05000000000000000000" pitchFamily="2" charset="2"/>
              <a:buChar char="§"/>
            </a:pPr>
            <a:r>
              <a:rPr sz="2400" dirty="0">
                <a:latin typeface="Arial" panose="020B0604020202020204" pitchFamily="34" charset="0"/>
              </a:rPr>
              <a:t>Each linear sequence produces deliverable “increments” of the software in a manner that is similar to the increments produced by an evolutionary process flow. </a:t>
            </a:r>
          </a:p>
          <a:p>
            <a:pPr marL="360680" indent="-360680" algn="just">
              <a:spcBef>
                <a:spcPts val="600"/>
              </a:spcBef>
              <a:buFont typeface="Wingdings" panose="05000000000000000000" pitchFamily="2" charset="2"/>
              <a:buChar char="§"/>
            </a:pPr>
            <a:endParaRPr sz="2400" dirty="0">
              <a:latin typeface="Arial" panose="020B0604020202020204" pitchFamily="34" charset="0"/>
            </a:endParaRPr>
          </a:p>
          <a:p>
            <a:pPr marL="360680" indent="-360680" algn="just">
              <a:spcBef>
                <a:spcPts val="600"/>
              </a:spcBef>
              <a:buFont typeface="Wingdings" panose="05000000000000000000" pitchFamily="2" charset="2"/>
              <a:buChar char="§"/>
            </a:pPr>
            <a:r>
              <a:rPr sz="2400" dirty="0">
                <a:latin typeface="Arial" panose="020B0604020202020204" pitchFamily="34" charset="0"/>
                <a:cs typeface="Arial" panose="020B0604020202020204" pitchFamily="34" charset="0"/>
              </a:rPr>
              <a:t>For example, word-processing software developed using the incremental paradigm might deliver basic file management, editing, and document production functions in the first increment; more sophisticated editing and document production capabilities in the second increment; spelling and grammar checking in the third increment; and advanced page layout capability in the fourth increment. </a:t>
            </a:r>
          </a:p>
          <a:p>
            <a:pPr marL="360680" indent="-360680" algn="just">
              <a:spcBef>
                <a:spcPts val="600"/>
              </a:spcBef>
              <a:buFont typeface="Wingdings" panose="05000000000000000000" pitchFamily="2" charset="2"/>
              <a:buChar char="§"/>
            </a:pPr>
            <a:endParaRPr sz="2400" dirty="0">
              <a:latin typeface="Arial" panose="020B0604020202020204" pitchFamily="34" charset="0"/>
            </a:endParaRPr>
          </a:p>
          <a:p>
            <a:pPr marL="360680" indent="-360680" algn="just">
              <a:spcBef>
                <a:spcPts val="600"/>
              </a:spcBef>
              <a:buFont typeface="Wingdings" panose="05000000000000000000" pitchFamily="2" charset="2"/>
              <a:buChar char="§"/>
            </a:pPr>
            <a:endParaRPr sz="2400" dirty="0">
              <a:latin typeface="Arial" panose="020B0604020202020204" pitchFamily="34" charset="0"/>
            </a:endParaRPr>
          </a:p>
        </p:txBody>
      </p:sp>
      <p:sp>
        <p:nvSpPr>
          <p:cNvPr id="50179" name="Rectangle 3"/>
          <p:cNvSpPr/>
          <p:nvPr/>
        </p:nvSpPr>
        <p:spPr>
          <a:xfrm>
            <a:off x="2000250" y="0"/>
            <a:ext cx="4079875" cy="523875"/>
          </a:xfrm>
          <a:prstGeom prst="rect">
            <a:avLst/>
          </a:prstGeom>
          <a:noFill/>
          <a:ln w="9525">
            <a:noFill/>
          </a:ln>
        </p:spPr>
        <p:txBody>
          <a:bodyPr wrap="none">
            <a:spAutoFit/>
          </a:bodyPr>
          <a:lstStyle/>
          <a:p>
            <a:pPr algn="ctr"/>
            <a:r>
              <a:rPr lang="en-GB" altLang="x-none" sz="2800" b="1" dirty="0">
                <a:solidFill>
                  <a:srgbClr val="FF0000"/>
                </a:solidFill>
                <a:latin typeface="Arial" panose="020B0604020202020204" pitchFamily="34" charset="0"/>
              </a:rPr>
              <a:t>The Incremental Model</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46</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p:nvPr/>
        </p:nvSpPr>
        <p:spPr>
          <a:xfrm>
            <a:off x="214313" y="642938"/>
            <a:ext cx="8715375" cy="5970587"/>
          </a:xfrm>
          <a:prstGeom prst="rect">
            <a:avLst/>
          </a:prstGeom>
          <a:noFill/>
          <a:ln w="9525">
            <a:noFill/>
          </a:ln>
        </p:spPr>
        <p:txBody>
          <a:bodyPr>
            <a:spAutoFit/>
          </a:bodyPr>
          <a:lstStyle/>
          <a:p>
            <a:pPr marL="360680" indent="-360680" algn="just">
              <a:spcBef>
                <a:spcPts val="600"/>
              </a:spcBef>
              <a:buFont typeface="Wingdings" panose="05000000000000000000" pitchFamily="2" charset="2"/>
              <a:buChar char="§"/>
            </a:pPr>
            <a:r>
              <a:rPr sz="2200" dirty="0">
                <a:latin typeface="Arial" panose="020B0604020202020204" pitchFamily="34" charset="0"/>
                <a:cs typeface="Arial" panose="020B0604020202020204" pitchFamily="34" charset="0"/>
              </a:rPr>
              <a:t>It should be noted that the process flow for any increment can incorporate the prototyping </a:t>
            </a:r>
            <a:r>
              <a:rPr lang="en-GB" altLang="x-none" sz="2200" dirty="0">
                <a:latin typeface="Arial" panose="020B0604020202020204" pitchFamily="34" charset="0"/>
                <a:cs typeface="Arial" panose="020B0604020202020204" pitchFamily="34" charset="0"/>
              </a:rPr>
              <a:t>paradigm.</a:t>
            </a:r>
          </a:p>
          <a:p>
            <a:pPr marL="360680" indent="-360680" algn="just">
              <a:spcBef>
                <a:spcPts val="600"/>
              </a:spcBef>
              <a:buFont typeface="Wingdings" panose="05000000000000000000" pitchFamily="2" charset="2"/>
              <a:buChar char="§"/>
            </a:pPr>
            <a:r>
              <a:rPr sz="2200" dirty="0">
                <a:latin typeface="Arial" panose="020B0604020202020204" pitchFamily="34" charset="0"/>
                <a:cs typeface="Arial" panose="020B0604020202020204" pitchFamily="34" charset="0"/>
              </a:rPr>
              <a:t>When an incremental model is used, the first increment is often a </a:t>
            </a:r>
            <a:r>
              <a:rPr sz="2200" i="1" dirty="0">
                <a:latin typeface="Arial" panose="020B0604020202020204" pitchFamily="34" charset="0"/>
                <a:cs typeface="Arial" panose="020B0604020202020204" pitchFamily="34" charset="0"/>
              </a:rPr>
              <a:t>core product. </a:t>
            </a:r>
          </a:p>
          <a:p>
            <a:pPr marL="360680" indent="-360680" algn="just">
              <a:spcBef>
                <a:spcPts val="600"/>
              </a:spcBef>
              <a:buFont typeface="Wingdings" panose="05000000000000000000" pitchFamily="2" charset="2"/>
              <a:buChar char="§"/>
            </a:pPr>
            <a:r>
              <a:rPr sz="2200" dirty="0">
                <a:latin typeface="Arial" panose="020B0604020202020204" pitchFamily="34" charset="0"/>
                <a:cs typeface="Arial" panose="020B0604020202020204" pitchFamily="34" charset="0"/>
              </a:rPr>
              <a:t>That is, basic requirements are addressed but many supplementary features (some known, others unknown) remain undelivered. </a:t>
            </a:r>
          </a:p>
          <a:p>
            <a:pPr marL="360680" indent="-360680" algn="just">
              <a:spcBef>
                <a:spcPts val="600"/>
              </a:spcBef>
              <a:buFont typeface="Wingdings" panose="05000000000000000000" pitchFamily="2" charset="2"/>
              <a:buChar char="§"/>
            </a:pPr>
            <a:r>
              <a:rPr sz="2200" dirty="0">
                <a:latin typeface="Arial" panose="020B0604020202020204" pitchFamily="34" charset="0"/>
                <a:cs typeface="Arial" panose="020B0604020202020204" pitchFamily="34" charset="0"/>
              </a:rPr>
              <a:t>The core product is used by the customer </a:t>
            </a:r>
            <a:r>
              <a:rPr lang="en-GB" altLang="x-none" sz="2200" dirty="0">
                <a:latin typeface="Arial" panose="020B0604020202020204" pitchFamily="34" charset="0"/>
                <a:cs typeface="Arial" panose="020B0604020202020204" pitchFamily="34" charset="0"/>
              </a:rPr>
              <a:t>(or undergoes detailed evaluation).</a:t>
            </a:r>
            <a:r>
              <a:rPr sz="2200" dirty="0">
                <a:latin typeface="Arial" panose="020B0604020202020204" pitchFamily="34" charset="0"/>
                <a:cs typeface="Arial" panose="020B0604020202020204" pitchFamily="34" charset="0"/>
              </a:rPr>
              <a:t> </a:t>
            </a:r>
          </a:p>
          <a:p>
            <a:pPr marL="360680" indent="-360680" algn="just">
              <a:spcBef>
                <a:spcPts val="600"/>
              </a:spcBef>
              <a:buFont typeface="Wingdings" panose="05000000000000000000" pitchFamily="2" charset="2"/>
              <a:buChar char="§"/>
            </a:pPr>
            <a:r>
              <a:rPr sz="2200" dirty="0">
                <a:latin typeface="Arial" panose="020B0604020202020204" pitchFamily="34" charset="0"/>
                <a:cs typeface="Arial" panose="020B0604020202020204" pitchFamily="34" charset="0"/>
              </a:rPr>
              <a:t>As a result of use and/or evaluation, a plan is developed for the next increment. </a:t>
            </a:r>
          </a:p>
          <a:p>
            <a:pPr marL="360680" indent="-360680" algn="just">
              <a:spcBef>
                <a:spcPts val="600"/>
              </a:spcBef>
              <a:buFont typeface="Wingdings" panose="05000000000000000000" pitchFamily="2" charset="2"/>
              <a:buChar char="§"/>
            </a:pPr>
            <a:r>
              <a:rPr sz="2200" dirty="0">
                <a:latin typeface="Arial" panose="020B0604020202020204" pitchFamily="34" charset="0"/>
                <a:cs typeface="Arial" panose="020B0604020202020204" pitchFamily="34" charset="0"/>
              </a:rPr>
              <a:t>The plan addresses the modification of the core product to better meet the needs of the customer and the delivery of additional features and functionality. </a:t>
            </a:r>
          </a:p>
          <a:p>
            <a:pPr marL="360680" indent="-360680" algn="just">
              <a:spcBef>
                <a:spcPts val="600"/>
              </a:spcBef>
              <a:buFont typeface="Wingdings" panose="05000000000000000000" pitchFamily="2" charset="2"/>
              <a:buChar char="§"/>
            </a:pPr>
            <a:r>
              <a:rPr sz="2200" dirty="0">
                <a:latin typeface="Arial" panose="020B0604020202020204" pitchFamily="34" charset="0"/>
                <a:cs typeface="Arial" panose="020B0604020202020204" pitchFamily="34" charset="0"/>
              </a:rPr>
              <a:t>This process is repeated following the delivery of each increment, until the complete product is produced.</a:t>
            </a:r>
            <a:endParaRPr lang="en-GB" altLang="x-none" sz="2200" dirty="0">
              <a:latin typeface="Arial" panose="020B0604020202020204" pitchFamily="34" charset="0"/>
              <a:ea typeface="Arial" panose="020B0604020202020204" pitchFamily="34" charset="0"/>
            </a:endParaRPr>
          </a:p>
        </p:txBody>
      </p:sp>
      <p:sp>
        <p:nvSpPr>
          <p:cNvPr id="51203" name="Rectangle 3"/>
          <p:cNvSpPr/>
          <p:nvPr/>
        </p:nvSpPr>
        <p:spPr>
          <a:xfrm>
            <a:off x="2286000" y="0"/>
            <a:ext cx="4079875" cy="523875"/>
          </a:xfrm>
          <a:prstGeom prst="rect">
            <a:avLst/>
          </a:prstGeom>
          <a:noFill/>
          <a:ln w="9525">
            <a:noFill/>
          </a:ln>
        </p:spPr>
        <p:txBody>
          <a:bodyPr wrap="none">
            <a:spAutoFit/>
          </a:bodyPr>
          <a:lstStyle/>
          <a:p>
            <a:pPr algn="ctr"/>
            <a:r>
              <a:rPr lang="en-GB" altLang="x-none" sz="2800" b="1" dirty="0">
                <a:solidFill>
                  <a:srgbClr val="FF0000"/>
                </a:solidFill>
                <a:latin typeface="Arial" panose="020B0604020202020204" pitchFamily="34" charset="0"/>
              </a:rPr>
              <a:t>The Incremental Model</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47</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3"/>
          <p:cNvPicPr>
            <a:picLocks noChangeAspect="1"/>
          </p:cNvPicPr>
          <p:nvPr/>
        </p:nvPicPr>
        <p:blipFill>
          <a:blip r:embed="rId2"/>
          <a:stretch>
            <a:fillRect/>
          </a:stretch>
        </p:blipFill>
        <p:spPr>
          <a:xfrm>
            <a:off x="214313" y="0"/>
            <a:ext cx="8643937" cy="5429250"/>
          </a:xfrm>
          <a:prstGeom prst="rect">
            <a:avLst/>
          </a:prstGeom>
          <a:noFill/>
          <a:ln w="9525">
            <a:noFill/>
          </a:ln>
        </p:spPr>
      </p:pic>
      <p:sp>
        <p:nvSpPr>
          <p:cNvPr id="52227" name="Rectangle 4"/>
          <p:cNvSpPr/>
          <p:nvPr/>
        </p:nvSpPr>
        <p:spPr>
          <a:xfrm>
            <a:off x="4643438" y="0"/>
            <a:ext cx="4079875" cy="523875"/>
          </a:xfrm>
          <a:prstGeom prst="rect">
            <a:avLst/>
          </a:prstGeom>
          <a:noFill/>
          <a:ln w="9525">
            <a:noFill/>
          </a:ln>
        </p:spPr>
        <p:txBody>
          <a:bodyPr wrap="none">
            <a:spAutoFit/>
          </a:bodyPr>
          <a:lstStyle/>
          <a:p>
            <a:pPr algn="ctr"/>
            <a:r>
              <a:rPr lang="en-GB" altLang="x-none" sz="2800" b="1" dirty="0">
                <a:solidFill>
                  <a:srgbClr val="FF0000"/>
                </a:solidFill>
                <a:latin typeface="Arial" panose="020B0604020202020204" pitchFamily="34" charset="0"/>
              </a:rPr>
              <a:t>The Incremental Model</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48</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p:nvPr/>
        </p:nvSpPr>
        <p:spPr>
          <a:xfrm>
            <a:off x="214313" y="571500"/>
            <a:ext cx="8715375" cy="6694488"/>
          </a:xfrm>
          <a:prstGeom prst="rect">
            <a:avLst/>
          </a:prstGeom>
          <a:noFill/>
          <a:ln w="9525">
            <a:noFill/>
          </a:ln>
        </p:spPr>
        <p:txBody>
          <a:bodyPr>
            <a:spAutoFit/>
          </a:bodyPr>
          <a:lstStyle/>
          <a:p>
            <a:pPr marL="360680" indent="-360680" algn="just">
              <a:spcBef>
                <a:spcPts val="600"/>
              </a:spcBef>
              <a:buFont typeface="Wingdings" panose="05000000000000000000" pitchFamily="2" charset="2"/>
              <a:buChar char="§"/>
            </a:pPr>
            <a:r>
              <a:rPr sz="2100" dirty="0">
                <a:latin typeface="Arial" panose="020B0604020202020204" pitchFamily="34" charset="0"/>
                <a:cs typeface="Arial" panose="020B0604020202020204" pitchFamily="34" charset="0"/>
              </a:rPr>
              <a:t>It focuses on the delivery of an operational product with each increment. </a:t>
            </a:r>
          </a:p>
          <a:p>
            <a:pPr marL="360680" indent="-360680" algn="just">
              <a:spcBef>
                <a:spcPts val="600"/>
              </a:spcBef>
              <a:buFont typeface="Wingdings" panose="05000000000000000000" pitchFamily="2" charset="2"/>
              <a:buChar char="§"/>
            </a:pPr>
            <a:r>
              <a:rPr sz="2100" dirty="0">
                <a:latin typeface="Arial" panose="020B0604020202020204" pitchFamily="34" charset="0"/>
                <a:cs typeface="Arial" panose="020B0604020202020204" pitchFamily="34" charset="0"/>
              </a:rPr>
              <a:t>Early increments are stripped-down versions of the final product, but they do provide capability that serves the user and also provide a platform for evaluation by the user. </a:t>
            </a:r>
          </a:p>
          <a:p>
            <a:pPr marL="360680" indent="-360680" algn="just">
              <a:spcBef>
                <a:spcPts val="600"/>
              </a:spcBef>
              <a:buFont typeface="Wingdings" panose="05000000000000000000" pitchFamily="2" charset="2"/>
              <a:buChar char="§"/>
            </a:pPr>
            <a:r>
              <a:rPr sz="2100" dirty="0">
                <a:latin typeface="Arial" panose="020B0604020202020204" pitchFamily="34" charset="0"/>
                <a:cs typeface="Arial" panose="020B0604020202020204" pitchFamily="34" charset="0"/>
              </a:rPr>
              <a:t>Incremental development is particularly useful when staffing is unavailable for a complete implementation by the business deadline that has been established for the project. </a:t>
            </a:r>
          </a:p>
          <a:p>
            <a:pPr marL="360680" indent="-360680" algn="just">
              <a:spcBef>
                <a:spcPts val="600"/>
              </a:spcBef>
              <a:buFont typeface="Wingdings" panose="05000000000000000000" pitchFamily="2" charset="2"/>
              <a:buChar char="§"/>
            </a:pPr>
            <a:r>
              <a:rPr sz="2100" dirty="0">
                <a:latin typeface="Arial" panose="020B0604020202020204" pitchFamily="34" charset="0"/>
                <a:cs typeface="Arial" panose="020B0604020202020204" pitchFamily="34" charset="0"/>
              </a:rPr>
              <a:t>Early increments can be implemented with fewer people. If the core product is well received, then additional staff (if required) can be added to implement the next increment. </a:t>
            </a:r>
          </a:p>
          <a:p>
            <a:pPr marL="360680" indent="-360680" algn="just">
              <a:spcBef>
                <a:spcPts val="600"/>
              </a:spcBef>
              <a:buFont typeface="Wingdings" panose="05000000000000000000" pitchFamily="2" charset="2"/>
              <a:buChar char="§"/>
            </a:pPr>
            <a:r>
              <a:rPr sz="2100" dirty="0">
                <a:latin typeface="Arial" panose="020B0604020202020204" pitchFamily="34" charset="0"/>
                <a:cs typeface="Arial" panose="020B0604020202020204" pitchFamily="34" charset="0"/>
              </a:rPr>
              <a:t>In addition, increments can be planned to manage technical risks. For example, a major system might require the availability of new hardware that is under development and whose delivery date is uncertain. </a:t>
            </a:r>
          </a:p>
          <a:p>
            <a:pPr marL="360680" indent="-360680" algn="just">
              <a:spcBef>
                <a:spcPts val="600"/>
              </a:spcBef>
              <a:buFont typeface="Wingdings" panose="05000000000000000000" pitchFamily="2" charset="2"/>
              <a:buChar char="§"/>
            </a:pPr>
            <a:r>
              <a:rPr sz="2100" dirty="0">
                <a:latin typeface="Arial" panose="020B0604020202020204" pitchFamily="34" charset="0"/>
                <a:cs typeface="Arial" panose="020B0604020202020204" pitchFamily="34" charset="0"/>
              </a:rPr>
              <a:t>It might be possible to plan early increments in a way that avoids the use of this hardware, thereby enabling partial functionality to be delivered to end users without inordinate delay.</a:t>
            </a:r>
            <a:endParaRPr lang="en-GB" altLang="x-none" sz="2100" dirty="0">
              <a:latin typeface="Arial" panose="020B0604020202020204" pitchFamily="34" charset="0"/>
              <a:cs typeface="Arial" panose="020B0604020202020204" pitchFamily="34" charset="0"/>
            </a:endParaRPr>
          </a:p>
          <a:p>
            <a:pPr marL="360680" indent="-360680" algn="just">
              <a:spcBef>
                <a:spcPts val="600"/>
              </a:spcBef>
              <a:buFont typeface="Wingdings" panose="05000000000000000000" pitchFamily="2" charset="2"/>
              <a:buChar char="§"/>
            </a:pPr>
            <a:endParaRPr sz="2100" dirty="0">
              <a:latin typeface="Arial" panose="020B0604020202020204" pitchFamily="34" charset="0"/>
              <a:ea typeface="Arial" panose="020B0604020202020204" pitchFamily="34" charset="0"/>
            </a:endParaRPr>
          </a:p>
        </p:txBody>
      </p:sp>
      <p:sp>
        <p:nvSpPr>
          <p:cNvPr id="53251" name="Rectangle 3"/>
          <p:cNvSpPr/>
          <p:nvPr/>
        </p:nvSpPr>
        <p:spPr>
          <a:xfrm>
            <a:off x="2143125" y="0"/>
            <a:ext cx="4079875" cy="523875"/>
          </a:xfrm>
          <a:prstGeom prst="rect">
            <a:avLst/>
          </a:prstGeom>
          <a:noFill/>
          <a:ln w="9525">
            <a:noFill/>
          </a:ln>
        </p:spPr>
        <p:txBody>
          <a:bodyPr wrap="none">
            <a:spAutoFit/>
          </a:bodyPr>
          <a:lstStyle/>
          <a:p>
            <a:pPr algn="ctr"/>
            <a:r>
              <a:rPr lang="en-GB" altLang="x-none" sz="2800" b="1" dirty="0">
                <a:solidFill>
                  <a:srgbClr val="FF0000"/>
                </a:solidFill>
                <a:latin typeface="Arial" panose="020B0604020202020204" pitchFamily="34" charset="0"/>
              </a:rPr>
              <a:t>The Incremental Model</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49</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214313"/>
            <a:ext cx="8229600" cy="5911850"/>
          </a:xfrm>
        </p:spPr>
        <p:txBody>
          <a:bodyPr vert="horz" wrap="square" lIns="91440" tIns="45720" rIns="91440" bIns="45720" anchor="t" anchorCtr="0"/>
          <a:lstStyle/>
          <a:p>
            <a:pPr>
              <a:buNone/>
            </a:pPr>
            <a:r>
              <a:rPr lang="en-IN" altLang="x-none" sz="2400" b="1" u="sng" dirty="0"/>
              <a:t>Section -II </a:t>
            </a:r>
            <a:r>
              <a:rPr lang="en-IN" altLang="x-none" sz="2400" i="1" dirty="0"/>
              <a:t>(Weightage – 50%, Minimum Theory Teaching Hours -15 )</a:t>
            </a:r>
            <a:endParaRPr sz="2400" dirty="0"/>
          </a:p>
          <a:p>
            <a:r>
              <a:rPr lang="en-IN" altLang="x-none" sz="2400" b="1" dirty="0"/>
              <a:t>Software Project Management: </a:t>
            </a:r>
            <a:r>
              <a:rPr lang="en-IN" altLang="x-none" sz="2400" dirty="0"/>
              <a:t/>
            </a:r>
            <a:br>
              <a:rPr lang="en-IN" altLang="x-none" sz="2400" dirty="0"/>
            </a:br>
            <a:r>
              <a:rPr lang="en-IN" altLang="x-none" sz="2400" dirty="0"/>
              <a:t>Software project estimation and planning, Decomposition techniques, Risk Management, Requirement analysis.</a:t>
            </a:r>
            <a:endParaRPr sz="2400" dirty="0"/>
          </a:p>
          <a:p>
            <a:r>
              <a:rPr lang="en-IN" altLang="x-none" sz="2400" b="1" dirty="0"/>
              <a:t>Object Oriented Analysis:</a:t>
            </a:r>
            <a:r>
              <a:rPr lang="en-IN" altLang="x-none" sz="2400" dirty="0"/>
              <a:t/>
            </a:r>
            <a:br>
              <a:rPr lang="en-IN" altLang="x-none" sz="2400" dirty="0"/>
            </a:br>
            <a:r>
              <a:rPr lang="en-IN" altLang="x-none" sz="2400" dirty="0"/>
              <a:t>Object oriented analysis and data modeling, Object oriented concepts, Class Based Modeling.</a:t>
            </a:r>
            <a:endParaRPr sz="2400" dirty="0"/>
          </a:p>
          <a:p>
            <a:r>
              <a:rPr lang="en-IN" altLang="x-none" sz="2400" b="1" dirty="0"/>
              <a:t>Agile Development:</a:t>
            </a:r>
            <a:r>
              <a:rPr lang="en-IN" altLang="x-none" sz="2400" dirty="0"/>
              <a:t/>
            </a:r>
            <a:br>
              <a:rPr lang="en-IN" altLang="x-none" sz="2400" dirty="0"/>
            </a:br>
            <a:r>
              <a:rPr lang="en-IN" altLang="x-none" sz="2400" dirty="0"/>
              <a:t>About Agility, Agility and cost of change, Agile process, Agile process models (Adaptive software development, Scrum, Dynamic system development method), Agile Software development Approaches</a:t>
            </a:r>
            <a:endParaRPr sz="2400" dirty="0"/>
          </a:p>
          <a:p>
            <a:r>
              <a:rPr lang="en-IN" altLang="x-none" sz="2400" b="1" dirty="0"/>
              <a:t>Software Design Engineering:</a:t>
            </a:r>
            <a:r>
              <a:rPr lang="en-IN" altLang="x-none" sz="2400" dirty="0"/>
              <a:t/>
            </a:r>
            <a:br>
              <a:rPr lang="en-IN" altLang="x-none" sz="2400" dirty="0"/>
            </a:br>
            <a:r>
              <a:rPr lang="en-IN" altLang="x-none" sz="2400" dirty="0"/>
              <a:t>The design process and fundamentals, Effective modular Design, Data flow oriented design, Transform analysis, Transaction analysis, Design heuristics. </a:t>
            </a:r>
            <a:endParaRPr sz="2400" dirty="0"/>
          </a:p>
          <a:p>
            <a:endParaRPr sz="2400" dirty="0"/>
          </a:p>
          <a:p>
            <a:endParaRPr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5</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74638"/>
            <a:ext cx="8229600" cy="225425"/>
          </a:xfrm>
        </p:spPr>
        <p:txBody>
          <a:bodyPr vert="horz" wrap="square" lIns="91440" tIns="45720" rIns="91440" bIns="45720" anchor="ctr" anchorCtr="0"/>
          <a:lstStyle/>
          <a:p>
            <a:r>
              <a:rPr lang="en-GB" altLang="x-none" b="1" dirty="0">
                <a:solidFill>
                  <a:srgbClr val="FF0000"/>
                </a:solidFill>
              </a:rPr>
              <a:t>The Incremental Model</a:t>
            </a:r>
          </a:p>
        </p:txBody>
      </p:sp>
      <p:sp>
        <p:nvSpPr>
          <p:cNvPr id="3" name="Content Placeholder 2"/>
          <p:cNvSpPr>
            <a:spLocks noGrp="1"/>
          </p:cNvSpPr>
          <p:nvPr>
            <p:ph idx="1"/>
          </p:nvPr>
        </p:nvSpPr>
        <p:spPr>
          <a:xfrm>
            <a:off x="457200" y="785813"/>
            <a:ext cx="8229600" cy="5340350"/>
          </a:xfrm>
        </p:spPr>
        <p:txBody>
          <a:bodyPr vert="horz" wrap="square" lIns="91440" tIns="45720" rIns="91440" bIns="45720" numCol="1" anchor="t" anchorCtr="0" compatLnSpc="1">
            <a:normAutofit fontScale="70000" lnSpcReduction="20000"/>
          </a:body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accent6">
                    <a:lumMod val="75000"/>
                  </a:schemeClr>
                </a:solidFill>
                <a:effectLst/>
                <a:uLnTx/>
                <a:uFillTx/>
                <a:latin typeface="+mn-lt"/>
                <a:ea typeface="+mn-ea"/>
                <a:cs typeface="+mn-cs"/>
              </a:rPr>
              <a:t>Advantages</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Generates working software quickly and early during the software life cycle.</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This model is more flexible – less costly to change scope and requirements.</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It is easier to test and debug during a smaller iteration.</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In this model customer can respond to each built.</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Lowers initial delivery cost.</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Easier to manage risk because risky pieces are identified and handled during it’d iteration.</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accent6">
                    <a:lumMod val="75000"/>
                  </a:schemeClr>
                </a:solidFill>
                <a:effectLst/>
                <a:uLnTx/>
                <a:uFillTx/>
                <a:latin typeface="+mn-lt"/>
                <a:ea typeface="+mn-ea"/>
                <a:cs typeface="+mn-cs"/>
              </a:rPr>
              <a:t>Disadvantages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Needs good planning and design. </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Needs a clear and complete definition of the whole system before it can be broken down and built incrementally. </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Total cost is higher than waterfall.</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50</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vert="horz" wrap="square" lIns="91440" tIns="45720" rIns="91440" bIns="45720" anchor="ctr" anchorCtr="0"/>
          <a:lstStyle/>
          <a:p>
            <a:endParaRPr dirty="0"/>
          </a:p>
        </p:txBody>
      </p:sp>
      <p:graphicFrame>
        <p:nvGraphicFramePr>
          <p:cNvPr id="6" name="Content Placeholder 5"/>
          <p:cNvGraphicFramePr>
            <a:graphicFrameLocks noGrp="1"/>
          </p:cNvGraphicFramePr>
          <p:nvPr>
            <p:ph idx="1"/>
          </p:nvPr>
        </p:nvGraphicFramePr>
        <p:xfrm>
          <a:off x="0" y="142875"/>
          <a:ext cx="9144000" cy="7040563"/>
        </p:xfrm>
        <a:graphic>
          <a:graphicData uri="http://schemas.openxmlformats.org/drawingml/2006/table">
            <a:tbl>
              <a:tblPr firstRow="1" bandRow="1">
                <a:tableStyleId>{5C22544A-7EE6-4342-B048-85BDC9FD1C3A}</a:tableStyleId>
              </a:tblPr>
              <a:tblGrid>
                <a:gridCol w="4929190">
                  <a:extLst>
                    <a:ext uri="{9D8B030D-6E8A-4147-A177-3AD203B41FA5}">
                      <a16:colId xmlns:a16="http://schemas.microsoft.com/office/drawing/2014/main" val="20000"/>
                    </a:ext>
                  </a:extLst>
                </a:gridCol>
                <a:gridCol w="4214810">
                  <a:extLst>
                    <a:ext uri="{9D8B030D-6E8A-4147-A177-3AD203B41FA5}">
                      <a16:colId xmlns:a16="http://schemas.microsoft.com/office/drawing/2014/main" val="20001"/>
                    </a:ext>
                  </a:extLst>
                </a:gridCol>
              </a:tblGrid>
              <a:tr h="277360">
                <a:tc>
                  <a:txBody>
                    <a:bodyPr/>
                    <a:lstStyle/>
                    <a:p>
                      <a:r>
                        <a:rPr lang="en-US" dirty="0" smtClean="0"/>
                        <a:t>Advantages </a:t>
                      </a:r>
                      <a:endParaRPr lang="en-US" dirty="0"/>
                    </a:p>
                  </a:txBody>
                  <a:tcPr/>
                </a:tc>
                <a:tc>
                  <a:txBody>
                    <a:bodyPr/>
                    <a:lstStyle/>
                    <a:p>
                      <a:pPr>
                        <a:buFont typeface="Arial" panose="020B0604020202020204" pitchFamily="34" charset="0"/>
                        <a:buNone/>
                      </a:pPr>
                      <a:r>
                        <a:rPr lang="en-US" dirty="0" smtClean="0"/>
                        <a:t>Disadvantages</a:t>
                      </a:r>
                      <a:endParaRPr lang="en-US" dirty="0"/>
                    </a:p>
                  </a:txBody>
                  <a:tcPr/>
                </a:tc>
                <a:extLst>
                  <a:ext uri="{0D108BD9-81ED-4DB2-BD59-A6C34878D82A}">
                    <a16:rowId xmlns:a16="http://schemas.microsoft.com/office/drawing/2014/main" val="10000"/>
                  </a:ext>
                </a:extLst>
              </a:tr>
              <a:tr h="6223498">
                <a:tc>
                  <a:txBody>
                    <a:bodyPr/>
                    <a:lstStyle/>
                    <a:p>
                      <a:pPr>
                        <a:buFont typeface="Arial" panose="020B0604020202020204" pitchFamily="34" charset="0"/>
                        <a:buChar char="•"/>
                      </a:pPr>
                      <a:r>
                        <a:rPr lang="en-US" sz="1800" dirty="0" smtClean="0"/>
                        <a:t>Some working functionality can be developed quickly and early in the life cycle. </a:t>
                      </a:r>
                    </a:p>
                    <a:p>
                      <a:pPr>
                        <a:buFont typeface="Arial" panose="020B0604020202020204" pitchFamily="34" charset="0"/>
                        <a:buChar char="•"/>
                      </a:pPr>
                      <a:r>
                        <a:rPr lang="en-US" sz="1800" dirty="0" smtClean="0"/>
                        <a:t>Results are obtained early and periodically. </a:t>
                      </a:r>
                    </a:p>
                    <a:p>
                      <a:pPr>
                        <a:buFont typeface="Arial" panose="020B0604020202020204" pitchFamily="34" charset="0"/>
                        <a:buChar char="•"/>
                      </a:pPr>
                      <a:r>
                        <a:rPr lang="en-US" sz="1800" dirty="0" smtClean="0"/>
                        <a:t>Parallel development can be planned. </a:t>
                      </a:r>
                    </a:p>
                    <a:p>
                      <a:pPr>
                        <a:buFont typeface="Arial" panose="020B0604020202020204" pitchFamily="34" charset="0"/>
                        <a:buChar char="•"/>
                      </a:pPr>
                      <a:r>
                        <a:rPr lang="en-US" sz="1800" dirty="0" smtClean="0"/>
                        <a:t>Progress can be measured.</a:t>
                      </a:r>
                    </a:p>
                    <a:p>
                      <a:pPr>
                        <a:buFont typeface="Arial" panose="020B0604020202020204" pitchFamily="34" charset="0"/>
                        <a:buChar char="•"/>
                      </a:pPr>
                      <a:r>
                        <a:rPr lang="en-US" sz="1800" dirty="0" smtClean="0"/>
                        <a:t>Less costly to change the scope/requirements.</a:t>
                      </a:r>
                    </a:p>
                    <a:p>
                      <a:pPr>
                        <a:buFont typeface="Arial" panose="020B0604020202020204" pitchFamily="34" charset="0"/>
                        <a:buChar char="•"/>
                      </a:pPr>
                      <a:r>
                        <a:rPr lang="en-US" sz="1800" dirty="0" smtClean="0"/>
                        <a:t>Testing and debugging during smaller iteration is easy.</a:t>
                      </a:r>
                    </a:p>
                    <a:p>
                      <a:pPr>
                        <a:buFont typeface="Arial" panose="020B0604020202020204" pitchFamily="34" charset="0"/>
                        <a:buChar char="•"/>
                      </a:pPr>
                      <a:r>
                        <a:rPr lang="en-US" sz="1800" dirty="0" smtClean="0"/>
                        <a:t>Risks are identified and resolved during iteration; and each iteration is an easily managed milestone.</a:t>
                      </a:r>
                    </a:p>
                    <a:p>
                      <a:pPr>
                        <a:buFont typeface="Arial" panose="020B0604020202020204" pitchFamily="34" charset="0"/>
                        <a:buChar char="•"/>
                      </a:pPr>
                      <a:r>
                        <a:rPr lang="en-US" sz="1800" dirty="0" smtClean="0"/>
                        <a:t>Easier to manage risk - High risk part is done first. </a:t>
                      </a:r>
                    </a:p>
                    <a:p>
                      <a:pPr>
                        <a:buFont typeface="Arial" panose="020B0604020202020204" pitchFamily="34" charset="0"/>
                        <a:buChar char="•"/>
                      </a:pPr>
                      <a:r>
                        <a:rPr lang="en-US" sz="1800" dirty="0" smtClean="0"/>
                        <a:t>With every increment operational product is delivered.</a:t>
                      </a:r>
                    </a:p>
                    <a:p>
                      <a:pPr>
                        <a:buFont typeface="Arial" panose="020B0604020202020204" pitchFamily="34" charset="0"/>
                        <a:buChar char="•"/>
                      </a:pPr>
                      <a:r>
                        <a:rPr lang="en-US" sz="1800" dirty="0" smtClean="0"/>
                        <a:t>Issues, challenges &amp; risks identified from each increment can be utilized/applied to the next increment. </a:t>
                      </a:r>
                    </a:p>
                    <a:p>
                      <a:pPr>
                        <a:buFont typeface="Arial" panose="020B0604020202020204" pitchFamily="34" charset="0"/>
                        <a:buChar char="•"/>
                      </a:pPr>
                      <a:r>
                        <a:rPr lang="en-US" sz="1800" dirty="0" smtClean="0"/>
                        <a:t>Risk analysis is better. </a:t>
                      </a:r>
                    </a:p>
                    <a:p>
                      <a:pPr>
                        <a:buFont typeface="Arial" panose="020B0604020202020204" pitchFamily="34" charset="0"/>
                        <a:buChar char="•"/>
                      </a:pPr>
                      <a:r>
                        <a:rPr lang="en-US" sz="1800" dirty="0" smtClean="0"/>
                        <a:t>It supports changing requirements.</a:t>
                      </a:r>
                    </a:p>
                    <a:p>
                      <a:pPr>
                        <a:buFont typeface="Arial" panose="020B0604020202020204" pitchFamily="34" charset="0"/>
                        <a:buChar char="•"/>
                      </a:pPr>
                      <a:r>
                        <a:rPr lang="en-US" sz="1800" dirty="0" smtClean="0"/>
                        <a:t>Initial Operating time is less.</a:t>
                      </a:r>
                    </a:p>
                    <a:p>
                      <a:pPr>
                        <a:buFont typeface="Arial" panose="020B0604020202020204" pitchFamily="34" charset="0"/>
                        <a:buChar char="•"/>
                      </a:pPr>
                      <a:r>
                        <a:rPr lang="en-US" sz="1800" dirty="0" smtClean="0"/>
                        <a:t>Better suited for large and mission-critical projects.</a:t>
                      </a:r>
                    </a:p>
                    <a:p>
                      <a:pPr>
                        <a:buFont typeface="Arial" panose="020B0604020202020204" pitchFamily="34" charset="0"/>
                        <a:buChar char="•"/>
                      </a:pPr>
                      <a:r>
                        <a:rPr lang="en-US" sz="1800" dirty="0" smtClean="0"/>
                        <a:t>During life cycle software is produced early which facilitates customer evaluation and feedback.</a:t>
                      </a:r>
                    </a:p>
                    <a:p>
                      <a:pPr>
                        <a:buFont typeface="Arial" panose="020B0604020202020204" pitchFamily="34" charset="0"/>
                        <a:buChar char="•"/>
                      </a:pPr>
                      <a:endParaRPr lang="en-US" sz="1800" dirty="0"/>
                    </a:p>
                  </a:txBody>
                  <a:tcPr/>
                </a:tc>
                <a:tc>
                  <a:txBody>
                    <a:bodyPr/>
                    <a:lstStyle/>
                    <a:p>
                      <a:pPr>
                        <a:buFont typeface="Arial" panose="020B0604020202020204" pitchFamily="34" charset="0"/>
                        <a:buChar char="•"/>
                      </a:pPr>
                      <a:r>
                        <a:rPr lang="en-US" sz="1800" dirty="0" smtClean="0"/>
                        <a:t>More resources may be required. </a:t>
                      </a:r>
                    </a:p>
                    <a:p>
                      <a:pPr>
                        <a:buFont typeface="Arial" panose="020B0604020202020204" pitchFamily="34" charset="0"/>
                        <a:buChar char="•"/>
                      </a:pPr>
                      <a:r>
                        <a:rPr lang="en-US" sz="1800" dirty="0" smtClean="0"/>
                        <a:t>Although cost of change is lesser but it is not very suitable for changing requirements.</a:t>
                      </a:r>
                    </a:p>
                    <a:p>
                      <a:pPr>
                        <a:buFont typeface="Arial" panose="020B0604020202020204" pitchFamily="34" charset="0"/>
                        <a:buChar char="•"/>
                      </a:pPr>
                      <a:r>
                        <a:rPr lang="en-US" sz="1800" dirty="0" smtClean="0"/>
                        <a:t>More management attention is required.</a:t>
                      </a:r>
                    </a:p>
                    <a:p>
                      <a:pPr>
                        <a:buFont typeface="Arial" panose="020B0604020202020204" pitchFamily="34" charset="0"/>
                        <a:buChar char="•"/>
                      </a:pPr>
                      <a:r>
                        <a:rPr lang="en-US" sz="1800" dirty="0" smtClean="0"/>
                        <a:t>System architecture or design issues may arise because not all requirements are gathered in the beginning of the entire life cycle.</a:t>
                      </a:r>
                    </a:p>
                    <a:p>
                      <a:pPr>
                        <a:buFont typeface="Arial" panose="020B0604020202020204" pitchFamily="34" charset="0"/>
                        <a:buChar char="•"/>
                      </a:pPr>
                      <a:r>
                        <a:rPr lang="en-US" sz="1800" dirty="0" smtClean="0"/>
                        <a:t>Defining increments may require definition of the complete system.</a:t>
                      </a:r>
                    </a:p>
                    <a:p>
                      <a:pPr>
                        <a:buFont typeface="Arial" panose="020B0604020202020204" pitchFamily="34" charset="0"/>
                        <a:buChar char="•"/>
                      </a:pPr>
                      <a:r>
                        <a:rPr lang="en-US" sz="1800" dirty="0" smtClean="0"/>
                        <a:t>Not suitable for smaller projects.</a:t>
                      </a:r>
                    </a:p>
                    <a:p>
                      <a:pPr>
                        <a:buFont typeface="Arial" panose="020B0604020202020204" pitchFamily="34" charset="0"/>
                        <a:buChar char="•"/>
                      </a:pPr>
                      <a:r>
                        <a:rPr lang="en-US" sz="1800" dirty="0" smtClean="0"/>
                        <a:t>Management complexity is more.</a:t>
                      </a:r>
                    </a:p>
                    <a:p>
                      <a:pPr>
                        <a:buFont typeface="Arial" panose="020B0604020202020204" pitchFamily="34" charset="0"/>
                        <a:buChar char="•"/>
                      </a:pPr>
                      <a:r>
                        <a:rPr lang="en-US" sz="1800" dirty="0" smtClean="0"/>
                        <a:t>End of project may not be known which is a risk. </a:t>
                      </a:r>
                    </a:p>
                    <a:p>
                      <a:pPr>
                        <a:buFont typeface="Arial" panose="020B0604020202020204" pitchFamily="34" charset="0"/>
                        <a:buChar char="•"/>
                      </a:pPr>
                      <a:r>
                        <a:rPr lang="en-US" sz="1800" dirty="0" smtClean="0"/>
                        <a:t>Highly skilled resources are required for risk analysis. </a:t>
                      </a:r>
                    </a:p>
                    <a:p>
                      <a:pPr>
                        <a:buFont typeface="Arial" panose="020B0604020202020204" pitchFamily="34" charset="0"/>
                        <a:buChar char="•"/>
                      </a:pPr>
                      <a:r>
                        <a:rPr lang="en-US" sz="1800" dirty="0" smtClean="0"/>
                        <a:t>Projects</a:t>
                      </a:r>
                      <a:r>
                        <a:rPr lang="en-US" sz="1800" baseline="0" dirty="0" smtClean="0"/>
                        <a:t> </a:t>
                      </a:r>
                      <a:r>
                        <a:rPr lang="en-US" sz="1800" dirty="0" smtClean="0"/>
                        <a:t> progress is highly dependent upon the risk analysis phase.</a:t>
                      </a:r>
                    </a:p>
                    <a:p>
                      <a:pPr>
                        <a:buFont typeface="Arial" panose="020B0604020202020204" pitchFamily="34" charset="0"/>
                        <a:buChar char="•"/>
                      </a:pPr>
                      <a:endParaRPr lang="en-US" sz="1800" dirty="0"/>
                    </a:p>
                  </a:txBody>
                  <a:tcPr/>
                </a:tc>
                <a:extLst>
                  <a:ext uri="{0D108BD9-81ED-4DB2-BD59-A6C34878D82A}">
                    <a16:rowId xmlns:a16="http://schemas.microsoft.com/office/drawing/2014/main" val="10001"/>
                  </a:ext>
                </a:extLst>
              </a:tr>
            </a:tbl>
          </a:graphicData>
        </a:graphic>
      </p:graphicFrame>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51</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p:nvPr/>
        </p:nvSpPr>
        <p:spPr>
          <a:xfrm>
            <a:off x="285750" y="500063"/>
            <a:ext cx="8429625" cy="6708775"/>
          </a:xfrm>
          <a:prstGeom prst="rect">
            <a:avLst/>
          </a:prstGeom>
          <a:noFill/>
          <a:ln w="9525">
            <a:noFill/>
          </a:ln>
        </p:spPr>
        <p:txBody>
          <a:bodyPr>
            <a:spAutoFit/>
          </a:bodyPr>
          <a:lstStyle/>
          <a:p>
            <a:pPr marL="177800" algn="just">
              <a:spcBef>
                <a:spcPts val="600"/>
              </a:spcBef>
              <a:spcAft>
                <a:spcPts val="600"/>
              </a:spcAft>
              <a:buFont typeface="Wingdings" panose="05000000000000000000" pitchFamily="2" charset="2"/>
              <a:buChar char="ü"/>
            </a:pPr>
            <a:r>
              <a:rPr sz="2000" b="1" i="1" dirty="0">
                <a:latin typeface="Arial" panose="020B0604020202020204" pitchFamily="34" charset="0"/>
                <a:cs typeface="Arial" panose="020B0604020202020204" pitchFamily="34" charset="0"/>
              </a:rPr>
              <a:t>Rapid application development (RAD)</a:t>
            </a:r>
            <a:r>
              <a:rPr sz="2000" i="1" dirty="0">
                <a:latin typeface="Arial" panose="020B0604020202020204" pitchFamily="34" charset="0"/>
                <a:cs typeface="Arial" panose="020B0604020202020204" pitchFamily="34" charset="0"/>
              </a:rPr>
              <a:t> is an incremental software development process </a:t>
            </a:r>
            <a:r>
              <a:rPr sz="2000" dirty="0">
                <a:latin typeface="Arial" panose="020B0604020202020204" pitchFamily="34" charset="0"/>
                <a:cs typeface="Arial" panose="020B0604020202020204" pitchFamily="34" charset="0"/>
              </a:rPr>
              <a:t>model that emphasizes an extremely short development cycle. </a:t>
            </a:r>
          </a:p>
          <a:p>
            <a:pPr marL="177800" algn="just">
              <a:spcBef>
                <a:spcPts val="600"/>
              </a:spcBef>
              <a:spcAft>
                <a:spcPts val="600"/>
              </a:spcAft>
              <a:buFont typeface="Wingdings" panose="05000000000000000000" pitchFamily="2" charset="2"/>
              <a:buChar char="ü"/>
            </a:pPr>
            <a:endParaRPr sz="2000" dirty="0">
              <a:latin typeface="Arial" panose="020B0604020202020204" pitchFamily="34" charset="0"/>
              <a:cs typeface="Arial" panose="020B0604020202020204" pitchFamily="34" charset="0"/>
            </a:endParaRPr>
          </a:p>
          <a:p>
            <a:pPr marL="177800" algn="just">
              <a:spcAft>
                <a:spcPts val="600"/>
              </a:spcAft>
              <a:buFont typeface="Wingdings" panose="05000000000000000000" pitchFamily="2" charset="2"/>
              <a:buChar char="ü"/>
            </a:pPr>
            <a:r>
              <a:rPr sz="2000" dirty="0">
                <a:latin typeface="Arial" panose="020B0604020202020204" pitchFamily="34" charset="0"/>
                <a:cs typeface="Arial" panose="020B0604020202020204" pitchFamily="34" charset="0"/>
              </a:rPr>
              <a:t>The RAD model is a “high-speed” adaptation of the linear sequential model in which rapid development is achieved by using component-based construction. </a:t>
            </a:r>
          </a:p>
          <a:p>
            <a:pPr marL="177800" algn="just">
              <a:spcAft>
                <a:spcPts val="600"/>
              </a:spcAft>
              <a:buFont typeface="Wingdings" panose="05000000000000000000" pitchFamily="2" charset="2"/>
              <a:buChar char="ü"/>
            </a:pPr>
            <a:endParaRPr sz="2000" dirty="0">
              <a:latin typeface="Arial" panose="020B0604020202020204" pitchFamily="34" charset="0"/>
              <a:cs typeface="Arial" panose="020B0604020202020204" pitchFamily="34" charset="0"/>
            </a:endParaRPr>
          </a:p>
          <a:p>
            <a:pPr marL="177800" algn="just">
              <a:spcAft>
                <a:spcPts val="600"/>
              </a:spcAft>
              <a:buFont typeface="Wingdings" panose="05000000000000000000" pitchFamily="2" charset="2"/>
              <a:buChar char="ü"/>
            </a:pPr>
            <a:r>
              <a:rPr sz="2000" dirty="0">
                <a:latin typeface="Arial" panose="020B0604020202020204" pitchFamily="34" charset="0"/>
                <a:cs typeface="Arial" panose="020B0604020202020204" pitchFamily="34" charset="0"/>
              </a:rPr>
              <a:t>If requirements are well understood and project scope is constrained, the RAD process enables a development team to create a “fully functional system” within very short time periods (e.g., 60 to 90 days).</a:t>
            </a:r>
          </a:p>
          <a:p>
            <a:pPr marL="177800" algn="just">
              <a:buFont typeface="Wingdings" panose="05000000000000000000" pitchFamily="2" charset="2"/>
              <a:buChar char="ü"/>
            </a:pPr>
            <a:r>
              <a:rPr sz="2000" dirty="0">
                <a:latin typeface="Arial" panose="020B0604020202020204" pitchFamily="34" charset="0"/>
                <a:cs typeface="Arial" panose="020B0604020202020204" pitchFamily="34" charset="0"/>
              </a:rPr>
              <a:t>Like other process models , the RAD Approach maps into the generic framework activities.</a:t>
            </a:r>
          </a:p>
          <a:p>
            <a:pPr marL="177800" algn="just">
              <a:buFont typeface="Wingdings" panose="05000000000000000000" pitchFamily="2" charset="2"/>
              <a:buChar char="ü"/>
            </a:pPr>
            <a:endParaRPr sz="2000" dirty="0">
              <a:latin typeface="Arial" panose="020B0604020202020204" pitchFamily="34" charset="0"/>
              <a:cs typeface="Arial" panose="020B0604020202020204" pitchFamily="34" charset="0"/>
            </a:endParaRPr>
          </a:p>
          <a:p>
            <a:pPr marL="177800" algn="just">
              <a:buFont typeface="Wingdings" panose="05000000000000000000" pitchFamily="2" charset="2"/>
              <a:buChar char="ü"/>
            </a:pPr>
            <a:r>
              <a:rPr sz="2000" dirty="0">
                <a:latin typeface="Arial" panose="020B0604020202020204" pitchFamily="34" charset="0"/>
                <a:cs typeface="Arial" panose="020B0604020202020204" pitchFamily="34" charset="0"/>
              </a:rPr>
              <a:t>Communication works to understand the business problem  and the information characteristics that the software must accommodate.</a:t>
            </a:r>
          </a:p>
          <a:p>
            <a:pPr marL="177800" algn="just">
              <a:buFont typeface="Wingdings" panose="05000000000000000000" pitchFamily="2" charset="2"/>
              <a:buChar char="ü"/>
            </a:pPr>
            <a:endParaRPr sz="2000" dirty="0">
              <a:latin typeface="Arial" panose="020B0604020202020204" pitchFamily="34" charset="0"/>
              <a:cs typeface="Arial" panose="020B0604020202020204" pitchFamily="34" charset="0"/>
            </a:endParaRPr>
          </a:p>
          <a:p>
            <a:pPr marL="177800" algn="just">
              <a:buFont typeface="Wingdings" panose="05000000000000000000" pitchFamily="2" charset="2"/>
              <a:buChar char="ü"/>
            </a:pPr>
            <a:r>
              <a:rPr sz="2000" dirty="0">
                <a:latin typeface="Arial" panose="020B0604020202020204" pitchFamily="34" charset="0"/>
                <a:cs typeface="Arial" panose="020B0604020202020204" pitchFamily="34" charset="0"/>
              </a:rPr>
              <a:t>Planning is essential because multiple software teams work in parallel on different system functions.</a:t>
            </a:r>
          </a:p>
          <a:p>
            <a:pPr marL="177800" algn="just">
              <a:spcAft>
                <a:spcPts val="600"/>
              </a:spcAft>
              <a:buFont typeface="Wingdings" panose="05000000000000000000" pitchFamily="2" charset="2"/>
              <a:buChar char="ü"/>
            </a:pPr>
            <a:endParaRPr sz="2000" dirty="0">
              <a:latin typeface="Arial" panose="020B0604020202020204" pitchFamily="34" charset="0"/>
              <a:ea typeface="Arial" panose="020B0604020202020204" pitchFamily="34" charset="0"/>
            </a:endParaRPr>
          </a:p>
        </p:txBody>
      </p:sp>
      <p:sp>
        <p:nvSpPr>
          <p:cNvPr id="56323" name="Rectangle 2"/>
          <p:cNvSpPr/>
          <p:nvPr/>
        </p:nvSpPr>
        <p:spPr>
          <a:xfrm>
            <a:off x="3071813" y="0"/>
            <a:ext cx="3357562" cy="523875"/>
          </a:xfrm>
          <a:prstGeom prst="rect">
            <a:avLst/>
          </a:prstGeom>
          <a:noFill/>
          <a:ln w="9525">
            <a:noFill/>
          </a:ln>
        </p:spPr>
        <p:txBody>
          <a:bodyPr wrap="none">
            <a:spAutoFit/>
          </a:bodyPr>
          <a:lstStyle/>
          <a:p>
            <a:pPr marL="177800" algn="ctr"/>
            <a:r>
              <a:rPr lang="en-GB" altLang="x-none" sz="2800" b="1" dirty="0">
                <a:solidFill>
                  <a:srgbClr val="FF0000"/>
                </a:solidFill>
                <a:latin typeface="Arial" panose="020B0604020202020204" pitchFamily="34" charset="0"/>
              </a:rPr>
              <a:t>THE RAD MODEL</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52</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00063" y="571500"/>
            <a:ext cx="8286750" cy="7478713"/>
          </a:xfrm>
          <a:prstGeom prst="rect">
            <a:avLst/>
          </a:prstGeom>
          <a:noFill/>
          <a:ln w="9525">
            <a:noFill/>
            <a:miter lim="800000"/>
          </a:ln>
        </p:spPr>
        <p:txBody>
          <a:bodyPr>
            <a:spAutoFit/>
          </a:bodyPr>
          <a:lstStyle/>
          <a:p>
            <a:pPr marL="17780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Modeling encompasses three major phases </a:t>
            </a:r>
          </a:p>
          <a:p>
            <a:pPr marL="635000" marR="0" lvl="1"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Business modeling</a:t>
            </a:r>
          </a:p>
          <a:p>
            <a:pPr marL="635000" marR="0" lvl="1"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Data modeling </a:t>
            </a:r>
          </a:p>
          <a:p>
            <a:pPr marL="635000" marR="0" lvl="1"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Process modeling</a:t>
            </a:r>
          </a:p>
          <a:p>
            <a:pPr marL="635000" marR="0" lvl="1"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1" indent="0" algn="just"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And establishes design representations that serve as the basis for RADS construction activity.</a:t>
            </a:r>
          </a:p>
          <a:p>
            <a:pPr marL="177800" marR="0" lvl="1" indent="0" algn="just"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Construction emphasizes the use of pre-existing software components and the application of automatic code generation </a:t>
            </a:r>
          </a:p>
          <a:p>
            <a:pPr marL="17780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Finally deployment establishes a basis for subsequent iterations , if required.</a:t>
            </a:r>
          </a:p>
          <a:p>
            <a:pPr marL="177800" marR="0" lvl="0" indent="0" algn="just" defTabSz="914400" rtl="0" eaLnBrk="1" fontAlgn="base" latinLnBrk="0" hangingPunct="1">
              <a:lnSpc>
                <a:spcPct val="100000"/>
              </a:lnSpc>
              <a:spcBef>
                <a:spcPct val="0"/>
              </a:spcBef>
              <a:spcAft>
                <a:spcPts val="600"/>
              </a:spcAft>
              <a:buClrTx/>
              <a:buSzTx/>
              <a:buFont typeface="Wingdings" panose="05000000000000000000" pitchFamily="2" charset="2"/>
              <a:buChar char="ü"/>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Obviously, the time constraints imposed on a RAD project demand “scalable scope”. </a:t>
            </a:r>
          </a:p>
          <a:p>
            <a:pPr marL="177800" marR="0" lvl="0" indent="0" algn="just" defTabSz="914400" rtl="0" eaLnBrk="1" fontAlgn="base" latinLnBrk="0" hangingPunct="1">
              <a:lnSpc>
                <a:spcPct val="100000"/>
              </a:lnSpc>
              <a:spcBef>
                <a:spcPct val="0"/>
              </a:spcBef>
              <a:spcAft>
                <a:spcPts val="600"/>
              </a:spcAft>
              <a:buClrTx/>
              <a:buSzTx/>
              <a:buFont typeface="Wingdings" panose="05000000000000000000" pitchFamily="2" charset="2"/>
              <a:buChar char="ü"/>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If a business application can be modularized in a way that enables each major function to be completed in less than three months, it is a candidate for RAD. </a:t>
            </a:r>
          </a:p>
          <a:p>
            <a:pPr marL="177800" marR="0" lvl="0" indent="0" algn="just" defTabSz="914400" rtl="0" eaLnBrk="1" fontAlgn="base" latinLnBrk="0" hangingPunct="1">
              <a:lnSpc>
                <a:spcPct val="100000"/>
              </a:lnSpc>
              <a:spcBef>
                <a:spcPct val="0"/>
              </a:spcBef>
              <a:spcAft>
                <a:spcPts val="600"/>
              </a:spcAft>
              <a:buClrTx/>
              <a:buSzTx/>
              <a:buFont typeface="Wingdings" panose="05000000000000000000" pitchFamily="2" charset="2"/>
              <a:buChar char="ü"/>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Each major function can be addressed by a separate RAD team and then integrated to form a whole. </a:t>
            </a:r>
          </a:p>
          <a:p>
            <a:pPr marL="177800" marR="0" lvl="0" indent="0" algn="just" defTabSz="914400" rtl="0" eaLnBrk="1" fontAlgn="base" latinLnBrk="0" hangingPunct="1">
              <a:lnSpc>
                <a:spcPct val="100000"/>
              </a:lnSpc>
              <a:spcBef>
                <a:spcPct val="0"/>
              </a:spcBef>
              <a:spcAft>
                <a:spcPts val="60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780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7347" name="Rectangle 2"/>
          <p:cNvSpPr/>
          <p:nvPr/>
        </p:nvSpPr>
        <p:spPr>
          <a:xfrm>
            <a:off x="3286125" y="0"/>
            <a:ext cx="3357563" cy="523875"/>
          </a:xfrm>
          <a:prstGeom prst="rect">
            <a:avLst/>
          </a:prstGeom>
          <a:noFill/>
          <a:ln w="9525">
            <a:noFill/>
          </a:ln>
        </p:spPr>
        <p:txBody>
          <a:bodyPr wrap="none">
            <a:spAutoFit/>
          </a:bodyPr>
          <a:lstStyle/>
          <a:p>
            <a:pPr marL="177800" algn="ctr"/>
            <a:r>
              <a:rPr lang="en-GB" altLang="x-none" sz="2800" b="1" dirty="0">
                <a:solidFill>
                  <a:srgbClr val="FF0000"/>
                </a:solidFill>
                <a:latin typeface="Arial" panose="020B0604020202020204" pitchFamily="34" charset="0"/>
              </a:rPr>
              <a:t>THE RAD MODEL</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53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p:cNvPicPr>
            <a:picLocks noChangeAspect="1"/>
          </p:cNvPicPr>
          <p:nvPr/>
        </p:nvPicPr>
        <p:blipFill>
          <a:blip r:embed="rId2">
            <a:lum bright="-10001" contrast="30000"/>
          </a:blip>
          <a:stretch>
            <a:fillRect/>
          </a:stretch>
        </p:blipFill>
        <p:spPr>
          <a:xfrm>
            <a:off x="0" y="500063"/>
            <a:ext cx="8643938" cy="6215062"/>
          </a:xfrm>
          <a:prstGeom prst="rect">
            <a:avLst/>
          </a:prstGeom>
          <a:noFill/>
          <a:ln w="9525">
            <a:noFill/>
          </a:ln>
        </p:spPr>
      </p:pic>
      <p:sp>
        <p:nvSpPr>
          <p:cNvPr id="58371" name="Rectangle 3"/>
          <p:cNvSpPr/>
          <p:nvPr/>
        </p:nvSpPr>
        <p:spPr>
          <a:xfrm>
            <a:off x="142875" y="714375"/>
            <a:ext cx="3357563" cy="523875"/>
          </a:xfrm>
          <a:prstGeom prst="rect">
            <a:avLst/>
          </a:prstGeom>
          <a:noFill/>
          <a:ln w="9525">
            <a:noFill/>
          </a:ln>
        </p:spPr>
        <p:txBody>
          <a:bodyPr wrap="none">
            <a:spAutoFit/>
          </a:bodyPr>
          <a:lstStyle/>
          <a:p>
            <a:pPr marL="177800" algn="ctr"/>
            <a:r>
              <a:rPr lang="en-GB" altLang="x-none" sz="2800" b="1" dirty="0">
                <a:solidFill>
                  <a:srgbClr val="FF0000"/>
                </a:solidFill>
                <a:latin typeface="Arial" panose="020B0604020202020204" pitchFamily="34" charset="0"/>
              </a:rPr>
              <a:t>THE RAD MODEL</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54</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28625"/>
            <a:ext cx="8786813" cy="7170738"/>
          </a:xfrm>
          <a:prstGeom prst="rect">
            <a:avLst/>
          </a:prstGeom>
        </p:spPr>
        <p:txBody>
          <a:bodyPr>
            <a:spAutoFit/>
          </a:bodyPr>
          <a:lstStyle/>
          <a:p>
            <a:pPr marL="177800" marR="0" lvl="0" indent="0" algn="just" defTabSz="914400" rtl="0" eaLnBrk="1" fontAlgn="base" latinLnBrk="0" hangingPunct="1">
              <a:lnSpc>
                <a:spcPct val="100000"/>
              </a:lnSpc>
              <a:spcBef>
                <a:spcPct val="0"/>
              </a:spcBef>
              <a:spcAft>
                <a:spcPts val="600"/>
              </a:spcAft>
              <a:buClrTx/>
              <a:buSzTx/>
              <a:buFontTx/>
              <a:buNone/>
              <a:defRPr/>
            </a:pPr>
            <a:r>
              <a:rPr kumimoji="0" lang="en-US" sz="2000" b="0"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Like all process models, the RAD approach has drawbacks:</a:t>
            </a:r>
          </a:p>
          <a:p>
            <a:pPr marL="520700" marR="0" lvl="0" indent="-342900" algn="just" defTabSz="914400" rtl="0" eaLnBrk="1" fontAlgn="base" latinLnBrk="0" hangingPunct="1">
              <a:lnSpc>
                <a:spcPct val="100000"/>
              </a:lnSpc>
              <a:spcBef>
                <a:spcPct val="0"/>
              </a:spcBef>
              <a:spcAft>
                <a:spcPts val="600"/>
              </a:spcAft>
              <a:buClrTx/>
              <a:buSzTx/>
              <a:buFont typeface="+mj-lt"/>
              <a:buAutoNum type="arabicPeriod"/>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For large but scalable projects</a:t>
            </a:r>
          </a:p>
          <a:p>
            <a:pPr marL="812800" marR="0" lvl="1" indent="-177800" algn="just" defTabSz="914400" rtl="0" eaLnBrk="1" fontAlgn="base" latinLnBrk="0" hangingPunct="1">
              <a:lnSpc>
                <a:spcPct val="100000"/>
              </a:lnSpc>
              <a:spcBef>
                <a:spcPct val="0"/>
              </a:spcBef>
              <a:spcAft>
                <a:spcPts val="600"/>
              </a:spcAft>
              <a:buClrTx/>
              <a:buSzTx/>
              <a:buFont typeface="Wingdings" panose="05000000000000000000" pitchFamily="2" charset="2"/>
              <a:buChar char="ü"/>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RAD requires sufficient human resources to create the right number of RAD teams.</a:t>
            </a:r>
          </a:p>
          <a:p>
            <a:pPr marL="355600" marR="0" lvl="0" indent="-177800" algn="just" defTabSz="914400" rtl="0" eaLnBrk="1" fontAlgn="base" latinLnBrk="0" hangingPunct="1">
              <a:lnSpc>
                <a:spcPct val="100000"/>
              </a:lnSpc>
              <a:spcBef>
                <a:spcPct val="0"/>
              </a:spcBef>
              <a:spcAft>
                <a:spcPts val="60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1092200" marR="0" lvl="1" indent="-457200" algn="just" defTabSz="914400" rtl="0" eaLnBrk="1" fontAlgn="base" latinLnBrk="0" hangingPunct="1">
              <a:lnSpc>
                <a:spcPct val="100000"/>
              </a:lnSpc>
              <a:spcBef>
                <a:spcPct val="0"/>
              </a:spcBef>
              <a:spcAft>
                <a:spcPts val="600"/>
              </a:spcAft>
              <a:buClrTx/>
              <a:buSzTx/>
              <a:buFont typeface="+mj-lt"/>
              <a:buAutoNum type="arabicPeriod" startAt="2"/>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If developers and customers are not committed to the rapid-fire activities necessary to complete the system in a much abbreviated time frame, RAD projects will </a:t>
            </a:r>
            <a:r>
              <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fail.</a:t>
            </a: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977900" marR="0" lvl="1" indent="-342900" algn="just" defTabSz="914400" rtl="0" eaLnBrk="1" fontAlgn="base" latinLnBrk="0" hangingPunct="1">
              <a:lnSpc>
                <a:spcPct val="100000"/>
              </a:lnSpc>
              <a:spcBef>
                <a:spcPct val="0"/>
              </a:spcBef>
              <a:spcAft>
                <a:spcPts val="600"/>
              </a:spcAft>
              <a:buClrTx/>
              <a:buSzTx/>
              <a:buFontTx/>
              <a:buNone/>
              <a:defRPr/>
            </a:pPr>
            <a:r>
              <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3. </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If a system cannot be properly modularized, building the components necessary for RAD will be problematic. </a:t>
            </a:r>
          </a:p>
          <a:p>
            <a:pPr marL="977900" marR="0" lvl="1" indent="-342900" algn="just" defTabSz="914400" rtl="0" eaLnBrk="1" fontAlgn="base" latinLnBrk="0" hangingPunct="1">
              <a:lnSpc>
                <a:spcPct val="100000"/>
              </a:lnSpc>
              <a:spcBef>
                <a:spcPct val="0"/>
              </a:spcBef>
              <a:spcAft>
                <a:spcPts val="60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977900" marR="0" lvl="1" indent="-342900" algn="just" defTabSz="914400" rtl="0" eaLnBrk="1" fontAlgn="base" latinLnBrk="0" hangingPunct="1">
              <a:lnSpc>
                <a:spcPct val="100000"/>
              </a:lnSpc>
              <a:spcBef>
                <a:spcPct val="0"/>
              </a:spcBef>
              <a:spcAft>
                <a:spcPts val="600"/>
              </a:spcAft>
              <a:buClrTx/>
              <a:buSzTx/>
              <a:buFontTx/>
              <a:buNone/>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4. If high performance is an issue and performance is to be achieved through tuning the interfaces to system components, the RAD </a:t>
            </a:r>
            <a:r>
              <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approach may not work.</a:t>
            </a:r>
          </a:p>
          <a:p>
            <a:pPr marL="977900" marR="0" lvl="1" indent="-342900" algn="just" defTabSz="914400" rtl="0" eaLnBrk="1" fontAlgn="base" latinLnBrk="0" hangingPunct="1">
              <a:lnSpc>
                <a:spcPct val="100000"/>
              </a:lnSpc>
              <a:spcBef>
                <a:spcPct val="0"/>
              </a:spcBef>
              <a:spcAft>
                <a:spcPts val="60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977900" marR="0" lvl="1" indent="-342900" algn="just" defTabSz="914400" rtl="0" eaLnBrk="1" fontAlgn="base" latinLnBrk="0" hangingPunct="1">
              <a:lnSpc>
                <a:spcPct val="100000"/>
              </a:lnSpc>
              <a:spcBef>
                <a:spcPct val="0"/>
              </a:spcBef>
              <a:spcAft>
                <a:spcPts val="600"/>
              </a:spcAft>
              <a:buClrTx/>
              <a:buSzTx/>
              <a:buFontTx/>
              <a:buNone/>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5.RAD is not appropriate when technical risks are high(When a new application makes heavy use of new technology)</a:t>
            </a:r>
          </a:p>
          <a:p>
            <a:pPr marL="977900" marR="0" lvl="1" indent="-342900" algn="just" defTabSz="914400" rtl="0" eaLnBrk="1" fontAlgn="base" latinLnBrk="0" hangingPunct="1">
              <a:lnSpc>
                <a:spcPct val="100000"/>
              </a:lnSpc>
              <a:spcBef>
                <a:spcPct val="0"/>
              </a:spcBef>
              <a:spcAft>
                <a:spcPts val="60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977900" marR="0" lvl="1" indent="-342900" algn="just" defTabSz="914400" rtl="0" eaLnBrk="1" fontAlgn="base" latinLnBrk="0" hangingPunct="1">
              <a:lnSpc>
                <a:spcPct val="100000"/>
              </a:lnSpc>
              <a:spcBef>
                <a:spcPct val="0"/>
              </a:spcBef>
              <a:spcAft>
                <a:spcPts val="60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55600" marR="0" lvl="0" indent="-177800" algn="just" defTabSz="914400" rtl="0" eaLnBrk="1" fontAlgn="base" latinLnBrk="0" hangingPunct="1">
              <a:lnSpc>
                <a:spcPct val="100000"/>
              </a:lnSpc>
              <a:spcBef>
                <a:spcPct val="0"/>
              </a:spcBef>
              <a:spcAft>
                <a:spcPts val="600"/>
              </a:spcAft>
              <a:buClrTx/>
              <a:buSzTx/>
              <a:buFontTx/>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9395" name="Rectangle 3"/>
          <p:cNvSpPr/>
          <p:nvPr/>
        </p:nvSpPr>
        <p:spPr>
          <a:xfrm>
            <a:off x="2286000" y="0"/>
            <a:ext cx="3357563" cy="523875"/>
          </a:xfrm>
          <a:prstGeom prst="rect">
            <a:avLst/>
          </a:prstGeom>
          <a:noFill/>
          <a:ln w="9525">
            <a:noFill/>
          </a:ln>
        </p:spPr>
        <p:txBody>
          <a:bodyPr wrap="none">
            <a:spAutoFit/>
          </a:bodyPr>
          <a:lstStyle/>
          <a:p>
            <a:pPr marL="177800" algn="ctr"/>
            <a:r>
              <a:rPr lang="en-GB" altLang="x-none" sz="2800" b="1" dirty="0">
                <a:solidFill>
                  <a:srgbClr val="FF0000"/>
                </a:solidFill>
                <a:latin typeface="Arial" panose="020B0604020202020204" pitchFamily="34" charset="0"/>
              </a:rPr>
              <a:t>THE RAD MODEL</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55</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500063" y="0"/>
            <a:ext cx="8229600" cy="1143000"/>
          </a:xfrm>
        </p:spPr>
        <p:txBody>
          <a:bodyPr vert="horz" wrap="square" lIns="91440" tIns="45720" rIns="91440" bIns="45720" anchor="ctr" anchorCtr="0"/>
          <a:lstStyle/>
          <a:p>
            <a:r>
              <a:rPr lang="en-GB" altLang="x-none" b="1" dirty="0">
                <a:solidFill>
                  <a:srgbClr val="FF0000"/>
                </a:solidFill>
              </a:rPr>
              <a:t>THE RAD MODEL</a:t>
            </a:r>
            <a:br>
              <a:rPr lang="en-GB" altLang="x-none" b="1" dirty="0">
                <a:solidFill>
                  <a:srgbClr val="FF0000"/>
                </a:solidFill>
              </a:rPr>
            </a:br>
            <a:endParaRPr dirty="0"/>
          </a:p>
        </p:txBody>
      </p:sp>
      <p:graphicFrame>
        <p:nvGraphicFramePr>
          <p:cNvPr id="4" name="Content Placeholder 3"/>
          <p:cNvGraphicFramePr>
            <a:graphicFrameLocks noGrp="1"/>
          </p:cNvGraphicFramePr>
          <p:nvPr>
            <p:ph idx="1"/>
          </p:nvPr>
        </p:nvGraphicFramePr>
        <p:xfrm>
          <a:off x="285750" y="857250"/>
          <a:ext cx="8229600" cy="5948363"/>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smtClean="0"/>
                        <a:t>Advantages </a:t>
                      </a:r>
                      <a:endParaRPr lang="en-US" dirty="0"/>
                    </a:p>
                  </a:txBody>
                  <a:tcPr/>
                </a:tc>
                <a:tc>
                  <a:txBody>
                    <a:bodyPr/>
                    <a:lstStyle/>
                    <a:p>
                      <a:pPr>
                        <a:buFont typeface="Arial" panose="020B0604020202020204" pitchFamily="34" charset="0"/>
                        <a:buNone/>
                      </a:pPr>
                      <a:r>
                        <a:rPr lang="en-US" dirty="0" smtClean="0"/>
                        <a:t>Disadvantages</a:t>
                      </a:r>
                      <a:endParaRPr lang="en-US" dirty="0"/>
                    </a:p>
                  </a:txBody>
                  <a:tcPr/>
                </a:tc>
                <a:extLst>
                  <a:ext uri="{0D108BD9-81ED-4DB2-BD59-A6C34878D82A}">
                    <a16:rowId xmlns:a16="http://schemas.microsoft.com/office/drawing/2014/main" val="10000"/>
                  </a:ext>
                </a:extLst>
              </a:tr>
              <a:tr h="370840">
                <a:tc>
                  <a:txBody>
                    <a:bodyPr/>
                    <a:lstStyle/>
                    <a:p>
                      <a:pPr algn="just">
                        <a:buFont typeface="Arial" panose="020B0604020202020204" pitchFamily="34" charset="0"/>
                        <a:buChar char="•"/>
                      </a:pPr>
                      <a:r>
                        <a:rPr lang="en-US" dirty="0" smtClean="0"/>
                        <a:t>Changing requirements can be accommodated.</a:t>
                      </a:r>
                    </a:p>
                    <a:p>
                      <a:pPr algn="just">
                        <a:buFont typeface="Arial" panose="020B0604020202020204" pitchFamily="34" charset="0"/>
                        <a:buChar char="•"/>
                      </a:pPr>
                      <a:r>
                        <a:rPr lang="en-US" dirty="0" smtClean="0"/>
                        <a:t>Progress can be measured. </a:t>
                      </a:r>
                    </a:p>
                    <a:p>
                      <a:pPr algn="just">
                        <a:buFont typeface="Arial" panose="020B0604020202020204" pitchFamily="34" charset="0"/>
                        <a:buChar char="•"/>
                      </a:pPr>
                      <a:r>
                        <a:rPr lang="en-US" dirty="0" smtClean="0"/>
                        <a:t>Iteration time can be short with use of powerful RAD tools.</a:t>
                      </a:r>
                    </a:p>
                    <a:p>
                      <a:pPr algn="just">
                        <a:buFont typeface="Arial" panose="020B0604020202020204" pitchFamily="34" charset="0"/>
                        <a:buChar char="•"/>
                      </a:pPr>
                      <a:r>
                        <a:rPr lang="en-US" dirty="0" smtClean="0"/>
                        <a:t>Productivity with fewer people in short time. </a:t>
                      </a:r>
                    </a:p>
                    <a:p>
                      <a:pPr algn="just">
                        <a:buFont typeface="Arial" panose="020B0604020202020204" pitchFamily="34" charset="0"/>
                        <a:buChar char="•"/>
                      </a:pPr>
                      <a:r>
                        <a:rPr lang="en-US" dirty="0" smtClean="0"/>
                        <a:t>Reduced development time.</a:t>
                      </a:r>
                    </a:p>
                    <a:p>
                      <a:pPr algn="just">
                        <a:buFont typeface="Arial" panose="020B0604020202020204" pitchFamily="34" charset="0"/>
                        <a:buChar char="•"/>
                      </a:pPr>
                      <a:r>
                        <a:rPr lang="en-US" dirty="0" smtClean="0"/>
                        <a:t>Increases reusability of components</a:t>
                      </a:r>
                    </a:p>
                    <a:p>
                      <a:pPr algn="just">
                        <a:buFont typeface="Arial" panose="020B0604020202020204" pitchFamily="34" charset="0"/>
                        <a:buChar char="•"/>
                      </a:pPr>
                      <a:r>
                        <a:rPr lang="en-US" dirty="0" smtClean="0"/>
                        <a:t>Quick initial reviews occur </a:t>
                      </a:r>
                    </a:p>
                    <a:p>
                      <a:pPr algn="just">
                        <a:buFont typeface="Arial" panose="020B0604020202020204" pitchFamily="34" charset="0"/>
                        <a:buChar char="•"/>
                      </a:pPr>
                      <a:r>
                        <a:rPr lang="en-US" dirty="0" smtClean="0"/>
                        <a:t>Encourages customer feedback</a:t>
                      </a:r>
                    </a:p>
                    <a:p>
                      <a:pPr algn="just">
                        <a:buFont typeface="Arial" panose="020B0604020202020204" pitchFamily="34" charset="0"/>
                        <a:buChar char="•"/>
                      </a:pPr>
                      <a:r>
                        <a:rPr lang="en-US" dirty="0" smtClean="0"/>
                        <a:t>Integration from very beginning solves a lot of integration issues.</a:t>
                      </a:r>
                    </a:p>
                    <a:p>
                      <a:pPr algn="just">
                        <a:buFont typeface="Arial" panose="020B0604020202020204" pitchFamily="34" charset="0"/>
                        <a:buChar char="•"/>
                      </a:pPr>
                      <a:endParaRPr lang="en-US" dirty="0"/>
                    </a:p>
                  </a:txBody>
                  <a:tcPr/>
                </a:tc>
                <a:tc>
                  <a:txBody>
                    <a:bodyPr/>
                    <a:lstStyle/>
                    <a:p>
                      <a:pPr algn="just">
                        <a:buFont typeface="Arial" panose="020B0604020202020204" pitchFamily="34" charset="0"/>
                        <a:buChar char="•"/>
                      </a:pPr>
                      <a:r>
                        <a:rPr lang="en-US" dirty="0" smtClean="0"/>
                        <a:t>Dependency on technically strong team members for identifying business requirements. </a:t>
                      </a:r>
                    </a:p>
                    <a:p>
                      <a:pPr algn="just">
                        <a:buFont typeface="Arial" panose="020B0604020202020204" pitchFamily="34" charset="0"/>
                        <a:buChar char="•"/>
                      </a:pPr>
                      <a:r>
                        <a:rPr lang="en-US" dirty="0" smtClean="0"/>
                        <a:t>Only system that can be modularized (changeable, portable)can be built using RAD.</a:t>
                      </a:r>
                    </a:p>
                    <a:p>
                      <a:pPr algn="just">
                        <a:buFont typeface="Arial" panose="020B0604020202020204" pitchFamily="34" charset="0"/>
                        <a:buChar char="•"/>
                      </a:pPr>
                      <a:r>
                        <a:rPr lang="en-US" dirty="0" smtClean="0"/>
                        <a:t>Requires highly skilled developers/designers.</a:t>
                      </a:r>
                    </a:p>
                    <a:p>
                      <a:pPr algn="just">
                        <a:buFont typeface="Arial" panose="020B0604020202020204" pitchFamily="34" charset="0"/>
                        <a:buChar char="•"/>
                      </a:pPr>
                      <a:r>
                        <a:rPr lang="en-US" dirty="0" smtClean="0"/>
                        <a:t>High dependency on modeling skills.</a:t>
                      </a:r>
                    </a:p>
                    <a:p>
                      <a:pPr algn="just">
                        <a:buFont typeface="Arial" panose="020B0604020202020204" pitchFamily="34" charset="0"/>
                        <a:buChar char="•"/>
                      </a:pPr>
                      <a:r>
                        <a:rPr lang="en-US" dirty="0" smtClean="0"/>
                        <a:t>Inapplicable to cheaper projects as cost of modeling and automated code generation is very high.</a:t>
                      </a:r>
                    </a:p>
                    <a:p>
                      <a:pPr algn="just">
                        <a:buFont typeface="Arial" panose="020B0604020202020204" pitchFamily="34" charset="0"/>
                        <a:buChar char="•"/>
                      </a:pPr>
                      <a:r>
                        <a:rPr lang="en-US" dirty="0" smtClean="0"/>
                        <a:t>Management complexity is more.</a:t>
                      </a:r>
                    </a:p>
                    <a:p>
                      <a:pPr algn="just">
                        <a:buFont typeface="Arial" panose="020B0604020202020204" pitchFamily="34" charset="0"/>
                        <a:buChar char="•"/>
                      </a:pPr>
                      <a:r>
                        <a:rPr lang="en-US" dirty="0" smtClean="0"/>
                        <a:t>Suitable for systems that are component based and scalable.</a:t>
                      </a:r>
                    </a:p>
                    <a:p>
                      <a:pPr algn="just">
                        <a:buFont typeface="Arial" panose="020B0604020202020204" pitchFamily="34" charset="0"/>
                        <a:buChar char="•"/>
                      </a:pPr>
                      <a:r>
                        <a:rPr lang="en-US" dirty="0" smtClean="0"/>
                        <a:t>Requires user involvement throughout the life cycle.</a:t>
                      </a:r>
                    </a:p>
                    <a:p>
                      <a:pPr algn="just">
                        <a:buFont typeface="Arial" panose="020B0604020202020204" pitchFamily="34" charset="0"/>
                        <a:buChar char="•"/>
                      </a:pPr>
                      <a:r>
                        <a:rPr lang="en-US" dirty="0" smtClean="0"/>
                        <a:t>Suitable for project requiring shorter development times.</a:t>
                      </a:r>
                    </a:p>
                    <a:p>
                      <a:endParaRPr lang="en-US" dirty="0"/>
                    </a:p>
                  </a:txBody>
                  <a:tcPr/>
                </a:tc>
                <a:extLst>
                  <a:ext uri="{0D108BD9-81ED-4DB2-BD59-A6C34878D82A}">
                    <a16:rowId xmlns:a16="http://schemas.microsoft.com/office/drawing/2014/main" val="10001"/>
                  </a:ext>
                </a:extLst>
              </a:tr>
            </a:tbl>
          </a:graphicData>
        </a:graphic>
      </p:graphicFrame>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56</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p:nvPr/>
        </p:nvSpPr>
        <p:spPr>
          <a:xfrm>
            <a:off x="0" y="571500"/>
            <a:ext cx="9144000" cy="1092200"/>
          </a:xfrm>
          <a:prstGeom prst="rect">
            <a:avLst/>
          </a:prstGeom>
          <a:noFill/>
          <a:ln w="9525">
            <a:noFill/>
          </a:ln>
        </p:spPr>
        <p:txBody>
          <a:bodyPr>
            <a:spAutoFit/>
          </a:bodyPr>
          <a:lstStyle/>
          <a:p>
            <a:pPr marL="179705" indent="-179705" algn="just">
              <a:spcBef>
                <a:spcPts val="600"/>
              </a:spcBef>
              <a:buFont typeface="Wingdings" panose="05000000000000000000" pitchFamily="2" charset="2"/>
              <a:buChar char="Ø"/>
            </a:pPr>
            <a:r>
              <a:rPr sz="2000" dirty="0">
                <a:latin typeface="Arial" panose="020B0604020202020204" pitchFamily="34" charset="0"/>
              </a:rPr>
              <a:t>Evolutionary models are iterative. </a:t>
            </a:r>
          </a:p>
          <a:p>
            <a:pPr marL="179705" indent="-179705" algn="just">
              <a:spcBef>
                <a:spcPts val="600"/>
              </a:spcBef>
              <a:buFont typeface="Wingdings" panose="05000000000000000000" pitchFamily="2" charset="2"/>
              <a:buChar char="Ø"/>
            </a:pPr>
            <a:r>
              <a:rPr sz="2000" dirty="0">
                <a:latin typeface="Arial" panose="020B0604020202020204" pitchFamily="34" charset="0"/>
              </a:rPr>
              <a:t>They are characterized in a manner that enables you to develop increasingly more complete versions of the software.</a:t>
            </a:r>
            <a:endParaRPr sz="2000" b="1" dirty="0">
              <a:solidFill>
                <a:srgbClr val="FF0000"/>
              </a:solidFill>
              <a:latin typeface="Arial" panose="020B0604020202020204" pitchFamily="34" charset="0"/>
            </a:endParaRPr>
          </a:p>
        </p:txBody>
      </p:sp>
      <p:sp>
        <p:nvSpPr>
          <p:cNvPr id="61443" name="Rectangle 4"/>
          <p:cNvSpPr/>
          <p:nvPr/>
        </p:nvSpPr>
        <p:spPr>
          <a:xfrm>
            <a:off x="1857375" y="0"/>
            <a:ext cx="5199063" cy="523875"/>
          </a:xfrm>
          <a:prstGeom prst="rect">
            <a:avLst/>
          </a:prstGeom>
          <a:noFill/>
          <a:ln w="9525">
            <a:noFill/>
          </a:ln>
        </p:spPr>
        <p:txBody>
          <a:bodyPr wrap="none">
            <a:spAutoFit/>
          </a:bodyPr>
          <a:lstStyle/>
          <a:p>
            <a:pPr algn="ctr"/>
            <a:r>
              <a:rPr lang="en-GB" altLang="x-none" sz="2800" b="1" dirty="0">
                <a:solidFill>
                  <a:srgbClr val="FF0000"/>
                </a:solidFill>
                <a:latin typeface="Arial" panose="020B0604020202020204" pitchFamily="34" charset="0"/>
              </a:rPr>
              <a:t>Evolutionary Process Models</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57</a:t>
            </a:fld>
            <a:endParaRPr lang="en-GB" altLang="x-none" sz="1200" dirty="0">
              <a:solidFill>
                <a:srgbClr val="898989"/>
              </a:solidFill>
              <a:latin typeface="Calibri" panose="020F0502020204030204" pitchFamily="34" charset="0"/>
            </a:endParaRPr>
          </a:p>
        </p:txBody>
      </p:sp>
      <p:pic>
        <p:nvPicPr>
          <p:cNvPr id="61445" name="Picture 2"/>
          <p:cNvPicPr>
            <a:picLocks noChangeAspect="1"/>
          </p:cNvPicPr>
          <p:nvPr/>
        </p:nvPicPr>
        <p:blipFill>
          <a:blip r:embed="rId2"/>
          <a:srcRect l="11111" r="20512" b="2667"/>
          <a:stretch>
            <a:fillRect/>
          </a:stretch>
        </p:blipFill>
        <p:spPr>
          <a:xfrm>
            <a:off x="1143000" y="3214688"/>
            <a:ext cx="5286375" cy="3643312"/>
          </a:xfrm>
          <a:prstGeom prst="rect">
            <a:avLst/>
          </a:prstGeom>
          <a:noFill/>
          <a:ln w="9525">
            <a:noFill/>
          </a:ln>
        </p:spPr>
      </p:pic>
      <p:sp>
        <p:nvSpPr>
          <p:cNvPr id="61446" name="Rectangle 5"/>
          <p:cNvSpPr/>
          <p:nvPr/>
        </p:nvSpPr>
        <p:spPr>
          <a:xfrm>
            <a:off x="2500313" y="2857500"/>
            <a:ext cx="2686050" cy="369888"/>
          </a:xfrm>
          <a:prstGeom prst="rect">
            <a:avLst/>
          </a:prstGeom>
          <a:noFill/>
          <a:ln w="9525">
            <a:noFill/>
          </a:ln>
        </p:spPr>
        <p:txBody>
          <a:bodyPr wrap="none">
            <a:spAutoFit/>
          </a:bodyPr>
          <a:lstStyle/>
          <a:p>
            <a:r>
              <a:rPr b="1" dirty="0">
                <a:solidFill>
                  <a:srgbClr val="FF0000"/>
                </a:solidFill>
                <a:latin typeface="Arial" panose="020B0604020202020204" pitchFamily="34" charset="0"/>
              </a:rPr>
              <a:t>The Prototyping Model</a:t>
            </a:r>
            <a:endParaRPr dirty="0">
              <a:latin typeface="Arial" panose="020B0604020202020204" pitchFamily="34" charset="0"/>
            </a:endParaRPr>
          </a:p>
        </p:txBody>
      </p:sp>
      <p:sp>
        <p:nvSpPr>
          <p:cNvPr id="61447" name="Rectangle 6"/>
          <p:cNvSpPr/>
          <p:nvPr/>
        </p:nvSpPr>
        <p:spPr>
          <a:xfrm>
            <a:off x="0" y="1643063"/>
            <a:ext cx="7358063" cy="2138362"/>
          </a:xfrm>
          <a:prstGeom prst="rect">
            <a:avLst/>
          </a:prstGeom>
          <a:noFill/>
          <a:ln w="9525">
            <a:noFill/>
          </a:ln>
        </p:spPr>
        <p:txBody>
          <a:bodyPr>
            <a:spAutoFit/>
          </a:bodyPr>
          <a:lstStyle/>
          <a:p>
            <a:pPr marL="636905" lvl="1" indent="-179705" algn="just" eaLnBrk="1" hangingPunct="1">
              <a:spcBef>
                <a:spcPts val="600"/>
              </a:spcBef>
              <a:buFont typeface="Arial" panose="020B0604020202020204" pitchFamily="34" charset="0"/>
              <a:buChar char="•"/>
            </a:pPr>
            <a:r>
              <a:rPr b="1" dirty="0">
                <a:solidFill>
                  <a:srgbClr val="0070C0"/>
                </a:solidFill>
                <a:latin typeface="Arial" panose="020B0604020202020204" pitchFamily="34" charset="0"/>
              </a:rPr>
              <a:t>The Prototyping Model</a:t>
            </a:r>
          </a:p>
          <a:p>
            <a:pPr marL="636905" lvl="1" indent="-179705" algn="just" eaLnBrk="1" hangingPunct="1">
              <a:spcBef>
                <a:spcPts val="600"/>
              </a:spcBef>
              <a:buFont typeface="Arial" panose="020B0604020202020204" pitchFamily="34" charset="0"/>
              <a:buChar char="•"/>
            </a:pPr>
            <a:r>
              <a:rPr lang="en-GB" altLang="x-none" b="1" dirty="0">
                <a:solidFill>
                  <a:srgbClr val="0070C0"/>
                </a:solidFill>
                <a:latin typeface="Arial" panose="020B0604020202020204" pitchFamily="34" charset="0"/>
              </a:rPr>
              <a:t>The Spiral Model</a:t>
            </a:r>
          </a:p>
          <a:p>
            <a:pPr marL="636905" lvl="1" indent="-179705" algn="just" eaLnBrk="1" hangingPunct="1">
              <a:spcBef>
                <a:spcPts val="600"/>
              </a:spcBef>
              <a:buFont typeface="Arial" panose="020B0604020202020204" pitchFamily="34" charset="0"/>
              <a:buChar char="•"/>
            </a:pPr>
            <a:r>
              <a:rPr lang="en-GB" altLang="x-none" b="1" dirty="0">
                <a:solidFill>
                  <a:srgbClr val="0070C0"/>
                </a:solidFill>
                <a:latin typeface="Arial" panose="020B0604020202020204" pitchFamily="34" charset="0"/>
              </a:rPr>
              <a:t>The Concurrent  Development Model</a:t>
            </a:r>
          </a:p>
          <a:p>
            <a:pPr marL="179705" indent="-179705" algn="just">
              <a:spcBef>
                <a:spcPts val="600"/>
              </a:spcBef>
              <a:buFont typeface="Wingdings" panose="05000000000000000000" pitchFamily="2" charset="2"/>
              <a:buChar char="Ø"/>
            </a:pPr>
            <a:endParaRPr lang="en-GB" altLang="x-none" b="1" dirty="0">
              <a:solidFill>
                <a:srgbClr val="0070C0"/>
              </a:solidFill>
              <a:latin typeface="Arial" panose="020B0604020202020204" pitchFamily="34" charset="0"/>
            </a:endParaRPr>
          </a:p>
          <a:p>
            <a:pPr marL="179705" indent="-179705" algn="just">
              <a:spcBef>
                <a:spcPts val="600"/>
              </a:spcBef>
            </a:pPr>
            <a:endParaRPr dirty="0">
              <a:latin typeface="Arial" panose="020B0604020202020204" pitchFamily="34" charset="0"/>
            </a:endParaRPr>
          </a:p>
          <a:p>
            <a:pPr marL="179705" indent="-179705" algn="just">
              <a:spcBef>
                <a:spcPts val="600"/>
              </a:spcBef>
            </a:pPr>
            <a:endParaRPr lang="en-GB" altLang="x-none" dirty="0">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58</a:t>
            </a:fld>
            <a:endParaRPr lang="en-GB" altLang="x-none" sz="1200" dirty="0">
              <a:solidFill>
                <a:srgbClr val="898989"/>
              </a:solidFill>
              <a:latin typeface="Calibri" panose="020F0502020204030204" pitchFamily="34" charset="0"/>
            </a:endParaRPr>
          </a:p>
        </p:txBody>
      </p:sp>
      <p:sp>
        <p:nvSpPr>
          <p:cNvPr id="62467" name="Rectangle 2"/>
          <p:cNvSpPr/>
          <p:nvPr/>
        </p:nvSpPr>
        <p:spPr>
          <a:xfrm>
            <a:off x="214313" y="714375"/>
            <a:ext cx="8643937" cy="5632450"/>
          </a:xfrm>
          <a:prstGeom prst="rect">
            <a:avLst/>
          </a:prstGeom>
          <a:noFill/>
          <a:ln w="9525">
            <a:noFill/>
          </a:ln>
        </p:spPr>
        <p:txBody>
          <a:bodyPr>
            <a:spAutoFit/>
          </a:bodyPr>
          <a:lstStyle/>
          <a:p>
            <a:pPr algn="just">
              <a:buFont typeface="Wingdings" panose="05000000000000000000" pitchFamily="2" charset="2"/>
              <a:buChar char="Ø"/>
            </a:pPr>
            <a:r>
              <a:rPr sz="2000" dirty="0">
                <a:latin typeface="Arial" panose="020B0604020202020204" pitchFamily="34" charset="0"/>
              </a:rPr>
              <a:t>The basic idea in </a:t>
            </a:r>
            <a:r>
              <a:rPr sz="2000" b="1" dirty="0">
                <a:latin typeface="Arial" panose="020B0604020202020204" pitchFamily="34" charset="0"/>
              </a:rPr>
              <a:t>Prototype model</a:t>
            </a:r>
            <a:r>
              <a:rPr sz="2000" dirty="0">
                <a:latin typeface="Arial" panose="020B0604020202020204" pitchFamily="34" charset="0"/>
              </a:rPr>
              <a:t> is that instead of freezing the requirements before a design or coding can proceed, a throwaway prototype is built to understand the requirements.</a:t>
            </a:r>
          </a:p>
          <a:p>
            <a:pPr algn="just">
              <a:buFont typeface="Wingdings" panose="05000000000000000000" pitchFamily="2" charset="2"/>
              <a:buChar char="Ø"/>
            </a:pPr>
            <a:endParaRPr sz="2000" dirty="0">
              <a:latin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rPr>
              <a:t> This prototype is developed based on the currently known requirements. Prototype model is a </a:t>
            </a:r>
            <a:r>
              <a:rPr sz="2000" dirty="0">
                <a:latin typeface="Arial" panose="020B0604020202020204" pitchFamily="34" charset="0"/>
                <a:hlinkClick r:id="rId2"/>
              </a:rPr>
              <a:t>software development model</a:t>
            </a:r>
            <a:r>
              <a:rPr sz="2000" dirty="0">
                <a:latin typeface="Arial" panose="020B0604020202020204" pitchFamily="34" charset="0"/>
              </a:rPr>
              <a:t>.</a:t>
            </a:r>
          </a:p>
          <a:p>
            <a:pPr algn="just">
              <a:buFont typeface="Wingdings" panose="05000000000000000000" pitchFamily="2" charset="2"/>
              <a:buChar char="Ø"/>
            </a:pPr>
            <a:endParaRPr sz="2000" dirty="0">
              <a:latin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rPr>
              <a:t> By using this prototype, the client can get an “actual feel” of the system, since the interactions with prototype can enable the client to better understand the requirements of the desired system. </a:t>
            </a:r>
          </a:p>
          <a:p>
            <a:pPr algn="just">
              <a:buFont typeface="Wingdings" panose="05000000000000000000" pitchFamily="2" charset="2"/>
              <a:buChar char="Ø"/>
            </a:pPr>
            <a:endParaRPr sz="2000" dirty="0">
              <a:latin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rPr>
              <a:t> Prototyping is an attractive idea for complicated and large systems for which there is no manual process or existing system to help determining the requirements.</a:t>
            </a:r>
          </a:p>
          <a:p>
            <a:pPr algn="just">
              <a:buFont typeface="Wingdings" panose="05000000000000000000" pitchFamily="2" charset="2"/>
              <a:buChar char="Ø"/>
            </a:pPr>
            <a:endParaRPr sz="2000" dirty="0">
              <a:latin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rPr>
              <a:t>The prototype are usually not complete systems and many of the details are not built in the prototype. The goal is to provide a system with overall functionality.</a:t>
            </a:r>
          </a:p>
        </p:txBody>
      </p:sp>
      <p:sp>
        <p:nvSpPr>
          <p:cNvPr id="62468" name="Rectangle 3"/>
          <p:cNvSpPr/>
          <p:nvPr/>
        </p:nvSpPr>
        <p:spPr>
          <a:xfrm>
            <a:off x="2428875" y="214313"/>
            <a:ext cx="3514725" cy="461962"/>
          </a:xfrm>
          <a:prstGeom prst="rect">
            <a:avLst/>
          </a:prstGeom>
          <a:noFill/>
          <a:ln w="9525">
            <a:noFill/>
          </a:ln>
        </p:spPr>
        <p:txBody>
          <a:bodyPr wrap="none">
            <a:spAutoFit/>
          </a:bodyPr>
          <a:lstStyle/>
          <a:p>
            <a:r>
              <a:rPr sz="2400" b="1" dirty="0">
                <a:solidFill>
                  <a:srgbClr val="FF0000"/>
                </a:solidFill>
                <a:latin typeface="Arial" panose="020B0604020202020204" pitchFamily="34" charset="0"/>
              </a:rPr>
              <a:t>The Prototyping Model</a:t>
            </a:r>
            <a:endParaRPr sz="2400"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50" y="571500"/>
            <a:ext cx="8643938" cy="7016750"/>
          </a:xfrm>
          <a:prstGeom prst="rect">
            <a:avLst/>
          </a:prstGeom>
        </p:spPr>
        <p:txBody>
          <a:bodyPr>
            <a:spAutoFit/>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en-US" sz="2200" b="0" i="0" u="none" strike="noStrike" kern="1200" cap="none" spc="0" normalizeH="0" baseline="0" noProof="0" dirty="0">
                <a:ln>
                  <a:noFill/>
                </a:ln>
                <a:solidFill>
                  <a:schemeClr val="tx1"/>
                </a:solidFill>
                <a:effectLst/>
                <a:uLnTx/>
                <a:uFillTx/>
                <a:latin typeface="+mn-lt"/>
                <a:ea typeface="+mn-ea"/>
                <a:cs typeface="+mn-cs"/>
              </a:rPr>
              <a:t>Often, a customer defines a set of general objectives for software, but </a:t>
            </a:r>
            <a:r>
              <a:rPr kumimoji="0" lang="en-US" sz="2200" b="0" i="0" u="none" strike="noStrike" kern="1200" cap="none" spc="0" normalizeH="0" baseline="0" noProof="0" dirty="0">
                <a:ln>
                  <a:noFill/>
                </a:ln>
                <a:solidFill>
                  <a:srgbClr val="FF0000"/>
                </a:solidFill>
                <a:effectLst/>
                <a:uLnTx/>
                <a:uFillTx/>
                <a:latin typeface="+mn-lt"/>
                <a:ea typeface="+mn-ea"/>
                <a:cs typeface="+mn-cs"/>
              </a:rPr>
              <a:t>does not identify detailed requirements for functions and features. </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en-US" sz="2200" b="0" i="0" u="none" strike="noStrike" kern="1200" cap="none" spc="0" normalizeH="0" baseline="0" noProof="0" dirty="0">
                <a:ln>
                  <a:noFill/>
                </a:ln>
                <a:solidFill>
                  <a:schemeClr val="tx1"/>
                </a:solidFill>
                <a:effectLst/>
                <a:uLnTx/>
                <a:uFillTx/>
                <a:latin typeface="+mn-lt"/>
                <a:ea typeface="+mn-ea"/>
                <a:cs typeface="+mn-cs"/>
              </a:rPr>
              <a:t>In other cases, the developer may be unsure of the efficiency of an algorithm, the adaptability of an operating system, or the form that human-machine interaction should take.</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In these, and many other situations, </a:t>
            </a:r>
            <a:r>
              <a:rPr kumimoji="0" lang="en-US" sz="2200" b="0" i="0" u="none" strike="noStrike" kern="1200" cap="none" spc="0" normalizeH="0" baseline="0" noProof="0" dirty="0">
                <a:ln>
                  <a:noFill/>
                </a:ln>
                <a:solidFill>
                  <a:srgbClr val="FF0000"/>
                </a:solidFill>
                <a:effectLst/>
                <a:uLnTx/>
                <a:uFillTx/>
                <a:latin typeface="+mn-lt"/>
                <a:ea typeface="+mn-ea"/>
                <a:cs typeface="+mn-cs"/>
              </a:rPr>
              <a:t>a </a:t>
            </a:r>
            <a:r>
              <a:rPr kumimoji="0" lang="en-US" sz="2200" b="0" i="1" u="none" strike="noStrike" kern="1200" cap="none" spc="0" normalizeH="0" baseline="0" noProof="0" dirty="0">
                <a:ln>
                  <a:noFill/>
                </a:ln>
                <a:solidFill>
                  <a:srgbClr val="FF0000"/>
                </a:solidFill>
                <a:effectLst/>
                <a:uLnTx/>
                <a:uFillTx/>
                <a:latin typeface="+mn-lt"/>
                <a:ea typeface="+mn-ea"/>
                <a:cs typeface="+mn-cs"/>
              </a:rPr>
              <a:t>prototyping paradigm may offer the best </a:t>
            </a:r>
            <a:r>
              <a:rPr kumimoji="0" lang="en-US" sz="2200" b="0" i="0" u="none" strike="noStrike" kern="1200" cap="none" spc="0" normalizeH="0" baseline="0" noProof="0" dirty="0">
                <a:ln>
                  <a:noFill/>
                </a:ln>
                <a:solidFill>
                  <a:srgbClr val="FF0000"/>
                </a:solidFill>
                <a:effectLst/>
                <a:uLnTx/>
                <a:uFillTx/>
                <a:latin typeface="+mn-lt"/>
                <a:ea typeface="+mn-ea"/>
                <a:cs typeface="+mn-cs"/>
              </a:rPr>
              <a:t>approach.</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Although prototyping can be used as a stand-alone process model, it is more commonly used as a technique that can be implemented within the context of any one of the process models.</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en-US" sz="2200" b="0" i="0" u="none" strike="noStrike" kern="1200" cap="none" spc="0" normalizeH="0" baseline="0" noProof="0" dirty="0">
                <a:ln>
                  <a:noFill/>
                </a:ln>
                <a:solidFill>
                  <a:schemeClr val="tx1"/>
                </a:solidFill>
                <a:effectLst/>
                <a:uLnTx/>
                <a:uFillTx/>
                <a:latin typeface="+mn-lt"/>
                <a:ea typeface="+mn-ea"/>
                <a:cs typeface="+mn-cs"/>
              </a:rPr>
              <a:t>Regardless of the manner in which it is applied, the prototyping paradigm assists the software engineer and other customer to better understand what is to be built when requirements are fuzzy(</a:t>
            </a:r>
            <a:r>
              <a:rPr kumimoji="0" lang="en-US" sz="2200" b="0" i="0" u="none" strike="noStrike" kern="1200" cap="none" spc="0" normalizeH="0" baseline="0" noProof="0" dirty="0" err="1">
                <a:ln>
                  <a:noFill/>
                </a:ln>
                <a:solidFill>
                  <a:schemeClr val="tx1"/>
                </a:solidFill>
                <a:effectLst/>
                <a:uLnTx/>
                <a:uFillTx/>
                <a:latin typeface="+mn-lt"/>
                <a:ea typeface="+mn-ea"/>
                <a:cs typeface="+mn-cs"/>
              </a:rPr>
              <a:t>unclear,puzzling</a:t>
            </a:r>
            <a:r>
              <a:rPr kumimoji="0" lang="en-US" sz="2200" b="0" i="0" u="none" strike="noStrike" kern="1200" cap="none" spc="0" normalizeH="0" baseline="0" noProof="0" dirty="0">
                <a:ln>
                  <a:noFill/>
                </a:ln>
                <a:solidFill>
                  <a:schemeClr val="tx1"/>
                </a:solidFill>
                <a:effectLst/>
                <a:uLnTx/>
                <a:uFillTx/>
                <a:latin typeface="+mn-lt"/>
                <a:ea typeface="+mn-ea"/>
                <a:cs typeface="+mn-cs"/>
              </a:rPr>
              <a:t>).</a:t>
            </a:r>
          </a:p>
          <a:p>
            <a:pPr marL="263525" marR="0" lvl="0" indent="-263525" algn="just" defTabSz="914400" rtl="0" eaLnBrk="1" fontAlgn="base" latinLnBrk="0" hangingPunct="1">
              <a:lnSpc>
                <a:spcPct val="100000"/>
              </a:lnSpc>
              <a:spcBef>
                <a:spcPts val="600"/>
              </a:spcBef>
              <a:spcAft>
                <a:spcPct val="0"/>
              </a:spcAft>
              <a:buClrTx/>
              <a:buSzTx/>
              <a:buFont typeface="Wingdings" panose="05000000000000000000" pitchFamily="2" charset="2"/>
              <a:buChar char="Ø"/>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The prototyping model begins with communication.</a:t>
            </a:r>
          </a:p>
          <a:p>
            <a:pPr marL="263525" marR="0" lvl="0" indent="-263525" algn="just" defTabSz="914400" rtl="0" eaLnBrk="1" fontAlgn="base" latinLnBrk="0" hangingPunct="1">
              <a:lnSpc>
                <a:spcPct val="100000"/>
              </a:lnSpc>
              <a:spcBef>
                <a:spcPts val="600"/>
              </a:spcBef>
              <a:spcAft>
                <a:spcPct val="0"/>
              </a:spcAft>
              <a:buClrTx/>
              <a:buSzTx/>
              <a:buFont typeface="Wingdings" panose="05000000000000000000" pitchFamily="2" charset="2"/>
              <a:buChar char="Ø"/>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The software engineer and customer meet and define the overall objectives for the software, identify whatever requirements are known, and outline areas where further definition is mandatory. </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endParaRPr kumimoji="0" lang="en-GB"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63491" name="Rectangle 5"/>
          <p:cNvSpPr/>
          <p:nvPr/>
        </p:nvSpPr>
        <p:spPr>
          <a:xfrm>
            <a:off x="1785938" y="0"/>
            <a:ext cx="4078287" cy="523875"/>
          </a:xfrm>
          <a:prstGeom prst="rect">
            <a:avLst/>
          </a:prstGeom>
          <a:noFill/>
          <a:ln w="9525">
            <a:noFill/>
          </a:ln>
        </p:spPr>
        <p:txBody>
          <a:bodyPr wrap="none">
            <a:spAutoFit/>
          </a:bodyPr>
          <a:lstStyle/>
          <a:p>
            <a:r>
              <a:rPr sz="2800" b="1" dirty="0">
                <a:solidFill>
                  <a:srgbClr val="FF0000"/>
                </a:solidFill>
                <a:latin typeface="Arial" panose="020B0604020202020204" pitchFamily="34" charset="0"/>
              </a:rPr>
              <a:t>The Prototyping Model</a:t>
            </a:r>
            <a:endParaRPr sz="2800" dirty="0">
              <a:latin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59</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357188" y="714375"/>
            <a:ext cx="8229600" cy="5840413"/>
          </a:xfrm>
        </p:spPr>
        <p:txBody>
          <a:bodyPr vert="horz" wrap="square" lIns="91440" tIns="45720" rIns="91440" bIns="45720" anchor="t" anchorCtr="0"/>
          <a:lstStyle/>
          <a:p>
            <a:pPr algn="just">
              <a:buNone/>
            </a:pPr>
            <a:r>
              <a:rPr lang="en-IN" altLang="x-none" sz="2400" b="1" u="sng" dirty="0"/>
              <a:t>Section -III </a:t>
            </a:r>
            <a:r>
              <a:rPr lang="en-IN" altLang="x-none" sz="2400" i="1" dirty="0"/>
              <a:t>( Weightage – 30% , Minimum Theory Teaching Hours -8 )</a:t>
            </a:r>
          </a:p>
          <a:p>
            <a:pPr algn="just">
              <a:buNone/>
            </a:pPr>
            <a:endParaRPr lang="en-IN" altLang="x-none" sz="2400" i="1" dirty="0"/>
          </a:p>
          <a:p>
            <a:pPr algn="just">
              <a:buNone/>
            </a:pPr>
            <a:endParaRPr sz="2400" dirty="0"/>
          </a:p>
          <a:p>
            <a:pPr algn="just"/>
            <a:r>
              <a:rPr lang="en-IN" altLang="x-none" sz="2400" b="1" dirty="0"/>
              <a:t>Software Quality Management:</a:t>
            </a:r>
          </a:p>
          <a:p>
            <a:pPr algn="just">
              <a:buNone/>
            </a:pPr>
            <a:r>
              <a:rPr lang="en-IN" altLang="x-none" sz="2400" b="1" dirty="0"/>
              <a:t> </a:t>
            </a:r>
            <a:r>
              <a:rPr lang="en-IN" altLang="x-none" sz="2400" dirty="0"/>
              <a:t/>
            </a:r>
            <a:br>
              <a:rPr lang="en-IN" altLang="x-none" sz="2400" dirty="0"/>
            </a:br>
            <a:r>
              <a:rPr lang="en-IN" altLang="x-none" sz="2400" dirty="0"/>
              <a:t>Software quality assurance, Software testing techniques, S/W testing fundamentals, White box testing, Black box testing, Validation testing, System testing, Debugging, software maintenance: maintainability, Maintenance tasks, Reverse engineering and reengineering. </a:t>
            </a:r>
            <a:endParaRPr sz="2400" dirty="0"/>
          </a:p>
          <a:p>
            <a:pPr algn="just"/>
            <a:endParaRPr sz="2400" dirty="0"/>
          </a:p>
          <a:p>
            <a:pPr algn="just"/>
            <a:endParaRPr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6</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ChangeArrowheads="1"/>
          </p:cNvSpPr>
          <p:nvPr/>
        </p:nvSpPr>
        <p:spPr bwMode="auto">
          <a:xfrm>
            <a:off x="285750" y="571500"/>
            <a:ext cx="8572500" cy="6308725"/>
          </a:xfrm>
          <a:prstGeom prst="rect">
            <a:avLst/>
          </a:prstGeom>
          <a:noFill/>
          <a:ln w="9525">
            <a:noFill/>
            <a:miter lim="800000"/>
          </a:ln>
        </p:spPr>
        <p:txBody>
          <a:bodyPr>
            <a:spAutoFit/>
          </a:bodyPr>
          <a:lstStyle/>
          <a:p>
            <a:pPr marL="263525" marR="0" lvl="0" indent="-26352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200" b="0" i="0" u="none" strike="noStrike" kern="1200" cap="none" spc="0" normalizeH="0" baseline="0" noProof="0" dirty="0">
                <a:ln>
                  <a:noFill/>
                </a:ln>
                <a:solidFill>
                  <a:schemeClr val="tx1"/>
                </a:solidFill>
                <a:effectLst/>
                <a:uLnTx/>
                <a:uFillTx/>
                <a:latin typeface="+mj-lt"/>
                <a:ea typeface="+mn-ea"/>
                <a:cs typeface="+mn-cs"/>
              </a:rPr>
              <a:t>A prototyping iteration is planned quickly, and modeling (in the form of a “quick design”) occurs. </a:t>
            </a:r>
          </a:p>
          <a:p>
            <a:pPr marL="263525" marR="0" lvl="0" indent="-26352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200" b="0" i="0" u="none" strike="noStrike" kern="1200" cap="none" spc="0" normalizeH="0" baseline="0" noProof="0" dirty="0">
                <a:ln>
                  <a:noFill/>
                </a:ln>
                <a:solidFill>
                  <a:schemeClr val="tx1"/>
                </a:solidFill>
                <a:effectLst/>
                <a:uLnTx/>
                <a:uFillTx/>
                <a:latin typeface="+mj-lt"/>
                <a:ea typeface="+mn-ea"/>
                <a:cs typeface="+mn-cs"/>
              </a:rPr>
              <a:t>A quick design focuses on a representation of those aspects of the software that will be visible to end users (e.g., human interface layout or output display formats). </a:t>
            </a:r>
          </a:p>
          <a:p>
            <a:pPr marL="263525" marR="0" lvl="0" indent="-26352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200" b="0" i="0" u="none" strike="noStrike" kern="1200" cap="none" spc="0" normalizeH="0" baseline="0" noProof="0" dirty="0">
                <a:ln>
                  <a:noFill/>
                </a:ln>
                <a:solidFill>
                  <a:schemeClr val="tx1"/>
                </a:solidFill>
                <a:effectLst/>
                <a:uLnTx/>
                <a:uFillTx/>
                <a:latin typeface="+mj-lt"/>
                <a:ea typeface="+mn-ea"/>
                <a:cs typeface="+mn-cs"/>
              </a:rPr>
              <a:t>The quick design leads to the construction of a prototype.</a:t>
            </a:r>
          </a:p>
          <a:p>
            <a:pPr marL="263525" marR="0" lvl="0" indent="-26352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200" b="0" i="0" u="none" strike="noStrike" kern="1200" cap="none" spc="0" normalizeH="0" baseline="0" noProof="0" dirty="0">
                <a:ln>
                  <a:noFill/>
                </a:ln>
                <a:solidFill>
                  <a:schemeClr val="tx1"/>
                </a:solidFill>
                <a:effectLst/>
                <a:uLnTx/>
                <a:uFillTx/>
                <a:latin typeface="+mj-lt"/>
                <a:ea typeface="+mn-ea"/>
                <a:cs typeface="+mn-cs"/>
              </a:rPr>
              <a:t>The prototype is deployed and evaluated by the customer/user who provide feedback that is used to further refine requirements. </a:t>
            </a:r>
          </a:p>
          <a:p>
            <a:pPr marL="263525" marR="0" lvl="0" indent="-26352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200" b="0" i="0" u="none" strike="noStrike" kern="1200" cap="none" spc="0" normalizeH="0" baseline="0" noProof="0" dirty="0">
                <a:ln>
                  <a:noFill/>
                </a:ln>
                <a:solidFill>
                  <a:schemeClr val="tx1"/>
                </a:solidFill>
                <a:effectLst/>
                <a:uLnTx/>
                <a:uFillTx/>
                <a:latin typeface="+mj-lt"/>
                <a:ea typeface="+mn-ea"/>
                <a:cs typeface="+mn-cs"/>
              </a:rPr>
              <a:t>Iteration occurs as the prototype is tuned to satisfy the needs of the customer, while at the same time enabling you to better understand what needs to be done. </a:t>
            </a:r>
          </a:p>
          <a:p>
            <a:pPr marL="263525" marR="0" lvl="0" indent="-26352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200" b="0" i="0" u="none" strike="noStrike" kern="1200" cap="none" spc="0" normalizeH="0" baseline="0" noProof="0" dirty="0">
                <a:ln>
                  <a:noFill/>
                </a:ln>
                <a:solidFill>
                  <a:schemeClr val="tx1"/>
                </a:solidFill>
                <a:effectLst/>
                <a:uLnTx/>
                <a:uFillTx/>
                <a:latin typeface="+mj-lt"/>
                <a:ea typeface="+mn-ea"/>
                <a:cs typeface="+mn-cs"/>
              </a:rPr>
              <a:t>The prototype serves as a mechanism for identifying software requirements.</a:t>
            </a:r>
          </a:p>
          <a:p>
            <a:pPr marL="263525" marR="0" lvl="0" indent="-26352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200" b="0" i="0" u="none" strike="noStrike" kern="1200" cap="none" spc="0" normalizeH="0" baseline="0" noProof="0" dirty="0">
                <a:ln>
                  <a:noFill/>
                </a:ln>
                <a:solidFill>
                  <a:schemeClr val="tx1"/>
                </a:solidFill>
                <a:effectLst/>
                <a:uLnTx/>
                <a:uFillTx/>
                <a:latin typeface="+mj-lt"/>
                <a:ea typeface="+mn-ea"/>
                <a:cs typeface="+mn-cs"/>
              </a:rPr>
              <a:t>If a working prototype is built, the developer attempts to make use of  existing program fragments or applies tools (e.g., report generators and window managers) that enable working programs to be generated quickly. </a:t>
            </a:r>
          </a:p>
        </p:txBody>
      </p:sp>
      <p:sp>
        <p:nvSpPr>
          <p:cNvPr id="64515" name="Rectangle 4"/>
          <p:cNvSpPr/>
          <p:nvPr/>
        </p:nvSpPr>
        <p:spPr>
          <a:xfrm>
            <a:off x="2428875" y="0"/>
            <a:ext cx="4078288" cy="523875"/>
          </a:xfrm>
          <a:prstGeom prst="rect">
            <a:avLst/>
          </a:prstGeom>
          <a:noFill/>
          <a:ln w="9525">
            <a:noFill/>
          </a:ln>
        </p:spPr>
        <p:txBody>
          <a:bodyPr wrap="none">
            <a:spAutoFit/>
          </a:bodyPr>
          <a:lstStyle/>
          <a:p>
            <a:r>
              <a:rPr sz="2800" b="1" dirty="0">
                <a:solidFill>
                  <a:srgbClr val="FF0000"/>
                </a:solidFill>
                <a:latin typeface="Arial" panose="020B0604020202020204" pitchFamily="34" charset="0"/>
              </a:rPr>
              <a:t>The Prototyping Model</a:t>
            </a:r>
            <a:endParaRPr sz="2800" dirty="0">
              <a:latin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60</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ChangeArrowheads="1"/>
          </p:cNvSpPr>
          <p:nvPr/>
        </p:nvSpPr>
        <p:spPr bwMode="auto">
          <a:xfrm>
            <a:off x="642938" y="1214438"/>
            <a:ext cx="8001000" cy="4862513"/>
          </a:xfrm>
          <a:prstGeom prst="rect">
            <a:avLst/>
          </a:prstGeom>
          <a:noFill/>
          <a:ln w="9525">
            <a:noFill/>
            <a:miter lim="800000"/>
          </a:ln>
        </p:spPr>
        <p:txBody>
          <a:bodyPr>
            <a:spAutoFit/>
          </a:bodyPr>
          <a:lstStyle/>
          <a:p>
            <a:pPr marL="360680" marR="0" lvl="0" indent="-360680"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000" b="0" i="0" u="none" strike="noStrike" kern="1200" cap="none" spc="0" normalizeH="0" baseline="0" noProof="0" dirty="0">
                <a:ln>
                  <a:noFill/>
                </a:ln>
                <a:solidFill>
                  <a:schemeClr val="tx1"/>
                </a:solidFill>
                <a:effectLst/>
                <a:uLnTx/>
                <a:uFillTx/>
                <a:latin typeface="+mj-lt"/>
                <a:ea typeface="+mn-ea"/>
                <a:cs typeface="+mn-cs"/>
              </a:rPr>
              <a:t>Both customers and developers like the prototyping paradigm. </a:t>
            </a:r>
          </a:p>
          <a:p>
            <a:pPr marL="360680" marR="0" lvl="0" indent="-360680"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000" b="0" i="0" u="none" strike="noStrike" kern="1200" cap="none" spc="0" normalizeH="0" baseline="0" noProof="0" dirty="0">
                <a:ln>
                  <a:noFill/>
                </a:ln>
                <a:solidFill>
                  <a:schemeClr val="tx1"/>
                </a:solidFill>
                <a:effectLst/>
                <a:uLnTx/>
                <a:uFillTx/>
                <a:latin typeface="+mj-lt"/>
                <a:ea typeface="+mn-ea"/>
                <a:cs typeface="+mn-cs"/>
              </a:rPr>
              <a:t>Users get a feel for the actual system, and developers get to build something immediately. Yet, prototyping can be problematic for the following reasons:</a:t>
            </a:r>
          </a:p>
          <a:p>
            <a:pPr marL="342900" marR="0" lvl="0" indent="-342900" algn="just" defTabSz="914400" rtl="0" eaLnBrk="1" fontAlgn="base" latinLnBrk="0" hangingPunct="1">
              <a:lnSpc>
                <a:spcPct val="100000"/>
              </a:lnSpc>
              <a:spcBef>
                <a:spcPts val="600"/>
              </a:spcBef>
              <a:spcAft>
                <a:spcPct val="0"/>
              </a:spcAft>
              <a:buClrTx/>
              <a:buSzTx/>
              <a:buFontTx/>
              <a:buAutoNum type="arabicPeriod"/>
              <a:defRPr/>
            </a:pPr>
            <a:r>
              <a:rPr kumimoji="0" lang="en-US" sz="2000" b="1" i="0" u="none" strike="noStrike" kern="1200" cap="none" spc="0" normalizeH="0" baseline="0" noProof="0" dirty="0">
                <a:ln>
                  <a:noFill/>
                </a:ln>
                <a:solidFill>
                  <a:srgbClr val="00B0F0"/>
                </a:solidFill>
                <a:effectLst/>
                <a:uLnTx/>
                <a:uFillTx/>
                <a:latin typeface="+mj-lt"/>
                <a:ea typeface="+mn-ea"/>
                <a:cs typeface="+mn-cs"/>
              </a:rPr>
              <a:t>Customers see what appears to be a working version of the software</a:t>
            </a:r>
            <a:r>
              <a:rPr kumimoji="0" lang="en-US" sz="2000" b="1" i="0" u="none" strike="noStrike" kern="1200" cap="none" spc="0" normalizeH="0" baseline="0" noProof="0" dirty="0">
                <a:ln>
                  <a:noFill/>
                </a:ln>
                <a:solidFill>
                  <a:schemeClr val="tx1"/>
                </a:solidFill>
                <a:effectLst/>
                <a:uLnTx/>
                <a:uFillTx/>
                <a:latin typeface="+mj-lt"/>
                <a:ea typeface="+mn-ea"/>
                <a:cs typeface="+mn-cs"/>
              </a:rPr>
              <a:t>,</a:t>
            </a:r>
          </a:p>
          <a:p>
            <a:pPr marL="800100" marR="0" lvl="1" indent="-342900" algn="just" defTabSz="914400" rtl="0" eaLnBrk="1" fontAlgn="base" latinLnBrk="0" hangingPunct="1">
              <a:lnSpc>
                <a:spcPct val="100000"/>
              </a:lnSpc>
              <a:spcBef>
                <a:spcPts val="600"/>
              </a:spcBef>
              <a:spcAft>
                <a:spcPct val="0"/>
              </a:spcAft>
              <a:buClrTx/>
              <a:buSzTx/>
              <a:buFont typeface="Arial" panose="020B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mj-lt"/>
                <a:ea typeface="+mn-ea"/>
                <a:cs typeface="+mn-cs"/>
              </a:rPr>
              <a:t> U</a:t>
            </a:r>
            <a:r>
              <a:rPr kumimoji="0" lang="en-US" sz="2000" b="0" i="0" u="none" strike="noStrike" kern="1200" cap="none" spc="0" normalizeH="0" baseline="0" noProof="0" dirty="0">
                <a:ln>
                  <a:noFill/>
                </a:ln>
                <a:solidFill>
                  <a:schemeClr val="tx1"/>
                </a:solidFill>
                <a:effectLst/>
                <a:uLnTx/>
                <a:uFillTx/>
                <a:latin typeface="+mj-lt"/>
                <a:ea typeface="+mn-ea"/>
                <a:cs typeface="+mn-cs"/>
              </a:rPr>
              <a:t>naware that the prototype is held together haphazardly(accidently, randomly)</a:t>
            </a:r>
          </a:p>
          <a:p>
            <a:pPr marL="800100" marR="0" lvl="1" indent="-342900" algn="just" defTabSz="914400" rtl="0" eaLnBrk="1" fontAlgn="base" latinLnBrk="0" hangingPunct="1">
              <a:lnSpc>
                <a:spcPct val="100000"/>
              </a:lnSpc>
              <a:spcBef>
                <a:spcPts val="60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mj-lt"/>
                <a:ea typeface="+mn-ea"/>
                <a:cs typeface="+mn-cs"/>
              </a:rPr>
              <a:t> Unaware that in the rush to get it working you haven’t considered overall software quality or long-term  maintainability. </a:t>
            </a:r>
          </a:p>
          <a:p>
            <a:pPr marL="800100" marR="0" lvl="1" indent="-342900" algn="just" defTabSz="914400" rtl="0" eaLnBrk="1" fontAlgn="base" latinLnBrk="0" hangingPunct="1">
              <a:lnSpc>
                <a:spcPct val="100000"/>
              </a:lnSpc>
              <a:spcBef>
                <a:spcPts val="60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mj-lt"/>
                <a:ea typeface="+mn-ea"/>
                <a:cs typeface="+mn-cs"/>
              </a:rPr>
              <a:t>When informed that the product must be rebuilt so that high levels of quality can be maintained, stakeholders cry foul(protest strongly)and demand that “a few fixes” be applied to make the prototype a working product.</a:t>
            </a:r>
          </a:p>
          <a:p>
            <a:pPr marL="800100" marR="0" lvl="1" indent="-342900" algn="just" defTabSz="914400" rtl="0" eaLnBrk="1" fontAlgn="base" latinLnBrk="0" hangingPunct="1">
              <a:lnSpc>
                <a:spcPct val="100000"/>
              </a:lnSpc>
              <a:spcBef>
                <a:spcPts val="60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mj-lt"/>
                <a:ea typeface="+mn-ea"/>
                <a:cs typeface="+mn-cs"/>
              </a:rPr>
              <a:t> Too often, software development management relents(quits).</a:t>
            </a:r>
          </a:p>
        </p:txBody>
      </p:sp>
      <p:sp>
        <p:nvSpPr>
          <p:cNvPr id="65539" name="Rectangle 2"/>
          <p:cNvSpPr/>
          <p:nvPr/>
        </p:nvSpPr>
        <p:spPr>
          <a:xfrm>
            <a:off x="3071813" y="500063"/>
            <a:ext cx="4078287" cy="523875"/>
          </a:xfrm>
          <a:prstGeom prst="rect">
            <a:avLst/>
          </a:prstGeom>
          <a:noFill/>
          <a:ln w="9525">
            <a:noFill/>
          </a:ln>
        </p:spPr>
        <p:txBody>
          <a:bodyPr wrap="none">
            <a:spAutoFit/>
          </a:bodyPr>
          <a:lstStyle/>
          <a:p>
            <a:r>
              <a:rPr sz="2800" b="1" dirty="0">
                <a:solidFill>
                  <a:srgbClr val="FF0000"/>
                </a:solidFill>
                <a:latin typeface="Arial" panose="020B0604020202020204" pitchFamily="34" charset="0"/>
              </a:rPr>
              <a:t>The Prototyping Model</a:t>
            </a:r>
            <a:endParaRPr sz="2800" dirty="0">
              <a:latin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61</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1428750"/>
            <a:ext cx="8001000" cy="4908550"/>
          </a:xfrm>
          <a:prstGeom prst="rect">
            <a:avLst/>
          </a:prstGeom>
        </p:spPr>
        <p:txBody>
          <a:bodyPr>
            <a:spAutoFit/>
          </a:bodyPr>
          <a:lstStyle/>
          <a:p>
            <a:pPr marL="342900" marR="0" lvl="0" indent="-342900" algn="just" defTabSz="914400" rtl="0" eaLnBrk="1" fontAlgn="base" latinLnBrk="0" hangingPunct="1">
              <a:lnSpc>
                <a:spcPct val="100000"/>
              </a:lnSpc>
              <a:spcBef>
                <a:spcPts val="600"/>
              </a:spcBef>
              <a:spcAft>
                <a:spcPct val="0"/>
              </a:spcAft>
              <a:buClrTx/>
              <a:buSzTx/>
              <a:buFont typeface="+mj-lt"/>
              <a:buAutoNum type="arabicPeriod" startAt="2"/>
              <a:defRPr/>
            </a:pPr>
            <a:r>
              <a:rPr kumimoji="0" lang="en-US" sz="2400" b="1" i="0" u="none" strike="noStrike" kern="1200" cap="none" spc="0" normalizeH="0" baseline="0" noProof="0" dirty="0">
                <a:ln>
                  <a:noFill/>
                </a:ln>
                <a:solidFill>
                  <a:srgbClr val="00B0F0"/>
                </a:solidFill>
                <a:effectLst/>
                <a:uLnTx/>
                <a:uFillTx/>
                <a:latin typeface="+mj-lt"/>
                <a:ea typeface="+mn-ea"/>
                <a:cs typeface="+mn-cs"/>
              </a:rPr>
              <a:t>The developer often makes implementation compromises</a:t>
            </a:r>
            <a:r>
              <a:rPr kumimoji="0" lang="en-US" sz="2400" b="1" i="0" u="none" strike="noStrike" kern="1200" cap="none" spc="0" normalizeH="0" baseline="0" noProof="0" dirty="0">
                <a:ln>
                  <a:noFill/>
                </a:ln>
                <a:solidFill>
                  <a:schemeClr val="tx1"/>
                </a:solidFill>
                <a:effectLst/>
                <a:uLnTx/>
                <a:uFillTx/>
                <a:latin typeface="+mj-lt"/>
                <a:ea typeface="+mn-ea"/>
                <a:cs typeface="+mn-cs"/>
              </a:rPr>
              <a:t> </a:t>
            </a:r>
          </a:p>
          <a:p>
            <a:pPr marL="800100" marR="0" lvl="1" indent="-342900" algn="just" defTabSz="914400" rtl="0" eaLnBrk="1" fontAlgn="base" latinLnBrk="0" hangingPunct="1">
              <a:lnSpc>
                <a:spcPct val="100000"/>
              </a:lnSpc>
              <a:spcBef>
                <a:spcPts val="6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j-lt"/>
                <a:ea typeface="+mn-ea"/>
                <a:cs typeface="+mn-cs"/>
              </a:rPr>
              <a:t>In order to get a prototype working quickly.</a:t>
            </a:r>
          </a:p>
          <a:p>
            <a:pPr marL="800100" marR="0" lvl="1" indent="-342900" algn="just" defTabSz="914400" rtl="0" eaLnBrk="1" fontAlgn="base" latinLnBrk="0" hangingPunct="1">
              <a:lnSpc>
                <a:spcPct val="100000"/>
              </a:lnSpc>
              <a:spcBef>
                <a:spcPts val="6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j-lt"/>
                <a:ea typeface="+mn-ea"/>
                <a:cs typeface="+mn-cs"/>
              </a:rPr>
              <a:t> An inappropriate operating system or programming language may be used simply because it is available and known; </a:t>
            </a:r>
          </a:p>
          <a:p>
            <a:pPr marL="800100" marR="0" lvl="1" indent="-342900" algn="just" defTabSz="914400" rtl="0" eaLnBrk="1" fontAlgn="base" latinLnBrk="0" hangingPunct="1">
              <a:lnSpc>
                <a:spcPct val="100000"/>
              </a:lnSpc>
              <a:spcBef>
                <a:spcPts val="6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j-lt"/>
                <a:ea typeface="+mn-ea"/>
                <a:cs typeface="+mn-cs"/>
              </a:rPr>
              <a:t>An inefficient algorithm may be implemented simply to demonstrate capability.</a:t>
            </a:r>
          </a:p>
          <a:p>
            <a:pPr marL="800100" marR="0" lvl="1" indent="-342900" algn="just" defTabSz="914400" rtl="0" eaLnBrk="1" fontAlgn="base" latinLnBrk="0" hangingPunct="1">
              <a:lnSpc>
                <a:spcPct val="100000"/>
              </a:lnSpc>
              <a:spcBef>
                <a:spcPts val="6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j-lt"/>
                <a:ea typeface="+mn-ea"/>
                <a:cs typeface="+mn-cs"/>
              </a:rPr>
              <a:t> After a time, developer may become comfortable with these choices and forget all the reasons why they were inappropriate. </a:t>
            </a:r>
          </a:p>
          <a:p>
            <a:pPr marL="800100" marR="0" lvl="1" indent="-342900" algn="just" defTabSz="914400" rtl="0" eaLnBrk="1" fontAlgn="base" latinLnBrk="0" hangingPunct="1">
              <a:lnSpc>
                <a:spcPct val="100000"/>
              </a:lnSpc>
              <a:spcBef>
                <a:spcPts val="6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j-lt"/>
                <a:ea typeface="+mn-ea"/>
                <a:cs typeface="+mn-cs"/>
              </a:rPr>
              <a:t>The less-than-ideal choice has now become an integral part of the system.</a:t>
            </a:r>
            <a:endParaRPr kumimoji="0" lang="en-GB"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66563" name="Rectangle 3"/>
          <p:cNvSpPr/>
          <p:nvPr/>
        </p:nvSpPr>
        <p:spPr>
          <a:xfrm>
            <a:off x="2214563" y="714375"/>
            <a:ext cx="4078287" cy="523875"/>
          </a:xfrm>
          <a:prstGeom prst="rect">
            <a:avLst/>
          </a:prstGeom>
          <a:noFill/>
          <a:ln w="9525">
            <a:noFill/>
          </a:ln>
        </p:spPr>
        <p:txBody>
          <a:bodyPr wrap="none">
            <a:spAutoFit/>
          </a:bodyPr>
          <a:lstStyle/>
          <a:p>
            <a:r>
              <a:rPr sz="2800" b="1" dirty="0">
                <a:solidFill>
                  <a:srgbClr val="FF0000"/>
                </a:solidFill>
                <a:latin typeface="Arial" panose="020B0604020202020204" pitchFamily="34" charset="0"/>
              </a:rPr>
              <a:t>The Prototyping Model</a:t>
            </a:r>
            <a:endParaRPr sz="2800" dirty="0">
              <a:latin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62</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p:txBody>
          <a:bodyPr vert="horz" wrap="square" lIns="91440" tIns="45720" rIns="91440" bIns="45720" anchor="t" anchorCtr="0"/>
          <a:lstStyle/>
          <a:p>
            <a:pPr algn="just" defTabSz="914400">
              <a:lnSpc>
                <a:spcPct val="95000"/>
              </a:lnSpc>
              <a:spcBef>
                <a:spcPts val="700"/>
              </a:spcBef>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400" dirty="0"/>
              <a:t>Follows an evolutionary and iterative approach</a:t>
            </a:r>
          </a:p>
          <a:p>
            <a:pPr algn="just" defTabSz="914400">
              <a:lnSpc>
                <a:spcPct val="95000"/>
              </a:lnSpc>
              <a:spcBef>
                <a:spcPts val="700"/>
              </a:spcBef>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x-none" sz="2400" dirty="0"/>
          </a:p>
          <a:p>
            <a:pPr algn="just" defTabSz="914400">
              <a:lnSpc>
                <a:spcPct val="95000"/>
              </a:lnSpc>
              <a:spcBef>
                <a:spcPts val="700"/>
              </a:spcBef>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400" dirty="0"/>
              <a:t>Used when requirements are </a:t>
            </a:r>
            <a:r>
              <a:rPr lang="en-GB" altLang="x-none" sz="2400" u="sng" dirty="0"/>
              <a:t>not</a:t>
            </a:r>
            <a:r>
              <a:rPr lang="en-GB" altLang="x-none" sz="2400" dirty="0"/>
              <a:t> well understood</a:t>
            </a:r>
          </a:p>
          <a:p>
            <a:pPr algn="just" defTabSz="914400">
              <a:lnSpc>
                <a:spcPct val="95000"/>
              </a:lnSpc>
              <a:spcBef>
                <a:spcPts val="700"/>
              </a:spcBef>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x-none" sz="2400" dirty="0"/>
          </a:p>
          <a:p>
            <a:pPr algn="just" defTabSz="914400">
              <a:lnSpc>
                <a:spcPct val="95000"/>
              </a:lnSpc>
              <a:spcBef>
                <a:spcPts val="700"/>
              </a:spcBef>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400" dirty="0"/>
              <a:t>Serves as a mechanism for identifying software requirements</a:t>
            </a:r>
          </a:p>
          <a:p>
            <a:pPr algn="just" defTabSz="914400">
              <a:lnSpc>
                <a:spcPct val="95000"/>
              </a:lnSpc>
              <a:spcBef>
                <a:spcPts val="700"/>
              </a:spcBef>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x-none" sz="2400" dirty="0"/>
          </a:p>
          <a:p>
            <a:pPr algn="just" defTabSz="914400">
              <a:lnSpc>
                <a:spcPct val="95000"/>
              </a:lnSpc>
              <a:spcBef>
                <a:spcPts val="700"/>
              </a:spcBef>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400" dirty="0"/>
              <a:t>Focuses on those aspects of the software that are visible to the customer/user</a:t>
            </a:r>
          </a:p>
          <a:p>
            <a:pPr algn="just" defTabSz="914400">
              <a:lnSpc>
                <a:spcPct val="95000"/>
              </a:lnSpc>
              <a:spcBef>
                <a:spcPts val="700"/>
              </a:spcBef>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x-none" sz="2400" dirty="0"/>
          </a:p>
          <a:p>
            <a:pPr algn="just" defTabSz="914400">
              <a:lnSpc>
                <a:spcPct val="95000"/>
              </a:lnSpc>
              <a:spcBef>
                <a:spcPts val="700"/>
              </a:spcBef>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400" dirty="0"/>
              <a:t>Feedback is used to refine the prototype</a:t>
            </a:r>
          </a:p>
          <a:p>
            <a:pPr algn="just" defTabSz="9144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sz="2400" dirty="0"/>
          </a:p>
        </p:txBody>
      </p:sp>
      <p:sp>
        <p:nvSpPr>
          <p:cNvPr id="67587" name="Title 4"/>
          <p:cNvSpPr>
            <a:spLocks noGrp="1"/>
          </p:cNvSpPr>
          <p:nvPr>
            <p:ph type="title"/>
          </p:nvPr>
        </p:nvSpPr>
        <p:spPr>
          <a:xfrm>
            <a:off x="457200" y="274638"/>
            <a:ext cx="8229600" cy="523875"/>
          </a:xfrm>
        </p:spPr>
        <p:txBody>
          <a:bodyPr vert="horz" wrap="square" lIns="91440" tIns="45720" rIns="91440" bIns="45720" anchor="ctr" anchorCtr="0">
            <a:spAutoFit/>
          </a:bodyPr>
          <a:lstStyle/>
          <a:p>
            <a:r>
              <a:rPr sz="2800" b="1" dirty="0">
                <a:solidFill>
                  <a:srgbClr val="FF0000"/>
                </a:solidFill>
              </a:rPr>
              <a:t>The Prototyping Model</a:t>
            </a:r>
            <a:endParaRPr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63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vert="horz" wrap="square" lIns="91440" tIns="45720" rIns="91440" bIns="45720" anchor="ctr" anchorCtr="0"/>
          <a:lstStyle/>
          <a:p>
            <a:r>
              <a:rPr b="1" dirty="0"/>
              <a:t>Software Prototyping Application</a:t>
            </a:r>
            <a:br>
              <a:rPr b="1" dirty="0"/>
            </a:br>
            <a:endParaRPr dirty="0"/>
          </a:p>
        </p:txBody>
      </p:sp>
      <p:sp>
        <p:nvSpPr>
          <p:cNvPr id="68611" name="Content Placeholder 2"/>
          <p:cNvSpPr>
            <a:spLocks noGrp="1"/>
          </p:cNvSpPr>
          <p:nvPr>
            <p:ph idx="1"/>
          </p:nvPr>
        </p:nvSpPr>
        <p:spPr>
          <a:xfrm>
            <a:off x="500063" y="1143000"/>
            <a:ext cx="8229600" cy="4525963"/>
          </a:xfrm>
        </p:spPr>
        <p:txBody>
          <a:bodyPr vert="horz" wrap="square" lIns="91440" tIns="45720" rIns="91440" bIns="45720" anchor="t" anchorCtr="0"/>
          <a:lstStyle/>
          <a:p>
            <a:pPr algn="just"/>
            <a:r>
              <a:rPr sz="2400" dirty="0"/>
              <a:t>Software Prototyping is most useful in development of systems having </a:t>
            </a:r>
            <a:r>
              <a:rPr sz="2400" dirty="0">
                <a:solidFill>
                  <a:srgbClr val="FF0000"/>
                </a:solidFill>
              </a:rPr>
              <a:t>high level of user interactions such as online systems</a:t>
            </a:r>
            <a:r>
              <a:rPr sz="2400" dirty="0"/>
              <a:t>. </a:t>
            </a:r>
          </a:p>
          <a:p>
            <a:pPr algn="just"/>
            <a:endParaRPr sz="2400" dirty="0"/>
          </a:p>
          <a:p>
            <a:pPr algn="just"/>
            <a:r>
              <a:rPr sz="2400" dirty="0">
                <a:solidFill>
                  <a:srgbClr val="FF0000"/>
                </a:solidFill>
              </a:rPr>
              <a:t>Systems which need users to fill out forms or go through various screens </a:t>
            </a:r>
            <a:r>
              <a:rPr sz="2400" dirty="0"/>
              <a:t>before data is processed can use prototyping very effectively to give the exact look and feel even before the actual software is developed.</a:t>
            </a:r>
          </a:p>
          <a:p>
            <a:pPr algn="just"/>
            <a:endParaRPr sz="2400" dirty="0"/>
          </a:p>
          <a:p>
            <a:pPr algn="just"/>
            <a:r>
              <a:rPr sz="2400" dirty="0"/>
              <a:t>Software that involves </a:t>
            </a:r>
            <a:r>
              <a:rPr sz="2400" dirty="0">
                <a:solidFill>
                  <a:srgbClr val="FF0000"/>
                </a:solidFill>
              </a:rPr>
              <a:t>too much of data processing </a:t>
            </a:r>
            <a:r>
              <a:rPr sz="2400" dirty="0"/>
              <a:t>and most of the </a:t>
            </a:r>
            <a:r>
              <a:rPr sz="2400" dirty="0">
                <a:solidFill>
                  <a:srgbClr val="FF0000"/>
                </a:solidFill>
              </a:rPr>
              <a:t>functionality is internal with very little user interface </a:t>
            </a:r>
            <a:r>
              <a:rPr sz="2400" dirty="0">
                <a:solidFill>
                  <a:srgbClr val="0070C0"/>
                </a:solidFill>
              </a:rPr>
              <a:t>does not usually benefit from prototyping. </a:t>
            </a:r>
          </a:p>
          <a:p>
            <a:pPr algn="just"/>
            <a:endParaRPr sz="2400" dirty="0"/>
          </a:p>
          <a:p>
            <a:pPr algn="just"/>
            <a:endParaRPr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64</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50" y="857250"/>
          <a:ext cx="8229600" cy="5668963"/>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sz="2000" dirty="0" smtClean="0"/>
                        <a:t>Advantages </a:t>
                      </a:r>
                      <a:endParaRPr lang="en-US" sz="2000" dirty="0"/>
                    </a:p>
                  </a:txBody>
                  <a:tcPr/>
                </a:tc>
                <a:tc>
                  <a:txBody>
                    <a:bodyPr/>
                    <a:lstStyle/>
                    <a:p>
                      <a:pPr>
                        <a:buFont typeface="Arial" panose="020B0604020202020204" pitchFamily="34" charset="0"/>
                        <a:buNone/>
                      </a:pPr>
                      <a:r>
                        <a:rPr lang="en-US" sz="2000" dirty="0" smtClean="0"/>
                        <a:t>Disadvantages</a:t>
                      </a:r>
                      <a:endParaRPr lang="en-US" sz="2000" dirty="0"/>
                    </a:p>
                  </a:txBody>
                  <a:tcPr/>
                </a:tc>
                <a:extLst>
                  <a:ext uri="{0D108BD9-81ED-4DB2-BD59-A6C34878D82A}">
                    <a16:rowId xmlns:a16="http://schemas.microsoft.com/office/drawing/2014/main" val="10000"/>
                  </a:ext>
                </a:extLst>
              </a:tr>
              <a:tr h="370840">
                <a:tc>
                  <a:txBody>
                    <a:bodyPr/>
                    <a:lstStyle/>
                    <a:p>
                      <a:pPr algn="just">
                        <a:buFont typeface="Arial" panose="020B0604020202020204" pitchFamily="34" charset="0"/>
                        <a:buChar char="•"/>
                      </a:pPr>
                      <a:r>
                        <a:rPr lang="en-US" sz="2000" dirty="0" smtClean="0"/>
                        <a:t>Increased user involvement in the product even before implementation</a:t>
                      </a:r>
                    </a:p>
                    <a:p>
                      <a:pPr algn="just">
                        <a:buFont typeface="Arial" panose="020B0604020202020204" pitchFamily="34" charset="0"/>
                        <a:buChar char="•"/>
                      </a:pPr>
                      <a:r>
                        <a:rPr lang="en-US" sz="2000" dirty="0" smtClean="0"/>
                        <a:t>Since a working model of the system is displayed, the users get a better understanding of the system being developed.</a:t>
                      </a:r>
                    </a:p>
                    <a:p>
                      <a:pPr algn="just">
                        <a:buFont typeface="Arial" panose="020B0604020202020204" pitchFamily="34" charset="0"/>
                        <a:buChar char="•"/>
                      </a:pPr>
                      <a:r>
                        <a:rPr lang="en-US" sz="2000" dirty="0" smtClean="0"/>
                        <a:t>Reduces time and cost as the defects can be detected much earlier.</a:t>
                      </a:r>
                    </a:p>
                    <a:p>
                      <a:pPr algn="just">
                        <a:buFont typeface="Arial" panose="020B0604020202020204" pitchFamily="34" charset="0"/>
                        <a:buChar char="•"/>
                      </a:pPr>
                      <a:r>
                        <a:rPr lang="en-US" sz="2000" dirty="0" smtClean="0"/>
                        <a:t>Quicker user feedback is available leading to better solutions.</a:t>
                      </a:r>
                    </a:p>
                    <a:p>
                      <a:pPr algn="just">
                        <a:buFont typeface="Arial" panose="020B0604020202020204" pitchFamily="34" charset="0"/>
                        <a:buChar char="•"/>
                      </a:pPr>
                      <a:r>
                        <a:rPr lang="en-US" sz="2000" dirty="0" smtClean="0"/>
                        <a:t>Missing functionality can be identified easily</a:t>
                      </a:r>
                    </a:p>
                    <a:p>
                      <a:pPr algn="just">
                        <a:buFont typeface="Arial" panose="020B0604020202020204" pitchFamily="34" charset="0"/>
                        <a:buChar char="•"/>
                      </a:pPr>
                      <a:r>
                        <a:rPr lang="en-US" sz="2000" dirty="0" smtClean="0"/>
                        <a:t>Confusing or difficult functions can be identified</a:t>
                      </a:r>
                    </a:p>
                    <a:p>
                      <a:pPr algn="just">
                        <a:buFont typeface="Arial" panose="020B0604020202020204" pitchFamily="34" charset="0"/>
                        <a:buChar char="•"/>
                      </a:pPr>
                      <a:endParaRPr lang="en-US" sz="2000" dirty="0"/>
                    </a:p>
                  </a:txBody>
                  <a:tcPr/>
                </a:tc>
                <a:tc>
                  <a:txBody>
                    <a:bodyPr/>
                    <a:lstStyle/>
                    <a:p>
                      <a:pPr algn="just">
                        <a:buFont typeface="Arial" panose="020B0604020202020204" pitchFamily="34" charset="0"/>
                        <a:buChar char="•"/>
                      </a:pPr>
                      <a:r>
                        <a:rPr lang="en-US" sz="2000" dirty="0" smtClean="0"/>
                        <a:t>Risk of insufficient requirement analysis owing to too much dependency on prototype</a:t>
                      </a:r>
                    </a:p>
                    <a:p>
                      <a:pPr algn="just">
                        <a:buFont typeface="Arial" panose="020B0604020202020204" pitchFamily="34" charset="0"/>
                        <a:buChar char="•"/>
                      </a:pPr>
                      <a:r>
                        <a:rPr lang="en-US" sz="2000" dirty="0" smtClean="0"/>
                        <a:t>Users may get confused in the prototypes and actual systems.</a:t>
                      </a:r>
                    </a:p>
                    <a:p>
                      <a:pPr algn="just">
                        <a:buFont typeface="Arial" panose="020B0604020202020204" pitchFamily="34" charset="0"/>
                        <a:buChar char="•"/>
                      </a:pPr>
                      <a:r>
                        <a:rPr lang="en-US" sz="2000" dirty="0" smtClean="0"/>
                        <a:t>Practically, this methodology may increase the complexity of the system as scope of the system may expand beyond original plans.</a:t>
                      </a:r>
                    </a:p>
                    <a:p>
                      <a:pPr algn="just">
                        <a:buFont typeface="Arial" panose="020B0604020202020204" pitchFamily="34" charset="0"/>
                        <a:buChar char="•"/>
                      </a:pPr>
                      <a:r>
                        <a:rPr lang="en-US" sz="2000" dirty="0" smtClean="0"/>
                        <a:t>Developers may try to reuse the existing prototypes to build the actual system, even when its not technically feasible </a:t>
                      </a:r>
                    </a:p>
                    <a:p>
                      <a:pPr algn="just">
                        <a:buFont typeface="Arial" panose="020B0604020202020204" pitchFamily="34" charset="0"/>
                        <a:buChar char="•"/>
                      </a:pPr>
                      <a:r>
                        <a:rPr lang="en-US" sz="2000" dirty="0" smtClean="0"/>
                        <a:t>The effort invested in building prototypes may be too much if not monitored properly</a:t>
                      </a:r>
                    </a:p>
                    <a:p>
                      <a:pPr algn="just">
                        <a:buFont typeface="Arial" panose="020B0604020202020204" pitchFamily="34" charset="0"/>
                        <a:buChar char="•"/>
                      </a:pPr>
                      <a:endParaRPr lang="en-US" sz="2000" dirty="0"/>
                    </a:p>
                  </a:txBody>
                  <a:tcPr/>
                </a:tc>
                <a:extLst>
                  <a:ext uri="{0D108BD9-81ED-4DB2-BD59-A6C34878D82A}">
                    <a16:rowId xmlns:a16="http://schemas.microsoft.com/office/drawing/2014/main" val="10001"/>
                  </a:ext>
                </a:extLst>
              </a:tr>
            </a:tbl>
          </a:graphicData>
        </a:graphic>
      </p:graphicFrame>
      <p:sp>
        <p:nvSpPr>
          <p:cNvPr id="69645" name="Rectangle 4"/>
          <p:cNvSpPr/>
          <p:nvPr/>
        </p:nvSpPr>
        <p:spPr>
          <a:xfrm>
            <a:off x="2143125" y="214313"/>
            <a:ext cx="4078288" cy="523875"/>
          </a:xfrm>
          <a:prstGeom prst="rect">
            <a:avLst/>
          </a:prstGeom>
          <a:noFill/>
          <a:ln w="9525">
            <a:noFill/>
          </a:ln>
        </p:spPr>
        <p:txBody>
          <a:bodyPr wrap="none">
            <a:spAutoFit/>
          </a:bodyPr>
          <a:lstStyle/>
          <a:p>
            <a:r>
              <a:rPr sz="2800" b="1" dirty="0">
                <a:solidFill>
                  <a:srgbClr val="FF0000"/>
                </a:solidFill>
                <a:latin typeface="Arial" panose="020B0604020202020204" pitchFamily="34" charset="0"/>
              </a:rPr>
              <a:t>The Prototyping Model</a:t>
            </a:r>
            <a:endParaRPr sz="2800" dirty="0">
              <a:latin typeface="Arial" panose="020B0604020202020204" pitchFamily="34" charset="0"/>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65</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vert="horz" wrap="square" lIns="91440" tIns="45720" rIns="91440" bIns="45720" anchor="ctr" anchorCtr="0"/>
          <a:lstStyle/>
          <a:p>
            <a:r>
              <a:rPr lang="en-GB" altLang="x-none" b="1" dirty="0">
                <a:solidFill>
                  <a:srgbClr val="FF0000"/>
                </a:solidFill>
              </a:rPr>
              <a:t>The Spiral Model</a:t>
            </a:r>
            <a:br>
              <a:rPr lang="en-GB" altLang="x-none" b="1" dirty="0">
                <a:solidFill>
                  <a:srgbClr val="FF0000"/>
                </a:solidFill>
              </a:rPr>
            </a:br>
            <a:endParaRPr dirty="0"/>
          </a:p>
        </p:txBody>
      </p:sp>
      <p:sp>
        <p:nvSpPr>
          <p:cNvPr id="78851" name="Content Placeholder 2"/>
          <p:cNvSpPr>
            <a:spLocks noGrp="1"/>
          </p:cNvSpPr>
          <p:nvPr>
            <p:ph idx="1"/>
          </p:nvPr>
        </p:nvSpPr>
        <p:spPr>
          <a:xfrm>
            <a:off x="428625" y="857250"/>
            <a:ext cx="8229600" cy="5197475"/>
          </a:xfrm>
        </p:spPr>
        <p:txBody>
          <a:bodyPr vert="horz" wrap="square" lIns="91440" tIns="45720" rIns="91440" bIns="45720" numCol="1" anchor="t" anchorCtr="0" compatLnSpc="1"/>
          <a:lstStyle/>
          <a:p>
            <a:pPr marL="179705" marR="0" lvl="0" indent="-179705" algn="just" defTabSz="914400" rtl="0" eaLnBrk="0" fontAlgn="base" latinLnBrk="0" hangingPunct="0">
              <a:lnSpc>
                <a:spcPct val="100000"/>
              </a:lnSpc>
              <a:spcBef>
                <a:spcPts val="600"/>
              </a:spcBef>
              <a:spcAft>
                <a:spcPct val="0"/>
              </a:spcAft>
              <a:buClrTx/>
              <a:buSzTx/>
              <a:buFont typeface="Wingdings" panose="05000000000000000000" pitchFamily="2" charset="2"/>
              <a:buChar char="Ø"/>
              <a:defRPr/>
            </a:pPr>
            <a:r>
              <a:rPr kumimoji="0" lang="en-US" sz="2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Originally proposed by Barry Boehm [Boe88].</a:t>
            </a:r>
          </a:p>
          <a:p>
            <a:pPr marL="179705" marR="0" lvl="0" indent="-179705" algn="just" defTabSz="914400" rtl="0" eaLnBrk="0" fontAlgn="base" latinLnBrk="0" hangingPunct="0">
              <a:lnSpc>
                <a:spcPct val="100000"/>
              </a:lnSpc>
              <a:spcBef>
                <a:spcPts val="600"/>
              </a:spcBef>
              <a:spcAft>
                <a:spcPct val="0"/>
              </a:spcAft>
              <a:buClrTx/>
              <a:buSzTx/>
              <a:buFont typeface="Wingdings" panose="05000000000000000000" pitchFamily="2" charset="2"/>
              <a:buChar char="Ø"/>
              <a:defRPr/>
            </a:pPr>
            <a:r>
              <a:rPr kumimoji="0" lang="en-GB" sz="2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The </a:t>
            </a:r>
            <a:r>
              <a:rPr kumimoji="0" lang="en-GB" sz="2000" b="1" i="1"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spiral model </a:t>
            </a:r>
            <a:r>
              <a:rPr kumimoji="0" lang="en-US" sz="2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is an evolutionary software process model that couples the </a:t>
            </a:r>
            <a:r>
              <a:rPr kumimoji="0" lang="en-US" sz="2000" b="0" i="0" u="none" strike="noStrike" kern="1200" cap="none" spc="0" normalizeH="0" baseline="0" noProof="0" dirty="0" smtClean="0">
                <a:ln>
                  <a:noFill/>
                </a:ln>
                <a:solidFill>
                  <a:srgbClr val="0070C0"/>
                </a:solidFill>
                <a:effectLst/>
                <a:uLnTx/>
                <a:uFillTx/>
                <a:latin typeface="Arial" panose="020B0604020202020204" pitchFamily="34" charset="0"/>
                <a:ea typeface="+mn-ea"/>
                <a:cs typeface="Arial" panose="020B0604020202020204" pitchFamily="34" charset="0"/>
              </a:rPr>
              <a:t>iterative nature of prototyping </a:t>
            </a:r>
            <a:r>
              <a:rPr kumimoji="0" lang="en-US" sz="2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with the controlled and systematic aspects of the waterfall model.</a:t>
            </a:r>
          </a:p>
          <a:p>
            <a:pPr marL="179705" marR="0" lvl="0" indent="-179705" algn="just" defTabSz="914400" rtl="0" eaLnBrk="0" fontAlgn="base" latinLnBrk="0" hangingPunct="0">
              <a:lnSpc>
                <a:spcPct val="100000"/>
              </a:lnSpc>
              <a:spcBef>
                <a:spcPts val="600"/>
              </a:spcBef>
              <a:spcAft>
                <a:spcPct val="0"/>
              </a:spcAft>
              <a:buClrTx/>
              <a:buSzTx/>
              <a:buFont typeface="Wingdings" panose="05000000000000000000" pitchFamily="2" charset="2"/>
              <a:buChar char="Ø"/>
              <a:defRPr/>
            </a:pPr>
            <a:r>
              <a:rPr kumimoji="0" lang="en-US" sz="2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It provides the potential for </a:t>
            </a:r>
            <a:r>
              <a:rPr kumimoji="0" lang="en-US" sz="2000" b="0" i="0" u="none" strike="noStrike" kern="1200" cap="none" spc="0" normalizeH="0" baseline="0" noProof="0" dirty="0" smtClean="0">
                <a:ln>
                  <a:noFill/>
                </a:ln>
                <a:solidFill>
                  <a:srgbClr val="0070C0"/>
                </a:solidFill>
                <a:effectLst/>
                <a:uLnTx/>
                <a:uFillTx/>
                <a:latin typeface="Arial" panose="020B0604020202020204" pitchFamily="34" charset="0"/>
                <a:ea typeface="+mn-ea"/>
                <a:cs typeface="Arial" panose="020B0604020202020204" pitchFamily="34" charset="0"/>
              </a:rPr>
              <a:t>rapid development </a:t>
            </a:r>
            <a:r>
              <a:rPr kumimoji="0" lang="en-US" sz="2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of increasingly more complete versions of the </a:t>
            </a:r>
            <a:r>
              <a:rPr kumimoji="0" lang="en-GB" sz="2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software. </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000" b="0" i="1" u="none" strike="noStrike" kern="1200" cap="none" spc="0" normalizeH="0" baseline="0" noProof="0" dirty="0" smtClean="0">
                <a:ln>
                  <a:noFill/>
                </a:ln>
                <a:solidFill>
                  <a:srgbClr val="0070C0"/>
                </a:solidFill>
                <a:effectLst/>
                <a:uLnTx/>
                <a:uFillTx/>
                <a:latin typeface="Arial" panose="020B0604020202020204" pitchFamily="34" charset="0"/>
                <a:ea typeface="+mn-ea"/>
                <a:cs typeface="Arial" panose="020B0604020202020204" pitchFamily="34" charset="0"/>
              </a:rPr>
              <a:t>Boehm [Boe01a] describes the model in the following manner:</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000" b="0" i="1"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The spiral development model is a </a:t>
            </a:r>
            <a:r>
              <a:rPr kumimoji="0" lang="en-US" sz="2000" b="0" i="1" u="none" strike="noStrike" kern="1200" cap="none" spc="0" normalizeH="0" baseline="0" noProof="0" dirty="0" smtClean="0">
                <a:ln>
                  <a:noFill/>
                </a:ln>
                <a:solidFill>
                  <a:srgbClr val="0070C0"/>
                </a:solidFill>
                <a:effectLst/>
                <a:uLnTx/>
                <a:uFillTx/>
                <a:latin typeface="Arial" panose="020B0604020202020204" pitchFamily="34" charset="0"/>
                <a:ea typeface="+mn-ea"/>
                <a:cs typeface="Arial" panose="020B0604020202020204" pitchFamily="34" charset="0"/>
              </a:rPr>
              <a:t>risk-driven</a:t>
            </a:r>
            <a:r>
              <a:rPr kumimoji="0" lang="en-US" sz="2000" b="0" i="1"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 process model generator that is used to guide multi-stakeholder concurrent engineering of software intensive systems.</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000" b="0" i="1" u="none" strike="noStrike" kern="1200" cap="none" spc="0" normalizeH="0" baseline="0" noProof="0" dirty="0" smtClean="0">
                <a:ln>
                  <a:noFill/>
                </a:ln>
                <a:solidFill>
                  <a:srgbClr val="0070C0"/>
                </a:solidFill>
                <a:effectLst/>
                <a:uLnTx/>
                <a:uFillTx/>
                <a:latin typeface="Arial" panose="020B0604020202020204" pitchFamily="34" charset="0"/>
                <a:ea typeface="+mn-ea"/>
                <a:cs typeface="Arial" panose="020B0604020202020204" pitchFamily="34" charset="0"/>
              </a:rPr>
              <a:t> It has two main distinguishing features. </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000" b="0" i="1"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One is a </a:t>
            </a:r>
            <a:r>
              <a:rPr kumimoji="0" lang="en-US" sz="2000" b="0" i="1" u="none" strike="noStrike" kern="1200" cap="none" spc="0" normalizeH="0" baseline="0" noProof="0" dirty="0" smtClean="0">
                <a:ln>
                  <a:noFill/>
                </a:ln>
                <a:solidFill>
                  <a:srgbClr val="0070C0"/>
                </a:solidFill>
                <a:effectLst/>
                <a:uLnTx/>
                <a:uFillTx/>
                <a:latin typeface="Arial" panose="020B0604020202020204" pitchFamily="34" charset="0"/>
                <a:ea typeface="+mn-ea"/>
                <a:cs typeface="Arial" panose="020B0604020202020204" pitchFamily="34" charset="0"/>
              </a:rPr>
              <a:t>cyclic</a:t>
            </a:r>
            <a:r>
              <a:rPr kumimoji="0" lang="en-US" sz="2000" b="0" i="1"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 approach for incrementally growing a system’s degree of definition and implementation while decreasing its degree of risk.</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000" b="0" i="1"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 The other is a set of anchor point milestones for ensuring stakeholder commitment to feasible and mutually satisfactory system solutions.</a:t>
            </a: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66</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p:cNvPicPr>
          <p:nvPr/>
        </p:nvPicPr>
        <p:blipFill>
          <a:blip r:embed="rId2"/>
          <a:srcRect l="11650"/>
          <a:stretch>
            <a:fillRect/>
          </a:stretch>
        </p:blipFill>
        <p:spPr>
          <a:xfrm>
            <a:off x="285750" y="1357313"/>
            <a:ext cx="8501063" cy="4929187"/>
          </a:xfrm>
          <a:prstGeom prst="rect">
            <a:avLst/>
          </a:prstGeom>
          <a:noFill/>
          <a:ln w="9525">
            <a:noFill/>
          </a:ln>
        </p:spPr>
      </p:pic>
      <p:sp>
        <p:nvSpPr>
          <p:cNvPr id="71683" name="Rectangle 2"/>
          <p:cNvSpPr/>
          <p:nvPr/>
        </p:nvSpPr>
        <p:spPr>
          <a:xfrm>
            <a:off x="3143250" y="214313"/>
            <a:ext cx="3059113" cy="523875"/>
          </a:xfrm>
          <a:prstGeom prst="rect">
            <a:avLst/>
          </a:prstGeom>
          <a:noFill/>
          <a:ln w="9525">
            <a:noFill/>
          </a:ln>
        </p:spPr>
        <p:txBody>
          <a:bodyPr wrap="none">
            <a:spAutoFit/>
          </a:bodyPr>
          <a:lstStyle/>
          <a:p>
            <a:pPr algn="ctr"/>
            <a:r>
              <a:rPr lang="en-GB" altLang="x-none" sz="2800" b="1" dirty="0">
                <a:solidFill>
                  <a:srgbClr val="FF0000"/>
                </a:solidFill>
                <a:latin typeface="Arial" panose="020B0604020202020204" pitchFamily="34" charset="0"/>
              </a:rPr>
              <a:t>The Spiral Model</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67</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0"/>
            <a:ext cx="8229600" cy="1143000"/>
          </a:xfrm>
        </p:spPr>
        <p:txBody>
          <a:bodyPr vert="horz" wrap="square" lIns="91440" tIns="45720" rIns="91440" bIns="45720" anchor="ctr" anchorCtr="0"/>
          <a:lstStyle/>
          <a:p>
            <a:r>
              <a:rPr lang="en-GB" altLang="x-none" b="1" dirty="0">
                <a:solidFill>
                  <a:srgbClr val="FF0000"/>
                </a:solidFill>
              </a:rPr>
              <a:t>The Spiral Model</a:t>
            </a:r>
            <a:br>
              <a:rPr lang="en-GB" altLang="x-none" b="1" dirty="0">
                <a:solidFill>
                  <a:srgbClr val="FF0000"/>
                </a:solidFill>
              </a:rPr>
            </a:br>
            <a:endParaRPr dirty="0"/>
          </a:p>
        </p:txBody>
      </p:sp>
      <p:sp>
        <p:nvSpPr>
          <p:cNvPr id="81923" name="Content Placeholder 2"/>
          <p:cNvSpPr>
            <a:spLocks noGrp="1"/>
          </p:cNvSpPr>
          <p:nvPr>
            <p:ph idx="1"/>
          </p:nvPr>
        </p:nvSpPr>
        <p:spPr>
          <a:xfrm>
            <a:off x="214313" y="785813"/>
            <a:ext cx="8586788" cy="4811713"/>
          </a:xfrm>
        </p:spPr>
        <p:txBody>
          <a:bodyPr vert="horz" wrap="square" lIns="91440" tIns="45720" rIns="91440" bIns="45720" numCol="1" anchor="t" anchorCtr="0" compatLnSpc="1"/>
          <a:lstStyle/>
          <a:p>
            <a:pPr marL="179705" marR="0" lvl="0" indent="-179705" algn="just" defTabSz="914400" rtl="0" eaLnBrk="0" fontAlgn="base" latinLnBrk="0" hangingPunct="0">
              <a:lnSpc>
                <a:spcPct val="100000"/>
              </a:lnSpc>
              <a:spcBef>
                <a:spcPts val="600"/>
              </a:spcBef>
              <a:spcAft>
                <a:spcPct val="0"/>
              </a:spcAft>
              <a:buClrTx/>
              <a:buSzTx/>
              <a:buFont typeface="Wingdings" panose="05000000000000000000" pitchFamily="2" charset="2"/>
              <a:buChar char="Ø"/>
              <a:defRPr/>
            </a:pPr>
            <a:r>
              <a:rPr kumimoji="0" lang="en-US" sz="2000" b="0" i="0" u="none" strike="noStrike" kern="1200" cap="none" spc="0" normalizeH="0" baseline="0" noProof="0" dirty="0" smtClean="0">
                <a:ln>
                  <a:noFill/>
                </a:ln>
                <a:solidFill>
                  <a:schemeClr val="tx1"/>
                </a:solidFill>
                <a:effectLst/>
                <a:uLnTx/>
                <a:uFillTx/>
                <a:latin typeface="+mn-lt"/>
                <a:ea typeface="+mn-ea"/>
                <a:cs typeface="Arial" panose="020B0604020202020204" pitchFamily="34" charset="0"/>
              </a:rPr>
              <a:t>Using the spiral model, software is developed in a series of evolutionary releases.</a:t>
            </a:r>
          </a:p>
          <a:p>
            <a:pPr marL="179705" marR="0" lvl="0" indent="-179705" algn="just" defTabSz="914400" rtl="0" eaLnBrk="0" fontAlgn="base" latinLnBrk="0" hangingPunct="0">
              <a:lnSpc>
                <a:spcPct val="100000"/>
              </a:lnSpc>
              <a:spcBef>
                <a:spcPts val="600"/>
              </a:spcBef>
              <a:spcAft>
                <a:spcPct val="0"/>
              </a:spcAft>
              <a:buClrTx/>
              <a:buSzTx/>
              <a:buFont typeface="Wingdings" panose="05000000000000000000" pitchFamily="2" charset="2"/>
              <a:buChar char="Ø"/>
              <a:defRPr/>
            </a:pPr>
            <a:r>
              <a:rPr kumimoji="0" lang="en-US" sz="2000" b="0" i="0" u="none" strike="noStrike" kern="1200" cap="none" spc="0" normalizeH="0" baseline="0" noProof="0" dirty="0" smtClean="0">
                <a:ln>
                  <a:noFill/>
                </a:ln>
                <a:solidFill>
                  <a:schemeClr val="tx1"/>
                </a:solidFill>
                <a:effectLst/>
                <a:uLnTx/>
                <a:uFillTx/>
                <a:latin typeface="+mn-lt"/>
                <a:ea typeface="+mn-ea"/>
                <a:cs typeface="Arial" panose="020B0604020202020204" pitchFamily="34" charset="0"/>
              </a:rPr>
              <a:t>During early iterations, the release might be a model or prototype. During later iterations, increasingly more complete versions of the engineered system are produced.</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 spiral model is divided into a set of framework activities defined by the software engineering team.</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000" b="0" i="0" u="none" strike="noStrike" kern="1200" cap="none" spc="0" normalizeH="0" baseline="0" noProof="0" dirty="0" smtClean="0">
                <a:ln>
                  <a:noFill/>
                </a:ln>
                <a:solidFill>
                  <a:srgbClr val="0070C0"/>
                </a:solidFill>
                <a:effectLst/>
                <a:uLnTx/>
                <a:uFillTx/>
                <a:latin typeface="Arial" panose="020B0604020202020204" pitchFamily="34" charset="0"/>
                <a:ea typeface="+mn-ea"/>
                <a:cs typeface="Arial" panose="020B0604020202020204" pitchFamily="34" charset="0"/>
              </a:rPr>
              <a:t>For illustrative purposes, we use the generic framework activities discussed earlier. Each of the framework activities represent one segment of the spiral path illustrated in Figure 3.5.</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As this evolutionary process begins, the software team performs activities that are implied by a circuit around the spiral in a clockwise direction, beginning at the center. </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Risk is considered as each revolution is made.</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1" i="1"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Anchor point milestones—a combination of work products and conditions </a:t>
            </a: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that are attained along the path of the spiral—are noted for each evolutionary pass.</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sz="2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sz="2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68</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357188" y="0"/>
            <a:ext cx="8229600" cy="571500"/>
          </a:xfrm>
        </p:spPr>
        <p:txBody>
          <a:bodyPr vert="horz" wrap="square" lIns="91440" tIns="45720" rIns="91440" bIns="45720" anchor="ctr" anchorCtr="0"/>
          <a:lstStyle/>
          <a:p>
            <a:r>
              <a:rPr lang="en-GB" altLang="x-none" b="1" dirty="0">
                <a:solidFill>
                  <a:srgbClr val="FF0000"/>
                </a:solidFill>
              </a:rPr>
              <a:t/>
            </a:r>
            <a:br>
              <a:rPr lang="en-GB" altLang="x-none" b="1" dirty="0">
                <a:solidFill>
                  <a:srgbClr val="FF0000"/>
                </a:solidFill>
              </a:rPr>
            </a:br>
            <a:r>
              <a:rPr lang="en-GB" altLang="x-none" sz="3600" b="1" dirty="0">
                <a:solidFill>
                  <a:srgbClr val="FF0000"/>
                </a:solidFill>
              </a:rPr>
              <a:t>The Spiral Model</a:t>
            </a:r>
            <a:br>
              <a:rPr lang="en-GB" altLang="x-none" sz="3600" b="1" dirty="0">
                <a:solidFill>
                  <a:srgbClr val="FF0000"/>
                </a:solidFill>
              </a:rPr>
            </a:br>
            <a:endParaRPr dirty="0"/>
          </a:p>
        </p:txBody>
      </p:sp>
      <p:sp>
        <p:nvSpPr>
          <p:cNvPr id="82947" name="Content Placeholder 2"/>
          <p:cNvSpPr>
            <a:spLocks noGrp="1"/>
          </p:cNvSpPr>
          <p:nvPr>
            <p:ph idx="1"/>
          </p:nvPr>
        </p:nvSpPr>
        <p:spPr>
          <a:xfrm>
            <a:off x="214313" y="642938"/>
            <a:ext cx="8715375" cy="5983288"/>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The first circuit around the spiral might result in the development of a product specification; </a:t>
            </a:r>
          </a:p>
          <a:p>
            <a:pPr marL="177800" marR="0" lvl="0" indent="-342900" algn="just" defTabSz="914400" rtl="0" eaLnBrk="0" fontAlgn="base" latinLnBrk="0" hangingPunct="0">
              <a:lnSpc>
                <a:spcPct val="100000"/>
              </a:lnSpc>
              <a:spcBef>
                <a:spcPct val="20000"/>
              </a:spcBef>
              <a:spcAft>
                <a:spcPts val="60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subsequent passes around the spiral might be used to develop a prototype and then progressively more sophisticated versions of the software. </a:t>
            </a:r>
          </a:p>
          <a:p>
            <a:pPr marL="177800" marR="0" lvl="0" indent="-342900" algn="just" defTabSz="914400" rtl="0" eaLnBrk="0" fontAlgn="base" latinLnBrk="0" hangingPunct="0">
              <a:lnSpc>
                <a:spcPct val="100000"/>
              </a:lnSpc>
              <a:spcBef>
                <a:spcPct val="20000"/>
              </a:spcBef>
              <a:spcAft>
                <a:spcPts val="60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Each pass through the planning region results in adjustments to the project plan. </a:t>
            </a:r>
          </a:p>
          <a:p>
            <a:pPr marL="177800" marR="0" lvl="0" indent="-342900" algn="just" defTabSz="914400" rtl="0" eaLnBrk="0" fontAlgn="base" latinLnBrk="0" hangingPunct="0">
              <a:lnSpc>
                <a:spcPct val="100000"/>
              </a:lnSpc>
              <a:spcBef>
                <a:spcPct val="20000"/>
              </a:spcBef>
              <a:spcAft>
                <a:spcPts val="60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Cost and schedule are adjusted based on feedback derived from the customer after delivery. </a:t>
            </a:r>
          </a:p>
          <a:p>
            <a:pPr marL="177800" marR="0" lvl="0" indent="-342900" algn="just" defTabSz="914400" rtl="0" eaLnBrk="0" fontAlgn="base" latinLnBrk="0" hangingPunct="0">
              <a:lnSpc>
                <a:spcPct val="100000"/>
              </a:lnSpc>
              <a:spcBef>
                <a:spcPct val="20000"/>
              </a:spcBef>
              <a:spcAft>
                <a:spcPts val="60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In addition, the project manager adjusts the planned number of iterations required </a:t>
            </a:r>
            <a:r>
              <a:rPr kumimoji="0" lang="en-GB"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to complete the software.</a:t>
            </a:r>
          </a:p>
          <a:p>
            <a:pPr marL="342900" marR="0" lvl="0" indent="-342900" algn="just" defTabSz="914400" rtl="0" eaLnBrk="0" fontAlgn="base" latinLnBrk="0" hangingPunct="0">
              <a:lnSpc>
                <a:spcPct val="100000"/>
              </a:lnSpc>
              <a:spcBef>
                <a:spcPct val="20000"/>
              </a:spcBef>
              <a:spcAft>
                <a:spcPts val="60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Other process models end when software is delivered, the spiral model can be adapted to apply throughout the life of the computer software. </a:t>
            </a:r>
          </a:p>
          <a:p>
            <a:pPr marL="342900" marR="0" lvl="0" indent="-342900" algn="just" defTabSz="914400" rtl="0" eaLnBrk="0" fontAlgn="base" latinLnBrk="0" hangingPunct="0">
              <a:lnSpc>
                <a:spcPct val="100000"/>
              </a:lnSpc>
              <a:spcBef>
                <a:spcPct val="20000"/>
              </a:spcBef>
              <a:spcAft>
                <a:spcPts val="600"/>
              </a:spcAft>
              <a:buClrTx/>
              <a:buSzTx/>
              <a:buFont typeface="Wingdings" panose="05000000000000000000" pitchFamily="2" charset="2"/>
              <a:buChar char="Ø"/>
              <a:defRPr/>
            </a:pP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Therefore, the first circuit around the spiral might represent a </a:t>
            </a:r>
            <a:r>
              <a:rPr kumimoji="0" lang="en-US" sz="2000" b="1" i="0" u="none" strike="noStrike" kern="1200" cap="none" spc="0" normalizeH="0" baseline="0" noProof="0" dirty="0" smtClean="0">
                <a:ln>
                  <a:noFill/>
                </a:ln>
                <a:solidFill>
                  <a:srgbClr val="0070C0"/>
                </a:solidFill>
                <a:effectLst/>
                <a:uLnTx/>
                <a:uFillTx/>
                <a:latin typeface="Arial" panose="020B0604020202020204" pitchFamily="34" charset="0"/>
                <a:ea typeface="+mn-ea"/>
                <a:cs typeface="Arial" panose="020B0604020202020204" pitchFamily="34" charset="0"/>
              </a:rPr>
              <a:t>“concept development project” </a:t>
            </a: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that starts at the core of the spiral and continues for multiple iterations until </a:t>
            </a:r>
            <a:r>
              <a:rPr kumimoji="0" lang="en-US" sz="2000" b="1" i="0" u="none" strike="noStrike" kern="1200" cap="none" spc="0" normalizeH="0" baseline="0" noProof="0" dirty="0" smtClean="0">
                <a:ln>
                  <a:noFill/>
                </a:ln>
                <a:solidFill>
                  <a:srgbClr val="0070C0"/>
                </a:solidFill>
                <a:effectLst/>
                <a:uLnTx/>
                <a:uFillTx/>
                <a:latin typeface="Arial" panose="020B0604020202020204" pitchFamily="34" charset="0"/>
                <a:ea typeface="+mn-ea"/>
                <a:cs typeface="Arial" panose="020B0604020202020204" pitchFamily="34" charset="0"/>
              </a:rPr>
              <a:t>concept development is complete</a:t>
            </a:r>
            <a:r>
              <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p>
          <a:p>
            <a:pPr marL="177800" marR="0" lvl="0" indent="-342900" algn="just" defTabSz="914400" rtl="0" eaLnBrk="0" fontAlgn="base" latinLnBrk="0" hangingPunct="0">
              <a:lnSpc>
                <a:spcPct val="100000"/>
              </a:lnSpc>
              <a:spcBef>
                <a:spcPct val="20000"/>
              </a:spcBef>
              <a:spcAft>
                <a:spcPts val="600"/>
              </a:spcAft>
              <a:buClrTx/>
              <a:buSzTx/>
              <a:buFont typeface="Wingdings" panose="05000000000000000000" pitchFamily="2" charset="2"/>
              <a:buChar char="Ø"/>
              <a:defRPr/>
            </a:pPr>
            <a:endParaRPr kumimoji="0" lang="en-GB"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0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69</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285750" y="214313"/>
            <a:ext cx="8229600" cy="4525962"/>
          </a:xfrm>
        </p:spPr>
        <p:txBody>
          <a:bodyPr vert="horz" wrap="square" lIns="91440" tIns="45720" rIns="91440" bIns="45720" anchor="t" anchorCtr="0"/>
          <a:lstStyle/>
          <a:p>
            <a:pPr>
              <a:buNone/>
            </a:pPr>
            <a:r>
              <a:rPr lang="en-IN" altLang="x-none" sz="2400" b="1" u="sng" dirty="0"/>
              <a:t>Text Books:</a:t>
            </a:r>
            <a:endParaRPr sz="2400" dirty="0"/>
          </a:p>
          <a:p>
            <a:r>
              <a:rPr lang="en-IN" altLang="x-none" sz="2400" dirty="0"/>
              <a:t>Software Engineering : </a:t>
            </a:r>
            <a:r>
              <a:rPr lang="en-IN" altLang="x-none" sz="2400" i="1" dirty="0"/>
              <a:t>Roger S. Pressman</a:t>
            </a:r>
            <a:r>
              <a:rPr lang="en-IN" altLang="x-none" sz="2400" dirty="0"/>
              <a:t>, </a:t>
            </a:r>
            <a:r>
              <a:rPr lang="en-IN" altLang="x-none" sz="2400" i="1" dirty="0"/>
              <a:t>TMH</a:t>
            </a:r>
            <a:endParaRPr sz="2400" dirty="0"/>
          </a:p>
          <a:p>
            <a:r>
              <a:rPr lang="en-IN" altLang="x-none" sz="2400" dirty="0"/>
              <a:t>Software Engineering For Students : </a:t>
            </a:r>
            <a:r>
              <a:rPr lang="en-IN" altLang="x-none" sz="2400" i="1" dirty="0"/>
              <a:t>D.Bell, AddisonWisley,</a:t>
            </a:r>
            <a:endParaRPr sz="2400" dirty="0"/>
          </a:p>
          <a:p>
            <a:endParaRPr sz="2400" dirty="0"/>
          </a:p>
          <a:p>
            <a:pPr>
              <a:buNone/>
            </a:pPr>
            <a:r>
              <a:rPr lang="en-IN" altLang="x-none" sz="2400" b="1" u="sng" dirty="0"/>
              <a:t>Reference Books:</a:t>
            </a:r>
            <a:endParaRPr sz="2400" dirty="0"/>
          </a:p>
          <a:p>
            <a:r>
              <a:rPr lang="en-IN" altLang="x-none" sz="2400" dirty="0"/>
              <a:t>Fundamentals of Software Engineering: </a:t>
            </a:r>
            <a:r>
              <a:rPr lang="en-IN" altLang="x-none" sz="2400" i="1" dirty="0"/>
              <a:t>Ghezzi, Jazayeri&amp;Mandrioli, PHI</a:t>
            </a:r>
            <a:r>
              <a:rPr lang="en-IN" altLang="x-none" sz="2400" dirty="0"/>
              <a:t>. </a:t>
            </a:r>
            <a:endParaRPr sz="2400" dirty="0"/>
          </a:p>
          <a:p>
            <a:r>
              <a:rPr lang="en-IN" altLang="x-none" sz="2400" dirty="0"/>
              <a:t>Software Engineering concept: </a:t>
            </a:r>
            <a:r>
              <a:rPr lang="en-IN" altLang="x-none" sz="2400" i="1" dirty="0"/>
              <a:t>Richard Fairley, Tata McGraw Hill</a:t>
            </a:r>
            <a:r>
              <a:rPr lang="en-IN" altLang="x-none" sz="2400" dirty="0"/>
              <a:t>. </a:t>
            </a:r>
            <a:endParaRPr sz="2400" dirty="0"/>
          </a:p>
          <a:p>
            <a:r>
              <a:rPr lang="en-IN" altLang="x-none" sz="2400" dirty="0"/>
              <a:t>Fundamental of Software Engineering,:</a:t>
            </a:r>
            <a:r>
              <a:rPr lang="en-IN" altLang="x-none" sz="2400" i="1" dirty="0"/>
              <a:t>Mall, PHI.</a:t>
            </a:r>
            <a:endParaRPr sz="2400" dirty="0"/>
          </a:p>
          <a:p>
            <a:pPr marL="0" indent="0">
              <a:buNone/>
            </a:pPr>
            <a:r>
              <a:rPr lang="en-IN" altLang="x-none" sz="2400" b="1" dirty="0"/>
              <a:t/>
            </a:r>
            <a:br>
              <a:rPr lang="en-IN" altLang="x-none" sz="2400" b="1" dirty="0"/>
            </a:br>
            <a:r>
              <a:rPr lang="en-IN" altLang="x-none" sz="2400" b="1" dirty="0"/>
              <a:t> </a:t>
            </a:r>
            <a:endParaRPr sz="2400" dirty="0"/>
          </a:p>
          <a:p>
            <a:endParaRPr sz="2400" dirty="0"/>
          </a:p>
          <a:p>
            <a:endParaRPr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7</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457200" y="0"/>
            <a:ext cx="8229600" cy="857250"/>
          </a:xfrm>
          <a:prstGeom prst="rect">
            <a:avLst/>
          </a:prstGeom>
        </p:spPr>
        <p:txBody>
          <a:bodyPr/>
          <a:lstStyle/>
          <a:p>
            <a:pPr marR="0" algn="ctr" defTabSz="914400" eaLnBrk="0" hangingPunct="0">
              <a:buClrTx/>
              <a:buSzTx/>
              <a:buFontTx/>
              <a:buNone/>
              <a:defRPr/>
            </a:pPr>
            <a:r>
              <a:rPr kumimoji="0" lang="en-GB" sz="4400" b="1" kern="1200" cap="none" spc="0" normalizeH="0" baseline="0" noProof="0" dirty="0">
                <a:solidFill>
                  <a:srgbClr val="FF0000"/>
                </a:solidFill>
                <a:latin typeface="+mj-lt"/>
                <a:ea typeface="+mj-ea"/>
                <a:cs typeface="+mj-cs"/>
              </a:rPr>
              <a:t>The Spiral Model</a:t>
            </a:r>
            <a:br>
              <a:rPr kumimoji="0" lang="en-GB" sz="4400" b="1" kern="1200" cap="none" spc="0" normalizeH="0" baseline="0" noProof="0" dirty="0">
                <a:solidFill>
                  <a:srgbClr val="FF0000"/>
                </a:solidFill>
                <a:latin typeface="+mj-lt"/>
                <a:ea typeface="+mj-ea"/>
                <a:cs typeface="+mj-cs"/>
              </a:rPr>
            </a:br>
            <a:endParaRPr kumimoji="0" lang="en-US" sz="4400" kern="1200" cap="none" spc="0" normalizeH="0" baseline="0" noProof="0" dirty="0">
              <a:latin typeface="+mj-lt"/>
              <a:ea typeface="+mj-ea"/>
              <a:cs typeface="+mj-cs"/>
            </a:endParaRPr>
          </a:p>
        </p:txBody>
      </p:sp>
      <p:sp>
        <p:nvSpPr>
          <p:cNvPr id="74755" name="Rectangle 3"/>
          <p:cNvSpPr/>
          <p:nvPr/>
        </p:nvSpPr>
        <p:spPr>
          <a:xfrm>
            <a:off x="285750" y="928688"/>
            <a:ext cx="8643938" cy="6708775"/>
          </a:xfrm>
          <a:prstGeom prst="rect">
            <a:avLst/>
          </a:prstGeom>
          <a:noFill/>
          <a:ln w="9525">
            <a:noFill/>
          </a:ln>
        </p:spPr>
        <p:txBody>
          <a:bodyPr>
            <a:spAutoFit/>
          </a:bodyPr>
          <a:lstStyle/>
          <a:p>
            <a:pPr algn="just">
              <a:spcAft>
                <a:spcPts val="600"/>
              </a:spcAft>
              <a:buFont typeface="Wingdings" panose="05000000000000000000" pitchFamily="2" charset="2"/>
              <a:buChar char="Ø"/>
            </a:pPr>
            <a:r>
              <a:rPr sz="2000" dirty="0">
                <a:latin typeface="Arial" panose="020B0604020202020204" pitchFamily="34" charset="0"/>
                <a:cs typeface="Arial" panose="020B0604020202020204" pitchFamily="34" charset="0"/>
              </a:rPr>
              <a:t>If the concept is to be developed into an actual product, the process proceeds outward on the spiral and a “new product development project” commences. </a:t>
            </a:r>
          </a:p>
          <a:p>
            <a:pPr algn="just">
              <a:spcAft>
                <a:spcPts val="600"/>
              </a:spcAft>
              <a:buFont typeface="Wingdings" panose="05000000000000000000" pitchFamily="2" charset="2"/>
              <a:buChar char="Ø"/>
            </a:pPr>
            <a:r>
              <a:rPr sz="2000" dirty="0">
                <a:latin typeface="Arial" panose="020B0604020202020204" pitchFamily="34" charset="0"/>
                <a:cs typeface="Arial" panose="020B0604020202020204" pitchFamily="34" charset="0"/>
              </a:rPr>
              <a:t>The new product will evolve through a number of iterations around the spiral. </a:t>
            </a:r>
          </a:p>
          <a:p>
            <a:pPr algn="just">
              <a:spcAft>
                <a:spcPts val="600"/>
              </a:spcAft>
              <a:buFont typeface="Wingdings" panose="05000000000000000000" pitchFamily="2" charset="2"/>
              <a:buChar char="Ø"/>
            </a:pPr>
            <a:r>
              <a:rPr sz="2000" dirty="0">
                <a:latin typeface="Arial" panose="020B0604020202020204" pitchFamily="34" charset="0"/>
                <a:cs typeface="Arial" panose="020B0604020202020204" pitchFamily="34" charset="0"/>
              </a:rPr>
              <a:t>Later, a circuit around the spiral might be used to represent a “product enhancement project.” </a:t>
            </a:r>
          </a:p>
          <a:p>
            <a:pPr algn="just">
              <a:spcAft>
                <a:spcPts val="600"/>
              </a:spcAft>
              <a:buFont typeface="Wingdings" panose="05000000000000000000" pitchFamily="2" charset="2"/>
              <a:buChar char="Ø"/>
            </a:pPr>
            <a:r>
              <a:rPr sz="2000" dirty="0">
                <a:latin typeface="Arial" panose="020B0604020202020204" pitchFamily="34" charset="0"/>
                <a:cs typeface="Arial" panose="020B0604020202020204" pitchFamily="34" charset="0"/>
              </a:rPr>
              <a:t>In essence, the spiral, when characterized in this way, remains operative until the software is retired. </a:t>
            </a:r>
          </a:p>
          <a:p>
            <a:pPr algn="just">
              <a:spcAft>
                <a:spcPts val="600"/>
              </a:spcAft>
              <a:buFont typeface="Wingdings" panose="05000000000000000000" pitchFamily="2" charset="2"/>
              <a:buChar char="Ø"/>
            </a:pPr>
            <a:r>
              <a:rPr sz="2000" dirty="0">
                <a:latin typeface="Arial" panose="020B0604020202020204" pitchFamily="34" charset="0"/>
                <a:cs typeface="Arial" panose="020B0604020202020204" pitchFamily="34" charset="0"/>
              </a:rPr>
              <a:t>There are times when the process is dormant, but whenever a change is initiated, the process starts at the appropriate entry point </a:t>
            </a:r>
            <a:r>
              <a:rPr lang="en-GB" altLang="x-none" sz="2000" dirty="0">
                <a:latin typeface="Arial" panose="020B0604020202020204" pitchFamily="34" charset="0"/>
                <a:cs typeface="Arial" panose="020B0604020202020204" pitchFamily="34" charset="0"/>
              </a:rPr>
              <a:t>(e.g., product enhancement).</a:t>
            </a:r>
          </a:p>
          <a:p>
            <a:pPr algn="just">
              <a:buFont typeface="Wingdings" panose="05000000000000000000" pitchFamily="2" charset="2"/>
              <a:buChar char="Ø"/>
            </a:pPr>
            <a:r>
              <a:rPr sz="2000" dirty="0">
                <a:solidFill>
                  <a:srgbClr val="0070C0"/>
                </a:solidFill>
                <a:latin typeface="Arial" panose="020B0604020202020204" pitchFamily="34" charset="0"/>
                <a:cs typeface="Arial" panose="020B0604020202020204" pitchFamily="34" charset="0"/>
              </a:rPr>
              <a:t>The spiral model is a realistic approach to the development of large-scale systems and software. </a:t>
            </a:r>
          </a:p>
          <a:p>
            <a:pPr algn="just">
              <a:buFont typeface="Wingdings" panose="05000000000000000000" pitchFamily="2" charset="2"/>
              <a:buChar char="Ø"/>
            </a:pPr>
            <a:endParaRPr sz="20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cs typeface="Arial" panose="020B0604020202020204" pitchFamily="34" charset="0"/>
              </a:rPr>
              <a:t>Because software evolves as the process progresses, the </a:t>
            </a:r>
            <a:r>
              <a:rPr sz="2000" dirty="0">
                <a:solidFill>
                  <a:srgbClr val="0070C0"/>
                </a:solidFill>
                <a:latin typeface="Arial" panose="020B0604020202020204" pitchFamily="34" charset="0"/>
                <a:cs typeface="Arial" panose="020B0604020202020204" pitchFamily="34" charset="0"/>
              </a:rPr>
              <a:t>developer and customer better understand and react to risks at each evolutionary level.</a:t>
            </a:r>
          </a:p>
          <a:p>
            <a:pPr algn="just">
              <a:buFont typeface="Wingdings" panose="05000000000000000000" pitchFamily="2" charset="2"/>
              <a:buChar char="Ø"/>
            </a:pPr>
            <a:endParaRPr sz="2000" dirty="0">
              <a:latin typeface="Arial" panose="020B0604020202020204" pitchFamily="34" charset="0"/>
              <a:cs typeface="Arial" panose="020B0604020202020204" pitchFamily="34" charset="0"/>
            </a:endParaRPr>
          </a:p>
          <a:p>
            <a:pPr algn="just">
              <a:spcAft>
                <a:spcPts val="600"/>
              </a:spcAft>
              <a:buFont typeface="Wingdings" panose="05000000000000000000" pitchFamily="2" charset="2"/>
              <a:buChar char="Ø"/>
            </a:pPr>
            <a:endParaRPr sz="2000" dirty="0">
              <a:latin typeface="Arial" panose="020B0604020202020204" pitchFamily="34" charset="0"/>
              <a:cs typeface="Arial" panose="020B0604020202020204" pitchFamily="34" charset="0"/>
            </a:endParaRPr>
          </a:p>
          <a:p>
            <a:pPr algn="just">
              <a:spcAft>
                <a:spcPts val="600"/>
              </a:spcAft>
              <a:buFont typeface="Wingdings" panose="05000000000000000000" pitchFamily="2" charset="2"/>
              <a:buChar char="Ø"/>
            </a:pPr>
            <a:endParaRPr lang="en-GB" altLang="x-none" sz="2000" dirty="0">
              <a:latin typeface="Arial" panose="020B0604020202020204" pitchFamily="34" charset="0"/>
              <a:ea typeface="Arial" panose="020B0604020202020204" pitchFamily="34" charset="0"/>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70</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p:nvPr/>
        </p:nvSpPr>
        <p:spPr>
          <a:xfrm>
            <a:off x="357188" y="785813"/>
            <a:ext cx="8572500" cy="5940425"/>
          </a:xfrm>
          <a:prstGeom prst="rect">
            <a:avLst/>
          </a:prstGeom>
          <a:noFill/>
          <a:ln w="9525">
            <a:noFill/>
          </a:ln>
        </p:spPr>
        <p:txBody>
          <a:bodyPr>
            <a:spAutoFit/>
          </a:bodyPr>
          <a:lstStyle/>
          <a:p>
            <a:pPr algn="just">
              <a:buFont typeface="Wingdings" panose="05000000000000000000" pitchFamily="2" charset="2"/>
              <a:buChar char="Ø"/>
            </a:pPr>
            <a:r>
              <a:rPr sz="2000" dirty="0">
                <a:latin typeface="Arial" panose="020B0604020202020204" pitchFamily="34" charset="0"/>
                <a:cs typeface="Arial" panose="020B0604020202020204" pitchFamily="34" charset="0"/>
              </a:rPr>
              <a:t>The spiral model uses prototyping as a risk reduction mechanism but, more important, enables the developer to apply the prototyping approach at any stage in the evolution of the product. </a:t>
            </a:r>
          </a:p>
          <a:p>
            <a:pPr algn="just">
              <a:buFont typeface="Wingdings" panose="05000000000000000000" pitchFamily="2" charset="2"/>
              <a:buChar char="Ø"/>
            </a:pPr>
            <a:r>
              <a:rPr sz="2000" dirty="0">
                <a:latin typeface="Arial" panose="020B0604020202020204" pitchFamily="34" charset="0"/>
                <a:cs typeface="Arial" panose="020B0604020202020204" pitchFamily="34" charset="0"/>
              </a:rPr>
              <a:t>It maintains the systematic stepwise approach suggested by the classic life cycle but incorporates it into an iterative framework that more realistically reflects the real world.</a:t>
            </a:r>
          </a:p>
          <a:p>
            <a:pPr algn="just">
              <a:buFont typeface="Wingdings" panose="05000000000000000000" pitchFamily="2" charset="2"/>
              <a:buChar char="Ø"/>
            </a:pPr>
            <a:endParaRPr sz="20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cs typeface="Arial" panose="020B0604020202020204" pitchFamily="34" charset="0"/>
              </a:rPr>
              <a:t> The spiral model demands a direct consideration of technical risks at all stages of the project and, if properly applied, should reduce risks before they become problematic.</a:t>
            </a:r>
          </a:p>
          <a:p>
            <a:pPr algn="just">
              <a:buFont typeface="Wingdings" panose="05000000000000000000" pitchFamily="2" charset="2"/>
              <a:buChar char="Ø"/>
            </a:pPr>
            <a:endParaRPr sz="20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cs typeface="Arial" panose="020B0604020202020204" pitchFamily="34" charset="0"/>
              </a:rPr>
              <a:t>But like other models, the spiral model is not a panacea(remedy).</a:t>
            </a:r>
          </a:p>
          <a:p>
            <a:pPr algn="just">
              <a:buFont typeface="Wingdings" panose="05000000000000000000" pitchFamily="2" charset="2"/>
              <a:buChar char="Ø"/>
            </a:pPr>
            <a:endParaRPr sz="20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cs typeface="Arial" panose="020B0604020202020204" pitchFamily="34" charset="0"/>
              </a:rPr>
              <a:t> It may be difficult to convince customers (particularly in contract situations) that the evolutionary approach is controllable.</a:t>
            </a:r>
          </a:p>
          <a:p>
            <a:pPr algn="just">
              <a:buFont typeface="Wingdings" panose="05000000000000000000" pitchFamily="2" charset="2"/>
              <a:buChar char="Ø"/>
            </a:pPr>
            <a:endParaRPr sz="20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sz="2000" dirty="0">
                <a:latin typeface="Arial" panose="020B0604020202020204" pitchFamily="34" charset="0"/>
                <a:cs typeface="Arial" panose="020B0604020202020204" pitchFamily="34" charset="0"/>
              </a:rPr>
              <a:t> </a:t>
            </a:r>
            <a:r>
              <a:rPr sz="2000" dirty="0">
                <a:solidFill>
                  <a:srgbClr val="0070C0"/>
                </a:solidFill>
                <a:latin typeface="Arial" panose="020B0604020202020204" pitchFamily="34" charset="0"/>
                <a:cs typeface="Arial" panose="020B0604020202020204" pitchFamily="34" charset="0"/>
              </a:rPr>
              <a:t>It demands considerable risk assessment expertise and relies on this expertise for success.</a:t>
            </a:r>
            <a:r>
              <a:rPr sz="2000" dirty="0">
                <a:latin typeface="Arial" panose="020B0604020202020204" pitchFamily="34" charset="0"/>
                <a:cs typeface="Arial" panose="020B0604020202020204" pitchFamily="34" charset="0"/>
              </a:rPr>
              <a:t> If a major risk is not uncovered and managed, problems will undoubtedly occur.</a:t>
            </a:r>
            <a:endParaRPr sz="2000" dirty="0">
              <a:latin typeface="Arial" panose="020B0604020202020204" pitchFamily="34" charset="0"/>
              <a:ea typeface="Arial" panose="020B0604020202020204" pitchFamily="34" charset="0"/>
            </a:endParaRPr>
          </a:p>
        </p:txBody>
      </p:sp>
      <p:sp>
        <p:nvSpPr>
          <p:cNvPr id="3" name="Title 1"/>
          <p:cNvSpPr txBox="1"/>
          <p:nvPr/>
        </p:nvSpPr>
        <p:spPr>
          <a:xfrm>
            <a:off x="500063" y="0"/>
            <a:ext cx="8229600" cy="796925"/>
          </a:xfrm>
          <a:prstGeom prst="rect">
            <a:avLst/>
          </a:prstGeom>
        </p:spPr>
        <p:txBody>
          <a:bodyPr/>
          <a:lstStyle/>
          <a:p>
            <a:pPr marR="0" algn="ctr" defTabSz="914400" eaLnBrk="0" hangingPunct="0">
              <a:buClrTx/>
              <a:buSzTx/>
              <a:buFontTx/>
              <a:buNone/>
              <a:defRPr/>
            </a:pPr>
            <a:r>
              <a:rPr kumimoji="0" lang="en-GB" sz="4400" b="1" kern="1200" cap="none" spc="0" normalizeH="0" baseline="0" noProof="0" dirty="0">
                <a:solidFill>
                  <a:srgbClr val="FF0000"/>
                </a:solidFill>
                <a:latin typeface="+mj-lt"/>
                <a:ea typeface="+mj-ea"/>
                <a:cs typeface="+mj-cs"/>
              </a:rPr>
              <a:t>The Spiral Model</a:t>
            </a:r>
            <a:br>
              <a:rPr kumimoji="0" lang="en-GB" sz="4400" b="1" kern="1200" cap="none" spc="0" normalizeH="0" baseline="0" noProof="0" dirty="0">
                <a:solidFill>
                  <a:srgbClr val="FF0000"/>
                </a:solidFill>
                <a:latin typeface="+mj-lt"/>
                <a:ea typeface="+mj-ea"/>
                <a:cs typeface="+mj-cs"/>
              </a:rPr>
            </a:br>
            <a:endParaRPr kumimoji="0" lang="en-US" sz="4400" kern="1200" cap="none" spc="0" normalizeH="0" baseline="0" noProof="0" dirty="0">
              <a:latin typeface="+mj-lt"/>
              <a:ea typeface="+mj-ea"/>
              <a:cs typeface="+mj-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71</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274638"/>
            <a:ext cx="8229600" cy="153987"/>
          </a:xfrm>
        </p:spPr>
        <p:txBody>
          <a:bodyPr vert="horz" wrap="square" lIns="91440" tIns="45720" rIns="91440" bIns="45720" anchor="ctr" anchorCtr="0"/>
          <a:lstStyle/>
          <a:p>
            <a:r>
              <a:rPr lang="en-GB" altLang="x-none" b="1" dirty="0">
                <a:solidFill>
                  <a:srgbClr val="FF0000"/>
                </a:solidFill>
              </a:rPr>
              <a:t>The Spiral Model</a:t>
            </a:r>
            <a:endParaRPr dirty="0"/>
          </a:p>
        </p:txBody>
      </p:sp>
      <p:sp>
        <p:nvSpPr>
          <p:cNvPr id="3" name="Content Placeholder 2"/>
          <p:cNvSpPr>
            <a:spLocks noGrp="1"/>
          </p:cNvSpPr>
          <p:nvPr>
            <p:ph idx="1"/>
          </p:nvPr>
        </p:nvSpPr>
        <p:spPr>
          <a:xfrm>
            <a:off x="142875" y="714375"/>
            <a:ext cx="9001125" cy="5411788"/>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700" b="1" i="0" u="none" strike="noStrike" kern="1200" cap="none" spc="0" normalizeH="0" baseline="0" noProof="0" dirty="0" smtClean="0">
                <a:ln>
                  <a:noFill/>
                </a:ln>
                <a:solidFill>
                  <a:schemeClr val="accent6">
                    <a:lumMod val="75000"/>
                  </a:schemeClr>
                </a:solidFill>
                <a:effectLst/>
                <a:uLnTx/>
                <a:uFillTx/>
                <a:latin typeface="+mn-lt"/>
                <a:ea typeface="+mn-ea"/>
                <a:cs typeface="+mn-cs"/>
              </a:rPr>
              <a:t>Advantages</a:t>
            </a:r>
            <a:endParaRPr kumimoji="0" lang="en-US" sz="1700" b="0" i="0" u="none" strike="noStrike" kern="1200" cap="none" spc="0" normalizeH="0" baseline="0" noProof="0" dirty="0" smtClean="0">
              <a:ln>
                <a:noFill/>
              </a:ln>
              <a:solidFill>
                <a:schemeClr val="accent6">
                  <a:lumMod val="75000"/>
                </a:schemeClr>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High amount of risk analysis hence, avoidance of Risk is enhanced.</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Good for large and mission-critical projects.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Strong approval and documentation control.</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Additional Functionality can be added at a later date.</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Software is produced early in the software life cycle.</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700" b="1" i="0" u="none" strike="noStrike" kern="1200" cap="none" spc="0" normalizeH="0" baseline="0" noProof="0" dirty="0" smtClean="0">
                <a:ln>
                  <a:noFill/>
                </a:ln>
                <a:solidFill>
                  <a:schemeClr val="accent6">
                    <a:lumMod val="75000"/>
                  </a:schemeClr>
                </a:solidFill>
                <a:effectLst/>
                <a:uLnTx/>
                <a:uFillTx/>
                <a:latin typeface="+mn-lt"/>
                <a:ea typeface="+mn-ea"/>
                <a:cs typeface="+mn-cs"/>
              </a:rPr>
              <a:t>Disadvantages</a:t>
            </a:r>
            <a:endParaRPr kumimoji="0" lang="en-US" sz="1700" b="0" i="0" u="none" strike="noStrike" kern="1200" cap="none" spc="0" normalizeH="0" baseline="0" noProof="0" dirty="0" smtClean="0">
              <a:ln>
                <a:noFill/>
              </a:ln>
              <a:solidFill>
                <a:schemeClr val="accent6">
                  <a:lumMod val="75000"/>
                </a:schemeClr>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Can be a costly model to use.</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Risk analysis requires highly specific expertise.</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Project’s success is highly dependent on the risk analysis phase.</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Doesn’t work well for smaller projects.</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700" b="1" i="0" u="none" strike="noStrike" kern="1200" cap="none" spc="0" normalizeH="0" baseline="0" noProof="0" dirty="0" smtClean="0">
                <a:ln>
                  <a:noFill/>
                </a:ln>
                <a:solidFill>
                  <a:schemeClr val="accent6">
                    <a:lumMod val="75000"/>
                  </a:schemeClr>
                </a:solidFill>
                <a:effectLst/>
                <a:uLnTx/>
                <a:uFillTx/>
                <a:latin typeface="+mn-lt"/>
                <a:ea typeface="+mn-ea"/>
                <a:cs typeface="+mn-cs"/>
              </a:rPr>
              <a:t>When to use Spiral model</a:t>
            </a:r>
            <a:endParaRPr kumimoji="0" lang="en-US" sz="1700" b="0" i="0" u="none" strike="noStrike" kern="1200" cap="none" spc="0" normalizeH="0" baseline="0" noProof="0" dirty="0" smtClean="0">
              <a:ln>
                <a:noFill/>
              </a:ln>
              <a:solidFill>
                <a:schemeClr val="accent6">
                  <a:lumMod val="75000"/>
                </a:schemeClr>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When costs and risk evaluation is important</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For medium to high-risk projects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Long-term project commitment unwise because of potential changes to economic priorities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Users are unsure of their needs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Requirements are complex</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New product line</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Significant changes are expected</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17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endParaRPr kumimoji="0" lang="en-US" sz="17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17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72</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500063" y="0"/>
            <a:ext cx="8229600" cy="1143000"/>
          </a:xfrm>
        </p:spPr>
        <p:txBody>
          <a:bodyPr vert="horz" wrap="square" lIns="91440" tIns="45720" rIns="91440" bIns="45720" anchor="ctr" anchorCtr="0"/>
          <a:lstStyle/>
          <a:p>
            <a:r>
              <a:rPr lang="en-GB" altLang="x-none" b="1" dirty="0">
                <a:solidFill>
                  <a:srgbClr val="FF0000"/>
                </a:solidFill>
              </a:rPr>
              <a:t>The Spiral Model</a:t>
            </a:r>
            <a:endParaRPr dirty="0"/>
          </a:p>
        </p:txBody>
      </p:sp>
      <p:graphicFrame>
        <p:nvGraphicFramePr>
          <p:cNvPr id="4" name="Content Placeholder 3"/>
          <p:cNvGraphicFramePr>
            <a:graphicFrameLocks noGrp="1"/>
          </p:cNvGraphicFramePr>
          <p:nvPr>
            <p:ph idx="1"/>
          </p:nvPr>
        </p:nvGraphicFramePr>
        <p:xfrm>
          <a:off x="428625" y="1428750"/>
          <a:ext cx="8215342" cy="5441950"/>
        </p:xfrm>
        <a:graphic>
          <a:graphicData uri="http://schemas.openxmlformats.org/drawingml/2006/table">
            <a:tbl>
              <a:tblPr firstRow="1" bandRow="1">
                <a:tableStyleId>{5C22544A-7EE6-4342-B048-85BDC9FD1C3A}</a:tableStyleId>
              </a:tblPr>
              <a:tblGrid>
                <a:gridCol w="4107671">
                  <a:extLst>
                    <a:ext uri="{9D8B030D-6E8A-4147-A177-3AD203B41FA5}">
                      <a16:colId xmlns:a16="http://schemas.microsoft.com/office/drawing/2014/main" val="20000"/>
                    </a:ext>
                  </a:extLst>
                </a:gridCol>
                <a:gridCol w="4107671">
                  <a:extLst>
                    <a:ext uri="{9D8B030D-6E8A-4147-A177-3AD203B41FA5}">
                      <a16:colId xmlns:a16="http://schemas.microsoft.com/office/drawing/2014/main" val="20001"/>
                    </a:ext>
                  </a:extLst>
                </a:gridCol>
              </a:tblGrid>
              <a:tr h="383588">
                <a:tc>
                  <a:txBody>
                    <a:bodyPr/>
                    <a:lstStyle/>
                    <a:p>
                      <a:pPr algn="just"/>
                      <a:r>
                        <a:rPr lang="en-US" sz="2000" dirty="0" smtClean="0"/>
                        <a:t>Advantages </a:t>
                      </a:r>
                      <a:endParaRPr lang="en-US" sz="2000" dirty="0"/>
                    </a:p>
                  </a:txBody>
                  <a:tcPr/>
                </a:tc>
                <a:tc>
                  <a:txBody>
                    <a:bodyPr/>
                    <a:lstStyle/>
                    <a:p>
                      <a:pPr algn="just">
                        <a:buFont typeface="Arial" panose="020B0604020202020204" pitchFamily="34" charset="0"/>
                        <a:buNone/>
                      </a:pPr>
                      <a:r>
                        <a:rPr lang="en-US" sz="2000" dirty="0" smtClean="0"/>
                        <a:t>Disadvantages</a:t>
                      </a:r>
                      <a:endParaRPr lang="en-US" sz="2000" dirty="0"/>
                    </a:p>
                  </a:txBody>
                  <a:tcPr/>
                </a:tc>
                <a:extLst>
                  <a:ext uri="{0D108BD9-81ED-4DB2-BD59-A6C34878D82A}">
                    <a16:rowId xmlns:a16="http://schemas.microsoft.com/office/drawing/2014/main" val="10000"/>
                  </a:ext>
                </a:extLst>
              </a:tr>
              <a:tr h="5045662">
                <a:tc>
                  <a:txBody>
                    <a:bodyPr/>
                    <a:lstStyle/>
                    <a:p>
                      <a:pPr algn="just">
                        <a:buFont typeface="Arial" panose="020B0604020202020204" pitchFamily="34" charset="0"/>
                        <a:buChar char="•"/>
                      </a:pPr>
                      <a:r>
                        <a:rPr lang="en-US" sz="2400" dirty="0" smtClean="0"/>
                        <a:t>Changing requirements can be accommodated.</a:t>
                      </a:r>
                    </a:p>
                    <a:p>
                      <a:pPr algn="just">
                        <a:buFont typeface="Arial" panose="020B0604020202020204" pitchFamily="34" charset="0"/>
                        <a:buChar char="•"/>
                      </a:pPr>
                      <a:r>
                        <a:rPr lang="en-US" sz="2400" dirty="0" smtClean="0"/>
                        <a:t>Allows for extensive use of prototypes</a:t>
                      </a:r>
                    </a:p>
                    <a:p>
                      <a:pPr algn="just">
                        <a:buFont typeface="Arial" panose="020B0604020202020204" pitchFamily="34" charset="0"/>
                        <a:buChar char="•"/>
                      </a:pPr>
                      <a:r>
                        <a:rPr lang="en-US" sz="2400" dirty="0" smtClean="0"/>
                        <a:t>Requirements can be captured more accurately. </a:t>
                      </a:r>
                    </a:p>
                    <a:p>
                      <a:pPr algn="just">
                        <a:buFont typeface="Arial" panose="020B0604020202020204" pitchFamily="34" charset="0"/>
                        <a:buChar char="•"/>
                      </a:pPr>
                      <a:r>
                        <a:rPr lang="en-US" sz="2400" dirty="0" smtClean="0"/>
                        <a:t>Users see the system early. </a:t>
                      </a:r>
                    </a:p>
                    <a:p>
                      <a:pPr algn="just">
                        <a:buFont typeface="Arial" panose="020B0604020202020204" pitchFamily="34" charset="0"/>
                        <a:buChar char="•"/>
                      </a:pPr>
                      <a:r>
                        <a:rPr lang="en-US" sz="2400" dirty="0" smtClean="0"/>
                        <a:t>Development can be divided into smaller parts and more risky parts can be developed earlier which helps better risk management. </a:t>
                      </a:r>
                      <a:endParaRPr lang="en-US" sz="2400" dirty="0"/>
                    </a:p>
                  </a:txBody>
                  <a:tcPr anchor="ctr"/>
                </a:tc>
                <a:tc>
                  <a:txBody>
                    <a:bodyPr/>
                    <a:lstStyle/>
                    <a:p>
                      <a:pPr algn="just">
                        <a:buFont typeface="Arial" panose="020B0604020202020204" pitchFamily="34" charset="0"/>
                        <a:buChar char="•"/>
                      </a:pPr>
                      <a:r>
                        <a:rPr lang="en-US" sz="2400" dirty="0" smtClean="0"/>
                        <a:t>Management is more complex.</a:t>
                      </a:r>
                    </a:p>
                    <a:p>
                      <a:pPr algn="just">
                        <a:buFont typeface="Arial" panose="020B0604020202020204" pitchFamily="34" charset="0"/>
                        <a:buChar char="•"/>
                      </a:pPr>
                      <a:r>
                        <a:rPr lang="en-US" sz="2400" dirty="0" smtClean="0"/>
                        <a:t>End of project may not be known early.</a:t>
                      </a:r>
                    </a:p>
                    <a:p>
                      <a:pPr algn="just">
                        <a:buFont typeface="Arial" panose="020B0604020202020204" pitchFamily="34" charset="0"/>
                        <a:buChar char="•"/>
                      </a:pPr>
                      <a:r>
                        <a:rPr lang="en-US" sz="2400" dirty="0" smtClean="0"/>
                        <a:t>Not suitable for small or low risk projects and could be expensive for small projects. </a:t>
                      </a:r>
                    </a:p>
                    <a:p>
                      <a:pPr algn="just">
                        <a:buFont typeface="Arial" panose="020B0604020202020204" pitchFamily="34" charset="0"/>
                        <a:buChar char="•"/>
                      </a:pPr>
                      <a:r>
                        <a:rPr lang="en-US" sz="2400" dirty="0" smtClean="0"/>
                        <a:t>Process is complex </a:t>
                      </a:r>
                    </a:p>
                    <a:p>
                      <a:pPr algn="just">
                        <a:buFont typeface="Arial" panose="020B0604020202020204" pitchFamily="34" charset="0"/>
                        <a:buChar char="•"/>
                      </a:pPr>
                      <a:r>
                        <a:rPr lang="en-US" sz="2400" dirty="0" smtClean="0"/>
                        <a:t>Spiral may go indefinitely. </a:t>
                      </a:r>
                    </a:p>
                    <a:p>
                      <a:pPr algn="just">
                        <a:buFont typeface="Arial" panose="020B0604020202020204" pitchFamily="34" charset="0"/>
                        <a:buChar char="•"/>
                      </a:pPr>
                      <a:r>
                        <a:rPr lang="en-US" sz="2400" dirty="0" smtClean="0"/>
                        <a:t>Large number of intermediate stages requires excessive documentation.</a:t>
                      </a:r>
                      <a:endParaRPr lang="en-US" sz="2400" dirty="0"/>
                    </a:p>
                  </a:txBody>
                  <a:tcPr anchor="ctr"/>
                </a:tc>
                <a:extLst>
                  <a:ext uri="{0D108BD9-81ED-4DB2-BD59-A6C34878D82A}">
                    <a16:rowId xmlns:a16="http://schemas.microsoft.com/office/drawing/2014/main" val="10001"/>
                  </a:ext>
                </a:extLst>
              </a:tr>
            </a:tbl>
          </a:graphicData>
        </a:graphic>
      </p:graphicFrame>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73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p:nvPr/>
        </p:nvSpPr>
        <p:spPr>
          <a:xfrm>
            <a:off x="285750" y="500063"/>
            <a:ext cx="8643938" cy="7556500"/>
          </a:xfrm>
          <a:prstGeom prst="rect">
            <a:avLst/>
          </a:prstGeom>
          <a:noFill/>
          <a:ln w="9525">
            <a:noFill/>
          </a:ln>
        </p:spPr>
        <p:txBody>
          <a:bodyPr>
            <a:spAutoFit/>
          </a:bodyPr>
          <a:lstStyle/>
          <a:p>
            <a:pPr marL="179705" algn="just">
              <a:spcBef>
                <a:spcPts val="600"/>
              </a:spcBef>
            </a:pPr>
            <a:r>
              <a:rPr sz="2000" dirty="0">
                <a:latin typeface="Arial" panose="020B0604020202020204" pitchFamily="34" charset="0"/>
                <a:cs typeface="Arial" panose="020B0604020202020204" pitchFamily="34" charset="0"/>
              </a:rPr>
              <a:t>The </a:t>
            </a:r>
            <a:r>
              <a:rPr sz="2000" b="1" i="1" dirty="0">
                <a:latin typeface="Arial" panose="020B0604020202020204" pitchFamily="34" charset="0"/>
                <a:cs typeface="Arial" panose="020B0604020202020204" pitchFamily="34" charset="0"/>
              </a:rPr>
              <a:t>concurrent development model</a:t>
            </a:r>
            <a:r>
              <a:rPr sz="2000" i="1" dirty="0">
                <a:latin typeface="Arial" panose="020B0604020202020204" pitchFamily="34" charset="0"/>
                <a:cs typeface="Arial" panose="020B0604020202020204" pitchFamily="34" charset="0"/>
              </a:rPr>
              <a:t>, sometimes called </a:t>
            </a:r>
            <a:r>
              <a:rPr sz="2000" b="1" i="1" dirty="0">
                <a:latin typeface="Arial" panose="020B0604020202020204" pitchFamily="34" charset="0"/>
                <a:cs typeface="Arial" panose="020B0604020202020204" pitchFamily="34" charset="0"/>
              </a:rPr>
              <a:t>concurrent engineering</a:t>
            </a:r>
            <a:r>
              <a:rPr sz="2000" i="1" dirty="0">
                <a:latin typeface="Arial" panose="020B0604020202020204" pitchFamily="34" charset="0"/>
                <a:cs typeface="Arial" panose="020B0604020202020204" pitchFamily="34" charset="0"/>
              </a:rPr>
              <a:t>, can be represented schematically as a series of framework activities software engineering actions and tasks and their associated states.</a:t>
            </a:r>
          </a:p>
          <a:p>
            <a:pPr marL="179705" algn="just">
              <a:spcBef>
                <a:spcPts val="600"/>
              </a:spcBef>
            </a:pPr>
            <a:r>
              <a:rPr sz="2000" dirty="0">
                <a:latin typeface="Arial" panose="020B0604020202020204" pitchFamily="34" charset="0"/>
                <a:cs typeface="Arial" panose="020B0604020202020204" pitchFamily="34" charset="0"/>
              </a:rPr>
              <a:t>For example, the modeling activity defined for the spiral model is accomplished by invoking one or more of the following software engineering actions: </a:t>
            </a:r>
            <a:r>
              <a:rPr sz="2000" i="1" dirty="0">
                <a:latin typeface="Arial" panose="020B0604020202020204" pitchFamily="34" charset="0"/>
                <a:cs typeface="Arial" panose="020B0604020202020204" pitchFamily="34" charset="0"/>
              </a:rPr>
              <a:t>prototyping, analysis, and design</a:t>
            </a:r>
            <a:r>
              <a:rPr sz="2000" dirty="0">
                <a:latin typeface="Arial" panose="020B0604020202020204" pitchFamily="34" charset="0"/>
                <a:cs typeface="Arial" panose="020B0604020202020204" pitchFamily="34" charset="0"/>
              </a:rPr>
              <a:t>.</a:t>
            </a:r>
          </a:p>
          <a:p>
            <a:pPr marL="179705" algn="just">
              <a:spcBef>
                <a:spcPts val="600"/>
              </a:spcBef>
            </a:pPr>
            <a:r>
              <a:rPr sz="2000" dirty="0">
                <a:latin typeface="Arial" panose="020B0604020202020204" pitchFamily="34" charset="0"/>
                <a:cs typeface="Arial" panose="020B0604020202020204" pitchFamily="34" charset="0"/>
              </a:rPr>
              <a:t>Figure provides a schematic representation of one software engineering task within the modeling activity using a concurrent modeling approach. </a:t>
            </a:r>
          </a:p>
          <a:p>
            <a:pPr marL="179705" algn="just">
              <a:spcBef>
                <a:spcPts val="600"/>
              </a:spcBef>
            </a:pPr>
            <a:r>
              <a:rPr sz="2000" dirty="0">
                <a:latin typeface="Arial" panose="020B0604020202020204" pitchFamily="34" charset="0"/>
              </a:rPr>
              <a:t>The activity—modeling—may be in any one of the states noted at any given time. Similarly, other activities, actions, or tasks (e.g., communication or construction) can be represented in an analogous manner. </a:t>
            </a:r>
          </a:p>
          <a:p>
            <a:pPr marL="179705" algn="just">
              <a:spcBef>
                <a:spcPts val="600"/>
              </a:spcBef>
            </a:pPr>
            <a:r>
              <a:rPr sz="2000" dirty="0">
                <a:latin typeface="Arial" panose="020B0604020202020204" pitchFamily="34" charset="0"/>
                <a:cs typeface="Arial" panose="020B0604020202020204" pitchFamily="34" charset="0"/>
              </a:rPr>
              <a:t>For example, early in a project the communication activity has completed its first iteration and exists in the </a:t>
            </a:r>
            <a:r>
              <a:rPr sz="2000" b="1" dirty="0">
                <a:latin typeface="Arial" panose="020B0604020202020204" pitchFamily="34" charset="0"/>
                <a:cs typeface="Arial" panose="020B0604020202020204" pitchFamily="34" charset="0"/>
              </a:rPr>
              <a:t>awaiting changes state</a:t>
            </a:r>
            <a:r>
              <a:rPr sz="2000" dirty="0">
                <a:latin typeface="Arial" panose="020B0604020202020204" pitchFamily="34" charset="0"/>
                <a:cs typeface="Arial" panose="020B0604020202020204" pitchFamily="34" charset="0"/>
              </a:rPr>
              <a:t>.</a:t>
            </a:r>
          </a:p>
          <a:p>
            <a:pPr marL="179705" algn="just">
              <a:spcBef>
                <a:spcPts val="600"/>
              </a:spcBef>
            </a:pPr>
            <a:r>
              <a:rPr sz="2000" dirty="0">
                <a:latin typeface="Arial" panose="020B0604020202020204" pitchFamily="34" charset="0"/>
                <a:cs typeface="Arial" panose="020B0604020202020204" pitchFamily="34" charset="0"/>
              </a:rPr>
              <a:t>The modeling activity (which existed in the none state while initial communication was completed), now makes a transition into the under development state.</a:t>
            </a:r>
          </a:p>
          <a:p>
            <a:pPr marL="179705" algn="just">
              <a:spcBef>
                <a:spcPts val="600"/>
              </a:spcBef>
            </a:pPr>
            <a:endParaRPr sz="2000" dirty="0">
              <a:latin typeface="Arial" panose="020B0604020202020204" pitchFamily="34" charset="0"/>
            </a:endParaRPr>
          </a:p>
          <a:p>
            <a:pPr marL="179705" algn="just">
              <a:spcBef>
                <a:spcPts val="600"/>
              </a:spcBef>
            </a:pPr>
            <a:endParaRPr sz="2000" dirty="0">
              <a:latin typeface="Arial" panose="020B0604020202020204" pitchFamily="34" charset="0"/>
              <a:cs typeface="Arial" panose="020B0604020202020204" pitchFamily="34" charset="0"/>
            </a:endParaRPr>
          </a:p>
          <a:p>
            <a:pPr marL="179705" algn="just">
              <a:spcBef>
                <a:spcPts val="600"/>
              </a:spcBef>
            </a:pPr>
            <a:endParaRPr sz="2000" dirty="0">
              <a:latin typeface="Arial" panose="020B0604020202020204" pitchFamily="34" charset="0"/>
              <a:cs typeface="Arial" panose="020B0604020202020204" pitchFamily="34" charset="0"/>
            </a:endParaRPr>
          </a:p>
          <a:p>
            <a:pPr marL="179705" algn="just">
              <a:spcBef>
                <a:spcPts val="600"/>
              </a:spcBef>
            </a:pPr>
            <a:endParaRPr sz="2000" dirty="0">
              <a:latin typeface="Arial" panose="020B0604020202020204" pitchFamily="34" charset="0"/>
              <a:ea typeface="Arial" panose="020B0604020202020204" pitchFamily="34" charset="0"/>
            </a:endParaRPr>
          </a:p>
        </p:txBody>
      </p:sp>
      <p:sp>
        <p:nvSpPr>
          <p:cNvPr id="78851" name="Rectangle 2"/>
          <p:cNvSpPr/>
          <p:nvPr/>
        </p:nvSpPr>
        <p:spPr>
          <a:xfrm>
            <a:off x="1571625" y="0"/>
            <a:ext cx="6457950" cy="523875"/>
          </a:xfrm>
          <a:prstGeom prst="rect">
            <a:avLst/>
          </a:prstGeom>
          <a:noFill/>
          <a:ln w="9525">
            <a:noFill/>
          </a:ln>
        </p:spPr>
        <p:txBody>
          <a:bodyPr wrap="none">
            <a:spAutoFit/>
          </a:bodyPr>
          <a:lstStyle/>
          <a:p>
            <a:pPr algn="ctr"/>
            <a:r>
              <a:rPr lang="en-GB" altLang="x-none" sz="2800" b="1" dirty="0">
                <a:solidFill>
                  <a:srgbClr val="FF0000"/>
                </a:solidFill>
                <a:latin typeface="Arial" panose="020B0604020202020204" pitchFamily="34" charset="0"/>
              </a:rPr>
              <a:t>The Concurrent  Development Model</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74</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3"/>
          <p:cNvPicPr>
            <a:picLocks noChangeAspect="1"/>
          </p:cNvPicPr>
          <p:nvPr/>
        </p:nvPicPr>
        <p:blipFill>
          <a:blip r:embed="rId2"/>
          <a:srcRect l="12624" r="2657" b="2222"/>
          <a:stretch>
            <a:fillRect/>
          </a:stretch>
        </p:blipFill>
        <p:spPr>
          <a:xfrm>
            <a:off x="1714500" y="785813"/>
            <a:ext cx="4857750" cy="4929187"/>
          </a:xfrm>
          <a:prstGeom prst="rect">
            <a:avLst/>
          </a:prstGeom>
          <a:noFill/>
          <a:ln w="9525">
            <a:noFill/>
          </a:ln>
        </p:spPr>
      </p:pic>
      <p:sp>
        <p:nvSpPr>
          <p:cNvPr id="79875" name="Rectangle 3"/>
          <p:cNvSpPr/>
          <p:nvPr/>
        </p:nvSpPr>
        <p:spPr>
          <a:xfrm>
            <a:off x="1571625" y="214313"/>
            <a:ext cx="6457950" cy="523875"/>
          </a:xfrm>
          <a:prstGeom prst="rect">
            <a:avLst/>
          </a:prstGeom>
          <a:noFill/>
          <a:ln w="9525">
            <a:noFill/>
          </a:ln>
        </p:spPr>
        <p:txBody>
          <a:bodyPr wrap="none">
            <a:spAutoFit/>
          </a:bodyPr>
          <a:lstStyle/>
          <a:p>
            <a:pPr algn="ctr"/>
            <a:r>
              <a:rPr lang="en-GB" altLang="x-none" sz="2800" b="1" dirty="0">
                <a:solidFill>
                  <a:srgbClr val="FF0000"/>
                </a:solidFill>
                <a:latin typeface="Arial" panose="020B0604020202020204" pitchFamily="34" charset="0"/>
              </a:rPr>
              <a:t>The Concurrent  Development Model</a:t>
            </a:r>
          </a:p>
        </p:txBody>
      </p:sp>
      <p:sp>
        <p:nvSpPr>
          <p:cNvPr id="79876" name="Rectangle 4"/>
          <p:cNvSpPr/>
          <p:nvPr/>
        </p:nvSpPr>
        <p:spPr>
          <a:xfrm>
            <a:off x="500063" y="5857875"/>
            <a:ext cx="8215312" cy="646113"/>
          </a:xfrm>
          <a:prstGeom prst="rect">
            <a:avLst/>
          </a:prstGeom>
          <a:noFill/>
          <a:ln w="9525">
            <a:noFill/>
          </a:ln>
        </p:spPr>
        <p:txBody>
          <a:bodyPr>
            <a:spAutoFit/>
          </a:bodyPr>
          <a:lstStyle/>
          <a:p>
            <a:pPr marL="179705" algn="just">
              <a:spcBef>
                <a:spcPts val="600"/>
              </a:spcBef>
            </a:pPr>
            <a:r>
              <a:rPr dirty="0">
                <a:latin typeface="Arial" panose="020B0604020202020204" pitchFamily="34" charset="0"/>
              </a:rPr>
              <a:t>All software engineering activities exist concurrently but reside in different states.</a:t>
            </a:r>
            <a:endParaRPr lang="en-GB" altLang="x-none" dirty="0">
              <a:latin typeface="Arial" panose="020B0604020202020204" pitchFamily="34" charset="0"/>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75</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p:nvPr/>
        </p:nvSpPr>
        <p:spPr>
          <a:xfrm>
            <a:off x="1500188" y="0"/>
            <a:ext cx="6457950" cy="523875"/>
          </a:xfrm>
          <a:prstGeom prst="rect">
            <a:avLst/>
          </a:prstGeom>
          <a:noFill/>
          <a:ln w="9525">
            <a:noFill/>
          </a:ln>
        </p:spPr>
        <p:txBody>
          <a:bodyPr wrap="none">
            <a:spAutoFit/>
          </a:bodyPr>
          <a:lstStyle/>
          <a:p>
            <a:pPr algn="ctr"/>
            <a:r>
              <a:rPr lang="en-GB" altLang="x-none" sz="2800" b="1" dirty="0">
                <a:solidFill>
                  <a:srgbClr val="FF0000"/>
                </a:solidFill>
                <a:latin typeface="Arial" panose="020B0604020202020204" pitchFamily="34" charset="0"/>
              </a:rPr>
              <a:t>The Concurrent  Development Model</a:t>
            </a:r>
          </a:p>
        </p:txBody>
      </p:sp>
      <p:sp>
        <p:nvSpPr>
          <p:cNvPr id="80899" name="Rectangle 2"/>
          <p:cNvSpPr/>
          <p:nvPr/>
        </p:nvSpPr>
        <p:spPr>
          <a:xfrm>
            <a:off x="142875" y="642938"/>
            <a:ext cx="9001125" cy="6802437"/>
          </a:xfrm>
          <a:prstGeom prst="rect">
            <a:avLst/>
          </a:prstGeom>
          <a:noFill/>
          <a:ln w="9525">
            <a:noFill/>
          </a:ln>
        </p:spPr>
        <p:txBody>
          <a:bodyPr>
            <a:spAutoFit/>
          </a:bodyPr>
          <a:lstStyle/>
          <a:p>
            <a:pPr marL="360680" indent="-278130" algn="just">
              <a:spcBef>
                <a:spcPts val="600"/>
              </a:spcBef>
              <a:buFont typeface="Arial" panose="020B0604020202020204" pitchFamily="34" charset="0"/>
              <a:buChar char="•"/>
            </a:pPr>
            <a:r>
              <a:rPr dirty="0">
                <a:latin typeface="Arial" panose="020B0604020202020204" pitchFamily="34" charset="0"/>
                <a:cs typeface="Arial" panose="020B0604020202020204" pitchFamily="34" charset="0"/>
              </a:rPr>
              <a:t>If, however, the customer indicates that changes in requirements must be made, </a:t>
            </a:r>
            <a:r>
              <a:rPr b="1" dirty="0">
                <a:latin typeface="Arial" panose="020B0604020202020204" pitchFamily="34" charset="0"/>
                <a:cs typeface="Arial" panose="020B0604020202020204" pitchFamily="34" charset="0"/>
              </a:rPr>
              <a:t>the modeling activity moves from the under development state into the awaiting changes state</a:t>
            </a:r>
            <a:r>
              <a:rPr dirty="0">
                <a:latin typeface="Arial" panose="020B0604020202020204" pitchFamily="34" charset="0"/>
                <a:cs typeface="Arial" panose="020B0604020202020204" pitchFamily="34" charset="0"/>
              </a:rPr>
              <a:t>. </a:t>
            </a:r>
          </a:p>
          <a:p>
            <a:pPr marL="360680" indent="-278130" algn="just">
              <a:spcBef>
                <a:spcPts val="600"/>
              </a:spcBef>
              <a:buFont typeface="Wingdings" panose="05000000000000000000" pitchFamily="2" charset="2"/>
              <a:buChar char="§"/>
            </a:pPr>
            <a:r>
              <a:rPr dirty="0">
                <a:latin typeface="Arial" panose="020B0604020202020204" pitchFamily="34" charset="0"/>
                <a:cs typeface="Arial" panose="020B0604020202020204" pitchFamily="34" charset="0"/>
              </a:rPr>
              <a:t>The Concurrent process model </a:t>
            </a:r>
            <a:r>
              <a:rPr b="1" dirty="0">
                <a:latin typeface="Arial" panose="020B0604020202020204" pitchFamily="34" charset="0"/>
                <a:cs typeface="Arial" panose="020B0604020202020204" pitchFamily="34" charset="0"/>
              </a:rPr>
              <a:t>defines a series of events that will trigger transitions from state to state for each of the software engineering activities, actions, or tasks</a:t>
            </a:r>
            <a:r>
              <a:rPr dirty="0">
                <a:latin typeface="Arial" panose="020B0604020202020204" pitchFamily="34" charset="0"/>
                <a:cs typeface="Arial" panose="020B0604020202020204" pitchFamily="34" charset="0"/>
              </a:rPr>
              <a:t>. </a:t>
            </a:r>
          </a:p>
          <a:p>
            <a:pPr marL="360680" indent="-278130" algn="just">
              <a:spcBef>
                <a:spcPts val="600"/>
              </a:spcBef>
              <a:buFont typeface="Wingdings" panose="05000000000000000000" pitchFamily="2" charset="2"/>
              <a:buChar char="§"/>
            </a:pPr>
            <a:r>
              <a:rPr dirty="0">
                <a:latin typeface="Arial" panose="020B0604020202020204" pitchFamily="34" charset="0"/>
                <a:cs typeface="Arial" panose="020B0604020202020204" pitchFamily="34" charset="0"/>
              </a:rPr>
              <a:t>For example, </a:t>
            </a:r>
            <a:r>
              <a:rPr b="1" dirty="0">
                <a:latin typeface="Arial" panose="020B0604020202020204" pitchFamily="34" charset="0"/>
                <a:cs typeface="Arial" panose="020B0604020202020204" pitchFamily="34" charset="0"/>
              </a:rPr>
              <a:t>during early stages of design </a:t>
            </a:r>
            <a:r>
              <a:rPr dirty="0">
                <a:latin typeface="Arial" panose="020B0604020202020204" pitchFamily="34" charset="0"/>
                <a:cs typeface="Arial" panose="020B0604020202020204" pitchFamily="34" charset="0"/>
              </a:rPr>
              <a:t>(a major software engineering action that occurs during the modeling activity), </a:t>
            </a:r>
            <a:r>
              <a:rPr b="1" dirty="0">
                <a:latin typeface="Arial" panose="020B0604020202020204" pitchFamily="34" charset="0"/>
                <a:cs typeface="Arial" panose="020B0604020202020204" pitchFamily="34" charset="0"/>
              </a:rPr>
              <a:t>an inconsistency in the requirements model is uncovered</a:t>
            </a:r>
            <a:r>
              <a:rPr dirty="0">
                <a:latin typeface="Arial" panose="020B0604020202020204" pitchFamily="34" charset="0"/>
                <a:cs typeface="Arial" panose="020B0604020202020204" pitchFamily="34" charset="0"/>
              </a:rPr>
              <a:t>. </a:t>
            </a:r>
          </a:p>
          <a:p>
            <a:pPr marL="360680" indent="-278130" algn="just">
              <a:spcBef>
                <a:spcPts val="600"/>
              </a:spcBef>
              <a:buFont typeface="Wingdings" panose="05000000000000000000" pitchFamily="2" charset="2"/>
              <a:buChar char="§"/>
            </a:pPr>
            <a:r>
              <a:rPr dirty="0">
                <a:latin typeface="Arial" panose="020B0604020202020204" pitchFamily="34" charset="0"/>
                <a:cs typeface="Arial" panose="020B0604020202020204" pitchFamily="34" charset="0"/>
              </a:rPr>
              <a:t>This generates the </a:t>
            </a:r>
            <a:r>
              <a:rPr b="1" dirty="0">
                <a:latin typeface="Arial" panose="020B0604020202020204" pitchFamily="34" charset="0"/>
                <a:cs typeface="Arial" panose="020B0604020202020204" pitchFamily="34" charset="0"/>
              </a:rPr>
              <a:t>event analysis model correction</a:t>
            </a:r>
            <a:r>
              <a:rPr dirty="0">
                <a:latin typeface="Arial" panose="020B0604020202020204" pitchFamily="34" charset="0"/>
                <a:cs typeface="Arial" panose="020B0604020202020204" pitchFamily="34" charset="0"/>
              </a:rPr>
              <a:t>, which will </a:t>
            </a:r>
            <a:r>
              <a:rPr b="1" dirty="0">
                <a:latin typeface="Arial" panose="020B0604020202020204" pitchFamily="34" charset="0"/>
                <a:cs typeface="Arial" panose="020B0604020202020204" pitchFamily="34" charset="0"/>
              </a:rPr>
              <a:t>trigger the requirements analysis action from the done state into the awaiting changes state</a:t>
            </a:r>
            <a:r>
              <a:rPr dirty="0">
                <a:latin typeface="Arial" panose="020B0604020202020204" pitchFamily="34" charset="0"/>
                <a:cs typeface="Arial" panose="020B0604020202020204" pitchFamily="34" charset="0"/>
              </a:rPr>
              <a:t>. </a:t>
            </a:r>
          </a:p>
          <a:p>
            <a:pPr marL="360680" indent="-278130" algn="just">
              <a:spcBef>
                <a:spcPts val="600"/>
              </a:spcBef>
              <a:buFont typeface="Wingdings" panose="05000000000000000000" pitchFamily="2" charset="2"/>
              <a:buChar char="§"/>
            </a:pPr>
            <a:r>
              <a:rPr dirty="0">
                <a:latin typeface="Arial" panose="020B0604020202020204" pitchFamily="34" charset="0"/>
                <a:cs typeface="Arial" panose="020B0604020202020204" pitchFamily="34" charset="0"/>
              </a:rPr>
              <a:t>The Concurrent process model is </a:t>
            </a:r>
            <a:r>
              <a:rPr b="1" dirty="0">
                <a:latin typeface="Arial" panose="020B0604020202020204" pitchFamily="34" charset="0"/>
                <a:cs typeface="Arial" panose="020B0604020202020204" pitchFamily="34" charset="0"/>
              </a:rPr>
              <a:t>applicable to all types of software development and provides an accurate picture of the current state of a project</a:t>
            </a:r>
            <a:r>
              <a:rPr dirty="0">
                <a:latin typeface="Arial" panose="020B0604020202020204" pitchFamily="34" charset="0"/>
                <a:cs typeface="Arial" panose="020B0604020202020204" pitchFamily="34" charset="0"/>
              </a:rPr>
              <a:t>. </a:t>
            </a:r>
          </a:p>
          <a:p>
            <a:pPr marL="360680" indent="-278130" algn="just">
              <a:spcBef>
                <a:spcPts val="600"/>
              </a:spcBef>
              <a:buFont typeface="Wingdings" panose="05000000000000000000" pitchFamily="2" charset="2"/>
              <a:buChar char="§"/>
            </a:pPr>
            <a:r>
              <a:rPr dirty="0">
                <a:latin typeface="Arial" panose="020B0604020202020204" pitchFamily="34" charset="0"/>
                <a:cs typeface="Arial" panose="020B0604020202020204" pitchFamily="34" charset="0"/>
              </a:rPr>
              <a:t>Rather than confining software engineering </a:t>
            </a:r>
            <a:r>
              <a:rPr b="1" dirty="0">
                <a:latin typeface="Arial" panose="020B0604020202020204" pitchFamily="34" charset="0"/>
                <a:cs typeface="Arial" panose="020B0604020202020204" pitchFamily="34" charset="0"/>
              </a:rPr>
              <a:t>activities, actions, and tasks to a sequence of events, it defines a process network</a:t>
            </a:r>
            <a:r>
              <a:rPr dirty="0">
                <a:latin typeface="Arial" panose="020B0604020202020204" pitchFamily="34" charset="0"/>
                <a:cs typeface="Arial" panose="020B0604020202020204" pitchFamily="34" charset="0"/>
              </a:rPr>
              <a:t>. </a:t>
            </a:r>
          </a:p>
          <a:p>
            <a:pPr marL="360680" indent="-278130" algn="just">
              <a:spcBef>
                <a:spcPts val="600"/>
              </a:spcBef>
              <a:buFont typeface="Wingdings" panose="05000000000000000000" pitchFamily="2" charset="2"/>
              <a:buChar char="§"/>
            </a:pPr>
            <a:r>
              <a:rPr i="1" dirty="0">
                <a:latin typeface="Arial" panose="020B0604020202020204" pitchFamily="34" charset="0"/>
                <a:cs typeface="Arial" panose="020B0604020202020204" pitchFamily="34" charset="0"/>
              </a:rPr>
              <a:t>Each activity, action, or task on the network exists simultaneously with other activities, actions, or tasks. Events generated at one point in the process network trigger transitions among the states.</a:t>
            </a:r>
            <a:endParaRPr lang="en-GB" altLang="x-none" i="1" dirty="0">
              <a:latin typeface="Arial" panose="020B0604020202020204" pitchFamily="34" charset="0"/>
              <a:cs typeface="Arial" panose="020B0604020202020204" pitchFamily="34" charset="0"/>
            </a:endParaRPr>
          </a:p>
          <a:p>
            <a:pPr marL="360680" indent="-278130" algn="just">
              <a:spcBef>
                <a:spcPts val="600"/>
              </a:spcBef>
              <a:buFont typeface="Wingdings" panose="05000000000000000000" pitchFamily="2" charset="2"/>
              <a:buChar char="§"/>
            </a:pPr>
            <a:endParaRPr dirty="0">
              <a:latin typeface="Arial" panose="020B0604020202020204" pitchFamily="34" charset="0"/>
              <a:cs typeface="Arial" panose="020B0604020202020204" pitchFamily="34" charset="0"/>
            </a:endParaRPr>
          </a:p>
          <a:p>
            <a:pPr marL="360680" indent="-278130" algn="just">
              <a:spcBef>
                <a:spcPts val="600"/>
              </a:spcBef>
              <a:buFont typeface="Wingdings" panose="05000000000000000000" pitchFamily="2" charset="2"/>
              <a:buChar char="§"/>
            </a:pPr>
            <a:endParaRPr dirty="0">
              <a:latin typeface="Arial" panose="020B0604020202020204" pitchFamily="34" charset="0"/>
              <a:ea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76</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77</a:t>
            </a:fld>
            <a:endParaRPr lang="en-GB" altLang="x-none" sz="1200" dirty="0">
              <a:solidFill>
                <a:srgbClr val="898989"/>
              </a:solidFill>
              <a:latin typeface="Calibri" panose="020F0502020204030204" pitchFamily="34" charset="0"/>
            </a:endParaRPr>
          </a:p>
        </p:txBody>
      </p:sp>
      <p:sp>
        <p:nvSpPr>
          <p:cNvPr id="81923" name="Rectangle 3"/>
          <p:cNvSpPr/>
          <p:nvPr/>
        </p:nvSpPr>
        <p:spPr>
          <a:xfrm>
            <a:off x="571500" y="1304925"/>
            <a:ext cx="8072438" cy="5262563"/>
          </a:xfrm>
          <a:prstGeom prst="rect">
            <a:avLst/>
          </a:prstGeom>
          <a:noFill/>
          <a:ln w="9525">
            <a:noFill/>
          </a:ln>
        </p:spPr>
        <p:txBody>
          <a:bodyPr>
            <a:spAutoFit/>
          </a:bodyPr>
          <a:lstStyle/>
          <a:p>
            <a:pPr algn="just"/>
            <a:r>
              <a:rPr sz="2400" b="1" dirty="0">
                <a:latin typeface="Arial" panose="020B0604020202020204" pitchFamily="34" charset="0"/>
              </a:rPr>
              <a:t>Advantages of the concurrent development model</a:t>
            </a:r>
          </a:p>
          <a:p>
            <a:pPr algn="just">
              <a:buFont typeface="Arial" panose="020B0604020202020204" pitchFamily="34" charset="0"/>
              <a:buChar char="•"/>
            </a:pPr>
            <a:r>
              <a:rPr sz="2400" dirty="0">
                <a:latin typeface="Arial" panose="020B0604020202020204" pitchFamily="34" charset="0"/>
              </a:rPr>
              <a:t>This model is applicable to all types of software development processes.</a:t>
            </a:r>
          </a:p>
          <a:p>
            <a:pPr algn="just">
              <a:buFont typeface="Arial" panose="020B0604020202020204" pitchFamily="34" charset="0"/>
              <a:buChar char="•"/>
            </a:pPr>
            <a:r>
              <a:rPr sz="2400" dirty="0">
                <a:latin typeface="Arial" panose="020B0604020202020204" pitchFamily="34" charset="0"/>
              </a:rPr>
              <a:t>It is easy for understanding and use.</a:t>
            </a:r>
          </a:p>
          <a:p>
            <a:pPr algn="just">
              <a:buFont typeface="Arial" panose="020B0604020202020204" pitchFamily="34" charset="0"/>
              <a:buChar char="•"/>
            </a:pPr>
            <a:r>
              <a:rPr sz="2400" dirty="0">
                <a:latin typeface="Arial" panose="020B0604020202020204" pitchFamily="34" charset="0"/>
              </a:rPr>
              <a:t>It gives immediate feedback from testing.</a:t>
            </a:r>
          </a:p>
          <a:p>
            <a:pPr algn="just">
              <a:buFont typeface="Arial" panose="020B0604020202020204" pitchFamily="34" charset="0"/>
              <a:buChar char="•"/>
            </a:pPr>
            <a:r>
              <a:rPr sz="2400" dirty="0">
                <a:latin typeface="Arial" panose="020B0604020202020204" pitchFamily="34" charset="0"/>
              </a:rPr>
              <a:t>It provides an accurate picture of the current state of a project.</a:t>
            </a:r>
          </a:p>
          <a:p>
            <a:pPr algn="just">
              <a:buFont typeface="Arial" panose="020B0604020202020204" pitchFamily="34" charset="0"/>
              <a:buChar char="•"/>
            </a:pPr>
            <a:endParaRPr sz="2400" dirty="0">
              <a:latin typeface="Arial" panose="020B0604020202020204" pitchFamily="34" charset="0"/>
            </a:endParaRPr>
          </a:p>
          <a:p>
            <a:pPr algn="just"/>
            <a:r>
              <a:rPr sz="2400" b="1" dirty="0">
                <a:latin typeface="Arial" panose="020B0604020202020204" pitchFamily="34" charset="0"/>
              </a:rPr>
              <a:t>Disadvantages of the concurrent development model</a:t>
            </a:r>
          </a:p>
          <a:p>
            <a:pPr algn="just">
              <a:buFont typeface="Arial" panose="020B0604020202020204" pitchFamily="34" charset="0"/>
              <a:buChar char="•"/>
            </a:pPr>
            <a:r>
              <a:rPr sz="2400" dirty="0">
                <a:latin typeface="Arial" panose="020B0604020202020204" pitchFamily="34" charset="0"/>
              </a:rPr>
              <a:t>It needs better communication between the team members. </a:t>
            </a:r>
          </a:p>
          <a:p>
            <a:pPr algn="just">
              <a:buFont typeface="Arial" panose="020B0604020202020204" pitchFamily="34" charset="0"/>
              <a:buChar char="•"/>
            </a:pPr>
            <a:r>
              <a:rPr sz="2400" dirty="0">
                <a:latin typeface="Arial" panose="020B0604020202020204" pitchFamily="34" charset="0"/>
              </a:rPr>
              <a:t>This may not be achieved all the time.</a:t>
            </a:r>
          </a:p>
          <a:p>
            <a:pPr algn="just">
              <a:buFont typeface="Arial" panose="020B0604020202020204" pitchFamily="34" charset="0"/>
              <a:buChar char="•"/>
            </a:pPr>
            <a:r>
              <a:rPr sz="2400" dirty="0">
                <a:latin typeface="Arial" panose="020B0604020202020204" pitchFamily="34" charset="0"/>
              </a:rPr>
              <a:t>It requires to remember the status of the different activities.</a:t>
            </a:r>
          </a:p>
        </p:txBody>
      </p:sp>
      <p:sp>
        <p:nvSpPr>
          <p:cNvPr id="81924" name="Rectangle 4"/>
          <p:cNvSpPr/>
          <p:nvPr/>
        </p:nvSpPr>
        <p:spPr>
          <a:xfrm>
            <a:off x="1214438" y="500063"/>
            <a:ext cx="6457950" cy="523875"/>
          </a:xfrm>
          <a:prstGeom prst="rect">
            <a:avLst/>
          </a:prstGeom>
          <a:noFill/>
          <a:ln w="9525">
            <a:noFill/>
          </a:ln>
        </p:spPr>
        <p:txBody>
          <a:bodyPr wrap="none">
            <a:spAutoFit/>
          </a:bodyPr>
          <a:lstStyle/>
          <a:p>
            <a:pPr algn="ctr"/>
            <a:r>
              <a:rPr lang="en-GB" altLang="x-none" sz="2800" b="1" dirty="0">
                <a:solidFill>
                  <a:srgbClr val="FF0000"/>
                </a:solidFill>
                <a:latin typeface="Arial" panose="020B0604020202020204" pitchFamily="34" charset="0"/>
              </a:rPr>
              <a:t>The Concurrent  Development Model</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a:xfrm>
            <a:off x="500063" y="0"/>
            <a:ext cx="8229600" cy="428625"/>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Software Measures, Metrics and Indicators</a:t>
            </a:r>
          </a:p>
        </p:txBody>
      </p:sp>
      <p:sp>
        <p:nvSpPr>
          <p:cNvPr id="3" name="Content Placeholder 2"/>
          <p:cNvSpPr>
            <a:spLocks noGrp="1"/>
          </p:cNvSpPr>
          <p:nvPr>
            <p:ph idx="1"/>
          </p:nvPr>
        </p:nvSpPr>
        <p:spPr>
          <a:xfrm>
            <a:off x="0" y="714375"/>
            <a:ext cx="8786813" cy="5554663"/>
          </a:xfrm>
        </p:spPr>
        <p:txBody>
          <a:bodyPr vert="horz" wrap="square" lIns="91440" tIns="45720" rIns="91440" bIns="45720" numCol="1" anchor="t" anchorCtr="0" compatLnSpc="1">
            <a:noAutofit/>
          </a:bodyPr>
          <a:lstStyle/>
          <a:p>
            <a:pPr marL="342900" marR="0" lvl="0" indent="-342900" algn="just" defTabSz="914400" rtl="0" eaLnBrk="0" fontAlgn="base" latinLnBrk="0" hangingPunct="0">
              <a:lnSpc>
                <a:spcPct val="100000"/>
              </a:lnSpc>
              <a:spcBef>
                <a:spcPct val="20000"/>
              </a:spcBef>
              <a:spcAft>
                <a:spcPts val="1200"/>
              </a:spcAft>
              <a:buClrTx/>
              <a:buSzTx/>
              <a:buFont typeface="Arial" panose="020B0604020202020204" pitchFamily="34" charset="0"/>
              <a:buChar char="•"/>
              <a:defRPr/>
            </a:pPr>
            <a:r>
              <a:rPr kumimoji="0" lang="en-US"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Within the software engineering context, a </a:t>
            </a:r>
            <a:r>
              <a:rPr kumimoji="0" lang="en-US" sz="2200" b="1" i="1"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measure </a:t>
            </a:r>
            <a:r>
              <a:rPr kumimoji="0" lang="en-US" sz="2200" b="1"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provides a quantitative indication of the extent, amount, dimension, capacity, or size of some attribute of a product or process. </a:t>
            </a:r>
          </a:p>
          <a:p>
            <a:pPr marL="342900" marR="0" lvl="0" indent="-342900" algn="just" defTabSz="914400" rtl="0" eaLnBrk="0" fontAlgn="base" latinLnBrk="0" hangingPunct="0">
              <a:lnSpc>
                <a:spcPct val="100000"/>
              </a:lnSpc>
              <a:spcBef>
                <a:spcPct val="20000"/>
              </a:spcBef>
              <a:spcAft>
                <a:spcPts val="1200"/>
              </a:spcAft>
              <a:buClrTx/>
              <a:buSzTx/>
              <a:buFont typeface="Arial" panose="020B0604020202020204" pitchFamily="34" charset="0"/>
              <a:buChar char="•"/>
              <a:defRPr/>
            </a:pPr>
            <a:r>
              <a:rPr kumimoji="0" lang="en-US" sz="22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Measurement is an act of determining a Measure.</a:t>
            </a:r>
          </a:p>
          <a:p>
            <a:pPr marL="342900" marR="0" lvl="0" indent="-342900" algn="just" defTabSz="914400" rtl="0" eaLnBrk="0" fontAlgn="base" latinLnBrk="0" hangingPunct="0">
              <a:lnSpc>
                <a:spcPct val="100000"/>
              </a:lnSpc>
              <a:spcBef>
                <a:spcPct val="20000"/>
              </a:spcBef>
              <a:spcAft>
                <a:spcPts val="1200"/>
              </a:spcAft>
              <a:buClrTx/>
              <a:buSzTx/>
              <a:buFont typeface="Arial" panose="020B0604020202020204" pitchFamily="34" charset="0"/>
              <a:buChar char="•"/>
              <a:defRPr/>
            </a:pPr>
            <a:r>
              <a:rPr kumimoji="0" lang="en-US" sz="22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IEEE definition of Metric: A quantitative measure of the degree to which a system, component or a process possesses a given attribute.</a:t>
            </a:r>
          </a:p>
          <a:p>
            <a:pPr marL="342900" marR="0" lvl="0" indent="-342900" algn="just" defTabSz="914400" rtl="0" eaLnBrk="0" fontAlgn="base" latinLnBrk="0" hangingPunct="0">
              <a:lnSpc>
                <a:spcPct val="100000"/>
              </a:lnSpc>
              <a:spcBef>
                <a:spcPct val="20000"/>
              </a:spcBef>
              <a:spcAft>
                <a:spcPts val="1200"/>
              </a:spcAft>
              <a:buClrTx/>
              <a:buSzTx/>
              <a:buFont typeface="Arial" panose="020B0604020202020204" pitchFamily="34" charset="0"/>
              <a:buChar char="•"/>
              <a:defRPr/>
            </a:pPr>
            <a:r>
              <a:rPr kumimoji="0" lang="en-US" sz="22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Indicator: It is a metric or combination  of metrics that provides insight into a software process ,project or product. </a:t>
            </a:r>
          </a:p>
          <a:p>
            <a:pPr marL="342900" marR="0" lvl="0" indent="-342900" algn="just" defTabSz="914400" rtl="0" eaLnBrk="0" fontAlgn="base" latinLnBrk="0" hangingPunct="0">
              <a:lnSpc>
                <a:spcPct val="100000"/>
              </a:lnSpc>
              <a:spcBef>
                <a:spcPct val="20000"/>
              </a:spcBef>
              <a:spcAft>
                <a:spcPts val="1200"/>
              </a:spcAft>
              <a:buClrTx/>
              <a:buSzTx/>
              <a:buFont typeface="Arial" panose="020B0604020202020204" pitchFamily="34" charset="0"/>
              <a:buChar char="•"/>
              <a:defRPr/>
            </a:pPr>
            <a:r>
              <a:rPr kumimoji="0" lang="en-US"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An indicator provides insight that enables the project manager or software engineers to adjust the process, the project, or the process to make things better.</a:t>
            </a:r>
          </a:p>
          <a:p>
            <a:pPr marL="342900" marR="0" lvl="0" indent="-342900" algn="just" defTabSz="914400" rtl="0" eaLnBrk="0" fontAlgn="base" latinLnBrk="0" hangingPunct="0">
              <a:lnSpc>
                <a:spcPct val="100000"/>
              </a:lnSpc>
              <a:spcBef>
                <a:spcPct val="20000"/>
              </a:spcBef>
              <a:spcAft>
                <a:spcPts val="1200"/>
              </a:spcAft>
              <a:buClrTx/>
              <a:buSzTx/>
              <a:buFont typeface="Arial" panose="020B0604020202020204" pitchFamily="34" charset="0"/>
              <a:buChar char="•"/>
              <a:defRPr/>
            </a:pPr>
            <a:r>
              <a:rPr kumimoji="0" lang="en-US"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In short, a software engineer collects measures and develops metrics so that indicators will be obtained.</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78</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457200" y="274638"/>
            <a:ext cx="8229600" cy="296863"/>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Measurement Principles</a:t>
            </a:r>
            <a:endParaRPr kumimoji="0" lang="en-IN" sz="32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9267" name="Content Placeholder 2"/>
          <p:cNvSpPr>
            <a:spLocks noGrp="1"/>
          </p:cNvSpPr>
          <p:nvPr>
            <p:ph idx="1"/>
          </p:nvPr>
        </p:nvSpPr>
        <p:spPr>
          <a:xfrm>
            <a:off x="428625" y="928688"/>
            <a:ext cx="8229600" cy="4525963"/>
          </a:xfrm>
        </p:spPr>
        <p:txBody>
          <a:bodyPr vert="horz" wrap="square" lIns="91440" tIns="45720" rIns="91440" bIns="45720" numCol="1" anchor="t" anchorCtr="0" compatLnSpc="1">
            <a:normAutofit fontScale="92500" lnSpcReduction="20000"/>
          </a:bodyPr>
          <a:lstStyle/>
          <a:p>
            <a:pPr marL="355600" marR="0" lvl="0" indent="-177800" algn="just" defTabSz="914400" rtl="0" eaLnBrk="0" fontAlgn="base" latinLnBrk="0" hangingPunct="0">
              <a:lnSpc>
                <a:spcPct val="100000"/>
              </a:lnSpc>
              <a:spcBef>
                <a:spcPct val="20000"/>
              </a:spcBef>
              <a:spcAft>
                <a:spcPts val="1200"/>
              </a:spcAft>
              <a:buClrTx/>
              <a:buSzTx/>
              <a:buFont typeface="Arial" panose="020B0604020202020204" pitchFamily="34" charset="0"/>
              <a:buNone/>
              <a:defRPr/>
            </a:pPr>
            <a:r>
              <a:rPr kumimoji="0" lang="en-US" sz="23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Measurement process is characterized by five activities:</a:t>
            </a:r>
          </a:p>
          <a:p>
            <a:pPr marL="355600" marR="0" lvl="0" indent="-177800" algn="just" defTabSz="914400" rtl="0" eaLnBrk="0" fontAlgn="base" latinLnBrk="0" hangingPunct="0">
              <a:lnSpc>
                <a:spcPct val="100000"/>
              </a:lnSpc>
              <a:spcBef>
                <a:spcPct val="20000"/>
              </a:spcBef>
              <a:spcAft>
                <a:spcPts val="1200"/>
              </a:spcAft>
              <a:buClrTx/>
              <a:buSzTx/>
              <a:buFont typeface="Arial" panose="020B0604020202020204" pitchFamily="34" charset="0"/>
              <a:buChar char="•"/>
              <a:defRPr/>
            </a:pPr>
            <a:r>
              <a:rPr kumimoji="0" lang="en-US" sz="2300" b="1" i="1"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Formulation.</a:t>
            </a:r>
            <a:r>
              <a:rPr kumimoji="0" lang="en-US" sz="2300" b="1" i="1"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The derivation of software measures and metrics appropriate for the representation of the software that is being considered.</a:t>
            </a:r>
          </a:p>
          <a:p>
            <a:pPr marL="355600" marR="0" lvl="0" indent="-177800" algn="just" defTabSz="914400" rtl="0" eaLnBrk="0" fontAlgn="base" latinLnBrk="0" hangingPunct="0">
              <a:lnSpc>
                <a:spcPct val="100000"/>
              </a:lnSpc>
              <a:spcBef>
                <a:spcPct val="20000"/>
              </a:spcBef>
              <a:spcAft>
                <a:spcPts val="1200"/>
              </a:spcAft>
              <a:buClrTx/>
              <a:buSzTx/>
              <a:buFont typeface="Arial" panose="020B0604020202020204" pitchFamily="34" charset="0"/>
              <a:buNone/>
              <a:defRPr/>
            </a:pPr>
            <a:r>
              <a:rPr kumimoji="0" lang="en-US" sz="2300" b="0" i="0"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2300" b="1" i="1"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Collection. </a:t>
            </a:r>
            <a:r>
              <a:rPr kumimoji="0" lang="en-US" sz="23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The mechanism used to accumulate data required to derive the </a:t>
            </a:r>
            <a:r>
              <a:rPr kumimoji="0" lang="en-GB" sz="23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formulated metrics.</a:t>
            </a:r>
          </a:p>
          <a:p>
            <a:pPr marL="355600" marR="0" lvl="0" indent="-177800" algn="just" defTabSz="914400" rtl="0" eaLnBrk="0" fontAlgn="base" latinLnBrk="0" hangingPunct="0">
              <a:lnSpc>
                <a:spcPct val="100000"/>
              </a:lnSpc>
              <a:spcBef>
                <a:spcPct val="20000"/>
              </a:spcBef>
              <a:spcAft>
                <a:spcPts val="1200"/>
              </a:spcAft>
              <a:buClrTx/>
              <a:buSzTx/>
              <a:buFont typeface="Arial" panose="020B0604020202020204" pitchFamily="34" charset="0"/>
              <a:buNone/>
              <a:defRPr/>
            </a:pPr>
            <a:r>
              <a:rPr kumimoji="0" lang="en-US" sz="2300" b="0" i="0"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2300" b="1" i="1"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Analysis. </a:t>
            </a:r>
            <a:r>
              <a:rPr kumimoji="0" lang="en-US" sz="23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The computation of metrics and the application of mathematical </a:t>
            </a:r>
            <a:r>
              <a:rPr kumimoji="0" lang="en-GB" sz="23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tools.</a:t>
            </a:r>
          </a:p>
          <a:p>
            <a:pPr marL="355600" marR="0" lvl="0" indent="-177800" algn="just" defTabSz="914400" rtl="0" eaLnBrk="0" fontAlgn="base" latinLnBrk="0" hangingPunct="0">
              <a:lnSpc>
                <a:spcPct val="100000"/>
              </a:lnSpc>
              <a:spcBef>
                <a:spcPct val="20000"/>
              </a:spcBef>
              <a:spcAft>
                <a:spcPts val="1200"/>
              </a:spcAft>
              <a:buClrTx/>
              <a:buSzTx/>
              <a:buFont typeface="Arial" panose="020B0604020202020204" pitchFamily="34" charset="0"/>
              <a:buNone/>
              <a:defRPr/>
            </a:pPr>
            <a:r>
              <a:rPr kumimoji="0" lang="en-US" sz="2300" b="0" i="0"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2300" b="1" i="1"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Interpretation. </a:t>
            </a:r>
            <a:r>
              <a:rPr kumimoji="0" lang="en-US" sz="23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The evaluation of metrics resulting in insight into the quality of </a:t>
            </a:r>
            <a:r>
              <a:rPr kumimoji="0" lang="en-GB" sz="23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the representation.</a:t>
            </a:r>
          </a:p>
          <a:p>
            <a:pPr marL="355600" marR="0" lvl="0" indent="-177800" algn="just" defTabSz="914400" rtl="0" eaLnBrk="0" fontAlgn="base" latinLnBrk="0" hangingPunct="0">
              <a:lnSpc>
                <a:spcPct val="100000"/>
              </a:lnSpc>
              <a:spcBef>
                <a:spcPct val="20000"/>
              </a:spcBef>
              <a:spcAft>
                <a:spcPts val="1200"/>
              </a:spcAft>
              <a:buClrTx/>
              <a:buSzTx/>
              <a:buFont typeface="Arial" panose="020B0604020202020204" pitchFamily="34" charset="0"/>
              <a:buNone/>
              <a:defRPr/>
            </a:pPr>
            <a:r>
              <a:rPr kumimoji="0" lang="en-US" sz="2300" b="0" i="0"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2300" b="1" i="1" u="none" strike="noStrike" kern="1200" cap="none" spc="0" normalizeH="0" baseline="0" noProof="0" dirty="0" smtClean="0">
                <a:ln>
                  <a:noFill/>
                </a:ln>
                <a:solidFill>
                  <a:srgbClr val="C00000"/>
                </a:solidFill>
                <a:effectLst/>
                <a:uLnTx/>
                <a:uFillTx/>
                <a:latin typeface="Arial" panose="020B0604020202020204" pitchFamily="34" charset="0"/>
                <a:ea typeface="+mn-ea"/>
                <a:cs typeface="Arial" panose="020B0604020202020204" pitchFamily="34" charset="0"/>
              </a:rPr>
              <a:t>Feedback. </a:t>
            </a:r>
            <a:r>
              <a:rPr kumimoji="0" lang="en-US" sz="23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Recommendations derived from the interpretation of product metrics transmitted to the software team.</a:t>
            </a:r>
            <a:endParaRPr kumimoji="0" lang="en-GB" sz="23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79</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p:nvPr/>
        </p:nvSpPr>
        <p:spPr>
          <a:xfrm>
            <a:off x="285750" y="1357313"/>
            <a:ext cx="8286750" cy="4554537"/>
          </a:xfrm>
          <a:prstGeom prst="rect">
            <a:avLst/>
          </a:prstGeom>
          <a:noFill/>
          <a:ln w="9525">
            <a:noFill/>
          </a:ln>
        </p:spPr>
        <p:txBody>
          <a:bodyPr>
            <a:spAutoFit/>
          </a:bodyPr>
          <a:lstStyle/>
          <a:p>
            <a:pPr algn="just"/>
            <a:endParaRPr dirty="0">
              <a:latin typeface="Arial" panose="020B0604020202020204" pitchFamily="34" charset="0"/>
            </a:endParaRPr>
          </a:p>
          <a:p>
            <a:pPr algn="just"/>
            <a:r>
              <a:rPr sz="2800" dirty="0">
                <a:solidFill>
                  <a:srgbClr val="FF0000"/>
                </a:solidFill>
                <a:latin typeface="Arial" panose="020B0604020202020204" pitchFamily="34" charset="0"/>
              </a:rPr>
              <a:t>Software is </a:t>
            </a:r>
          </a:p>
          <a:p>
            <a:pPr algn="just"/>
            <a:endParaRPr sz="2800" dirty="0">
              <a:solidFill>
                <a:srgbClr val="FF0000"/>
              </a:solidFill>
              <a:latin typeface="Arial" panose="020B0604020202020204" pitchFamily="34" charset="0"/>
            </a:endParaRPr>
          </a:p>
          <a:p>
            <a:pPr algn="just">
              <a:buFont typeface="Wingdings" panose="05000000000000000000" pitchFamily="2" charset="2"/>
              <a:buChar char="Ø"/>
            </a:pPr>
            <a:r>
              <a:rPr sz="2400" b="1" dirty="0">
                <a:latin typeface="Arial" panose="020B0604020202020204" pitchFamily="34" charset="0"/>
              </a:rPr>
              <a:t>Instructions (computer programs) that when executed provide desired function and performance</a:t>
            </a:r>
          </a:p>
          <a:p>
            <a:pPr algn="just">
              <a:buFont typeface="Wingdings" panose="05000000000000000000" pitchFamily="2" charset="2"/>
              <a:buChar char="Ø"/>
            </a:pPr>
            <a:endParaRPr sz="2400" b="1" dirty="0">
              <a:latin typeface="Arial" panose="020B0604020202020204" pitchFamily="34" charset="0"/>
            </a:endParaRPr>
          </a:p>
          <a:p>
            <a:pPr algn="just">
              <a:buFont typeface="Wingdings" panose="05000000000000000000" pitchFamily="2" charset="2"/>
              <a:buChar char="Ø"/>
            </a:pPr>
            <a:r>
              <a:rPr sz="2400" b="1" dirty="0">
                <a:latin typeface="Arial" panose="020B0604020202020204" pitchFamily="34" charset="0"/>
              </a:rPr>
              <a:t>Data structures that enable the programs to adequately manipulate information</a:t>
            </a:r>
          </a:p>
          <a:p>
            <a:pPr algn="just">
              <a:buFont typeface="Wingdings" panose="05000000000000000000" pitchFamily="2" charset="2"/>
              <a:buChar char="Ø"/>
            </a:pPr>
            <a:endParaRPr sz="2400" b="1" dirty="0">
              <a:latin typeface="Arial" panose="020B0604020202020204" pitchFamily="34" charset="0"/>
            </a:endParaRPr>
          </a:p>
          <a:p>
            <a:pPr algn="just">
              <a:buFont typeface="Wingdings" panose="05000000000000000000" pitchFamily="2" charset="2"/>
              <a:buChar char="Ø"/>
            </a:pPr>
            <a:r>
              <a:rPr sz="2400" b="1" dirty="0">
                <a:latin typeface="Arial" panose="020B0604020202020204" pitchFamily="34" charset="0"/>
              </a:rPr>
              <a:t> Documents that describe the operation and use of the programs.</a:t>
            </a:r>
          </a:p>
          <a:p>
            <a:pPr algn="just"/>
            <a:endParaRPr sz="2400" b="1" i="1" dirty="0">
              <a:latin typeface="Arial" panose="020B0604020202020204" pitchFamily="34" charset="0"/>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8</a:t>
            </a:fld>
            <a:endParaRPr lang="en-GB" altLang="x-none" sz="1200" dirty="0">
              <a:solidFill>
                <a:srgbClr val="898989"/>
              </a:solidFill>
              <a:latin typeface="Calibri" panose="020F0502020204030204" pitchFamily="34" charset="0"/>
            </a:endParaRPr>
          </a:p>
        </p:txBody>
      </p:sp>
      <p:sp>
        <p:nvSpPr>
          <p:cNvPr id="9220" name="Rectangle 3"/>
          <p:cNvSpPr/>
          <p:nvPr/>
        </p:nvSpPr>
        <p:spPr>
          <a:xfrm>
            <a:off x="0" y="285750"/>
            <a:ext cx="9144000" cy="584200"/>
          </a:xfrm>
          <a:prstGeom prst="rect">
            <a:avLst/>
          </a:prstGeom>
          <a:noFill/>
          <a:ln w="9525">
            <a:noFill/>
          </a:ln>
        </p:spPr>
        <p:txBody>
          <a:bodyPr>
            <a:spAutoFit/>
          </a:bodyPr>
          <a:lstStyle/>
          <a:p>
            <a:pPr algn="ctr"/>
            <a:r>
              <a:rPr lang="en-GB" altLang="x-none" sz="3200" b="1" dirty="0">
                <a:solidFill>
                  <a:srgbClr val="FF0000"/>
                </a:solidFill>
                <a:latin typeface="Arial" panose="020B0604020202020204" pitchFamily="34" charset="0"/>
              </a:rPr>
              <a:t>SOFTWARE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a:xfrm>
            <a:off x="428625" y="0"/>
            <a:ext cx="8229600" cy="439738"/>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Measurement Principles</a:t>
            </a:r>
            <a:endParaRPr kumimoji="0" lang="en-IN" sz="32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1315" name="Content Placeholder 2"/>
          <p:cNvSpPr>
            <a:spLocks noGrp="1"/>
          </p:cNvSpPr>
          <p:nvPr>
            <p:ph idx="1"/>
          </p:nvPr>
        </p:nvSpPr>
        <p:spPr>
          <a:xfrm>
            <a:off x="357188" y="785813"/>
            <a:ext cx="8229600" cy="5697538"/>
          </a:xfrm>
        </p:spPr>
        <p:txBody>
          <a:bodyPr vert="horz" wrap="square" lIns="91440" tIns="45720" rIns="91440" bIns="45720" numCol="1" anchor="t" anchorCtr="0" compatLnSpc="1">
            <a:normAutofit fontScale="92500"/>
          </a:bodyPr>
          <a:lstStyle/>
          <a:p>
            <a:pPr marL="342900" marR="0" lvl="0" indent="-342900" algn="just" defTabSz="914400" rtl="0" eaLnBrk="0" fontAlgn="base" latinLnBrk="0" hangingPunct="0">
              <a:lnSpc>
                <a:spcPct val="100000"/>
              </a:lnSpc>
              <a:spcBef>
                <a:spcPct val="20000"/>
              </a:spcBef>
              <a:spcAft>
                <a:spcPts val="1200"/>
              </a:spcAft>
              <a:buClrTx/>
              <a:buSzTx/>
              <a:buFont typeface="Arial" panose="020B0604020202020204" pitchFamily="34" charset="0"/>
              <a:buNone/>
              <a:defRPr/>
            </a:pPr>
            <a:r>
              <a:rPr kumimoji="0" lang="en-US"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400" b="1"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Principles for characterization and validation of metrics:</a:t>
            </a:r>
            <a:endParaRPr kumimoji="0" lang="en-US" sz="2000" b="1"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0" fontAlgn="base" latinLnBrk="0" hangingPunct="0">
              <a:lnSpc>
                <a:spcPct val="100000"/>
              </a:lnSpc>
              <a:spcBef>
                <a:spcPct val="20000"/>
              </a:spcBef>
              <a:spcAft>
                <a:spcPts val="1200"/>
              </a:spcAft>
              <a:buClrTx/>
              <a:buSzTx/>
              <a:buFont typeface="Arial" panose="020B0604020202020204" pitchFamily="34" charset="0"/>
              <a:buChar char="•"/>
              <a:defRPr/>
            </a:pPr>
            <a:r>
              <a:rPr kumimoji="0" lang="en-US"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 metric should have desirable mathematical properties. That is, </a:t>
            </a:r>
            <a:r>
              <a:rPr kumimoji="0" lang="en-US" sz="22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the metric’s value should be in a meaningful </a:t>
            </a:r>
            <a:r>
              <a:rPr kumimoji="0" lang="en-US"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range (e.g., 0 to 1, where 0 truly means absence, 1 indicates the maximum value, and 0.5 represents the “halfway point”). </a:t>
            </a:r>
          </a:p>
          <a:p>
            <a:pPr marL="342900" marR="0" lvl="0" indent="-342900" algn="just" defTabSz="914400" rtl="0" eaLnBrk="0" fontAlgn="base" latinLnBrk="0" hangingPunct="0">
              <a:lnSpc>
                <a:spcPct val="100000"/>
              </a:lnSpc>
              <a:spcBef>
                <a:spcPct val="20000"/>
              </a:spcBef>
              <a:spcAft>
                <a:spcPts val="1200"/>
              </a:spcAft>
              <a:buClrTx/>
              <a:buSzTx/>
              <a:buFont typeface="Arial" panose="020B0604020202020204" pitchFamily="34" charset="0"/>
              <a:buNone/>
              <a:defRPr/>
            </a:pPr>
            <a:r>
              <a:rPr kumimoji="0" lang="en-US"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When a </a:t>
            </a:r>
            <a:r>
              <a:rPr kumimoji="0" lang="en-US" sz="22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metric</a:t>
            </a:r>
            <a:r>
              <a:rPr kumimoji="0" lang="en-US"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represents a software characteristic that </a:t>
            </a:r>
            <a:r>
              <a:rPr kumimoji="0" lang="en-US" sz="22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increases when positive traits occur or decreases when undesirable traits are encountered</a:t>
            </a:r>
            <a:r>
              <a:rPr kumimoji="0" lang="en-US"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the value of the metric should increase or decrease in the same manner.</a:t>
            </a:r>
          </a:p>
          <a:p>
            <a:pPr marL="342900" marR="0" lvl="0" indent="-342900" algn="just" defTabSz="914400" rtl="0" eaLnBrk="0" fontAlgn="base" latinLnBrk="0" hangingPunct="0">
              <a:lnSpc>
                <a:spcPct val="100000"/>
              </a:lnSpc>
              <a:spcBef>
                <a:spcPct val="20000"/>
              </a:spcBef>
              <a:spcAft>
                <a:spcPts val="1200"/>
              </a:spcAft>
              <a:buClrTx/>
              <a:buSzTx/>
              <a:buFont typeface="Arial" panose="020B0604020202020204" pitchFamily="34" charset="0"/>
              <a:buNone/>
              <a:defRPr/>
            </a:pPr>
            <a:r>
              <a:rPr kumimoji="0" lang="en-US"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smtClean="0">
                <a:ln>
                  <a:noFill/>
                </a:ln>
                <a:solidFill>
                  <a:srgbClr val="92D050"/>
                </a:solidFill>
                <a:effectLst/>
                <a:uLnTx/>
                <a:uFillTx/>
                <a:latin typeface="Arial" panose="020B0604020202020204" pitchFamily="34" charset="0"/>
                <a:ea typeface="+mn-ea"/>
                <a:cs typeface="Arial" panose="020B0604020202020204" pitchFamily="34" charset="0"/>
              </a:rPr>
              <a:t>Each </a:t>
            </a:r>
            <a:r>
              <a:rPr kumimoji="0" lang="en-US" sz="2200" b="1" i="0" u="none" strike="noStrike" kern="1200" cap="none" spc="0" normalizeH="0" baseline="0" noProof="0" dirty="0" smtClean="0">
                <a:ln>
                  <a:noFill/>
                </a:ln>
                <a:solidFill>
                  <a:srgbClr val="92D050"/>
                </a:solidFill>
                <a:effectLst/>
                <a:uLnTx/>
                <a:uFillTx/>
                <a:latin typeface="Arial" panose="020B0604020202020204" pitchFamily="34" charset="0"/>
                <a:ea typeface="+mn-ea"/>
                <a:cs typeface="Arial" panose="020B0604020202020204" pitchFamily="34" charset="0"/>
              </a:rPr>
              <a:t>metric should be validated empirically </a:t>
            </a:r>
            <a:r>
              <a:rPr kumimoji="0" lang="en-US" sz="2000" b="0" i="0" u="none" strike="noStrike" kern="1200" cap="none" spc="0" normalizeH="0" baseline="0" noProof="0" dirty="0" smtClean="0">
                <a:ln>
                  <a:noFill/>
                </a:ln>
                <a:solidFill>
                  <a:srgbClr val="92D050"/>
                </a:solidFill>
                <a:effectLst/>
                <a:uLnTx/>
                <a:uFillTx/>
                <a:latin typeface="Arial" panose="020B0604020202020204" pitchFamily="34" charset="0"/>
                <a:ea typeface="+mn-ea"/>
                <a:cs typeface="Arial" panose="020B0604020202020204" pitchFamily="34" charset="0"/>
              </a:rPr>
              <a:t>(temporarily/ provisionally) </a:t>
            </a:r>
            <a:r>
              <a:rPr kumimoji="0" lang="en-US" sz="2200" b="0" i="0" u="none" strike="noStrike" kern="1200" cap="none" spc="0" normalizeH="0" baseline="0" noProof="0" dirty="0" smtClean="0">
                <a:ln>
                  <a:noFill/>
                </a:ln>
                <a:solidFill>
                  <a:srgbClr val="92D050"/>
                </a:solidFill>
                <a:effectLst/>
                <a:uLnTx/>
                <a:uFillTx/>
                <a:latin typeface="Arial" panose="020B0604020202020204" pitchFamily="34" charset="0"/>
                <a:ea typeface="+mn-ea"/>
                <a:cs typeface="Arial" panose="020B0604020202020204" pitchFamily="34" charset="0"/>
              </a:rPr>
              <a:t>in a wide variety of contexts before being published or used to make decisions. A metric should measure the factor of interest, independently of other factors. It should “scale up” to large systems and work in a variety of programming languages and system </a:t>
            </a:r>
            <a:r>
              <a:rPr kumimoji="0" lang="en-GB" sz="2200" b="0" i="0" u="none" strike="noStrike" kern="1200" cap="none" spc="0" normalizeH="0" baseline="0" noProof="0" dirty="0" smtClean="0">
                <a:ln>
                  <a:noFill/>
                </a:ln>
                <a:solidFill>
                  <a:srgbClr val="92D050"/>
                </a:solidFill>
                <a:effectLst/>
                <a:uLnTx/>
                <a:uFillTx/>
                <a:latin typeface="Arial" panose="020B0604020202020204" pitchFamily="34" charset="0"/>
                <a:ea typeface="+mn-ea"/>
                <a:cs typeface="Arial" panose="020B0604020202020204" pitchFamily="34" charset="0"/>
              </a:rPr>
              <a:t>domains.</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80</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500063" y="0"/>
            <a:ext cx="8229600" cy="53340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Process, Project And Measurement</a:t>
            </a:r>
          </a:p>
        </p:txBody>
      </p:sp>
      <p:sp>
        <p:nvSpPr>
          <p:cNvPr id="142339" name="Rectangle 3"/>
          <p:cNvSpPr>
            <a:spLocks noGrp="1" noChangeArrowheads="1"/>
          </p:cNvSpPr>
          <p:nvPr>
            <p:ph idx="1"/>
          </p:nvPr>
        </p:nvSpPr>
        <p:spPr>
          <a:xfrm>
            <a:off x="500063" y="533400"/>
            <a:ext cx="8229600" cy="6324600"/>
          </a:xfrm>
        </p:spPr>
        <p:txBody>
          <a:bodyPr vert="horz" wrap="square" lIns="91440" tIns="45720" rIns="91440" bIns="45720" numCol="1" anchor="t" anchorCtr="0" compatLnSpc="1">
            <a:normAutofit fontScale="40000" lnSpcReduction="20000"/>
          </a:bodyPr>
          <a:lstStyle/>
          <a:p>
            <a:pPr marL="571500" marR="0" lvl="0" indent="-571500" algn="just"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en-US" sz="5000" b="1"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Process Metrics:-</a:t>
            </a: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None/>
              <a:defRPr/>
            </a:pPr>
            <a:r>
              <a:rPr kumimoji="0" lang="en-US" sz="2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5500" b="0" i="0" u="none" strike="noStrike" kern="120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Are collected across all projects and over long periods of time. Their intent is to provide a set of process indicator that lead to long term software process improvement.</a:t>
            </a: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None/>
              <a:defRPr/>
            </a:pPr>
            <a:endParaRPr kumimoji="0" lang="en-US" sz="4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None/>
              <a:defRPr/>
            </a:pPr>
            <a:r>
              <a:rPr kumimoji="0" lang="en-US" sz="5000" b="1"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Project Metrics:-</a:t>
            </a: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None/>
              <a:defRPr/>
            </a:pPr>
            <a:r>
              <a:rPr kumimoji="0" lang="en-US" sz="4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5500" b="0" i="0" u="none" strike="noStrike" kern="120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enables a software project manager to </a:t>
            </a: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AutoNum type="arabicParenR"/>
              <a:defRPr/>
            </a:pPr>
            <a:r>
              <a:rPr kumimoji="0" lang="en-US" sz="5500" b="0" i="0" u="none" strike="noStrike" kern="120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Assess the status of an ongoing project</a:t>
            </a: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AutoNum type="arabicParenR"/>
              <a:defRPr/>
            </a:pPr>
            <a:r>
              <a:rPr kumimoji="0" lang="en-US" sz="5500" b="0" i="0" u="none" strike="noStrike" kern="120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Track potential risks.</a:t>
            </a: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AutoNum type="arabicParenR"/>
              <a:defRPr/>
            </a:pPr>
            <a:r>
              <a:rPr kumimoji="0" lang="en-US" sz="5500" b="0" i="0" u="none" strike="noStrike" kern="120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Uncover problem areas before they go “Critical”</a:t>
            </a: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AutoNum type="arabicParenR"/>
              <a:defRPr/>
            </a:pPr>
            <a:r>
              <a:rPr kumimoji="0" lang="en-US" sz="5500" b="0" i="0" u="none" strike="noStrike" kern="120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Adjust work flow or tasks</a:t>
            </a: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AutoNum type="arabicParenR"/>
              <a:defRPr/>
            </a:pPr>
            <a:r>
              <a:rPr kumimoji="0" lang="en-US" sz="5500" b="0" i="0" u="none" strike="noStrike" kern="120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Evaluate the project team’s ability to control quality of software work products.</a:t>
            </a: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None/>
              <a:defRPr/>
            </a:pPr>
            <a:endParaRPr kumimoji="0" lang="en-US" sz="4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None/>
              <a:defRPr/>
            </a:pPr>
            <a:r>
              <a:rPr kumimoji="0" lang="en-US" sz="5000" b="1"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Measurement :- </a:t>
            </a:r>
          </a:p>
          <a:p>
            <a:pPr marL="571500" marR="0" lvl="0" indent="-571500" algn="just" defTabSz="914400" rtl="0" eaLnBrk="1" fontAlgn="base" latinLnBrk="0" hangingPunct="1">
              <a:lnSpc>
                <a:spcPct val="120000"/>
              </a:lnSpc>
              <a:spcBef>
                <a:spcPct val="20000"/>
              </a:spcBef>
              <a:spcAft>
                <a:spcPct val="0"/>
              </a:spcAft>
              <a:buClrTx/>
              <a:buSzTx/>
              <a:buFont typeface="Wingdings" panose="05000000000000000000" pitchFamily="2" charset="2"/>
              <a:buNone/>
              <a:defRPr/>
            </a:pPr>
            <a:r>
              <a:rPr kumimoji="0" lang="en-US" sz="4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5500" b="0" i="0" u="none" strike="noStrike" kern="120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Are  collected by a project team and converted into process metrics during software process improvement.</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81</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p:txBody>
          <a:bodyPr vert="horz" wrap="square" lIns="91440" tIns="45720" rIns="91440" bIns="45720" anchor="ctr" anchorCtr="0"/>
          <a:lstStyle/>
          <a:p>
            <a:pPr eaLnBrk="1" hangingPunct="1"/>
            <a:r>
              <a:rPr sz="3200" b="1" dirty="0"/>
              <a:t>Process Metrics and Software Process Improvement</a:t>
            </a:r>
          </a:p>
        </p:txBody>
      </p:sp>
      <p:pic>
        <p:nvPicPr>
          <p:cNvPr id="87043" name="Picture 4"/>
          <p:cNvPicPr>
            <a:picLocks noChangeAspect="1"/>
          </p:cNvPicPr>
          <p:nvPr/>
        </p:nvPicPr>
        <p:blipFill>
          <a:blip r:embed="rId2"/>
          <a:stretch>
            <a:fillRect/>
          </a:stretch>
        </p:blipFill>
        <p:spPr>
          <a:xfrm>
            <a:off x="685800" y="1828800"/>
            <a:ext cx="7848600" cy="4267200"/>
          </a:xfrm>
          <a:prstGeom prst="rect">
            <a:avLst/>
          </a:prstGeom>
          <a:noFill/>
          <a:ln w="9525">
            <a:noFill/>
          </a:ln>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82</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xfrm>
            <a:off x="-381000" y="0"/>
            <a:ext cx="9788525" cy="457200"/>
          </a:xfrm>
        </p:spPr>
        <p:txBody>
          <a:bodyPr vert="horz" wrap="square" lIns="91440" tIns="45720" rIns="91440" bIns="45720" anchor="ctr" anchorCtr="0"/>
          <a:lstStyle/>
          <a:p>
            <a:pPr eaLnBrk="1" hangingPunct="1"/>
            <a:r>
              <a:rPr sz="3200" b="1" dirty="0"/>
              <a:t>Process Metrics and Software Process Improvement</a:t>
            </a:r>
          </a:p>
        </p:txBody>
      </p:sp>
      <p:sp>
        <p:nvSpPr>
          <p:cNvPr id="88067" name="Rectangle 3"/>
          <p:cNvSpPr>
            <a:spLocks noGrp="1"/>
          </p:cNvSpPr>
          <p:nvPr>
            <p:ph idx="1"/>
          </p:nvPr>
        </p:nvSpPr>
        <p:spPr>
          <a:xfrm>
            <a:off x="0" y="609600"/>
            <a:ext cx="8686800" cy="5791200"/>
          </a:xfrm>
        </p:spPr>
        <p:txBody>
          <a:bodyPr vert="horz" wrap="square" lIns="91440" tIns="45720" rIns="91440" bIns="45720" anchor="t" anchorCtr="0"/>
          <a:lstStyle/>
          <a:p>
            <a:pPr algn="just" eaLnBrk="1" hangingPunct="1">
              <a:lnSpc>
                <a:spcPct val="80000"/>
              </a:lnSpc>
            </a:pPr>
            <a:r>
              <a:rPr sz="2000" b="1" dirty="0">
                <a:solidFill>
                  <a:srgbClr val="FF0000"/>
                </a:solidFill>
                <a:latin typeface="Arial" panose="020B0604020202020204" pitchFamily="34" charset="0"/>
                <a:cs typeface="Arial" panose="020B0604020202020204" pitchFamily="34" charset="0"/>
              </a:rPr>
              <a:t>Process at the center </a:t>
            </a:r>
            <a:r>
              <a:rPr sz="2000" b="1" dirty="0">
                <a:latin typeface="Arial" panose="020B0604020202020204" pitchFamily="34" charset="0"/>
                <a:cs typeface="Arial" panose="020B0604020202020204" pitchFamily="34" charset="0"/>
              </a:rPr>
              <a:t>connecting 3 factors that have a profound influence on software quality and organizational performance.</a:t>
            </a:r>
          </a:p>
          <a:p>
            <a:pPr algn="just" eaLnBrk="1" hangingPunct="1">
              <a:lnSpc>
                <a:spcPct val="80000"/>
              </a:lnSpc>
            </a:pPr>
            <a:endParaRPr sz="2000" b="1" dirty="0">
              <a:latin typeface="Arial" panose="020B0604020202020204" pitchFamily="34" charset="0"/>
              <a:cs typeface="Arial" panose="020B0604020202020204" pitchFamily="34" charset="0"/>
            </a:endParaRPr>
          </a:p>
          <a:p>
            <a:pPr algn="just" eaLnBrk="1" hangingPunct="1">
              <a:lnSpc>
                <a:spcPct val="80000"/>
              </a:lnSpc>
            </a:pPr>
            <a:r>
              <a:rPr sz="2000" b="1" dirty="0">
                <a:solidFill>
                  <a:srgbClr val="FF0000"/>
                </a:solidFill>
                <a:latin typeface="Arial" panose="020B0604020202020204" pitchFamily="34" charset="0"/>
                <a:cs typeface="Arial" panose="020B0604020202020204" pitchFamily="34" charset="0"/>
              </a:rPr>
              <a:t>Process triangle </a:t>
            </a:r>
            <a:r>
              <a:rPr sz="2000" b="1" dirty="0">
                <a:latin typeface="Arial" panose="020B0604020202020204" pitchFamily="34" charset="0"/>
                <a:cs typeface="Arial" panose="020B0604020202020204" pitchFamily="34" charset="0"/>
              </a:rPr>
              <a:t>exists within a circle of environmental conditions that include the development environment, business conditions and customer characteristics.</a:t>
            </a:r>
          </a:p>
          <a:p>
            <a:pPr algn="just" eaLnBrk="1" hangingPunct="1">
              <a:lnSpc>
                <a:spcPct val="80000"/>
              </a:lnSpc>
            </a:pPr>
            <a:endParaRPr sz="2000" b="1" dirty="0">
              <a:latin typeface="Arial" panose="020B0604020202020204" pitchFamily="34" charset="0"/>
              <a:cs typeface="Arial" panose="020B0604020202020204" pitchFamily="34" charset="0"/>
            </a:endParaRPr>
          </a:p>
          <a:p>
            <a:pPr algn="just" eaLnBrk="1" hangingPunct="1">
              <a:lnSpc>
                <a:spcPct val="80000"/>
              </a:lnSpc>
            </a:pPr>
            <a:r>
              <a:rPr lang="en-US" altLang="zh-CN" sz="2000" b="1" dirty="0">
                <a:latin typeface="Arial" panose="020B0604020202020204" pitchFamily="34" charset="0"/>
                <a:ea typeface="SimSun" panose="02010600030101010101" pitchFamily="2" charset="-122"/>
              </a:rPr>
              <a:t>We measure the efficacy of a software process indirectly. </a:t>
            </a:r>
          </a:p>
          <a:p>
            <a:pPr lvl="1" algn="just" eaLnBrk="1" hangingPunct="1">
              <a:lnSpc>
                <a:spcPct val="80000"/>
              </a:lnSpc>
            </a:pPr>
            <a:r>
              <a:rPr lang="en-US" altLang="zh-CN" sz="2000" b="1" dirty="0">
                <a:latin typeface="Arial" panose="020B0604020202020204" pitchFamily="34" charset="0"/>
                <a:ea typeface="SimSun" panose="02010600030101010101" pitchFamily="2" charset="-122"/>
              </a:rPr>
              <a:t>That is, we derive a set of metrics based on the outcomes that can be derived from the process. </a:t>
            </a:r>
          </a:p>
          <a:p>
            <a:pPr lvl="1" algn="just" eaLnBrk="1" hangingPunct="1">
              <a:lnSpc>
                <a:spcPct val="80000"/>
              </a:lnSpc>
            </a:pPr>
            <a:endParaRPr lang="en-US" altLang="zh-CN" sz="2000" b="1" dirty="0">
              <a:latin typeface="Arial" panose="020B0604020202020204" pitchFamily="34" charset="0"/>
              <a:ea typeface="SimSun" panose="02010600030101010101" pitchFamily="2" charset="-122"/>
            </a:endParaRPr>
          </a:p>
          <a:p>
            <a:pPr lvl="1" algn="just" eaLnBrk="1" hangingPunct="1">
              <a:lnSpc>
                <a:spcPct val="80000"/>
              </a:lnSpc>
            </a:pPr>
            <a:r>
              <a:rPr lang="en-US" altLang="zh-CN" sz="2000" b="1" dirty="0">
                <a:latin typeface="Arial" panose="020B0604020202020204" pitchFamily="34" charset="0"/>
                <a:ea typeface="SimSun" panose="02010600030101010101" pitchFamily="2" charset="-122"/>
              </a:rPr>
              <a:t>Outcomes include </a:t>
            </a:r>
          </a:p>
          <a:p>
            <a:pPr lvl="2" algn="just" eaLnBrk="1" hangingPunct="1">
              <a:lnSpc>
                <a:spcPct val="80000"/>
              </a:lnSpc>
            </a:pPr>
            <a:r>
              <a:rPr lang="en-US" altLang="zh-CN" sz="2000" b="1" dirty="0">
                <a:latin typeface="Arial" panose="020B0604020202020204" pitchFamily="34" charset="0"/>
                <a:ea typeface="SimSun" panose="02010600030101010101" pitchFamily="2" charset="-122"/>
              </a:rPr>
              <a:t>measures of errors uncovered before release of the software</a:t>
            </a:r>
          </a:p>
          <a:p>
            <a:pPr lvl="2" algn="just" eaLnBrk="1" hangingPunct="1">
              <a:lnSpc>
                <a:spcPct val="80000"/>
              </a:lnSpc>
            </a:pPr>
            <a:r>
              <a:rPr lang="en-US" altLang="zh-CN" sz="2000" b="1" dirty="0">
                <a:latin typeface="Arial" panose="020B0604020202020204" pitchFamily="34" charset="0"/>
                <a:ea typeface="SimSun" panose="02010600030101010101" pitchFamily="2" charset="-122"/>
              </a:rPr>
              <a:t>defects delivered to and reported by end-users</a:t>
            </a:r>
          </a:p>
          <a:p>
            <a:pPr lvl="2" algn="just" eaLnBrk="1" hangingPunct="1">
              <a:lnSpc>
                <a:spcPct val="80000"/>
              </a:lnSpc>
            </a:pPr>
            <a:r>
              <a:rPr lang="en-US" altLang="zh-CN" sz="2000" b="1" dirty="0">
                <a:latin typeface="Arial" panose="020B0604020202020204" pitchFamily="34" charset="0"/>
                <a:ea typeface="SimSun" panose="02010600030101010101" pitchFamily="2" charset="-122"/>
              </a:rPr>
              <a:t>work products delivered (productivity)</a:t>
            </a:r>
          </a:p>
          <a:p>
            <a:pPr lvl="2" algn="just" eaLnBrk="1" hangingPunct="1">
              <a:lnSpc>
                <a:spcPct val="80000"/>
              </a:lnSpc>
            </a:pPr>
            <a:r>
              <a:rPr lang="en-US" altLang="zh-CN" sz="2000" b="1" dirty="0">
                <a:latin typeface="Arial" panose="020B0604020202020204" pitchFamily="34" charset="0"/>
                <a:ea typeface="SimSun" panose="02010600030101010101" pitchFamily="2" charset="-122"/>
              </a:rPr>
              <a:t>human effort expended(consumed)</a:t>
            </a:r>
          </a:p>
          <a:p>
            <a:pPr lvl="2" algn="just" eaLnBrk="1" hangingPunct="1">
              <a:lnSpc>
                <a:spcPct val="80000"/>
              </a:lnSpc>
            </a:pPr>
            <a:r>
              <a:rPr lang="en-US" altLang="zh-CN" sz="2000" b="1" dirty="0">
                <a:latin typeface="Arial" panose="020B0604020202020204" pitchFamily="34" charset="0"/>
                <a:ea typeface="SimSun" panose="02010600030101010101" pitchFamily="2" charset="-122"/>
              </a:rPr>
              <a:t>calendar time expended</a:t>
            </a:r>
          </a:p>
          <a:p>
            <a:pPr lvl="2" algn="just" eaLnBrk="1" hangingPunct="1">
              <a:lnSpc>
                <a:spcPct val="80000"/>
              </a:lnSpc>
            </a:pPr>
            <a:r>
              <a:rPr lang="en-US" altLang="zh-CN" sz="2000" b="1" dirty="0">
                <a:latin typeface="Arial" panose="020B0604020202020204" pitchFamily="34" charset="0"/>
                <a:ea typeface="SimSun" panose="02010600030101010101" pitchFamily="2" charset="-122"/>
              </a:rPr>
              <a:t>schedule conformance</a:t>
            </a:r>
          </a:p>
          <a:p>
            <a:pPr lvl="2" algn="just" eaLnBrk="1" hangingPunct="1">
              <a:lnSpc>
                <a:spcPct val="80000"/>
              </a:lnSpc>
            </a:pPr>
            <a:r>
              <a:rPr lang="en-US" altLang="zh-CN" sz="2000" b="1" dirty="0">
                <a:latin typeface="Arial" panose="020B0604020202020204" pitchFamily="34" charset="0"/>
                <a:ea typeface="SimSun" panose="02010600030101010101" pitchFamily="2" charset="-122"/>
              </a:rPr>
              <a:t>other measures.  </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83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p:cNvPicPr>
          <p:nvPr/>
        </p:nvPicPr>
        <p:blipFill>
          <a:blip r:embed="rId2"/>
          <a:stretch>
            <a:fillRect/>
          </a:stretch>
        </p:blipFill>
        <p:spPr>
          <a:xfrm>
            <a:off x="228600" y="609600"/>
            <a:ext cx="8534400" cy="5181600"/>
          </a:xfrm>
          <a:prstGeom prst="rect">
            <a:avLst/>
          </a:prstGeom>
          <a:noFill/>
          <a:ln w="9525">
            <a:noFill/>
          </a:ln>
        </p:spPr>
      </p:pic>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84</a:t>
            </a:fld>
            <a:endParaRPr lang="en-GB" altLang="x-none" sz="1200" dirty="0">
              <a:solidFill>
                <a:srgbClr val="898989"/>
              </a:solidFill>
              <a:latin typeface="Calibri" panose="020F0502020204030204" pitchFamily="34" charset="0"/>
            </a:endParaRPr>
          </a:p>
        </p:txBody>
      </p:sp>
      <p:sp>
        <p:nvSpPr>
          <p:cNvPr id="89092" name="Rectangle 4"/>
          <p:cNvSpPr/>
          <p:nvPr/>
        </p:nvSpPr>
        <p:spPr>
          <a:xfrm>
            <a:off x="762000" y="5867400"/>
            <a:ext cx="7620000" cy="534988"/>
          </a:xfrm>
          <a:prstGeom prst="rect">
            <a:avLst/>
          </a:prstGeom>
          <a:noFill/>
          <a:ln w="9525">
            <a:noFill/>
          </a:ln>
        </p:spPr>
        <p:txBody>
          <a:bodyPr>
            <a:spAutoFit/>
          </a:bodyPr>
          <a:lstStyle/>
          <a:p>
            <a:pPr algn="just">
              <a:lnSpc>
                <a:spcPct val="80000"/>
              </a:lnSpc>
              <a:buNone/>
            </a:pPr>
            <a:r>
              <a:rPr lang="en-US" altLang="zh-CN" dirty="0">
                <a:latin typeface="Arial" panose="020B0604020202020204" pitchFamily="34" charset="0"/>
                <a:ea typeface="SimSun" panose="02010600030101010101" pitchFamily="2" charset="-122"/>
              </a:rPr>
              <a:t>We also derive process metrics by measuring the characteristics of specific software engineering tasks.</a:t>
            </a:r>
            <a:endParaRPr dirty="0">
              <a:latin typeface="Arial" panose="020B0604020202020204" pitchFamily="34" charset="0"/>
              <a:ea typeface="SimSun"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idx="1"/>
          </p:nvPr>
        </p:nvSpPr>
        <p:spPr>
          <a:xfrm>
            <a:off x="500063" y="857250"/>
            <a:ext cx="8229600" cy="6000750"/>
          </a:xfrm>
        </p:spPr>
        <p:txBody>
          <a:bodyPr vert="horz" wrap="square" lIns="91440" tIns="45720" rIns="91440" bIns="45720" numCol="1" anchor="t" anchorCtr="0" compatLnSpc="1"/>
          <a:lstStyle/>
          <a:p>
            <a:pPr algn="just" eaLnBrk="1" hangingPunct="1">
              <a:lnSpc>
                <a:spcPct val="90000"/>
              </a:lnSpc>
            </a:pPr>
            <a:r>
              <a:rPr lang="en-US" altLang="zh-CN" sz="1900" b="1" dirty="0">
                <a:latin typeface="Arial" panose="020B0604020202020204" pitchFamily="34" charset="0"/>
                <a:ea typeface="SimSun" panose="02010600030101010101" pitchFamily="2" charset="-122"/>
              </a:rPr>
              <a:t>Use common sense and organizational sensitivity when interpreting metrics data.</a:t>
            </a:r>
          </a:p>
          <a:p>
            <a:pPr algn="just" eaLnBrk="1" hangingPunct="1">
              <a:lnSpc>
                <a:spcPct val="90000"/>
              </a:lnSpc>
            </a:pPr>
            <a:endParaRPr lang="en-US" altLang="zh-CN" sz="1900" b="1" dirty="0">
              <a:latin typeface="Arial" panose="020B0604020202020204" pitchFamily="34" charset="0"/>
              <a:ea typeface="SimSun" panose="02010600030101010101" pitchFamily="2" charset="-122"/>
            </a:endParaRPr>
          </a:p>
          <a:p>
            <a:pPr algn="just" eaLnBrk="1" hangingPunct="1">
              <a:lnSpc>
                <a:spcPct val="90000"/>
              </a:lnSpc>
            </a:pPr>
            <a:r>
              <a:rPr lang="en-US" altLang="zh-CN" sz="1900" b="1" dirty="0">
                <a:latin typeface="Arial" panose="020B0604020202020204" pitchFamily="34" charset="0"/>
                <a:ea typeface="SimSun" panose="02010600030101010101" pitchFamily="2" charset="-122"/>
              </a:rPr>
              <a:t>Provide regular feedback to the individuals and teams who collect measures and metrics.</a:t>
            </a:r>
          </a:p>
          <a:p>
            <a:pPr algn="just" eaLnBrk="1" hangingPunct="1">
              <a:lnSpc>
                <a:spcPct val="90000"/>
              </a:lnSpc>
            </a:pPr>
            <a:endParaRPr lang="en-US" altLang="zh-CN" sz="1900" b="1" dirty="0">
              <a:latin typeface="Arial" panose="020B0604020202020204" pitchFamily="34" charset="0"/>
              <a:ea typeface="SimSun" panose="02010600030101010101" pitchFamily="2" charset="-122"/>
            </a:endParaRPr>
          </a:p>
          <a:p>
            <a:pPr algn="just" eaLnBrk="1" hangingPunct="1">
              <a:lnSpc>
                <a:spcPct val="90000"/>
              </a:lnSpc>
            </a:pPr>
            <a:r>
              <a:rPr lang="en-US" altLang="zh-CN" sz="1900" b="1" dirty="0">
                <a:latin typeface="Arial" panose="020B0604020202020204" pitchFamily="34" charset="0"/>
                <a:ea typeface="SimSun" panose="02010600030101010101" pitchFamily="2" charset="-122"/>
              </a:rPr>
              <a:t>Don’t use metrics to appraise(evaluate) individuals.</a:t>
            </a:r>
          </a:p>
          <a:p>
            <a:pPr algn="just" eaLnBrk="1" hangingPunct="1">
              <a:lnSpc>
                <a:spcPct val="90000"/>
              </a:lnSpc>
            </a:pPr>
            <a:endParaRPr lang="en-US" altLang="zh-CN" sz="1900" b="1" dirty="0">
              <a:latin typeface="Arial" panose="020B0604020202020204" pitchFamily="34" charset="0"/>
              <a:ea typeface="SimSun" panose="02010600030101010101" pitchFamily="2" charset="-122"/>
            </a:endParaRPr>
          </a:p>
          <a:p>
            <a:pPr algn="just" eaLnBrk="1" hangingPunct="1">
              <a:lnSpc>
                <a:spcPct val="90000"/>
              </a:lnSpc>
            </a:pPr>
            <a:r>
              <a:rPr lang="en-US" altLang="zh-CN" sz="1900" b="1" dirty="0">
                <a:latin typeface="Arial" panose="020B0604020202020204" pitchFamily="34" charset="0"/>
                <a:ea typeface="SimSun" panose="02010600030101010101" pitchFamily="2" charset="-122"/>
              </a:rPr>
              <a:t>Work with practitioners and teams to set clear goals and metrics that will be used to achieve them.</a:t>
            </a:r>
          </a:p>
          <a:p>
            <a:pPr algn="just" eaLnBrk="1" hangingPunct="1">
              <a:lnSpc>
                <a:spcPct val="90000"/>
              </a:lnSpc>
            </a:pPr>
            <a:endParaRPr lang="en-US" altLang="zh-CN" sz="1900" b="1" dirty="0">
              <a:latin typeface="Arial" panose="020B0604020202020204" pitchFamily="34" charset="0"/>
              <a:ea typeface="SimSun" panose="02010600030101010101" pitchFamily="2" charset="-122"/>
            </a:endParaRPr>
          </a:p>
          <a:p>
            <a:pPr algn="just" eaLnBrk="1" hangingPunct="1">
              <a:lnSpc>
                <a:spcPct val="90000"/>
              </a:lnSpc>
            </a:pPr>
            <a:r>
              <a:rPr lang="en-US" altLang="zh-CN" sz="1900" b="1" dirty="0">
                <a:latin typeface="Arial" panose="020B0604020202020204" pitchFamily="34" charset="0"/>
                <a:ea typeface="SimSun" panose="02010600030101010101" pitchFamily="2" charset="-122"/>
              </a:rPr>
              <a:t>Never use metrics to threaten individuals or teams.</a:t>
            </a:r>
          </a:p>
          <a:p>
            <a:pPr algn="just" eaLnBrk="1" hangingPunct="1">
              <a:lnSpc>
                <a:spcPct val="90000"/>
              </a:lnSpc>
            </a:pPr>
            <a:endParaRPr lang="en-US" altLang="zh-CN" sz="1900" b="1" dirty="0">
              <a:latin typeface="Arial" panose="020B0604020202020204" pitchFamily="34" charset="0"/>
              <a:ea typeface="SimSun" panose="02010600030101010101" pitchFamily="2" charset="-122"/>
            </a:endParaRPr>
          </a:p>
          <a:p>
            <a:pPr algn="just" eaLnBrk="1" hangingPunct="1">
              <a:lnSpc>
                <a:spcPct val="90000"/>
              </a:lnSpc>
            </a:pPr>
            <a:r>
              <a:rPr lang="en-US" altLang="zh-CN" sz="1900" b="1" dirty="0">
                <a:latin typeface="Arial" panose="020B0604020202020204" pitchFamily="34" charset="0"/>
                <a:ea typeface="SimSun" panose="02010600030101010101" pitchFamily="2" charset="-122"/>
              </a:rPr>
              <a:t>Metrics data that indicate a problem area should not be considered “negative.” These data are merely an indicator for process improvement.</a:t>
            </a:r>
          </a:p>
          <a:p>
            <a:pPr algn="just" eaLnBrk="1" hangingPunct="1">
              <a:lnSpc>
                <a:spcPct val="90000"/>
              </a:lnSpc>
            </a:pPr>
            <a:endParaRPr lang="en-US" altLang="zh-CN" sz="1900" b="1" dirty="0">
              <a:latin typeface="Arial" panose="020B0604020202020204" pitchFamily="34" charset="0"/>
              <a:ea typeface="SimSun" panose="02010600030101010101" pitchFamily="2" charset="-122"/>
            </a:endParaRPr>
          </a:p>
          <a:p>
            <a:pPr algn="just" eaLnBrk="1" hangingPunct="1">
              <a:lnSpc>
                <a:spcPct val="90000"/>
              </a:lnSpc>
            </a:pPr>
            <a:r>
              <a:rPr lang="en-US" altLang="zh-CN" sz="1900" b="1" dirty="0">
                <a:latin typeface="Arial" panose="020B0604020202020204" pitchFamily="34" charset="0"/>
                <a:ea typeface="SimSun" panose="02010600030101010101" pitchFamily="2" charset="-122"/>
              </a:rPr>
              <a:t>Don’t obsess(apply) on a single metric to the exclusion of other important metrics.</a:t>
            </a:r>
          </a:p>
          <a:p>
            <a:pPr algn="just" eaLnBrk="1" hangingPunct="1">
              <a:lnSpc>
                <a:spcPct val="90000"/>
              </a:lnSpc>
            </a:pPr>
            <a:endParaRPr sz="1900" b="1" dirty="0">
              <a:latin typeface="Arial" panose="020B0604020202020204" pitchFamily="34" charset="0"/>
              <a:ea typeface="Arial" panose="020B0604020202020204" pitchFamily="34" charset="0"/>
            </a:endParaRPr>
          </a:p>
        </p:txBody>
      </p:sp>
      <p:sp>
        <p:nvSpPr>
          <p:cNvPr id="90115" name="Rectangle 4"/>
          <p:cNvSpPr>
            <a:spLocks noGrp="1"/>
          </p:cNvSpPr>
          <p:nvPr>
            <p:ph type="title"/>
          </p:nvPr>
        </p:nvSpPr>
        <p:spPr>
          <a:xfrm>
            <a:off x="714375" y="0"/>
            <a:ext cx="8001000" cy="758825"/>
          </a:xfrm>
        </p:spPr>
        <p:txBody>
          <a:bodyPr vert="horz" wrap="square" lIns="91440" tIns="45720" rIns="91440" bIns="45720" anchor="ctr" anchorCtr="0"/>
          <a:lstStyle/>
          <a:p>
            <a:pPr eaLnBrk="1" hangingPunct="1"/>
            <a:r>
              <a:rPr lang="en-US" altLang="zh-CN" sz="3200" b="1" dirty="0">
                <a:ea typeface="SimSun" panose="02010600030101010101" pitchFamily="2" charset="-122"/>
              </a:rPr>
              <a:t>Process Metrics Guidelines</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85</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a:xfrm>
            <a:off x="500063" y="0"/>
            <a:ext cx="8229600" cy="685800"/>
          </a:xfrm>
        </p:spPr>
        <p:txBody>
          <a:bodyPr vert="horz" wrap="square" lIns="91440" tIns="45720" rIns="91440" bIns="45720" anchor="ctr" anchorCtr="0"/>
          <a:lstStyle/>
          <a:p>
            <a:pPr eaLnBrk="1" hangingPunct="1"/>
            <a:r>
              <a:rPr lang="en-US" altLang="zh-CN" sz="3200" b="1" dirty="0">
                <a:ea typeface="SimSun" panose="02010600030101010101" pitchFamily="2" charset="-122"/>
              </a:rPr>
              <a:t>Project Metrics</a:t>
            </a:r>
            <a:endParaRPr sz="3200" b="1" dirty="0">
              <a:ea typeface="SimSun" panose="02010600030101010101" pitchFamily="2" charset="-122"/>
            </a:endParaRPr>
          </a:p>
        </p:txBody>
      </p:sp>
      <p:sp>
        <p:nvSpPr>
          <p:cNvPr id="91139" name="Rectangle 3"/>
          <p:cNvSpPr>
            <a:spLocks noGrp="1"/>
          </p:cNvSpPr>
          <p:nvPr>
            <p:ph idx="1"/>
          </p:nvPr>
        </p:nvSpPr>
        <p:spPr>
          <a:xfrm>
            <a:off x="228600" y="838200"/>
            <a:ext cx="8501063" cy="6019800"/>
          </a:xfrm>
        </p:spPr>
        <p:txBody>
          <a:bodyPr vert="horz" wrap="square" lIns="91440" tIns="45720" rIns="91440" bIns="45720" anchor="t" anchorCtr="0"/>
          <a:lstStyle/>
          <a:p>
            <a:pPr algn="just" eaLnBrk="1" hangingPunct="1">
              <a:lnSpc>
                <a:spcPct val="110000"/>
              </a:lnSpc>
            </a:pPr>
            <a:r>
              <a:rPr lang="en-US" altLang="zh-CN" sz="2000" b="1" dirty="0">
                <a:latin typeface="Arial" panose="020B0604020202020204" pitchFamily="34" charset="0"/>
                <a:ea typeface="SimSun" panose="02010600030101010101" pitchFamily="2" charset="-122"/>
              </a:rPr>
              <a:t>Used to minimize the development schedule by making the adjustments necessary to avoid delays and mitigate potential problems and risks.</a:t>
            </a:r>
          </a:p>
          <a:p>
            <a:pPr algn="just" eaLnBrk="1" hangingPunct="1">
              <a:lnSpc>
                <a:spcPct val="110000"/>
              </a:lnSpc>
            </a:pPr>
            <a:endParaRPr lang="en-US" altLang="zh-CN" sz="2000" b="1" dirty="0">
              <a:latin typeface="Arial" panose="020B0604020202020204" pitchFamily="34" charset="0"/>
              <a:ea typeface="SimSun" panose="02010600030101010101" pitchFamily="2" charset="-122"/>
            </a:endParaRPr>
          </a:p>
          <a:p>
            <a:pPr algn="just" eaLnBrk="1" hangingPunct="1">
              <a:lnSpc>
                <a:spcPct val="110000"/>
              </a:lnSpc>
            </a:pPr>
            <a:r>
              <a:rPr lang="en-US" altLang="zh-CN" sz="2000" b="1" dirty="0">
                <a:latin typeface="Arial" panose="020B0604020202020204" pitchFamily="34" charset="0"/>
                <a:ea typeface="SimSun" panose="02010600030101010101" pitchFamily="2" charset="-122"/>
              </a:rPr>
              <a:t>Used to assess product quality on an ongoing basis and, when necessary, modify the technical approach to improve quality.</a:t>
            </a:r>
          </a:p>
          <a:p>
            <a:pPr algn="just" eaLnBrk="1" hangingPunct="1">
              <a:lnSpc>
                <a:spcPct val="110000"/>
              </a:lnSpc>
            </a:pPr>
            <a:endParaRPr lang="en-US" altLang="zh-CN" sz="2000" b="1" dirty="0">
              <a:latin typeface="Arial" panose="020B0604020202020204" pitchFamily="34" charset="0"/>
              <a:ea typeface="SimSun" panose="02010600030101010101" pitchFamily="2" charset="-122"/>
            </a:endParaRPr>
          </a:p>
          <a:p>
            <a:pPr algn="just" eaLnBrk="1" hangingPunct="1">
              <a:lnSpc>
                <a:spcPct val="110000"/>
              </a:lnSpc>
              <a:spcBef>
                <a:spcPts val="300"/>
              </a:spcBef>
            </a:pPr>
            <a:r>
              <a:rPr lang="en-US" altLang="zh-CN" sz="2000" b="1" dirty="0">
                <a:latin typeface="Arial" panose="020B0604020202020204" pitchFamily="34" charset="0"/>
                <a:ea typeface="SimSun" panose="02010600030101010101" pitchFamily="2" charset="-122"/>
              </a:rPr>
              <a:t>Every project should measure:</a:t>
            </a:r>
          </a:p>
          <a:p>
            <a:pPr lvl="1" algn="just" eaLnBrk="1" hangingPunct="1">
              <a:lnSpc>
                <a:spcPct val="110000"/>
              </a:lnSpc>
              <a:spcBef>
                <a:spcPts val="600"/>
              </a:spcBef>
            </a:pPr>
            <a:r>
              <a:rPr lang="en-US" altLang="zh-CN" sz="2000" b="1" i="1" dirty="0">
                <a:solidFill>
                  <a:srgbClr val="FF0000"/>
                </a:solidFill>
                <a:latin typeface="Arial" panose="020B0604020202020204" pitchFamily="34" charset="0"/>
                <a:ea typeface="SimSun" panose="02010600030101010101" pitchFamily="2" charset="-122"/>
              </a:rPr>
              <a:t>Inputs</a:t>
            </a:r>
            <a:r>
              <a:rPr lang="en-US" altLang="zh-CN" sz="2000" b="1" dirty="0">
                <a:latin typeface="Arial" panose="020B0604020202020204" pitchFamily="34" charset="0"/>
                <a:ea typeface="SimSun" panose="02010600030101010101" pitchFamily="2" charset="-122"/>
              </a:rPr>
              <a:t>—measures of the resources (e.g., people, tools) required to do the work.</a:t>
            </a:r>
          </a:p>
          <a:p>
            <a:pPr lvl="1" algn="just" eaLnBrk="1" hangingPunct="1">
              <a:lnSpc>
                <a:spcPct val="110000"/>
              </a:lnSpc>
              <a:spcBef>
                <a:spcPts val="300"/>
              </a:spcBef>
            </a:pPr>
            <a:r>
              <a:rPr lang="en-US" altLang="zh-CN" sz="2000" b="1" i="1" dirty="0">
                <a:solidFill>
                  <a:srgbClr val="FF0000"/>
                </a:solidFill>
                <a:latin typeface="Arial" panose="020B0604020202020204" pitchFamily="34" charset="0"/>
                <a:ea typeface="SimSun" panose="02010600030101010101" pitchFamily="2" charset="-122"/>
              </a:rPr>
              <a:t>Outputs</a:t>
            </a:r>
            <a:r>
              <a:rPr lang="en-US" altLang="zh-CN" sz="2000" b="1" dirty="0">
                <a:latin typeface="Arial" panose="020B0604020202020204" pitchFamily="34" charset="0"/>
                <a:ea typeface="SimSun" panose="02010600030101010101" pitchFamily="2" charset="-122"/>
              </a:rPr>
              <a:t>—measures of the deliverables or work products created during the software engineering process.</a:t>
            </a:r>
          </a:p>
          <a:p>
            <a:pPr lvl="1" algn="just" eaLnBrk="1" hangingPunct="1">
              <a:lnSpc>
                <a:spcPct val="110000"/>
              </a:lnSpc>
            </a:pPr>
            <a:r>
              <a:rPr lang="en-US" altLang="zh-CN" sz="2000" b="1" i="1" dirty="0">
                <a:solidFill>
                  <a:srgbClr val="FF0000"/>
                </a:solidFill>
                <a:latin typeface="Arial" panose="020B0604020202020204" pitchFamily="34" charset="0"/>
                <a:ea typeface="SimSun" panose="02010600030101010101" pitchFamily="2" charset="-122"/>
              </a:rPr>
              <a:t>Results</a:t>
            </a:r>
            <a:r>
              <a:rPr lang="en-US" altLang="zh-CN" sz="2000" b="1" dirty="0">
                <a:latin typeface="Arial" panose="020B0604020202020204" pitchFamily="34" charset="0"/>
                <a:ea typeface="SimSun" panose="02010600030101010101" pitchFamily="2" charset="-122"/>
              </a:rPr>
              <a:t>—measures that indicate the effectiveness of the deliverables.</a:t>
            </a:r>
          </a:p>
          <a:p>
            <a:pPr algn="just" eaLnBrk="1" hangingPunct="1">
              <a:lnSpc>
                <a:spcPct val="110000"/>
              </a:lnSpc>
            </a:pPr>
            <a:endParaRPr sz="2000" b="1" dirty="0">
              <a:latin typeface="Arial" panose="020B0604020202020204" pitchFamily="34" charset="0"/>
              <a:ea typeface="Arial" panose="020B0604020202020204" pitchFamily="34"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86</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457200" y="0"/>
            <a:ext cx="8229600" cy="6508750"/>
          </a:xfrm>
          <a:prstGeom prst="rect">
            <a:avLst/>
          </a:prstGeom>
          <a:noFill/>
          <a:ln w="9525">
            <a:noFill/>
            <a:miter lim="800000"/>
          </a:ln>
        </p:spPr>
        <p:txBody>
          <a:bodyPr>
            <a:spAutoFit/>
          </a:bodyPr>
          <a:lstStyle/>
          <a:p>
            <a:pPr algn="ctr">
              <a:spcAft>
                <a:spcPts val="600"/>
              </a:spcAft>
              <a:buNone/>
            </a:pPr>
            <a:r>
              <a:rPr lang="en-GB" altLang="zh-CN" sz="3200" b="1" dirty="0">
                <a:latin typeface="Calibri" panose="020F0502020204030204" pitchFamily="34" charset="0"/>
                <a:ea typeface="SimSun" panose="02010600030101010101" pitchFamily="2" charset="-122"/>
              </a:rPr>
              <a:t>Project Metrics</a:t>
            </a:r>
          </a:p>
          <a:p>
            <a:pPr algn="just">
              <a:lnSpc>
                <a:spcPct val="110000"/>
              </a:lnSpc>
              <a:buFont typeface="Wingdings" panose="05000000000000000000" pitchFamily="2" charset="2"/>
              <a:buChar char="§"/>
            </a:pPr>
            <a:r>
              <a:rPr sz="2000" b="1" dirty="0">
                <a:latin typeface="Arial" panose="020B0604020202020204" pitchFamily="34" charset="0"/>
              </a:rPr>
              <a:t>Software process metrics are used for strategic purposes. </a:t>
            </a:r>
          </a:p>
          <a:p>
            <a:pPr algn="just">
              <a:lnSpc>
                <a:spcPct val="110000"/>
              </a:lnSpc>
              <a:buFont typeface="Wingdings" panose="05000000000000000000" pitchFamily="2" charset="2"/>
              <a:buChar char="§"/>
            </a:pPr>
            <a:endParaRPr sz="2000" b="1" dirty="0">
              <a:latin typeface="Arial" panose="020B0604020202020204" pitchFamily="34" charset="0"/>
            </a:endParaRPr>
          </a:p>
          <a:p>
            <a:pPr algn="just">
              <a:lnSpc>
                <a:spcPct val="110000"/>
              </a:lnSpc>
              <a:buFont typeface="Wingdings" panose="05000000000000000000" pitchFamily="2" charset="2"/>
              <a:buChar char="§"/>
            </a:pPr>
            <a:r>
              <a:rPr lang="en-US" altLang="zh-CN" sz="2000" b="1" dirty="0">
                <a:latin typeface="Arial" panose="020B0604020202020204" pitchFamily="34" charset="0"/>
                <a:ea typeface="SimSun" panose="02010600030101010101" pitchFamily="2" charset="-122"/>
              </a:rPr>
              <a:t>Software project metrics are tactical(well planned/ diplomatic) in nature.</a:t>
            </a:r>
          </a:p>
          <a:p>
            <a:pPr algn="just">
              <a:lnSpc>
                <a:spcPct val="110000"/>
              </a:lnSpc>
              <a:buNone/>
            </a:pPr>
            <a:endParaRPr lang="en-US" altLang="zh-CN" sz="2000" b="1" dirty="0">
              <a:latin typeface="Arial" panose="020B0604020202020204" pitchFamily="34" charset="0"/>
              <a:ea typeface="SimSun" panose="02010600030101010101" pitchFamily="2" charset="-122"/>
            </a:endParaRPr>
          </a:p>
          <a:p>
            <a:pPr algn="just">
              <a:spcAft>
                <a:spcPts val="1200"/>
              </a:spcAft>
              <a:buFont typeface="Wingdings" panose="05000000000000000000" pitchFamily="2" charset="2"/>
              <a:buChar char="§"/>
            </a:pPr>
            <a:r>
              <a:rPr sz="2000" b="1" dirty="0">
                <a:latin typeface="Arial" panose="020B0604020202020204" pitchFamily="34" charset="0"/>
              </a:rPr>
              <a:t>That is, project metrics and the indicators derived from them are used by a project manager and a software team to adapt project work flow and technical </a:t>
            </a:r>
            <a:r>
              <a:rPr lang="en-GB" altLang="x-none" sz="2000" b="1" dirty="0">
                <a:latin typeface="Arial" panose="020B0604020202020204" pitchFamily="34" charset="0"/>
              </a:rPr>
              <a:t>activities. </a:t>
            </a:r>
          </a:p>
          <a:p>
            <a:pPr algn="just">
              <a:spcAft>
                <a:spcPts val="1200"/>
              </a:spcAft>
              <a:buFont typeface="Wingdings" panose="05000000000000000000" pitchFamily="2" charset="2"/>
              <a:buChar char="§"/>
            </a:pPr>
            <a:r>
              <a:rPr sz="2000" b="1" dirty="0">
                <a:latin typeface="Arial" panose="020B0604020202020204" pitchFamily="34" charset="0"/>
              </a:rPr>
              <a:t>The first application of project metrics on most software projects occurs during estimation.</a:t>
            </a:r>
          </a:p>
          <a:p>
            <a:pPr algn="just">
              <a:spcAft>
                <a:spcPts val="1200"/>
              </a:spcAft>
              <a:buFont typeface="Wingdings" panose="05000000000000000000" pitchFamily="2" charset="2"/>
              <a:buChar char="§"/>
            </a:pPr>
            <a:r>
              <a:rPr sz="2000" b="1" dirty="0">
                <a:latin typeface="Arial" panose="020B0604020202020204" pitchFamily="34" charset="0"/>
              </a:rPr>
              <a:t> Metrics collected from past projects are used as a basis from which effort and time estimates are made for current software work.</a:t>
            </a:r>
          </a:p>
          <a:p>
            <a:pPr algn="just">
              <a:spcAft>
                <a:spcPts val="1200"/>
              </a:spcAft>
              <a:buFont typeface="Wingdings" panose="05000000000000000000" pitchFamily="2" charset="2"/>
              <a:buChar char="§"/>
            </a:pPr>
            <a:r>
              <a:rPr sz="2000" b="1" dirty="0">
                <a:latin typeface="Arial" panose="020B0604020202020204" pitchFamily="34" charset="0"/>
              </a:rPr>
              <a:t>As a project proceeds, measures of effort and calendar time expended are compared to original estimates (and the project schedule). The project manager uses these data to monitor and control </a:t>
            </a:r>
            <a:r>
              <a:rPr lang="en-GB" altLang="x-none" sz="2000" b="1" dirty="0">
                <a:latin typeface="Arial" panose="020B0604020202020204" pitchFamily="34" charset="0"/>
              </a:rPr>
              <a:t>progress.</a:t>
            </a: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87</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p:cNvSpPr/>
          <p:nvPr/>
        </p:nvSpPr>
        <p:spPr>
          <a:xfrm>
            <a:off x="304800" y="1524000"/>
            <a:ext cx="8534400" cy="5324475"/>
          </a:xfrm>
          <a:prstGeom prst="rect">
            <a:avLst/>
          </a:prstGeom>
          <a:noFill/>
          <a:ln w="9525">
            <a:noFill/>
          </a:ln>
        </p:spPr>
        <p:txBody>
          <a:bodyPr>
            <a:spAutoFit/>
          </a:bodyPr>
          <a:lstStyle/>
          <a:p>
            <a:pPr marL="274955" indent="-274955" algn="just">
              <a:spcAft>
                <a:spcPts val="1200"/>
              </a:spcAft>
              <a:buFont typeface="Arial" panose="020B0604020202020204" pitchFamily="34" charset="0"/>
              <a:buChar char="•"/>
            </a:pPr>
            <a:r>
              <a:rPr sz="2000" b="1" dirty="0">
                <a:latin typeface="Arial" panose="020B0604020202020204" pitchFamily="34" charset="0"/>
              </a:rPr>
              <a:t>As technical work commences, other project metrics begin to have significance. Production rates represented in terms of pages of documentation, review hours, function points, and delivered source lines are measured. </a:t>
            </a:r>
          </a:p>
          <a:p>
            <a:pPr marL="274955" indent="-274955" algn="just">
              <a:spcAft>
                <a:spcPts val="1200"/>
              </a:spcAft>
              <a:buFont typeface="Arial" panose="020B0604020202020204" pitchFamily="34" charset="0"/>
              <a:buChar char="•"/>
            </a:pPr>
            <a:r>
              <a:rPr sz="2000" b="1" dirty="0">
                <a:latin typeface="Arial" panose="020B0604020202020204" pitchFamily="34" charset="0"/>
              </a:rPr>
              <a:t>In addition, errors uncovered during each software engineering task are tracked. </a:t>
            </a:r>
          </a:p>
          <a:p>
            <a:pPr marL="274955" indent="-274955" algn="just">
              <a:spcAft>
                <a:spcPts val="1200"/>
              </a:spcAft>
              <a:buFont typeface="Arial" panose="020B0604020202020204" pitchFamily="34" charset="0"/>
              <a:buChar char="•"/>
            </a:pPr>
            <a:r>
              <a:rPr sz="2000" b="1" dirty="0">
                <a:latin typeface="Arial" panose="020B0604020202020204" pitchFamily="34" charset="0"/>
              </a:rPr>
              <a:t>As the software evolves from specification into design, technical metrics are collected to assess design quality and to provide indicators that will influence the approach taken to code </a:t>
            </a:r>
            <a:r>
              <a:rPr lang="en-GB" altLang="x-none" sz="2000" b="1" dirty="0">
                <a:latin typeface="Arial" panose="020B0604020202020204" pitchFamily="34" charset="0"/>
              </a:rPr>
              <a:t>generation and testing.</a:t>
            </a:r>
          </a:p>
          <a:p>
            <a:pPr marL="274955" indent="-274955" algn="just">
              <a:spcAft>
                <a:spcPts val="1200"/>
              </a:spcAft>
              <a:buFont typeface="Arial" panose="020B0604020202020204" pitchFamily="34" charset="0"/>
              <a:buChar char="•"/>
            </a:pPr>
            <a:r>
              <a:rPr sz="2000" b="1" dirty="0">
                <a:solidFill>
                  <a:srgbClr val="FF0000"/>
                </a:solidFill>
                <a:latin typeface="Arial" panose="020B0604020202020204" pitchFamily="34" charset="0"/>
                <a:cs typeface="Arial" panose="020B0604020202020204" pitchFamily="34" charset="0"/>
              </a:rPr>
              <a:t>As quality improves, defects are minimized, and as the defect count goes down, the amount of rework required during the project is also reduced. This leads to a reduction in overall project cost.</a:t>
            </a:r>
            <a:endParaRPr lang="en-GB" altLang="x-none" sz="2000" b="1" dirty="0">
              <a:solidFill>
                <a:srgbClr val="FF0000"/>
              </a:solidFill>
              <a:latin typeface="Arial" panose="020B0604020202020204" pitchFamily="34" charset="0"/>
              <a:cs typeface="Arial" panose="020B0604020202020204" pitchFamily="34" charset="0"/>
            </a:endParaRPr>
          </a:p>
          <a:p>
            <a:pPr marL="274955" indent="-274955" algn="just">
              <a:spcAft>
                <a:spcPts val="1200"/>
              </a:spcAft>
              <a:buFont typeface="Arial" panose="020B0604020202020204" pitchFamily="34" charset="0"/>
              <a:buChar char="•"/>
            </a:pPr>
            <a:endParaRPr lang="en-GB" altLang="x-none" sz="2000" b="1" dirty="0">
              <a:latin typeface="Arial" panose="020B0604020202020204" pitchFamily="34" charset="0"/>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88</a:t>
            </a:fld>
            <a:endParaRPr lang="en-GB" altLang="x-none" sz="1200" dirty="0">
              <a:solidFill>
                <a:srgbClr val="898989"/>
              </a:solidFill>
              <a:latin typeface="Calibri" panose="020F0502020204030204" pitchFamily="34" charset="0"/>
            </a:endParaRPr>
          </a:p>
        </p:txBody>
      </p:sp>
      <p:sp>
        <p:nvSpPr>
          <p:cNvPr id="5" name="Rectangle 4"/>
          <p:cNvSpPr/>
          <p:nvPr/>
        </p:nvSpPr>
        <p:spPr>
          <a:xfrm>
            <a:off x="2667000" y="228600"/>
            <a:ext cx="2770188" cy="584200"/>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ts val="600"/>
              </a:spcAft>
              <a:buClrTx/>
              <a:buSzTx/>
              <a:buFontTx/>
              <a:buNone/>
              <a:defRPr/>
            </a:pPr>
            <a:r>
              <a:rPr kumimoji="0" lang="en-GB" altLang="zh-CN" sz="3200" b="1" i="0" u="none" strike="noStrike" kern="1200" cap="none" spc="0" normalizeH="0" baseline="0" noProof="0" dirty="0">
                <a:ln>
                  <a:noFill/>
                </a:ln>
                <a:solidFill>
                  <a:schemeClr val="tx1"/>
                </a:solidFill>
                <a:effectLst/>
                <a:uLnTx/>
                <a:uFillTx/>
                <a:latin typeface="+mj-lt"/>
                <a:ea typeface="+mj-ea"/>
                <a:cs typeface="+mj-cs"/>
              </a:rPr>
              <a:t>Project Metrics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457200" y="274638"/>
            <a:ext cx="8229600" cy="639762"/>
          </a:xfrm>
        </p:spPr>
        <p:txBody>
          <a:bodyPr vert="horz" wrap="square" lIns="91440" tIns="45720" rIns="91440" bIns="45720" anchor="ctr" anchorCtr="0"/>
          <a:lstStyle/>
          <a:p>
            <a:r>
              <a:rPr sz="3200" b="1" dirty="0"/>
              <a:t>Types of Software</a:t>
            </a:r>
            <a:br>
              <a:rPr sz="3200" b="1" dirty="0"/>
            </a:br>
            <a:r>
              <a:rPr sz="3200" b="1" dirty="0"/>
              <a:t>Measurements</a:t>
            </a:r>
            <a:endParaRPr lang="en-US" altLang="zh-CN" sz="3200" b="1" dirty="0">
              <a:ea typeface="SimSun" panose="02010600030101010101" pitchFamily="2" charset="-122"/>
            </a:endParaRPr>
          </a:p>
        </p:txBody>
      </p:sp>
      <p:sp>
        <p:nvSpPr>
          <p:cNvPr id="94211" name="Content Placeholder 2"/>
          <p:cNvSpPr>
            <a:spLocks noGrp="1"/>
          </p:cNvSpPr>
          <p:nvPr>
            <p:ph idx="1"/>
          </p:nvPr>
        </p:nvSpPr>
        <p:spPr>
          <a:xfrm>
            <a:off x="457200" y="1524000"/>
            <a:ext cx="8229600" cy="5334000"/>
          </a:xfrm>
        </p:spPr>
        <p:txBody>
          <a:bodyPr vert="horz" wrap="square" lIns="91440" tIns="45720" rIns="91440" bIns="45720" anchor="t" anchorCtr="0"/>
          <a:lstStyle/>
          <a:p>
            <a:r>
              <a:rPr sz="2400" b="1" dirty="0"/>
              <a:t>Direct measures</a:t>
            </a:r>
          </a:p>
          <a:p>
            <a:pPr>
              <a:buNone/>
            </a:pPr>
            <a:r>
              <a:rPr sz="2400" dirty="0"/>
              <a:t>– Easy to collect</a:t>
            </a:r>
          </a:p>
          <a:p>
            <a:pPr>
              <a:buNone/>
            </a:pPr>
            <a:r>
              <a:rPr sz="2400" dirty="0"/>
              <a:t>– E.g. Cost, Effort, Lines of codes (LOC), Execution</a:t>
            </a:r>
          </a:p>
          <a:p>
            <a:pPr>
              <a:buNone/>
            </a:pPr>
            <a:r>
              <a:rPr sz="2400" dirty="0"/>
              <a:t>Speed, Memory size, Defects etc.</a:t>
            </a:r>
          </a:p>
          <a:p>
            <a:r>
              <a:rPr sz="2400" dirty="0"/>
              <a:t> </a:t>
            </a:r>
            <a:r>
              <a:rPr sz="2400" b="1" dirty="0"/>
              <a:t>Indirect measures</a:t>
            </a:r>
          </a:p>
          <a:p>
            <a:pPr>
              <a:buNone/>
            </a:pPr>
            <a:r>
              <a:rPr sz="2400" dirty="0"/>
              <a:t>– More difficult to assess &amp; can be measured</a:t>
            </a:r>
          </a:p>
          <a:p>
            <a:pPr>
              <a:buNone/>
            </a:pPr>
            <a:r>
              <a:rPr sz="2400" dirty="0"/>
              <a:t>indirectly only.</a:t>
            </a:r>
          </a:p>
          <a:p>
            <a:pPr>
              <a:buNone/>
            </a:pPr>
            <a:r>
              <a:rPr sz="2400" dirty="0"/>
              <a:t>– Quality, Functionality, Complexity, Reliability,</a:t>
            </a:r>
          </a:p>
          <a:p>
            <a:pPr>
              <a:buNone/>
            </a:pPr>
            <a:r>
              <a:rPr sz="2400" dirty="0"/>
              <a:t>Efficiency, Maintainability etc.</a:t>
            </a:r>
            <a:endParaRPr sz="2400" b="1" dirty="0"/>
          </a:p>
          <a:p>
            <a:endParaRPr sz="2400" b="1"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89</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28625" y="785813"/>
            <a:ext cx="8286750" cy="6402388"/>
          </a:xfrm>
          <a:prstGeom prst="rect">
            <a:avLst/>
          </a:prstGeom>
          <a:noFill/>
          <a:ln w="9525">
            <a:noFill/>
            <a:miter lim="800000"/>
          </a:ln>
        </p:spPr>
        <p:txBody>
          <a:bodyPr>
            <a:spAutoFit/>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Software is a logical rather than a physical system element.</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Therefore, software has characteristics that are considerably different than those of hardware:</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342900" marR="0" lvl="0" indent="-342900" algn="just" defTabSz="914400" rtl="0" eaLnBrk="1" fontAlgn="base" latinLnBrk="0" hangingPunct="1">
              <a:lnSpc>
                <a:spcPct val="100000"/>
              </a:lnSpc>
              <a:spcBef>
                <a:spcPts val="600"/>
              </a:spcBef>
              <a:spcAft>
                <a:spcPct val="0"/>
              </a:spcAft>
              <a:buClrTx/>
              <a:buSzTx/>
              <a:buFontTx/>
              <a:buAutoNum type="arabicPeriod"/>
              <a:defRPr/>
            </a:pPr>
            <a:r>
              <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Software is developed or engineered, it is not manufactured in the classical </a:t>
            </a:r>
            <a:r>
              <a:rPr kumimoji="0" lang="en-GB" sz="20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sense.</a:t>
            </a:r>
            <a:endParaRPr kumimoji="0" lang="en-GB" sz="24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539750" marR="0" lvl="0" indent="-17970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In both activities (development and manufacturing), high quality is achieved through good design, but the manufacturing phase for hardware can introduce quality problems that are nonexistent (or easily corrected) for software. </a:t>
            </a:r>
          </a:p>
          <a:p>
            <a:pPr marL="539750" marR="0" lvl="0" indent="-17970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Both activities are dependent on people, but the relationship between people applied and work accomplished is entirely different. </a:t>
            </a:r>
          </a:p>
          <a:p>
            <a:pPr marL="539750" marR="0" lvl="0" indent="-17970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Both activities require the construction of a "product" but the approaches are different. Software costs are concentrated in engineering. </a:t>
            </a:r>
          </a:p>
          <a:p>
            <a:pPr marL="539750" marR="0" lvl="0" indent="-17970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This means that software projects cannot be managed as if they were manufacturing projects.</a:t>
            </a:r>
          </a:p>
          <a:p>
            <a:pPr marL="539750" marR="0" lvl="0" indent="-179705" algn="just" defTabSz="914400" rtl="0" eaLnBrk="1" fontAlgn="base" latinLnBrk="0" hangingPunct="1">
              <a:lnSpc>
                <a:spcPct val="100000"/>
              </a:lnSpc>
              <a:spcBef>
                <a:spcPts val="600"/>
              </a:spcBef>
              <a:spcAft>
                <a:spcPct val="0"/>
              </a:spcAft>
              <a:buClrTx/>
              <a:buSzTx/>
              <a:buFont typeface="Wingdings" panose="05000000000000000000" pitchFamily="2" charset="2"/>
              <a:buChar char="§"/>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9</a:t>
            </a:fld>
            <a:endParaRPr lang="en-GB" altLang="x-none" sz="1200" dirty="0">
              <a:solidFill>
                <a:srgbClr val="898989"/>
              </a:solidFill>
              <a:latin typeface="Calibri" panose="020F0502020204030204" pitchFamily="34" charset="0"/>
            </a:endParaRPr>
          </a:p>
        </p:txBody>
      </p:sp>
      <p:sp>
        <p:nvSpPr>
          <p:cNvPr id="10244" name="Rectangle 3"/>
          <p:cNvSpPr/>
          <p:nvPr/>
        </p:nvSpPr>
        <p:spPr>
          <a:xfrm>
            <a:off x="0" y="0"/>
            <a:ext cx="9144000" cy="1077913"/>
          </a:xfrm>
          <a:prstGeom prst="rect">
            <a:avLst/>
          </a:prstGeom>
          <a:noFill/>
          <a:ln w="9525">
            <a:noFill/>
          </a:ln>
        </p:spPr>
        <p:txBody>
          <a:bodyPr>
            <a:spAutoFit/>
          </a:bodyPr>
          <a:lstStyle/>
          <a:p>
            <a:pPr algn="ctr"/>
            <a:r>
              <a:rPr lang="en-GB" altLang="x-none" sz="3200" b="1" dirty="0">
                <a:solidFill>
                  <a:srgbClr val="FF0000"/>
                </a:solidFill>
                <a:latin typeface="Arial" panose="020B0604020202020204" pitchFamily="34" charset="0"/>
              </a:rPr>
              <a:t>Software Characteristics</a:t>
            </a:r>
          </a:p>
          <a:p>
            <a:pPr algn="ctr"/>
            <a:endParaRPr lang="en-GB" altLang="x-none" sz="3200" b="1" dirty="0">
              <a:solidFill>
                <a:srgbClr val="FF0000"/>
              </a:solidFill>
              <a:latin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428625" y="0"/>
            <a:ext cx="8229600" cy="411163"/>
          </a:xfrm>
        </p:spPr>
        <p:txBody>
          <a:bodyPr vert="horz" wrap="square" lIns="91440" tIns="45720" rIns="91440" bIns="45720" anchor="ctr" anchorCtr="0"/>
          <a:lstStyle/>
          <a:p>
            <a:pPr>
              <a:spcAft>
                <a:spcPts val="600"/>
              </a:spcAft>
            </a:pPr>
            <a:r>
              <a:rPr lang="en-US" altLang="zh-CN" sz="3200" b="1" dirty="0">
                <a:ea typeface="SimSun" panose="02010600030101010101" pitchFamily="2" charset="-122"/>
              </a:rPr>
              <a:t>Software Measurement</a:t>
            </a:r>
          </a:p>
        </p:txBody>
      </p:sp>
      <p:sp>
        <p:nvSpPr>
          <p:cNvPr id="3" name="Content Placeholder 2"/>
          <p:cNvSpPr>
            <a:spLocks noGrp="1"/>
          </p:cNvSpPr>
          <p:nvPr>
            <p:ph idx="1"/>
          </p:nvPr>
        </p:nvSpPr>
        <p:spPr>
          <a:xfrm>
            <a:off x="357188" y="571500"/>
            <a:ext cx="8305800" cy="6072188"/>
          </a:xfrm>
        </p:spPr>
        <p:txBody>
          <a:bodyPr vert="horz" wrap="square" lIns="91440" tIns="45720" rIns="91440" bIns="45720" numCol="1" anchor="t" anchorCtr="0" compatLnSpc="1"/>
          <a:lstStyle/>
          <a:p>
            <a:pPr algn="just">
              <a:lnSpc>
                <a:spcPct val="80000"/>
              </a:lnSpc>
            </a:pPr>
            <a:r>
              <a:rPr sz="2500" b="1" dirty="0"/>
              <a:t>Individuals on two different project teams record and categorize all errors that they find during the software process.</a:t>
            </a:r>
          </a:p>
          <a:p>
            <a:pPr algn="just">
              <a:lnSpc>
                <a:spcPct val="80000"/>
              </a:lnSpc>
            </a:pPr>
            <a:endParaRPr lang="en-US" altLang="zh-CN" sz="3600" b="1" dirty="0">
              <a:ea typeface="SimSun" panose="02010600030101010101" pitchFamily="2" charset="-122"/>
            </a:endParaRPr>
          </a:p>
          <a:p>
            <a:pPr algn="just">
              <a:lnSpc>
                <a:spcPct val="80000"/>
              </a:lnSpc>
            </a:pPr>
            <a:r>
              <a:rPr sz="2500" b="1" dirty="0"/>
              <a:t> Individual measures are then combined to develop team measures. Team A found 342 errors during the software process prior to release. </a:t>
            </a:r>
          </a:p>
          <a:p>
            <a:pPr algn="just">
              <a:lnSpc>
                <a:spcPct val="80000"/>
              </a:lnSpc>
            </a:pPr>
            <a:endParaRPr sz="2500" b="1" dirty="0"/>
          </a:p>
          <a:p>
            <a:pPr algn="just">
              <a:lnSpc>
                <a:spcPct val="80000"/>
              </a:lnSpc>
            </a:pPr>
            <a:r>
              <a:rPr sz="2500" b="1" dirty="0"/>
              <a:t>Team B found 184 errors. All other things being equal, which team is more effective in uncovering errors throughout the process? Because you do not know the size or complexity of the projects, you cannot answer this question. </a:t>
            </a:r>
          </a:p>
          <a:p>
            <a:pPr algn="just">
              <a:lnSpc>
                <a:spcPct val="80000"/>
              </a:lnSpc>
            </a:pPr>
            <a:endParaRPr sz="2500" b="1" dirty="0"/>
          </a:p>
          <a:p>
            <a:pPr algn="just">
              <a:lnSpc>
                <a:spcPct val="80000"/>
              </a:lnSpc>
            </a:pPr>
            <a:r>
              <a:rPr sz="2500" b="1" dirty="0"/>
              <a:t>However, if the measures are normalized, it is possible to create software metrics that enable comparison to broader organizational averages. </a:t>
            </a:r>
          </a:p>
          <a:p>
            <a:pPr algn="just">
              <a:lnSpc>
                <a:spcPct val="80000"/>
              </a:lnSpc>
            </a:pPr>
            <a:endParaRPr sz="2500" b="1" i="1"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90</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428625" y="0"/>
            <a:ext cx="8229600" cy="563563"/>
          </a:xfrm>
        </p:spPr>
        <p:txBody>
          <a:bodyPr vert="horz" wrap="square" lIns="91440" tIns="45720" rIns="91440" bIns="45720" anchor="ctr" anchorCtr="0"/>
          <a:lstStyle/>
          <a:p>
            <a:pPr>
              <a:spcAft>
                <a:spcPts val="600"/>
              </a:spcAft>
            </a:pPr>
            <a:r>
              <a:rPr lang="en-US" altLang="zh-CN" sz="3200" b="1" dirty="0">
                <a:ea typeface="SimSun" panose="02010600030101010101" pitchFamily="2" charset="-122"/>
              </a:rPr>
              <a:t>Size oriented metrics</a:t>
            </a:r>
          </a:p>
        </p:txBody>
      </p:sp>
      <p:sp>
        <p:nvSpPr>
          <p:cNvPr id="96259" name="Content Placeholder 2"/>
          <p:cNvSpPr>
            <a:spLocks noGrp="1"/>
          </p:cNvSpPr>
          <p:nvPr>
            <p:ph idx="1"/>
          </p:nvPr>
        </p:nvSpPr>
        <p:spPr>
          <a:xfrm>
            <a:off x="228600" y="642938"/>
            <a:ext cx="4557713" cy="6062662"/>
          </a:xfrm>
        </p:spPr>
        <p:txBody>
          <a:bodyPr vert="horz" wrap="square" lIns="91440" tIns="45720" rIns="91440" bIns="45720" anchor="t" anchorCtr="0"/>
          <a:lstStyle/>
          <a:p>
            <a:pPr algn="just"/>
            <a:r>
              <a:rPr sz="2000" b="1" dirty="0"/>
              <a:t>Size-oriented software metrics are derived by normalizing quality and/or productivity measures by considering the </a:t>
            </a:r>
            <a:r>
              <a:rPr sz="2000" b="1" i="1" dirty="0"/>
              <a:t>size of the software that has been produced.</a:t>
            </a:r>
          </a:p>
          <a:p>
            <a:pPr algn="just"/>
            <a:r>
              <a:rPr sz="2000" b="1" i="1" dirty="0"/>
              <a:t> If a software </a:t>
            </a:r>
            <a:r>
              <a:rPr sz="2000" b="1" dirty="0"/>
              <a:t>organization maintains simple records, a table of size-oriented measures, such as the one shown in Figure can be created. </a:t>
            </a:r>
          </a:p>
          <a:p>
            <a:pPr algn="just"/>
            <a:r>
              <a:rPr sz="2000" b="1" dirty="0"/>
              <a:t>The table lists each software development project that has been completed over the past few years and corresponding measures for that project.</a:t>
            </a:r>
          </a:p>
          <a:p>
            <a:pPr algn="just"/>
            <a:r>
              <a:rPr sz="2000" b="1" dirty="0"/>
              <a:t> Referring to the table entry for project alpha:</a:t>
            </a:r>
          </a:p>
          <a:p>
            <a:pPr algn="just"/>
            <a:r>
              <a:rPr sz="2000" b="1" dirty="0"/>
              <a:t>12,100 lines of code were developed with 24 person-months of effort at a cost of $168,000.</a:t>
            </a:r>
          </a:p>
          <a:p>
            <a:pPr algn="just"/>
            <a:endParaRPr sz="2000" b="1" dirty="0"/>
          </a:p>
          <a:p>
            <a:endParaRPr sz="2000" b="1"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91</a:t>
            </a:fld>
            <a:endParaRPr lang="en-GB" altLang="x-none" sz="1200" dirty="0">
              <a:solidFill>
                <a:srgbClr val="898989"/>
              </a:solidFill>
              <a:latin typeface="Calibri" panose="020F0502020204030204" pitchFamily="34" charset="0"/>
            </a:endParaRPr>
          </a:p>
        </p:txBody>
      </p:sp>
      <p:pic>
        <p:nvPicPr>
          <p:cNvPr id="96261" name="Picture 5"/>
          <p:cNvPicPr>
            <a:picLocks noChangeAspect="1"/>
          </p:cNvPicPr>
          <p:nvPr/>
        </p:nvPicPr>
        <p:blipFill>
          <a:blip r:embed="rId2"/>
          <a:srcRect l="2863" t="7143" r="2222" b="5357"/>
          <a:stretch>
            <a:fillRect/>
          </a:stretch>
        </p:blipFill>
        <p:spPr>
          <a:xfrm>
            <a:off x="5072063" y="1295400"/>
            <a:ext cx="4071937" cy="2438400"/>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457200" y="274638"/>
            <a:ext cx="8229600" cy="563562"/>
          </a:xfrm>
        </p:spPr>
        <p:txBody>
          <a:bodyPr vert="horz" wrap="square" lIns="91440" tIns="45720" rIns="91440" bIns="45720" anchor="ctr" anchorCtr="0"/>
          <a:lstStyle/>
          <a:p>
            <a:pPr>
              <a:spcAft>
                <a:spcPts val="600"/>
              </a:spcAft>
            </a:pPr>
            <a:r>
              <a:rPr lang="en-US" altLang="zh-CN" sz="3200" b="1" dirty="0">
                <a:ea typeface="SimSun" panose="02010600030101010101" pitchFamily="2" charset="-122"/>
              </a:rPr>
              <a:t>Size oriented metrics</a:t>
            </a:r>
          </a:p>
        </p:txBody>
      </p:sp>
      <p:sp>
        <p:nvSpPr>
          <p:cNvPr id="97283" name="Content Placeholder 2"/>
          <p:cNvSpPr>
            <a:spLocks noGrp="1"/>
          </p:cNvSpPr>
          <p:nvPr>
            <p:ph idx="1"/>
          </p:nvPr>
        </p:nvSpPr>
        <p:spPr>
          <a:xfrm>
            <a:off x="228600" y="1066800"/>
            <a:ext cx="4191000" cy="5638800"/>
          </a:xfrm>
        </p:spPr>
        <p:txBody>
          <a:bodyPr vert="horz" wrap="square" lIns="91440" tIns="45720" rIns="91440" bIns="45720" anchor="t" anchorCtr="0"/>
          <a:lstStyle/>
          <a:p>
            <a:pPr algn="just"/>
            <a:r>
              <a:rPr sz="2000" b="1" dirty="0"/>
              <a:t> It should be noted that the effort and cost recorded in the table represent all software engineering activities (analysis, design, code, and test), not just coding.</a:t>
            </a:r>
          </a:p>
          <a:p>
            <a:pPr algn="just"/>
            <a:r>
              <a:rPr sz="2000" b="1" dirty="0"/>
              <a:t>Further information for project alpha indicates that 365 pages of documentation were developed, 134 errors were recorded before the software was released, and 29 defects were encountered after release to the customer within the first year of operation. Three people worked on the development of software for project alpha.</a:t>
            </a:r>
          </a:p>
          <a:p>
            <a:endParaRPr sz="2000" b="1"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92</a:t>
            </a:fld>
            <a:endParaRPr lang="en-GB" altLang="x-none" sz="1200" dirty="0">
              <a:solidFill>
                <a:srgbClr val="898989"/>
              </a:solidFill>
              <a:latin typeface="Calibri" panose="020F0502020204030204" pitchFamily="34" charset="0"/>
            </a:endParaRPr>
          </a:p>
        </p:txBody>
      </p:sp>
      <p:pic>
        <p:nvPicPr>
          <p:cNvPr id="97285" name="Picture 5"/>
          <p:cNvPicPr>
            <a:picLocks noChangeAspect="1"/>
          </p:cNvPicPr>
          <p:nvPr/>
        </p:nvPicPr>
        <p:blipFill>
          <a:blip r:embed="rId2"/>
          <a:srcRect l="2222" t="7143" r="2222" b="5357"/>
          <a:stretch>
            <a:fillRect/>
          </a:stretch>
        </p:blipFill>
        <p:spPr>
          <a:xfrm>
            <a:off x="4572000" y="1676400"/>
            <a:ext cx="4572000" cy="4114800"/>
          </a:xfrm>
          <a:prstGeom prst="rect">
            <a:avLst/>
          </a:prstGeom>
          <a:noFill/>
          <a:ln w="9525">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500063" y="0"/>
            <a:ext cx="8229600" cy="487363"/>
          </a:xfrm>
        </p:spPr>
        <p:txBody>
          <a:bodyPr vert="horz" wrap="square" lIns="91440" tIns="45720" rIns="91440" bIns="45720" anchor="ctr" anchorCtr="0"/>
          <a:lstStyle/>
          <a:p>
            <a:pPr>
              <a:spcAft>
                <a:spcPts val="600"/>
              </a:spcAft>
            </a:pPr>
            <a:r>
              <a:rPr lang="en-US" altLang="zh-CN" sz="3200" b="1" dirty="0">
                <a:ea typeface="SimSun" panose="02010600030101010101" pitchFamily="2" charset="-122"/>
              </a:rPr>
              <a:t>Size-Oriented metrics</a:t>
            </a:r>
          </a:p>
        </p:txBody>
      </p:sp>
      <p:sp>
        <p:nvSpPr>
          <p:cNvPr id="98307" name="Content Placeholder 2"/>
          <p:cNvSpPr>
            <a:spLocks noGrp="1"/>
          </p:cNvSpPr>
          <p:nvPr>
            <p:ph idx="1"/>
          </p:nvPr>
        </p:nvSpPr>
        <p:spPr>
          <a:xfrm>
            <a:off x="214313" y="500063"/>
            <a:ext cx="8715375" cy="5626100"/>
          </a:xfrm>
        </p:spPr>
        <p:txBody>
          <a:bodyPr vert="horz" wrap="square" lIns="91440" tIns="45720" rIns="91440" bIns="45720" anchor="t" anchorCtr="0"/>
          <a:lstStyle/>
          <a:p>
            <a:pPr algn="just"/>
            <a:r>
              <a:rPr sz="2000" b="1" dirty="0"/>
              <a:t>In order to develop metrics that can be assimilated with similar metrics from other projects, you can choose lines of code as a </a:t>
            </a:r>
            <a:r>
              <a:rPr sz="2000" b="1" dirty="0">
                <a:solidFill>
                  <a:srgbClr val="FF0000"/>
                </a:solidFill>
              </a:rPr>
              <a:t>normalization value.</a:t>
            </a:r>
            <a:r>
              <a:rPr sz="2000" b="1" dirty="0"/>
              <a:t> </a:t>
            </a:r>
            <a:r>
              <a:rPr sz="2000" b="1" dirty="0">
                <a:solidFill>
                  <a:srgbClr val="FF0000"/>
                </a:solidFill>
              </a:rPr>
              <a:t>From the above data, simple size oriented metrics can be developed for each Project</a:t>
            </a:r>
          </a:p>
          <a:p>
            <a:pPr algn="just">
              <a:buNone/>
            </a:pPr>
            <a:r>
              <a:rPr sz="2000" b="1" dirty="0"/>
              <a:t>• </a:t>
            </a:r>
            <a:r>
              <a:rPr sz="1800" b="1" dirty="0"/>
              <a:t>Errors per KLOC (thousand lines of code)</a:t>
            </a:r>
          </a:p>
          <a:p>
            <a:pPr algn="just">
              <a:buNone/>
            </a:pPr>
            <a:r>
              <a:rPr sz="1800" b="1" dirty="0"/>
              <a:t>• Defects per KLOC</a:t>
            </a:r>
          </a:p>
          <a:p>
            <a:pPr algn="just">
              <a:buNone/>
            </a:pPr>
            <a:r>
              <a:rPr sz="1800" b="1" dirty="0"/>
              <a:t>• $ per KLOC</a:t>
            </a:r>
          </a:p>
          <a:p>
            <a:pPr algn="just">
              <a:buNone/>
            </a:pPr>
            <a:r>
              <a:rPr lang="fr-FR" altLang="x-none" sz="1800" b="1" dirty="0"/>
              <a:t>• Pages of documentation per KLOC</a:t>
            </a:r>
          </a:p>
          <a:p>
            <a:pPr>
              <a:buNone/>
            </a:pPr>
            <a:r>
              <a:rPr sz="1800" b="1" dirty="0"/>
              <a:t>• Errors per person-month</a:t>
            </a:r>
          </a:p>
          <a:p>
            <a:pPr>
              <a:buNone/>
            </a:pPr>
            <a:r>
              <a:rPr sz="1800" b="1" dirty="0"/>
              <a:t>• KLOC per person-month</a:t>
            </a:r>
          </a:p>
          <a:p>
            <a:pPr>
              <a:buNone/>
            </a:pPr>
            <a:r>
              <a:rPr sz="1800" b="1" dirty="0"/>
              <a:t>• $ per page of documentation</a:t>
            </a:r>
            <a:endParaRPr sz="2000" b="1" dirty="0"/>
          </a:p>
          <a:p>
            <a:r>
              <a:rPr sz="2000" b="1" dirty="0">
                <a:solidFill>
                  <a:srgbClr val="FF0000"/>
                </a:solidFill>
              </a:rPr>
              <a:t>Advantages of Size Oriented Metrics</a:t>
            </a:r>
          </a:p>
          <a:p>
            <a:pPr>
              <a:buNone/>
            </a:pPr>
            <a:r>
              <a:rPr sz="2000" dirty="0"/>
              <a:t>– LOC can be easily counted</a:t>
            </a:r>
          </a:p>
          <a:p>
            <a:pPr>
              <a:buNone/>
            </a:pPr>
            <a:r>
              <a:rPr sz="2000" dirty="0"/>
              <a:t>– Many software estimation models use LOC or KLOC as input.</a:t>
            </a:r>
          </a:p>
          <a:p>
            <a:pPr>
              <a:buNone/>
            </a:pPr>
            <a:r>
              <a:rPr sz="2000" dirty="0">
                <a:solidFill>
                  <a:srgbClr val="FF0000"/>
                </a:solidFill>
              </a:rPr>
              <a:t>• </a:t>
            </a:r>
            <a:r>
              <a:rPr sz="2000" b="1" dirty="0">
                <a:solidFill>
                  <a:srgbClr val="FF0000"/>
                </a:solidFill>
              </a:rPr>
              <a:t>Disadvantages of Size Oriented Metrics</a:t>
            </a:r>
          </a:p>
          <a:p>
            <a:pPr>
              <a:buNone/>
            </a:pPr>
            <a:r>
              <a:rPr sz="2000" dirty="0"/>
              <a:t>– LOC measures are language dependent, programmer dependent</a:t>
            </a:r>
          </a:p>
          <a:p>
            <a:pPr>
              <a:buNone/>
            </a:pPr>
            <a:r>
              <a:rPr sz="2000" dirty="0"/>
              <a:t>– Their use in estimation requires a lot of detail which can be difficult to achieve.</a:t>
            </a:r>
          </a:p>
          <a:p>
            <a:pPr>
              <a:buNone/>
            </a:pPr>
            <a:r>
              <a:rPr sz="2000" dirty="0"/>
              <a:t>• Useful for projects with similar environment</a:t>
            </a:r>
          </a:p>
          <a:p>
            <a:pPr>
              <a:buNone/>
            </a:pPr>
            <a:endParaRPr sz="2000" b="1" dirty="0"/>
          </a:p>
          <a:p>
            <a:pPr algn="just">
              <a:buNone/>
            </a:pPr>
            <a:endParaRPr sz="2000" b="1"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93</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a:xfrm>
            <a:off x="381000" y="0"/>
            <a:ext cx="8229600" cy="563563"/>
          </a:xfrm>
        </p:spPr>
        <p:txBody>
          <a:bodyPr vert="horz" wrap="square" lIns="91440" tIns="45720" rIns="91440" bIns="45720" anchor="ctr" anchorCtr="0"/>
          <a:lstStyle/>
          <a:p>
            <a:pPr>
              <a:spcAft>
                <a:spcPts val="600"/>
              </a:spcAft>
            </a:pPr>
            <a:r>
              <a:rPr lang="en-US" altLang="zh-CN" sz="3200" b="1" dirty="0">
                <a:ea typeface="SimSun" panose="02010600030101010101" pitchFamily="2" charset="-122"/>
              </a:rPr>
              <a:t>Function-Oriented Metrics</a:t>
            </a:r>
          </a:p>
        </p:txBody>
      </p:sp>
      <p:sp>
        <p:nvSpPr>
          <p:cNvPr id="159747" name="Rectangle 3"/>
          <p:cNvSpPr>
            <a:spLocks noGrp="1" noChangeArrowheads="1"/>
          </p:cNvSpPr>
          <p:nvPr>
            <p:ph idx="1"/>
          </p:nvPr>
        </p:nvSpPr>
        <p:spPr>
          <a:xfrm>
            <a:off x="457200" y="762000"/>
            <a:ext cx="8458200" cy="5334000"/>
          </a:xfrm>
        </p:spPr>
        <p:txBody>
          <a:bodyPr vert="horz" wrap="square" lIns="91440" tIns="45720" rIns="91440" bIns="45720" numCol="1" anchor="t" anchorCtr="0" compatLnSpc="1">
            <a:normAutofit fontScale="92500"/>
          </a:bodyPr>
          <a:lstStyle/>
          <a:p>
            <a:pPr marL="342900" marR="0" lvl="0" indent="-342900" algn="just" defTabSz="9144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Function-oriented software metrics use a measure of functionality delivered by the application as a normalization value. </a:t>
            </a:r>
          </a:p>
          <a:p>
            <a:pPr marL="342900" marR="0" lvl="0" indent="-342900" algn="just" defTabSz="9144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80000"/>
              </a:lnSpc>
              <a:spcBef>
                <a:spcPct val="20000"/>
              </a:spcBef>
              <a:spcAft>
                <a:spcPct val="0"/>
              </a:spcAft>
              <a:buClrTx/>
              <a:buSzTx/>
              <a:buFont typeface="Arial" panose="020B0604020202020204" pitchFamily="34" charset="0"/>
              <a:buChar char="•"/>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Function Point (FP) is widely used as function oriented metrics.</a:t>
            </a:r>
          </a:p>
          <a:p>
            <a:pPr marL="342900" marR="0" lvl="0" indent="-342900" algn="just" defTabSz="914400" rtl="0" eaLnBrk="1" fontAlgn="base" latinLnBrk="0" hangingPunct="1">
              <a:lnSpc>
                <a:spcPct val="80000"/>
              </a:lnSpc>
              <a:spcBef>
                <a:spcPct val="20000"/>
              </a:spcBef>
              <a:spcAft>
                <a:spcPct val="0"/>
              </a:spcAft>
              <a:buClrTx/>
              <a:buSzTx/>
              <a:buFont typeface="Arial" panose="020B0604020202020204" pitchFamily="34" charset="0"/>
              <a:buChar char="•"/>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Computation of the function point is based on characteristics of the software’s information domain and complexity.</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The function point, like the LOC measure, is controversial.</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FP is programming language independent.</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Ideal for applications using conventional and nonprocedural languages.</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94</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xfrm>
            <a:off x="381000" y="0"/>
            <a:ext cx="8001000" cy="682625"/>
          </a:xfrm>
        </p:spPr>
        <p:txBody>
          <a:bodyPr vert="horz" wrap="square" lIns="91440" tIns="45720" rIns="91440" bIns="45720" anchor="ctr" anchorCtr="0"/>
          <a:lstStyle/>
          <a:p>
            <a:pPr>
              <a:spcAft>
                <a:spcPts val="600"/>
              </a:spcAft>
            </a:pPr>
            <a:r>
              <a:rPr lang="en-US" altLang="zh-CN" sz="3200" b="1" dirty="0">
                <a:ea typeface="SimSun" panose="02010600030101010101" pitchFamily="2" charset="-122"/>
              </a:rPr>
              <a:t>Reconciling LOC and FP metric</a:t>
            </a:r>
          </a:p>
        </p:txBody>
      </p:sp>
      <p:sp>
        <p:nvSpPr>
          <p:cNvPr id="100355" name="Rectangle 3"/>
          <p:cNvSpPr>
            <a:spLocks noGrp="1"/>
          </p:cNvSpPr>
          <p:nvPr>
            <p:ph idx="1"/>
          </p:nvPr>
        </p:nvSpPr>
        <p:spPr>
          <a:xfrm>
            <a:off x="228600" y="990600"/>
            <a:ext cx="8610600" cy="5029200"/>
          </a:xfrm>
        </p:spPr>
        <p:txBody>
          <a:bodyPr vert="horz" wrap="square" lIns="91440" tIns="45720" rIns="91440" bIns="45720" anchor="t" anchorCtr="0"/>
          <a:lstStyle/>
          <a:p>
            <a:pPr algn="just" eaLnBrk="1" hangingPunct="1"/>
            <a:r>
              <a:rPr sz="2000" b="1" dirty="0"/>
              <a:t>Relationship between lines of code and function points depends upon the programming language that is used to implement the software and the quality of the design.</a:t>
            </a:r>
          </a:p>
          <a:p>
            <a:pPr algn="just" eaLnBrk="1" hangingPunct="1"/>
            <a:r>
              <a:rPr sz="2000" b="1" dirty="0"/>
              <a:t>Following table provides rough estimates of the average number of LOC required to build one FP in various programming languages:</a:t>
            </a:r>
          </a:p>
        </p:txBody>
      </p:sp>
      <p:pic>
        <p:nvPicPr>
          <p:cNvPr id="100356" name="Picture 4"/>
          <p:cNvPicPr>
            <a:picLocks noChangeAspect="1"/>
          </p:cNvPicPr>
          <p:nvPr/>
        </p:nvPicPr>
        <p:blipFill>
          <a:blip r:embed="rId2"/>
          <a:stretch>
            <a:fillRect/>
          </a:stretch>
        </p:blipFill>
        <p:spPr>
          <a:xfrm>
            <a:off x="304800" y="2971800"/>
            <a:ext cx="8001000" cy="3124200"/>
          </a:xfrm>
          <a:prstGeom prst="rect">
            <a:avLst/>
          </a:prstGeom>
          <a:noFill/>
          <a:ln w="9525">
            <a:noFill/>
          </a:ln>
        </p:spPr>
      </p:pic>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95</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3"/>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Metrics for software quality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66800"/>
            <a:ext cx="8229600" cy="5486400"/>
          </a:xfrm>
        </p:spPr>
        <p:txBody>
          <a:bodyPr vert="horz" wrap="square" lIns="91440" tIns="45720" rIns="91440" bIns="45720" numCol="1" anchor="t" anchorCtr="0" compatLnSpc="1">
            <a:normAutofit fontScale="85000" lnSpcReduction="20000"/>
          </a:bodyPr>
          <a:lstStyle/>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goal of </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software engineering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is to produce a high-quality system, application, or product within a time frame that satisfies a market need.</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quality of a system, application, or product is only as good as the requirements that describe the problem, the design that models the solution, the code that leads to an executable program, and the tests that exercise the software to uncover errors. </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You can use measurement to assess the quality of the requirements and design models, the source code, and the test cases that have been created as the software is engineered.</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96</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3"/>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Metrics for software quality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219200"/>
            <a:ext cx="8229600" cy="4906963"/>
          </a:xfrm>
        </p:spPr>
        <p:txBody>
          <a:bodyPr vert="horz" wrap="square" lIns="91440" tIns="45720" rIns="91440" bIns="45720" numCol="1" anchor="t" anchorCtr="0" compatLnSpc="1">
            <a:normAutofit fontScale="70000" lnSpcReduction="20000"/>
          </a:bodyPr>
          <a:lstStyle/>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project manager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must also evaluate quality as the project progresses. </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Private metrics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collected by individual </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software engineers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are combined to provide project level results.</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Private metrics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include defect rates by individual , defect rates by software components and errors found during development.</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Although many quality measures can be collected, the primary thrust at the project level is to measure errors and defects. </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Metrics derived from these measures provide an indication of the effectiveness of individual and group software quality assurance and control activities.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97</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3"/>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Metrics for software quality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3427" name="Content Placeholder 2"/>
          <p:cNvSpPr>
            <a:spLocks noGrp="1"/>
          </p:cNvSpPr>
          <p:nvPr>
            <p:ph idx="1"/>
          </p:nvPr>
        </p:nvSpPr>
        <p:spPr>
          <a:xfrm>
            <a:off x="214313" y="838200"/>
            <a:ext cx="8715375" cy="5287963"/>
          </a:xfrm>
        </p:spPr>
        <p:txBody>
          <a:bodyPr vert="horz" wrap="square" lIns="91440" tIns="45720" rIns="91440" bIns="45720" anchor="t" anchorCtr="0"/>
          <a:lstStyle/>
          <a:p>
            <a:pPr algn="just">
              <a:buFont typeface="Wingdings" panose="05000000000000000000" pitchFamily="2" charset="2"/>
              <a:buChar char="Ø"/>
            </a:pPr>
            <a:r>
              <a:rPr sz="2000" dirty="0"/>
              <a:t>Metrics such as </a:t>
            </a:r>
          </a:p>
          <a:p>
            <a:pPr lvl="1" algn="just">
              <a:buFont typeface="Arial" panose="020B0604020202020204" pitchFamily="34" charset="0"/>
              <a:buChar char="–"/>
            </a:pPr>
            <a:r>
              <a:rPr sz="2000" b="1" dirty="0"/>
              <a:t>work product errors per function point, </a:t>
            </a:r>
          </a:p>
          <a:p>
            <a:pPr lvl="1" algn="just">
              <a:buFont typeface="Arial" panose="020B0604020202020204" pitchFamily="34" charset="0"/>
              <a:buChar char="–"/>
            </a:pPr>
            <a:r>
              <a:rPr sz="2000" b="1" dirty="0"/>
              <a:t>errors uncovered per review hour, and </a:t>
            </a:r>
          </a:p>
          <a:p>
            <a:pPr lvl="1" algn="just">
              <a:buFont typeface="Arial" panose="020B0604020202020204" pitchFamily="34" charset="0"/>
              <a:buChar char="–"/>
            </a:pPr>
            <a:r>
              <a:rPr sz="2000" b="1" dirty="0"/>
              <a:t>errors uncovered per testing hour </a:t>
            </a:r>
          </a:p>
          <a:p>
            <a:pPr algn="just">
              <a:buNone/>
            </a:pPr>
            <a:r>
              <a:rPr sz="2000" dirty="0"/>
              <a:t>provide insight into the efficacy(the ability to produce a desired or intended result) of each of the activities implied by the metric. </a:t>
            </a:r>
          </a:p>
          <a:p>
            <a:pPr algn="just">
              <a:buFont typeface="Wingdings" panose="05000000000000000000" pitchFamily="2" charset="2"/>
              <a:buChar char="Ø"/>
            </a:pPr>
            <a:r>
              <a:rPr sz="2000" dirty="0"/>
              <a:t>Error data can also be used to compute the </a:t>
            </a:r>
            <a:r>
              <a:rPr sz="2000" b="1" i="1" dirty="0">
                <a:solidFill>
                  <a:srgbClr val="FF0000"/>
                </a:solidFill>
              </a:rPr>
              <a:t>defect removal efficiency (DRE)</a:t>
            </a:r>
            <a:r>
              <a:rPr sz="2000" i="1" dirty="0"/>
              <a:t> for each process framework activity. </a:t>
            </a:r>
          </a:p>
          <a:p>
            <a:pPr algn="just">
              <a:buFont typeface="Wingdings" panose="05000000000000000000" pitchFamily="2" charset="2"/>
              <a:buChar char="Ø"/>
            </a:pPr>
            <a:r>
              <a:rPr sz="2000" b="1" dirty="0"/>
              <a:t>Measuring Quality</a:t>
            </a:r>
          </a:p>
          <a:p>
            <a:pPr algn="just"/>
            <a:r>
              <a:rPr sz="2000" dirty="0"/>
              <a:t>Although there are many measures of software quality, correctness, maintainability, integrity, and usability provide useful indicators for the project team. </a:t>
            </a:r>
          </a:p>
          <a:p>
            <a:pPr lvl="2" algn="just">
              <a:buFont typeface="Wingdings" panose="05000000000000000000" pitchFamily="2" charset="2"/>
              <a:buChar char="§"/>
            </a:pPr>
            <a:r>
              <a:rPr sz="2000" dirty="0"/>
              <a:t>Correctness</a:t>
            </a:r>
          </a:p>
          <a:p>
            <a:pPr lvl="2" algn="just">
              <a:buFont typeface="Wingdings" panose="05000000000000000000" pitchFamily="2" charset="2"/>
              <a:buChar char="§"/>
            </a:pPr>
            <a:r>
              <a:rPr sz="2000" dirty="0"/>
              <a:t>Maintainability</a:t>
            </a:r>
          </a:p>
          <a:p>
            <a:pPr lvl="2" algn="just">
              <a:buFont typeface="Wingdings" panose="05000000000000000000" pitchFamily="2" charset="2"/>
              <a:buChar char="§"/>
            </a:pPr>
            <a:r>
              <a:rPr sz="2000" dirty="0"/>
              <a:t>Integrity</a:t>
            </a:r>
          </a:p>
          <a:p>
            <a:pPr lvl="2" algn="just">
              <a:buFont typeface="Wingdings" panose="05000000000000000000" pitchFamily="2" charset="2"/>
              <a:buChar char="§"/>
            </a:pPr>
            <a:r>
              <a:rPr sz="2000" dirty="0"/>
              <a:t>Usability</a:t>
            </a:r>
          </a:p>
          <a:p>
            <a:pPr algn="just">
              <a:buFont typeface="Wingdings" panose="05000000000000000000" pitchFamily="2" charset="2"/>
              <a:buChar char="Ø"/>
            </a:pPr>
            <a:r>
              <a:rPr sz="2000" b="1" dirty="0"/>
              <a:t>Defect Removal Efficiency method</a:t>
            </a:r>
          </a:p>
          <a:p>
            <a:pPr algn="just">
              <a:buFont typeface="Wingdings" panose="05000000000000000000" pitchFamily="2" charset="2"/>
              <a:buChar char="Ø"/>
            </a:pPr>
            <a:endParaRPr sz="20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98</a:t>
            </a:fld>
            <a:endParaRPr lang="en-GB" altLang="x-none" sz="1200" dirty="0">
              <a:solidFill>
                <a:srgbClr val="898989"/>
              </a:solidFill>
              <a:latin typeface="Calibri" panose="020F050202020403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274638"/>
            <a:ext cx="8229600" cy="639763"/>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Correctness</a:t>
            </a:r>
          </a:p>
        </p:txBody>
      </p:sp>
      <p:sp>
        <p:nvSpPr>
          <p:cNvPr id="104451" name="Rectangle 3"/>
          <p:cNvSpPr>
            <a:spLocks noGrp="1"/>
          </p:cNvSpPr>
          <p:nvPr>
            <p:ph idx="1"/>
          </p:nvPr>
        </p:nvSpPr>
        <p:spPr>
          <a:xfrm>
            <a:off x="457200" y="914400"/>
            <a:ext cx="8229600" cy="5486400"/>
          </a:xfrm>
        </p:spPr>
        <p:txBody>
          <a:bodyPr vert="horz" wrap="square" lIns="91440" tIns="45720" rIns="91440" bIns="45720" anchor="t" anchorCtr="0"/>
          <a:lstStyle/>
          <a:p>
            <a:pPr algn="just">
              <a:lnSpc>
                <a:spcPct val="90000"/>
              </a:lnSpc>
              <a:buFont typeface="Wingdings" panose="05000000000000000000" pitchFamily="2" charset="2"/>
              <a:buChar char="§"/>
            </a:pPr>
            <a:r>
              <a:rPr sz="2400" b="1" dirty="0"/>
              <a:t>A program must operate correctly or it provides little value to its users.</a:t>
            </a:r>
          </a:p>
          <a:p>
            <a:pPr algn="just">
              <a:lnSpc>
                <a:spcPct val="90000"/>
              </a:lnSpc>
              <a:buFont typeface="Wingdings" panose="05000000000000000000" pitchFamily="2" charset="2"/>
              <a:buChar char="§"/>
            </a:pPr>
            <a:endParaRPr sz="2400" b="1" dirty="0"/>
          </a:p>
          <a:p>
            <a:pPr algn="just">
              <a:lnSpc>
                <a:spcPct val="90000"/>
              </a:lnSpc>
              <a:buFont typeface="Wingdings" panose="05000000000000000000" pitchFamily="2" charset="2"/>
              <a:buChar char="§"/>
            </a:pPr>
            <a:r>
              <a:rPr sz="2400" b="1" dirty="0"/>
              <a:t>Correctness is the degree to which the software performs its required function.</a:t>
            </a:r>
          </a:p>
          <a:p>
            <a:pPr algn="just">
              <a:lnSpc>
                <a:spcPct val="90000"/>
              </a:lnSpc>
              <a:buFont typeface="Wingdings" panose="05000000000000000000" pitchFamily="2" charset="2"/>
              <a:buChar char="§"/>
            </a:pPr>
            <a:endParaRPr sz="2400" b="1" dirty="0"/>
          </a:p>
          <a:p>
            <a:pPr algn="just">
              <a:lnSpc>
                <a:spcPct val="90000"/>
              </a:lnSpc>
              <a:buFont typeface="Wingdings" panose="05000000000000000000" pitchFamily="2" charset="2"/>
              <a:buChar char="§"/>
            </a:pPr>
            <a:r>
              <a:rPr sz="2400" b="1" dirty="0"/>
              <a:t>The most common measure for correctness is defects per KLOC, </a:t>
            </a:r>
            <a:r>
              <a:rPr sz="2400" b="1" dirty="0">
                <a:solidFill>
                  <a:srgbClr val="FF0000"/>
                </a:solidFill>
              </a:rPr>
              <a:t>where a defect is defined as a verified lack of conformance to requirements.</a:t>
            </a:r>
          </a:p>
          <a:p>
            <a:pPr algn="just">
              <a:lnSpc>
                <a:spcPct val="90000"/>
              </a:lnSpc>
              <a:buFont typeface="Wingdings" panose="05000000000000000000" pitchFamily="2" charset="2"/>
              <a:buChar char="§"/>
            </a:pPr>
            <a:endParaRPr sz="2400" b="1" dirty="0"/>
          </a:p>
          <a:p>
            <a:pPr algn="just">
              <a:lnSpc>
                <a:spcPct val="90000"/>
              </a:lnSpc>
              <a:buFont typeface="Wingdings" panose="05000000000000000000" pitchFamily="2" charset="2"/>
              <a:buChar char="§"/>
            </a:pPr>
            <a:r>
              <a:rPr sz="2400" b="1" dirty="0"/>
              <a:t>When considering the overall quality of a software product, </a:t>
            </a:r>
            <a:r>
              <a:rPr sz="2400" b="1" dirty="0">
                <a:solidFill>
                  <a:srgbClr val="FF0000"/>
                </a:solidFill>
              </a:rPr>
              <a:t>defects are those problems reported by a user of the program </a:t>
            </a:r>
            <a:r>
              <a:rPr sz="2400" b="1" dirty="0">
                <a:solidFill>
                  <a:srgbClr val="7030A0"/>
                </a:solidFill>
              </a:rPr>
              <a:t>after the program has been released for general use. </a:t>
            </a:r>
          </a:p>
          <a:p>
            <a:pPr algn="just">
              <a:lnSpc>
                <a:spcPct val="90000"/>
              </a:lnSpc>
              <a:buFont typeface="Wingdings" panose="05000000000000000000" pitchFamily="2" charset="2"/>
              <a:buChar char="§"/>
            </a:pPr>
            <a:r>
              <a:rPr sz="2400" b="1" dirty="0"/>
              <a:t>For quality assessment purposes, defects are counted over a standard period of time, typically one year.</a:t>
            </a: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GB" altLang="x-none" sz="1200" dirty="0">
                <a:solidFill>
                  <a:srgbClr val="898989"/>
                </a:solidFill>
                <a:latin typeface="Calibri" panose="020F0502020204030204" pitchFamily="34" charset="0"/>
              </a:rPr>
              <a:t>99</a:t>
            </a:fld>
            <a:endParaRPr lang="en-GB" altLang="x-none" sz="1200" dirty="0">
              <a:solidFill>
                <a:srgbClr val="898989"/>
              </a:solidFill>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12495</Words>
  <Application>Microsoft Office PowerPoint</Application>
  <PresentationFormat>On-screen Show (4:3)</PresentationFormat>
  <Paragraphs>1226</Paragraphs>
  <Slides>128</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128</vt:i4>
      </vt:variant>
    </vt:vector>
  </HeadingPairs>
  <TitlesOfParts>
    <vt:vector size="140" baseType="lpstr">
      <vt:lpstr>宋体</vt:lpstr>
      <vt:lpstr>宋体</vt:lpstr>
      <vt:lpstr>Arial</vt:lpstr>
      <vt:lpstr>Calibri</vt:lpstr>
      <vt:lpstr>Lucida Sans Unicode</vt:lpstr>
      <vt:lpstr>Palatino</vt:lpstr>
      <vt:lpstr>PMingLiU</vt:lpstr>
      <vt:lpstr>PMingLiU</vt:lpstr>
      <vt:lpstr>Times New Roman</vt:lpstr>
      <vt:lpstr>Verdana</vt:lpstr>
      <vt:lpstr>Wingdings</vt:lpstr>
      <vt:lpstr>Office Theme</vt:lpstr>
      <vt:lpstr>PowerPoint Presentation</vt:lpstr>
      <vt:lpstr>Course Objectives   </vt:lpstr>
      <vt:lpstr>Course Outcomes  </vt:lpstr>
      <vt:lpstr>Syllabus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FIGURE 2.1 Software engineering layers</vt:lpstr>
      <vt:lpstr> A quality Focus </vt:lpstr>
      <vt:lpstr>Process </vt:lpstr>
      <vt:lpstr>Methods </vt:lpstr>
      <vt:lpstr>Tools </vt:lpstr>
      <vt:lpstr>Process Framework</vt:lpstr>
      <vt:lpstr>A Software Process Framework</vt:lpstr>
      <vt:lpstr>Generic Process Framework Activities</vt:lpstr>
      <vt:lpstr>Generic Process Framework Activities</vt:lpstr>
      <vt:lpstr>Umbrella Activities</vt:lpstr>
      <vt:lpstr>PowerPoint Presentation</vt:lpstr>
      <vt:lpstr>Capability Maturity Model (CMM)</vt:lpstr>
      <vt:lpstr>PowerPoint Presentation</vt:lpstr>
      <vt:lpstr>PowerPoint Presentation</vt:lpstr>
      <vt:lpstr>PowerPoint Presentation</vt:lpstr>
      <vt:lpstr>SOFTWARE PROCESS MODELS Prescriptive Process Model</vt:lpstr>
      <vt:lpstr>Process Flows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Incremental Model</vt:lpstr>
      <vt:lpstr>PowerPoint Presentation</vt:lpstr>
      <vt:lpstr>PowerPoint Presentation</vt:lpstr>
      <vt:lpstr>PowerPoint Presentation</vt:lpstr>
      <vt:lpstr>PowerPoint Presentation</vt:lpstr>
      <vt:lpstr>PowerPoint Presentation</vt:lpstr>
      <vt:lpstr>THE RAD MODEL </vt:lpstr>
      <vt:lpstr>PowerPoint Presentation</vt:lpstr>
      <vt:lpstr>PowerPoint Presentation</vt:lpstr>
      <vt:lpstr>PowerPoint Presentation</vt:lpstr>
      <vt:lpstr>PowerPoint Presentation</vt:lpstr>
      <vt:lpstr>PowerPoint Presentation</vt:lpstr>
      <vt:lpstr>PowerPoint Presentation</vt:lpstr>
      <vt:lpstr>The Prototyping Model</vt:lpstr>
      <vt:lpstr>Software Prototyping Application </vt:lpstr>
      <vt:lpstr>PowerPoint Presentation</vt:lpstr>
      <vt:lpstr>The Spiral Model </vt:lpstr>
      <vt:lpstr>PowerPoint Presentation</vt:lpstr>
      <vt:lpstr>The Spiral Model </vt:lpstr>
      <vt:lpstr> The Spiral Model </vt:lpstr>
      <vt:lpstr>PowerPoint Presentation</vt:lpstr>
      <vt:lpstr>PowerPoint Presentation</vt:lpstr>
      <vt:lpstr>The Spiral Model</vt:lpstr>
      <vt:lpstr>The Spiral Model</vt:lpstr>
      <vt:lpstr>PowerPoint Presentation</vt:lpstr>
      <vt:lpstr>PowerPoint Presentation</vt:lpstr>
      <vt:lpstr>PowerPoint Presentation</vt:lpstr>
      <vt:lpstr>PowerPoint Presentation</vt:lpstr>
      <vt:lpstr>Software Measures, Metrics and Indicators</vt:lpstr>
      <vt:lpstr>Measurement Principles</vt:lpstr>
      <vt:lpstr>Measurement Principles</vt:lpstr>
      <vt:lpstr>Process, Project And Measurement</vt:lpstr>
      <vt:lpstr>Process Metrics and Software Process Improvement</vt:lpstr>
      <vt:lpstr>Process Metrics and Software Process Improvement</vt:lpstr>
      <vt:lpstr>PowerPoint Presentation</vt:lpstr>
      <vt:lpstr>Process Metrics Guidelines</vt:lpstr>
      <vt:lpstr>Project Metrics</vt:lpstr>
      <vt:lpstr>PowerPoint Presentation</vt:lpstr>
      <vt:lpstr>PowerPoint Presentation</vt:lpstr>
      <vt:lpstr>Types of Software Measurements</vt:lpstr>
      <vt:lpstr>Software Measurement</vt:lpstr>
      <vt:lpstr>Size oriented metrics</vt:lpstr>
      <vt:lpstr>Size oriented metrics</vt:lpstr>
      <vt:lpstr>Size-Oriented metrics</vt:lpstr>
      <vt:lpstr>Function-Oriented Metrics</vt:lpstr>
      <vt:lpstr>Reconciling LOC and FP metric</vt:lpstr>
      <vt:lpstr>Metrics for software quality </vt:lpstr>
      <vt:lpstr>Metrics for software quality </vt:lpstr>
      <vt:lpstr>Metrics for software quality </vt:lpstr>
      <vt:lpstr>Correctness</vt:lpstr>
      <vt:lpstr>Maintainability</vt:lpstr>
      <vt:lpstr>Integrity</vt:lpstr>
      <vt:lpstr>Integrity</vt:lpstr>
      <vt:lpstr>Usability</vt:lpstr>
      <vt:lpstr>Defect Removal Efficiency</vt:lpstr>
      <vt:lpstr>PowerPoint Presentation</vt:lpstr>
      <vt:lpstr>  Software Project Scheduling     </vt:lpstr>
      <vt:lpstr>Why Projects Fail? </vt:lpstr>
      <vt:lpstr>Why Software is delivered late? Eight Reasons for Late Software Delivery</vt:lpstr>
      <vt:lpstr>Handling Unrealistic Deadlines</vt:lpstr>
      <vt:lpstr>General Practices (continued)‏</vt:lpstr>
      <vt:lpstr>Basic Principles for Project Scheduling</vt:lpstr>
      <vt:lpstr>Basic Principles for Project Scheduling (continued)‏</vt:lpstr>
      <vt:lpstr>Basic Principles for Project Scheduling (continued)‏</vt:lpstr>
      <vt:lpstr>40-20-40 Distribution of Effort</vt:lpstr>
      <vt:lpstr>40-20-40 Distribution of Effort (continued)‏</vt:lpstr>
      <vt:lpstr>Factors that Influence a Project’s Schedule</vt:lpstr>
      <vt:lpstr>Task Network: Defining a Task Set</vt:lpstr>
      <vt:lpstr>Purpose of a Task Network</vt:lpstr>
      <vt:lpstr>Example Task Network</vt:lpstr>
      <vt:lpstr>Project Scheduling Methods</vt:lpstr>
      <vt:lpstr>Mechanics of a Timeline Chart</vt:lpstr>
      <vt:lpstr>PowerPoint Presentation</vt:lpstr>
      <vt:lpstr>PowerPoint Presentation</vt:lpstr>
      <vt:lpstr>Methods for Tracking the Schedule</vt:lpstr>
      <vt:lpstr>Earned Value Analysis</vt:lpstr>
      <vt:lpstr>Earned Value Analysis</vt:lpstr>
      <vt:lpstr>PowerPoint Presentation</vt:lpstr>
      <vt:lpstr>Earned Value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pcp</dc:creator>
  <cp:lastModifiedBy>krutika date</cp:lastModifiedBy>
  <cp:revision>947</cp:revision>
  <dcterms:created xsi:type="dcterms:W3CDTF">2013-07-02T06:33:00Z</dcterms:created>
  <dcterms:modified xsi:type="dcterms:W3CDTF">2022-04-21T13:22:21Z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1033-11.2.0.10426</vt:lpwstr>
  </property>
  <property fmtid="{D5CDD505-2E9C-101B-9397-08002B2CF9AE}" pid="3" name="ICV">
    <vt:lpwstr>33E12A72B7364D4B96505941A269A307</vt:lpwstr>
  </property>
</Properties>
</file>