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130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5" name="Google Shape;335;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p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6" name="Google Shape;376;p5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3" name="Google Shape;383;p5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9" name="Google Shape;389;p5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4" name="Google Shape;394;p6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p6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p6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9" name="Google Shape;409;p6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4" name="Google Shape;414;p6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9" name="Google Shape;419;p6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4" name="Google Shape;424;p6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9" name="Google Shape;429;p6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0" name="Google Shape;70;p1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1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5"/>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6"/>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 name="Google Shape;3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7"/>
          <p:cNvSpPr>
            <a:spLocks noGrp="1"/>
          </p:cNvSpPr>
          <p:nvPr>
            <p:ph type="pic" idx="2"/>
          </p:nvPr>
        </p:nvSpPr>
        <p:spPr>
          <a:xfrm>
            <a:off x="1792288" y="612775"/>
            <a:ext cx="5486400" cy="4114800"/>
          </a:xfrm>
          <a:prstGeom prst="rect">
            <a:avLst/>
          </a:prstGeom>
          <a:noFill/>
          <a:ln>
            <a:noFill/>
          </a:ln>
        </p:spPr>
      </p:sp>
      <p:sp>
        <p:nvSpPr>
          <p:cNvPr id="42" name="Google Shape;42;p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3" name="Google Shape;43;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9" name="Google Shape;49;p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0" name="Google Shape;50;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1" name="Google Shape;61;p1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2" name="Google Shape;62;p1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3" name="Google Shape;63;p1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4" name="Google Shape;64;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p:nvPr/>
        </p:nvSpPr>
        <p:spPr>
          <a:xfrm>
            <a:off x="0" y="214312"/>
            <a:ext cx="9144000" cy="64611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FF0000"/>
              </a:buClr>
              <a:buSzPts val="1800"/>
              <a:buFont typeface="Arial"/>
              <a:buNone/>
            </a:pPr>
            <a:r>
              <a:rPr lang="en-US" sz="1800" b="1" i="0" u="none" strike="noStrike" cap="none">
                <a:solidFill>
                  <a:srgbClr val="FF0000"/>
                </a:solidFill>
                <a:latin typeface="Arial"/>
                <a:ea typeface="Arial"/>
                <a:cs typeface="Arial"/>
                <a:sym typeface="Arial"/>
              </a:rPr>
              <a:t>SYLLABUS OF SEMESTER –I, M.C.A. (Master In Computer Application)</a:t>
            </a:r>
            <a:endParaRPr sz="1800" b="0" i="0" u="none" strike="noStrike" cap="none">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FF0000"/>
              </a:buClr>
              <a:buSzPts val="1800"/>
              <a:buFont typeface="Arial"/>
              <a:buNone/>
            </a:pPr>
            <a:r>
              <a:rPr lang="en-US" sz="1800" b="1" i="0" u="none" strike="noStrike" cap="none">
                <a:solidFill>
                  <a:srgbClr val="FF0000"/>
                </a:solidFill>
                <a:latin typeface="Arial"/>
                <a:ea typeface="Arial"/>
                <a:cs typeface="Arial"/>
                <a:sym typeface="Arial"/>
              </a:rPr>
              <a:t>Course Code: MCT543                              Course: Concept in Software Engineering</a:t>
            </a:r>
            <a:r>
              <a:rPr lang="en-US" sz="1800" b="0" i="0" u="none" strike="noStrike" cap="none">
                <a:solidFill>
                  <a:srgbClr val="FF0000"/>
                </a:solidFill>
                <a:latin typeface="Arial"/>
                <a:ea typeface="Arial"/>
                <a:cs typeface="Arial"/>
                <a:sym typeface="Arial"/>
              </a:rPr>
              <a:t> </a:t>
            </a:r>
            <a:endParaRPr/>
          </a:p>
        </p:txBody>
      </p:sp>
      <p:sp>
        <p:nvSpPr>
          <p:cNvPr id="85" name="Google Shape;85;p13"/>
          <p:cNvSpPr txBox="1"/>
          <p:nvPr/>
        </p:nvSpPr>
        <p:spPr>
          <a:xfrm>
            <a:off x="142875" y="2133600"/>
            <a:ext cx="8856600" cy="1701900"/>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Clr>
                <a:srgbClr val="FF0000"/>
              </a:buClr>
              <a:buSzPts val="1800"/>
              <a:buFont typeface="Arial"/>
              <a:buNone/>
            </a:pPr>
            <a:r>
              <a:rPr lang="en-US" sz="1800" b="0" i="0" u="none" strike="noStrike" cap="none">
                <a:solidFill>
                  <a:srgbClr val="FF0000"/>
                </a:solidFill>
                <a:latin typeface="Arial"/>
                <a:ea typeface="Arial"/>
                <a:cs typeface="Arial"/>
                <a:sym typeface="Arial"/>
              </a:rPr>
              <a:t>Syllabus Section -I (Weightage – 20%, Minimum Theory Teaching Hours-7)</a:t>
            </a:r>
            <a:r>
              <a:rPr lang="en-US" sz="1800" b="0" i="0" u="none" strike="noStrike" cap="none">
                <a:solidFill>
                  <a:schemeClr val="dk1"/>
                </a:solidFill>
                <a:latin typeface="Arial"/>
                <a:ea typeface="Arial"/>
                <a:cs typeface="Arial"/>
                <a:sym typeface="Arial"/>
              </a:rPr>
              <a:t> </a:t>
            </a:r>
            <a:endParaRPr/>
          </a:p>
          <a:p>
            <a:pPr marL="0" marR="0" lvl="0" indent="0" algn="just" rtl="0">
              <a:lnSpc>
                <a:spcPct val="150000"/>
              </a:lnSpc>
              <a:spcBef>
                <a:spcPts val="0"/>
              </a:spcBef>
              <a:spcAft>
                <a:spcPts val="0"/>
              </a:spcAft>
              <a:buClr>
                <a:srgbClr val="0070C0"/>
              </a:buClr>
              <a:buSzPts val="1800"/>
              <a:buFont typeface="Arial"/>
              <a:buNone/>
            </a:pPr>
            <a:r>
              <a:rPr lang="en-US" sz="1800" b="0" i="0" u="none" strike="noStrike" cap="none">
                <a:solidFill>
                  <a:srgbClr val="0070C0"/>
                </a:solidFill>
                <a:latin typeface="Arial"/>
                <a:ea typeface="Arial"/>
                <a:cs typeface="Arial"/>
                <a:sym typeface="Arial"/>
              </a:rPr>
              <a:t>Introduction to Software Engineering: </a:t>
            </a:r>
            <a:r>
              <a:rPr lang="en-US" sz="1800" b="0" i="0" u="none" strike="noStrike" cap="none">
                <a:solidFill>
                  <a:schemeClr val="dk1"/>
                </a:solidFill>
                <a:latin typeface="Arial"/>
                <a:ea typeface="Arial"/>
                <a:cs typeface="Arial"/>
                <a:sym typeface="Arial"/>
              </a:rPr>
              <a:t>Software engineering paradigms, Generic view of software engineering, Software metrics, Measures and metrics, Scheduling, Metrics of software quality.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p:nvPr/>
        </p:nvSpPr>
        <p:spPr>
          <a:xfrm>
            <a:off x="179387" y="1125537"/>
            <a:ext cx="8713787" cy="31083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2400"/>
              <a:buFont typeface="Arial"/>
              <a:buNone/>
            </a:pPr>
            <a:r>
              <a:rPr lang="en-US" sz="2400" b="1" i="0" u="none" strike="noStrike" cap="none">
                <a:solidFill>
                  <a:srgbClr val="FF0000"/>
                </a:solidFill>
                <a:latin typeface="Arial"/>
                <a:ea typeface="Arial"/>
                <a:cs typeface="Arial"/>
                <a:sym typeface="Arial"/>
              </a:rPr>
              <a:t>Software Applications</a:t>
            </a:r>
            <a:endParaRPr/>
          </a:p>
          <a:p>
            <a:pPr marL="0" marR="0" lvl="0" indent="0" algn="just"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114300" algn="just"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Software may be applied in any situation for which a pre specified set of procedural steps (i.e., an algorithm) has been defined (notable exceptions to this rule are expert system software and neural network software). </a:t>
            </a:r>
            <a:endParaRPr/>
          </a:p>
          <a:p>
            <a:pPr marL="0" marR="0" lvl="0" indent="-114300" algn="just"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Information content and determinacy are important factors in determining the nature of a software application. Content refers to the meaning and form of incoming and outgoing information.</a:t>
            </a:r>
            <a:endParaRPr/>
          </a:p>
          <a:p>
            <a:pPr marL="0" marR="0" lvl="0" indent="-114300" algn="just"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It is somewhat difficult to develop meaningful generic categories for software applications.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p:nvPr/>
        </p:nvSpPr>
        <p:spPr>
          <a:xfrm>
            <a:off x="539750" y="1268412"/>
            <a:ext cx="7777162" cy="5110162"/>
          </a:xfrm>
          <a:prstGeom prst="rect">
            <a:avLst/>
          </a:prstGeom>
          <a:noFill/>
          <a:ln>
            <a:noFill/>
          </a:ln>
        </p:spPr>
        <p:txBody>
          <a:bodyPr spcFirstLastPara="1" wrap="square" lIns="91425" tIns="45700" rIns="91425" bIns="45700" anchor="t" anchorCtr="0">
            <a:spAutoFit/>
          </a:bodyPr>
          <a:lstStyle/>
          <a:p>
            <a:pPr marL="179387" marR="0" lvl="0" indent="-179387" algn="just" rtl="0">
              <a:lnSpc>
                <a:spcPct val="100000"/>
              </a:lnSpc>
              <a:spcBef>
                <a:spcPts val="0"/>
              </a:spcBef>
              <a:spcAft>
                <a:spcPts val="0"/>
              </a:spcAft>
              <a:buClr>
                <a:schemeClr val="dk1"/>
              </a:buClr>
              <a:buSzPts val="1800"/>
              <a:buFont typeface="Arial"/>
              <a:buNone/>
            </a:pPr>
            <a:r>
              <a:rPr lang="en-US" sz="1800" b="0" i="1" u="none" strike="noStrike" cap="none">
                <a:solidFill>
                  <a:schemeClr val="dk1"/>
                </a:solidFill>
                <a:latin typeface="Arial"/>
                <a:ea typeface="Arial"/>
                <a:cs typeface="Arial"/>
                <a:sym typeface="Arial"/>
              </a:rPr>
              <a:t>The following software areas indicate the breadth of potential applications:</a:t>
            </a:r>
            <a:endParaRPr/>
          </a:p>
          <a:p>
            <a:pPr marL="179387" marR="0" lvl="0" indent="-179387" algn="just" rtl="0">
              <a:lnSpc>
                <a:spcPct val="100000"/>
              </a:lnSpc>
              <a:spcBef>
                <a:spcPts val="60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System software. </a:t>
            </a:r>
            <a:r>
              <a:rPr lang="en-US" sz="1800" b="0" i="0" u="none" strike="noStrike" cap="none">
                <a:solidFill>
                  <a:schemeClr val="dk1"/>
                </a:solidFill>
                <a:latin typeface="Arial"/>
                <a:ea typeface="Arial"/>
                <a:cs typeface="Arial"/>
                <a:sym typeface="Arial"/>
              </a:rPr>
              <a:t>System software is a collection of programs written to service other programs. Some system software (e.g., compilers, editors, and file management utilities) process complex, but determinate, information structures. Other systems applications (e.g., operating system components, drivers, telecommunications processors) process largely indeterminate data.</a:t>
            </a:r>
            <a:endParaRPr/>
          </a:p>
          <a:p>
            <a:pPr marL="179387" marR="0" lvl="0" indent="-179387" algn="just" rtl="0">
              <a:lnSpc>
                <a:spcPct val="100000"/>
              </a:lnSpc>
              <a:spcBef>
                <a:spcPts val="6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179387" marR="0" lvl="0" indent="-179387" algn="just" rtl="0">
              <a:lnSpc>
                <a:spcPct val="100000"/>
              </a:lnSpc>
              <a:spcBef>
                <a:spcPts val="6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179387" marR="0" lvl="0" indent="-179387" algn="just" rtl="0">
              <a:lnSpc>
                <a:spcPct val="100000"/>
              </a:lnSpc>
              <a:spcBef>
                <a:spcPts val="60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Real-time software. </a:t>
            </a:r>
            <a:r>
              <a:rPr lang="en-US" sz="1800" b="0" i="0" u="none" strike="noStrike" cap="none">
                <a:solidFill>
                  <a:schemeClr val="dk1"/>
                </a:solidFill>
                <a:latin typeface="Arial"/>
                <a:ea typeface="Arial"/>
                <a:cs typeface="Arial"/>
                <a:sym typeface="Arial"/>
              </a:rPr>
              <a:t>Software that monitors/analyzes/controls real-world events as they occur is called </a:t>
            </a:r>
            <a:r>
              <a:rPr lang="en-US" sz="1800" b="0" i="1" u="none" strike="noStrike" cap="none">
                <a:solidFill>
                  <a:schemeClr val="dk1"/>
                </a:solidFill>
                <a:latin typeface="Arial"/>
                <a:ea typeface="Arial"/>
                <a:cs typeface="Arial"/>
                <a:sym typeface="Arial"/>
              </a:rPr>
              <a:t>real time. </a:t>
            </a:r>
            <a:r>
              <a:rPr lang="en-US" sz="1800" b="0" i="0" u="none" strike="noStrike" cap="none">
                <a:solidFill>
                  <a:schemeClr val="dk1"/>
                </a:solidFill>
                <a:latin typeface="Arial"/>
                <a:ea typeface="Arial"/>
                <a:cs typeface="Arial"/>
                <a:sym typeface="Arial"/>
              </a:rPr>
              <a:t>Elements of real-time software include a data gathering component that collects and formats information from an external environment, an analysis component that transforms information as required by the application, a control/output component that responds to the external environment, and a monitoring component that coordinates all other components so that real-time response (typically ranging from 1 millisecond to 1 second) can be maintained.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p:nvPr/>
        </p:nvSpPr>
        <p:spPr>
          <a:xfrm>
            <a:off x="26987" y="1196975"/>
            <a:ext cx="9144000" cy="46323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Business software. </a:t>
            </a:r>
            <a:r>
              <a:rPr lang="en-US" sz="1800" b="0" i="0" u="none" strike="noStrike" cap="none">
                <a:solidFill>
                  <a:schemeClr val="dk1"/>
                </a:solidFill>
                <a:latin typeface="Arial"/>
                <a:ea typeface="Arial"/>
                <a:cs typeface="Arial"/>
                <a:sym typeface="Arial"/>
              </a:rPr>
              <a:t>Business information processing is the largest single software application area. Discrete "systems" (e.g., payroll, accounts receivable/payable, inventory) have evolved into management information system (MIS) software that accesses one or more large databases containing business information.</a:t>
            </a:r>
            <a:endParaRPr/>
          </a:p>
          <a:p>
            <a:pPr marL="0" marR="0" lvl="0" indent="0" algn="just" rtl="0">
              <a:lnSpc>
                <a:spcPct val="100000"/>
              </a:lnSpc>
              <a:spcBef>
                <a:spcPts val="6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just" rtl="0">
              <a:lnSpc>
                <a:spcPct val="100000"/>
              </a:lnSpc>
              <a:spcBef>
                <a:spcPts val="60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Engineering and scientific software. </a:t>
            </a:r>
            <a:r>
              <a:rPr lang="en-US" sz="1800" b="0" i="0" u="none" strike="noStrike" cap="none">
                <a:solidFill>
                  <a:schemeClr val="dk1"/>
                </a:solidFill>
                <a:latin typeface="Arial"/>
                <a:ea typeface="Arial"/>
                <a:cs typeface="Arial"/>
                <a:sym typeface="Arial"/>
              </a:rPr>
              <a:t>Engineering and scientific software have been characterized by "number crunching" algorithms. Applications range from  astronomy to volcanology, from automotive stress analysis to space shuttle orbital dynamics, and from molecular biology to automated manufacturing.</a:t>
            </a:r>
            <a:endParaRPr/>
          </a:p>
          <a:p>
            <a:pPr marL="0" marR="0" lvl="0" indent="0" algn="just" rtl="0">
              <a:lnSpc>
                <a:spcPct val="100000"/>
              </a:lnSpc>
              <a:spcBef>
                <a:spcPts val="6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just" rtl="0">
              <a:lnSpc>
                <a:spcPct val="100000"/>
              </a:lnSpc>
              <a:spcBef>
                <a:spcPts val="60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Embedded software. </a:t>
            </a:r>
            <a:r>
              <a:rPr lang="en-US" sz="1800" b="0" i="0" u="none" strike="noStrike" cap="none">
                <a:solidFill>
                  <a:schemeClr val="dk1"/>
                </a:solidFill>
                <a:latin typeface="Arial"/>
                <a:ea typeface="Arial"/>
                <a:cs typeface="Arial"/>
                <a:sym typeface="Arial"/>
              </a:rPr>
              <a:t>Intelligent products have become commonplace in nearly every consumer and industrial market. Embedded software resides in read-only memory and is used to control products and systems for the consumer and industrial markets.</a:t>
            </a:r>
            <a:endParaRPr/>
          </a:p>
          <a:p>
            <a:pPr marL="0" marR="0" lvl="0" indent="0" algn="just" rtl="0">
              <a:lnSpc>
                <a:spcPct val="100000"/>
              </a:lnSpc>
              <a:spcBef>
                <a:spcPts val="60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Examples of embedded software include those found in </a:t>
            </a:r>
            <a:r>
              <a:rPr lang="en-US" sz="1800" b="1" i="0" u="none" strike="noStrike" cap="none">
                <a:solidFill>
                  <a:schemeClr val="dk1"/>
                </a:solidFill>
                <a:latin typeface="Calibri"/>
                <a:ea typeface="Calibri"/>
                <a:cs typeface="Calibri"/>
                <a:sym typeface="Calibri"/>
              </a:rPr>
              <a:t>dedicated GPS devices, factory robots, some calculators and even modern smartwatches</a:t>
            </a:r>
            <a:r>
              <a:rPr lang="en-US" sz="1800" b="0" i="0" u="none" strike="noStrike" cap="none">
                <a:solidFill>
                  <a:schemeClr val="dk1"/>
                </a:solidFill>
                <a:latin typeface="Calibri"/>
                <a:ea typeface="Calibri"/>
                <a:cs typeface="Calibri"/>
                <a:sym typeface="Calibri"/>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p:nvPr/>
        </p:nvSpPr>
        <p:spPr>
          <a:xfrm>
            <a:off x="468312" y="620712"/>
            <a:ext cx="8351837" cy="617061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Personal computer software. </a:t>
            </a:r>
            <a:r>
              <a:rPr lang="en-US" sz="1800" b="0" i="0" u="none" strike="noStrike" cap="none">
                <a:solidFill>
                  <a:schemeClr val="dk1"/>
                </a:solidFill>
                <a:latin typeface="Arial"/>
                <a:ea typeface="Arial"/>
                <a:cs typeface="Arial"/>
                <a:sym typeface="Arial"/>
              </a:rPr>
              <a:t>The personal computer software market has burgeoned over the past two decades. Word processing, spreadsheets, computer graphics, multimedia, entertainment, database management, personal and business financial applications, external network, and database access are only a few of hundreds of applications. </a:t>
            </a:r>
            <a:endParaRPr/>
          </a:p>
          <a:p>
            <a:pPr marL="0" marR="0" lvl="0" indent="0" algn="just" rtl="0">
              <a:lnSpc>
                <a:spcPct val="100000"/>
              </a:lnSpc>
              <a:spcBef>
                <a:spcPts val="6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just" rtl="0">
              <a:lnSpc>
                <a:spcPct val="100000"/>
              </a:lnSpc>
              <a:spcBef>
                <a:spcPts val="60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Web-based software. </a:t>
            </a:r>
            <a:r>
              <a:rPr lang="en-US" sz="1800" b="0" i="0" u="none" strike="noStrike" cap="none">
                <a:solidFill>
                  <a:schemeClr val="dk1"/>
                </a:solidFill>
                <a:latin typeface="Arial"/>
                <a:ea typeface="Arial"/>
                <a:cs typeface="Arial"/>
                <a:sym typeface="Arial"/>
              </a:rPr>
              <a:t>The Web pages retrieved by a browser are software that incorporates executable instructions (e.g., CGI, HTML, Perl, or Java), and data (e.g., hypertext and a variety of visual and audio formats).</a:t>
            </a:r>
            <a:r>
              <a:rPr lang="en-US" sz="1800" b="1" i="0" u="none" strike="noStrike" cap="none">
                <a:solidFill>
                  <a:schemeClr val="dk1"/>
                </a:solidFill>
                <a:latin typeface="Arial"/>
                <a:ea typeface="Arial"/>
                <a:cs typeface="Arial"/>
                <a:sym typeface="Arial"/>
              </a:rPr>
              <a:t> </a:t>
            </a:r>
            <a:endParaRPr/>
          </a:p>
          <a:p>
            <a:pPr marL="0" marR="0" lvl="0" indent="0" algn="just" rtl="0">
              <a:lnSpc>
                <a:spcPct val="100000"/>
              </a:lnSpc>
              <a:spcBef>
                <a:spcPts val="60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There are popular email programs like Yahoo and Gmail, and instant messaging services are web applications too</a:t>
            </a:r>
            <a:endParaRPr/>
          </a:p>
          <a:p>
            <a:pPr marL="0" marR="0" lvl="0" indent="0" algn="just" rtl="0">
              <a:lnSpc>
                <a:spcPct val="100000"/>
              </a:lnSpc>
              <a:spcBef>
                <a:spcPts val="60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0" marR="0" lvl="0" indent="0" algn="just" rtl="0">
              <a:lnSpc>
                <a:spcPct val="100000"/>
              </a:lnSpc>
              <a:spcBef>
                <a:spcPts val="60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Artificial intelligence software. </a:t>
            </a:r>
            <a:r>
              <a:rPr lang="en-US" sz="1800" b="0" i="0" u="none" strike="noStrike" cap="none">
                <a:solidFill>
                  <a:schemeClr val="dk1"/>
                </a:solidFill>
                <a:latin typeface="Arial"/>
                <a:ea typeface="Arial"/>
                <a:cs typeface="Arial"/>
                <a:sym typeface="Arial"/>
              </a:rPr>
              <a:t>Artificial intelligence (AI) software makes use of non numerical algorithms to solve complex problems that are not amenable to computation or straightforward analysis. </a:t>
            </a:r>
            <a:endParaRPr/>
          </a:p>
          <a:p>
            <a:pPr marL="0" marR="0" lvl="0" indent="0" algn="just" rtl="0">
              <a:lnSpc>
                <a:spcPct val="100000"/>
              </a:lnSpc>
              <a:spcBef>
                <a:spcPts val="60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Expert systems, also called knowledge based systems, pattern recognition (image and voice), artificial neural networks, theorem proving, and game playing are representative of applications within this category.</a:t>
            </a:r>
            <a:endParaRPr/>
          </a:p>
          <a:p>
            <a:pPr marL="0" marR="0" lvl="0" indent="0" algn="just" rtl="0">
              <a:lnSpc>
                <a:spcPct val="100000"/>
              </a:lnSpc>
              <a:spcBef>
                <a:spcPts val="60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Voice assistants</a:t>
            </a:r>
            <a:r>
              <a:rPr lang="en-US" sz="1800" b="0" i="0" u="none" strike="noStrike" cap="none">
                <a:solidFill>
                  <a:schemeClr val="dk1"/>
                </a:solidFill>
                <a:latin typeface="Arial"/>
                <a:ea typeface="Arial"/>
                <a:cs typeface="Arial"/>
                <a:sym typeface="Arial"/>
              </a:rPr>
              <a:t> are the best AI examples in real life such as, Google Assistant, Alexa, or Siri.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p:nvPr/>
        </p:nvSpPr>
        <p:spPr>
          <a:xfrm>
            <a:off x="0" y="285750"/>
            <a:ext cx="9144000" cy="637093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2800"/>
              <a:buFont typeface="Arial"/>
              <a:buNone/>
            </a:pPr>
            <a:r>
              <a:rPr lang="en-US" sz="2800" b="1" i="0" u="none" strike="noStrike" cap="none" dirty="0">
                <a:solidFill>
                  <a:srgbClr val="FF0000"/>
                </a:solidFill>
                <a:latin typeface="Arial"/>
                <a:ea typeface="Arial"/>
                <a:cs typeface="Arial"/>
                <a:sym typeface="Arial"/>
              </a:rPr>
              <a:t>Software </a:t>
            </a:r>
            <a:r>
              <a:rPr lang="en-US" sz="2800" b="1" i="0" u="none" strike="noStrike" cap="none" dirty="0" smtClean="0">
                <a:solidFill>
                  <a:srgbClr val="FF0000"/>
                </a:solidFill>
                <a:latin typeface="Arial"/>
                <a:ea typeface="Arial"/>
                <a:cs typeface="Arial"/>
                <a:sym typeface="Arial"/>
              </a:rPr>
              <a:t>engineering</a:t>
            </a:r>
          </a:p>
          <a:p>
            <a:pPr marL="0" marR="0" lvl="0" indent="0" algn="ctr" rtl="0">
              <a:lnSpc>
                <a:spcPct val="100000"/>
              </a:lnSpc>
              <a:spcBef>
                <a:spcPts val="0"/>
              </a:spcBef>
              <a:spcAft>
                <a:spcPts val="0"/>
              </a:spcAft>
              <a:buClr>
                <a:srgbClr val="FF0000"/>
              </a:buClr>
              <a:buSzPts val="2800"/>
              <a:buFont typeface="Arial"/>
              <a:buNone/>
            </a:pPr>
            <a:endParaRPr lang="en-US" sz="2800" b="1" i="0" u="none" strike="noStrike" cap="none" dirty="0" smtClean="0">
              <a:solidFill>
                <a:srgbClr val="FF0000"/>
              </a:solidFill>
              <a:latin typeface="Arial"/>
              <a:ea typeface="Arial"/>
              <a:cs typeface="Arial"/>
              <a:sym typeface="Arial"/>
            </a:endParaRPr>
          </a:p>
          <a:p>
            <a:pPr lvl="0">
              <a:buClr>
                <a:srgbClr val="FF0000"/>
              </a:buClr>
              <a:buSzPts val="2800"/>
            </a:pPr>
            <a:r>
              <a:rPr lang="en-US" sz="2000" b="1" dirty="0">
                <a:solidFill>
                  <a:srgbClr val="00B0F0"/>
                </a:solidFill>
              </a:rPr>
              <a:t>Software engineering is defined as a process of analyzing user requirements and then designing, building, and testing software application which will satisfy those requirements.</a:t>
            </a:r>
            <a:endParaRPr sz="2000" dirty="0">
              <a:solidFill>
                <a:srgbClr val="00B0F0"/>
              </a:solidFill>
            </a:endParaRPr>
          </a:p>
          <a:p>
            <a:pPr marL="0" marR="0" lvl="0" indent="0" algn="just"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A definition proposed by Fritz Bauer [NAU69] at the seminal conference on the subject still serves as a basis for discussion:</a:t>
            </a:r>
            <a:endParaRPr dirty="0"/>
          </a:p>
          <a:p>
            <a:pPr marL="0" marR="0" lvl="0" indent="0" algn="just" rtl="0">
              <a:lnSpc>
                <a:spcPct val="100000"/>
              </a:lnSpc>
              <a:spcBef>
                <a:spcPts val="0"/>
              </a:spcBef>
              <a:spcAft>
                <a:spcPts val="0"/>
              </a:spcAft>
              <a:buClr>
                <a:schemeClr val="dk1"/>
              </a:buClr>
              <a:buSzPts val="1800"/>
              <a:buFont typeface="Arial"/>
              <a:buNone/>
            </a:pPr>
            <a:endParaRPr sz="1800" b="0" i="1"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B0F0"/>
              </a:buClr>
              <a:buSzPts val="2000"/>
              <a:buFont typeface="Arial"/>
              <a:buNone/>
            </a:pPr>
            <a:r>
              <a:rPr lang="en-US" sz="2000" b="1" i="1" u="none" strike="noStrike" cap="none" dirty="0">
                <a:solidFill>
                  <a:srgbClr val="00B0F0"/>
                </a:solidFill>
                <a:latin typeface="Arial"/>
                <a:ea typeface="Arial"/>
                <a:cs typeface="Arial"/>
                <a:sym typeface="Arial"/>
              </a:rPr>
              <a:t>Software engineering is the establishment and use of sound engineering principles in order to obtain economically software that is reliable and works efficiently on real machines.</a:t>
            </a:r>
            <a:endParaRPr dirty="0"/>
          </a:p>
          <a:p>
            <a:pPr marL="0" marR="0" lvl="0" indent="0" algn="just" rtl="0">
              <a:lnSpc>
                <a:spcPct val="100000"/>
              </a:lnSpc>
              <a:spcBef>
                <a:spcPts val="0"/>
              </a:spcBef>
              <a:spcAft>
                <a:spcPts val="0"/>
              </a:spcAft>
              <a:buClr>
                <a:schemeClr val="dk1"/>
              </a:buClr>
              <a:buSzPts val="2000"/>
              <a:buFont typeface="Arial"/>
              <a:buNone/>
            </a:pPr>
            <a:endParaRPr sz="2000" b="0" i="1" u="none" strike="noStrike" cap="none" dirty="0">
              <a:solidFill>
                <a:srgbClr val="00B0F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00"/>
              <a:buFont typeface="Arial"/>
              <a:buNone/>
            </a:pPr>
            <a:r>
              <a:rPr lang="en-US" sz="2000" b="0" i="0" u="none" strike="noStrike" cap="none" dirty="0">
                <a:solidFill>
                  <a:schemeClr val="dk1"/>
                </a:solidFill>
                <a:latin typeface="Arial"/>
                <a:ea typeface="Arial"/>
                <a:cs typeface="Arial"/>
                <a:sym typeface="Arial"/>
              </a:rPr>
              <a:t>The IEEE [IEE93] has developed a more comprehensive definition when it states:</a:t>
            </a:r>
            <a:endParaRPr dirty="0"/>
          </a:p>
          <a:p>
            <a:pPr marL="0" marR="0" lvl="0" indent="0" algn="just" rtl="0">
              <a:lnSpc>
                <a:spcPct val="100000"/>
              </a:lnSpc>
              <a:spcBef>
                <a:spcPts val="0"/>
              </a:spcBef>
              <a:spcAft>
                <a:spcPts val="0"/>
              </a:spcAft>
              <a:buClr>
                <a:schemeClr val="dk1"/>
              </a:buClr>
              <a:buSzPts val="2000"/>
              <a:buFont typeface="Arial"/>
              <a:buNone/>
            </a:pPr>
            <a:endParaRPr sz="2000" b="0"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B0F0"/>
              </a:buClr>
              <a:buSzPts val="2000"/>
              <a:buFont typeface="Arial"/>
              <a:buNone/>
            </a:pPr>
            <a:r>
              <a:rPr lang="en-US" sz="2000" b="1" i="1" u="none" strike="noStrike" cap="none" dirty="0">
                <a:solidFill>
                  <a:srgbClr val="00B0F0"/>
                </a:solidFill>
                <a:latin typeface="Arial"/>
                <a:ea typeface="Arial"/>
                <a:cs typeface="Arial"/>
                <a:sym typeface="Arial"/>
              </a:rPr>
              <a:t>Software Engineering: (1) The application of a systematic, disciplined, quantifiable approach to the development, operation, and maintenance of software; that is, the application of engineering to software. (2) The study of approaches as in (1).</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p:nvPr/>
        </p:nvSpPr>
        <p:spPr>
          <a:xfrm>
            <a:off x="0" y="0"/>
            <a:ext cx="9144000" cy="63087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Process, Methods, and Tools</a:t>
            </a:r>
            <a:endParaRPr/>
          </a:p>
          <a:p>
            <a:pPr marL="0" marR="0" lvl="0" indent="0" algn="just"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0" marR="0" lvl="0" indent="-114300" algn="just" rtl="0">
              <a:lnSpc>
                <a:spcPct val="100000"/>
              </a:lnSpc>
              <a:spcBef>
                <a:spcPts val="0"/>
              </a:spcBef>
              <a:spcAft>
                <a:spcPts val="0"/>
              </a:spcAft>
              <a:buClr>
                <a:schemeClr val="dk1"/>
              </a:buClr>
              <a:buSzPts val="1800"/>
              <a:buFont typeface="Noto Sans Symbols"/>
              <a:buChar char="❖"/>
            </a:pPr>
            <a:r>
              <a:rPr lang="en-US" sz="1800" b="1" i="0" u="none" strike="noStrike" cap="none">
                <a:solidFill>
                  <a:schemeClr val="dk1"/>
                </a:solidFill>
                <a:latin typeface="Arial"/>
                <a:ea typeface="Arial"/>
                <a:cs typeface="Arial"/>
                <a:sym typeface="Arial"/>
              </a:rPr>
              <a:t> </a:t>
            </a:r>
            <a:r>
              <a:rPr lang="en-US" sz="1800" b="1" i="0" u="none" strike="noStrike" cap="none">
                <a:solidFill>
                  <a:srgbClr val="FF0000"/>
                </a:solidFill>
                <a:latin typeface="Arial"/>
                <a:ea typeface="Arial"/>
                <a:cs typeface="Arial"/>
                <a:sym typeface="Arial"/>
              </a:rPr>
              <a:t>Software engineering is a layered technology.</a:t>
            </a:r>
            <a:endParaRPr/>
          </a:p>
          <a:p>
            <a:pPr marL="0" marR="0" lvl="0" indent="0" algn="just" rtl="0">
              <a:lnSpc>
                <a:spcPct val="100000"/>
              </a:lnSpc>
              <a:spcBef>
                <a:spcPts val="0"/>
              </a:spcBef>
              <a:spcAft>
                <a:spcPts val="0"/>
              </a:spcAft>
              <a:buClr>
                <a:schemeClr val="dk1"/>
              </a:buClr>
              <a:buSzPts val="1800"/>
              <a:buFont typeface="Arial"/>
              <a:buNone/>
            </a:pPr>
            <a:endParaRPr sz="1800" b="0" i="0" u="none" strike="noStrike" cap="none">
              <a:solidFill>
                <a:srgbClr val="FF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Arial"/>
              <a:buNone/>
            </a:pPr>
            <a:endParaRPr sz="1800" b="0" i="0" u="none" strike="noStrike" cap="none">
              <a:solidFill>
                <a:srgbClr val="FF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Arial"/>
              <a:buNone/>
            </a:pPr>
            <a:endParaRPr sz="1800" b="0" i="0" u="none" strike="noStrike" cap="none">
              <a:solidFill>
                <a:srgbClr val="FF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Arial"/>
              <a:buNone/>
            </a:pPr>
            <a:endParaRPr sz="1800" b="0" i="0" u="none" strike="noStrike" cap="none">
              <a:solidFill>
                <a:srgbClr val="FF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Arial"/>
              <a:buNone/>
            </a:pPr>
            <a:endParaRPr sz="1800" b="0" i="0" u="none" strike="noStrike" cap="none">
              <a:solidFill>
                <a:srgbClr val="FF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Arial"/>
              <a:buNone/>
            </a:pPr>
            <a:endParaRPr sz="1800" b="0" i="0" u="none" strike="noStrike" cap="none">
              <a:solidFill>
                <a:srgbClr val="FF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Arial"/>
              <a:buNone/>
            </a:pPr>
            <a:endParaRPr sz="1800" b="0" i="0" u="none" strike="noStrike" cap="none">
              <a:solidFill>
                <a:srgbClr val="FF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Arial"/>
              <a:buNone/>
            </a:pPr>
            <a:endParaRPr sz="1800" b="0" i="0" u="none" strike="noStrike" cap="none">
              <a:solidFill>
                <a:srgbClr val="FF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Arial"/>
              <a:buNone/>
            </a:pPr>
            <a:endParaRPr sz="1800" b="0" i="0" u="none" strike="noStrike" cap="none">
              <a:solidFill>
                <a:srgbClr val="FF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Arial"/>
              <a:buNone/>
            </a:pPr>
            <a:endParaRPr sz="1800" b="0" i="0" u="none" strike="noStrike" cap="none">
              <a:solidFill>
                <a:srgbClr val="FF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Arial"/>
              <a:buNone/>
            </a:pPr>
            <a:endParaRPr sz="1800" b="0" i="0" u="none" strike="noStrike" cap="none">
              <a:solidFill>
                <a:srgbClr val="FF0000"/>
              </a:solidFill>
              <a:latin typeface="Arial"/>
              <a:ea typeface="Arial"/>
              <a:cs typeface="Arial"/>
              <a:sym typeface="Arial"/>
            </a:endParaRPr>
          </a:p>
          <a:p>
            <a:pPr marL="0" marR="0" lvl="0" indent="-114300" algn="just" rtl="0">
              <a:lnSpc>
                <a:spcPct val="100000"/>
              </a:lnSpc>
              <a:spcBef>
                <a:spcPts val="0"/>
              </a:spcBef>
              <a:spcAft>
                <a:spcPts val="0"/>
              </a:spcAft>
              <a:buClr>
                <a:srgbClr val="FF0000"/>
              </a:buClr>
              <a:buSzPts val="1800"/>
              <a:buFont typeface="Noto Sans Symbols"/>
              <a:buChar char="❖"/>
            </a:pPr>
            <a:r>
              <a:rPr lang="en-US" sz="1800" b="1" i="0" u="none" strike="noStrike" cap="none">
                <a:solidFill>
                  <a:srgbClr val="FF0000"/>
                </a:solidFill>
                <a:latin typeface="Arial"/>
                <a:ea typeface="Arial"/>
                <a:cs typeface="Arial"/>
                <a:sym typeface="Arial"/>
              </a:rPr>
              <a:t>Any engineering approach (including software engineering) must rest on an organizational commitment to quality. </a:t>
            </a:r>
            <a:endParaRPr/>
          </a:p>
          <a:p>
            <a:pPr marL="722312" marR="0" lvl="1" indent="-265112" algn="just"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Total quality management and similar philosophies foster a continuous process improvement culture, and this culture ultimately leads to the development of increasingly more mature approaches to software engineering. </a:t>
            </a:r>
            <a:endParaRPr/>
          </a:p>
          <a:p>
            <a:pPr marL="722312" marR="0" lvl="1" indent="-150812" algn="just"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722312" marR="0" lvl="1" indent="-265112" algn="just" rtl="0">
              <a:lnSpc>
                <a:spcPct val="100000"/>
              </a:lnSpc>
              <a:spcBef>
                <a:spcPts val="0"/>
              </a:spcBef>
              <a:spcAft>
                <a:spcPts val="0"/>
              </a:spcAft>
              <a:buClr>
                <a:schemeClr val="dk1"/>
              </a:buClr>
              <a:buSzPts val="1800"/>
              <a:buFont typeface="Noto Sans Symbols"/>
              <a:buChar char="▪"/>
            </a:pPr>
            <a:r>
              <a:rPr lang="en-US" sz="1800" b="1" i="0" u="none" strike="noStrike" cap="none">
                <a:solidFill>
                  <a:schemeClr val="dk1"/>
                </a:solidFill>
                <a:latin typeface="Arial"/>
                <a:ea typeface="Arial"/>
                <a:cs typeface="Arial"/>
                <a:sym typeface="Arial"/>
              </a:rPr>
              <a:t>The bedrock that supports software engineering is a quality focus.</a:t>
            </a:r>
            <a:endParaRPr/>
          </a:p>
          <a:p>
            <a:pPr marL="0" marR="0" lvl="0" indent="0" algn="l" rtl="0">
              <a:lnSpc>
                <a:spcPct val="100000"/>
              </a:lnSpc>
              <a:spcBef>
                <a:spcPts val="0"/>
              </a:spcBef>
              <a:spcAft>
                <a:spcPts val="0"/>
              </a:spcAft>
              <a:buNone/>
            </a:pPr>
            <a:endParaRPr sz="1800" b="1" i="0" u="none" strike="noStrike" cap="none">
              <a:solidFill>
                <a:schemeClr val="dk1"/>
              </a:solidFill>
              <a:latin typeface="Arial"/>
              <a:ea typeface="Arial"/>
              <a:cs typeface="Arial"/>
              <a:sym typeface="Arial"/>
            </a:endParaRPr>
          </a:p>
        </p:txBody>
      </p:sp>
      <p:pic>
        <p:nvPicPr>
          <p:cNvPr id="158" name="Google Shape;158;p27"/>
          <p:cNvPicPr preferRelativeResize="0"/>
          <p:nvPr/>
        </p:nvPicPr>
        <p:blipFill rotWithShape="1">
          <a:blip r:embed="rId3">
            <a:alphaModFix/>
          </a:blip>
          <a:srcRect/>
          <a:stretch/>
        </p:blipFill>
        <p:spPr>
          <a:xfrm>
            <a:off x="1928812" y="1357312"/>
            <a:ext cx="5286375" cy="2428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p:nvPr/>
        </p:nvSpPr>
        <p:spPr>
          <a:xfrm>
            <a:off x="0" y="0"/>
            <a:ext cx="9144000" cy="69246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Calibri"/>
              <a:buNone/>
            </a:pPr>
            <a:r>
              <a:rPr lang="en-US" sz="2000" b="1" i="0" u="none">
                <a:solidFill>
                  <a:schemeClr val="dk1"/>
                </a:solidFill>
                <a:latin typeface="Calibri"/>
                <a:ea typeface="Calibri"/>
                <a:cs typeface="Calibri"/>
                <a:sym typeface="Calibri"/>
              </a:rPr>
              <a:t>Process, Methods, and Tools (Continue...)</a:t>
            </a:r>
            <a:endParaRPr/>
          </a:p>
          <a:p>
            <a:pPr marL="0" marR="0" lvl="0" indent="-114300" algn="just" rtl="0">
              <a:lnSpc>
                <a:spcPct val="100000"/>
              </a:lnSpc>
              <a:spcBef>
                <a:spcPts val="0"/>
              </a:spcBef>
              <a:spcAft>
                <a:spcPts val="0"/>
              </a:spcAft>
              <a:buClr>
                <a:srgbClr val="FF0000"/>
              </a:buClr>
              <a:buSzPts val="1800"/>
              <a:buFont typeface="Noto Sans Symbols"/>
              <a:buChar char="❖"/>
            </a:pPr>
            <a:r>
              <a:rPr lang="en-US" sz="1800" b="1" i="0" u="none">
                <a:solidFill>
                  <a:srgbClr val="FF0000"/>
                </a:solidFill>
                <a:latin typeface="Calibri"/>
                <a:ea typeface="Calibri"/>
                <a:cs typeface="Calibri"/>
                <a:sym typeface="Calibri"/>
              </a:rPr>
              <a:t>The foundation for software engineering is the process layer. </a:t>
            </a:r>
            <a:endParaRPr/>
          </a:p>
          <a:p>
            <a:pPr marL="722312" marR="0" lvl="1" indent="-265112" algn="just" rtl="0">
              <a:lnSpc>
                <a:spcPct val="100000"/>
              </a:lnSpc>
              <a:spcBef>
                <a:spcPts val="0"/>
              </a:spcBef>
              <a:spcAft>
                <a:spcPts val="0"/>
              </a:spcAft>
              <a:buClr>
                <a:schemeClr val="dk1"/>
              </a:buClr>
              <a:buSzPts val="1800"/>
              <a:buFont typeface="Noto Sans Symbols"/>
              <a:buChar char="▪"/>
            </a:pPr>
            <a:r>
              <a:rPr lang="en-US" sz="1800" b="1" i="0" u="none" strike="noStrike" cap="none">
                <a:solidFill>
                  <a:schemeClr val="dk1"/>
                </a:solidFill>
                <a:latin typeface="Calibri"/>
                <a:ea typeface="Calibri"/>
                <a:cs typeface="Calibri"/>
                <a:sym typeface="Calibri"/>
              </a:rPr>
              <a:t>Software engineering process is the glue </a:t>
            </a:r>
            <a:r>
              <a:rPr lang="en-US" sz="1800" b="0" i="0" u="none" strike="noStrike" cap="none">
                <a:solidFill>
                  <a:schemeClr val="dk1"/>
                </a:solidFill>
                <a:latin typeface="Calibri"/>
                <a:ea typeface="Calibri"/>
                <a:cs typeface="Calibri"/>
                <a:sym typeface="Calibri"/>
              </a:rPr>
              <a:t>that holds the technology layers together and enables rational and timely development of computer software. </a:t>
            </a:r>
            <a:endParaRPr/>
          </a:p>
          <a:p>
            <a:pPr marL="722312" marR="0" lvl="1" indent="-265112" algn="just" rtl="0">
              <a:lnSpc>
                <a:spcPct val="100000"/>
              </a:lnSpc>
              <a:spcBef>
                <a:spcPts val="0"/>
              </a:spcBef>
              <a:spcAft>
                <a:spcPts val="0"/>
              </a:spcAft>
              <a:buClr>
                <a:schemeClr val="dk1"/>
              </a:buClr>
              <a:buSzPts val="1800"/>
              <a:buFont typeface="Noto Sans Symbols"/>
              <a:buChar char="▪"/>
            </a:pPr>
            <a:r>
              <a:rPr lang="en-US" sz="1800" b="1" i="0" u="none" strike="noStrike" cap="none">
                <a:solidFill>
                  <a:schemeClr val="dk1"/>
                </a:solidFill>
                <a:latin typeface="Calibri"/>
                <a:ea typeface="Calibri"/>
                <a:cs typeface="Calibri"/>
                <a:sym typeface="Calibri"/>
              </a:rPr>
              <a:t>Process defines a framework </a:t>
            </a:r>
            <a:r>
              <a:rPr lang="en-US" sz="1800" b="0" i="0" u="none" strike="noStrike" cap="none">
                <a:solidFill>
                  <a:schemeClr val="dk1"/>
                </a:solidFill>
                <a:latin typeface="Calibri"/>
                <a:ea typeface="Calibri"/>
                <a:cs typeface="Calibri"/>
                <a:sym typeface="Calibri"/>
              </a:rPr>
              <a:t>for a set of key process areas that must be established for effective delivery of software engineering technology. </a:t>
            </a:r>
            <a:endParaRPr/>
          </a:p>
          <a:p>
            <a:pPr marL="722312" marR="0" lvl="1" indent="-265112" algn="just" rtl="0">
              <a:lnSpc>
                <a:spcPct val="100000"/>
              </a:lnSpc>
              <a:spcBef>
                <a:spcPts val="0"/>
              </a:spcBef>
              <a:spcAft>
                <a:spcPts val="0"/>
              </a:spcAft>
              <a:buClr>
                <a:schemeClr val="dk1"/>
              </a:buClr>
              <a:buSzPts val="1800"/>
              <a:buFont typeface="Noto Sans Symbols"/>
              <a:buChar char="▪"/>
            </a:pPr>
            <a:r>
              <a:rPr lang="en-US" sz="1800" b="1" i="0" u="none" strike="noStrike" cap="none">
                <a:solidFill>
                  <a:schemeClr val="dk1"/>
                </a:solidFill>
                <a:latin typeface="Calibri"/>
                <a:ea typeface="Calibri"/>
                <a:cs typeface="Calibri"/>
                <a:sym typeface="Calibri"/>
              </a:rPr>
              <a:t>The key process areas form the basis </a:t>
            </a:r>
            <a:r>
              <a:rPr lang="en-US" sz="1800" b="0" i="0" u="none" strike="noStrike" cap="none">
                <a:solidFill>
                  <a:schemeClr val="dk1"/>
                </a:solidFill>
                <a:latin typeface="Calibri"/>
                <a:ea typeface="Calibri"/>
                <a:cs typeface="Calibri"/>
                <a:sym typeface="Calibri"/>
              </a:rPr>
              <a:t>for management control of software projects and establish the context in which technical methods are applied, work products (models, documents, data, reports, forms, etc.) are produced, milestones are established, quality is ensured, and change is properly managed.</a:t>
            </a:r>
            <a:endParaRPr/>
          </a:p>
          <a:p>
            <a:pPr marL="0" marR="0" lvl="0" indent="-114300" algn="just" rtl="0">
              <a:lnSpc>
                <a:spcPct val="100000"/>
              </a:lnSpc>
              <a:spcBef>
                <a:spcPts val="600"/>
              </a:spcBef>
              <a:spcAft>
                <a:spcPts val="0"/>
              </a:spcAft>
              <a:buClr>
                <a:srgbClr val="FF0000"/>
              </a:buClr>
              <a:buSzPts val="1800"/>
              <a:buFont typeface="Noto Sans Symbols"/>
              <a:buChar char="❖"/>
            </a:pPr>
            <a:r>
              <a:rPr lang="en-US" sz="1800" b="1" i="0" u="none">
                <a:solidFill>
                  <a:srgbClr val="FF0000"/>
                </a:solidFill>
                <a:latin typeface="Calibri"/>
                <a:ea typeface="Calibri"/>
                <a:cs typeface="Calibri"/>
                <a:sym typeface="Calibri"/>
              </a:rPr>
              <a:t>Software engineering methods provide the technical how-to's for building software.</a:t>
            </a:r>
            <a:endParaRPr/>
          </a:p>
          <a:p>
            <a:pPr marL="722312" marR="0" lvl="1" indent="-265112" algn="just" rtl="0">
              <a:lnSpc>
                <a:spcPct val="100000"/>
              </a:lnSpc>
              <a:spcBef>
                <a:spcPts val="0"/>
              </a:spcBef>
              <a:spcAft>
                <a:spcPts val="0"/>
              </a:spcAft>
              <a:buClr>
                <a:schemeClr val="dk1"/>
              </a:buClr>
              <a:buSzPts val="1800"/>
              <a:buFont typeface="Noto Sans Symbols"/>
              <a:buChar char="▪"/>
            </a:pPr>
            <a:r>
              <a:rPr lang="en-US" sz="1800" b="1" i="0" u="none" strike="noStrike" cap="none">
                <a:solidFill>
                  <a:schemeClr val="dk1"/>
                </a:solidFill>
                <a:latin typeface="Calibri"/>
                <a:ea typeface="Calibri"/>
                <a:cs typeface="Calibri"/>
                <a:sym typeface="Calibri"/>
              </a:rPr>
              <a:t>Methods encompass a broad array of tasks </a:t>
            </a:r>
            <a:r>
              <a:rPr lang="en-US" sz="1800" b="0" i="0" u="none" strike="noStrike" cap="none">
                <a:solidFill>
                  <a:schemeClr val="dk1"/>
                </a:solidFill>
                <a:latin typeface="Calibri"/>
                <a:ea typeface="Calibri"/>
                <a:cs typeface="Calibri"/>
                <a:sym typeface="Calibri"/>
              </a:rPr>
              <a:t>that include </a:t>
            </a:r>
            <a:r>
              <a:rPr lang="en-US" sz="1800" b="0" i="1" u="none" strike="noStrike" cap="none">
                <a:solidFill>
                  <a:schemeClr val="dk1"/>
                </a:solidFill>
                <a:latin typeface="Calibri"/>
                <a:ea typeface="Calibri"/>
                <a:cs typeface="Calibri"/>
                <a:sym typeface="Calibri"/>
              </a:rPr>
              <a:t>requirements analysis, design, program construction, testing, and support</a:t>
            </a:r>
            <a:r>
              <a:rPr lang="en-US" sz="1800" b="0" i="0" u="none" strike="noStrike" cap="none">
                <a:solidFill>
                  <a:schemeClr val="dk1"/>
                </a:solidFill>
                <a:latin typeface="Calibri"/>
                <a:ea typeface="Calibri"/>
                <a:cs typeface="Calibri"/>
                <a:sym typeface="Calibri"/>
              </a:rPr>
              <a:t>. </a:t>
            </a:r>
            <a:endParaRPr/>
          </a:p>
          <a:p>
            <a:pPr marL="722312" marR="0" lvl="1" indent="-265112" algn="just" rtl="0">
              <a:lnSpc>
                <a:spcPct val="100000"/>
              </a:lnSpc>
              <a:spcBef>
                <a:spcPts val="0"/>
              </a:spcBef>
              <a:spcAft>
                <a:spcPts val="0"/>
              </a:spcAft>
              <a:buClr>
                <a:schemeClr val="dk1"/>
              </a:buClr>
              <a:buSzPts val="1800"/>
              <a:buFont typeface="Noto Sans Symbols"/>
              <a:buChar char="▪"/>
            </a:pPr>
            <a:r>
              <a:rPr lang="en-US" sz="1800" b="1" i="0" u="none" strike="noStrike" cap="none">
                <a:solidFill>
                  <a:schemeClr val="dk1"/>
                </a:solidFill>
                <a:latin typeface="Calibri"/>
                <a:ea typeface="Calibri"/>
                <a:cs typeface="Calibri"/>
                <a:sym typeface="Calibri"/>
              </a:rPr>
              <a:t>Software engineering methods rely on a set of basic principles </a:t>
            </a:r>
            <a:r>
              <a:rPr lang="en-US" sz="1800" b="0" i="0" u="none" strike="noStrike" cap="none">
                <a:solidFill>
                  <a:schemeClr val="dk1"/>
                </a:solidFill>
                <a:latin typeface="Calibri"/>
                <a:ea typeface="Calibri"/>
                <a:cs typeface="Calibri"/>
                <a:sym typeface="Calibri"/>
              </a:rPr>
              <a:t>that govern each area of the technology and include modeling activities and other descriptive techniques.</a:t>
            </a:r>
            <a:endParaRPr/>
          </a:p>
          <a:p>
            <a:pPr marL="0" marR="0" lvl="0" indent="-114300" algn="just" rtl="0">
              <a:lnSpc>
                <a:spcPct val="100000"/>
              </a:lnSpc>
              <a:spcBef>
                <a:spcPts val="600"/>
              </a:spcBef>
              <a:spcAft>
                <a:spcPts val="0"/>
              </a:spcAft>
              <a:buClr>
                <a:srgbClr val="FF0000"/>
              </a:buClr>
              <a:buSzPts val="1800"/>
              <a:buFont typeface="Noto Sans Symbols"/>
              <a:buChar char="❖"/>
            </a:pPr>
            <a:r>
              <a:rPr lang="en-US" sz="1800" b="1" i="0" u="none">
                <a:solidFill>
                  <a:srgbClr val="FF0000"/>
                </a:solidFill>
                <a:latin typeface="Calibri"/>
                <a:ea typeface="Calibri"/>
                <a:cs typeface="Calibri"/>
                <a:sym typeface="Calibri"/>
              </a:rPr>
              <a:t>Software engineering tools provide automated or semi-automated support for the process and the methods. </a:t>
            </a:r>
            <a:endParaRPr/>
          </a:p>
          <a:p>
            <a:pPr marL="722312" marR="0" lvl="1" indent="-265112" algn="just" rtl="0">
              <a:lnSpc>
                <a:spcPct val="100000"/>
              </a:lnSpc>
              <a:spcBef>
                <a:spcPts val="0"/>
              </a:spcBef>
              <a:spcAft>
                <a:spcPts val="0"/>
              </a:spcAft>
              <a:buClr>
                <a:schemeClr val="dk1"/>
              </a:buClr>
              <a:buSzPts val="1800"/>
              <a:buFont typeface="Noto Sans Symbols"/>
              <a:buChar char="▪"/>
            </a:pPr>
            <a:r>
              <a:rPr lang="en-US" sz="1800" b="1" i="0" u="none" strike="noStrike" cap="none">
                <a:solidFill>
                  <a:schemeClr val="dk1"/>
                </a:solidFill>
                <a:latin typeface="Calibri"/>
                <a:ea typeface="Calibri"/>
                <a:cs typeface="Calibri"/>
                <a:sym typeface="Calibri"/>
              </a:rPr>
              <a:t>When tools are integrated so that information created by one tool can be used by another</a:t>
            </a:r>
            <a:r>
              <a:rPr lang="en-US" sz="1800" b="0" i="0" u="none" strike="noStrike" cap="none">
                <a:solidFill>
                  <a:schemeClr val="dk1"/>
                </a:solidFill>
                <a:latin typeface="Calibri"/>
                <a:ea typeface="Calibri"/>
                <a:cs typeface="Calibri"/>
                <a:sym typeface="Calibri"/>
              </a:rPr>
              <a:t>, a system for the support of software development, called </a:t>
            </a:r>
            <a:r>
              <a:rPr lang="en-US" sz="1800" b="1" i="0" u="none" strike="noStrike" cap="none">
                <a:solidFill>
                  <a:schemeClr val="dk1"/>
                </a:solidFill>
                <a:latin typeface="Calibri"/>
                <a:ea typeface="Calibri"/>
                <a:cs typeface="Calibri"/>
                <a:sym typeface="Calibri"/>
              </a:rPr>
              <a:t>computer-aided software engineering</a:t>
            </a:r>
            <a:r>
              <a:rPr lang="en-US" sz="1800" b="0" i="0" u="none" strike="noStrike" cap="none">
                <a:solidFill>
                  <a:schemeClr val="dk1"/>
                </a:solidFill>
                <a:latin typeface="Calibri"/>
                <a:ea typeface="Calibri"/>
                <a:cs typeface="Calibri"/>
                <a:sym typeface="Calibri"/>
              </a:rPr>
              <a:t>, is established. </a:t>
            </a:r>
            <a:endParaRPr/>
          </a:p>
          <a:p>
            <a:pPr marL="722312" marR="0" lvl="1" indent="-265112" algn="just" rtl="0">
              <a:lnSpc>
                <a:spcPct val="100000"/>
              </a:lnSpc>
              <a:spcBef>
                <a:spcPts val="0"/>
              </a:spcBef>
              <a:spcAft>
                <a:spcPts val="0"/>
              </a:spcAft>
              <a:buClr>
                <a:schemeClr val="dk1"/>
              </a:buClr>
              <a:buSzPts val="1800"/>
              <a:buFont typeface="Noto Sans Symbols"/>
              <a:buChar char="▪"/>
            </a:pPr>
            <a:r>
              <a:rPr lang="en-US" sz="1800" b="1" i="1" u="none" strike="noStrike" cap="none">
                <a:solidFill>
                  <a:schemeClr val="dk1"/>
                </a:solidFill>
                <a:latin typeface="Calibri"/>
                <a:ea typeface="Calibri"/>
                <a:cs typeface="Calibri"/>
                <a:sym typeface="Calibri"/>
              </a:rPr>
              <a:t>CASE combines software, hardware, and a software engineering database </a:t>
            </a:r>
            <a:r>
              <a:rPr lang="en-US" sz="1800" b="0" i="1" u="none" strike="noStrike" cap="none">
                <a:solidFill>
                  <a:schemeClr val="dk1"/>
                </a:solidFill>
                <a:latin typeface="Calibri"/>
                <a:ea typeface="Calibri"/>
                <a:cs typeface="Calibri"/>
                <a:sym typeface="Calibri"/>
              </a:rPr>
              <a:t>(a repository containing important information about analysis, design, program construction, and testing) to create a software engineering environment analogous to CAD/CAE (computer-aided design/engineering) for hardware.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p:nvPr/>
        </p:nvSpPr>
        <p:spPr>
          <a:xfrm>
            <a:off x="0" y="0"/>
            <a:ext cx="9144000" cy="6540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2400"/>
              <a:buFont typeface="Calibri"/>
              <a:buNone/>
            </a:pPr>
            <a:r>
              <a:rPr lang="en-US" sz="2400" b="1" i="0" u="none">
                <a:solidFill>
                  <a:srgbClr val="FF0000"/>
                </a:solidFill>
                <a:latin typeface="Calibri"/>
                <a:ea typeface="Calibri"/>
                <a:cs typeface="Calibri"/>
                <a:sym typeface="Calibri"/>
              </a:rPr>
              <a:t>A Generic View of Software Engineering</a:t>
            </a:r>
            <a:endParaRPr/>
          </a:p>
          <a:p>
            <a:pPr marL="0" marR="0" lvl="0" indent="0" algn="ctr"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0" marR="0" lvl="0" indent="-114300" algn="just" rtl="0">
              <a:lnSpc>
                <a:spcPct val="100000"/>
              </a:lnSpc>
              <a:spcBef>
                <a:spcPts val="0"/>
              </a:spcBef>
              <a:spcAft>
                <a:spcPts val="0"/>
              </a:spcAft>
              <a:buClr>
                <a:schemeClr val="dk1"/>
              </a:buClr>
              <a:buSzPts val="1800"/>
              <a:buFont typeface="Noto Sans Symbols"/>
              <a:buChar char="❖"/>
            </a:pPr>
            <a:r>
              <a:rPr lang="en-US" sz="1800" b="1" i="0" u="none">
                <a:solidFill>
                  <a:schemeClr val="dk1"/>
                </a:solidFill>
                <a:latin typeface="Calibri"/>
                <a:ea typeface="Calibri"/>
                <a:cs typeface="Calibri"/>
                <a:sym typeface="Calibri"/>
              </a:rPr>
              <a:t>Engineering is the analysis, design, construction, verification, and management of technical (or social) entities</a:t>
            </a:r>
            <a:r>
              <a:rPr lang="en-US" sz="1800" b="0" i="0" u="none">
                <a:solidFill>
                  <a:schemeClr val="dk1"/>
                </a:solidFill>
                <a:latin typeface="Calibri"/>
                <a:ea typeface="Calibri"/>
                <a:cs typeface="Calibri"/>
                <a:sym typeface="Calibri"/>
              </a:rPr>
              <a:t>. </a:t>
            </a:r>
            <a:endParaRPr/>
          </a:p>
          <a:p>
            <a:pPr marL="0" marR="0" lvl="0" indent="-114300" algn="just" rtl="0">
              <a:lnSpc>
                <a:spcPct val="100000"/>
              </a:lnSpc>
              <a:spcBef>
                <a:spcPts val="600"/>
              </a:spcBef>
              <a:spcAft>
                <a:spcPts val="0"/>
              </a:spcAft>
              <a:buClr>
                <a:schemeClr val="dk1"/>
              </a:buClr>
              <a:buSzPts val="1800"/>
              <a:buFont typeface="Noto Sans Symbols"/>
              <a:buChar char="❖"/>
            </a:pPr>
            <a:r>
              <a:rPr lang="en-US" sz="1800" b="1" i="0" u="none">
                <a:solidFill>
                  <a:schemeClr val="dk1"/>
                </a:solidFill>
                <a:latin typeface="Calibri"/>
                <a:ea typeface="Calibri"/>
                <a:cs typeface="Calibri"/>
                <a:sym typeface="Calibri"/>
              </a:rPr>
              <a:t>Regardless of the entity to be engineered</a:t>
            </a:r>
            <a:r>
              <a:rPr lang="en-US" sz="1800" b="0" i="0" u="none">
                <a:solidFill>
                  <a:schemeClr val="dk1"/>
                </a:solidFill>
                <a:latin typeface="Calibri"/>
                <a:ea typeface="Calibri"/>
                <a:cs typeface="Calibri"/>
                <a:sym typeface="Calibri"/>
              </a:rPr>
              <a:t>, the following questions must be asked and answered:</a:t>
            </a:r>
            <a:endParaRPr/>
          </a:p>
          <a:p>
            <a:pPr marL="625475" marR="0" lvl="1" indent="-168275"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 What is the problem to be solved?</a:t>
            </a:r>
            <a:endParaRPr/>
          </a:p>
          <a:p>
            <a:pPr marL="625475" marR="0" lvl="1" indent="-168275"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 What characteristics of the entity are used to solve the problem?</a:t>
            </a:r>
            <a:endParaRPr/>
          </a:p>
          <a:p>
            <a:pPr marL="625475" marR="0" lvl="1" indent="-168275"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 How will the entity (and the solution) be realized?</a:t>
            </a:r>
            <a:endParaRPr/>
          </a:p>
          <a:p>
            <a:pPr marL="625475" marR="0" lvl="1" indent="-168275"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 How will the entity be constructed?</a:t>
            </a:r>
            <a:endParaRPr/>
          </a:p>
          <a:p>
            <a:pPr marL="625475" marR="0" lvl="1" indent="-168275"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 What approach will be used to uncover errors that were made in the design and construction of the entity?</a:t>
            </a:r>
            <a:endParaRPr/>
          </a:p>
          <a:p>
            <a:pPr marL="625475" marR="0" lvl="1" indent="-168275"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 How will the entity be supported over the long term, when corrections, adaptations, and enhancements are requested by users of the entity.</a:t>
            </a:r>
            <a:endParaRPr/>
          </a:p>
          <a:p>
            <a:pPr marL="0" marR="0" lvl="0" indent="-114300" algn="just" rtl="0">
              <a:lnSpc>
                <a:spcPct val="100000"/>
              </a:lnSpc>
              <a:spcBef>
                <a:spcPts val="600"/>
              </a:spcBef>
              <a:spcAft>
                <a:spcPts val="0"/>
              </a:spcAft>
              <a:buClr>
                <a:schemeClr val="dk1"/>
              </a:buClr>
              <a:buSzPts val="1800"/>
              <a:buFont typeface="Noto Sans Symbols"/>
              <a:buChar char="❖"/>
            </a:pPr>
            <a:r>
              <a:rPr lang="en-US" sz="1800" b="0" i="0" u="none">
                <a:solidFill>
                  <a:schemeClr val="dk1"/>
                </a:solidFill>
                <a:latin typeface="Calibri"/>
                <a:ea typeface="Calibri"/>
                <a:cs typeface="Calibri"/>
                <a:sym typeface="Calibri"/>
              </a:rPr>
              <a:t>The work associated with software engineering can be categorized into three generic phases, regardless of application area, project size, or complexity.</a:t>
            </a:r>
            <a:endParaRPr/>
          </a:p>
          <a:p>
            <a:pPr marL="0" marR="0" lvl="0" indent="0" algn="just" rtl="0">
              <a:lnSpc>
                <a:spcPct val="100000"/>
              </a:lnSpc>
              <a:spcBef>
                <a:spcPts val="600"/>
              </a:spcBef>
              <a:spcAft>
                <a:spcPts val="0"/>
              </a:spcAft>
              <a:buClr>
                <a:srgbClr val="FF0000"/>
              </a:buClr>
              <a:buSzPts val="1800"/>
              <a:buFont typeface="Calibri"/>
              <a:buNone/>
            </a:pPr>
            <a:r>
              <a:rPr lang="en-US" sz="1800" b="1" i="0" u="none">
                <a:solidFill>
                  <a:srgbClr val="FF0000"/>
                </a:solidFill>
                <a:latin typeface="Calibri"/>
                <a:ea typeface="Calibri"/>
                <a:cs typeface="Calibri"/>
                <a:sym typeface="Calibri"/>
              </a:rPr>
              <a:t>	1. The </a:t>
            </a:r>
            <a:r>
              <a:rPr lang="en-US" sz="1800" b="1" i="1" u="none">
                <a:solidFill>
                  <a:srgbClr val="FF0000"/>
                </a:solidFill>
                <a:latin typeface="Calibri"/>
                <a:ea typeface="Calibri"/>
                <a:cs typeface="Calibri"/>
                <a:sym typeface="Calibri"/>
              </a:rPr>
              <a:t>definition phase focuses on what. </a:t>
            </a:r>
            <a:endParaRPr/>
          </a:p>
          <a:p>
            <a:pPr marL="625475" marR="0" lvl="1" indent="-168275" algn="just" rtl="0">
              <a:lnSpc>
                <a:spcPct val="100000"/>
              </a:lnSpc>
              <a:spcBef>
                <a:spcPts val="0"/>
              </a:spcBef>
              <a:spcAft>
                <a:spcPts val="0"/>
              </a:spcAft>
              <a:buClr>
                <a:schemeClr val="dk1"/>
              </a:buClr>
              <a:buSzPts val="1800"/>
              <a:buFont typeface="Calibri"/>
              <a:buNone/>
            </a:pPr>
            <a:r>
              <a:rPr lang="en-US" sz="1800" b="0" i="1" u="none" strike="noStrike" cap="none">
                <a:solidFill>
                  <a:schemeClr val="dk1"/>
                </a:solidFill>
                <a:latin typeface="Calibri"/>
                <a:ea typeface="Calibri"/>
                <a:cs typeface="Calibri"/>
                <a:sym typeface="Calibri"/>
              </a:rPr>
              <a:t>That is, during definition, the software engineer </a:t>
            </a:r>
            <a:r>
              <a:rPr lang="en-US" sz="1800" b="0" i="0" u="none" strike="noStrike" cap="none">
                <a:solidFill>
                  <a:schemeClr val="dk1"/>
                </a:solidFill>
                <a:latin typeface="Calibri"/>
                <a:ea typeface="Calibri"/>
                <a:cs typeface="Calibri"/>
                <a:sym typeface="Calibri"/>
              </a:rPr>
              <a:t>attempts to identify </a:t>
            </a:r>
            <a:r>
              <a:rPr lang="en-US" sz="1800" b="1" i="0" u="none" strike="noStrike" cap="none">
                <a:solidFill>
                  <a:schemeClr val="dk1"/>
                </a:solidFill>
                <a:latin typeface="Calibri"/>
                <a:ea typeface="Calibri"/>
                <a:cs typeface="Calibri"/>
                <a:sym typeface="Calibri"/>
              </a:rPr>
              <a:t>what information is to be processed, what function and performance are desired, what system behavior can be expected, what interfaces are to be established, what design constraints exist, and what validation criteria are required </a:t>
            </a:r>
            <a:r>
              <a:rPr lang="en-US" sz="1800" b="0" i="0" u="none" strike="noStrike" cap="none">
                <a:solidFill>
                  <a:schemeClr val="dk1"/>
                </a:solidFill>
                <a:latin typeface="Calibri"/>
                <a:ea typeface="Calibri"/>
                <a:cs typeface="Calibri"/>
                <a:sym typeface="Calibri"/>
              </a:rPr>
              <a:t>to define a successful system. The key requirements of the system and the software are identified.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p:nvPr/>
        </p:nvSpPr>
        <p:spPr>
          <a:xfrm>
            <a:off x="0" y="20637"/>
            <a:ext cx="9144000" cy="6694487"/>
          </a:xfrm>
          <a:prstGeom prst="rect">
            <a:avLst/>
          </a:prstGeom>
          <a:noFill/>
          <a:ln>
            <a:noFill/>
          </a:ln>
        </p:spPr>
        <p:txBody>
          <a:bodyPr spcFirstLastPara="1" wrap="square" lIns="91425" tIns="45700" rIns="91425" bIns="45700" anchor="t" anchorCtr="0">
            <a:spAutoFit/>
          </a:bodyPr>
          <a:lstStyle/>
          <a:p>
            <a:pPr marL="360362" marR="0" lvl="0" indent="-360362" algn="ctr" rtl="0">
              <a:lnSpc>
                <a:spcPct val="100000"/>
              </a:lnSpc>
              <a:spcBef>
                <a:spcPts val="0"/>
              </a:spcBef>
              <a:spcAft>
                <a:spcPts val="0"/>
              </a:spcAft>
              <a:buClr>
                <a:schemeClr val="dk1"/>
              </a:buClr>
              <a:buSzPts val="1800"/>
              <a:buFont typeface="Calibri"/>
              <a:buNone/>
            </a:pPr>
            <a:r>
              <a:rPr lang="en-US" sz="1800" b="1" i="0" u="none">
                <a:solidFill>
                  <a:schemeClr val="dk1"/>
                </a:solidFill>
                <a:latin typeface="Calibri"/>
                <a:ea typeface="Calibri"/>
                <a:cs typeface="Calibri"/>
                <a:sym typeface="Calibri"/>
              </a:rPr>
              <a:t>A Generic View of Software Engineering (Continue…)</a:t>
            </a:r>
            <a:endParaRPr/>
          </a:p>
          <a:p>
            <a:pPr marL="360362" marR="0" lvl="0" indent="-246061" algn="just" rtl="0">
              <a:lnSpc>
                <a:spcPct val="100000"/>
              </a:lnSpc>
              <a:spcBef>
                <a:spcPts val="0"/>
              </a:spcBef>
              <a:spcAft>
                <a:spcPts val="0"/>
              </a:spcAft>
              <a:buClr>
                <a:schemeClr val="dk1"/>
              </a:buClr>
              <a:buSzPts val="1800"/>
              <a:buFont typeface="Noto Sans Symbols"/>
              <a:buNone/>
            </a:pPr>
            <a:endParaRPr sz="1800" b="0" i="0" u="none">
              <a:solidFill>
                <a:schemeClr val="dk1"/>
              </a:solidFill>
              <a:latin typeface="Calibri"/>
              <a:ea typeface="Calibri"/>
              <a:cs typeface="Calibri"/>
              <a:sym typeface="Calibri"/>
            </a:endParaRPr>
          </a:p>
          <a:p>
            <a:pPr marL="360362" marR="0" lvl="0" indent="-360362" algn="just" rtl="0">
              <a:lnSpc>
                <a:spcPct val="100000"/>
              </a:lnSpc>
              <a:spcBef>
                <a:spcPts val="0"/>
              </a:spcBef>
              <a:spcAft>
                <a:spcPts val="0"/>
              </a:spcAft>
              <a:buClr>
                <a:srgbClr val="FF0000"/>
              </a:buClr>
              <a:buSzPts val="1800"/>
              <a:buFont typeface="Calibri"/>
              <a:buNone/>
            </a:pPr>
            <a:r>
              <a:rPr lang="en-US" sz="1800" b="1" i="0" u="none">
                <a:solidFill>
                  <a:srgbClr val="FF0000"/>
                </a:solidFill>
                <a:latin typeface="Calibri"/>
                <a:ea typeface="Calibri"/>
                <a:cs typeface="Calibri"/>
                <a:sym typeface="Calibri"/>
              </a:rPr>
              <a:t>	2. The </a:t>
            </a:r>
            <a:r>
              <a:rPr lang="en-US" sz="1800" b="1" i="1" u="none">
                <a:solidFill>
                  <a:srgbClr val="FF0000"/>
                </a:solidFill>
                <a:latin typeface="Calibri"/>
                <a:ea typeface="Calibri"/>
                <a:cs typeface="Calibri"/>
                <a:sym typeface="Calibri"/>
              </a:rPr>
              <a:t>development phase focuses on how. </a:t>
            </a:r>
            <a:endParaRPr/>
          </a:p>
          <a:p>
            <a:pPr marL="360362" marR="0" lvl="0" indent="-360362" algn="just" rtl="0">
              <a:lnSpc>
                <a:spcPct val="100000"/>
              </a:lnSpc>
              <a:spcBef>
                <a:spcPts val="0"/>
              </a:spcBef>
              <a:spcAft>
                <a:spcPts val="0"/>
              </a:spcAft>
              <a:buClr>
                <a:schemeClr val="dk1"/>
              </a:buClr>
              <a:buSzPts val="1800"/>
              <a:buFont typeface="Calibri"/>
              <a:buNone/>
            </a:pPr>
            <a:r>
              <a:rPr lang="en-US" sz="1800" b="0" i="1" u="none">
                <a:solidFill>
                  <a:schemeClr val="dk1"/>
                </a:solidFill>
                <a:latin typeface="Calibri"/>
                <a:ea typeface="Calibri"/>
                <a:cs typeface="Calibri"/>
                <a:sym typeface="Calibri"/>
              </a:rPr>
              <a:t>That is, during development a software </a:t>
            </a:r>
            <a:r>
              <a:rPr lang="en-US" sz="1800" b="0" i="0" u="none">
                <a:solidFill>
                  <a:schemeClr val="dk1"/>
                </a:solidFill>
                <a:latin typeface="Calibri"/>
                <a:ea typeface="Calibri"/>
                <a:cs typeface="Calibri"/>
                <a:sym typeface="Calibri"/>
              </a:rPr>
              <a:t>engineer attempts to define </a:t>
            </a:r>
            <a:r>
              <a:rPr lang="en-US" sz="1800" b="1" i="0" u="none">
                <a:solidFill>
                  <a:schemeClr val="dk1"/>
                </a:solidFill>
                <a:latin typeface="Calibri"/>
                <a:ea typeface="Calibri"/>
                <a:cs typeface="Calibri"/>
                <a:sym typeface="Calibri"/>
              </a:rPr>
              <a:t>how data are to be structured, how function is to be implemented within a software architecture, how procedural details are to be implemented, how interfaces are to be characterized, how the design will be translated into a programming language (or nonprocedural language), and how testing will be performed</a:t>
            </a:r>
            <a:r>
              <a:rPr lang="en-US" sz="1800" b="0" i="0" u="none">
                <a:solidFill>
                  <a:schemeClr val="dk1"/>
                </a:solidFill>
                <a:latin typeface="Calibri"/>
                <a:ea typeface="Calibri"/>
                <a:cs typeface="Calibri"/>
                <a:sym typeface="Calibri"/>
              </a:rPr>
              <a:t>. </a:t>
            </a:r>
            <a:endParaRPr/>
          </a:p>
          <a:p>
            <a:pPr marL="360362" marR="0" lvl="0" indent="-360362" algn="just"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The methods applied during the development phase will vary, but three specific technical tasks should always occur: </a:t>
            </a:r>
            <a:r>
              <a:rPr lang="en-US" sz="1800" b="0" i="1" u="none">
                <a:solidFill>
                  <a:schemeClr val="dk1"/>
                </a:solidFill>
                <a:latin typeface="Calibri"/>
                <a:ea typeface="Calibri"/>
                <a:cs typeface="Calibri"/>
                <a:sym typeface="Calibri"/>
              </a:rPr>
              <a:t>software design, code generation, and software testing</a:t>
            </a:r>
            <a:r>
              <a:rPr lang="en-US" sz="1800" b="0" i="0" u="none">
                <a:solidFill>
                  <a:schemeClr val="dk1"/>
                </a:solidFill>
                <a:latin typeface="Calibri"/>
                <a:ea typeface="Calibri"/>
                <a:cs typeface="Calibri"/>
                <a:sym typeface="Calibri"/>
              </a:rPr>
              <a:t>.</a:t>
            </a:r>
            <a:endParaRPr/>
          </a:p>
          <a:p>
            <a:pPr marL="360362" marR="0" lvl="0" indent="-360362" algn="just" rtl="0">
              <a:lnSpc>
                <a:spcPct val="100000"/>
              </a:lnSpc>
              <a:spcBef>
                <a:spcPts val="600"/>
              </a:spcBef>
              <a:spcAft>
                <a:spcPts val="0"/>
              </a:spcAft>
              <a:buClr>
                <a:srgbClr val="FF0000"/>
              </a:buClr>
              <a:buSzPts val="1800"/>
              <a:buFont typeface="Calibri"/>
              <a:buNone/>
            </a:pPr>
            <a:r>
              <a:rPr lang="en-US" sz="1800" b="1" i="0" u="none">
                <a:solidFill>
                  <a:srgbClr val="FF0000"/>
                </a:solidFill>
                <a:latin typeface="Calibri"/>
                <a:ea typeface="Calibri"/>
                <a:cs typeface="Calibri"/>
                <a:sym typeface="Calibri"/>
              </a:rPr>
              <a:t>3. The </a:t>
            </a:r>
            <a:r>
              <a:rPr lang="en-US" sz="1800" b="1" i="1" u="none">
                <a:solidFill>
                  <a:srgbClr val="FF0000"/>
                </a:solidFill>
                <a:latin typeface="Calibri"/>
                <a:ea typeface="Calibri"/>
                <a:cs typeface="Calibri"/>
                <a:sym typeface="Calibri"/>
              </a:rPr>
              <a:t>support phase focuses on change associated with error correction, adaptations </a:t>
            </a:r>
            <a:r>
              <a:rPr lang="en-US" sz="1800" b="1" i="0" u="none">
                <a:solidFill>
                  <a:srgbClr val="FF0000"/>
                </a:solidFill>
                <a:latin typeface="Calibri"/>
                <a:ea typeface="Calibri"/>
                <a:cs typeface="Calibri"/>
                <a:sym typeface="Calibri"/>
              </a:rPr>
              <a:t>required as the software's environment evolves, and changes due to enhancements brought about by changing customer requirements. </a:t>
            </a:r>
            <a:endParaRPr/>
          </a:p>
          <a:p>
            <a:pPr marL="360362" marR="0" lvl="0" indent="-360362" algn="just"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The support phase reapplies the steps of the definition and development phases but does so in the context of existing software. </a:t>
            </a:r>
            <a:endParaRPr/>
          </a:p>
          <a:p>
            <a:pPr marL="817562" marR="0" lvl="1" indent="-360362" algn="just" rtl="0">
              <a:lnSpc>
                <a:spcPct val="100000"/>
              </a:lnSpc>
              <a:spcBef>
                <a:spcPts val="0"/>
              </a:spcBef>
              <a:spcAft>
                <a:spcPts val="0"/>
              </a:spcAft>
              <a:buClr>
                <a:schemeClr val="dk1"/>
              </a:buClr>
              <a:buSzPts val="1800"/>
              <a:buFont typeface="Noto Sans Symbols"/>
              <a:buChar char="❖"/>
            </a:pPr>
            <a:r>
              <a:rPr lang="en-US" sz="1800" b="0" i="1" u="none" strike="noStrike" cap="none">
                <a:solidFill>
                  <a:schemeClr val="dk1"/>
                </a:solidFill>
                <a:latin typeface="Calibri"/>
                <a:ea typeface="Calibri"/>
                <a:cs typeface="Calibri"/>
                <a:sym typeface="Calibri"/>
              </a:rPr>
              <a:t>Four types of change are encountered during the support phase:</a:t>
            </a:r>
            <a:endParaRPr/>
          </a:p>
          <a:p>
            <a:pPr marL="914400" marR="0" lvl="2" indent="0" algn="just" rtl="0">
              <a:lnSpc>
                <a:spcPct val="100000"/>
              </a:lnSpc>
              <a:spcBef>
                <a:spcPts val="60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Correction. </a:t>
            </a:r>
            <a:r>
              <a:rPr lang="en-US" sz="1800" b="0" i="0" u="none" strike="noStrike" cap="none">
                <a:solidFill>
                  <a:schemeClr val="dk1"/>
                </a:solidFill>
                <a:latin typeface="Calibri"/>
                <a:ea typeface="Calibri"/>
                <a:cs typeface="Calibri"/>
                <a:sym typeface="Calibri"/>
              </a:rPr>
              <a:t>Even with the best quality assurance activities, it is likely that the customer will uncover defects in the software. </a:t>
            </a:r>
            <a:r>
              <a:rPr lang="en-US" sz="1800" b="1" i="1" u="none" strike="noStrike" cap="none">
                <a:solidFill>
                  <a:srgbClr val="00B0F0"/>
                </a:solidFill>
                <a:latin typeface="Calibri"/>
                <a:ea typeface="Calibri"/>
                <a:cs typeface="Calibri"/>
                <a:sym typeface="Calibri"/>
              </a:rPr>
              <a:t>Corrective maintenance changes </a:t>
            </a:r>
            <a:r>
              <a:rPr lang="en-US" sz="1800" b="1" i="0" u="none" strike="noStrike" cap="none">
                <a:solidFill>
                  <a:srgbClr val="00B0F0"/>
                </a:solidFill>
                <a:latin typeface="Calibri"/>
                <a:ea typeface="Calibri"/>
                <a:cs typeface="Calibri"/>
                <a:sym typeface="Calibri"/>
              </a:rPr>
              <a:t>the software to correct defects.</a:t>
            </a:r>
            <a:endParaRPr/>
          </a:p>
          <a:p>
            <a:pPr marL="914400" marR="0" lvl="2" indent="0" algn="just" rtl="0">
              <a:lnSpc>
                <a:spcPct val="100000"/>
              </a:lnSpc>
              <a:spcBef>
                <a:spcPts val="60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Adaptation. </a:t>
            </a:r>
            <a:r>
              <a:rPr lang="en-US" sz="1800" b="0" i="0" u="none" strike="noStrike" cap="none">
                <a:solidFill>
                  <a:schemeClr val="dk1"/>
                </a:solidFill>
                <a:latin typeface="Calibri"/>
                <a:ea typeface="Calibri"/>
                <a:cs typeface="Calibri"/>
                <a:sym typeface="Calibri"/>
              </a:rPr>
              <a:t>Over time, the original environment (e.g., CPU, operating system, business rules, external product characteristics) for which the software was developed is likely to change. </a:t>
            </a:r>
            <a:r>
              <a:rPr lang="en-US" sz="1800" b="1" i="1" u="none" strike="noStrike" cap="none">
                <a:solidFill>
                  <a:srgbClr val="00B0F0"/>
                </a:solidFill>
                <a:latin typeface="Calibri"/>
                <a:ea typeface="Calibri"/>
                <a:cs typeface="Calibri"/>
                <a:sym typeface="Calibri"/>
              </a:rPr>
              <a:t>Adaptive maintenance results in modification to </a:t>
            </a:r>
            <a:r>
              <a:rPr lang="en-US" sz="1800" b="1" i="0" u="none" strike="noStrike" cap="none">
                <a:solidFill>
                  <a:srgbClr val="00B0F0"/>
                </a:solidFill>
                <a:latin typeface="Calibri"/>
                <a:ea typeface="Calibri"/>
                <a:cs typeface="Calibri"/>
                <a:sym typeface="Calibri"/>
              </a:rPr>
              <a:t>the software to accommodate changes to its external environment.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p:nvPr/>
        </p:nvSpPr>
        <p:spPr>
          <a:xfrm>
            <a:off x="0" y="142875"/>
            <a:ext cx="9144000" cy="6416675"/>
          </a:xfrm>
          <a:prstGeom prst="rect">
            <a:avLst/>
          </a:prstGeom>
          <a:noFill/>
          <a:ln>
            <a:noFill/>
          </a:ln>
        </p:spPr>
        <p:txBody>
          <a:bodyPr spcFirstLastPara="1" wrap="square" lIns="91425" tIns="45700" rIns="91425" bIns="45700" anchor="t" anchorCtr="0">
            <a:spAutoFit/>
          </a:bodyPr>
          <a:lstStyle/>
          <a:p>
            <a:pPr marL="914400" marR="0" lvl="2" indent="0" algn="ctr" rtl="0">
              <a:lnSpc>
                <a:spcPct val="100000"/>
              </a:lnSpc>
              <a:spcBef>
                <a:spcPts val="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A Generic View of Software Engineering (Continue…)</a:t>
            </a:r>
            <a:endParaRPr/>
          </a:p>
          <a:p>
            <a:pPr marL="914400" marR="0" lvl="2" indent="0" algn="just"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Calibri"/>
              <a:ea typeface="Calibri"/>
              <a:cs typeface="Calibri"/>
              <a:sym typeface="Calibri"/>
            </a:endParaRPr>
          </a:p>
          <a:p>
            <a:pPr marL="914400" marR="0" lvl="2" indent="0" algn="just" rtl="0">
              <a:lnSpc>
                <a:spcPct val="100000"/>
              </a:lnSpc>
              <a:spcBef>
                <a:spcPts val="60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Enhancement. </a:t>
            </a:r>
            <a:r>
              <a:rPr lang="en-US" sz="1800" b="0" i="0" u="none" strike="noStrike" cap="none">
                <a:solidFill>
                  <a:schemeClr val="dk1"/>
                </a:solidFill>
                <a:latin typeface="Calibri"/>
                <a:ea typeface="Calibri"/>
                <a:cs typeface="Calibri"/>
                <a:sym typeface="Calibri"/>
              </a:rPr>
              <a:t>As software is used, the customer/user will recognize additional functions that will provide benefit. </a:t>
            </a:r>
            <a:r>
              <a:rPr lang="en-US" sz="1800" b="1" i="1" u="none" strike="noStrike" cap="none">
                <a:solidFill>
                  <a:srgbClr val="00B0F0"/>
                </a:solidFill>
                <a:latin typeface="Calibri"/>
                <a:ea typeface="Calibri"/>
                <a:cs typeface="Calibri"/>
                <a:sym typeface="Calibri"/>
              </a:rPr>
              <a:t>Perfective maintenance extends the </a:t>
            </a:r>
            <a:r>
              <a:rPr lang="en-US" sz="1800" b="1" i="0" u="none" strike="noStrike" cap="none">
                <a:solidFill>
                  <a:srgbClr val="00B0F0"/>
                </a:solidFill>
                <a:latin typeface="Calibri"/>
                <a:ea typeface="Calibri"/>
                <a:cs typeface="Calibri"/>
                <a:sym typeface="Calibri"/>
              </a:rPr>
              <a:t>software beyond its original functional requirements.</a:t>
            </a:r>
            <a:endParaRPr/>
          </a:p>
          <a:p>
            <a:pPr marL="914400" marR="0" lvl="2" indent="0" algn="just" rtl="0">
              <a:lnSpc>
                <a:spcPct val="100000"/>
              </a:lnSpc>
              <a:spcBef>
                <a:spcPts val="60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Prevention. </a:t>
            </a:r>
            <a:r>
              <a:rPr lang="en-US" sz="1800" b="0" i="0" u="none" strike="noStrike" cap="none">
                <a:solidFill>
                  <a:schemeClr val="dk1"/>
                </a:solidFill>
                <a:latin typeface="Calibri"/>
                <a:ea typeface="Calibri"/>
                <a:cs typeface="Calibri"/>
                <a:sym typeface="Calibri"/>
              </a:rPr>
              <a:t>Computer software deteriorates due to change, and because of this, </a:t>
            </a:r>
            <a:r>
              <a:rPr lang="en-US" sz="1800" b="1" i="1" u="none" strike="noStrike" cap="none">
                <a:solidFill>
                  <a:srgbClr val="00B0F0"/>
                </a:solidFill>
                <a:latin typeface="Calibri"/>
                <a:ea typeface="Calibri"/>
                <a:cs typeface="Calibri"/>
                <a:sym typeface="Calibri"/>
              </a:rPr>
              <a:t>preventive maintenance, often called software reengineering</a:t>
            </a:r>
            <a:r>
              <a:rPr lang="en-US" sz="1800" b="0" i="1" u="none" strike="noStrike" cap="none">
                <a:solidFill>
                  <a:schemeClr val="dk1"/>
                </a:solidFill>
                <a:latin typeface="Calibri"/>
                <a:ea typeface="Calibri"/>
                <a:cs typeface="Calibri"/>
                <a:sym typeface="Calibri"/>
              </a:rPr>
              <a:t>, must be conducted </a:t>
            </a:r>
            <a:r>
              <a:rPr lang="en-US" sz="1800" b="0" i="0" u="none" strike="noStrike" cap="none">
                <a:solidFill>
                  <a:schemeClr val="dk1"/>
                </a:solidFill>
                <a:latin typeface="Calibri"/>
                <a:ea typeface="Calibri"/>
                <a:cs typeface="Calibri"/>
                <a:sym typeface="Calibri"/>
              </a:rPr>
              <a:t>to enable the software to serve the needs of its end users. </a:t>
            </a:r>
            <a:endParaRPr/>
          </a:p>
          <a:p>
            <a:pPr marL="914400" marR="0" lvl="2" indent="0" algn="just" rtl="0">
              <a:lnSpc>
                <a:spcPct val="100000"/>
              </a:lnSpc>
              <a:spcBef>
                <a:spcPts val="60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In essence, preventive maintenance makes changes to computer programs so that they can be more easily corrected, adapted, and enhanced.</a:t>
            </a:r>
            <a:endParaRPr/>
          </a:p>
          <a:p>
            <a:pPr marL="914400" marR="0" lvl="2" indent="0" algn="just"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360362" marR="0" lvl="0" indent="-360362" algn="just" rtl="0">
              <a:lnSpc>
                <a:spcPct val="100000"/>
              </a:lnSpc>
              <a:spcBef>
                <a:spcPts val="0"/>
              </a:spcBef>
              <a:spcAft>
                <a:spcPts val="0"/>
              </a:spcAft>
              <a:buClr>
                <a:schemeClr val="dk1"/>
              </a:buClr>
              <a:buSzPts val="1800"/>
              <a:buFont typeface="Noto Sans Symbols"/>
              <a:buChar char="❖"/>
            </a:pPr>
            <a:r>
              <a:rPr lang="en-US" sz="1800" b="0" i="0" u="none">
                <a:solidFill>
                  <a:schemeClr val="dk1"/>
                </a:solidFill>
                <a:latin typeface="Calibri"/>
                <a:ea typeface="Calibri"/>
                <a:cs typeface="Calibri"/>
                <a:sym typeface="Calibri"/>
              </a:rPr>
              <a:t>The phases and related steps described in our generic view of software engineering are complemented by a number of </a:t>
            </a:r>
            <a:r>
              <a:rPr lang="en-US" sz="1800" b="1" i="1" u="none">
                <a:solidFill>
                  <a:schemeClr val="dk1"/>
                </a:solidFill>
                <a:latin typeface="Calibri"/>
                <a:ea typeface="Calibri"/>
                <a:cs typeface="Calibri"/>
                <a:sym typeface="Calibri"/>
              </a:rPr>
              <a:t>umbrella activities</a:t>
            </a:r>
            <a:r>
              <a:rPr lang="en-US" sz="1800" b="0" i="1" u="none">
                <a:solidFill>
                  <a:schemeClr val="dk1"/>
                </a:solidFill>
                <a:latin typeface="Calibri"/>
                <a:ea typeface="Calibri"/>
                <a:cs typeface="Calibri"/>
                <a:sym typeface="Calibri"/>
              </a:rPr>
              <a:t>. </a:t>
            </a:r>
            <a:endParaRPr/>
          </a:p>
          <a:p>
            <a:pPr marL="360362" marR="0" lvl="0" indent="-360362" algn="just" rtl="0">
              <a:lnSpc>
                <a:spcPct val="100000"/>
              </a:lnSpc>
              <a:spcBef>
                <a:spcPts val="0"/>
              </a:spcBef>
              <a:spcAft>
                <a:spcPts val="0"/>
              </a:spcAft>
              <a:buClr>
                <a:schemeClr val="dk1"/>
              </a:buClr>
              <a:buSzPts val="1800"/>
              <a:buFont typeface="Calibri"/>
              <a:buNone/>
            </a:pPr>
            <a:r>
              <a:rPr lang="en-US" sz="1800" b="0" i="1" u="none">
                <a:solidFill>
                  <a:schemeClr val="dk1"/>
                </a:solidFill>
                <a:latin typeface="Calibri"/>
                <a:ea typeface="Calibri"/>
                <a:cs typeface="Calibri"/>
                <a:sym typeface="Calibri"/>
              </a:rPr>
              <a:t>	Typical activities in this category </a:t>
            </a:r>
            <a:r>
              <a:rPr lang="en-US" sz="1800" b="0" i="0" u="none">
                <a:solidFill>
                  <a:schemeClr val="dk1"/>
                </a:solidFill>
                <a:latin typeface="Calibri"/>
                <a:ea typeface="Calibri"/>
                <a:cs typeface="Calibri"/>
                <a:sym typeface="Calibri"/>
              </a:rPr>
              <a:t>include:</a:t>
            </a:r>
            <a:endParaRPr/>
          </a:p>
          <a:p>
            <a:pPr marL="914400" marR="0" lvl="2"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 Software project tracking and control</a:t>
            </a:r>
            <a:endParaRPr/>
          </a:p>
          <a:p>
            <a:pPr marL="914400" marR="0" lvl="2"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 Formal technical reviews</a:t>
            </a:r>
            <a:endParaRPr/>
          </a:p>
          <a:p>
            <a:pPr marL="914400" marR="0" lvl="2"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 Software quality assurance</a:t>
            </a:r>
            <a:endParaRPr/>
          </a:p>
          <a:p>
            <a:pPr marL="914400" marR="0" lvl="2"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 Software configuration management</a:t>
            </a:r>
            <a:endParaRPr/>
          </a:p>
          <a:p>
            <a:pPr marL="914400" marR="0" lvl="2"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 Document preparation and production</a:t>
            </a:r>
            <a:endParaRPr/>
          </a:p>
          <a:p>
            <a:pPr marL="914400" marR="0" lvl="2"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 Reusability management</a:t>
            </a:r>
            <a:endParaRPr/>
          </a:p>
          <a:p>
            <a:pPr marL="914400" marR="0" lvl="2"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 Measurement</a:t>
            </a:r>
            <a:endParaRPr/>
          </a:p>
          <a:p>
            <a:pPr marL="914400" marR="0" lvl="2"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 Risk management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p:nvPr/>
        </p:nvSpPr>
        <p:spPr>
          <a:xfrm>
            <a:off x="539750" y="260350"/>
            <a:ext cx="8137525" cy="591026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FF0000"/>
              </a:buClr>
              <a:buSzPts val="1800"/>
              <a:buFont typeface="Arial"/>
              <a:buNone/>
            </a:pPr>
            <a:r>
              <a:rPr lang="en-US" sz="1800" b="0" i="0" u="none" strike="noStrike" cap="none">
                <a:solidFill>
                  <a:srgbClr val="FF0000"/>
                </a:solidFill>
                <a:latin typeface="Arial"/>
                <a:ea typeface="Arial"/>
                <a:cs typeface="Arial"/>
                <a:sym typeface="Arial"/>
              </a:rPr>
              <a:t>Section -II (Weightage – 50%, Minimum Theory Teaching Hours -15 )</a:t>
            </a:r>
            <a:r>
              <a:rPr lang="en-US" sz="1800" b="0" i="0" u="none" strike="noStrike" cap="none">
                <a:solidFill>
                  <a:schemeClr val="dk1"/>
                </a:solidFill>
                <a:latin typeface="Arial"/>
                <a:ea typeface="Arial"/>
                <a:cs typeface="Arial"/>
                <a:sym typeface="Arial"/>
              </a:rPr>
              <a:t> </a:t>
            </a:r>
            <a:endParaRPr/>
          </a:p>
          <a:p>
            <a:pPr marL="0" marR="0" lvl="0" indent="0" algn="just" rtl="0">
              <a:lnSpc>
                <a:spcPct val="150000"/>
              </a:lnSpc>
              <a:spcBef>
                <a:spcPts val="0"/>
              </a:spcBef>
              <a:spcAft>
                <a:spcPts val="0"/>
              </a:spcAft>
              <a:buClr>
                <a:srgbClr val="0070C0"/>
              </a:buClr>
              <a:buSzPts val="1800"/>
              <a:buFont typeface="Arial"/>
              <a:buNone/>
            </a:pPr>
            <a:r>
              <a:rPr lang="en-US" sz="1800" b="0" i="0" u="none" strike="noStrike" cap="none">
                <a:solidFill>
                  <a:srgbClr val="0070C0"/>
                </a:solidFill>
                <a:latin typeface="Arial"/>
                <a:ea typeface="Arial"/>
                <a:cs typeface="Arial"/>
                <a:sym typeface="Arial"/>
              </a:rPr>
              <a:t>Software Project Management : </a:t>
            </a:r>
            <a:r>
              <a:rPr lang="en-US" sz="1800" b="0" i="0" u="none" strike="noStrike" cap="none">
                <a:solidFill>
                  <a:schemeClr val="dk1"/>
                </a:solidFill>
                <a:latin typeface="Arial"/>
                <a:ea typeface="Arial"/>
                <a:cs typeface="Arial"/>
                <a:sym typeface="Arial"/>
              </a:rPr>
              <a:t>Software project estimation and planning, Decomposition techniques, Risk Management, Requirement analysis. </a:t>
            </a:r>
            <a:endParaRPr/>
          </a:p>
          <a:p>
            <a:pPr marL="0" marR="0" lvl="0" indent="0" algn="just" rtl="0">
              <a:lnSpc>
                <a:spcPct val="150000"/>
              </a:lnSpc>
              <a:spcBef>
                <a:spcPts val="0"/>
              </a:spcBef>
              <a:spcAft>
                <a:spcPts val="0"/>
              </a:spcAft>
              <a:buClr>
                <a:schemeClr val="dk1"/>
              </a:buClr>
              <a:buSzPts val="1800"/>
              <a:buFont typeface="Arial"/>
              <a:buNone/>
            </a:pPr>
            <a:endParaRPr sz="1800" b="0" i="0" u="none" strike="noStrike" cap="none">
              <a:solidFill>
                <a:srgbClr val="0070C0"/>
              </a:solidFill>
              <a:latin typeface="Arial"/>
              <a:ea typeface="Arial"/>
              <a:cs typeface="Arial"/>
              <a:sym typeface="Arial"/>
            </a:endParaRPr>
          </a:p>
          <a:p>
            <a:pPr marL="0" marR="0" lvl="0" indent="0" algn="just" rtl="0">
              <a:lnSpc>
                <a:spcPct val="150000"/>
              </a:lnSpc>
              <a:spcBef>
                <a:spcPts val="0"/>
              </a:spcBef>
              <a:spcAft>
                <a:spcPts val="0"/>
              </a:spcAft>
              <a:buClr>
                <a:srgbClr val="0070C0"/>
              </a:buClr>
              <a:buSzPts val="1800"/>
              <a:buFont typeface="Arial"/>
              <a:buNone/>
            </a:pPr>
            <a:r>
              <a:rPr lang="en-US" sz="1800" b="0" i="0" u="none" strike="noStrike" cap="none">
                <a:solidFill>
                  <a:srgbClr val="0070C0"/>
                </a:solidFill>
                <a:latin typeface="Arial"/>
                <a:ea typeface="Arial"/>
                <a:cs typeface="Arial"/>
                <a:sym typeface="Arial"/>
              </a:rPr>
              <a:t>Object Oriented Analysis: </a:t>
            </a:r>
            <a:r>
              <a:rPr lang="en-US" sz="1800" b="0" i="0" u="none" strike="noStrike" cap="none">
                <a:solidFill>
                  <a:schemeClr val="dk1"/>
                </a:solidFill>
                <a:latin typeface="Arial"/>
                <a:ea typeface="Arial"/>
                <a:cs typeface="Arial"/>
                <a:sym typeface="Arial"/>
              </a:rPr>
              <a:t>Object oriented analysis and data modeling, Object oriented concepts, Class Based Modeling. </a:t>
            </a:r>
            <a:endParaRPr/>
          </a:p>
          <a:p>
            <a:pPr marL="0" marR="0" lvl="0" indent="0" algn="just" rtl="0">
              <a:lnSpc>
                <a:spcPct val="15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rgbClr val="0070C0"/>
              </a:buClr>
              <a:buSzPts val="1800"/>
              <a:buFont typeface="Arial"/>
              <a:buNone/>
            </a:pPr>
            <a:r>
              <a:rPr lang="en-US" sz="1800" b="0" i="0" u="none" strike="noStrike" cap="none">
                <a:solidFill>
                  <a:srgbClr val="0070C0"/>
                </a:solidFill>
                <a:latin typeface="Arial"/>
                <a:ea typeface="Arial"/>
                <a:cs typeface="Arial"/>
                <a:sym typeface="Arial"/>
              </a:rPr>
              <a:t>Agile Development: </a:t>
            </a:r>
            <a:r>
              <a:rPr lang="en-US" sz="1800" b="0" i="0" u="none" strike="noStrike" cap="none">
                <a:solidFill>
                  <a:schemeClr val="dk1"/>
                </a:solidFill>
                <a:latin typeface="Arial"/>
                <a:ea typeface="Arial"/>
                <a:cs typeface="Arial"/>
                <a:sym typeface="Arial"/>
              </a:rPr>
              <a:t>About Agility, Agility and cost of change, Agile process, Agile process models (Adaptive software development, Scrum, Dynamic system development method), Agile Software development Approaches</a:t>
            </a:r>
            <a:endParaRPr/>
          </a:p>
          <a:p>
            <a:pPr marL="0" marR="0" lvl="0" indent="0" algn="just" rtl="0">
              <a:lnSpc>
                <a:spcPct val="15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rgbClr val="0070C0"/>
              </a:buClr>
              <a:buSzPts val="1800"/>
              <a:buFont typeface="Arial"/>
              <a:buNone/>
            </a:pPr>
            <a:r>
              <a:rPr lang="en-US" sz="1800" b="0" i="0" u="none" strike="noStrike" cap="none">
                <a:solidFill>
                  <a:srgbClr val="0070C0"/>
                </a:solidFill>
                <a:latin typeface="Arial"/>
                <a:ea typeface="Arial"/>
                <a:cs typeface="Arial"/>
                <a:sym typeface="Arial"/>
              </a:rPr>
              <a:t>Software Design Engineering: </a:t>
            </a:r>
            <a:r>
              <a:rPr lang="en-US" sz="1800" b="0" i="0" u="none" strike="noStrike" cap="none">
                <a:solidFill>
                  <a:schemeClr val="dk1"/>
                </a:solidFill>
                <a:latin typeface="Arial"/>
                <a:ea typeface="Arial"/>
                <a:cs typeface="Arial"/>
                <a:sym typeface="Arial"/>
              </a:rPr>
              <a:t>The design process and fundamentals, Effective modular Design, Data flow oriented design, Transform analysis, Transaction analysis, Design heuristics.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p:nvPr/>
        </p:nvSpPr>
        <p:spPr>
          <a:xfrm>
            <a:off x="0" y="214312"/>
            <a:ext cx="9144000" cy="3124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2000"/>
              <a:buFont typeface="Arial"/>
              <a:buNone/>
            </a:pPr>
            <a:r>
              <a:rPr lang="en-US" sz="2000" b="1" i="0" u="none">
                <a:solidFill>
                  <a:srgbClr val="FF0000"/>
                </a:solidFill>
                <a:latin typeface="Arial"/>
                <a:ea typeface="Arial"/>
                <a:cs typeface="Arial"/>
                <a:sym typeface="Arial"/>
              </a:rPr>
              <a:t>SOFTWARE PROCESS MODELS</a:t>
            </a:r>
            <a:endParaRPr/>
          </a:p>
          <a:p>
            <a:pPr marL="0" marR="0" lvl="0" indent="0" algn="l"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0" marR="0" lvl="0" indent="-114300" algn="just" rtl="0">
              <a:lnSpc>
                <a:spcPct val="100000"/>
              </a:lnSpc>
              <a:spcBef>
                <a:spcPts val="6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To solve actual problems in an industry setting, a software engineer or a team of engineers must incorporate a development strategy that encompasses the process, methods, and tools. </a:t>
            </a:r>
            <a:endParaRPr/>
          </a:p>
          <a:p>
            <a:pPr marL="0" marR="0" lvl="0" indent="-114300" algn="just" rtl="0">
              <a:lnSpc>
                <a:spcPct val="100000"/>
              </a:lnSpc>
              <a:spcBef>
                <a:spcPts val="6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This strategy is often referred to as a </a:t>
            </a:r>
            <a:r>
              <a:rPr lang="en-US" sz="1800" b="1" i="1" u="none">
                <a:solidFill>
                  <a:schemeClr val="dk1"/>
                </a:solidFill>
                <a:latin typeface="Arial"/>
                <a:ea typeface="Arial"/>
                <a:cs typeface="Arial"/>
                <a:sym typeface="Arial"/>
              </a:rPr>
              <a:t>process model or a software engineering paradigm. </a:t>
            </a:r>
            <a:endParaRPr/>
          </a:p>
          <a:p>
            <a:pPr marL="0" marR="0" lvl="0" indent="-114300" algn="just" rtl="0">
              <a:lnSpc>
                <a:spcPct val="100000"/>
              </a:lnSpc>
              <a:spcBef>
                <a:spcPts val="600"/>
              </a:spcBef>
              <a:spcAft>
                <a:spcPts val="0"/>
              </a:spcAft>
              <a:buClr>
                <a:schemeClr val="dk1"/>
              </a:buClr>
              <a:buSzPts val="1800"/>
              <a:buFont typeface="Noto Sans Symbols"/>
              <a:buChar char="▪"/>
            </a:pPr>
            <a:r>
              <a:rPr lang="en-US" sz="1800" b="0" i="1" u="none">
                <a:solidFill>
                  <a:schemeClr val="dk1"/>
                </a:solidFill>
                <a:latin typeface="Arial"/>
                <a:ea typeface="Arial"/>
                <a:cs typeface="Arial"/>
                <a:sym typeface="Arial"/>
              </a:rPr>
              <a:t>A process model </a:t>
            </a:r>
            <a:r>
              <a:rPr lang="en-US" sz="1800" b="0" i="0" u="none">
                <a:solidFill>
                  <a:schemeClr val="dk1"/>
                </a:solidFill>
                <a:latin typeface="Arial"/>
                <a:ea typeface="Arial"/>
                <a:cs typeface="Arial"/>
                <a:sym typeface="Arial"/>
              </a:rPr>
              <a:t>for software engineering is chosen based on the nature of the project and application, the methods and tools to be used, and the controls and deliverables that are required.</a:t>
            </a:r>
            <a:endParaRPr/>
          </a:p>
        </p:txBody>
      </p:sp>
      <p:pic>
        <p:nvPicPr>
          <p:cNvPr id="184" name="Google Shape;184;p32"/>
          <p:cNvPicPr preferRelativeResize="0"/>
          <p:nvPr/>
        </p:nvPicPr>
        <p:blipFill rotWithShape="1">
          <a:blip r:embed="rId3">
            <a:alphaModFix/>
          </a:blip>
          <a:srcRect/>
          <a:stretch/>
        </p:blipFill>
        <p:spPr>
          <a:xfrm>
            <a:off x="357187" y="3500437"/>
            <a:ext cx="3343275" cy="2657475"/>
          </a:xfrm>
          <a:prstGeom prst="rect">
            <a:avLst/>
          </a:prstGeom>
          <a:noFill/>
          <a:ln>
            <a:noFill/>
          </a:ln>
        </p:spPr>
      </p:pic>
      <p:pic>
        <p:nvPicPr>
          <p:cNvPr id="185" name="Google Shape;185;p32"/>
          <p:cNvPicPr preferRelativeResize="0"/>
          <p:nvPr/>
        </p:nvPicPr>
        <p:blipFill rotWithShape="1">
          <a:blip r:embed="rId4">
            <a:alphaModFix/>
          </a:blip>
          <a:srcRect/>
          <a:stretch/>
        </p:blipFill>
        <p:spPr>
          <a:xfrm>
            <a:off x="3929062" y="3286125"/>
            <a:ext cx="4891087" cy="3286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3"/>
          <p:cNvSpPr txBox="1"/>
          <p:nvPr/>
        </p:nvSpPr>
        <p:spPr>
          <a:xfrm>
            <a:off x="0" y="428625"/>
            <a:ext cx="9144000" cy="3800475"/>
          </a:xfrm>
          <a:prstGeom prst="rect">
            <a:avLst/>
          </a:prstGeom>
          <a:noFill/>
          <a:ln>
            <a:noFill/>
          </a:ln>
        </p:spPr>
        <p:txBody>
          <a:bodyPr spcFirstLastPara="1" wrap="square" lIns="91425" tIns="45700" rIns="91425" bIns="45700" anchor="t" anchorCtr="0">
            <a:spAutoFit/>
          </a:bodyPr>
          <a:lstStyle/>
          <a:p>
            <a:pPr marL="179387" marR="0" lvl="0" indent="-179387" algn="just" rtl="0">
              <a:lnSpc>
                <a:spcPct val="100000"/>
              </a:lnSpc>
              <a:spcBef>
                <a:spcPts val="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All software development can be characterized as a problem solving loop in which four distinct stages are encountered: </a:t>
            </a:r>
            <a:r>
              <a:rPr lang="en-US" sz="1800" b="1" i="0" u="none">
                <a:solidFill>
                  <a:schemeClr val="dk1"/>
                </a:solidFill>
                <a:latin typeface="Arial"/>
                <a:ea typeface="Arial"/>
                <a:cs typeface="Arial"/>
                <a:sym typeface="Arial"/>
              </a:rPr>
              <a:t>status quo, problem definition, technical development, and solution integration</a:t>
            </a:r>
            <a:r>
              <a:rPr lang="en-US" sz="1800" b="0" i="0" u="none">
                <a:solidFill>
                  <a:schemeClr val="dk1"/>
                </a:solidFill>
                <a:latin typeface="Arial"/>
                <a:ea typeface="Arial"/>
                <a:cs typeface="Arial"/>
                <a:sym typeface="Arial"/>
              </a:rPr>
              <a:t>. </a:t>
            </a:r>
            <a:endParaRPr/>
          </a:p>
          <a:p>
            <a:pPr marL="803275" marR="0" lvl="1" indent="-346075" algn="just" rtl="0">
              <a:lnSpc>
                <a:spcPct val="100000"/>
              </a:lnSpc>
              <a:spcBef>
                <a:spcPts val="600"/>
              </a:spcBef>
              <a:spcAft>
                <a:spcPts val="0"/>
              </a:spcAft>
              <a:buClr>
                <a:schemeClr val="dk1"/>
              </a:buClr>
              <a:buSzPts val="1800"/>
              <a:buFont typeface="Courier New"/>
              <a:buChar char="o"/>
            </a:pPr>
            <a:r>
              <a:rPr lang="en-US" sz="1800" b="0" i="0" u="none" strike="noStrike" cap="none">
                <a:solidFill>
                  <a:schemeClr val="dk1"/>
                </a:solidFill>
                <a:latin typeface="Arial"/>
                <a:ea typeface="Arial"/>
                <a:cs typeface="Arial"/>
                <a:sym typeface="Arial"/>
              </a:rPr>
              <a:t>Status quo “represents the current state of affairs”</a:t>
            </a:r>
            <a:endParaRPr/>
          </a:p>
          <a:p>
            <a:pPr marL="803275" marR="0" lvl="1" indent="-346075" algn="just" rtl="0">
              <a:lnSpc>
                <a:spcPct val="100000"/>
              </a:lnSpc>
              <a:spcBef>
                <a:spcPts val="600"/>
              </a:spcBef>
              <a:spcAft>
                <a:spcPts val="0"/>
              </a:spcAft>
              <a:buClr>
                <a:schemeClr val="dk1"/>
              </a:buClr>
              <a:buSzPts val="1800"/>
              <a:buFont typeface="Courier New"/>
              <a:buChar char="o"/>
            </a:pPr>
            <a:r>
              <a:rPr lang="en-US" sz="1800" b="0" i="0" u="none" strike="noStrike" cap="none">
                <a:solidFill>
                  <a:schemeClr val="dk1"/>
                </a:solidFill>
                <a:latin typeface="Arial"/>
                <a:ea typeface="Arial"/>
                <a:cs typeface="Arial"/>
                <a:sym typeface="Arial"/>
              </a:rPr>
              <a:t>problem definition identifies the specific problem to be solved</a:t>
            </a:r>
            <a:endParaRPr/>
          </a:p>
          <a:p>
            <a:pPr marL="803275" marR="0" lvl="1" indent="-346075" algn="just" rtl="0">
              <a:lnSpc>
                <a:spcPct val="100000"/>
              </a:lnSpc>
              <a:spcBef>
                <a:spcPts val="600"/>
              </a:spcBef>
              <a:spcAft>
                <a:spcPts val="0"/>
              </a:spcAft>
              <a:buClr>
                <a:schemeClr val="dk1"/>
              </a:buClr>
              <a:buSzPts val="1800"/>
              <a:buFont typeface="Courier New"/>
              <a:buChar char="o"/>
            </a:pPr>
            <a:r>
              <a:rPr lang="en-US" sz="1800" b="0" i="0" u="none" strike="noStrike" cap="none">
                <a:solidFill>
                  <a:schemeClr val="dk1"/>
                </a:solidFill>
                <a:latin typeface="Arial"/>
                <a:ea typeface="Arial"/>
                <a:cs typeface="Arial"/>
                <a:sym typeface="Arial"/>
              </a:rPr>
              <a:t>technical development solves the problem through the application of some technology</a:t>
            </a:r>
            <a:endParaRPr/>
          </a:p>
          <a:p>
            <a:pPr marL="803275" marR="0" lvl="1" indent="-346075" algn="just" rtl="0">
              <a:lnSpc>
                <a:spcPct val="100000"/>
              </a:lnSpc>
              <a:spcBef>
                <a:spcPts val="600"/>
              </a:spcBef>
              <a:spcAft>
                <a:spcPts val="0"/>
              </a:spcAft>
              <a:buClr>
                <a:schemeClr val="dk1"/>
              </a:buClr>
              <a:buSzPts val="1800"/>
              <a:buFont typeface="Courier New"/>
              <a:buChar char="o"/>
            </a:pPr>
            <a:r>
              <a:rPr lang="en-US" sz="1800" b="0" i="0" u="none" strike="noStrike" cap="none">
                <a:solidFill>
                  <a:schemeClr val="dk1"/>
                </a:solidFill>
                <a:latin typeface="Arial"/>
                <a:ea typeface="Arial"/>
                <a:cs typeface="Arial"/>
                <a:sym typeface="Arial"/>
              </a:rPr>
              <a:t>solution integration delivers the results (e.g., documents, programs, data, new business function, new product) to those who requested the solution in the first place.</a:t>
            </a:r>
            <a:endParaRPr/>
          </a:p>
          <a:p>
            <a:pPr marL="179387" marR="0" lvl="0" indent="-179387" algn="just" rtl="0">
              <a:lnSpc>
                <a:spcPct val="100000"/>
              </a:lnSpc>
              <a:spcBef>
                <a:spcPts val="6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This problem solving loop applies to software engineering work at many different levels of resolution.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p:nvPr/>
        </p:nvSpPr>
        <p:spPr>
          <a:xfrm>
            <a:off x="0" y="0"/>
            <a:ext cx="9144000" cy="42941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2000"/>
              <a:buFont typeface="Arial"/>
              <a:buNone/>
            </a:pPr>
            <a:r>
              <a:rPr lang="en-US" sz="2000" b="1" i="0" u="none">
                <a:solidFill>
                  <a:srgbClr val="FF0000"/>
                </a:solidFill>
                <a:latin typeface="Arial"/>
                <a:ea typeface="Arial"/>
                <a:cs typeface="Arial"/>
                <a:sym typeface="Arial"/>
              </a:rPr>
              <a:t>PRESCRIPTIVE PROCESS MODELS</a:t>
            </a:r>
            <a:endParaRPr/>
          </a:p>
          <a:p>
            <a:pPr marL="0" marR="0" lvl="0" indent="-114300" algn="just" rtl="0">
              <a:lnSpc>
                <a:spcPct val="100000"/>
              </a:lnSpc>
              <a:spcBef>
                <a:spcPts val="6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Prescriptive process models were originally proposed to bring order to the chaos of software development. </a:t>
            </a:r>
            <a:endParaRPr/>
          </a:p>
          <a:p>
            <a:pPr marL="0" marR="0" lvl="0" indent="-114300" algn="just" rtl="0">
              <a:lnSpc>
                <a:spcPct val="100000"/>
              </a:lnSpc>
              <a:spcBef>
                <a:spcPts val="6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History has indicated that these traditional models have brought a certain amount of useful structure to software engineering work and have provided a reasonably effective road map for software teams. </a:t>
            </a:r>
            <a:endParaRPr/>
          </a:p>
          <a:p>
            <a:pPr marL="0" marR="0" lvl="0" indent="0" algn="just" rtl="0">
              <a:lnSpc>
                <a:spcPct val="100000"/>
              </a:lnSpc>
              <a:spcBef>
                <a:spcPts val="600"/>
              </a:spcBef>
              <a:spcAft>
                <a:spcPts val="0"/>
              </a:spcAft>
              <a:buClr>
                <a:schemeClr val="dk1"/>
              </a:buClr>
              <a:buSzPts val="1800"/>
              <a:buFont typeface="Noto Sans Symbols"/>
              <a:buNone/>
            </a:pPr>
            <a:endParaRPr sz="1800" b="0" i="0" u="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FF0000"/>
              </a:buClr>
              <a:buSzPts val="2000"/>
              <a:buFont typeface="Arial"/>
              <a:buNone/>
            </a:pPr>
            <a:r>
              <a:rPr lang="en-US" sz="2000" b="1" i="0" u="none">
                <a:solidFill>
                  <a:srgbClr val="FF0000"/>
                </a:solidFill>
                <a:latin typeface="Arial"/>
                <a:ea typeface="Arial"/>
                <a:cs typeface="Arial"/>
                <a:sym typeface="Arial"/>
              </a:rPr>
              <a:t>The Waterfall Model</a:t>
            </a:r>
            <a:endParaRPr/>
          </a:p>
          <a:p>
            <a:pPr marL="0" marR="0" lvl="0" indent="0" algn="ctr" rtl="0">
              <a:lnSpc>
                <a:spcPct val="100000"/>
              </a:lnSpc>
              <a:spcBef>
                <a:spcPts val="0"/>
              </a:spcBef>
              <a:spcAft>
                <a:spcPts val="0"/>
              </a:spcAft>
              <a:buClr>
                <a:schemeClr val="dk1"/>
              </a:buClr>
              <a:buSzPts val="2000"/>
              <a:buFont typeface="Arial"/>
              <a:buNone/>
            </a:pPr>
            <a:endParaRPr sz="2000" b="1" i="0" u="none">
              <a:solidFill>
                <a:srgbClr val="FF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The </a:t>
            </a:r>
            <a:r>
              <a:rPr lang="en-US" sz="1800" b="1" i="1" u="none">
                <a:solidFill>
                  <a:schemeClr val="dk1"/>
                </a:solidFill>
                <a:latin typeface="Arial"/>
                <a:ea typeface="Arial"/>
                <a:cs typeface="Arial"/>
                <a:sym typeface="Arial"/>
              </a:rPr>
              <a:t>waterfall model, </a:t>
            </a:r>
            <a:r>
              <a:rPr lang="en-US" sz="1800" b="0" i="1" u="none">
                <a:solidFill>
                  <a:schemeClr val="dk1"/>
                </a:solidFill>
                <a:latin typeface="Arial"/>
                <a:ea typeface="Arial"/>
                <a:cs typeface="Arial"/>
                <a:sym typeface="Arial"/>
              </a:rPr>
              <a:t>sometimes called the </a:t>
            </a:r>
            <a:r>
              <a:rPr lang="en-US" sz="1800" b="1" i="1" u="none">
                <a:solidFill>
                  <a:schemeClr val="dk1"/>
                </a:solidFill>
                <a:latin typeface="Arial"/>
                <a:ea typeface="Arial"/>
                <a:cs typeface="Arial"/>
                <a:sym typeface="Arial"/>
              </a:rPr>
              <a:t>classic life cycle</a:t>
            </a:r>
            <a:r>
              <a:rPr lang="en-US" sz="1800" b="0" i="1" u="none">
                <a:solidFill>
                  <a:schemeClr val="dk1"/>
                </a:solidFill>
                <a:latin typeface="Arial"/>
                <a:ea typeface="Arial"/>
                <a:cs typeface="Arial"/>
                <a:sym typeface="Arial"/>
              </a:rPr>
              <a:t>, suggests a systematic, </a:t>
            </a:r>
            <a:r>
              <a:rPr lang="en-US" sz="1800" b="0" i="0" u="none">
                <a:solidFill>
                  <a:schemeClr val="dk1"/>
                </a:solidFill>
                <a:latin typeface="Arial"/>
                <a:ea typeface="Arial"/>
                <a:cs typeface="Arial"/>
                <a:sym typeface="Arial"/>
              </a:rPr>
              <a:t>sequential approach to software development that begins with customer specification of requirements and progresses through planning, modeling, construction, and deployment, culminating in ongoing support of the completed software. </a:t>
            </a:r>
            <a:endParaRPr/>
          </a:p>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196" name="Google Shape;196;p34"/>
          <p:cNvPicPr preferRelativeResize="0"/>
          <p:nvPr/>
        </p:nvPicPr>
        <p:blipFill rotWithShape="1">
          <a:blip r:embed="rId3">
            <a:alphaModFix/>
          </a:blip>
          <a:srcRect/>
          <a:stretch/>
        </p:blipFill>
        <p:spPr>
          <a:xfrm>
            <a:off x="357187" y="4286250"/>
            <a:ext cx="7929562" cy="2143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p:nvPr/>
        </p:nvSpPr>
        <p:spPr>
          <a:xfrm>
            <a:off x="0" y="285750"/>
            <a:ext cx="9144000" cy="5648325"/>
          </a:xfrm>
          <a:prstGeom prst="rect">
            <a:avLst/>
          </a:prstGeom>
          <a:noFill/>
          <a:ln>
            <a:noFill/>
          </a:ln>
        </p:spPr>
        <p:txBody>
          <a:bodyPr spcFirstLastPara="1" wrap="square" lIns="91425" tIns="45700" rIns="91425" bIns="45700" anchor="t" anchorCtr="0">
            <a:spAutoFit/>
          </a:bodyPr>
          <a:lstStyle/>
          <a:p>
            <a:pPr marL="263525" marR="0" lvl="0" indent="-263525"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Among the problems that are sometimes encountered when the waterfall model is applied are:</a:t>
            </a:r>
            <a:endParaRPr/>
          </a:p>
          <a:p>
            <a:pPr marL="263525" marR="0" lvl="0" indent="-263525" algn="just" rtl="0">
              <a:lnSpc>
                <a:spcPct val="100000"/>
              </a:lnSpc>
              <a:spcBef>
                <a:spcPts val="60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1. Real projects rarely follow the sequential flow that the model proposes.</a:t>
            </a:r>
            <a:endParaRPr/>
          </a:p>
          <a:p>
            <a:pPr marL="263525" marR="0" lvl="0" indent="-263525"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Although the linear model can accommodate iteration, it does so indirectly.</a:t>
            </a:r>
            <a:endParaRPr/>
          </a:p>
          <a:p>
            <a:pPr marL="263525" marR="0" lvl="0" indent="-263525"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As a result, changes can cause confusion as the project team proceeds.</a:t>
            </a:r>
            <a:endParaRPr/>
          </a:p>
          <a:p>
            <a:pPr marL="263525" marR="0" lvl="0" indent="-263525" algn="just" rtl="0">
              <a:lnSpc>
                <a:spcPct val="100000"/>
              </a:lnSpc>
              <a:spcBef>
                <a:spcPts val="60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2. It is often difficult for the customer to state all requirements explicitly. </a:t>
            </a:r>
            <a:endParaRPr/>
          </a:p>
          <a:p>
            <a:pPr marL="263525" marR="0" lvl="0" indent="-263525" algn="just" rtl="0">
              <a:lnSpc>
                <a:spcPct val="100000"/>
              </a:lnSpc>
              <a:spcBef>
                <a:spcPts val="60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	</a:t>
            </a:r>
            <a:r>
              <a:rPr lang="en-US" sz="1800" b="0" i="0" u="none">
                <a:solidFill>
                  <a:schemeClr val="dk1"/>
                </a:solidFill>
                <a:latin typeface="Arial"/>
                <a:ea typeface="Arial"/>
                <a:cs typeface="Arial"/>
                <a:sym typeface="Arial"/>
              </a:rPr>
              <a:t>The waterfall model requires this and has difficulty accommodating the natural uncertainty that exists at the beginning of many projects.</a:t>
            </a:r>
            <a:endParaRPr/>
          </a:p>
          <a:p>
            <a:pPr marL="263525" marR="0" lvl="0" indent="-263525" algn="just" rtl="0">
              <a:lnSpc>
                <a:spcPct val="100000"/>
              </a:lnSpc>
              <a:spcBef>
                <a:spcPts val="60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3. The customer must have patience. </a:t>
            </a:r>
            <a:endParaRPr/>
          </a:p>
          <a:p>
            <a:pPr marL="263525" marR="0" lvl="0" indent="-263525" algn="just" rtl="0">
              <a:lnSpc>
                <a:spcPct val="100000"/>
              </a:lnSpc>
              <a:spcBef>
                <a:spcPts val="60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	</a:t>
            </a:r>
            <a:r>
              <a:rPr lang="en-US" sz="1800" b="0" i="0" u="none">
                <a:solidFill>
                  <a:schemeClr val="dk1"/>
                </a:solidFill>
                <a:latin typeface="Arial"/>
                <a:ea typeface="Arial"/>
                <a:cs typeface="Arial"/>
                <a:sym typeface="Arial"/>
              </a:rPr>
              <a:t>A working version of the program(s) will not be available until late in the project time span. </a:t>
            </a:r>
            <a:endParaRPr/>
          </a:p>
          <a:p>
            <a:pPr marL="263525" marR="0" lvl="0" indent="-263525"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a:t>
            </a:r>
            <a:r>
              <a:rPr lang="en-US" sz="1800" b="0" i="0" u="none">
                <a:solidFill>
                  <a:srgbClr val="FF0000"/>
                </a:solidFill>
                <a:latin typeface="Arial"/>
                <a:ea typeface="Arial"/>
                <a:cs typeface="Arial"/>
                <a:sym typeface="Arial"/>
              </a:rPr>
              <a:t>A major blunder, if undetected until the working program is reviewed, can be disastrous.</a:t>
            </a:r>
            <a:endParaRPr/>
          </a:p>
          <a:p>
            <a:pPr marL="263525" marR="0" lvl="0" indent="-263525"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a:t>
            </a:r>
            <a:endParaRPr/>
          </a:p>
          <a:p>
            <a:pPr marL="263525" marR="0" lvl="0" indent="-263525"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a:t>
            </a:r>
            <a:r>
              <a:rPr lang="en-US" sz="1800" b="0" i="1" u="none">
                <a:solidFill>
                  <a:schemeClr val="dk1"/>
                </a:solidFill>
                <a:latin typeface="Arial"/>
                <a:ea typeface="Arial"/>
                <a:cs typeface="Arial"/>
                <a:sym typeface="Arial"/>
              </a:rPr>
              <a:t>A variation in the representation of the waterfall model is called the </a:t>
            </a:r>
            <a:r>
              <a:rPr lang="en-US" sz="1800" b="1" i="1" u="none">
                <a:solidFill>
                  <a:schemeClr val="dk1"/>
                </a:solidFill>
                <a:latin typeface="Arial"/>
                <a:ea typeface="Arial"/>
                <a:cs typeface="Arial"/>
                <a:sym typeface="Arial"/>
              </a:rPr>
              <a:t>V-model</a:t>
            </a:r>
            <a:r>
              <a:rPr lang="en-US" sz="1800" b="0" i="1" u="none">
                <a:solidFill>
                  <a:schemeClr val="dk1"/>
                </a:solidFill>
                <a:latin typeface="Arial"/>
                <a:ea typeface="Arial"/>
                <a:cs typeface="Arial"/>
                <a:sym typeface="Arial"/>
              </a:rPr>
              <a:t>. </a:t>
            </a:r>
            <a:endParaRPr/>
          </a:p>
          <a:p>
            <a:pPr marL="263525" marR="0" lvl="0" indent="-263525"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The V-model depicts the relationship of quality assurance actions to the actions associated with communication, modeling, and early construction activities.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36"/>
          <p:cNvPicPr preferRelativeResize="0"/>
          <p:nvPr/>
        </p:nvPicPr>
        <p:blipFill rotWithShape="1">
          <a:blip r:embed="rId3">
            <a:alphaModFix/>
          </a:blip>
          <a:srcRect/>
          <a:stretch/>
        </p:blipFill>
        <p:spPr>
          <a:xfrm>
            <a:off x="5000625" y="500062"/>
            <a:ext cx="4143375" cy="5429250"/>
          </a:xfrm>
          <a:prstGeom prst="rect">
            <a:avLst/>
          </a:prstGeom>
          <a:noFill/>
          <a:ln>
            <a:noFill/>
          </a:ln>
        </p:spPr>
      </p:pic>
      <p:sp>
        <p:nvSpPr>
          <p:cNvPr id="207" name="Google Shape;207;p36"/>
          <p:cNvSpPr txBox="1"/>
          <p:nvPr/>
        </p:nvSpPr>
        <p:spPr>
          <a:xfrm>
            <a:off x="0" y="500062"/>
            <a:ext cx="4929187" cy="4954587"/>
          </a:xfrm>
          <a:prstGeom prst="rect">
            <a:avLst/>
          </a:prstGeom>
          <a:noFill/>
          <a:ln>
            <a:noFill/>
          </a:ln>
        </p:spPr>
        <p:txBody>
          <a:bodyPr spcFirstLastPara="1" wrap="square" lIns="91425" tIns="45700" rIns="91425" bIns="45700" anchor="t" anchorCtr="0">
            <a:spAutoFit/>
          </a:bodyPr>
          <a:lstStyle/>
          <a:p>
            <a:pPr marL="360362" marR="0" lvl="0" indent="-360362" algn="just" rtl="0">
              <a:lnSpc>
                <a:spcPct val="100000"/>
              </a:lnSpc>
              <a:spcBef>
                <a:spcPts val="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As a software team moves down the left side of the V, basic problem requirements are refined into progressively more detailed and technical representations of the problem and its solution. </a:t>
            </a:r>
            <a:endParaRPr/>
          </a:p>
          <a:p>
            <a:pPr marL="360362" marR="0" lvl="0" indent="-360362" algn="just" rtl="0">
              <a:lnSpc>
                <a:spcPct val="100000"/>
              </a:lnSpc>
              <a:spcBef>
                <a:spcPts val="6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Once code has been generated, the team moves up the right side of the V, essentially performing a series of tests (quality assurance actions) that validate each of the models created as the team moved down the left side.</a:t>
            </a:r>
            <a:endParaRPr/>
          </a:p>
          <a:p>
            <a:pPr marL="360362" marR="0" lvl="0" indent="-360362" algn="just" rtl="0">
              <a:lnSpc>
                <a:spcPct val="100000"/>
              </a:lnSpc>
              <a:spcBef>
                <a:spcPts val="6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In reality, there is no fundamental difference between the classic life cycle and the V-model. The V-model provides a way of visualizing how verification and validation actions are applied to earlier engineering work.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p:nvPr/>
        </p:nvSpPr>
        <p:spPr>
          <a:xfrm>
            <a:off x="0" y="25400"/>
            <a:ext cx="9144000" cy="6832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2000"/>
              <a:buFont typeface="Arial"/>
              <a:buNone/>
            </a:pPr>
            <a:r>
              <a:rPr lang="en-US" sz="2000" b="1" i="0" u="none">
                <a:solidFill>
                  <a:srgbClr val="FF0000"/>
                </a:solidFill>
                <a:latin typeface="Arial"/>
                <a:ea typeface="Arial"/>
                <a:cs typeface="Arial"/>
                <a:sym typeface="Arial"/>
              </a:rPr>
              <a:t>Incremental Process Models</a:t>
            </a:r>
            <a:endParaRPr/>
          </a:p>
          <a:p>
            <a:pPr marL="0" marR="0" lvl="0" indent="-114300" algn="just" rtl="0">
              <a:lnSpc>
                <a:spcPct val="100000"/>
              </a:lnSpc>
              <a:spcBef>
                <a:spcPts val="6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The </a:t>
            </a:r>
            <a:r>
              <a:rPr lang="en-US" sz="1800" b="0" i="1" u="none">
                <a:solidFill>
                  <a:schemeClr val="dk1"/>
                </a:solidFill>
                <a:latin typeface="Arial"/>
                <a:ea typeface="Arial"/>
                <a:cs typeface="Arial"/>
                <a:sym typeface="Arial"/>
              </a:rPr>
              <a:t>incremental model combines elements of </a:t>
            </a:r>
            <a:r>
              <a:rPr lang="en-US" sz="1800" b="1" i="1" u="none">
                <a:solidFill>
                  <a:schemeClr val="dk1"/>
                </a:solidFill>
                <a:latin typeface="Arial"/>
                <a:ea typeface="Arial"/>
                <a:cs typeface="Arial"/>
                <a:sym typeface="Arial"/>
              </a:rPr>
              <a:t>linear and parallel process flows</a:t>
            </a:r>
            <a:r>
              <a:rPr lang="en-US" sz="1800" b="0" i="0" u="none">
                <a:solidFill>
                  <a:schemeClr val="dk1"/>
                </a:solidFill>
                <a:latin typeface="Arial"/>
                <a:ea typeface="Arial"/>
                <a:cs typeface="Arial"/>
                <a:sym typeface="Arial"/>
              </a:rPr>
              <a:t>.</a:t>
            </a:r>
            <a:endParaRPr/>
          </a:p>
          <a:p>
            <a:pPr marL="0" marR="0" lvl="0" indent="-114300" algn="just" rtl="0">
              <a:lnSpc>
                <a:spcPct val="100000"/>
              </a:lnSpc>
              <a:spcBef>
                <a:spcPts val="6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Incremental model applies linear sequences in a staggered fashion as calendar time progresses. </a:t>
            </a:r>
            <a:endParaRPr/>
          </a:p>
          <a:p>
            <a:pPr marL="0" marR="0" lvl="0" indent="-114300" algn="just" rtl="0">
              <a:lnSpc>
                <a:spcPct val="100000"/>
              </a:lnSpc>
              <a:spcBef>
                <a:spcPts val="6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Each linear sequence produces deliverable “increments” of the software in a manner that is similar to the increments produced by an evolutionary process flow. </a:t>
            </a:r>
            <a:endParaRPr/>
          </a:p>
          <a:p>
            <a:pPr marL="0" marR="0" lvl="0" indent="-114300" algn="just" rtl="0">
              <a:lnSpc>
                <a:spcPct val="100000"/>
              </a:lnSpc>
              <a:spcBef>
                <a:spcPts val="6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For example, word-processing software developed using the incremental paradigm might deliver </a:t>
            </a:r>
            <a:r>
              <a:rPr lang="en-US" sz="1800" b="0" i="0" u="none">
                <a:solidFill>
                  <a:srgbClr val="00B050"/>
                </a:solidFill>
                <a:latin typeface="Arial"/>
                <a:ea typeface="Arial"/>
                <a:cs typeface="Arial"/>
                <a:sym typeface="Arial"/>
              </a:rPr>
              <a:t>basic file management, editing, and document production functions in the first increment</a:t>
            </a:r>
            <a:r>
              <a:rPr lang="en-US" sz="1800" b="0" i="0" u="none">
                <a:solidFill>
                  <a:schemeClr val="dk1"/>
                </a:solidFill>
                <a:latin typeface="Arial"/>
                <a:ea typeface="Arial"/>
                <a:cs typeface="Arial"/>
                <a:sym typeface="Arial"/>
              </a:rPr>
              <a:t>; more sophisticated </a:t>
            </a:r>
            <a:r>
              <a:rPr lang="en-US" sz="1800" b="0" i="0" u="none">
                <a:solidFill>
                  <a:srgbClr val="C00000"/>
                </a:solidFill>
                <a:latin typeface="Arial"/>
                <a:ea typeface="Arial"/>
                <a:cs typeface="Arial"/>
                <a:sym typeface="Arial"/>
              </a:rPr>
              <a:t>editing and document production capabilities in the second increment</a:t>
            </a:r>
            <a:r>
              <a:rPr lang="en-US" sz="1800" b="0" i="0" u="none">
                <a:solidFill>
                  <a:schemeClr val="dk1"/>
                </a:solidFill>
                <a:latin typeface="Arial"/>
                <a:ea typeface="Arial"/>
                <a:cs typeface="Arial"/>
                <a:sym typeface="Arial"/>
              </a:rPr>
              <a:t>; </a:t>
            </a:r>
            <a:r>
              <a:rPr lang="en-US" sz="1800" b="0" i="0" u="none">
                <a:solidFill>
                  <a:srgbClr val="00B0F0"/>
                </a:solidFill>
                <a:latin typeface="Arial"/>
                <a:ea typeface="Arial"/>
                <a:cs typeface="Arial"/>
                <a:sym typeface="Arial"/>
              </a:rPr>
              <a:t>spelling and grammar checking in the third increment</a:t>
            </a:r>
            <a:r>
              <a:rPr lang="en-US" sz="1800" b="0" i="0" u="none">
                <a:solidFill>
                  <a:schemeClr val="dk1"/>
                </a:solidFill>
                <a:latin typeface="Arial"/>
                <a:ea typeface="Arial"/>
                <a:cs typeface="Arial"/>
                <a:sym typeface="Arial"/>
              </a:rPr>
              <a:t>; and </a:t>
            </a:r>
            <a:r>
              <a:rPr lang="en-US" sz="1800" b="0" i="0" u="none">
                <a:solidFill>
                  <a:srgbClr val="984807"/>
                </a:solidFill>
                <a:latin typeface="Arial"/>
                <a:ea typeface="Arial"/>
                <a:cs typeface="Arial"/>
                <a:sym typeface="Arial"/>
              </a:rPr>
              <a:t>advanced page layout capability in the fourth increment</a:t>
            </a:r>
            <a:r>
              <a:rPr lang="en-US" sz="1800" b="0" i="0" u="none">
                <a:solidFill>
                  <a:schemeClr val="dk1"/>
                </a:solidFill>
                <a:latin typeface="Arial"/>
                <a:ea typeface="Arial"/>
                <a:cs typeface="Arial"/>
                <a:sym typeface="Arial"/>
              </a:rPr>
              <a:t>. </a:t>
            </a:r>
            <a:endParaRPr/>
          </a:p>
          <a:p>
            <a:pPr marL="0" marR="0" lvl="0" indent="-114300" algn="just" rtl="0">
              <a:lnSpc>
                <a:spcPct val="100000"/>
              </a:lnSpc>
              <a:spcBef>
                <a:spcPts val="6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It should be noted that the process flow for any increment can incorporate the prototyping paradigm.</a:t>
            </a:r>
            <a:endParaRPr/>
          </a:p>
          <a:p>
            <a:pPr marL="0" marR="0" lvl="0" indent="-114300" algn="just" rtl="0">
              <a:lnSpc>
                <a:spcPct val="100000"/>
              </a:lnSpc>
              <a:spcBef>
                <a:spcPts val="6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When an incremental model is used, the first increment is often a </a:t>
            </a:r>
            <a:r>
              <a:rPr lang="en-US" sz="1800" b="1" i="1" u="none">
                <a:solidFill>
                  <a:schemeClr val="dk1"/>
                </a:solidFill>
                <a:latin typeface="Arial"/>
                <a:ea typeface="Arial"/>
                <a:cs typeface="Arial"/>
                <a:sym typeface="Arial"/>
              </a:rPr>
              <a:t>core product</a:t>
            </a:r>
            <a:r>
              <a:rPr lang="en-US" sz="1800" b="0" i="1" u="none">
                <a:solidFill>
                  <a:schemeClr val="dk1"/>
                </a:solidFill>
                <a:latin typeface="Arial"/>
                <a:ea typeface="Arial"/>
                <a:cs typeface="Arial"/>
                <a:sym typeface="Arial"/>
              </a:rPr>
              <a:t>. </a:t>
            </a:r>
            <a:r>
              <a:rPr lang="en-US" sz="1800" b="0" i="0" u="none">
                <a:solidFill>
                  <a:schemeClr val="dk1"/>
                </a:solidFill>
                <a:latin typeface="Arial"/>
                <a:ea typeface="Arial"/>
                <a:cs typeface="Arial"/>
                <a:sym typeface="Arial"/>
              </a:rPr>
              <a:t>That is, basic requirements are addressed but many supplementary features (some known, others unknown) remain undelivered. </a:t>
            </a:r>
            <a:endParaRPr/>
          </a:p>
          <a:p>
            <a:pPr marL="0" marR="0" lvl="0" indent="-114300" algn="just" rtl="0">
              <a:lnSpc>
                <a:spcPct val="100000"/>
              </a:lnSpc>
              <a:spcBef>
                <a:spcPts val="6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The core product is used by the customer (or undergoes detailed evaluation). As a result of use and/or evaluation, a plan is developed for the next increment. </a:t>
            </a:r>
            <a:endParaRPr/>
          </a:p>
          <a:p>
            <a:pPr marL="0" marR="0" lvl="0" indent="-114300" algn="just" rtl="0">
              <a:lnSpc>
                <a:spcPct val="100000"/>
              </a:lnSpc>
              <a:spcBef>
                <a:spcPts val="6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The plan addresses the modification of the core product to better meet the needs of the customer and the delivery of additional features and functionality. This process is repeated following the delivery of each increment, until the complete product is produced.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38"/>
          <p:cNvPicPr preferRelativeResize="0"/>
          <p:nvPr/>
        </p:nvPicPr>
        <p:blipFill rotWithShape="1">
          <a:blip r:embed="rId3">
            <a:alphaModFix/>
          </a:blip>
          <a:srcRect/>
          <a:stretch/>
        </p:blipFill>
        <p:spPr>
          <a:xfrm>
            <a:off x="642937" y="571500"/>
            <a:ext cx="7715250" cy="5413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9"/>
          <p:cNvSpPr txBox="1"/>
          <p:nvPr/>
        </p:nvSpPr>
        <p:spPr>
          <a:xfrm>
            <a:off x="0" y="285750"/>
            <a:ext cx="9144000" cy="4908550"/>
          </a:xfrm>
          <a:prstGeom prst="rect">
            <a:avLst/>
          </a:prstGeom>
          <a:noFill/>
          <a:ln>
            <a:noFill/>
          </a:ln>
        </p:spPr>
        <p:txBody>
          <a:bodyPr spcFirstLastPara="1" wrap="square" lIns="91425" tIns="45700" rIns="91425" bIns="45700" anchor="t" anchorCtr="0">
            <a:spAutoFit/>
          </a:bodyPr>
          <a:lstStyle/>
          <a:p>
            <a:pPr marL="360362" marR="0" lvl="0" indent="-360362" algn="just" rtl="0">
              <a:lnSpc>
                <a:spcPct val="100000"/>
              </a:lnSpc>
              <a:spcBef>
                <a:spcPts val="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The incremental process model focuses on the delivery of an operational product with each increment. </a:t>
            </a:r>
            <a:endParaRPr/>
          </a:p>
          <a:p>
            <a:pPr marL="360362" marR="0" lvl="0" indent="-360362" algn="just" rtl="0">
              <a:lnSpc>
                <a:spcPct val="100000"/>
              </a:lnSpc>
              <a:spcBef>
                <a:spcPts val="6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Early increments are stripped-down versions of the final product, but they do provide capability that serves the user and also provide a platform for evaluation by the user. </a:t>
            </a:r>
            <a:endParaRPr/>
          </a:p>
          <a:p>
            <a:pPr marL="360362" marR="0" lvl="0" indent="-360362" algn="just" rtl="0">
              <a:lnSpc>
                <a:spcPct val="100000"/>
              </a:lnSpc>
              <a:spcBef>
                <a:spcPts val="6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Incremental development is particularly useful when </a:t>
            </a:r>
            <a:r>
              <a:rPr lang="en-US" sz="1800" b="1" i="0" u="none">
                <a:solidFill>
                  <a:schemeClr val="dk1"/>
                </a:solidFill>
                <a:latin typeface="Arial"/>
                <a:ea typeface="Arial"/>
                <a:cs typeface="Arial"/>
                <a:sym typeface="Arial"/>
              </a:rPr>
              <a:t>staffing is unavailable </a:t>
            </a:r>
            <a:r>
              <a:rPr lang="en-US" sz="1800" b="0" i="0" u="none">
                <a:solidFill>
                  <a:schemeClr val="dk1"/>
                </a:solidFill>
                <a:latin typeface="Arial"/>
                <a:ea typeface="Arial"/>
                <a:cs typeface="Arial"/>
                <a:sym typeface="Arial"/>
              </a:rPr>
              <a:t>for a complete implementation by the business deadline that has been established for the project. </a:t>
            </a:r>
            <a:endParaRPr/>
          </a:p>
          <a:p>
            <a:pPr marL="360362" marR="0" lvl="0" indent="-360362" algn="just" rtl="0">
              <a:lnSpc>
                <a:spcPct val="100000"/>
              </a:lnSpc>
              <a:spcBef>
                <a:spcPts val="600"/>
              </a:spcBef>
              <a:spcAft>
                <a:spcPts val="0"/>
              </a:spcAft>
              <a:buClr>
                <a:schemeClr val="dk1"/>
              </a:buClr>
              <a:buSzPts val="1800"/>
              <a:buFont typeface="Noto Sans Symbols"/>
              <a:buChar char="▪"/>
            </a:pPr>
            <a:r>
              <a:rPr lang="en-US" sz="1800" b="0" i="1" u="none">
                <a:solidFill>
                  <a:schemeClr val="dk1"/>
                </a:solidFill>
                <a:latin typeface="Arial"/>
                <a:ea typeface="Arial"/>
                <a:cs typeface="Arial"/>
                <a:sym typeface="Arial"/>
              </a:rPr>
              <a:t>Early increments can be implemented with fewer people. If the core product is well received, then additional staff (if required) can be added to implement the next increment.</a:t>
            </a:r>
            <a:r>
              <a:rPr lang="en-US" sz="1800" b="0" i="0" u="none">
                <a:solidFill>
                  <a:schemeClr val="dk1"/>
                </a:solidFill>
                <a:latin typeface="Arial"/>
                <a:ea typeface="Arial"/>
                <a:cs typeface="Arial"/>
                <a:sym typeface="Arial"/>
              </a:rPr>
              <a:t> </a:t>
            </a:r>
            <a:endParaRPr/>
          </a:p>
          <a:p>
            <a:pPr marL="360362" marR="0" lvl="0" indent="-360362" algn="just" rtl="0">
              <a:lnSpc>
                <a:spcPct val="100000"/>
              </a:lnSpc>
              <a:spcBef>
                <a:spcPts val="600"/>
              </a:spcBef>
              <a:spcAft>
                <a:spcPts val="0"/>
              </a:spcAft>
              <a:buClr>
                <a:schemeClr val="dk1"/>
              </a:buClr>
              <a:buSzPts val="1800"/>
              <a:buFont typeface="Noto Sans Symbols"/>
              <a:buChar char="▪"/>
            </a:pPr>
            <a:r>
              <a:rPr lang="en-US" sz="1800" b="0" i="1" u="none">
                <a:solidFill>
                  <a:schemeClr val="dk1"/>
                </a:solidFill>
                <a:latin typeface="Arial"/>
                <a:ea typeface="Arial"/>
                <a:cs typeface="Arial"/>
                <a:sym typeface="Arial"/>
              </a:rPr>
              <a:t>In addition, increments can be planned to manage technical risks. For example, a major system might require the availability of new hardware that is under development and whose delivery date is uncertain. </a:t>
            </a:r>
            <a:endParaRPr/>
          </a:p>
          <a:p>
            <a:pPr marL="360362" marR="0" lvl="0" indent="-360362" algn="just" rtl="0">
              <a:lnSpc>
                <a:spcPct val="100000"/>
              </a:lnSpc>
              <a:spcBef>
                <a:spcPts val="600"/>
              </a:spcBef>
              <a:spcAft>
                <a:spcPts val="0"/>
              </a:spcAft>
              <a:buClr>
                <a:schemeClr val="dk1"/>
              </a:buClr>
              <a:buSzPts val="1800"/>
              <a:buFont typeface="Noto Sans Symbols"/>
              <a:buChar char="▪"/>
            </a:pPr>
            <a:r>
              <a:rPr lang="en-US" sz="1800" b="0" i="1" u="none">
                <a:solidFill>
                  <a:schemeClr val="dk1"/>
                </a:solidFill>
                <a:latin typeface="Arial"/>
                <a:ea typeface="Arial"/>
                <a:cs typeface="Arial"/>
                <a:sym typeface="Arial"/>
              </a:rPr>
              <a:t>It might be possible to plan early increments in a way that avoids the use of this hardware, thereby enabling partial functionality to be delivered to end users without inordinate delay.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0"/>
          <p:cNvSpPr txBox="1"/>
          <p:nvPr/>
        </p:nvSpPr>
        <p:spPr>
          <a:xfrm>
            <a:off x="0" y="357187"/>
            <a:ext cx="9144000" cy="5802312"/>
          </a:xfrm>
          <a:prstGeom prst="rect">
            <a:avLst/>
          </a:prstGeom>
          <a:noFill/>
          <a:ln>
            <a:noFill/>
          </a:ln>
        </p:spPr>
        <p:txBody>
          <a:bodyPr spcFirstLastPara="1" wrap="square" lIns="91425" tIns="45700" rIns="91425" bIns="45700" anchor="t" anchorCtr="0">
            <a:spAutoFit/>
          </a:bodyPr>
          <a:lstStyle/>
          <a:p>
            <a:pPr marL="177800" marR="0" lvl="0" indent="0" algn="ctr" rtl="0">
              <a:lnSpc>
                <a:spcPct val="100000"/>
              </a:lnSpc>
              <a:spcBef>
                <a:spcPts val="0"/>
              </a:spcBef>
              <a:spcAft>
                <a:spcPts val="0"/>
              </a:spcAft>
              <a:buClr>
                <a:srgbClr val="FF0000"/>
              </a:buClr>
              <a:buSzPts val="2000"/>
              <a:buFont typeface="Arial"/>
              <a:buNone/>
            </a:pPr>
            <a:r>
              <a:rPr lang="en-US" sz="2000" b="1" i="0" u="none">
                <a:solidFill>
                  <a:srgbClr val="FF0000"/>
                </a:solidFill>
                <a:latin typeface="Arial"/>
                <a:ea typeface="Arial"/>
                <a:cs typeface="Arial"/>
                <a:sym typeface="Arial"/>
              </a:rPr>
              <a:t>THE RAD MODEL</a:t>
            </a:r>
            <a:endParaRPr/>
          </a:p>
          <a:p>
            <a:pPr marL="177800" marR="0" lvl="0" indent="0" algn="just" rtl="0">
              <a:lnSpc>
                <a:spcPct val="100000"/>
              </a:lnSpc>
              <a:spcBef>
                <a:spcPts val="0"/>
              </a:spcBef>
              <a:spcAft>
                <a:spcPts val="0"/>
              </a:spcAft>
              <a:buClr>
                <a:schemeClr val="dk1"/>
              </a:buClr>
              <a:buSzPts val="1800"/>
              <a:buFont typeface="Arial"/>
              <a:buNone/>
            </a:pPr>
            <a:endParaRPr sz="1800" b="1" i="1" u="none">
              <a:solidFill>
                <a:schemeClr val="dk1"/>
              </a:solidFill>
              <a:latin typeface="Arial"/>
              <a:ea typeface="Arial"/>
              <a:cs typeface="Arial"/>
              <a:sym typeface="Arial"/>
            </a:endParaRPr>
          </a:p>
          <a:p>
            <a:pPr marL="177800" marR="0" lvl="0" indent="0" algn="just" rtl="0">
              <a:lnSpc>
                <a:spcPct val="100000"/>
              </a:lnSpc>
              <a:spcBef>
                <a:spcPts val="600"/>
              </a:spcBef>
              <a:spcAft>
                <a:spcPts val="0"/>
              </a:spcAft>
              <a:buClr>
                <a:schemeClr val="dk1"/>
              </a:buClr>
              <a:buSzPts val="1800"/>
              <a:buFont typeface="Arial"/>
              <a:buNone/>
            </a:pPr>
            <a:r>
              <a:rPr lang="en-US" sz="1800" b="1" i="1" u="none">
                <a:solidFill>
                  <a:schemeClr val="dk1"/>
                </a:solidFill>
                <a:latin typeface="Arial"/>
                <a:ea typeface="Arial"/>
                <a:cs typeface="Arial"/>
                <a:sym typeface="Arial"/>
              </a:rPr>
              <a:t>Rapid application development (RAD)</a:t>
            </a:r>
            <a:r>
              <a:rPr lang="en-US" sz="1800" b="0" i="1" u="none">
                <a:solidFill>
                  <a:schemeClr val="dk1"/>
                </a:solidFill>
                <a:latin typeface="Arial"/>
                <a:ea typeface="Arial"/>
                <a:cs typeface="Arial"/>
                <a:sym typeface="Arial"/>
              </a:rPr>
              <a:t> is an incremental software development process </a:t>
            </a:r>
            <a:r>
              <a:rPr lang="en-US" sz="1800" b="0" i="0" u="none">
                <a:solidFill>
                  <a:schemeClr val="dk1"/>
                </a:solidFill>
                <a:latin typeface="Arial"/>
                <a:ea typeface="Arial"/>
                <a:cs typeface="Arial"/>
                <a:sym typeface="Arial"/>
              </a:rPr>
              <a:t>model that emphasizes an extremely short development cycle. </a:t>
            </a:r>
            <a:endParaRPr/>
          </a:p>
          <a:p>
            <a:pPr marL="17780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The RAD model is a “high-speed” adaptation of the linear sequential model in which rapid development is achieved by using component-based construction. If requirements are well understood and project scope is constrained, the RAD process enables a development team to create a “fully functional system” within very short time periods (e.g., 60 to 90 days).</a:t>
            </a:r>
            <a:endParaRPr/>
          </a:p>
          <a:p>
            <a:pPr marL="177800" marR="0" lvl="0" indent="0" algn="just" rtl="0">
              <a:lnSpc>
                <a:spcPct val="100000"/>
              </a:lnSpc>
              <a:spcBef>
                <a:spcPts val="600"/>
              </a:spcBef>
              <a:spcAft>
                <a:spcPts val="0"/>
              </a:spcAft>
              <a:buClr>
                <a:schemeClr val="dk1"/>
              </a:buClr>
              <a:buSzPts val="1800"/>
              <a:buFont typeface="Arial"/>
              <a:buNone/>
            </a:pPr>
            <a:r>
              <a:rPr lang="en-US" sz="1800" b="1" i="1" u="none">
                <a:solidFill>
                  <a:schemeClr val="dk1"/>
                </a:solidFill>
                <a:latin typeface="Arial"/>
                <a:ea typeface="Arial"/>
                <a:cs typeface="Arial"/>
                <a:sym typeface="Arial"/>
              </a:rPr>
              <a:t>Used primarily for information systems applications</a:t>
            </a:r>
            <a:r>
              <a:rPr lang="en-US" sz="1800" b="0" i="1" u="none">
                <a:solidFill>
                  <a:schemeClr val="dk1"/>
                </a:solidFill>
                <a:latin typeface="Arial"/>
                <a:ea typeface="Arial"/>
                <a:cs typeface="Arial"/>
                <a:sym typeface="Arial"/>
              </a:rPr>
              <a:t>, the RAD approach encompasses the following phases :</a:t>
            </a:r>
            <a:endParaRPr/>
          </a:p>
          <a:p>
            <a:pPr marL="177800" marR="0" lvl="0" indent="0" algn="just" rtl="0">
              <a:lnSpc>
                <a:spcPct val="100000"/>
              </a:lnSpc>
              <a:spcBef>
                <a:spcPts val="600"/>
              </a:spcBef>
              <a:spcAft>
                <a:spcPts val="0"/>
              </a:spcAft>
              <a:buClr>
                <a:srgbClr val="C00000"/>
              </a:buClr>
              <a:buSzPts val="1800"/>
              <a:buFont typeface="Arial"/>
              <a:buNone/>
            </a:pPr>
            <a:r>
              <a:rPr lang="en-US" sz="1800" b="1" i="0" u="none">
                <a:solidFill>
                  <a:srgbClr val="C00000"/>
                </a:solidFill>
                <a:latin typeface="Arial"/>
                <a:ea typeface="Arial"/>
                <a:cs typeface="Arial"/>
                <a:sym typeface="Arial"/>
              </a:rPr>
              <a:t>Business modeling. </a:t>
            </a:r>
            <a:r>
              <a:rPr lang="en-US" sz="1800" b="0" i="0" u="none">
                <a:solidFill>
                  <a:schemeClr val="dk1"/>
                </a:solidFill>
                <a:latin typeface="Arial"/>
                <a:ea typeface="Arial"/>
                <a:cs typeface="Arial"/>
                <a:sym typeface="Arial"/>
              </a:rPr>
              <a:t>The information flow among business functions is modeled in a way that answers the following questions: </a:t>
            </a:r>
            <a:endParaRPr/>
          </a:p>
          <a:p>
            <a:pPr marL="17780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What information drives the business process? </a:t>
            </a:r>
            <a:endParaRPr/>
          </a:p>
          <a:p>
            <a:pPr marL="17780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What information is generated? </a:t>
            </a:r>
            <a:endParaRPr/>
          </a:p>
          <a:p>
            <a:pPr marL="17780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Who generates it? </a:t>
            </a:r>
            <a:endParaRPr/>
          </a:p>
          <a:p>
            <a:pPr marL="17780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Where does the information go? </a:t>
            </a:r>
            <a:endParaRPr/>
          </a:p>
          <a:p>
            <a:pPr marL="177800" marR="0" lvl="0" indent="0" algn="l"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Who processes it?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1"/>
          <p:cNvSpPr txBox="1"/>
          <p:nvPr/>
        </p:nvSpPr>
        <p:spPr>
          <a:xfrm>
            <a:off x="0" y="214312"/>
            <a:ext cx="9144000" cy="5354637"/>
          </a:xfrm>
          <a:prstGeom prst="rect">
            <a:avLst/>
          </a:prstGeom>
          <a:noFill/>
          <a:ln>
            <a:noFill/>
          </a:ln>
        </p:spPr>
        <p:txBody>
          <a:bodyPr spcFirstLastPara="1" wrap="square" lIns="91425" tIns="45700" rIns="91425" bIns="45700" anchor="t" anchorCtr="0">
            <a:spAutoFit/>
          </a:bodyPr>
          <a:lstStyle/>
          <a:p>
            <a:pPr marL="177800" marR="0" lvl="0" indent="0" algn="just" rtl="0">
              <a:lnSpc>
                <a:spcPct val="100000"/>
              </a:lnSpc>
              <a:spcBef>
                <a:spcPts val="0"/>
              </a:spcBef>
              <a:spcAft>
                <a:spcPts val="0"/>
              </a:spcAft>
              <a:buClr>
                <a:srgbClr val="C00000"/>
              </a:buClr>
              <a:buSzPts val="1800"/>
              <a:buFont typeface="Arial"/>
              <a:buNone/>
            </a:pPr>
            <a:r>
              <a:rPr lang="en-US" sz="1800" b="1" i="0" u="none">
                <a:solidFill>
                  <a:srgbClr val="C00000"/>
                </a:solidFill>
                <a:latin typeface="Arial"/>
                <a:ea typeface="Arial"/>
                <a:cs typeface="Arial"/>
                <a:sym typeface="Arial"/>
              </a:rPr>
              <a:t>Data modeling</a:t>
            </a:r>
            <a:r>
              <a:rPr lang="en-US" sz="1800" b="1" i="0" u="none">
                <a:solidFill>
                  <a:schemeClr val="dk1"/>
                </a:solidFill>
                <a:latin typeface="Arial"/>
                <a:ea typeface="Arial"/>
                <a:cs typeface="Arial"/>
                <a:sym typeface="Arial"/>
              </a:rPr>
              <a:t>. </a:t>
            </a:r>
            <a:r>
              <a:rPr lang="en-US" sz="1800" b="0" i="0" u="none">
                <a:solidFill>
                  <a:schemeClr val="dk1"/>
                </a:solidFill>
                <a:latin typeface="Arial"/>
                <a:ea typeface="Arial"/>
                <a:cs typeface="Arial"/>
                <a:sym typeface="Arial"/>
              </a:rPr>
              <a:t>The information flow defined as part of the business modeling phase is refined into a set of data objects that are needed to support the business. The characteristics (called </a:t>
            </a:r>
            <a:r>
              <a:rPr lang="en-US" sz="1800" b="0" i="1" u="none">
                <a:solidFill>
                  <a:schemeClr val="dk1"/>
                </a:solidFill>
                <a:latin typeface="Arial"/>
                <a:ea typeface="Arial"/>
                <a:cs typeface="Arial"/>
                <a:sym typeface="Arial"/>
              </a:rPr>
              <a:t>attributes) of each object are identified and the relationships between </a:t>
            </a:r>
            <a:r>
              <a:rPr lang="en-US" sz="1800" b="0" i="0" u="none">
                <a:solidFill>
                  <a:schemeClr val="dk1"/>
                </a:solidFill>
                <a:latin typeface="Arial"/>
                <a:ea typeface="Arial"/>
                <a:cs typeface="Arial"/>
                <a:sym typeface="Arial"/>
              </a:rPr>
              <a:t>these objects defined. </a:t>
            </a:r>
            <a:endParaRPr/>
          </a:p>
          <a:p>
            <a:pPr marL="177800" marR="0" lvl="0" indent="0" algn="just" rtl="0">
              <a:lnSpc>
                <a:spcPct val="100000"/>
              </a:lnSpc>
              <a:spcBef>
                <a:spcPts val="0"/>
              </a:spcBef>
              <a:spcAft>
                <a:spcPts val="0"/>
              </a:spcAft>
              <a:buClr>
                <a:schemeClr val="dk1"/>
              </a:buClr>
              <a:buSzPts val="1800"/>
              <a:buFont typeface="Arial"/>
              <a:buNone/>
            </a:pPr>
            <a:endParaRPr sz="1800" b="1" i="0" u="none">
              <a:solidFill>
                <a:srgbClr val="C00000"/>
              </a:solidFill>
              <a:latin typeface="Arial"/>
              <a:ea typeface="Arial"/>
              <a:cs typeface="Arial"/>
              <a:sym typeface="Arial"/>
            </a:endParaRPr>
          </a:p>
          <a:p>
            <a:pPr marL="177800" marR="0" lvl="0" indent="0" algn="just" rtl="0">
              <a:lnSpc>
                <a:spcPct val="100000"/>
              </a:lnSpc>
              <a:spcBef>
                <a:spcPts val="0"/>
              </a:spcBef>
              <a:spcAft>
                <a:spcPts val="0"/>
              </a:spcAft>
              <a:buClr>
                <a:srgbClr val="C00000"/>
              </a:buClr>
              <a:buSzPts val="1800"/>
              <a:buFont typeface="Arial"/>
              <a:buNone/>
            </a:pPr>
            <a:r>
              <a:rPr lang="en-US" sz="1800" b="1" i="0" u="none">
                <a:solidFill>
                  <a:srgbClr val="C00000"/>
                </a:solidFill>
                <a:latin typeface="Arial"/>
                <a:ea typeface="Arial"/>
                <a:cs typeface="Arial"/>
                <a:sym typeface="Arial"/>
              </a:rPr>
              <a:t>Process modeling</a:t>
            </a:r>
            <a:r>
              <a:rPr lang="en-US" sz="1800" b="1" i="0" u="none">
                <a:solidFill>
                  <a:schemeClr val="dk1"/>
                </a:solidFill>
                <a:latin typeface="Arial"/>
                <a:ea typeface="Arial"/>
                <a:cs typeface="Arial"/>
                <a:sym typeface="Arial"/>
              </a:rPr>
              <a:t>. </a:t>
            </a:r>
            <a:r>
              <a:rPr lang="en-US" sz="1800" b="0" i="0" u="none">
                <a:solidFill>
                  <a:schemeClr val="dk1"/>
                </a:solidFill>
                <a:latin typeface="Arial"/>
                <a:ea typeface="Arial"/>
                <a:cs typeface="Arial"/>
                <a:sym typeface="Arial"/>
              </a:rPr>
              <a:t>The data objects defined in the data modeling phase are transformed to achieve the information flow necessary to implement a business function. Processing descriptions are created for adding, modifying, deleting, or retrieving a data object.</a:t>
            </a:r>
            <a:endParaRPr/>
          </a:p>
          <a:p>
            <a:pPr marL="177800" marR="0" lvl="0" indent="0" algn="just"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177800" marR="0" lvl="0" indent="0" algn="just" rtl="0">
              <a:lnSpc>
                <a:spcPct val="100000"/>
              </a:lnSpc>
              <a:spcBef>
                <a:spcPts val="0"/>
              </a:spcBef>
              <a:spcAft>
                <a:spcPts val="0"/>
              </a:spcAft>
              <a:buClr>
                <a:srgbClr val="C00000"/>
              </a:buClr>
              <a:buSzPts val="1800"/>
              <a:buFont typeface="Arial"/>
              <a:buNone/>
            </a:pPr>
            <a:r>
              <a:rPr lang="en-US" sz="1800" b="1" i="0" u="none">
                <a:solidFill>
                  <a:srgbClr val="C00000"/>
                </a:solidFill>
                <a:latin typeface="Arial"/>
                <a:ea typeface="Arial"/>
                <a:cs typeface="Arial"/>
                <a:sym typeface="Arial"/>
              </a:rPr>
              <a:t>Application generation</a:t>
            </a:r>
            <a:r>
              <a:rPr lang="en-US" sz="1800" b="1" i="0" u="none">
                <a:solidFill>
                  <a:schemeClr val="dk1"/>
                </a:solidFill>
                <a:latin typeface="Arial"/>
                <a:ea typeface="Arial"/>
                <a:cs typeface="Arial"/>
                <a:sym typeface="Arial"/>
              </a:rPr>
              <a:t>. </a:t>
            </a:r>
            <a:r>
              <a:rPr lang="en-US" sz="1800" b="0" i="0" u="none">
                <a:solidFill>
                  <a:schemeClr val="dk1"/>
                </a:solidFill>
                <a:latin typeface="Arial"/>
                <a:ea typeface="Arial"/>
                <a:cs typeface="Arial"/>
                <a:sym typeface="Arial"/>
              </a:rPr>
              <a:t>RAD assumes the use of fourth generation techniques. Rather than creating software using conventional third generation programming languages the RAD process works to reuse existing program components (when possible) or create reusable components (when necessary). In all cases, automated tools are used to facilitate construction of the software.</a:t>
            </a:r>
            <a:endParaRPr/>
          </a:p>
          <a:p>
            <a:pPr marL="177800" marR="0" lvl="0" indent="0" algn="just" rtl="0">
              <a:lnSpc>
                <a:spcPct val="100000"/>
              </a:lnSpc>
              <a:spcBef>
                <a:spcPts val="0"/>
              </a:spcBef>
              <a:spcAft>
                <a:spcPts val="0"/>
              </a:spcAft>
              <a:buClr>
                <a:schemeClr val="dk1"/>
              </a:buClr>
              <a:buSzPts val="1800"/>
              <a:buFont typeface="Arial"/>
              <a:buNone/>
            </a:pPr>
            <a:endParaRPr sz="1800" b="1" i="0" u="none">
              <a:solidFill>
                <a:schemeClr val="dk1"/>
              </a:solidFill>
              <a:latin typeface="Arial"/>
              <a:ea typeface="Arial"/>
              <a:cs typeface="Arial"/>
              <a:sym typeface="Arial"/>
            </a:endParaRPr>
          </a:p>
          <a:p>
            <a:pPr marL="177800" marR="0" lvl="0" indent="0" algn="just" rtl="0">
              <a:lnSpc>
                <a:spcPct val="100000"/>
              </a:lnSpc>
              <a:spcBef>
                <a:spcPts val="0"/>
              </a:spcBef>
              <a:spcAft>
                <a:spcPts val="0"/>
              </a:spcAft>
              <a:buClr>
                <a:srgbClr val="C00000"/>
              </a:buClr>
              <a:buSzPts val="1800"/>
              <a:buFont typeface="Arial"/>
              <a:buNone/>
            </a:pPr>
            <a:r>
              <a:rPr lang="en-US" sz="1800" b="1" i="0" u="none">
                <a:solidFill>
                  <a:srgbClr val="C00000"/>
                </a:solidFill>
                <a:latin typeface="Arial"/>
                <a:ea typeface="Arial"/>
                <a:cs typeface="Arial"/>
                <a:sym typeface="Arial"/>
              </a:rPr>
              <a:t>Testing and turnover</a:t>
            </a:r>
            <a:r>
              <a:rPr lang="en-US" sz="1800" b="1" i="0" u="none">
                <a:solidFill>
                  <a:schemeClr val="dk1"/>
                </a:solidFill>
                <a:latin typeface="Arial"/>
                <a:ea typeface="Arial"/>
                <a:cs typeface="Arial"/>
                <a:sym typeface="Arial"/>
              </a:rPr>
              <a:t>. </a:t>
            </a:r>
            <a:r>
              <a:rPr lang="en-US" sz="1800" b="0" i="0" u="none">
                <a:solidFill>
                  <a:schemeClr val="dk1"/>
                </a:solidFill>
                <a:latin typeface="Arial"/>
                <a:ea typeface="Arial"/>
                <a:cs typeface="Arial"/>
                <a:sym typeface="Arial"/>
              </a:rPr>
              <a:t>Since the RAD process emphasizes reuse, many of the program components have already been tested. This reduces overall testing time. However, new components must be tested and all interfaces must be fully exercised.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p:nvPr/>
        </p:nvSpPr>
        <p:spPr>
          <a:xfrm>
            <a:off x="0" y="487362"/>
            <a:ext cx="9144000" cy="5908675"/>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Clr>
                <a:srgbClr val="FF0000"/>
              </a:buClr>
              <a:buSzPts val="1800"/>
              <a:buFont typeface="Arial"/>
              <a:buNone/>
            </a:pPr>
            <a:r>
              <a:rPr lang="en-US" sz="1800" b="0" i="0" u="none" strike="noStrike" cap="none">
                <a:solidFill>
                  <a:srgbClr val="FF0000"/>
                </a:solidFill>
                <a:latin typeface="Arial"/>
                <a:ea typeface="Arial"/>
                <a:cs typeface="Arial"/>
                <a:sym typeface="Arial"/>
              </a:rPr>
              <a:t>Section -III ( Weightage – 30% , Minimum Theory Teaching Hours -8 ) </a:t>
            </a:r>
            <a:endParaRPr/>
          </a:p>
          <a:p>
            <a:pPr marL="0" marR="0" lvl="0" indent="0" algn="just" rtl="0">
              <a:lnSpc>
                <a:spcPct val="150000"/>
              </a:lnSpc>
              <a:spcBef>
                <a:spcPts val="0"/>
              </a:spcBef>
              <a:spcAft>
                <a:spcPts val="0"/>
              </a:spcAft>
              <a:buClr>
                <a:srgbClr val="0070C0"/>
              </a:buClr>
              <a:buSzPts val="1800"/>
              <a:buFont typeface="Arial"/>
              <a:buNone/>
            </a:pPr>
            <a:r>
              <a:rPr lang="en-US" sz="1800" b="0" i="0" u="none" strike="noStrike" cap="none">
                <a:solidFill>
                  <a:srgbClr val="0070C0"/>
                </a:solidFill>
                <a:latin typeface="Arial"/>
                <a:ea typeface="Arial"/>
                <a:cs typeface="Arial"/>
                <a:sym typeface="Arial"/>
              </a:rPr>
              <a:t>Software Quality Management:</a:t>
            </a:r>
            <a:r>
              <a:rPr lang="en-US" sz="1800" b="0" i="0" u="none" strike="noStrike" cap="none">
                <a:solidFill>
                  <a:schemeClr val="dk1"/>
                </a:solidFill>
                <a:latin typeface="Arial"/>
                <a:ea typeface="Arial"/>
                <a:cs typeface="Arial"/>
                <a:sym typeface="Arial"/>
              </a:rPr>
              <a:t> Software quality assurance, Software testing techniques, S/W testing fundamentals, White box testing, Black box testing, Validation testing, System testing, Debugging, software maintenance: maintainability, Maintenance tasks, Reverse engineering and reengineering, Importance of Release Engineering. </a:t>
            </a:r>
            <a:endParaRPr/>
          </a:p>
          <a:p>
            <a:pPr marL="0" marR="0" lvl="0" indent="0" algn="just" rtl="0">
              <a:lnSpc>
                <a:spcPct val="150000"/>
              </a:lnSpc>
              <a:spcBef>
                <a:spcPts val="0"/>
              </a:spcBef>
              <a:spcAft>
                <a:spcPts val="0"/>
              </a:spcAft>
              <a:buClr>
                <a:schemeClr val="dk1"/>
              </a:buClr>
              <a:buSzPts val="1800"/>
              <a:buFont typeface="Arial"/>
              <a:buNone/>
            </a:pPr>
            <a:endParaRPr sz="1800" b="0" i="0" u="none" strike="noStrike" cap="none">
              <a:solidFill>
                <a:srgbClr val="0070C0"/>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1800"/>
              <a:buFont typeface="Arial"/>
              <a:buNone/>
            </a:pPr>
            <a:endParaRPr sz="1800" b="0" i="0" u="none" strike="noStrike" cap="none">
              <a:solidFill>
                <a:srgbClr val="0070C0"/>
              </a:solidFill>
              <a:latin typeface="Arial"/>
              <a:ea typeface="Arial"/>
              <a:cs typeface="Arial"/>
              <a:sym typeface="Arial"/>
            </a:endParaRPr>
          </a:p>
          <a:p>
            <a:pPr marL="0" marR="0" lvl="0" indent="0" algn="just" rtl="0">
              <a:lnSpc>
                <a:spcPct val="150000"/>
              </a:lnSpc>
              <a:spcBef>
                <a:spcPts val="0"/>
              </a:spcBef>
              <a:spcAft>
                <a:spcPts val="0"/>
              </a:spcAft>
              <a:buClr>
                <a:srgbClr val="0070C0"/>
              </a:buClr>
              <a:buSzPts val="1800"/>
              <a:buFont typeface="Arial"/>
              <a:buNone/>
            </a:pPr>
            <a:r>
              <a:rPr lang="en-US" sz="1800" b="0" i="0" u="none" strike="noStrike" cap="none">
                <a:solidFill>
                  <a:srgbClr val="0070C0"/>
                </a:solidFill>
                <a:latin typeface="Arial"/>
                <a:ea typeface="Arial"/>
                <a:cs typeface="Arial"/>
                <a:sym typeface="Arial"/>
              </a:rPr>
              <a:t>Text Books </a:t>
            </a:r>
            <a:endParaRPr/>
          </a:p>
          <a:p>
            <a:pPr marL="0" marR="0" lvl="0" indent="-114300" algn="just" rtl="0">
              <a:lnSpc>
                <a:spcPct val="15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Software Engineering : Roger S. Pressman, TMH </a:t>
            </a:r>
            <a:endParaRPr/>
          </a:p>
          <a:p>
            <a:pPr marL="0" marR="0" lvl="0" indent="-114300" algn="just" rtl="0">
              <a:lnSpc>
                <a:spcPct val="15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Software Engineering For Students : D. Bell, Addison Wisley, </a:t>
            </a:r>
            <a:endParaRPr/>
          </a:p>
          <a:p>
            <a:pPr marL="0" marR="0" lvl="0" indent="0" algn="just" rtl="0">
              <a:lnSpc>
                <a:spcPct val="150000"/>
              </a:lnSpc>
              <a:spcBef>
                <a:spcPts val="0"/>
              </a:spcBef>
              <a:spcAft>
                <a:spcPts val="0"/>
              </a:spcAft>
              <a:buClr>
                <a:srgbClr val="0070C0"/>
              </a:buClr>
              <a:buSzPts val="1800"/>
              <a:buFont typeface="Arial"/>
              <a:buNone/>
            </a:pPr>
            <a:r>
              <a:rPr lang="en-US" sz="1800" b="0" i="0" u="none" strike="noStrike" cap="none">
                <a:solidFill>
                  <a:srgbClr val="0070C0"/>
                </a:solidFill>
                <a:latin typeface="Arial"/>
                <a:ea typeface="Arial"/>
                <a:cs typeface="Arial"/>
                <a:sym typeface="Arial"/>
              </a:rPr>
              <a:t>Reference Books</a:t>
            </a:r>
            <a:r>
              <a:rPr lang="en-US" sz="1800" b="0" i="0" u="none" strike="noStrike" cap="none">
                <a:solidFill>
                  <a:schemeClr val="dk1"/>
                </a:solidFill>
                <a:latin typeface="Arial"/>
                <a:ea typeface="Arial"/>
                <a:cs typeface="Arial"/>
                <a:sym typeface="Arial"/>
              </a:rPr>
              <a:t> </a:t>
            </a:r>
            <a:endParaRPr/>
          </a:p>
          <a:p>
            <a:pPr marL="0" marR="0" lvl="0" indent="-114300" algn="just" rtl="0">
              <a:lnSpc>
                <a:spcPct val="15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Fundamentals of Software Engineering: Ghezzi, Jazayeri &amp; Mandrioli, PHI. </a:t>
            </a:r>
            <a:endParaRPr/>
          </a:p>
          <a:p>
            <a:pPr marL="0" marR="0" lvl="0" indent="-114300" algn="just" rtl="0">
              <a:lnSpc>
                <a:spcPct val="15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Software Engineering concept: Richard Fairley, Tata McGraw Hill. 3. Fundamental of Software Engineering,:Mall, PHI.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42"/>
          <p:cNvPicPr preferRelativeResize="0"/>
          <p:nvPr/>
        </p:nvPicPr>
        <p:blipFill rotWithShape="1">
          <a:blip r:embed="rId3">
            <a:alphaModFix/>
          </a:blip>
          <a:srcRect/>
          <a:stretch/>
        </p:blipFill>
        <p:spPr>
          <a:xfrm>
            <a:off x="0" y="500062"/>
            <a:ext cx="4654550" cy="5065712"/>
          </a:xfrm>
          <a:prstGeom prst="rect">
            <a:avLst/>
          </a:prstGeom>
          <a:noFill/>
          <a:ln>
            <a:noFill/>
          </a:ln>
        </p:spPr>
      </p:pic>
      <p:pic>
        <p:nvPicPr>
          <p:cNvPr id="238" name="Google Shape;238;p42"/>
          <p:cNvPicPr preferRelativeResize="0"/>
          <p:nvPr/>
        </p:nvPicPr>
        <p:blipFill rotWithShape="1">
          <a:blip r:embed="rId4">
            <a:alphaModFix/>
          </a:blip>
          <a:srcRect/>
          <a:stretch/>
        </p:blipFill>
        <p:spPr>
          <a:xfrm>
            <a:off x="4786312" y="571500"/>
            <a:ext cx="4192587" cy="5143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3"/>
          <p:cNvSpPr txBox="1"/>
          <p:nvPr/>
        </p:nvSpPr>
        <p:spPr>
          <a:xfrm>
            <a:off x="0" y="214312"/>
            <a:ext cx="9144000" cy="5740400"/>
          </a:xfrm>
          <a:prstGeom prst="rect">
            <a:avLst/>
          </a:prstGeom>
          <a:noFill/>
          <a:ln>
            <a:noFill/>
          </a:ln>
        </p:spPr>
        <p:txBody>
          <a:bodyPr spcFirstLastPara="1" wrap="square" lIns="91425" tIns="45700" rIns="91425" bIns="45700" anchor="t" anchorCtr="0">
            <a:spAutoFit/>
          </a:bodyPr>
          <a:lstStyle/>
          <a:p>
            <a:pPr marL="177800" marR="0" lvl="0" indent="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Obviously, the time constraints imposed on a RAD project demand “scalable scope”. If a business application can be modularized in a way that enables each major function to be completed in less than three months, it is a candidate for RAD. Each major function can be addressed by a separate RAD team and then integrated to form a whole. </a:t>
            </a:r>
            <a:endParaRPr/>
          </a:p>
          <a:p>
            <a:pPr marL="177800" marR="0" lvl="0" indent="0" algn="just" rtl="0">
              <a:lnSpc>
                <a:spcPct val="100000"/>
              </a:lnSpc>
              <a:spcBef>
                <a:spcPts val="600"/>
              </a:spcBef>
              <a:spcAft>
                <a:spcPts val="0"/>
              </a:spcAft>
              <a:buClr>
                <a:srgbClr val="C00000"/>
              </a:buClr>
              <a:buSzPts val="1800"/>
              <a:buFont typeface="Arial"/>
              <a:buNone/>
            </a:pPr>
            <a:r>
              <a:rPr lang="en-US" sz="1800" b="0" i="1" u="none">
                <a:solidFill>
                  <a:srgbClr val="C00000"/>
                </a:solidFill>
                <a:latin typeface="Arial"/>
                <a:ea typeface="Arial"/>
                <a:cs typeface="Arial"/>
                <a:sym typeface="Arial"/>
              </a:rPr>
              <a:t>Like all process models, the RAD approach has drawbacks:</a:t>
            </a:r>
            <a:endParaRPr/>
          </a:p>
          <a:p>
            <a:pPr marL="17780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a:t>
            </a:r>
            <a:r>
              <a:rPr lang="en-US" sz="1800" b="1" i="0" u="none">
                <a:solidFill>
                  <a:schemeClr val="dk1"/>
                </a:solidFill>
                <a:latin typeface="Arial"/>
                <a:ea typeface="Arial"/>
                <a:cs typeface="Arial"/>
                <a:sym typeface="Arial"/>
              </a:rPr>
              <a:t>For large but scalable projects</a:t>
            </a:r>
            <a:r>
              <a:rPr lang="en-US" sz="1800" b="0" i="0" u="none">
                <a:solidFill>
                  <a:schemeClr val="dk1"/>
                </a:solidFill>
                <a:latin typeface="Arial"/>
                <a:ea typeface="Arial"/>
                <a:cs typeface="Arial"/>
                <a:sym typeface="Arial"/>
              </a:rPr>
              <a:t>, RAD requires sufficient human resources to create the right number of RAD teams.</a:t>
            </a:r>
            <a:endParaRPr/>
          </a:p>
          <a:p>
            <a:pPr marL="17780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a:t>
            </a:r>
            <a:r>
              <a:rPr lang="en-US" sz="1800" b="1" i="0" u="none">
                <a:solidFill>
                  <a:schemeClr val="dk1"/>
                </a:solidFill>
                <a:latin typeface="Arial"/>
                <a:ea typeface="Arial"/>
                <a:cs typeface="Arial"/>
                <a:sym typeface="Arial"/>
              </a:rPr>
              <a:t>RAD requires developers and customers who are committed to the rapid-fire activities</a:t>
            </a:r>
            <a:r>
              <a:rPr lang="en-US" sz="1800" b="0" i="0" u="none">
                <a:solidFill>
                  <a:schemeClr val="dk1"/>
                </a:solidFill>
                <a:latin typeface="Arial"/>
                <a:ea typeface="Arial"/>
                <a:cs typeface="Arial"/>
                <a:sym typeface="Arial"/>
              </a:rPr>
              <a:t> necessary to get a system complete in a much abbreviated time frame. If commitment is lacking from either constituency, RAD projects will fail.</a:t>
            </a:r>
            <a:endParaRPr/>
          </a:p>
          <a:p>
            <a:pPr marL="17780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a:t>
            </a:r>
            <a:r>
              <a:rPr lang="en-US" sz="1800" b="1" i="0" u="none">
                <a:solidFill>
                  <a:schemeClr val="dk1"/>
                </a:solidFill>
                <a:latin typeface="Arial"/>
                <a:ea typeface="Arial"/>
                <a:cs typeface="Arial"/>
                <a:sym typeface="Arial"/>
              </a:rPr>
              <a:t>Not all types of applications are appropriate for RAD. </a:t>
            </a:r>
            <a:r>
              <a:rPr lang="en-US" sz="1800" b="0" i="0" u="none">
                <a:solidFill>
                  <a:schemeClr val="dk1"/>
                </a:solidFill>
                <a:latin typeface="Arial"/>
                <a:ea typeface="Arial"/>
                <a:cs typeface="Arial"/>
                <a:sym typeface="Arial"/>
              </a:rPr>
              <a:t>If a system cannot be properly modularized, building the components necessary for RAD will be problematic. If high performance is an issue and performance is to be achieved through tuning the interfaces to system components, the RAD approach may not work.</a:t>
            </a:r>
            <a:endParaRPr/>
          </a:p>
          <a:p>
            <a:pPr marL="17780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a:t>
            </a:r>
            <a:r>
              <a:rPr lang="en-US" sz="1800" b="1" i="0" u="none">
                <a:solidFill>
                  <a:schemeClr val="dk1"/>
                </a:solidFill>
                <a:latin typeface="Arial"/>
                <a:ea typeface="Arial"/>
                <a:cs typeface="Arial"/>
                <a:sym typeface="Arial"/>
              </a:rPr>
              <a:t>RAD is not appropriate when technical risks are high</a:t>
            </a:r>
            <a:r>
              <a:rPr lang="en-US" sz="1800" b="0" i="0" u="none">
                <a:solidFill>
                  <a:schemeClr val="dk1"/>
                </a:solidFill>
                <a:latin typeface="Arial"/>
                <a:ea typeface="Arial"/>
                <a:cs typeface="Arial"/>
                <a:sym typeface="Arial"/>
              </a:rPr>
              <a:t>. This occurs when a new application makes heavy use of new technology or when the new software requires a high degree of interoperability with existing computer programs.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4"/>
          <p:cNvSpPr txBox="1"/>
          <p:nvPr/>
        </p:nvSpPr>
        <p:spPr>
          <a:xfrm>
            <a:off x="0" y="214312"/>
            <a:ext cx="9144000" cy="28781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2000"/>
              <a:buFont typeface="Arial"/>
              <a:buNone/>
            </a:pPr>
            <a:r>
              <a:rPr lang="en-US" sz="2000" b="1" i="0" u="none">
                <a:solidFill>
                  <a:srgbClr val="FF0000"/>
                </a:solidFill>
                <a:latin typeface="Arial"/>
                <a:ea typeface="Arial"/>
                <a:cs typeface="Arial"/>
                <a:sym typeface="Arial"/>
              </a:rPr>
              <a:t>Evolutionary Process Models</a:t>
            </a:r>
            <a:endParaRPr/>
          </a:p>
          <a:p>
            <a:pPr marL="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Evolutionary models are iterative. They are characterized in a manner that enables you to develop increasingly more complete versions of the software.</a:t>
            </a:r>
            <a:endParaRPr/>
          </a:p>
          <a:p>
            <a:pPr marL="0" marR="0" lvl="0" indent="0" algn="ctr" rtl="0">
              <a:lnSpc>
                <a:spcPct val="100000"/>
              </a:lnSpc>
              <a:spcBef>
                <a:spcPts val="60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	</a:t>
            </a:r>
            <a:r>
              <a:rPr lang="en-US" sz="2000" b="1" i="0" u="none">
                <a:solidFill>
                  <a:srgbClr val="FF0000"/>
                </a:solidFill>
                <a:latin typeface="Arial"/>
                <a:ea typeface="Arial"/>
                <a:cs typeface="Arial"/>
                <a:sym typeface="Arial"/>
              </a:rPr>
              <a:t>Prototyping</a:t>
            </a:r>
            <a:endParaRPr/>
          </a:p>
          <a:p>
            <a:pPr marL="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Often, a customer defines a set of general objectives for software, but does not identify detailed requirements for functions and features. In other cases, the developer may be unsure of the efficiency of an algorithm, the adaptability of an operating system, or the form that human-machine interaction should take. In these, and many other situations, a </a:t>
            </a:r>
            <a:r>
              <a:rPr lang="en-US" sz="1800" b="1" i="1" u="none">
                <a:solidFill>
                  <a:schemeClr val="dk1"/>
                </a:solidFill>
                <a:latin typeface="Arial"/>
                <a:ea typeface="Arial"/>
                <a:cs typeface="Arial"/>
                <a:sym typeface="Arial"/>
              </a:rPr>
              <a:t>prototyping paradigm </a:t>
            </a:r>
            <a:r>
              <a:rPr lang="en-US" sz="1800" b="0" i="0" u="none">
                <a:solidFill>
                  <a:schemeClr val="dk1"/>
                </a:solidFill>
                <a:latin typeface="Arial"/>
                <a:ea typeface="Arial"/>
                <a:cs typeface="Arial"/>
                <a:sym typeface="Arial"/>
              </a:rPr>
              <a:t>may offer the best approach.</a:t>
            </a:r>
            <a:endParaRPr/>
          </a:p>
        </p:txBody>
      </p:sp>
      <p:pic>
        <p:nvPicPr>
          <p:cNvPr id="249" name="Google Shape;249;p44"/>
          <p:cNvPicPr preferRelativeResize="0"/>
          <p:nvPr/>
        </p:nvPicPr>
        <p:blipFill rotWithShape="1">
          <a:blip r:embed="rId3">
            <a:alphaModFix/>
          </a:blip>
          <a:srcRect/>
          <a:stretch/>
        </p:blipFill>
        <p:spPr>
          <a:xfrm>
            <a:off x="4572000" y="3340100"/>
            <a:ext cx="4286250" cy="3517900"/>
          </a:xfrm>
          <a:prstGeom prst="rect">
            <a:avLst/>
          </a:prstGeom>
          <a:noFill/>
          <a:ln>
            <a:noFill/>
          </a:ln>
        </p:spPr>
      </p:pic>
      <p:sp>
        <p:nvSpPr>
          <p:cNvPr id="250" name="Google Shape;250;p44"/>
          <p:cNvSpPr txBox="1"/>
          <p:nvPr/>
        </p:nvSpPr>
        <p:spPr>
          <a:xfrm>
            <a:off x="0" y="3143250"/>
            <a:ext cx="4572000" cy="1477962"/>
          </a:xfrm>
          <a:prstGeom prst="rect">
            <a:avLst/>
          </a:prstGeom>
          <a:noFill/>
          <a:ln>
            <a:noFill/>
          </a:ln>
        </p:spPr>
        <p:txBody>
          <a:bodyPr spcFirstLastPara="1" wrap="square" lIns="91425" tIns="45700" rIns="91425" bIns="45700" anchor="t" anchorCtr="0">
            <a:spAutoFit/>
          </a:bodyPr>
          <a:lstStyle/>
          <a:p>
            <a:pPr marL="179387" marR="0" lvl="0" indent="-179387"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Regardless of the manner in which it is applied, the prototyping paradigm assists you and other stakeholders to better understand what is to be built when requirements are fuzzy.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5"/>
          <p:cNvSpPr txBox="1"/>
          <p:nvPr/>
        </p:nvSpPr>
        <p:spPr>
          <a:xfrm>
            <a:off x="0" y="285750"/>
            <a:ext cx="9144000" cy="5062537"/>
          </a:xfrm>
          <a:prstGeom prst="rect">
            <a:avLst/>
          </a:prstGeom>
          <a:noFill/>
          <a:ln>
            <a:noFill/>
          </a:ln>
        </p:spPr>
        <p:txBody>
          <a:bodyPr spcFirstLastPara="1" wrap="square" lIns="91425" tIns="45700" rIns="91425" bIns="45700" anchor="t" anchorCtr="0">
            <a:spAutoFit/>
          </a:bodyPr>
          <a:lstStyle/>
          <a:p>
            <a:pPr marL="263525" marR="0" lvl="0" indent="-263525" algn="just" rtl="0">
              <a:lnSpc>
                <a:spcPct val="100000"/>
              </a:lnSpc>
              <a:spcBef>
                <a:spcPts val="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The prototyping paradigm begins with communication. You meet with other stakeholders to define the overall objectives for the software, identify whatever requirements are known, and outline areas where further definition is mandatory. </a:t>
            </a:r>
            <a:endParaRPr/>
          </a:p>
          <a:p>
            <a:pPr marL="263525" marR="0" lvl="0" indent="-263525" algn="just" rtl="0">
              <a:lnSpc>
                <a:spcPct val="100000"/>
              </a:lnSpc>
              <a:spcBef>
                <a:spcPts val="6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A prototyping iteration is planned quickly, and modeling (in the form of a “quick design”) occurs. </a:t>
            </a:r>
            <a:endParaRPr/>
          </a:p>
          <a:p>
            <a:pPr marL="263525" marR="0" lvl="0" indent="-263525" algn="just" rtl="0">
              <a:lnSpc>
                <a:spcPct val="100000"/>
              </a:lnSpc>
              <a:spcBef>
                <a:spcPts val="6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A quick design focuses on a representation of those aspects of the software that will be visible to end users (e.g., human interface layout or output display formats). </a:t>
            </a:r>
            <a:endParaRPr/>
          </a:p>
          <a:p>
            <a:pPr marL="263525" marR="0" lvl="0" indent="-263525" algn="just" rtl="0">
              <a:lnSpc>
                <a:spcPct val="100000"/>
              </a:lnSpc>
              <a:spcBef>
                <a:spcPts val="6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The quick design leads to the construction of a prototype. </a:t>
            </a:r>
            <a:endParaRPr/>
          </a:p>
          <a:p>
            <a:pPr marL="263525" marR="0" lvl="0" indent="-263525" algn="just" rtl="0">
              <a:lnSpc>
                <a:spcPct val="100000"/>
              </a:lnSpc>
              <a:spcBef>
                <a:spcPts val="6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The prototype is deployed and evaluated by stakeholders, who provide feedback that is used to further refine requirements. </a:t>
            </a:r>
            <a:endParaRPr/>
          </a:p>
          <a:p>
            <a:pPr marL="263525" marR="0" lvl="0" indent="-263525" algn="just" rtl="0">
              <a:lnSpc>
                <a:spcPct val="100000"/>
              </a:lnSpc>
              <a:spcBef>
                <a:spcPts val="6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Iteration occurs as the prototype is tuned to satisfy the needs of various stakeholders, while at the same time enabling you to better understand what needs to be done. </a:t>
            </a:r>
            <a:endParaRPr/>
          </a:p>
          <a:p>
            <a:pPr marL="263525" marR="0" lvl="0" indent="-263525" algn="just" rtl="0">
              <a:lnSpc>
                <a:spcPct val="100000"/>
              </a:lnSpc>
              <a:spcBef>
                <a:spcPts val="6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The prototype can serve as “the first system.” The one that Brooks recommends you throw away. But this may be an idealized view. </a:t>
            </a:r>
            <a:endParaRPr/>
          </a:p>
          <a:p>
            <a:pPr marL="263525" marR="0" lvl="0" indent="-263525" algn="just" rtl="0">
              <a:lnSpc>
                <a:spcPct val="100000"/>
              </a:lnSpc>
              <a:spcBef>
                <a:spcPts val="6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Although some prototypes are built as “throwaways,” others are evolutionary in the sense that the prototype slowly evolves into the actual system.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6"/>
          <p:cNvSpPr txBox="1"/>
          <p:nvPr/>
        </p:nvSpPr>
        <p:spPr>
          <a:xfrm>
            <a:off x="0" y="357187"/>
            <a:ext cx="9144000" cy="5032375"/>
          </a:xfrm>
          <a:prstGeom prst="rect">
            <a:avLst/>
          </a:prstGeom>
          <a:noFill/>
          <a:ln>
            <a:noFill/>
          </a:ln>
        </p:spPr>
        <p:txBody>
          <a:bodyPr spcFirstLastPara="1" wrap="square" lIns="91425" tIns="45700" rIns="91425" bIns="45700" anchor="t" anchorCtr="0">
            <a:spAutoFit/>
          </a:bodyPr>
          <a:lstStyle/>
          <a:p>
            <a:pPr marL="360362" marR="0" lvl="0" indent="-360362" algn="just" rtl="0">
              <a:lnSpc>
                <a:spcPct val="100000"/>
              </a:lnSpc>
              <a:spcBef>
                <a:spcPts val="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Both stakeholders and software engineers like the prototyping paradigm. </a:t>
            </a:r>
            <a:endParaRPr/>
          </a:p>
          <a:p>
            <a:pPr marL="360362" marR="0" lvl="0" indent="-360362" algn="just" rtl="0">
              <a:lnSpc>
                <a:spcPct val="100000"/>
              </a:lnSpc>
              <a:spcBef>
                <a:spcPts val="6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Users get a feel for the actual system, and developers get to build something immediately. Yet, prototyping can be problematic for the following reasons:</a:t>
            </a:r>
            <a:endParaRPr/>
          </a:p>
          <a:p>
            <a:pPr marL="360362" marR="0" lvl="0" indent="-360362" algn="just" rtl="0">
              <a:lnSpc>
                <a:spcPct val="100000"/>
              </a:lnSpc>
              <a:spcBef>
                <a:spcPts val="600"/>
              </a:spcBef>
              <a:spcAft>
                <a:spcPts val="0"/>
              </a:spcAft>
              <a:buClr>
                <a:srgbClr val="00B0F0"/>
              </a:buClr>
              <a:buSzPts val="1800"/>
              <a:buFont typeface="Arial"/>
              <a:buAutoNum type="arabicPeriod"/>
            </a:pPr>
            <a:r>
              <a:rPr lang="en-US" sz="1800" b="1" i="0" u="none">
                <a:solidFill>
                  <a:srgbClr val="00B0F0"/>
                </a:solidFill>
                <a:latin typeface="Arial"/>
                <a:ea typeface="Arial"/>
                <a:cs typeface="Arial"/>
                <a:sym typeface="Arial"/>
              </a:rPr>
              <a:t>Stakeholders see what appears to be a working version of the software</a:t>
            </a:r>
            <a:r>
              <a:rPr lang="en-US" sz="1800" b="1" i="0" u="none">
                <a:solidFill>
                  <a:schemeClr val="dk1"/>
                </a:solidFill>
                <a:latin typeface="Arial"/>
                <a:ea typeface="Arial"/>
                <a:cs typeface="Arial"/>
                <a:sym typeface="Arial"/>
              </a:rPr>
              <a:t>, </a:t>
            </a:r>
            <a:r>
              <a:rPr lang="en-US" sz="1800" b="0" i="0" u="none">
                <a:solidFill>
                  <a:schemeClr val="dk1"/>
                </a:solidFill>
                <a:latin typeface="Arial"/>
                <a:ea typeface="Arial"/>
                <a:cs typeface="Arial"/>
                <a:sym typeface="Arial"/>
              </a:rPr>
              <a:t>unaware that the prototype is held together haphazardly, unaware that in the rush to get it working you haven’t considered overall software quality or long-term  maintainability. When informed that the product must be rebuilt so that high levels of quality can be maintained, stakeholders cry foul and demand that “a few fixes” be applied to make the prototype a working product. Too often, software development management relents.</a:t>
            </a:r>
            <a:endParaRPr/>
          </a:p>
          <a:p>
            <a:pPr marL="360362" marR="0" lvl="0" indent="-360362" algn="just" rtl="0">
              <a:lnSpc>
                <a:spcPct val="100000"/>
              </a:lnSpc>
              <a:spcBef>
                <a:spcPts val="600"/>
              </a:spcBef>
              <a:spcAft>
                <a:spcPts val="0"/>
              </a:spcAft>
              <a:buClr>
                <a:srgbClr val="00B0F0"/>
              </a:buClr>
              <a:buSzPts val="1800"/>
              <a:buFont typeface="Arial"/>
              <a:buAutoNum type="arabicPeriod"/>
            </a:pPr>
            <a:r>
              <a:rPr lang="en-US" sz="1800" b="1" i="0" u="none">
                <a:solidFill>
                  <a:srgbClr val="00B0F0"/>
                </a:solidFill>
                <a:latin typeface="Arial"/>
                <a:ea typeface="Arial"/>
                <a:cs typeface="Arial"/>
                <a:sym typeface="Arial"/>
              </a:rPr>
              <a:t>As a software engineer, you often make implementation compromises</a:t>
            </a:r>
            <a:r>
              <a:rPr lang="en-US" sz="1800" b="1" i="0" u="none">
                <a:solidFill>
                  <a:schemeClr val="dk1"/>
                </a:solidFill>
                <a:latin typeface="Arial"/>
                <a:ea typeface="Arial"/>
                <a:cs typeface="Arial"/>
                <a:sym typeface="Arial"/>
              </a:rPr>
              <a:t> </a:t>
            </a:r>
            <a:r>
              <a:rPr lang="en-US" sz="1800" b="0" i="0" u="none">
                <a:solidFill>
                  <a:schemeClr val="dk1"/>
                </a:solidFill>
                <a:latin typeface="Arial"/>
                <a:ea typeface="Arial"/>
                <a:cs typeface="Arial"/>
                <a:sym typeface="Arial"/>
              </a:rPr>
              <a:t>in order to get a prototype working quickly. An inappropriate operating system or programming language may be used simply because it is available and known; an inefficient algorithm may be implemented simply to demonstrate capability. After a time, you may become comfortable with these choices and forget all the reasons why they were inappropriate. The less-than-ideal choice has now become an integral part of the system.</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7"/>
          <p:cNvSpPr txBox="1"/>
          <p:nvPr/>
        </p:nvSpPr>
        <p:spPr>
          <a:xfrm>
            <a:off x="0" y="285750"/>
            <a:ext cx="9144000" cy="28463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2000"/>
              <a:buFont typeface="Arial"/>
              <a:buNone/>
            </a:pPr>
            <a:r>
              <a:rPr lang="en-US" sz="2000" b="1" i="0" u="none">
                <a:solidFill>
                  <a:srgbClr val="FF0000"/>
                </a:solidFill>
                <a:latin typeface="Arial"/>
                <a:ea typeface="Arial"/>
                <a:cs typeface="Arial"/>
                <a:sym typeface="Arial"/>
              </a:rPr>
              <a:t>The Spiral Model</a:t>
            </a:r>
            <a:endParaRPr/>
          </a:p>
          <a:p>
            <a:pPr marL="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The </a:t>
            </a:r>
            <a:r>
              <a:rPr lang="en-US" sz="1800" b="1" i="1" u="none">
                <a:solidFill>
                  <a:schemeClr val="dk1"/>
                </a:solidFill>
                <a:latin typeface="Arial"/>
                <a:ea typeface="Arial"/>
                <a:cs typeface="Arial"/>
                <a:sym typeface="Arial"/>
              </a:rPr>
              <a:t>spiral model </a:t>
            </a:r>
            <a:r>
              <a:rPr lang="en-US" sz="1800" b="0" i="0" u="none">
                <a:solidFill>
                  <a:schemeClr val="dk1"/>
                </a:solidFill>
                <a:latin typeface="Arial"/>
                <a:ea typeface="Arial"/>
                <a:cs typeface="Arial"/>
                <a:sym typeface="Arial"/>
              </a:rPr>
              <a:t>is an evolutionary software process model that couples the iterative nature of prototyping with the controlled and systematic aspects of the waterfall model.</a:t>
            </a:r>
            <a:endParaRPr/>
          </a:p>
          <a:p>
            <a:pPr marL="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It provides the potential for rapid development of increasingly more complete versions of the software. </a:t>
            </a:r>
            <a:endParaRPr/>
          </a:p>
          <a:p>
            <a:pPr marL="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Using the spiral model, software is developed in a series of evolutionary releases. During early iterations, the release might be a model or prototype. During later iterations, increasingly more complete versions of the engineered system are produced.</a:t>
            </a:r>
            <a:endParaRPr/>
          </a:p>
        </p:txBody>
      </p:sp>
      <p:pic>
        <p:nvPicPr>
          <p:cNvPr id="266" name="Google Shape;266;p47"/>
          <p:cNvPicPr preferRelativeResize="0"/>
          <p:nvPr/>
        </p:nvPicPr>
        <p:blipFill rotWithShape="1">
          <a:blip r:embed="rId3">
            <a:alphaModFix/>
          </a:blip>
          <a:srcRect/>
          <a:stretch/>
        </p:blipFill>
        <p:spPr>
          <a:xfrm>
            <a:off x="1071562" y="3214687"/>
            <a:ext cx="7048500" cy="34290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8"/>
          <p:cNvSpPr txBox="1"/>
          <p:nvPr/>
        </p:nvSpPr>
        <p:spPr>
          <a:xfrm>
            <a:off x="0" y="214312"/>
            <a:ext cx="9144000" cy="6402387"/>
          </a:xfrm>
          <a:prstGeom prst="rect">
            <a:avLst/>
          </a:prstGeom>
          <a:noFill/>
          <a:ln>
            <a:noFill/>
          </a:ln>
        </p:spPr>
        <p:txBody>
          <a:bodyPr spcFirstLastPara="1" wrap="square" lIns="91425" tIns="45700" rIns="91425" bIns="45700" anchor="t" anchorCtr="0">
            <a:spAutoFit/>
          </a:bodyPr>
          <a:lstStyle/>
          <a:p>
            <a:pPr marL="177800" marR="0" lvl="0" indent="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A spiral model is divided into a number of </a:t>
            </a:r>
            <a:r>
              <a:rPr lang="en-US" sz="1800" b="1" i="0" u="none">
                <a:solidFill>
                  <a:schemeClr val="dk1"/>
                </a:solidFill>
                <a:latin typeface="Arial"/>
                <a:ea typeface="Arial"/>
                <a:cs typeface="Arial"/>
                <a:sym typeface="Arial"/>
              </a:rPr>
              <a:t>framework activities</a:t>
            </a:r>
            <a:r>
              <a:rPr lang="en-US" sz="1800" b="0" i="0" u="none">
                <a:solidFill>
                  <a:schemeClr val="dk1"/>
                </a:solidFill>
                <a:latin typeface="Arial"/>
                <a:ea typeface="Arial"/>
                <a:cs typeface="Arial"/>
                <a:sym typeface="Arial"/>
              </a:rPr>
              <a:t>, also called </a:t>
            </a:r>
            <a:r>
              <a:rPr lang="en-US" sz="1800" b="1" i="1" u="none">
                <a:solidFill>
                  <a:schemeClr val="dk1"/>
                </a:solidFill>
                <a:latin typeface="Arial"/>
                <a:ea typeface="Arial"/>
                <a:cs typeface="Arial"/>
                <a:sym typeface="Arial"/>
              </a:rPr>
              <a:t>task regions</a:t>
            </a:r>
            <a:r>
              <a:rPr lang="en-US" sz="1800" b="0" i="1" u="none">
                <a:solidFill>
                  <a:schemeClr val="dk1"/>
                </a:solidFill>
                <a:latin typeface="Arial"/>
                <a:ea typeface="Arial"/>
                <a:cs typeface="Arial"/>
                <a:sym typeface="Arial"/>
              </a:rPr>
              <a:t>. </a:t>
            </a:r>
            <a:endParaRPr/>
          </a:p>
          <a:p>
            <a:pPr marL="17780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Typically, there are between three and six task regions. Figure depicts a spiral model that contains six task regions:</a:t>
            </a:r>
            <a:endParaRPr/>
          </a:p>
          <a:p>
            <a:pPr marL="17780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a:t>
            </a:r>
            <a:r>
              <a:rPr lang="en-US" sz="1800" b="1" i="0" u="none">
                <a:solidFill>
                  <a:srgbClr val="C00000"/>
                </a:solidFill>
                <a:latin typeface="Arial"/>
                <a:ea typeface="Arial"/>
                <a:cs typeface="Arial"/>
                <a:sym typeface="Arial"/>
              </a:rPr>
              <a:t>Customer communication</a:t>
            </a:r>
            <a:r>
              <a:rPr lang="en-US" sz="1800" b="0" i="0" u="none">
                <a:solidFill>
                  <a:srgbClr val="C00000"/>
                </a:solidFill>
                <a:latin typeface="Arial"/>
                <a:ea typeface="Arial"/>
                <a:cs typeface="Arial"/>
                <a:sym typeface="Arial"/>
              </a:rPr>
              <a:t>— </a:t>
            </a:r>
            <a:r>
              <a:rPr lang="en-US" sz="1800" b="0" i="0" u="none">
                <a:solidFill>
                  <a:schemeClr val="dk1"/>
                </a:solidFill>
                <a:latin typeface="Arial"/>
                <a:ea typeface="Arial"/>
                <a:cs typeface="Arial"/>
                <a:sym typeface="Arial"/>
              </a:rPr>
              <a:t>tasks required to establish effective communication between developer and customer.</a:t>
            </a:r>
            <a:endParaRPr/>
          </a:p>
          <a:p>
            <a:pPr marL="17780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a:t>
            </a:r>
            <a:r>
              <a:rPr lang="en-US" sz="1800" b="1" i="0" u="none">
                <a:solidFill>
                  <a:srgbClr val="C00000"/>
                </a:solidFill>
                <a:latin typeface="Arial"/>
                <a:ea typeface="Arial"/>
                <a:cs typeface="Arial"/>
                <a:sym typeface="Arial"/>
              </a:rPr>
              <a:t>Planning— </a:t>
            </a:r>
            <a:r>
              <a:rPr lang="en-US" sz="1800" b="0" i="0" u="none">
                <a:solidFill>
                  <a:schemeClr val="dk1"/>
                </a:solidFill>
                <a:latin typeface="Arial"/>
                <a:ea typeface="Arial"/>
                <a:cs typeface="Arial"/>
                <a:sym typeface="Arial"/>
              </a:rPr>
              <a:t>tasks required to define resources, timelines, and other project related information.</a:t>
            </a:r>
            <a:endParaRPr/>
          </a:p>
          <a:p>
            <a:pPr marL="17780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a:t>
            </a:r>
            <a:r>
              <a:rPr lang="en-US" sz="1800" b="1" i="0" u="none">
                <a:solidFill>
                  <a:srgbClr val="C00000"/>
                </a:solidFill>
                <a:latin typeface="Arial"/>
                <a:ea typeface="Arial"/>
                <a:cs typeface="Arial"/>
                <a:sym typeface="Arial"/>
              </a:rPr>
              <a:t>Risk analysis— </a:t>
            </a:r>
            <a:r>
              <a:rPr lang="en-US" sz="1800" b="0" i="0" u="none">
                <a:solidFill>
                  <a:schemeClr val="dk1"/>
                </a:solidFill>
                <a:latin typeface="Arial"/>
                <a:ea typeface="Arial"/>
                <a:cs typeface="Arial"/>
                <a:sym typeface="Arial"/>
              </a:rPr>
              <a:t>tasks required to assess both technical and management risks.</a:t>
            </a:r>
            <a:endParaRPr/>
          </a:p>
          <a:p>
            <a:pPr marL="17780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a:t>
            </a:r>
            <a:r>
              <a:rPr lang="en-US" sz="1800" b="1" i="0" u="none">
                <a:solidFill>
                  <a:srgbClr val="C00000"/>
                </a:solidFill>
                <a:latin typeface="Arial"/>
                <a:ea typeface="Arial"/>
                <a:cs typeface="Arial"/>
                <a:sym typeface="Arial"/>
              </a:rPr>
              <a:t>Engineering— </a:t>
            </a:r>
            <a:r>
              <a:rPr lang="en-US" sz="1800" b="0" i="0" u="none">
                <a:solidFill>
                  <a:schemeClr val="dk1"/>
                </a:solidFill>
                <a:latin typeface="Arial"/>
                <a:ea typeface="Arial"/>
                <a:cs typeface="Arial"/>
                <a:sym typeface="Arial"/>
              </a:rPr>
              <a:t>tasks required to build one or more representations of the application.</a:t>
            </a:r>
            <a:endParaRPr/>
          </a:p>
          <a:p>
            <a:pPr marL="17780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a:t>
            </a:r>
            <a:r>
              <a:rPr lang="en-US" sz="1800" b="1" i="0" u="none">
                <a:solidFill>
                  <a:srgbClr val="C00000"/>
                </a:solidFill>
                <a:latin typeface="Arial"/>
                <a:ea typeface="Arial"/>
                <a:cs typeface="Arial"/>
                <a:sym typeface="Arial"/>
              </a:rPr>
              <a:t>Construction and release— </a:t>
            </a:r>
            <a:r>
              <a:rPr lang="en-US" sz="1800" b="0" i="0" u="none">
                <a:solidFill>
                  <a:schemeClr val="dk1"/>
                </a:solidFill>
                <a:latin typeface="Arial"/>
                <a:ea typeface="Arial"/>
                <a:cs typeface="Arial"/>
                <a:sym typeface="Arial"/>
              </a:rPr>
              <a:t>tasks required to construct, test, install, and provide user support (e.g., documentation and training).</a:t>
            </a:r>
            <a:endParaRPr/>
          </a:p>
          <a:p>
            <a:pPr marL="17780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a:t>
            </a:r>
            <a:r>
              <a:rPr lang="en-US" sz="1800" b="1" i="0" u="none">
                <a:solidFill>
                  <a:srgbClr val="C00000"/>
                </a:solidFill>
                <a:latin typeface="Arial"/>
                <a:ea typeface="Arial"/>
                <a:cs typeface="Arial"/>
                <a:sym typeface="Arial"/>
              </a:rPr>
              <a:t>Customer evaluation— </a:t>
            </a:r>
            <a:r>
              <a:rPr lang="en-US" sz="1800" b="0" i="0" u="none">
                <a:solidFill>
                  <a:schemeClr val="dk1"/>
                </a:solidFill>
                <a:latin typeface="Arial"/>
                <a:ea typeface="Arial"/>
                <a:cs typeface="Arial"/>
                <a:sym typeface="Arial"/>
              </a:rPr>
              <a:t>tasks required to obtain customer feedback based on evaluation of the software representations created during the engineering stage and implemented during the installation stage.</a:t>
            </a:r>
            <a:endParaRPr/>
          </a:p>
          <a:p>
            <a:pPr marL="17780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Each of the regions is populated by a set of work tasks, called a </a:t>
            </a:r>
            <a:r>
              <a:rPr lang="en-US" sz="1800" b="1" i="1" u="none">
                <a:solidFill>
                  <a:schemeClr val="dk1"/>
                </a:solidFill>
                <a:latin typeface="Arial"/>
                <a:ea typeface="Arial"/>
                <a:cs typeface="Arial"/>
                <a:sym typeface="Arial"/>
              </a:rPr>
              <a:t>task set</a:t>
            </a:r>
            <a:r>
              <a:rPr lang="en-US" sz="1800" b="0" i="1" u="none">
                <a:solidFill>
                  <a:schemeClr val="dk1"/>
                </a:solidFill>
                <a:latin typeface="Arial"/>
                <a:ea typeface="Arial"/>
                <a:cs typeface="Arial"/>
                <a:sym typeface="Arial"/>
              </a:rPr>
              <a:t>, </a:t>
            </a:r>
            <a:r>
              <a:rPr lang="en-US" sz="1800" b="0" i="0" u="none">
                <a:solidFill>
                  <a:schemeClr val="dk1"/>
                </a:solidFill>
                <a:latin typeface="Arial"/>
                <a:ea typeface="Arial"/>
                <a:cs typeface="Arial"/>
                <a:sym typeface="Arial"/>
              </a:rPr>
              <a:t>that are adapted to the characteristics of the project to be undertaken. </a:t>
            </a:r>
            <a:endParaRPr/>
          </a:p>
          <a:p>
            <a:pPr marL="17780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For small projects, the number of work tasks and their formality is low. </a:t>
            </a:r>
            <a:endParaRPr/>
          </a:p>
          <a:p>
            <a:pPr marL="17780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For larger, more critical projects, each task region contains more work tasks that are defined to achieve a higher level of formality.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pic>
        <p:nvPicPr>
          <p:cNvPr id="276" name="Google Shape;276;p49"/>
          <p:cNvPicPr preferRelativeResize="0"/>
          <p:nvPr/>
        </p:nvPicPr>
        <p:blipFill rotWithShape="1">
          <a:blip r:embed="rId3">
            <a:alphaModFix/>
          </a:blip>
          <a:srcRect/>
          <a:stretch/>
        </p:blipFill>
        <p:spPr>
          <a:xfrm>
            <a:off x="2071687" y="285750"/>
            <a:ext cx="5143500" cy="4054475"/>
          </a:xfrm>
          <a:prstGeom prst="rect">
            <a:avLst/>
          </a:prstGeom>
          <a:noFill/>
          <a:ln>
            <a:noFill/>
          </a:ln>
        </p:spPr>
      </p:pic>
      <p:sp>
        <p:nvSpPr>
          <p:cNvPr id="277" name="Google Shape;277;p49"/>
          <p:cNvSpPr txBox="1"/>
          <p:nvPr/>
        </p:nvSpPr>
        <p:spPr>
          <a:xfrm>
            <a:off x="0" y="4357687"/>
            <a:ext cx="9144000" cy="2538412"/>
          </a:xfrm>
          <a:prstGeom prst="rect">
            <a:avLst/>
          </a:prstGeom>
          <a:noFill/>
          <a:ln>
            <a:noFill/>
          </a:ln>
        </p:spPr>
        <p:txBody>
          <a:bodyPr spcFirstLastPara="1" wrap="square" lIns="91425" tIns="45700" rIns="91425" bIns="45700" anchor="t" anchorCtr="0">
            <a:spAutoFit/>
          </a:bodyPr>
          <a:lstStyle/>
          <a:p>
            <a:pPr marL="177800" marR="0" lvl="0" indent="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The first circuit around the spiral might result in the development of a product specification; subsequent passes around the spiral might be used to develop a prototype and then progressively more sophisticated versions of the software. </a:t>
            </a:r>
            <a:endParaRPr/>
          </a:p>
          <a:p>
            <a:pPr marL="17780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Each pass through the planning region results in adjustments to the project plan. </a:t>
            </a:r>
            <a:endParaRPr/>
          </a:p>
          <a:p>
            <a:pPr marL="17780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Cost and schedule are adjusted based on feedback derived from the customer after delivery. </a:t>
            </a:r>
            <a:endParaRPr/>
          </a:p>
          <a:p>
            <a:pPr marL="17780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In addition, the project manager adjusts the planned number of iterations required to complete the software.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50"/>
          <p:cNvSpPr txBox="1"/>
          <p:nvPr/>
        </p:nvSpPr>
        <p:spPr>
          <a:xfrm>
            <a:off x="0" y="214312"/>
            <a:ext cx="9144000" cy="40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Unlike other process models that end when software is delivered, the spiral model can be adapted to apply throughout the life of the computer software. Therefore, the first circuit around the spiral might represent a “concept development project” that starts at the core of the spiral and continues for multiple iterations until concept development is complete. If the concept is to be developed into an actual product, the process proceeds outward on the spiral and a “new product development project” commences. </a:t>
            </a:r>
            <a:endParaRPr/>
          </a:p>
          <a:p>
            <a:pPr marL="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The new product will evolve through a number of iterations around the spiral. </a:t>
            </a:r>
            <a:endParaRPr/>
          </a:p>
          <a:p>
            <a:pPr marL="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Later, a circuit around the spiral might be used to represent a “product enhancement project.” </a:t>
            </a:r>
            <a:endParaRPr/>
          </a:p>
          <a:p>
            <a:pPr marL="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In essence, the spiral, when characterized in this way, remains operative until the software is retired. </a:t>
            </a:r>
            <a:endParaRPr/>
          </a:p>
          <a:p>
            <a:pPr marL="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There are times when the process is dormant, but whenever a change is initiated, the process starts at the appropriate entry point (e.g., product enhancement).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1"/>
          <p:cNvSpPr txBox="1"/>
          <p:nvPr/>
        </p:nvSpPr>
        <p:spPr>
          <a:xfrm>
            <a:off x="0" y="214312"/>
            <a:ext cx="9144000" cy="41084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2000"/>
              <a:buFont typeface="Arial"/>
              <a:buNone/>
            </a:pPr>
            <a:r>
              <a:rPr lang="en-US" sz="2000" b="1" i="0" u="none">
                <a:solidFill>
                  <a:srgbClr val="FF0000"/>
                </a:solidFill>
                <a:latin typeface="Arial"/>
                <a:ea typeface="Arial"/>
                <a:cs typeface="Arial"/>
                <a:sym typeface="Arial"/>
              </a:rPr>
              <a:t>Concurrent Models</a:t>
            </a:r>
            <a:endParaRPr/>
          </a:p>
          <a:p>
            <a:pPr marL="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The </a:t>
            </a:r>
            <a:r>
              <a:rPr lang="en-US" sz="1800" b="1" i="1" u="none">
                <a:solidFill>
                  <a:schemeClr val="dk1"/>
                </a:solidFill>
                <a:latin typeface="Arial"/>
                <a:ea typeface="Arial"/>
                <a:cs typeface="Arial"/>
                <a:sym typeface="Arial"/>
              </a:rPr>
              <a:t>concurrent development model</a:t>
            </a:r>
            <a:r>
              <a:rPr lang="en-US" sz="1800" b="0" i="1" u="none">
                <a:solidFill>
                  <a:schemeClr val="dk1"/>
                </a:solidFill>
                <a:latin typeface="Arial"/>
                <a:ea typeface="Arial"/>
                <a:cs typeface="Arial"/>
                <a:sym typeface="Arial"/>
              </a:rPr>
              <a:t>, sometimes called </a:t>
            </a:r>
            <a:r>
              <a:rPr lang="en-US" sz="1800" b="1" i="1" u="none">
                <a:solidFill>
                  <a:schemeClr val="dk1"/>
                </a:solidFill>
                <a:latin typeface="Arial"/>
                <a:ea typeface="Arial"/>
                <a:cs typeface="Arial"/>
                <a:sym typeface="Arial"/>
              </a:rPr>
              <a:t>concurrent engineering</a:t>
            </a:r>
            <a:r>
              <a:rPr lang="en-US" sz="1800" b="0" i="1" u="none">
                <a:solidFill>
                  <a:schemeClr val="dk1"/>
                </a:solidFill>
                <a:latin typeface="Arial"/>
                <a:ea typeface="Arial"/>
                <a:cs typeface="Arial"/>
                <a:sym typeface="Arial"/>
              </a:rPr>
              <a:t>, allows </a:t>
            </a:r>
            <a:r>
              <a:rPr lang="en-US" sz="1800" b="0" i="0" u="none">
                <a:solidFill>
                  <a:schemeClr val="dk1"/>
                </a:solidFill>
                <a:latin typeface="Arial"/>
                <a:ea typeface="Arial"/>
                <a:cs typeface="Arial"/>
                <a:sym typeface="Arial"/>
              </a:rPr>
              <a:t>a software team to represent iterative and concurrent elements of any of the process models. </a:t>
            </a:r>
            <a:endParaRPr/>
          </a:p>
          <a:p>
            <a:pPr marL="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For example, the modeling activity defined for the spiral model is accomplished by invoking one or more of the following software engineering actions: </a:t>
            </a:r>
            <a:r>
              <a:rPr lang="en-US" sz="1800" b="0" i="1" u="none">
                <a:solidFill>
                  <a:schemeClr val="dk1"/>
                </a:solidFill>
                <a:latin typeface="Arial"/>
                <a:ea typeface="Arial"/>
                <a:cs typeface="Arial"/>
                <a:sym typeface="Arial"/>
              </a:rPr>
              <a:t>prototyping, analysis, and design</a:t>
            </a:r>
            <a:r>
              <a:rPr lang="en-US" sz="1800" b="0" i="0" u="none">
                <a:solidFill>
                  <a:schemeClr val="dk1"/>
                </a:solidFill>
                <a:latin typeface="Arial"/>
                <a:ea typeface="Arial"/>
                <a:cs typeface="Arial"/>
                <a:sym typeface="Arial"/>
              </a:rPr>
              <a:t>.</a:t>
            </a:r>
            <a:endParaRPr/>
          </a:p>
          <a:p>
            <a:pPr marL="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Figure provides a schematic representation of one software engineering activity within the modeling activity using a concurrent modeling approach. </a:t>
            </a:r>
            <a:endParaRPr/>
          </a:p>
          <a:p>
            <a:pPr marL="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The activity—modeling—may be in any one of the states noted at any given time. Similarly, other activities, actions, or tasks (e.g., communication or construction) can be represented in an analogous manner. </a:t>
            </a:r>
            <a:endParaRPr/>
          </a:p>
          <a:p>
            <a:pPr marL="0" marR="0" lvl="0" indent="0" algn="just"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All software engineering activities exist concurrently but reside in different states.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p:nvPr/>
        </p:nvSpPr>
        <p:spPr>
          <a:xfrm>
            <a:off x="468312" y="404812"/>
            <a:ext cx="8351837" cy="4108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1800"/>
              <a:buFont typeface="Arial"/>
              <a:buNone/>
            </a:pPr>
            <a:r>
              <a:rPr lang="en-US" sz="1800" b="0" i="0" u="none" strike="noStrike" cap="none">
                <a:solidFill>
                  <a:srgbClr val="FF0000"/>
                </a:solidFill>
                <a:latin typeface="Arial"/>
                <a:ea typeface="Arial"/>
                <a:cs typeface="Arial"/>
                <a:sym typeface="Arial"/>
              </a:rPr>
              <a:t>Course Objectives </a:t>
            </a:r>
            <a:endParaRPr/>
          </a:p>
          <a:p>
            <a:pPr marL="0" marR="0" lvl="0" indent="-114300" algn="just" rtl="0">
              <a:lnSpc>
                <a:spcPct val="15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To enable the development of skills through which the student will gain expertise to engineer software of high quality by following sound analysis and design principles. </a:t>
            </a:r>
            <a:endParaRPr/>
          </a:p>
          <a:p>
            <a:pPr marL="0" marR="0" lvl="0" indent="-114300" algn="just" rtl="0">
              <a:lnSpc>
                <a:spcPct val="15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Learn to plan and execute the project effectively through requirements analysis, estimation, risk management and project scheduling activities. </a:t>
            </a:r>
            <a:endParaRPr/>
          </a:p>
          <a:p>
            <a:pPr marL="0" marR="0" lvl="0" indent="-114300" algn="just" rtl="0">
              <a:lnSpc>
                <a:spcPct val="15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To develop various project management techniques for managing real world projects and object oriented approach towards software engineering. </a:t>
            </a:r>
            <a:endParaRPr/>
          </a:p>
          <a:p>
            <a:pPr marL="0" marR="0" lvl="0" indent="-114300" algn="just" rtl="0">
              <a:lnSpc>
                <a:spcPct val="15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To inculcate quality consciousness in students through effective testing strategies and software quality management.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52"/>
          <p:cNvPicPr preferRelativeResize="0"/>
          <p:nvPr/>
        </p:nvPicPr>
        <p:blipFill rotWithShape="1">
          <a:blip r:embed="rId3">
            <a:alphaModFix/>
          </a:blip>
          <a:srcRect/>
          <a:stretch/>
        </p:blipFill>
        <p:spPr>
          <a:xfrm>
            <a:off x="2419350" y="214312"/>
            <a:ext cx="4673600" cy="63817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3"/>
          <p:cNvSpPr txBox="1"/>
          <p:nvPr/>
        </p:nvSpPr>
        <p:spPr>
          <a:xfrm>
            <a:off x="0" y="0"/>
            <a:ext cx="9144000" cy="7002462"/>
          </a:xfrm>
          <a:prstGeom prst="rect">
            <a:avLst/>
          </a:prstGeom>
          <a:noFill/>
          <a:ln>
            <a:noFill/>
          </a:ln>
        </p:spPr>
        <p:txBody>
          <a:bodyPr spcFirstLastPara="1" wrap="square" lIns="91425" tIns="45700" rIns="91425" bIns="45700" anchor="t" anchorCtr="0">
            <a:spAutoFit/>
          </a:bodyPr>
          <a:lstStyle/>
          <a:p>
            <a:pPr marL="360362" marR="0" lvl="0" indent="-277812" algn="just" rtl="0">
              <a:lnSpc>
                <a:spcPct val="100000"/>
              </a:lnSpc>
              <a:spcBef>
                <a:spcPts val="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For example, early in a project the communication activity has completed its first iteration and exists in the </a:t>
            </a:r>
            <a:r>
              <a:rPr lang="en-US" sz="1800" b="1" i="0" u="none">
                <a:solidFill>
                  <a:schemeClr val="dk1"/>
                </a:solidFill>
                <a:latin typeface="Arial"/>
                <a:ea typeface="Arial"/>
                <a:cs typeface="Arial"/>
                <a:sym typeface="Arial"/>
              </a:rPr>
              <a:t>awaiting changes state</a:t>
            </a:r>
            <a:r>
              <a:rPr lang="en-US" sz="1800" b="0" i="0" u="none">
                <a:solidFill>
                  <a:schemeClr val="dk1"/>
                </a:solidFill>
                <a:latin typeface="Arial"/>
                <a:ea typeface="Arial"/>
                <a:cs typeface="Arial"/>
                <a:sym typeface="Arial"/>
              </a:rPr>
              <a:t>. </a:t>
            </a:r>
            <a:endParaRPr/>
          </a:p>
          <a:p>
            <a:pPr marL="360362" marR="0" lvl="0" indent="-277812" algn="just" rtl="0">
              <a:lnSpc>
                <a:spcPct val="100000"/>
              </a:lnSpc>
              <a:spcBef>
                <a:spcPts val="6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The modeling activity (which existed in the inactive state while initial communication was completed), now makes a transition into the under development state. If, however, the customer indicates that changes in requirements must be made, </a:t>
            </a:r>
            <a:r>
              <a:rPr lang="en-US" sz="1800" b="1" i="0" u="none">
                <a:solidFill>
                  <a:schemeClr val="dk1"/>
                </a:solidFill>
                <a:latin typeface="Arial"/>
                <a:ea typeface="Arial"/>
                <a:cs typeface="Arial"/>
                <a:sym typeface="Arial"/>
              </a:rPr>
              <a:t>the modeling activity moves from the under development state into the awaiting changes state</a:t>
            </a:r>
            <a:r>
              <a:rPr lang="en-US" sz="1800" b="0" i="0" u="none">
                <a:solidFill>
                  <a:schemeClr val="dk1"/>
                </a:solidFill>
                <a:latin typeface="Arial"/>
                <a:ea typeface="Arial"/>
                <a:cs typeface="Arial"/>
                <a:sym typeface="Arial"/>
              </a:rPr>
              <a:t>. </a:t>
            </a:r>
            <a:endParaRPr/>
          </a:p>
          <a:p>
            <a:pPr marL="360362" marR="0" lvl="0" indent="-277812" algn="just" rtl="0">
              <a:lnSpc>
                <a:spcPct val="100000"/>
              </a:lnSpc>
              <a:spcBef>
                <a:spcPts val="600"/>
              </a:spcBef>
              <a:spcAft>
                <a:spcPts val="0"/>
              </a:spcAft>
              <a:buClr>
                <a:schemeClr val="dk1"/>
              </a:buClr>
              <a:buSzPts val="1800"/>
              <a:buFont typeface="Noto Sans Symbols"/>
              <a:buChar char="▪"/>
            </a:pPr>
            <a:r>
              <a:rPr lang="en-US" sz="1800" b="1" i="0" u="none">
                <a:solidFill>
                  <a:schemeClr val="dk1"/>
                </a:solidFill>
                <a:latin typeface="Arial"/>
                <a:ea typeface="Arial"/>
                <a:cs typeface="Arial"/>
                <a:sym typeface="Arial"/>
              </a:rPr>
              <a:t>Concurrent modeling defines a series of events that will trigger transitions from state to state for each of the software engineering activities, actions, or tasks</a:t>
            </a:r>
            <a:r>
              <a:rPr lang="en-US" sz="1800" b="0" i="0" u="none">
                <a:solidFill>
                  <a:schemeClr val="dk1"/>
                </a:solidFill>
                <a:latin typeface="Arial"/>
                <a:ea typeface="Arial"/>
                <a:cs typeface="Arial"/>
                <a:sym typeface="Arial"/>
              </a:rPr>
              <a:t>. </a:t>
            </a:r>
            <a:endParaRPr/>
          </a:p>
          <a:p>
            <a:pPr marL="360362" marR="0" lvl="0" indent="-277812" algn="just" rtl="0">
              <a:lnSpc>
                <a:spcPct val="100000"/>
              </a:lnSpc>
              <a:spcBef>
                <a:spcPts val="6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For example, </a:t>
            </a:r>
            <a:r>
              <a:rPr lang="en-US" sz="1800" b="1" i="0" u="none">
                <a:solidFill>
                  <a:schemeClr val="dk1"/>
                </a:solidFill>
                <a:latin typeface="Arial"/>
                <a:ea typeface="Arial"/>
                <a:cs typeface="Arial"/>
                <a:sym typeface="Arial"/>
              </a:rPr>
              <a:t>during early stages of design </a:t>
            </a:r>
            <a:r>
              <a:rPr lang="en-US" sz="1800" b="0" i="0" u="none">
                <a:solidFill>
                  <a:schemeClr val="dk1"/>
                </a:solidFill>
                <a:latin typeface="Arial"/>
                <a:ea typeface="Arial"/>
                <a:cs typeface="Arial"/>
                <a:sym typeface="Arial"/>
              </a:rPr>
              <a:t>(a major software engineering action that occurs during the modeling activity), </a:t>
            </a:r>
            <a:r>
              <a:rPr lang="en-US" sz="1800" b="1" i="0" u="none">
                <a:solidFill>
                  <a:schemeClr val="dk1"/>
                </a:solidFill>
                <a:latin typeface="Arial"/>
                <a:ea typeface="Arial"/>
                <a:cs typeface="Arial"/>
                <a:sym typeface="Arial"/>
              </a:rPr>
              <a:t>an inconsistency in the requirements model is uncovered</a:t>
            </a:r>
            <a:r>
              <a:rPr lang="en-US" sz="1800" b="0" i="0" u="none">
                <a:solidFill>
                  <a:schemeClr val="dk1"/>
                </a:solidFill>
                <a:latin typeface="Arial"/>
                <a:ea typeface="Arial"/>
                <a:cs typeface="Arial"/>
                <a:sym typeface="Arial"/>
              </a:rPr>
              <a:t>. </a:t>
            </a:r>
            <a:endParaRPr/>
          </a:p>
          <a:p>
            <a:pPr marL="360362" marR="0" lvl="0" indent="-277812" algn="just" rtl="0">
              <a:lnSpc>
                <a:spcPct val="100000"/>
              </a:lnSpc>
              <a:spcBef>
                <a:spcPts val="6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This generates the </a:t>
            </a:r>
            <a:r>
              <a:rPr lang="en-US" sz="1800" b="1" i="0" u="none">
                <a:solidFill>
                  <a:schemeClr val="dk1"/>
                </a:solidFill>
                <a:latin typeface="Arial"/>
                <a:ea typeface="Arial"/>
                <a:cs typeface="Arial"/>
                <a:sym typeface="Arial"/>
              </a:rPr>
              <a:t>event analysis model correction</a:t>
            </a:r>
            <a:r>
              <a:rPr lang="en-US" sz="1800" b="0" i="0" u="none">
                <a:solidFill>
                  <a:schemeClr val="dk1"/>
                </a:solidFill>
                <a:latin typeface="Arial"/>
                <a:ea typeface="Arial"/>
                <a:cs typeface="Arial"/>
                <a:sym typeface="Arial"/>
              </a:rPr>
              <a:t>, which will </a:t>
            </a:r>
            <a:r>
              <a:rPr lang="en-US" sz="1800" b="1" i="0" u="none">
                <a:solidFill>
                  <a:schemeClr val="dk1"/>
                </a:solidFill>
                <a:latin typeface="Arial"/>
                <a:ea typeface="Arial"/>
                <a:cs typeface="Arial"/>
                <a:sym typeface="Arial"/>
              </a:rPr>
              <a:t>trigger the requirements analysis action from the done state into the awaiting changes state</a:t>
            </a:r>
            <a:r>
              <a:rPr lang="en-US" sz="1800" b="0" i="0" u="none">
                <a:solidFill>
                  <a:schemeClr val="dk1"/>
                </a:solidFill>
                <a:latin typeface="Arial"/>
                <a:ea typeface="Arial"/>
                <a:cs typeface="Arial"/>
                <a:sym typeface="Arial"/>
              </a:rPr>
              <a:t>. </a:t>
            </a:r>
            <a:endParaRPr/>
          </a:p>
          <a:p>
            <a:pPr marL="360362" marR="0" lvl="0" indent="-277812" algn="just" rtl="0">
              <a:lnSpc>
                <a:spcPct val="100000"/>
              </a:lnSpc>
              <a:spcBef>
                <a:spcPts val="6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Concurrent modeling is </a:t>
            </a:r>
            <a:r>
              <a:rPr lang="en-US" sz="1800" b="1" i="0" u="none">
                <a:solidFill>
                  <a:schemeClr val="dk1"/>
                </a:solidFill>
                <a:latin typeface="Arial"/>
                <a:ea typeface="Arial"/>
                <a:cs typeface="Arial"/>
                <a:sym typeface="Arial"/>
              </a:rPr>
              <a:t>applicable to all types of software development and provides an accurate picture of the current state of a project</a:t>
            </a:r>
            <a:r>
              <a:rPr lang="en-US" sz="1800" b="0" i="0" u="none">
                <a:solidFill>
                  <a:schemeClr val="dk1"/>
                </a:solidFill>
                <a:latin typeface="Arial"/>
                <a:ea typeface="Arial"/>
                <a:cs typeface="Arial"/>
                <a:sym typeface="Arial"/>
              </a:rPr>
              <a:t>. </a:t>
            </a:r>
            <a:endParaRPr/>
          </a:p>
          <a:p>
            <a:pPr marL="360362" marR="0" lvl="0" indent="-277812" algn="just" rtl="0">
              <a:lnSpc>
                <a:spcPct val="100000"/>
              </a:lnSpc>
              <a:spcBef>
                <a:spcPts val="6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Rather than confining software engineering </a:t>
            </a:r>
            <a:r>
              <a:rPr lang="en-US" sz="1800" b="1" i="0" u="none">
                <a:solidFill>
                  <a:schemeClr val="dk1"/>
                </a:solidFill>
                <a:latin typeface="Arial"/>
                <a:ea typeface="Arial"/>
                <a:cs typeface="Arial"/>
                <a:sym typeface="Arial"/>
              </a:rPr>
              <a:t>activities, actions, and tasks to a sequence of events, it defines a process network</a:t>
            </a:r>
            <a:r>
              <a:rPr lang="en-US" sz="1800" b="0" i="0" u="none">
                <a:solidFill>
                  <a:schemeClr val="dk1"/>
                </a:solidFill>
                <a:latin typeface="Arial"/>
                <a:ea typeface="Arial"/>
                <a:cs typeface="Arial"/>
                <a:sym typeface="Arial"/>
              </a:rPr>
              <a:t>. </a:t>
            </a:r>
            <a:endParaRPr/>
          </a:p>
          <a:p>
            <a:pPr marL="360362" marR="0" lvl="0" indent="-277812" algn="just" rtl="0">
              <a:lnSpc>
                <a:spcPct val="100000"/>
              </a:lnSpc>
              <a:spcBef>
                <a:spcPts val="600"/>
              </a:spcBef>
              <a:spcAft>
                <a:spcPts val="0"/>
              </a:spcAft>
              <a:buClr>
                <a:schemeClr val="dk1"/>
              </a:buClr>
              <a:buSzPts val="1800"/>
              <a:buFont typeface="Noto Sans Symbols"/>
              <a:buChar char="▪"/>
            </a:pPr>
            <a:r>
              <a:rPr lang="en-US" sz="1800" b="0" i="1" u="none">
                <a:solidFill>
                  <a:schemeClr val="dk1"/>
                </a:solidFill>
                <a:latin typeface="Arial"/>
                <a:ea typeface="Arial"/>
                <a:cs typeface="Arial"/>
                <a:sym typeface="Arial"/>
              </a:rPr>
              <a:t>Each activity, action, or task on the network exists simultaneously with other activities, actions, or tasks. Events generated at one point in the process network trigger transitions among the states.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p:nvPr/>
        </p:nvSpPr>
        <p:spPr>
          <a:xfrm>
            <a:off x="53340" y="-114300"/>
            <a:ext cx="9144000" cy="641710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2000"/>
              <a:buFont typeface="Arial"/>
              <a:buNone/>
            </a:pPr>
            <a:r>
              <a:rPr lang="en-US" sz="2000" b="1" i="0" u="none" dirty="0" smtClean="0">
                <a:solidFill>
                  <a:srgbClr val="FF0000"/>
                </a:solidFill>
                <a:latin typeface="Arial"/>
                <a:ea typeface="Arial"/>
                <a:cs typeface="Arial"/>
                <a:sym typeface="Arial"/>
              </a:rPr>
              <a:t>MEASURES, METRICS, AND INDICATORS</a:t>
            </a:r>
            <a:endParaRPr dirty="0"/>
          </a:p>
          <a:p>
            <a:pPr marL="0" marR="0" lvl="0" indent="0" algn="just" rtl="0">
              <a:lnSpc>
                <a:spcPct val="100000"/>
              </a:lnSpc>
              <a:spcBef>
                <a:spcPts val="600"/>
              </a:spcBef>
              <a:spcAft>
                <a:spcPts val="0"/>
              </a:spcAft>
              <a:buClr>
                <a:schemeClr val="dk1"/>
              </a:buClr>
              <a:buSzPts val="1800"/>
              <a:buFont typeface="Arial"/>
              <a:buNone/>
            </a:pPr>
            <a:r>
              <a:rPr lang="en-US" sz="1800" b="0" i="0" u="none" dirty="0">
                <a:solidFill>
                  <a:schemeClr val="dk1"/>
                </a:solidFill>
                <a:latin typeface="Arial"/>
                <a:ea typeface="Arial"/>
                <a:cs typeface="Arial"/>
                <a:sym typeface="Arial"/>
              </a:rPr>
              <a:t>Although the terms </a:t>
            </a:r>
            <a:r>
              <a:rPr lang="en-US" sz="1800" b="1" i="1" u="none" dirty="0">
                <a:solidFill>
                  <a:schemeClr val="dk1"/>
                </a:solidFill>
                <a:latin typeface="Arial"/>
                <a:ea typeface="Arial"/>
                <a:cs typeface="Arial"/>
                <a:sym typeface="Arial"/>
              </a:rPr>
              <a:t>measure, measurement, and metrics </a:t>
            </a:r>
            <a:r>
              <a:rPr lang="en-US" sz="1800" b="0" i="0" u="none" dirty="0">
                <a:solidFill>
                  <a:schemeClr val="dk1"/>
                </a:solidFill>
                <a:latin typeface="Arial"/>
                <a:ea typeface="Arial"/>
                <a:cs typeface="Arial"/>
                <a:sym typeface="Arial"/>
              </a:rPr>
              <a:t>are often used interchangeably, it is important to note the subtle differences between them. </a:t>
            </a:r>
            <a:endParaRPr dirty="0"/>
          </a:p>
          <a:p>
            <a:pPr marL="0" marR="0" lvl="0" indent="0" algn="just" rtl="0">
              <a:lnSpc>
                <a:spcPct val="100000"/>
              </a:lnSpc>
              <a:spcBef>
                <a:spcPts val="1200"/>
              </a:spcBef>
              <a:spcAft>
                <a:spcPts val="0"/>
              </a:spcAft>
              <a:buClr>
                <a:schemeClr val="dk1"/>
              </a:buClr>
              <a:buSzPts val="1800"/>
              <a:buFont typeface="Arial"/>
              <a:buNone/>
            </a:pPr>
            <a:r>
              <a:rPr lang="en-US" sz="1800" b="0" i="0" u="none" dirty="0">
                <a:solidFill>
                  <a:srgbClr val="FF0000"/>
                </a:solidFill>
                <a:latin typeface="Arial"/>
                <a:ea typeface="Arial"/>
                <a:cs typeface="Arial"/>
                <a:sym typeface="Arial"/>
              </a:rPr>
              <a:t>Within the software engineering context, a </a:t>
            </a:r>
            <a:r>
              <a:rPr lang="en-US" sz="1800" b="1" i="1" u="none" dirty="0">
                <a:solidFill>
                  <a:srgbClr val="FF0000"/>
                </a:solidFill>
                <a:latin typeface="Arial"/>
                <a:ea typeface="Arial"/>
                <a:cs typeface="Arial"/>
                <a:sym typeface="Arial"/>
              </a:rPr>
              <a:t>measure </a:t>
            </a:r>
            <a:r>
              <a:rPr lang="en-US" sz="1800" b="1" i="0" u="none" dirty="0">
                <a:solidFill>
                  <a:srgbClr val="FF0000"/>
                </a:solidFill>
                <a:latin typeface="Arial"/>
                <a:ea typeface="Arial"/>
                <a:cs typeface="Arial"/>
                <a:sym typeface="Arial"/>
              </a:rPr>
              <a:t>provides a quantitative indication of the extent, amount, dimension, capacity, or size of some attribute of a product or process</a:t>
            </a:r>
            <a:r>
              <a:rPr lang="en-US" sz="1800" b="0" i="0" u="none" dirty="0">
                <a:solidFill>
                  <a:srgbClr val="FF0000"/>
                </a:solidFill>
                <a:sym typeface="Arial"/>
              </a:rPr>
              <a:t>. Measurement is the act of determining a measure. </a:t>
            </a:r>
            <a:endParaRPr lang="en-US" sz="1800" b="0" i="0" u="none" dirty="0" smtClean="0">
              <a:solidFill>
                <a:srgbClr val="FF0000"/>
              </a:solidFill>
              <a:sym typeface="Arial"/>
            </a:endParaRPr>
          </a:p>
          <a:p>
            <a:pPr algn="just">
              <a:spcBef>
                <a:spcPts val="1200"/>
              </a:spcBef>
              <a:buClr>
                <a:schemeClr val="dk1"/>
              </a:buClr>
              <a:buSzPts val="1800"/>
            </a:pPr>
            <a:r>
              <a:rPr lang="en-US" sz="1800" b="1" dirty="0" smtClean="0">
                <a:solidFill>
                  <a:srgbClr val="FF0000"/>
                </a:solidFill>
              </a:rPr>
              <a:t>-----------------------------------------------------------------</a:t>
            </a:r>
            <a:endParaRPr sz="1800" dirty="0">
              <a:solidFill>
                <a:srgbClr val="FF0000"/>
              </a:solidFill>
            </a:endParaRPr>
          </a:p>
          <a:p>
            <a:pPr marL="0" marR="0" lvl="0" indent="0" algn="just" rtl="0">
              <a:lnSpc>
                <a:spcPct val="100000"/>
              </a:lnSpc>
              <a:spcBef>
                <a:spcPts val="1200"/>
              </a:spcBef>
              <a:spcAft>
                <a:spcPts val="0"/>
              </a:spcAft>
              <a:buClr>
                <a:schemeClr val="dk1"/>
              </a:buClr>
              <a:buSzPts val="1800"/>
              <a:buFont typeface="Arial"/>
              <a:buNone/>
            </a:pPr>
            <a:r>
              <a:rPr lang="en-US" sz="1800" b="0" i="0" u="none" dirty="0">
                <a:solidFill>
                  <a:srgbClr val="FF0000"/>
                </a:solidFill>
                <a:latin typeface="Arial"/>
                <a:ea typeface="Arial"/>
                <a:cs typeface="Arial"/>
                <a:sym typeface="Arial"/>
              </a:rPr>
              <a:t>The IEEE Standard Glossary of Software Engineering Terms defines </a:t>
            </a:r>
            <a:r>
              <a:rPr lang="en-US" sz="1800" b="1" i="1" u="none" dirty="0">
                <a:solidFill>
                  <a:srgbClr val="FF0000"/>
                </a:solidFill>
                <a:latin typeface="Arial"/>
                <a:ea typeface="Arial"/>
                <a:cs typeface="Arial"/>
                <a:sym typeface="Arial"/>
              </a:rPr>
              <a:t>metric </a:t>
            </a:r>
            <a:r>
              <a:rPr lang="en-US" sz="1800" b="0" i="0" u="none" dirty="0">
                <a:solidFill>
                  <a:srgbClr val="FF0000"/>
                </a:solidFill>
                <a:latin typeface="Arial"/>
                <a:ea typeface="Arial"/>
                <a:cs typeface="Arial"/>
                <a:sym typeface="Arial"/>
              </a:rPr>
              <a:t>as </a:t>
            </a:r>
            <a:r>
              <a:rPr lang="en-US" sz="1800" b="1" i="0" u="none" dirty="0">
                <a:solidFill>
                  <a:srgbClr val="FF0000"/>
                </a:solidFill>
                <a:sym typeface="Arial"/>
              </a:rPr>
              <a:t>“a quantitative measure of the degree to which a system, component, or process </a:t>
            </a:r>
            <a:r>
              <a:rPr lang="en-US" sz="1800" b="1" i="0" u="none" dirty="0" err="1" smtClean="0">
                <a:solidFill>
                  <a:srgbClr val="FF0000"/>
                </a:solidFill>
                <a:sym typeface="Arial"/>
              </a:rPr>
              <a:t>own’s</a:t>
            </a:r>
            <a:r>
              <a:rPr lang="en-US" sz="1800" b="1" i="0" u="none" dirty="0" smtClean="0">
                <a:solidFill>
                  <a:srgbClr val="FF0000"/>
                </a:solidFill>
                <a:sym typeface="Arial"/>
              </a:rPr>
              <a:t> </a:t>
            </a:r>
            <a:r>
              <a:rPr lang="en-US" sz="1800" b="1" i="0" u="none" dirty="0">
                <a:solidFill>
                  <a:srgbClr val="FF0000"/>
                </a:solidFill>
                <a:sym typeface="Arial"/>
              </a:rPr>
              <a:t>a given attribute.” </a:t>
            </a:r>
            <a:endParaRPr lang="en-US" sz="1800" b="1" i="0" u="none" dirty="0" smtClean="0">
              <a:solidFill>
                <a:srgbClr val="FF0000"/>
              </a:solidFill>
              <a:sym typeface="Arial"/>
            </a:endParaRPr>
          </a:p>
          <a:p>
            <a:pPr lvl="0" algn="just">
              <a:spcBef>
                <a:spcPts val="1200"/>
              </a:spcBef>
              <a:buClr>
                <a:schemeClr val="dk1"/>
              </a:buClr>
              <a:buSzPts val="1800"/>
            </a:pPr>
            <a:r>
              <a:rPr lang="en-US" dirty="0"/>
              <a:t>A software metric is a measure of software characteristics which are measurable or countable.</a:t>
            </a:r>
            <a:endParaRPr lang="en-US" sz="1800" b="1" i="0" u="none" dirty="0" smtClean="0">
              <a:solidFill>
                <a:srgbClr val="FF0000"/>
              </a:solidFill>
              <a:sym typeface="Arial"/>
            </a:endParaRPr>
          </a:p>
          <a:p>
            <a:pPr marL="0" marR="0" lvl="0" indent="0" algn="just" rtl="0">
              <a:lnSpc>
                <a:spcPct val="100000"/>
              </a:lnSpc>
              <a:spcBef>
                <a:spcPts val="1200"/>
              </a:spcBef>
              <a:spcAft>
                <a:spcPts val="0"/>
              </a:spcAft>
              <a:buClr>
                <a:schemeClr val="dk1"/>
              </a:buClr>
              <a:buSzPts val="1800"/>
              <a:buFont typeface="Arial"/>
              <a:buNone/>
            </a:pPr>
            <a:r>
              <a:rPr lang="en-US" sz="1800" b="1" dirty="0" smtClean="0">
                <a:solidFill>
                  <a:srgbClr val="FF0000"/>
                </a:solidFill>
              </a:rPr>
              <a:t>-----------------------------------------------------------------</a:t>
            </a:r>
            <a:endParaRPr dirty="0">
              <a:solidFill>
                <a:srgbClr val="FF0000"/>
              </a:solidFill>
            </a:endParaRPr>
          </a:p>
          <a:p>
            <a:pPr marL="0" marR="0" lvl="0" indent="0" algn="just" rtl="0">
              <a:lnSpc>
                <a:spcPct val="100000"/>
              </a:lnSpc>
              <a:spcBef>
                <a:spcPts val="1200"/>
              </a:spcBef>
              <a:spcAft>
                <a:spcPts val="0"/>
              </a:spcAft>
              <a:buClr>
                <a:schemeClr val="dk1"/>
              </a:buClr>
              <a:buSzPts val="1800"/>
              <a:buFont typeface="Arial"/>
              <a:buNone/>
            </a:pPr>
            <a:r>
              <a:rPr lang="en-US" sz="1800" b="0" i="0" u="none" dirty="0">
                <a:solidFill>
                  <a:srgbClr val="FF0000"/>
                </a:solidFill>
                <a:latin typeface="Arial"/>
                <a:ea typeface="Arial"/>
                <a:cs typeface="Arial"/>
                <a:sym typeface="Arial"/>
              </a:rPr>
              <a:t>A software engineer </a:t>
            </a:r>
            <a:r>
              <a:rPr lang="en-US" sz="1800" b="1" i="0" u="none" dirty="0">
                <a:solidFill>
                  <a:srgbClr val="FF0000"/>
                </a:solidFill>
                <a:latin typeface="Arial"/>
                <a:ea typeface="Arial"/>
                <a:cs typeface="Arial"/>
                <a:sym typeface="Arial"/>
              </a:rPr>
              <a:t>collects measures and develops metrics </a:t>
            </a:r>
            <a:r>
              <a:rPr lang="en-US" sz="1800" b="0" i="0" u="none" dirty="0">
                <a:solidFill>
                  <a:srgbClr val="FF0000"/>
                </a:solidFill>
                <a:latin typeface="Arial"/>
                <a:ea typeface="Arial"/>
                <a:cs typeface="Arial"/>
                <a:sym typeface="Arial"/>
              </a:rPr>
              <a:t>so that </a:t>
            </a:r>
            <a:r>
              <a:rPr lang="en-US" sz="1800" b="1" i="0" u="none" dirty="0">
                <a:solidFill>
                  <a:srgbClr val="FF0000"/>
                </a:solidFill>
                <a:latin typeface="Arial"/>
                <a:ea typeface="Arial"/>
                <a:cs typeface="Arial"/>
                <a:sym typeface="Arial"/>
              </a:rPr>
              <a:t>indicators will be obtained</a:t>
            </a:r>
            <a:r>
              <a:rPr lang="en-US" sz="1800" b="0" i="0" u="none" dirty="0">
                <a:solidFill>
                  <a:srgbClr val="FF0000"/>
                </a:solidFill>
                <a:sym typeface="Arial"/>
              </a:rPr>
              <a:t>. </a:t>
            </a:r>
            <a:endParaRPr dirty="0">
              <a:solidFill>
                <a:srgbClr val="FF0000"/>
              </a:solidFill>
            </a:endParaRPr>
          </a:p>
          <a:p>
            <a:pPr marL="0" marR="0" lvl="0" indent="0" algn="just" rtl="0">
              <a:lnSpc>
                <a:spcPct val="100000"/>
              </a:lnSpc>
              <a:spcBef>
                <a:spcPts val="1200"/>
              </a:spcBef>
              <a:spcAft>
                <a:spcPts val="0"/>
              </a:spcAft>
              <a:buClr>
                <a:schemeClr val="dk1"/>
              </a:buClr>
              <a:buSzPts val="1800"/>
              <a:buFont typeface="Arial"/>
              <a:buNone/>
            </a:pPr>
            <a:r>
              <a:rPr lang="en-US" sz="1800" b="0" i="0" u="none" dirty="0">
                <a:solidFill>
                  <a:srgbClr val="FF0000"/>
                </a:solidFill>
                <a:latin typeface="Arial"/>
                <a:ea typeface="Arial"/>
                <a:cs typeface="Arial"/>
                <a:sym typeface="Arial"/>
              </a:rPr>
              <a:t>An </a:t>
            </a:r>
            <a:r>
              <a:rPr lang="en-US" sz="1800" b="1" i="0" u="none" dirty="0">
                <a:solidFill>
                  <a:srgbClr val="FF0000"/>
                </a:solidFill>
                <a:latin typeface="Arial"/>
                <a:ea typeface="Arial"/>
                <a:cs typeface="Arial"/>
                <a:sym typeface="Arial"/>
              </a:rPr>
              <a:t>indicator is a metric or combination of metrics </a:t>
            </a:r>
            <a:r>
              <a:rPr lang="en-US" sz="1800" b="0" i="0" u="none" dirty="0">
                <a:solidFill>
                  <a:srgbClr val="FF0000"/>
                </a:solidFill>
                <a:latin typeface="Arial"/>
                <a:ea typeface="Arial"/>
                <a:cs typeface="Arial"/>
                <a:sym typeface="Arial"/>
              </a:rPr>
              <a:t>that </a:t>
            </a:r>
            <a:r>
              <a:rPr lang="en-US" sz="1800" b="1" i="0" u="none" dirty="0">
                <a:solidFill>
                  <a:srgbClr val="FF0000"/>
                </a:solidFill>
                <a:latin typeface="Arial"/>
                <a:ea typeface="Arial"/>
                <a:cs typeface="Arial"/>
                <a:sym typeface="Arial"/>
              </a:rPr>
              <a:t>provide insight </a:t>
            </a:r>
            <a:r>
              <a:rPr lang="en-US" sz="1800" b="0" i="0" u="none" dirty="0">
                <a:solidFill>
                  <a:srgbClr val="FF0000"/>
                </a:solidFill>
                <a:latin typeface="Arial"/>
                <a:ea typeface="Arial"/>
                <a:cs typeface="Arial"/>
                <a:sym typeface="Arial"/>
              </a:rPr>
              <a:t>into the </a:t>
            </a:r>
            <a:r>
              <a:rPr lang="en-US" sz="1800" b="1" i="0" u="none" dirty="0">
                <a:solidFill>
                  <a:srgbClr val="FF0000"/>
                </a:solidFill>
                <a:latin typeface="Arial"/>
                <a:ea typeface="Arial"/>
                <a:cs typeface="Arial"/>
                <a:sym typeface="Arial"/>
              </a:rPr>
              <a:t>software process, a software project, or the product itself</a:t>
            </a:r>
            <a:r>
              <a:rPr lang="en-US" sz="1800" b="0" i="0" u="none" dirty="0">
                <a:solidFill>
                  <a:srgbClr val="FF0000"/>
                </a:solidFill>
                <a:sym typeface="Arial"/>
              </a:rPr>
              <a:t>. </a:t>
            </a:r>
            <a:endParaRPr dirty="0">
              <a:solidFill>
                <a:srgbClr val="FF0000"/>
              </a:solidFill>
            </a:endParaRPr>
          </a:p>
          <a:p>
            <a:pPr marL="0" marR="0" lvl="0" indent="0" algn="just" rtl="0">
              <a:lnSpc>
                <a:spcPct val="100000"/>
              </a:lnSpc>
              <a:spcBef>
                <a:spcPts val="1200"/>
              </a:spcBef>
              <a:spcAft>
                <a:spcPts val="0"/>
              </a:spcAft>
              <a:buClr>
                <a:schemeClr val="dk1"/>
              </a:buClr>
              <a:buSzPts val="1800"/>
              <a:buFont typeface="Arial"/>
              <a:buNone/>
            </a:pPr>
            <a:r>
              <a:rPr lang="en-US" sz="1800" b="0" i="0" u="none" dirty="0">
                <a:solidFill>
                  <a:srgbClr val="FF0000"/>
                </a:solidFill>
                <a:latin typeface="Arial"/>
                <a:ea typeface="Arial"/>
                <a:cs typeface="Arial"/>
                <a:sym typeface="Arial"/>
              </a:rPr>
              <a:t>An </a:t>
            </a:r>
            <a:r>
              <a:rPr lang="en-US" sz="1800" b="1" i="0" u="none" dirty="0">
                <a:solidFill>
                  <a:srgbClr val="FF0000"/>
                </a:solidFill>
                <a:latin typeface="Arial"/>
                <a:ea typeface="Arial"/>
                <a:cs typeface="Arial"/>
                <a:sym typeface="Arial"/>
              </a:rPr>
              <a:t>indicator provides insight </a:t>
            </a:r>
            <a:r>
              <a:rPr lang="en-US" sz="1800" b="0" i="0" u="none" dirty="0">
                <a:solidFill>
                  <a:srgbClr val="FF0000"/>
                </a:solidFill>
                <a:latin typeface="Arial"/>
                <a:ea typeface="Arial"/>
                <a:cs typeface="Arial"/>
                <a:sym typeface="Arial"/>
              </a:rPr>
              <a:t>that enables the project manager or software engineers to </a:t>
            </a:r>
            <a:r>
              <a:rPr lang="en-US" sz="1800" b="1" i="0" u="none" dirty="0">
                <a:solidFill>
                  <a:srgbClr val="FF0000"/>
                </a:solidFill>
                <a:latin typeface="Arial"/>
                <a:ea typeface="Arial"/>
                <a:cs typeface="Arial"/>
                <a:sym typeface="Arial"/>
              </a:rPr>
              <a:t>adjust the process, the project, or the process to make things better</a:t>
            </a:r>
            <a:r>
              <a:rPr lang="en-US" sz="1800" b="0" i="0" u="none" dirty="0">
                <a:solidFill>
                  <a:srgbClr val="FF0000"/>
                </a:solidFill>
                <a:sym typeface="Arial"/>
              </a:rPr>
              <a:t>.</a:t>
            </a:r>
            <a:endParaRPr dirty="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5"/>
          <p:cNvSpPr txBox="1"/>
          <p:nvPr/>
        </p:nvSpPr>
        <p:spPr>
          <a:xfrm>
            <a:off x="0" y="214312"/>
            <a:ext cx="9144000" cy="409416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2000"/>
              <a:buFont typeface="Arial"/>
              <a:buNone/>
            </a:pPr>
            <a:r>
              <a:rPr lang="en-US" sz="2000" b="1" i="0" u="none">
                <a:solidFill>
                  <a:srgbClr val="FF0000"/>
                </a:solidFill>
                <a:latin typeface="Arial"/>
                <a:ea typeface="Arial"/>
                <a:cs typeface="Arial"/>
                <a:sym typeface="Arial"/>
              </a:rPr>
              <a:t>Measurement Principles</a:t>
            </a:r>
            <a:endParaRPr/>
          </a:p>
          <a:p>
            <a:pPr marL="0" marR="0" lvl="0" indent="0" algn="just" rtl="0">
              <a:lnSpc>
                <a:spcPct val="100000"/>
              </a:lnSpc>
              <a:spcBef>
                <a:spcPts val="1200"/>
              </a:spcBef>
              <a:spcAft>
                <a:spcPts val="0"/>
              </a:spcAft>
              <a:buClr>
                <a:schemeClr val="dk1"/>
              </a:buClr>
              <a:buSzPts val="1800"/>
              <a:buFont typeface="Arial"/>
              <a:buNone/>
            </a:pPr>
            <a:r>
              <a:rPr lang="en-US" sz="1800" b="1" i="1" u="none">
                <a:solidFill>
                  <a:schemeClr val="dk1"/>
                </a:solidFill>
                <a:latin typeface="Arial"/>
                <a:ea typeface="Arial"/>
                <a:cs typeface="Arial"/>
                <a:sym typeface="Arial"/>
              </a:rPr>
              <a:t>Roche </a:t>
            </a:r>
            <a:r>
              <a:rPr lang="en-US" sz="1800" b="0" i="1" u="none">
                <a:solidFill>
                  <a:schemeClr val="dk1"/>
                </a:solidFill>
                <a:latin typeface="Arial"/>
                <a:ea typeface="Arial"/>
                <a:cs typeface="Arial"/>
                <a:sym typeface="Arial"/>
              </a:rPr>
              <a:t>suggests a </a:t>
            </a:r>
            <a:r>
              <a:rPr lang="en-US" sz="1800" b="1" i="1" u="none">
                <a:solidFill>
                  <a:schemeClr val="dk1"/>
                </a:solidFill>
                <a:latin typeface="Arial"/>
                <a:ea typeface="Arial"/>
                <a:cs typeface="Arial"/>
                <a:sym typeface="Arial"/>
              </a:rPr>
              <a:t>measurement process </a:t>
            </a:r>
            <a:r>
              <a:rPr lang="en-US" sz="1800" b="0" i="1" u="none">
                <a:solidFill>
                  <a:schemeClr val="dk1"/>
                </a:solidFill>
                <a:latin typeface="Arial"/>
                <a:ea typeface="Arial"/>
                <a:cs typeface="Arial"/>
                <a:sym typeface="Arial"/>
              </a:rPr>
              <a:t>that can be characterized by five activities: </a:t>
            </a:r>
            <a:endParaRPr/>
          </a:p>
          <a:p>
            <a:pPr marL="0" marR="0" lvl="0" indent="0" algn="just" rtl="0">
              <a:lnSpc>
                <a:spcPct val="100000"/>
              </a:lnSpc>
              <a:spcBef>
                <a:spcPts val="1200"/>
              </a:spcBef>
              <a:spcAft>
                <a:spcPts val="0"/>
              </a:spcAft>
              <a:buClr>
                <a:srgbClr val="C00000"/>
              </a:buClr>
              <a:buSzPts val="1800"/>
              <a:buFont typeface="Arial"/>
              <a:buNone/>
            </a:pPr>
            <a:r>
              <a:rPr lang="en-US" sz="1800" b="0" i="0" u="none">
                <a:solidFill>
                  <a:srgbClr val="C00000"/>
                </a:solidFill>
                <a:latin typeface="Arial"/>
                <a:ea typeface="Arial"/>
                <a:cs typeface="Arial"/>
                <a:sym typeface="Arial"/>
              </a:rPr>
              <a:t>• </a:t>
            </a:r>
            <a:r>
              <a:rPr lang="en-US" sz="1800" b="1" i="1" u="none">
                <a:solidFill>
                  <a:srgbClr val="C00000"/>
                </a:solidFill>
                <a:latin typeface="Arial"/>
                <a:ea typeface="Arial"/>
                <a:cs typeface="Arial"/>
                <a:sym typeface="Arial"/>
              </a:rPr>
              <a:t>Formulation.</a:t>
            </a:r>
            <a:r>
              <a:rPr lang="en-US" sz="1800" b="1" i="1" u="none">
                <a:solidFill>
                  <a:schemeClr val="dk1"/>
                </a:solidFill>
                <a:latin typeface="Arial"/>
                <a:ea typeface="Arial"/>
                <a:cs typeface="Arial"/>
                <a:sym typeface="Arial"/>
              </a:rPr>
              <a:t> </a:t>
            </a:r>
            <a:r>
              <a:rPr lang="en-US" sz="1800" b="0" i="0" u="none">
                <a:solidFill>
                  <a:schemeClr val="dk1"/>
                </a:solidFill>
                <a:latin typeface="Arial"/>
                <a:ea typeface="Arial"/>
                <a:cs typeface="Arial"/>
                <a:sym typeface="Arial"/>
              </a:rPr>
              <a:t>The derivation of software measures and metrics appropriate for the representation of the software that is being considered.</a:t>
            </a:r>
            <a:endParaRPr/>
          </a:p>
          <a:p>
            <a:pPr marL="0" marR="0" lvl="0" indent="0" algn="just" rtl="0">
              <a:lnSpc>
                <a:spcPct val="100000"/>
              </a:lnSpc>
              <a:spcBef>
                <a:spcPts val="1200"/>
              </a:spcBef>
              <a:spcAft>
                <a:spcPts val="0"/>
              </a:spcAft>
              <a:buClr>
                <a:srgbClr val="C00000"/>
              </a:buClr>
              <a:buSzPts val="1800"/>
              <a:buFont typeface="Arial"/>
              <a:buNone/>
            </a:pPr>
            <a:r>
              <a:rPr lang="en-US" sz="1800" b="0" i="0" u="none">
                <a:solidFill>
                  <a:srgbClr val="C00000"/>
                </a:solidFill>
                <a:latin typeface="Arial"/>
                <a:ea typeface="Arial"/>
                <a:cs typeface="Arial"/>
                <a:sym typeface="Arial"/>
              </a:rPr>
              <a:t>• </a:t>
            </a:r>
            <a:r>
              <a:rPr lang="en-US" sz="1800" b="1" i="1" u="none">
                <a:solidFill>
                  <a:srgbClr val="C00000"/>
                </a:solidFill>
                <a:latin typeface="Arial"/>
                <a:ea typeface="Arial"/>
                <a:cs typeface="Arial"/>
                <a:sym typeface="Arial"/>
              </a:rPr>
              <a:t>Collection. </a:t>
            </a:r>
            <a:r>
              <a:rPr lang="en-US" sz="1800" b="0" i="0" u="none">
                <a:solidFill>
                  <a:schemeClr val="dk1"/>
                </a:solidFill>
                <a:latin typeface="Arial"/>
                <a:ea typeface="Arial"/>
                <a:cs typeface="Arial"/>
                <a:sym typeface="Arial"/>
              </a:rPr>
              <a:t>The mechanism used to accumulate data required to derive the formulated metrics.</a:t>
            </a:r>
            <a:endParaRPr/>
          </a:p>
          <a:p>
            <a:pPr marL="0" marR="0" lvl="0" indent="0" algn="just" rtl="0">
              <a:lnSpc>
                <a:spcPct val="100000"/>
              </a:lnSpc>
              <a:spcBef>
                <a:spcPts val="1200"/>
              </a:spcBef>
              <a:spcAft>
                <a:spcPts val="0"/>
              </a:spcAft>
              <a:buClr>
                <a:srgbClr val="C00000"/>
              </a:buClr>
              <a:buSzPts val="1800"/>
              <a:buFont typeface="Arial"/>
              <a:buNone/>
            </a:pPr>
            <a:r>
              <a:rPr lang="en-US" sz="1800" b="0" i="0" u="none">
                <a:solidFill>
                  <a:srgbClr val="C00000"/>
                </a:solidFill>
                <a:latin typeface="Arial"/>
                <a:ea typeface="Arial"/>
                <a:cs typeface="Arial"/>
                <a:sym typeface="Arial"/>
              </a:rPr>
              <a:t>• </a:t>
            </a:r>
            <a:r>
              <a:rPr lang="en-US" sz="1800" b="1" i="1" u="none">
                <a:solidFill>
                  <a:srgbClr val="C00000"/>
                </a:solidFill>
                <a:latin typeface="Arial"/>
                <a:ea typeface="Arial"/>
                <a:cs typeface="Arial"/>
                <a:sym typeface="Arial"/>
              </a:rPr>
              <a:t>Analysis. </a:t>
            </a:r>
            <a:r>
              <a:rPr lang="en-US" sz="1800" b="0" i="0" u="none">
                <a:solidFill>
                  <a:schemeClr val="dk1"/>
                </a:solidFill>
                <a:latin typeface="Arial"/>
                <a:ea typeface="Arial"/>
                <a:cs typeface="Arial"/>
                <a:sym typeface="Arial"/>
              </a:rPr>
              <a:t>The computation of metrics and the application of mathematical tools.</a:t>
            </a:r>
            <a:endParaRPr/>
          </a:p>
          <a:p>
            <a:pPr marL="0" marR="0" lvl="0" indent="0" algn="just" rtl="0">
              <a:lnSpc>
                <a:spcPct val="100000"/>
              </a:lnSpc>
              <a:spcBef>
                <a:spcPts val="1200"/>
              </a:spcBef>
              <a:spcAft>
                <a:spcPts val="0"/>
              </a:spcAft>
              <a:buClr>
                <a:srgbClr val="C00000"/>
              </a:buClr>
              <a:buSzPts val="1800"/>
              <a:buFont typeface="Arial"/>
              <a:buNone/>
            </a:pPr>
            <a:r>
              <a:rPr lang="en-US" sz="1800" b="0" i="0" u="none">
                <a:solidFill>
                  <a:srgbClr val="C00000"/>
                </a:solidFill>
                <a:latin typeface="Arial"/>
                <a:ea typeface="Arial"/>
                <a:cs typeface="Arial"/>
                <a:sym typeface="Arial"/>
              </a:rPr>
              <a:t>• </a:t>
            </a:r>
            <a:r>
              <a:rPr lang="en-US" sz="1800" b="1" i="1" u="none">
                <a:solidFill>
                  <a:srgbClr val="C00000"/>
                </a:solidFill>
                <a:latin typeface="Arial"/>
                <a:ea typeface="Arial"/>
                <a:cs typeface="Arial"/>
                <a:sym typeface="Arial"/>
              </a:rPr>
              <a:t>Interpretation. </a:t>
            </a:r>
            <a:r>
              <a:rPr lang="en-US" sz="1800" b="0" i="0" u="none">
                <a:solidFill>
                  <a:schemeClr val="dk1"/>
                </a:solidFill>
                <a:latin typeface="Arial"/>
                <a:ea typeface="Arial"/>
                <a:cs typeface="Arial"/>
                <a:sym typeface="Arial"/>
              </a:rPr>
              <a:t>The evaluation of metrics resulting in insight into the quality of the representation.</a:t>
            </a:r>
            <a:endParaRPr/>
          </a:p>
          <a:p>
            <a:pPr marL="0" marR="0" lvl="0" indent="0" algn="just" rtl="0">
              <a:lnSpc>
                <a:spcPct val="100000"/>
              </a:lnSpc>
              <a:spcBef>
                <a:spcPts val="1200"/>
              </a:spcBef>
              <a:spcAft>
                <a:spcPts val="0"/>
              </a:spcAft>
              <a:buClr>
                <a:srgbClr val="C00000"/>
              </a:buClr>
              <a:buSzPts val="1800"/>
              <a:buFont typeface="Arial"/>
              <a:buNone/>
            </a:pPr>
            <a:r>
              <a:rPr lang="en-US" sz="1800" b="0" i="0" u="none">
                <a:solidFill>
                  <a:srgbClr val="C00000"/>
                </a:solidFill>
                <a:latin typeface="Arial"/>
                <a:ea typeface="Arial"/>
                <a:cs typeface="Arial"/>
                <a:sym typeface="Arial"/>
              </a:rPr>
              <a:t>• </a:t>
            </a:r>
            <a:r>
              <a:rPr lang="en-US" sz="1800" b="1" i="1" u="none">
                <a:solidFill>
                  <a:srgbClr val="C00000"/>
                </a:solidFill>
                <a:latin typeface="Arial"/>
                <a:ea typeface="Arial"/>
                <a:cs typeface="Arial"/>
                <a:sym typeface="Arial"/>
              </a:rPr>
              <a:t>Feedback. </a:t>
            </a:r>
            <a:r>
              <a:rPr lang="en-US" sz="1800" b="0" i="0" u="none">
                <a:solidFill>
                  <a:schemeClr val="dk1"/>
                </a:solidFill>
                <a:latin typeface="Arial"/>
                <a:ea typeface="Arial"/>
                <a:cs typeface="Arial"/>
                <a:sym typeface="Arial"/>
              </a:rPr>
              <a:t>Recommendations derived from the interpretation of product metrics transmitted to the software team.</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6"/>
          <p:cNvSpPr txBox="1"/>
          <p:nvPr/>
        </p:nvSpPr>
        <p:spPr>
          <a:xfrm>
            <a:off x="0" y="428625"/>
            <a:ext cx="9144000" cy="474027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Arial"/>
              <a:buNone/>
            </a:pPr>
            <a:r>
              <a:rPr lang="en-US" sz="1800" b="0" i="1" u="none">
                <a:solidFill>
                  <a:schemeClr val="dk1"/>
                </a:solidFill>
                <a:latin typeface="Arial"/>
                <a:ea typeface="Arial"/>
                <a:cs typeface="Arial"/>
                <a:sym typeface="Arial"/>
              </a:rPr>
              <a:t>The following </a:t>
            </a:r>
            <a:r>
              <a:rPr lang="en-US" sz="1800" b="1" i="1" u="none">
                <a:solidFill>
                  <a:schemeClr val="dk1"/>
                </a:solidFill>
                <a:latin typeface="Arial"/>
                <a:ea typeface="Arial"/>
                <a:cs typeface="Arial"/>
                <a:sym typeface="Arial"/>
              </a:rPr>
              <a:t>principles </a:t>
            </a:r>
            <a:r>
              <a:rPr lang="en-US" sz="1800" b="0" i="1" u="none">
                <a:solidFill>
                  <a:schemeClr val="dk1"/>
                </a:solidFill>
                <a:latin typeface="Arial"/>
                <a:ea typeface="Arial"/>
                <a:cs typeface="Arial"/>
                <a:sym typeface="Arial"/>
              </a:rPr>
              <a:t>are representative of many that can be </a:t>
            </a:r>
            <a:r>
              <a:rPr lang="en-US" sz="1800" b="1" i="1" u="none">
                <a:solidFill>
                  <a:schemeClr val="dk1"/>
                </a:solidFill>
                <a:latin typeface="Arial"/>
                <a:ea typeface="Arial"/>
                <a:cs typeface="Arial"/>
                <a:sym typeface="Arial"/>
              </a:rPr>
              <a:t>proposed for metrics characterization and validation</a:t>
            </a:r>
            <a:r>
              <a:rPr lang="en-US" sz="1800" b="0" i="1" u="none">
                <a:solidFill>
                  <a:schemeClr val="dk1"/>
                </a:solidFill>
                <a:latin typeface="Arial"/>
                <a:ea typeface="Arial"/>
                <a:cs typeface="Arial"/>
                <a:sym typeface="Arial"/>
              </a:rPr>
              <a:t>:</a:t>
            </a:r>
            <a:endParaRPr/>
          </a:p>
          <a:p>
            <a:pPr marL="0" marR="0" lvl="0" indent="0" algn="just" rtl="0">
              <a:lnSpc>
                <a:spcPct val="100000"/>
              </a:lnSpc>
              <a:spcBef>
                <a:spcPts val="12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A metric should have desirable mathematical properties. That is, </a:t>
            </a:r>
            <a:r>
              <a:rPr lang="en-US" sz="1800" b="1" i="0" u="none">
                <a:solidFill>
                  <a:schemeClr val="dk1"/>
                </a:solidFill>
                <a:latin typeface="Arial"/>
                <a:ea typeface="Arial"/>
                <a:cs typeface="Arial"/>
                <a:sym typeface="Arial"/>
              </a:rPr>
              <a:t>the metric’s value should be in a meaningful </a:t>
            </a:r>
            <a:r>
              <a:rPr lang="en-US" sz="1800" b="0" i="0" u="none">
                <a:solidFill>
                  <a:schemeClr val="dk1"/>
                </a:solidFill>
                <a:latin typeface="Arial"/>
                <a:ea typeface="Arial"/>
                <a:cs typeface="Arial"/>
                <a:sym typeface="Arial"/>
              </a:rPr>
              <a:t>range (e.g., 0 to 1, where 0 truly means absence, 1 indicates the maximum value, and 0.5 represents the “halfway point”). </a:t>
            </a:r>
            <a:endParaRPr/>
          </a:p>
          <a:p>
            <a:pPr marL="0" marR="0" lvl="0" indent="0" algn="just" rtl="0">
              <a:lnSpc>
                <a:spcPct val="100000"/>
              </a:lnSpc>
              <a:spcBef>
                <a:spcPts val="120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When a </a:t>
            </a:r>
            <a:r>
              <a:rPr lang="en-US" sz="1800" b="1" i="0" u="none">
                <a:solidFill>
                  <a:schemeClr val="dk1"/>
                </a:solidFill>
                <a:latin typeface="Arial"/>
                <a:ea typeface="Arial"/>
                <a:cs typeface="Arial"/>
                <a:sym typeface="Arial"/>
              </a:rPr>
              <a:t>metric</a:t>
            </a:r>
            <a:r>
              <a:rPr lang="en-US" sz="1800" b="0" i="0" u="none">
                <a:solidFill>
                  <a:schemeClr val="dk1"/>
                </a:solidFill>
                <a:latin typeface="Arial"/>
                <a:ea typeface="Arial"/>
                <a:cs typeface="Arial"/>
                <a:sym typeface="Arial"/>
              </a:rPr>
              <a:t> represents a software characteristic that </a:t>
            </a:r>
            <a:r>
              <a:rPr lang="en-US" sz="1800" b="1" i="0" u="none">
                <a:solidFill>
                  <a:schemeClr val="dk1"/>
                </a:solidFill>
                <a:latin typeface="Arial"/>
                <a:ea typeface="Arial"/>
                <a:cs typeface="Arial"/>
                <a:sym typeface="Arial"/>
              </a:rPr>
              <a:t>increases when positive traits occur or decreases when undesirable traits are encountered</a:t>
            </a:r>
            <a:r>
              <a:rPr lang="en-US" sz="1800" b="0" i="0" u="none">
                <a:solidFill>
                  <a:schemeClr val="dk1"/>
                </a:solidFill>
                <a:latin typeface="Arial"/>
                <a:ea typeface="Arial"/>
                <a:cs typeface="Arial"/>
                <a:sym typeface="Arial"/>
              </a:rPr>
              <a:t>, the value of the metric should increase or decrease in the same manner.</a:t>
            </a:r>
            <a:endParaRPr/>
          </a:p>
          <a:p>
            <a:pPr marL="0" marR="0" lvl="0" indent="0" algn="just" rtl="0">
              <a:lnSpc>
                <a:spcPct val="100000"/>
              </a:lnSpc>
              <a:spcBef>
                <a:spcPts val="120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0" marR="0" lvl="0" indent="0" algn="just" rtl="0">
              <a:lnSpc>
                <a:spcPct val="100000"/>
              </a:lnSpc>
              <a:spcBef>
                <a:spcPts val="12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Each </a:t>
            </a:r>
            <a:r>
              <a:rPr lang="en-US" sz="1800" b="1" i="0" u="none">
                <a:solidFill>
                  <a:schemeClr val="dk1"/>
                </a:solidFill>
                <a:latin typeface="Arial"/>
                <a:ea typeface="Arial"/>
                <a:cs typeface="Arial"/>
                <a:sym typeface="Arial"/>
              </a:rPr>
              <a:t>metric should be validated empirically </a:t>
            </a:r>
            <a:r>
              <a:rPr lang="en-US" sz="1800" b="0" i="0" u="none">
                <a:solidFill>
                  <a:schemeClr val="dk1"/>
                </a:solidFill>
                <a:latin typeface="Arial"/>
                <a:ea typeface="Arial"/>
                <a:cs typeface="Arial"/>
                <a:sym typeface="Arial"/>
              </a:rPr>
              <a:t>in a wide variety of contexts before being published or used to make decisions. A metric should measure the factor of interest, independently of other factors. It should “scale up” to large systems and work in a variety of programming languages and system domains.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57"/>
          <p:cNvSpPr txBox="1"/>
          <p:nvPr/>
        </p:nvSpPr>
        <p:spPr>
          <a:xfrm>
            <a:off x="323850" y="836612"/>
            <a:ext cx="8424862" cy="277018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Arial"/>
              <a:buNone/>
            </a:pPr>
            <a:r>
              <a:rPr lang="en-US" sz="1800" b="1" i="1" u="none">
                <a:solidFill>
                  <a:schemeClr val="dk1"/>
                </a:solidFill>
                <a:latin typeface="Arial"/>
                <a:ea typeface="Arial"/>
                <a:cs typeface="Arial"/>
                <a:sym typeface="Arial"/>
              </a:rPr>
              <a:t>Roche suggests the following principles for these activities: </a:t>
            </a:r>
            <a:endParaRPr/>
          </a:p>
          <a:p>
            <a:pPr marL="0" marR="0" lvl="0" indent="-114300" algn="just" rtl="0">
              <a:lnSpc>
                <a:spcPct val="100000"/>
              </a:lnSpc>
              <a:spcBef>
                <a:spcPts val="1200"/>
              </a:spcBef>
              <a:spcAft>
                <a:spcPts val="0"/>
              </a:spcAft>
              <a:buClr>
                <a:schemeClr val="dk1"/>
              </a:buClr>
              <a:buSzPts val="1800"/>
              <a:buFont typeface="Arial"/>
              <a:buAutoNum type="arabicParenBoth"/>
            </a:pPr>
            <a:r>
              <a:rPr lang="en-US" sz="1800" b="0" i="0" u="none">
                <a:solidFill>
                  <a:schemeClr val="dk1"/>
                </a:solidFill>
                <a:latin typeface="Arial"/>
                <a:ea typeface="Arial"/>
                <a:cs typeface="Arial"/>
                <a:sym typeface="Arial"/>
              </a:rPr>
              <a:t>whenever possible, data collection and analysis should be automated; </a:t>
            </a:r>
            <a:endParaRPr/>
          </a:p>
          <a:p>
            <a:pPr marL="0" marR="0" lvl="0" indent="-114300" algn="just" rtl="0">
              <a:lnSpc>
                <a:spcPct val="100000"/>
              </a:lnSpc>
              <a:spcBef>
                <a:spcPts val="1200"/>
              </a:spcBef>
              <a:spcAft>
                <a:spcPts val="0"/>
              </a:spcAft>
              <a:buClr>
                <a:schemeClr val="dk1"/>
              </a:buClr>
              <a:buSzPts val="1800"/>
              <a:buFont typeface="Arial"/>
              <a:buAutoNum type="arabicParenBoth"/>
            </a:pPr>
            <a:r>
              <a:rPr lang="en-US" sz="1800" b="0" i="0" u="none">
                <a:solidFill>
                  <a:schemeClr val="dk1"/>
                </a:solidFill>
                <a:latin typeface="Arial"/>
                <a:ea typeface="Arial"/>
                <a:cs typeface="Arial"/>
                <a:sym typeface="Arial"/>
              </a:rPr>
              <a:t>valid statistical techniques should be applied to establish relationships between internal product attributes and external quality characteristics (e.g., whether the level of architectural complexity correlates with the number of defects reported in production use); and </a:t>
            </a:r>
            <a:endParaRPr/>
          </a:p>
          <a:p>
            <a:pPr marL="0" marR="0" lvl="0" indent="-114300" algn="just" rtl="0">
              <a:lnSpc>
                <a:spcPct val="100000"/>
              </a:lnSpc>
              <a:spcBef>
                <a:spcPts val="1200"/>
              </a:spcBef>
              <a:spcAft>
                <a:spcPts val="0"/>
              </a:spcAft>
              <a:buClr>
                <a:schemeClr val="dk1"/>
              </a:buClr>
              <a:buSzPts val="1800"/>
              <a:buFont typeface="Arial"/>
              <a:buAutoNum type="arabicParenBoth"/>
            </a:pPr>
            <a:r>
              <a:rPr lang="en-US" sz="1800" b="0" i="0" u="none">
                <a:solidFill>
                  <a:schemeClr val="dk1"/>
                </a:solidFill>
                <a:latin typeface="Arial"/>
                <a:ea typeface="Arial"/>
                <a:cs typeface="Arial"/>
                <a:sym typeface="Arial"/>
              </a:rPr>
              <a:t>interpretative guidelines and recommendations should be established for each metric.</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8"/>
          <p:cNvSpPr txBox="1"/>
          <p:nvPr/>
        </p:nvSpPr>
        <p:spPr>
          <a:xfrm>
            <a:off x="179387" y="285750"/>
            <a:ext cx="8713787" cy="55086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2000"/>
              <a:buFont typeface="Arial"/>
              <a:buNone/>
            </a:pPr>
            <a:r>
              <a:rPr lang="en-US" sz="2000" b="1" i="0" u="none">
                <a:solidFill>
                  <a:srgbClr val="FF0000"/>
                </a:solidFill>
                <a:latin typeface="Arial"/>
                <a:ea typeface="Arial"/>
                <a:cs typeface="Arial"/>
                <a:sym typeface="Arial"/>
              </a:rPr>
              <a:t>METRICS IN THE PROCESS</a:t>
            </a:r>
            <a:endParaRPr/>
          </a:p>
          <a:p>
            <a:pPr marL="0" marR="0" lvl="0" indent="0" algn="just" rtl="0">
              <a:lnSpc>
                <a:spcPct val="100000"/>
              </a:lnSpc>
              <a:spcBef>
                <a:spcPts val="12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Metrics should be collected so that process and product indicators can be ascertained. </a:t>
            </a:r>
            <a:r>
              <a:rPr lang="en-US" sz="1800" b="1" i="1" u="none">
                <a:solidFill>
                  <a:srgbClr val="558ED5"/>
                </a:solidFill>
                <a:latin typeface="Arial"/>
                <a:ea typeface="Arial"/>
                <a:cs typeface="Arial"/>
                <a:sym typeface="Arial"/>
              </a:rPr>
              <a:t>Process indicators </a:t>
            </a:r>
            <a:r>
              <a:rPr lang="en-US" sz="1800" b="0" i="0" u="none">
                <a:solidFill>
                  <a:schemeClr val="dk1"/>
                </a:solidFill>
                <a:latin typeface="Arial"/>
                <a:ea typeface="Arial"/>
                <a:cs typeface="Arial"/>
                <a:sym typeface="Arial"/>
              </a:rPr>
              <a:t>enable a software engineering organization to gain insight into the efficacy of an existing process (i.e., the paradigm, software engineering tasks, work products, and milestones). They enable managers and practitioners to assess what works and what doesn’t. </a:t>
            </a:r>
            <a:endParaRPr/>
          </a:p>
          <a:p>
            <a:pPr marL="0" marR="0" lvl="0" indent="0" algn="just" rtl="0">
              <a:lnSpc>
                <a:spcPct val="100000"/>
              </a:lnSpc>
              <a:spcBef>
                <a:spcPts val="12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Process metrics are collected across all projects and over long periods of time. Their intent is to provide indicators that lead to long-term software process improvement.</a:t>
            </a:r>
            <a:endParaRPr/>
          </a:p>
          <a:p>
            <a:pPr marL="0" marR="0" lvl="0" indent="0" algn="just" rtl="0">
              <a:lnSpc>
                <a:spcPct val="100000"/>
              </a:lnSpc>
              <a:spcBef>
                <a:spcPts val="1200"/>
              </a:spcBef>
              <a:spcAft>
                <a:spcPts val="0"/>
              </a:spcAft>
              <a:buClr>
                <a:schemeClr val="dk1"/>
              </a:buClr>
              <a:buSzPts val="1800"/>
              <a:buFont typeface="Arial"/>
              <a:buNone/>
            </a:pPr>
            <a:r>
              <a:rPr lang="en-US" sz="1800" b="1" i="1" u="none">
                <a:solidFill>
                  <a:schemeClr val="dk1"/>
                </a:solidFill>
                <a:latin typeface="Arial"/>
                <a:ea typeface="Arial"/>
                <a:cs typeface="Arial"/>
                <a:sym typeface="Arial"/>
              </a:rPr>
              <a:t>Project indicators enable a software project manager to:</a:t>
            </a:r>
            <a:endParaRPr/>
          </a:p>
          <a:p>
            <a:pPr marL="0" marR="0" lvl="0" indent="-114300" algn="just" rtl="0">
              <a:lnSpc>
                <a:spcPct val="100000"/>
              </a:lnSpc>
              <a:spcBef>
                <a:spcPts val="1200"/>
              </a:spcBef>
              <a:spcAft>
                <a:spcPts val="0"/>
              </a:spcAft>
              <a:buClr>
                <a:schemeClr val="dk1"/>
              </a:buClr>
              <a:buSzPts val="1800"/>
              <a:buFont typeface="Arial"/>
              <a:buAutoNum type="arabicParenBoth"/>
            </a:pPr>
            <a:r>
              <a:rPr lang="en-US" sz="1800" b="0" i="0" u="none">
                <a:solidFill>
                  <a:schemeClr val="dk1"/>
                </a:solidFill>
                <a:latin typeface="Arial"/>
                <a:ea typeface="Arial"/>
                <a:cs typeface="Arial"/>
                <a:sym typeface="Arial"/>
              </a:rPr>
              <a:t>assess the status of an ongoing project, </a:t>
            </a:r>
            <a:endParaRPr/>
          </a:p>
          <a:p>
            <a:pPr marL="0" marR="0" lvl="0" indent="-114300" algn="just" rtl="0">
              <a:lnSpc>
                <a:spcPct val="100000"/>
              </a:lnSpc>
              <a:spcBef>
                <a:spcPts val="1200"/>
              </a:spcBef>
              <a:spcAft>
                <a:spcPts val="0"/>
              </a:spcAft>
              <a:buClr>
                <a:schemeClr val="dk1"/>
              </a:buClr>
              <a:buSzPts val="1800"/>
              <a:buFont typeface="Arial"/>
              <a:buAutoNum type="arabicParenBoth"/>
            </a:pPr>
            <a:r>
              <a:rPr lang="en-US" sz="1800" b="0" i="0" u="none">
                <a:solidFill>
                  <a:schemeClr val="dk1"/>
                </a:solidFill>
                <a:latin typeface="Arial"/>
                <a:ea typeface="Arial"/>
                <a:cs typeface="Arial"/>
                <a:sym typeface="Arial"/>
              </a:rPr>
              <a:t>track potential risks, </a:t>
            </a:r>
            <a:endParaRPr/>
          </a:p>
          <a:p>
            <a:pPr marL="0" marR="0" lvl="0" indent="-114300" algn="just" rtl="0">
              <a:lnSpc>
                <a:spcPct val="100000"/>
              </a:lnSpc>
              <a:spcBef>
                <a:spcPts val="1200"/>
              </a:spcBef>
              <a:spcAft>
                <a:spcPts val="0"/>
              </a:spcAft>
              <a:buClr>
                <a:schemeClr val="dk1"/>
              </a:buClr>
              <a:buSzPts val="1800"/>
              <a:buFont typeface="Arial"/>
              <a:buAutoNum type="arabicParenBoth"/>
            </a:pPr>
            <a:r>
              <a:rPr lang="en-US" sz="1800" b="0" i="0" u="none">
                <a:solidFill>
                  <a:schemeClr val="dk1"/>
                </a:solidFill>
                <a:latin typeface="Arial"/>
                <a:ea typeface="Arial"/>
                <a:cs typeface="Arial"/>
                <a:sym typeface="Arial"/>
              </a:rPr>
              <a:t>uncover problem areas before they go “critical,” </a:t>
            </a:r>
            <a:endParaRPr/>
          </a:p>
          <a:p>
            <a:pPr marL="0" marR="0" lvl="0" indent="-114300" algn="just" rtl="0">
              <a:lnSpc>
                <a:spcPct val="100000"/>
              </a:lnSpc>
              <a:spcBef>
                <a:spcPts val="1200"/>
              </a:spcBef>
              <a:spcAft>
                <a:spcPts val="0"/>
              </a:spcAft>
              <a:buClr>
                <a:schemeClr val="dk1"/>
              </a:buClr>
              <a:buSzPts val="1800"/>
              <a:buFont typeface="Arial"/>
              <a:buAutoNum type="arabicParenBoth"/>
            </a:pPr>
            <a:r>
              <a:rPr lang="en-US" sz="1800" b="0" i="0" u="none">
                <a:solidFill>
                  <a:schemeClr val="dk1"/>
                </a:solidFill>
                <a:latin typeface="Arial"/>
                <a:ea typeface="Arial"/>
                <a:cs typeface="Arial"/>
                <a:sym typeface="Arial"/>
              </a:rPr>
              <a:t>adjust work flow or tasks, and </a:t>
            </a:r>
            <a:endParaRPr/>
          </a:p>
          <a:p>
            <a:pPr marL="0" marR="0" lvl="0" indent="-114300" algn="just" rtl="0">
              <a:lnSpc>
                <a:spcPct val="100000"/>
              </a:lnSpc>
              <a:spcBef>
                <a:spcPts val="1200"/>
              </a:spcBef>
              <a:spcAft>
                <a:spcPts val="0"/>
              </a:spcAft>
              <a:buClr>
                <a:schemeClr val="dk1"/>
              </a:buClr>
              <a:buSzPts val="1800"/>
              <a:buFont typeface="Arial"/>
              <a:buAutoNum type="arabicParenBoth"/>
            </a:pPr>
            <a:r>
              <a:rPr lang="en-US" sz="1800" b="0" i="0" u="none">
                <a:solidFill>
                  <a:schemeClr val="dk1"/>
                </a:solidFill>
                <a:latin typeface="Arial"/>
                <a:ea typeface="Arial"/>
                <a:cs typeface="Arial"/>
                <a:sym typeface="Arial"/>
              </a:rPr>
              <a:t>evaluate the project team’s ability to control quality of software work products.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9"/>
          <p:cNvSpPr txBox="1"/>
          <p:nvPr/>
        </p:nvSpPr>
        <p:spPr>
          <a:xfrm>
            <a:off x="179387" y="549275"/>
            <a:ext cx="8713787" cy="53244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2000"/>
              <a:buFont typeface="Arial"/>
              <a:buNone/>
            </a:pPr>
            <a:r>
              <a:rPr lang="en-US" sz="2000" b="1" i="0" u="none">
                <a:solidFill>
                  <a:srgbClr val="FF0000"/>
                </a:solidFill>
                <a:latin typeface="Arial"/>
                <a:ea typeface="Arial"/>
                <a:cs typeface="Arial"/>
                <a:sym typeface="Arial"/>
              </a:rPr>
              <a:t>Process Metrics and Software Process Improvement</a:t>
            </a:r>
            <a:endParaRPr/>
          </a:p>
          <a:p>
            <a:pPr marL="0" marR="0" lvl="0" indent="0" algn="just" rtl="0">
              <a:lnSpc>
                <a:spcPct val="100000"/>
              </a:lnSpc>
              <a:spcBef>
                <a:spcPts val="12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The only rational way to improve any process is to measure specific attributes of the process, develop a set of meaningful metrics based on these attributes, and then use the metrics to provide indicators that will lead to a strategy for improvement. </a:t>
            </a:r>
            <a:endParaRPr/>
          </a:p>
          <a:p>
            <a:pPr marL="0" marR="0" lvl="0" indent="0" algn="just" rtl="0">
              <a:lnSpc>
                <a:spcPct val="100000"/>
              </a:lnSpc>
              <a:spcBef>
                <a:spcPts val="1200"/>
              </a:spcBef>
              <a:spcAft>
                <a:spcPts val="0"/>
              </a:spcAft>
              <a:buClr>
                <a:srgbClr val="558ED5"/>
              </a:buClr>
              <a:buSzPts val="1800"/>
              <a:buFont typeface="Arial"/>
              <a:buNone/>
            </a:pPr>
            <a:r>
              <a:rPr lang="en-US" sz="1800" b="0" i="0" u="none">
                <a:solidFill>
                  <a:srgbClr val="558ED5"/>
                </a:solidFill>
                <a:latin typeface="Arial"/>
                <a:ea typeface="Arial"/>
                <a:cs typeface="Arial"/>
                <a:sym typeface="Arial"/>
              </a:rPr>
              <a:t>Grady</a:t>
            </a:r>
            <a:r>
              <a:rPr lang="en-US" sz="1800" b="0" i="0" u="none">
                <a:solidFill>
                  <a:schemeClr val="dk1"/>
                </a:solidFill>
                <a:latin typeface="Arial"/>
                <a:ea typeface="Arial"/>
                <a:cs typeface="Arial"/>
                <a:sym typeface="Arial"/>
              </a:rPr>
              <a:t> argues that there are </a:t>
            </a:r>
            <a:r>
              <a:rPr lang="en-US" sz="1800" b="1" i="0" u="none">
                <a:solidFill>
                  <a:schemeClr val="dk1"/>
                </a:solidFill>
                <a:latin typeface="Arial"/>
                <a:ea typeface="Arial"/>
                <a:cs typeface="Arial"/>
                <a:sym typeface="Arial"/>
              </a:rPr>
              <a:t>“private and public” </a:t>
            </a:r>
            <a:r>
              <a:rPr lang="en-US" sz="1800" b="0" i="0" u="none">
                <a:solidFill>
                  <a:schemeClr val="dk1"/>
                </a:solidFill>
                <a:latin typeface="Arial"/>
                <a:ea typeface="Arial"/>
                <a:cs typeface="Arial"/>
                <a:sym typeface="Arial"/>
              </a:rPr>
              <a:t>uses for different types of process data. Because it is natural that individual software engineers might be sensitive to the use of metrics collected on an individual basis, these data should be private to the individual and serve as an indicator for the individual only. </a:t>
            </a:r>
            <a:endParaRPr/>
          </a:p>
          <a:p>
            <a:pPr marL="0" marR="0" lvl="0" indent="0" algn="just" rtl="0">
              <a:lnSpc>
                <a:spcPct val="100000"/>
              </a:lnSpc>
              <a:spcBef>
                <a:spcPts val="1200"/>
              </a:spcBef>
              <a:spcAft>
                <a:spcPts val="0"/>
              </a:spcAft>
              <a:buClr>
                <a:srgbClr val="558ED5"/>
              </a:buClr>
              <a:buSzPts val="1800"/>
              <a:buFont typeface="Arial"/>
              <a:buNone/>
            </a:pPr>
            <a:r>
              <a:rPr lang="en-US" sz="1800" b="0" i="0" u="none">
                <a:solidFill>
                  <a:srgbClr val="558ED5"/>
                </a:solidFill>
                <a:latin typeface="Arial"/>
                <a:ea typeface="Arial"/>
                <a:cs typeface="Arial"/>
                <a:sym typeface="Arial"/>
              </a:rPr>
              <a:t>Examples of private metrics include defect rates (by individual), defect rates (by module), and errors found during development. </a:t>
            </a:r>
            <a:endParaRPr/>
          </a:p>
          <a:p>
            <a:pPr marL="0" marR="0" lvl="0" indent="0" algn="just" rtl="0">
              <a:lnSpc>
                <a:spcPct val="100000"/>
              </a:lnSpc>
              <a:spcBef>
                <a:spcPts val="1200"/>
              </a:spcBef>
              <a:spcAft>
                <a:spcPts val="0"/>
              </a:spcAft>
              <a:buClr>
                <a:schemeClr val="dk1"/>
              </a:buClr>
              <a:buSzPts val="1800"/>
              <a:buFont typeface="Arial"/>
              <a:buNone/>
            </a:pPr>
            <a:r>
              <a:rPr lang="en-US" sz="1800" b="1" i="1" u="none">
                <a:solidFill>
                  <a:schemeClr val="dk1"/>
                </a:solidFill>
                <a:latin typeface="Arial"/>
                <a:ea typeface="Arial"/>
                <a:cs typeface="Arial"/>
                <a:sym typeface="Arial"/>
              </a:rPr>
              <a:t>Public metrics</a:t>
            </a:r>
            <a:r>
              <a:rPr lang="en-US" sz="1800" b="0" i="1" u="none">
                <a:solidFill>
                  <a:schemeClr val="dk1"/>
                </a:solidFill>
                <a:latin typeface="Arial"/>
                <a:ea typeface="Arial"/>
                <a:cs typeface="Arial"/>
                <a:sym typeface="Arial"/>
              </a:rPr>
              <a:t> </a:t>
            </a:r>
            <a:r>
              <a:rPr lang="en-US" sz="1800" b="0" i="0" u="none">
                <a:solidFill>
                  <a:schemeClr val="dk1"/>
                </a:solidFill>
                <a:latin typeface="Arial"/>
                <a:ea typeface="Arial"/>
                <a:cs typeface="Arial"/>
                <a:sym typeface="Arial"/>
              </a:rPr>
              <a:t>generally assimilate information that originally was private to individuals and teams. Project level defect rates (absolutely not attributed to an individual), effort, calendar times, and related data are collected and evaluated in an attempt to uncover indicators that can improve organizational process performance.</a:t>
            </a:r>
            <a:endParaRPr/>
          </a:p>
          <a:p>
            <a:pPr marL="0" marR="0" lvl="0" indent="0" algn="just" rtl="0">
              <a:lnSpc>
                <a:spcPct val="100000"/>
              </a:lnSpc>
              <a:spcBef>
                <a:spcPts val="12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Software process metrics can provide significant benefit as an organization works to improve its overall level of process maturity.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60"/>
          <p:cNvSpPr txBox="1"/>
          <p:nvPr/>
        </p:nvSpPr>
        <p:spPr>
          <a:xfrm>
            <a:off x="0" y="214312"/>
            <a:ext cx="9144000" cy="529431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Grady </a:t>
            </a:r>
            <a:r>
              <a:rPr lang="en-US" sz="1800" b="0" i="0" u="none">
                <a:solidFill>
                  <a:schemeClr val="dk1"/>
                </a:solidFill>
                <a:latin typeface="Arial"/>
                <a:ea typeface="Arial"/>
                <a:cs typeface="Arial"/>
                <a:sym typeface="Arial"/>
              </a:rPr>
              <a:t>suggests the development of a </a:t>
            </a:r>
            <a:r>
              <a:rPr lang="en-US" sz="1800" b="1" i="1" u="none">
                <a:solidFill>
                  <a:schemeClr val="dk1"/>
                </a:solidFill>
                <a:latin typeface="Arial"/>
                <a:ea typeface="Arial"/>
                <a:cs typeface="Arial"/>
                <a:sym typeface="Arial"/>
              </a:rPr>
              <a:t>fishbone diagram </a:t>
            </a:r>
            <a:r>
              <a:rPr lang="en-US" sz="1800" b="0" i="0" u="none">
                <a:solidFill>
                  <a:schemeClr val="dk1"/>
                </a:solidFill>
                <a:latin typeface="Arial"/>
                <a:ea typeface="Arial"/>
                <a:cs typeface="Arial"/>
                <a:sym typeface="Arial"/>
              </a:rPr>
              <a:t>to help in diagnosing the data represented in the frequency diagram.</a:t>
            </a:r>
            <a:endParaRPr/>
          </a:p>
          <a:p>
            <a:pPr marL="0" marR="0" lvl="0" indent="0" algn="just" rtl="0">
              <a:lnSpc>
                <a:spcPct val="100000"/>
              </a:lnSpc>
              <a:spcBef>
                <a:spcPts val="12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Referring to Figure, the </a:t>
            </a:r>
            <a:r>
              <a:rPr lang="en-US" sz="1800" b="1" i="0" u="none">
                <a:solidFill>
                  <a:schemeClr val="dk1"/>
                </a:solidFill>
                <a:latin typeface="Arial"/>
                <a:ea typeface="Arial"/>
                <a:cs typeface="Arial"/>
                <a:sym typeface="Arial"/>
              </a:rPr>
              <a:t>spine </a:t>
            </a:r>
            <a:r>
              <a:rPr lang="en-US" sz="1800" b="0" i="0" u="none">
                <a:solidFill>
                  <a:schemeClr val="dk1"/>
                </a:solidFill>
                <a:latin typeface="Arial"/>
                <a:ea typeface="Arial"/>
                <a:cs typeface="Arial"/>
                <a:sym typeface="Arial"/>
              </a:rPr>
              <a:t>of the diagram (the central line) </a:t>
            </a:r>
            <a:r>
              <a:rPr lang="en-US" sz="1800" b="1" i="0" u="none">
                <a:solidFill>
                  <a:schemeClr val="dk1"/>
                </a:solidFill>
                <a:latin typeface="Arial"/>
                <a:ea typeface="Arial"/>
                <a:cs typeface="Arial"/>
                <a:sym typeface="Arial"/>
              </a:rPr>
              <a:t>represents the quality factor under consideration </a:t>
            </a:r>
            <a:r>
              <a:rPr lang="en-US" sz="1800" b="0" i="0" u="none">
                <a:solidFill>
                  <a:schemeClr val="dk1"/>
                </a:solidFill>
                <a:latin typeface="Arial"/>
                <a:ea typeface="Arial"/>
                <a:cs typeface="Arial"/>
                <a:sym typeface="Arial"/>
              </a:rPr>
              <a:t>(in this case specification defects that account for 25 percent of the total). </a:t>
            </a:r>
            <a:endParaRPr/>
          </a:p>
          <a:p>
            <a:pPr marL="0" marR="0" lvl="0" indent="0" algn="just" rtl="0">
              <a:lnSpc>
                <a:spcPct val="100000"/>
              </a:lnSpc>
              <a:spcBef>
                <a:spcPts val="12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Each of the </a:t>
            </a:r>
            <a:r>
              <a:rPr lang="en-US" sz="1800" b="1" i="0" u="none">
                <a:solidFill>
                  <a:schemeClr val="dk1"/>
                </a:solidFill>
                <a:latin typeface="Arial"/>
                <a:ea typeface="Arial"/>
                <a:cs typeface="Arial"/>
                <a:sym typeface="Arial"/>
              </a:rPr>
              <a:t>ribs</a:t>
            </a:r>
            <a:r>
              <a:rPr lang="en-US" sz="1800" b="0" i="0" u="none">
                <a:solidFill>
                  <a:schemeClr val="dk1"/>
                </a:solidFill>
                <a:latin typeface="Arial"/>
                <a:ea typeface="Arial"/>
                <a:cs typeface="Arial"/>
                <a:sym typeface="Arial"/>
              </a:rPr>
              <a:t> (diagonal lines) connecting to the spine </a:t>
            </a:r>
            <a:r>
              <a:rPr lang="en-US" sz="1800" b="1" i="0" u="none">
                <a:solidFill>
                  <a:schemeClr val="dk1"/>
                </a:solidFill>
                <a:latin typeface="Arial"/>
                <a:ea typeface="Arial"/>
                <a:cs typeface="Arial"/>
                <a:sym typeface="Arial"/>
              </a:rPr>
              <a:t>indicate potential causes for the quality problem </a:t>
            </a:r>
            <a:r>
              <a:rPr lang="en-US" sz="1800" b="0" i="0" u="none">
                <a:solidFill>
                  <a:schemeClr val="dk1"/>
                </a:solidFill>
                <a:latin typeface="Arial"/>
                <a:ea typeface="Arial"/>
                <a:cs typeface="Arial"/>
                <a:sym typeface="Arial"/>
              </a:rPr>
              <a:t>(e.g., missing requirements, ambiguous specification, incorrect requirements, changed requirements). </a:t>
            </a:r>
            <a:endParaRPr/>
          </a:p>
          <a:p>
            <a:pPr marL="0" marR="0" lvl="0" indent="0" algn="just" rtl="0">
              <a:lnSpc>
                <a:spcPct val="100000"/>
              </a:lnSpc>
              <a:spcBef>
                <a:spcPts val="12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The spine and ribs notation is then added to each of the major ribs of the diagram to expand upon the cause noted. Expansion is shown only for the incorrect cause in Figure.</a:t>
            </a:r>
            <a:endParaRPr/>
          </a:p>
          <a:p>
            <a:pPr marL="0" marR="0" lvl="0" indent="0" algn="just" rtl="0">
              <a:lnSpc>
                <a:spcPct val="100000"/>
              </a:lnSpc>
              <a:spcBef>
                <a:spcPts val="12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The collection of process </a:t>
            </a:r>
            <a:r>
              <a:rPr lang="en-US" sz="1800" b="1" i="0" u="none">
                <a:solidFill>
                  <a:schemeClr val="dk1"/>
                </a:solidFill>
                <a:latin typeface="Arial"/>
                <a:ea typeface="Arial"/>
                <a:cs typeface="Arial"/>
                <a:sym typeface="Arial"/>
              </a:rPr>
              <a:t>metrics is the driver for the creation </a:t>
            </a:r>
            <a:r>
              <a:rPr lang="en-US" sz="1800" b="0" i="0" u="none">
                <a:solidFill>
                  <a:schemeClr val="dk1"/>
                </a:solidFill>
                <a:latin typeface="Arial"/>
                <a:ea typeface="Arial"/>
                <a:cs typeface="Arial"/>
                <a:sym typeface="Arial"/>
              </a:rPr>
              <a:t>of the fishbone diagram. </a:t>
            </a:r>
            <a:endParaRPr/>
          </a:p>
          <a:p>
            <a:pPr marL="0" marR="0" lvl="0" indent="0" algn="just" rtl="0">
              <a:lnSpc>
                <a:spcPct val="100000"/>
              </a:lnSpc>
              <a:spcBef>
                <a:spcPts val="12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A </a:t>
            </a:r>
            <a:r>
              <a:rPr lang="en-US" sz="1800" b="1" i="0" u="none">
                <a:solidFill>
                  <a:schemeClr val="dk1"/>
                </a:solidFill>
                <a:latin typeface="Arial"/>
                <a:ea typeface="Arial"/>
                <a:cs typeface="Arial"/>
                <a:sym typeface="Arial"/>
              </a:rPr>
              <a:t>completed fishbone diagram can be analyzed to derive indicators </a:t>
            </a:r>
            <a:r>
              <a:rPr lang="en-US" sz="1800" b="0" i="0" u="none">
                <a:solidFill>
                  <a:schemeClr val="dk1"/>
                </a:solidFill>
                <a:latin typeface="Arial"/>
                <a:ea typeface="Arial"/>
                <a:cs typeface="Arial"/>
                <a:sym typeface="Arial"/>
              </a:rPr>
              <a:t>that will enable a software organization to modify its process to reduce the frequency of errors and defects.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Google Shape;337;p61"/>
          <p:cNvPicPr preferRelativeResize="0"/>
          <p:nvPr/>
        </p:nvPicPr>
        <p:blipFill rotWithShape="1">
          <a:blip r:embed="rId3">
            <a:alphaModFix/>
          </a:blip>
          <a:srcRect/>
          <a:stretch/>
        </p:blipFill>
        <p:spPr>
          <a:xfrm>
            <a:off x="1500187" y="500062"/>
            <a:ext cx="6143625" cy="48625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7"/>
          <p:cNvSpPr txBox="1"/>
          <p:nvPr/>
        </p:nvSpPr>
        <p:spPr>
          <a:xfrm>
            <a:off x="611187" y="476250"/>
            <a:ext cx="7993062" cy="466248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FF0000"/>
              </a:buClr>
              <a:buSzPts val="1800"/>
              <a:buFont typeface="Arial"/>
              <a:buNone/>
            </a:pPr>
            <a:r>
              <a:rPr lang="en-US" sz="1800" b="0" i="0" u="none" strike="noStrike" cap="none">
                <a:solidFill>
                  <a:srgbClr val="FF0000"/>
                </a:solidFill>
                <a:latin typeface="Arial"/>
                <a:ea typeface="Arial"/>
                <a:cs typeface="Arial"/>
                <a:sym typeface="Arial"/>
              </a:rPr>
              <a:t>Course Outcomes On successful completion of the course students will be able to: </a:t>
            </a:r>
            <a:endParaRPr/>
          </a:p>
          <a:p>
            <a:pPr marL="0" marR="0" lvl="0" indent="-114300" algn="just" rtl="0">
              <a:lnSpc>
                <a:spcPct val="15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Develop skills to engineer software of high quality by following sound analysis and design principles. </a:t>
            </a:r>
            <a:endParaRPr/>
          </a:p>
          <a:p>
            <a:pPr marL="0" marR="0" lvl="0" indent="-114300" algn="just" rtl="0">
              <a:lnSpc>
                <a:spcPct val="15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Learn successful project execution strategies like requirements analysis, estimation, risk management and project scheduling activities. </a:t>
            </a:r>
            <a:endParaRPr/>
          </a:p>
          <a:p>
            <a:pPr marL="0" marR="0" lvl="0" indent="-114300" algn="just" rtl="0">
              <a:lnSpc>
                <a:spcPct val="15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Use various project management techniques for managing real world projects and to develop an object oriented approach towards software engineering. </a:t>
            </a:r>
            <a:endParaRPr/>
          </a:p>
          <a:p>
            <a:pPr marL="0" marR="0" lvl="0" indent="-114300" algn="just" rtl="0">
              <a:lnSpc>
                <a:spcPct val="15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Inculcate quality consciousness through effective software quality management.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62"/>
          <p:cNvSpPr txBox="1"/>
          <p:nvPr/>
        </p:nvSpPr>
        <p:spPr>
          <a:xfrm>
            <a:off x="250825" y="115887"/>
            <a:ext cx="8713787" cy="610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2000"/>
              <a:buFont typeface="Arial"/>
              <a:buNone/>
            </a:pPr>
            <a:r>
              <a:rPr lang="en-US" sz="2000" b="1" i="0" u="none">
                <a:solidFill>
                  <a:srgbClr val="FF0000"/>
                </a:solidFill>
                <a:latin typeface="Arial"/>
                <a:ea typeface="Arial"/>
                <a:cs typeface="Arial"/>
                <a:sym typeface="Arial"/>
              </a:rPr>
              <a:t>Project Metrics</a:t>
            </a:r>
            <a:endParaRPr/>
          </a:p>
          <a:p>
            <a:pPr marL="0" marR="0" lvl="0" indent="-114300" algn="just" rtl="0">
              <a:lnSpc>
                <a:spcPct val="100000"/>
              </a:lnSpc>
              <a:spcBef>
                <a:spcPts val="6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Software process metrics are used for strategic purposes. </a:t>
            </a:r>
            <a:endParaRPr/>
          </a:p>
          <a:p>
            <a:pPr marL="0" marR="0" lvl="0" indent="-114300" algn="just" rtl="0">
              <a:lnSpc>
                <a:spcPct val="100000"/>
              </a:lnSpc>
              <a:spcBef>
                <a:spcPts val="12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Software project measures are tactical. That is, project metrics and the indicators derived from them are used by a project manager and a software team to adapt project work flow and technical activities. </a:t>
            </a:r>
            <a:endParaRPr/>
          </a:p>
          <a:p>
            <a:pPr marL="0" marR="0" lvl="0" indent="-114300" algn="just" rtl="0">
              <a:lnSpc>
                <a:spcPct val="100000"/>
              </a:lnSpc>
              <a:spcBef>
                <a:spcPts val="12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The first application of project metrics on most software projects occurs during estimation. Metrics collected from past projects are used as a basis from which effort and time estimates are made for current software work.</a:t>
            </a:r>
            <a:endParaRPr/>
          </a:p>
          <a:p>
            <a:pPr marL="0" marR="0" lvl="0" indent="-114300" algn="just" rtl="0">
              <a:lnSpc>
                <a:spcPct val="100000"/>
              </a:lnSpc>
              <a:spcBef>
                <a:spcPts val="12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As a project proceeds, measures of effort and calendar time expended are compared to original estimates (and the project schedule). The project manager uses these data to monitor and control progress.</a:t>
            </a:r>
            <a:endParaRPr/>
          </a:p>
          <a:p>
            <a:pPr marL="0" marR="0" lvl="0" indent="-114300" algn="just" rtl="0">
              <a:lnSpc>
                <a:spcPct val="100000"/>
              </a:lnSpc>
              <a:spcBef>
                <a:spcPts val="12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As technical work commences, other project metrics begin to have significance. Production rates represented in terms of pages of documentation, review hours, function points, and delivered source lines are measured. </a:t>
            </a:r>
            <a:endParaRPr/>
          </a:p>
          <a:p>
            <a:pPr marL="0" marR="0" lvl="0" indent="-114300" algn="just" rtl="0">
              <a:lnSpc>
                <a:spcPct val="100000"/>
              </a:lnSpc>
              <a:spcBef>
                <a:spcPts val="12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In addition, errors uncovered during each software engineering task are tracked. </a:t>
            </a:r>
            <a:endParaRPr/>
          </a:p>
          <a:p>
            <a:pPr marL="0" marR="0" lvl="0" indent="-114300" algn="just" rtl="0">
              <a:lnSpc>
                <a:spcPct val="100000"/>
              </a:lnSpc>
              <a:spcBef>
                <a:spcPts val="12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As the software evolves from specification into design, technical metrics are collected to assess design quality and to provide indicators that will influence the approach taken to code generation and testing.</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63"/>
          <p:cNvSpPr txBox="1"/>
          <p:nvPr/>
        </p:nvSpPr>
        <p:spPr>
          <a:xfrm>
            <a:off x="0" y="285750"/>
            <a:ext cx="9144000" cy="3046412"/>
          </a:xfrm>
          <a:prstGeom prst="rect">
            <a:avLst/>
          </a:prstGeom>
          <a:noFill/>
          <a:ln>
            <a:noFill/>
          </a:ln>
        </p:spPr>
        <p:txBody>
          <a:bodyPr spcFirstLastPara="1" wrap="square" lIns="91425" tIns="45700" rIns="91425" bIns="45700" anchor="t" anchorCtr="0">
            <a:spAutoFit/>
          </a:bodyPr>
          <a:lstStyle/>
          <a:p>
            <a:pPr marL="274637" marR="0" lvl="0" indent="-274637" algn="just" rtl="0">
              <a:lnSpc>
                <a:spcPct val="100000"/>
              </a:lnSpc>
              <a:spcBef>
                <a:spcPts val="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The intent of project metrics is twofold. </a:t>
            </a:r>
            <a:endParaRPr/>
          </a:p>
          <a:p>
            <a:pPr marL="731837" marR="0" lvl="1" indent="-274637" algn="just" rtl="0">
              <a:lnSpc>
                <a:spcPct val="100000"/>
              </a:lnSpc>
              <a:spcBef>
                <a:spcPts val="1200"/>
              </a:spcBef>
              <a:spcAft>
                <a:spcPts val="0"/>
              </a:spcAft>
              <a:buClr>
                <a:schemeClr val="dk1"/>
              </a:buClr>
              <a:buSzPts val="1800"/>
              <a:buFont typeface="Courier New"/>
              <a:buChar char="o"/>
            </a:pPr>
            <a:r>
              <a:rPr lang="en-US" sz="1800" b="0" i="0" u="none" strike="noStrike" cap="none">
                <a:solidFill>
                  <a:schemeClr val="dk1"/>
                </a:solidFill>
                <a:latin typeface="Arial"/>
                <a:ea typeface="Arial"/>
                <a:cs typeface="Arial"/>
                <a:sym typeface="Arial"/>
              </a:rPr>
              <a:t>First, these metrics are used to minimize the development schedule by making the adjustments necessary to avoid delays and mitigate potential problems and risks. </a:t>
            </a:r>
            <a:endParaRPr/>
          </a:p>
          <a:p>
            <a:pPr marL="731837" marR="0" lvl="1" indent="-274637" algn="just" rtl="0">
              <a:lnSpc>
                <a:spcPct val="100000"/>
              </a:lnSpc>
              <a:spcBef>
                <a:spcPts val="1200"/>
              </a:spcBef>
              <a:spcAft>
                <a:spcPts val="0"/>
              </a:spcAft>
              <a:buClr>
                <a:schemeClr val="dk1"/>
              </a:buClr>
              <a:buSzPts val="1800"/>
              <a:buFont typeface="Courier New"/>
              <a:buChar char="o"/>
            </a:pPr>
            <a:r>
              <a:rPr lang="en-US" sz="1800" b="0" i="0" u="none" strike="noStrike" cap="none">
                <a:solidFill>
                  <a:schemeClr val="dk1"/>
                </a:solidFill>
                <a:latin typeface="Arial"/>
                <a:ea typeface="Arial"/>
                <a:cs typeface="Arial"/>
                <a:sym typeface="Arial"/>
              </a:rPr>
              <a:t>Second, project metrics are used to assess product quality on an ongoing basis and, when necessary, modify the technical approach to improve quality.</a:t>
            </a:r>
            <a:endParaRPr/>
          </a:p>
          <a:p>
            <a:pPr marL="274637" marR="0" lvl="0" indent="-274637" algn="just" rtl="0">
              <a:lnSpc>
                <a:spcPct val="100000"/>
              </a:lnSpc>
              <a:spcBef>
                <a:spcPts val="12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As quality improves, defects are minimized, and as the defect count goes down, the amount of rework required during the project is also reduced. This leads to a reduction in overall project cost.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64"/>
          <p:cNvSpPr txBox="1"/>
          <p:nvPr/>
        </p:nvSpPr>
        <p:spPr>
          <a:xfrm>
            <a:off x="0" y="285750"/>
            <a:ext cx="9144000" cy="446246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2000"/>
              <a:buFont typeface="Arial"/>
              <a:buNone/>
            </a:pPr>
            <a:r>
              <a:rPr lang="en-US" sz="2000" b="1" i="0" u="none">
                <a:solidFill>
                  <a:srgbClr val="FF0000"/>
                </a:solidFill>
                <a:latin typeface="Arial"/>
                <a:ea typeface="Arial"/>
                <a:cs typeface="Arial"/>
                <a:sym typeface="Arial"/>
              </a:rPr>
              <a:t>SOFTWARE MEASUREMENT</a:t>
            </a:r>
            <a:endParaRPr/>
          </a:p>
          <a:p>
            <a:pPr marL="0" marR="0" lvl="0" indent="-114300" algn="just" rtl="0">
              <a:lnSpc>
                <a:spcPct val="100000"/>
              </a:lnSpc>
              <a:spcBef>
                <a:spcPts val="12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Measurements in the physical world can be categorized in two ways: direct measures (e.g., the length of a bolt) and indirect measures (e.g., the "quality" of bolts produced, measured by counting rejects). Software metrics can be categorized similarly.</a:t>
            </a:r>
            <a:endParaRPr/>
          </a:p>
          <a:p>
            <a:pPr marL="0" marR="0" lvl="0" indent="-114300" algn="just" rtl="0">
              <a:lnSpc>
                <a:spcPct val="100000"/>
              </a:lnSpc>
              <a:spcBef>
                <a:spcPts val="12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Direct measures of the software engineering process include cost and effort applied. Direct measures of the product include lines of code (LOC) produced, execution speed, memory size, and defects reported over some set period of time. </a:t>
            </a:r>
            <a:r>
              <a:rPr lang="en-US" sz="1800" b="0" i="1" u="none">
                <a:solidFill>
                  <a:schemeClr val="dk1"/>
                </a:solidFill>
                <a:latin typeface="Arial"/>
                <a:ea typeface="Arial"/>
                <a:cs typeface="Arial"/>
                <a:sym typeface="Arial"/>
              </a:rPr>
              <a:t>Indirect measures of </a:t>
            </a:r>
            <a:r>
              <a:rPr lang="en-US" sz="1800" b="0" i="0" u="none">
                <a:solidFill>
                  <a:schemeClr val="dk1"/>
                </a:solidFill>
                <a:latin typeface="Arial"/>
                <a:ea typeface="Arial"/>
                <a:cs typeface="Arial"/>
                <a:sym typeface="Arial"/>
              </a:rPr>
              <a:t>the product include functionality, quality, complexity, efficiency, reliability, maintainability, and many other "–abilities”. </a:t>
            </a:r>
            <a:endParaRPr/>
          </a:p>
          <a:p>
            <a:pPr marL="0" marR="0" lvl="0" indent="-114300" algn="just" rtl="0">
              <a:lnSpc>
                <a:spcPct val="100000"/>
              </a:lnSpc>
              <a:spcBef>
                <a:spcPts val="12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The cost and effort required to build software, the number of lines of code produced, and other direct measures are relatively easy to collect, as long as specific conventions for measurement are established in advance. However, the quality and functionality of software or its efficiency or maintainability are more difficult to assess and can be measured only indirectly.</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5"/>
          <p:cNvSpPr txBox="1"/>
          <p:nvPr/>
        </p:nvSpPr>
        <p:spPr>
          <a:xfrm>
            <a:off x="0" y="142875"/>
            <a:ext cx="8858250" cy="47704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2000"/>
              <a:buFont typeface="Arial"/>
              <a:buNone/>
            </a:pPr>
            <a:r>
              <a:rPr lang="en-US" sz="2000" b="1" i="0" u="none">
                <a:solidFill>
                  <a:srgbClr val="FF0000"/>
                </a:solidFill>
                <a:latin typeface="Arial"/>
                <a:ea typeface="Arial"/>
                <a:cs typeface="Arial"/>
                <a:sym typeface="Arial"/>
              </a:rPr>
              <a:t>The Attributes of Effective Software Metrics</a:t>
            </a:r>
            <a:endParaRPr/>
          </a:p>
          <a:p>
            <a:pPr marL="0" marR="0" lvl="0" indent="-114300" algn="just" rtl="0">
              <a:lnSpc>
                <a:spcPct val="100000"/>
              </a:lnSpc>
              <a:spcBef>
                <a:spcPts val="12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Hundreds of metrics have been proposed for computer software, but not all provide practical support to the software engineer. </a:t>
            </a:r>
            <a:endParaRPr/>
          </a:p>
          <a:p>
            <a:pPr marL="0" marR="0" lvl="0" indent="-114300" algn="just" rtl="0">
              <a:lnSpc>
                <a:spcPct val="100000"/>
              </a:lnSpc>
              <a:spcBef>
                <a:spcPts val="1200"/>
              </a:spcBef>
              <a:spcAft>
                <a:spcPts val="0"/>
              </a:spcAft>
              <a:buClr>
                <a:schemeClr val="dk1"/>
              </a:buClr>
              <a:buSzPts val="1800"/>
              <a:buFont typeface="Noto Sans Symbols"/>
              <a:buChar char="❑"/>
            </a:pPr>
            <a:r>
              <a:rPr lang="en-US" sz="1800" b="1" i="0" u="none">
                <a:solidFill>
                  <a:schemeClr val="dk1"/>
                </a:solidFill>
                <a:latin typeface="Arial"/>
                <a:ea typeface="Arial"/>
                <a:cs typeface="Arial"/>
                <a:sym typeface="Arial"/>
              </a:rPr>
              <a:t>Ejiogu </a:t>
            </a:r>
            <a:r>
              <a:rPr lang="en-US" sz="1800" b="0" i="0" u="none">
                <a:solidFill>
                  <a:schemeClr val="dk1"/>
                </a:solidFill>
                <a:latin typeface="Arial"/>
                <a:ea typeface="Arial"/>
                <a:cs typeface="Arial"/>
                <a:sym typeface="Arial"/>
              </a:rPr>
              <a:t>defines a set of attributes that should be encompassed by effective software metrics. The derived metric and the measures that lead to it should be: </a:t>
            </a:r>
            <a:endParaRPr/>
          </a:p>
          <a:p>
            <a:pPr marL="731837" marR="0" lvl="1" indent="-274637" algn="just" rtl="0">
              <a:lnSpc>
                <a:spcPct val="100000"/>
              </a:lnSpc>
              <a:spcBef>
                <a:spcPts val="1200"/>
              </a:spcBef>
              <a:spcAft>
                <a:spcPts val="0"/>
              </a:spcAft>
              <a:buClr>
                <a:srgbClr val="C00000"/>
              </a:buClr>
              <a:buSzPts val="1800"/>
              <a:buFont typeface="Courier New"/>
              <a:buChar char="o"/>
            </a:pPr>
            <a:r>
              <a:rPr lang="en-US" sz="1800" b="1" i="1" u="none" strike="noStrike" cap="none">
                <a:solidFill>
                  <a:srgbClr val="C00000"/>
                </a:solidFill>
                <a:latin typeface="Arial"/>
                <a:ea typeface="Arial"/>
                <a:cs typeface="Arial"/>
                <a:sym typeface="Arial"/>
              </a:rPr>
              <a:t>Simple and computable. </a:t>
            </a:r>
            <a:r>
              <a:rPr lang="en-US" sz="1800" b="0" i="1" u="none" strike="noStrike" cap="none">
                <a:solidFill>
                  <a:schemeClr val="dk1"/>
                </a:solidFill>
                <a:latin typeface="Arial"/>
                <a:ea typeface="Arial"/>
                <a:cs typeface="Arial"/>
                <a:sym typeface="Arial"/>
              </a:rPr>
              <a:t>It should be relatively easy to learn how to derive the </a:t>
            </a:r>
            <a:r>
              <a:rPr lang="en-US" sz="1800" b="0" i="0" u="none" strike="noStrike" cap="none">
                <a:solidFill>
                  <a:schemeClr val="dk1"/>
                </a:solidFill>
                <a:latin typeface="Arial"/>
                <a:ea typeface="Arial"/>
                <a:cs typeface="Arial"/>
                <a:sym typeface="Arial"/>
              </a:rPr>
              <a:t>metric, and its computation should not demand inordinate effort or time. </a:t>
            </a:r>
            <a:endParaRPr/>
          </a:p>
          <a:p>
            <a:pPr marL="731837" marR="0" lvl="1" indent="-274637" algn="just" rtl="0">
              <a:lnSpc>
                <a:spcPct val="100000"/>
              </a:lnSpc>
              <a:spcBef>
                <a:spcPts val="1200"/>
              </a:spcBef>
              <a:spcAft>
                <a:spcPts val="0"/>
              </a:spcAft>
              <a:buClr>
                <a:srgbClr val="C00000"/>
              </a:buClr>
              <a:buSzPts val="1800"/>
              <a:buFont typeface="Courier New"/>
              <a:buChar char="o"/>
            </a:pPr>
            <a:r>
              <a:rPr lang="en-US" sz="1800" b="1" i="1" u="none" strike="noStrike" cap="none">
                <a:solidFill>
                  <a:srgbClr val="C00000"/>
                </a:solidFill>
                <a:latin typeface="Arial"/>
                <a:ea typeface="Arial"/>
                <a:cs typeface="Arial"/>
                <a:sym typeface="Arial"/>
              </a:rPr>
              <a:t>Empirically and intuitively persuasive. </a:t>
            </a:r>
            <a:r>
              <a:rPr lang="en-US" sz="1800" b="0" i="0" u="none" strike="noStrike" cap="none">
                <a:solidFill>
                  <a:schemeClr val="dk1"/>
                </a:solidFill>
                <a:latin typeface="Arial"/>
                <a:ea typeface="Arial"/>
                <a:cs typeface="Arial"/>
                <a:sym typeface="Arial"/>
              </a:rPr>
              <a:t>The metric should satisfy the engineer’s intuitive notions about the product attribute under consideration (e.g., a metric that measures module cohesion should increase in value as the level of cohesion increases).</a:t>
            </a:r>
            <a:endParaRPr/>
          </a:p>
          <a:p>
            <a:pPr marL="731837" marR="0" lvl="1" indent="-274637" algn="just" rtl="0">
              <a:lnSpc>
                <a:spcPct val="100000"/>
              </a:lnSpc>
              <a:spcBef>
                <a:spcPts val="1200"/>
              </a:spcBef>
              <a:spcAft>
                <a:spcPts val="0"/>
              </a:spcAft>
              <a:buClr>
                <a:srgbClr val="C00000"/>
              </a:buClr>
              <a:buSzPts val="1800"/>
              <a:buFont typeface="Courier New"/>
              <a:buChar char="o"/>
            </a:pPr>
            <a:r>
              <a:rPr lang="en-US" sz="1800" b="1" i="1" u="none" strike="noStrike" cap="none">
                <a:solidFill>
                  <a:srgbClr val="C00000"/>
                </a:solidFill>
                <a:latin typeface="Arial"/>
                <a:ea typeface="Arial"/>
                <a:cs typeface="Arial"/>
                <a:sym typeface="Arial"/>
              </a:rPr>
              <a:t>Consistent and objective. </a:t>
            </a:r>
            <a:r>
              <a:rPr lang="en-US" sz="1800" b="0" i="0" u="none" strike="noStrike" cap="none">
                <a:solidFill>
                  <a:schemeClr val="dk1"/>
                </a:solidFill>
                <a:latin typeface="Arial"/>
                <a:ea typeface="Arial"/>
                <a:cs typeface="Arial"/>
                <a:sym typeface="Arial"/>
              </a:rPr>
              <a:t>The metric should always yield results that are unambiguous. An independent third party should be able to derive the same metric value using the same information about the software.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66"/>
          <p:cNvSpPr txBox="1"/>
          <p:nvPr/>
        </p:nvSpPr>
        <p:spPr>
          <a:xfrm>
            <a:off x="0" y="285750"/>
            <a:ext cx="8786812" cy="3724275"/>
          </a:xfrm>
          <a:prstGeom prst="rect">
            <a:avLst/>
          </a:prstGeom>
          <a:noFill/>
          <a:ln>
            <a:noFill/>
          </a:ln>
        </p:spPr>
        <p:txBody>
          <a:bodyPr spcFirstLastPara="1" wrap="square" lIns="91425" tIns="45700" rIns="91425" bIns="45700" anchor="t" anchorCtr="0">
            <a:spAutoFit/>
          </a:bodyPr>
          <a:lstStyle/>
          <a:p>
            <a:pPr marL="809625" marR="0" lvl="1" indent="-352425" algn="just" rtl="0">
              <a:lnSpc>
                <a:spcPct val="100000"/>
              </a:lnSpc>
              <a:spcBef>
                <a:spcPts val="0"/>
              </a:spcBef>
              <a:spcAft>
                <a:spcPts val="0"/>
              </a:spcAft>
              <a:buClr>
                <a:srgbClr val="C00000"/>
              </a:buClr>
              <a:buSzPts val="1800"/>
              <a:buFont typeface="Courier New"/>
              <a:buChar char="o"/>
            </a:pPr>
            <a:r>
              <a:rPr lang="en-US" sz="1800" b="1" i="1" u="none" strike="noStrike" cap="none">
                <a:solidFill>
                  <a:srgbClr val="C00000"/>
                </a:solidFill>
                <a:latin typeface="Arial"/>
                <a:ea typeface="Arial"/>
                <a:cs typeface="Arial"/>
                <a:sym typeface="Arial"/>
              </a:rPr>
              <a:t>Consistent in its use of units and dimensions. </a:t>
            </a:r>
            <a:r>
              <a:rPr lang="en-US" sz="1800" b="0" i="0" u="none" strike="noStrike" cap="none">
                <a:solidFill>
                  <a:schemeClr val="dk1"/>
                </a:solidFill>
                <a:latin typeface="Arial"/>
                <a:ea typeface="Arial"/>
                <a:cs typeface="Arial"/>
                <a:sym typeface="Arial"/>
              </a:rPr>
              <a:t>The mathematical computation of the metric should use measures that do not lead to bizarre combinations of units. For example, multiplying people on the project teams by programming language variables in the program results in a suspicious mix of units that are not intuitively persuasive.</a:t>
            </a:r>
            <a:endParaRPr/>
          </a:p>
          <a:p>
            <a:pPr marL="809625" marR="0" lvl="1" indent="-352425" algn="just" rtl="0">
              <a:lnSpc>
                <a:spcPct val="100000"/>
              </a:lnSpc>
              <a:spcBef>
                <a:spcPts val="1200"/>
              </a:spcBef>
              <a:spcAft>
                <a:spcPts val="0"/>
              </a:spcAft>
              <a:buClr>
                <a:srgbClr val="C00000"/>
              </a:buClr>
              <a:buSzPts val="1800"/>
              <a:buFont typeface="Courier New"/>
              <a:buChar char="o"/>
            </a:pPr>
            <a:r>
              <a:rPr lang="en-US" sz="1800" b="1" i="1" u="none" strike="noStrike" cap="none">
                <a:solidFill>
                  <a:srgbClr val="C00000"/>
                </a:solidFill>
                <a:latin typeface="Arial"/>
                <a:ea typeface="Arial"/>
                <a:cs typeface="Arial"/>
                <a:sym typeface="Arial"/>
              </a:rPr>
              <a:t>Programming language independent.</a:t>
            </a:r>
            <a:r>
              <a:rPr lang="en-US" sz="1800" b="1" i="1" u="none" strike="noStrike" cap="none">
                <a:solidFill>
                  <a:schemeClr val="dk1"/>
                </a:solidFill>
                <a:latin typeface="Arial"/>
                <a:ea typeface="Arial"/>
                <a:cs typeface="Arial"/>
                <a:sym typeface="Arial"/>
              </a:rPr>
              <a:t> </a:t>
            </a:r>
            <a:r>
              <a:rPr lang="en-US" sz="1800" b="0" i="0" u="none" strike="noStrike" cap="none">
                <a:solidFill>
                  <a:schemeClr val="dk1"/>
                </a:solidFill>
                <a:latin typeface="Arial"/>
                <a:ea typeface="Arial"/>
                <a:cs typeface="Arial"/>
                <a:sym typeface="Arial"/>
              </a:rPr>
              <a:t>Metrics should be based on the requirements model, the design model, or the structure of the program itself. They should not be dependent on the vagaries of programming language syntax or semantics.</a:t>
            </a:r>
            <a:endParaRPr/>
          </a:p>
          <a:p>
            <a:pPr marL="809625" marR="0" lvl="1" indent="-352425" algn="just" rtl="0">
              <a:lnSpc>
                <a:spcPct val="100000"/>
              </a:lnSpc>
              <a:spcBef>
                <a:spcPts val="1200"/>
              </a:spcBef>
              <a:spcAft>
                <a:spcPts val="0"/>
              </a:spcAft>
              <a:buClr>
                <a:srgbClr val="C00000"/>
              </a:buClr>
              <a:buSzPts val="1800"/>
              <a:buFont typeface="Courier New"/>
              <a:buChar char="o"/>
            </a:pPr>
            <a:r>
              <a:rPr lang="en-US" sz="1800" b="1" i="1" u="none" strike="noStrike" cap="none">
                <a:solidFill>
                  <a:srgbClr val="C00000"/>
                </a:solidFill>
                <a:latin typeface="Arial"/>
                <a:ea typeface="Arial"/>
                <a:cs typeface="Arial"/>
                <a:sym typeface="Arial"/>
              </a:rPr>
              <a:t>An effective mechanism for high-quality feedback.</a:t>
            </a:r>
            <a:r>
              <a:rPr lang="en-US" sz="1800" b="1" i="1" u="none" strike="noStrike" cap="none">
                <a:solidFill>
                  <a:schemeClr val="dk1"/>
                </a:solidFill>
                <a:latin typeface="Arial"/>
                <a:ea typeface="Arial"/>
                <a:cs typeface="Arial"/>
                <a:sym typeface="Arial"/>
              </a:rPr>
              <a:t> </a:t>
            </a:r>
            <a:r>
              <a:rPr lang="en-US" sz="1800" b="0" i="0" u="none" strike="noStrike" cap="none">
                <a:solidFill>
                  <a:schemeClr val="dk1"/>
                </a:solidFill>
                <a:latin typeface="Arial"/>
                <a:ea typeface="Arial"/>
                <a:cs typeface="Arial"/>
                <a:sym typeface="Arial"/>
              </a:rPr>
              <a:t>That is, the metric should provide you with information that can lead to a higher-quality end product.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67"/>
          <p:cNvSpPr txBox="1"/>
          <p:nvPr/>
        </p:nvSpPr>
        <p:spPr>
          <a:xfrm>
            <a:off x="0" y="214312"/>
            <a:ext cx="9144000" cy="626321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2000"/>
              <a:buFont typeface="Arial"/>
              <a:buNone/>
            </a:pPr>
            <a:r>
              <a:rPr lang="en-US" sz="2000" b="1" i="0" u="none" dirty="0">
                <a:solidFill>
                  <a:srgbClr val="FF0000"/>
                </a:solidFill>
                <a:latin typeface="Arial"/>
                <a:ea typeface="Arial"/>
                <a:cs typeface="Arial"/>
                <a:sym typeface="Arial"/>
              </a:rPr>
              <a:t>Function-Based Metrics</a:t>
            </a:r>
            <a:endParaRPr dirty="0"/>
          </a:p>
          <a:p>
            <a:pPr marL="0" marR="0" lvl="0" indent="-114300" algn="just" rtl="0">
              <a:lnSpc>
                <a:spcPct val="100000"/>
              </a:lnSpc>
              <a:spcBef>
                <a:spcPts val="600"/>
              </a:spcBef>
              <a:spcAft>
                <a:spcPts val="0"/>
              </a:spcAft>
              <a:buClr>
                <a:schemeClr val="dk1"/>
              </a:buClr>
              <a:buSzPts val="1800"/>
              <a:buFont typeface="Noto Sans Symbols"/>
              <a:buChar char="❑"/>
            </a:pPr>
            <a:r>
              <a:rPr lang="en-US" sz="1800" b="0" i="0" u="none" dirty="0">
                <a:solidFill>
                  <a:schemeClr val="dk1"/>
                </a:solidFill>
                <a:latin typeface="Arial"/>
                <a:ea typeface="Arial"/>
                <a:cs typeface="Arial"/>
                <a:sym typeface="Arial"/>
              </a:rPr>
              <a:t>The </a:t>
            </a:r>
            <a:r>
              <a:rPr lang="en-US" sz="1800" b="1" i="1" u="none" dirty="0">
                <a:solidFill>
                  <a:schemeClr val="dk1"/>
                </a:solidFill>
                <a:latin typeface="Arial"/>
                <a:ea typeface="Arial"/>
                <a:cs typeface="Arial"/>
                <a:sym typeface="Arial"/>
              </a:rPr>
              <a:t>function point (FP) </a:t>
            </a:r>
            <a:r>
              <a:rPr lang="en-US" sz="1800" b="0" i="0" u="none" dirty="0">
                <a:solidFill>
                  <a:schemeClr val="dk1"/>
                </a:solidFill>
                <a:latin typeface="Arial"/>
                <a:ea typeface="Arial"/>
                <a:cs typeface="Arial"/>
                <a:sym typeface="Arial"/>
              </a:rPr>
              <a:t>metric can be used effectively as a means for measuring the functionality delivered by a system. </a:t>
            </a:r>
            <a:endParaRPr dirty="0"/>
          </a:p>
          <a:p>
            <a:pPr marL="0" marR="0" lvl="0" indent="-114300" algn="just" rtl="0">
              <a:lnSpc>
                <a:spcPct val="100000"/>
              </a:lnSpc>
              <a:spcBef>
                <a:spcPts val="1200"/>
              </a:spcBef>
              <a:spcAft>
                <a:spcPts val="0"/>
              </a:spcAft>
              <a:buClr>
                <a:schemeClr val="dk1"/>
              </a:buClr>
              <a:buSzPts val="1800"/>
              <a:buFont typeface="Noto Sans Symbols"/>
              <a:buChar char="❑"/>
            </a:pPr>
            <a:r>
              <a:rPr lang="en-US" sz="1800" b="0" i="0" u="none" dirty="0">
                <a:solidFill>
                  <a:schemeClr val="dk1"/>
                </a:solidFill>
                <a:latin typeface="Arial"/>
                <a:ea typeface="Arial"/>
                <a:cs typeface="Arial"/>
                <a:sym typeface="Arial"/>
              </a:rPr>
              <a:t>Using historical data, the FP metric can then be used to </a:t>
            </a:r>
            <a:r>
              <a:rPr lang="en-US" sz="1800" b="0" i="0" u="none" dirty="0">
                <a:solidFill>
                  <a:srgbClr val="C00000"/>
                </a:solidFill>
                <a:latin typeface="Arial"/>
                <a:ea typeface="Arial"/>
                <a:cs typeface="Arial"/>
                <a:sym typeface="Arial"/>
              </a:rPr>
              <a:t>(1) estimate the cost or effort required to design, code, and test the software; </a:t>
            </a:r>
            <a:r>
              <a:rPr lang="en-US" sz="1800" b="0" i="0" u="none" dirty="0">
                <a:solidFill>
                  <a:srgbClr val="0070C0"/>
                </a:solidFill>
                <a:latin typeface="Arial"/>
                <a:ea typeface="Arial"/>
                <a:cs typeface="Arial"/>
                <a:sym typeface="Arial"/>
              </a:rPr>
              <a:t>(2) predict the number of errors that will be encountered during testing; </a:t>
            </a:r>
            <a:r>
              <a:rPr lang="en-US" sz="1800" b="0" i="0" u="none" dirty="0">
                <a:solidFill>
                  <a:schemeClr val="dk1"/>
                </a:solidFill>
                <a:latin typeface="Arial"/>
                <a:ea typeface="Arial"/>
                <a:cs typeface="Arial"/>
                <a:sym typeface="Arial"/>
              </a:rPr>
              <a:t>and</a:t>
            </a:r>
            <a:r>
              <a:rPr lang="en-US" sz="1800" b="0" i="0" u="none" dirty="0">
                <a:solidFill>
                  <a:srgbClr val="00B050"/>
                </a:solidFill>
                <a:latin typeface="Arial"/>
                <a:ea typeface="Arial"/>
                <a:cs typeface="Arial"/>
                <a:sym typeface="Arial"/>
              </a:rPr>
              <a:t> (3) forecast the number of </a:t>
            </a:r>
            <a:r>
              <a:rPr lang="en-US" sz="1800" b="0" i="0" u="none" dirty="0" smtClean="0">
                <a:solidFill>
                  <a:srgbClr val="00B050"/>
                </a:solidFill>
                <a:latin typeface="Arial"/>
                <a:ea typeface="Arial"/>
                <a:cs typeface="Arial"/>
                <a:sym typeface="Arial"/>
              </a:rPr>
              <a:t>components.</a:t>
            </a:r>
            <a:endParaRPr dirty="0"/>
          </a:p>
          <a:p>
            <a:pPr marL="0" marR="0" lvl="0" indent="-114300" algn="just" rtl="0">
              <a:lnSpc>
                <a:spcPct val="100000"/>
              </a:lnSpc>
              <a:spcBef>
                <a:spcPts val="1200"/>
              </a:spcBef>
              <a:spcAft>
                <a:spcPts val="0"/>
              </a:spcAft>
              <a:buClr>
                <a:schemeClr val="dk1"/>
              </a:buClr>
              <a:buSzPts val="1800"/>
              <a:buFont typeface="Noto Sans Symbols"/>
              <a:buChar char="❑"/>
            </a:pPr>
            <a:r>
              <a:rPr lang="en-US" sz="1800" b="0" i="0" u="none" dirty="0">
                <a:solidFill>
                  <a:schemeClr val="dk1"/>
                </a:solidFill>
                <a:latin typeface="Arial"/>
                <a:ea typeface="Arial"/>
                <a:cs typeface="Arial"/>
                <a:sym typeface="Arial"/>
              </a:rPr>
              <a:t>Function points are derived using </a:t>
            </a:r>
            <a:r>
              <a:rPr lang="en-US" sz="1800" b="0" i="0" u="none" dirty="0" smtClean="0">
                <a:solidFill>
                  <a:schemeClr val="dk1"/>
                </a:solidFill>
                <a:latin typeface="Arial"/>
                <a:ea typeface="Arial"/>
                <a:cs typeface="Arial"/>
                <a:sym typeface="Arial"/>
              </a:rPr>
              <a:t>an relationship </a:t>
            </a:r>
            <a:r>
              <a:rPr lang="en-US" sz="1800" b="0" i="0" u="none" dirty="0">
                <a:solidFill>
                  <a:schemeClr val="dk1"/>
                </a:solidFill>
                <a:latin typeface="Arial"/>
                <a:ea typeface="Arial"/>
                <a:cs typeface="Arial"/>
                <a:sym typeface="Arial"/>
              </a:rPr>
              <a:t>based on countable (direct) measures of software’s information domain and qualitative assessments of software complexity. Information domain values are defined in the following manner:</a:t>
            </a:r>
            <a:endParaRPr dirty="0"/>
          </a:p>
          <a:p>
            <a:pPr marL="731837" marR="0" lvl="1" indent="-274637" algn="just" rtl="0">
              <a:lnSpc>
                <a:spcPct val="100000"/>
              </a:lnSpc>
              <a:spcBef>
                <a:spcPts val="1200"/>
              </a:spcBef>
              <a:spcAft>
                <a:spcPts val="0"/>
              </a:spcAft>
              <a:buClr>
                <a:srgbClr val="C00000"/>
              </a:buClr>
              <a:buSzPts val="1800"/>
              <a:buFont typeface="Noto Sans Symbols"/>
              <a:buChar char="▪"/>
            </a:pPr>
            <a:r>
              <a:rPr lang="en-US" sz="1800" b="1" i="0" u="none" strike="noStrike" cap="none" dirty="0">
                <a:solidFill>
                  <a:srgbClr val="C00000"/>
                </a:solidFill>
                <a:latin typeface="Arial"/>
                <a:ea typeface="Arial"/>
                <a:cs typeface="Arial"/>
                <a:sym typeface="Arial"/>
              </a:rPr>
              <a:t>Number of external inputs (EIs).</a:t>
            </a:r>
            <a:r>
              <a:rPr lang="en-US" sz="1800" b="1" i="0"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Each </a:t>
            </a:r>
            <a:r>
              <a:rPr lang="en-US" sz="1600" b="0" i="1" u="none" strike="noStrike" cap="none" dirty="0">
                <a:solidFill>
                  <a:schemeClr val="dk1"/>
                </a:solidFill>
                <a:latin typeface="Arial"/>
                <a:ea typeface="Arial"/>
                <a:cs typeface="Arial"/>
                <a:sym typeface="Arial"/>
              </a:rPr>
              <a:t>external input </a:t>
            </a:r>
            <a:r>
              <a:rPr lang="en-US" sz="1600" b="0" i="0" u="none" strike="noStrike" cap="none" dirty="0">
                <a:solidFill>
                  <a:schemeClr val="dk1"/>
                </a:solidFill>
                <a:latin typeface="Arial"/>
                <a:ea typeface="Arial"/>
                <a:cs typeface="Arial"/>
                <a:sym typeface="Arial"/>
              </a:rPr>
              <a:t>originates from a user or is transmitted from another application and provides distinct application-oriented data or control information. Inputs are often used to update </a:t>
            </a:r>
            <a:r>
              <a:rPr lang="en-US" sz="1600" b="0" i="1" u="none" strike="noStrike" cap="none" dirty="0">
                <a:solidFill>
                  <a:schemeClr val="dk1"/>
                </a:solidFill>
                <a:latin typeface="Arial"/>
                <a:ea typeface="Arial"/>
                <a:cs typeface="Arial"/>
                <a:sym typeface="Arial"/>
              </a:rPr>
              <a:t>internal logical files (ILFs). </a:t>
            </a:r>
            <a:r>
              <a:rPr lang="en-US" sz="1600" b="0" i="0" u="none" strike="noStrike" cap="none" dirty="0">
                <a:solidFill>
                  <a:schemeClr val="dk1"/>
                </a:solidFill>
                <a:latin typeface="Arial"/>
                <a:ea typeface="Arial"/>
                <a:cs typeface="Arial"/>
                <a:sym typeface="Arial"/>
              </a:rPr>
              <a:t>Inputs should be distinguished from inquiries, which are counted separately.</a:t>
            </a:r>
            <a:endParaRPr dirty="0"/>
          </a:p>
          <a:p>
            <a:pPr marL="731837" marR="0" lvl="1" indent="-274637" algn="just" rtl="0">
              <a:lnSpc>
                <a:spcPct val="100000"/>
              </a:lnSpc>
              <a:spcBef>
                <a:spcPts val="1200"/>
              </a:spcBef>
              <a:spcAft>
                <a:spcPts val="0"/>
              </a:spcAft>
              <a:buClr>
                <a:srgbClr val="C00000"/>
              </a:buClr>
              <a:buSzPts val="1800"/>
              <a:buFont typeface="Noto Sans Symbols"/>
              <a:buChar char="▪"/>
            </a:pPr>
            <a:r>
              <a:rPr lang="en-US" sz="1800" b="1" i="0" u="none" strike="noStrike" cap="none" dirty="0">
                <a:solidFill>
                  <a:srgbClr val="C00000"/>
                </a:solidFill>
                <a:latin typeface="Arial"/>
                <a:ea typeface="Arial"/>
                <a:cs typeface="Arial"/>
                <a:sym typeface="Arial"/>
              </a:rPr>
              <a:t>Number of external outputs (EOs). </a:t>
            </a:r>
            <a:r>
              <a:rPr lang="en-US" sz="1600" b="0" i="0" u="none" strike="noStrike" cap="none" dirty="0">
                <a:solidFill>
                  <a:schemeClr val="dk1"/>
                </a:solidFill>
                <a:latin typeface="Arial"/>
                <a:ea typeface="Arial"/>
                <a:cs typeface="Arial"/>
                <a:sym typeface="Arial"/>
              </a:rPr>
              <a:t>Each </a:t>
            </a:r>
            <a:r>
              <a:rPr lang="en-US" sz="1600" b="0" i="1" u="none" strike="noStrike" cap="none" dirty="0">
                <a:solidFill>
                  <a:schemeClr val="dk1"/>
                </a:solidFill>
                <a:latin typeface="Arial"/>
                <a:ea typeface="Arial"/>
                <a:cs typeface="Arial"/>
                <a:sym typeface="Arial"/>
              </a:rPr>
              <a:t>external output </a:t>
            </a:r>
            <a:r>
              <a:rPr lang="en-US" sz="1600" b="0" i="0" u="none" strike="noStrike" cap="none" dirty="0">
                <a:solidFill>
                  <a:schemeClr val="dk1"/>
                </a:solidFill>
                <a:latin typeface="Arial"/>
                <a:ea typeface="Arial"/>
                <a:cs typeface="Arial"/>
                <a:sym typeface="Arial"/>
              </a:rPr>
              <a:t>is derived data within the application that provides information to the user. In this context external output refers to reports, screens, error messages, etc. Individual data items within a report are not counted separately.</a:t>
            </a:r>
            <a:endParaRPr dirty="0"/>
          </a:p>
          <a:p>
            <a:pPr marL="731837" marR="0" lvl="1" indent="-274637" algn="just" rtl="0">
              <a:lnSpc>
                <a:spcPct val="100000"/>
              </a:lnSpc>
              <a:spcBef>
                <a:spcPts val="1200"/>
              </a:spcBef>
              <a:spcAft>
                <a:spcPts val="0"/>
              </a:spcAft>
              <a:buClr>
                <a:srgbClr val="C00000"/>
              </a:buClr>
              <a:buSzPts val="1800"/>
              <a:buFont typeface="Noto Sans Symbols"/>
              <a:buChar char="▪"/>
            </a:pPr>
            <a:r>
              <a:rPr lang="en-US" sz="1800" b="1" i="0" u="none" strike="noStrike" cap="none" dirty="0">
                <a:solidFill>
                  <a:srgbClr val="C00000"/>
                </a:solidFill>
                <a:latin typeface="Arial"/>
                <a:ea typeface="Arial"/>
                <a:cs typeface="Arial"/>
                <a:sym typeface="Arial"/>
              </a:rPr>
              <a:t>Number of external inquiries (EQs). </a:t>
            </a:r>
            <a:r>
              <a:rPr lang="en-US" sz="1600" b="0" i="0" u="none" strike="noStrike" cap="none" dirty="0">
                <a:solidFill>
                  <a:schemeClr val="dk1"/>
                </a:solidFill>
                <a:latin typeface="Arial"/>
                <a:ea typeface="Arial"/>
                <a:cs typeface="Arial"/>
                <a:sym typeface="Arial"/>
              </a:rPr>
              <a:t>An </a:t>
            </a:r>
            <a:r>
              <a:rPr lang="en-US" sz="1600" b="0" i="1" u="none" strike="noStrike" cap="none" dirty="0">
                <a:solidFill>
                  <a:schemeClr val="dk1"/>
                </a:solidFill>
                <a:latin typeface="Arial"/>
                <a:ea typeface="Arial"/>
                <a:cs typeface="Arial"/>
                <a:sym typeface="Arial"/>
              </a:rPr>
              <a:t>external inquiry </a:t>
            </a:r>
            <a:r>
              <a:rPr lang="en-US" sz="1600" b="0" i="0" u="none" strike="noStrike" cap="none" dirty="0">
                <a:solidFill>
                  <a:schemeClr val="dk1"/>
                </a:solidFill>
                <a:latin typeface="Arial"/>
                <a:ea typeface="Arial"/>
                <a:cs typeface="Arial"/>
                <a:sym typeface="Arial"/>
              </a:rPr>
              <a:t>is defined as an online input that results in the generation of some immediate software response in the form of an online output (often retrieved from an ILF).</a:t>
            </a:r>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68"/>
          <p:cNvSpPr txBox="1"/>
          <p:nvPr/>
        </p:nvSpPr>
        <p:spPr>
          <a:xfrm>
            <a:off x="17418" y="0"/>
            <a:ext cx="9144000" cy="3508375"/>
          </a:xfrm>
          <a:prstGeom prst="rect">
            <a:avLst/>
          </a:prstGeom>
          <a:noFill/>
          <a:ln>
            <a:noFill/>
          </a:ln>
        </p:spPr>
        <p:txBody>
          <a:bodyPr spcFirstLastPara="1" wrap="square" lIns="91425" tIns="45700" rIns="91425" bIns="45700" anchor="t" anchorCtr="0">
            <a:spAutoFit/>
          </a:bodyPr>
          <a:lstStyle/>
          <a:p>
            <a:pPr marL="731837" marR="0" lvl="1" indent="-274637" algn="just" rtl="0">
              <a:lnSpc>
                <a:spcPct val="100000"/>
              </a:lnSpc>
              <a:spcBef>
                <a:spcPts val="0"/>
              </a:spcBef>
              <a:spcAft>
                <a:spcPts val="0"/>
              </a:spcAft>
              <a:buClr>
                <a:srgbClr val="C00000"/>
              </a:buClr>
              <a:buSzPts val="1800"/>
              <a:buFont typeface="Noto Sans Symbols"/>
              <a:buChar char="▪"/>
            </a:pPr>
            <a:r>
              <a:rPr lang="en-US" sz="1800" b="1" i="0" u="none" strike="noStrike" cap="none">
                <a:solidFill>
                  <a:srgbClr val="C00000"/>
                </a:solidFill>
                <a:latin typeface="Arial"/>
                <a:ea typeface="Arial"/>
                <a:cs typeface="Arial"/>
                <a:sym typeface="Arial"/>
              </a:rPr>
              <a:t>Number of internal logical files (ILFs).</a:t>
            </a:r>
            <a:r>
              <a:rPr lang="en-US" sz="1800" b="1" i="0" u="none" strike="noStrike" cap="none">
                <a:solidFill>
                  <a:schemeClr val="dk1"/>
                </a:solidFill>
                <a:latin typeface="Arial"/>
                <a:ea typeface="Arial"/>
                <a:cs typeface="Arial"/>
                <a:sym typeface="Arial"/>
              </a:rPr>
              <a:t> </a:t>
            </a:r>
            <a:r>
              <a:rPr lang="en-US" sz="1600" b="0" i="0" u="none" strike="noStrike" cap="none">
                <a:solidFill>
                  <a:schemeClr val="dk1"/>
                </a:solidFill>
                <a:latin typeface="Arial"/>
                <a:ea typeface="Arial"/>
                <a:cs typeface="Arial"/>
                <a:sym typeface="Arial"/>
              </a:rPr>
              <a:t>Each </a:t>
            </a:r>
            <a:r>
              <a:rPr lang="en-US" sz="1600" b="0" i="1" u="none" strike="noStrike" cap="none">
                <a:solidFill>
                  <a:schemeClr val="dk1"/>
                </a:solidFill>
                <a:latin typeface="Arial"/>
                <a:ea typeface="Arial"/>
                <a:cs typeface="Arial"/>
                <a:sym typeface="Arial"/>
              </a:rPr>
              <a:t>internal logical file </a:t>
            </a:r>
            <a:r>
              <a:rPr lang="en-US" sz="1600" b="0" i="0" u="none" strike="noStrike" cap="none">
                <a:solidFill>
                  <a:schemeClr val="dk1"/>
                </a:solidFill>
                <a:latin typeface="Arial"/>
                <a:ea typeface="Arial"/>
                <a:cs typeface="Arial"/>
                <a:sym typeface="Arial"/>
              </a:rPr>
              <a:t>is a logical grouping of data that resides within the application’s boundary and is maintained via external inputs.</a:t>
            </a:r>
            <a:endParaRPr sz="1800" b="0" i="0" u="none" strike="noStrike" cap="none">
              <a:solidFill>
                <a:schemeClr val="dk1"/>
              </a:solidFill>
              <a:latin typeface="Arial"/>
              <a:ea typeface="Arial"/>
              <a:cs typeface="Arial"/>
              <a:sym typeface="Arial"/>
            </a:endParaRPr>
          </a:p>
          <a:p>
            <a:pPr marL="731837" marR="0" lvl="1" indent="-274637" algn="just" rtl="0">
              <a:lnSpc>
                <a:spcPct val="100000"/>
              </a:lnSpc>
              <a:spcBef>
                <a:spcPts val="1200"/>
              </a:spcBef>
              <a:spcAft>
                <a:spcPts val="0"/>
              </a:spcAft>
              <a:buClr>
                <a:srgbClr val="C00000"/>
              </a:buClr>
              <a:buSzPts val="1800"/>
              <a:buFont typeface="Noto Sans Symbols"/>
              <a:buChar char="▪"/>
            </a:pPr>
            <a:r>
              <a:rPr lang="en-US" sz="1800" b="1" i="0" u="none" strike="noStrike" cap="none">
                <a:solidFill>
                  <a:srgbClr val="C00000"/>
                </a:solidFill>
                <a:latin typeface="Arial"/>
                <a:ea typeface="Arial"/>
                <a:cs typeface="Arial"/>
                <a:sym typeface="Arial"/>
              </a:rPr>
              <a:t>Number of external interface files (EIFs). </a:t>
            </a:r>
            <a:r>
              <a:rPr lang="en-US" sz="1600" b="0" i="0" u="none" strike="noStrike" cap="none">
                <a:solidFill>
                  <a:schemeClr val="dk1"/>
                </a:solidFill>
                <a:latin typeface="Arial"/>
                <a:ea typeface="Arial"/>
                <a:cs typeface="Arial"/>
                <a:sym typeface="Arial"/>
              </a:rPr>
              <a:t>Each </a:t>
            </a:r>
            <a:r>
              <a:rPr lang="en-US" sz="1600" b="0" i="1" u="none" strike="noStrike" cap="none">
                <a:solidFill>
                  <a:schemeClr val="dk1"/>
                </a:solidFill>
                <a:latin typeface="Arial"/>
                <a:ea typeface="Arial"/>
                <a:cs typeface="Arial"/>
                <a:sym typeface="Arial"/>
              </a:rPr>
              <a:t>external interface file is a </a:t>
            </a:r>
            <a:r>
              <a:rPr lang="en-US" sz="1600" b="0" i="0" u="none" strike="noStrike" cap="none">
                <a:solidFill>
                  <a:schemeClr val="dk1"/>
                </a:solidFill>
                <a:latin typeface="Arial"/>
                <a:ea typeface="Arial"/>
                <a:cs typeface="Arial"/>
                <a:sym typeface="Arial"/>
              </a:rPr>
              <a:t>logical grouping of data that resides external to the application but provides information that may be of use to the application.</a:t>
            </a:r>
            <a:endParaRPr sz="1800" b="0" i="0" u="none" strike="noStrike" cap="none">
              <a:solidFill>
                <a:schemeClr val="dk1"/>
              </a:solidFill>
              <a:latin typeface="Arial"/>
              <a:ea typeface="Arial"/>
              <a:cs typeface="Arial"/>
              <a:sym typeface="Arial"/>
            </a:endParaRPr>
          </a:p>
          <a:p>
            <a:pPr marL="274637" marR="0" lvl="0" indent="-274637" algn="just" rtl="0">
              <a:lnSpc>
                <a:spcPct val="100000"/>
              </a:lnSpc>
              <a:spcBef>
                <a:spcPts val="12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Once these data have been collected, the table in Figure is completed and a complexity value is associated with each count. Organizations that use function point methods develop criteria for determining whether a particular entry is simple, average, or complex. To compute function points (FP), the following relationship is used: </a:t>
            </a:r>
            <a:endParaRPr/>
          </a:p>
          <a:p>
            <a:pPr marL="274637" marR="0" lvl="0" indent="-274637" algn="just" rtl="0">
              <a:lnSpc>
                <a:spcPct val="100000"/>
              </a:lnSpc>
              <a:spcBef>
                <a:spcPts val="12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FP = count total x [0.65 + 0.01 x </a:t>
            </a:r>
            <a:r>
              <a:rPr lang="en-US" sz="1600" b="0" i="0" u="none">
                <a:solidFill>
                  <a:schemeClr val="dk1"/>
                </a:solidFill>
                <a:latin typeface="Arial"/>
                <a:ea typeface="Arial"/>
                <a:cs typeface="Arial"/>
                <a:sym typeface="Arial"/>
              </a:rPr>
              <a:t>∑</a:t>
            </a:r>
            <a:r>
              <a:rPr lang="en-US" sz="1800" b="0" i="0" u="none">
                <a:solidFill>
                  <a:schemeClr val="dk1"/>
                </a:solidFill>
                <a:latin typeface="Arial"/>
                <a:ea typeface="Arial"/>
                <a:cs typeface="Arial"/>
                <a:sym typeface="Arial"/>
              </a:rPr>
              <a:t>(F</a:t>
            </a:r>
            <a:r>
              <a:rPr lang="en-US" sz="1200" b="0" i="0" u="none">
                <a:solidFill>
                  <a:schemeClr val="dk1"/>
                </a:solidFill>
                <a:latin typeface="Arial"/>
                <a:ea typeface="Arial"/>
                <a:cs typeface="Arial"/>
                <a:sym typeface="Arial"/>
              </a:rPr>
              <a:t>i</a:t>
            </a:r>
            <a:r>
              <a:rPr lang="en-US" sz="1800" b="0" i="0" u="none">
                <a:solidFill>
                  <a:schemeClr val="dk1"/>
                </a:solidFill>
                <a:latin typeface="Arial"/>
                <a:ea typeface="Arial"/>
                <a:cs typeface="Arial"/>
                <a:sym typeface="Arial"/>
              </a:rPr>
              <a:t>)] </a:t>
            </a:r>
            <a:endParaRPr/>
          </a:p>
        </p:txBody>
      </p:sp>
      <p:pic>
        <p:nvPicPr>
          <p:cNvPr id="373" name="Google Shape;373;p68"/>
          <p:cNvPicPr preferRelativeResize="0"/>
          <p:nvPr/>
        </p:nvPicPr>
        <p:blipFill rotWithShape="1">
          <a:blip r:embed="rId3">
            <a:alphaModFix/>
          </a:blip>
          <a:srcRect/>
          <a:stretch/>
        </p:blipFill>
        <p:spPr>
          <a:xfrm>
            <a:off x="642937" y="3500437"/>
            <a:ext cx="7793037" cy="335756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9"/>
          <p:cNvSpPr txBox="1"/>
          <p:nvPr/>
        </p:nvSpPr>
        <p:spPr>
          <a:xfrm>
            <a:off x="0" y="0"/>
            <a:ext cx="8929687" cy="92392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The function manages user interaction, accepting a user password to activate or deactivate the system, and allows inquiries on the status of security zones and various security sensors. </a:t>
            </a:r>
            <a:endParaRPr/>
          </a:p>
        </p:txBody>
      </p:sp>
      <p:pic>
        <p:nvPicPr>
          <p:cNvPr id="379" name="Google Shape;379;p69"/>
          <p:cNvPicPr preferRelativeResize="0"/>
          <p:nvPr/>
        </p:nvPicPr>
        <p:blipFill rotWithShape="1">
          <a:blip r:embed="rId3">
            <a:alphaModFix/>
          </a:blip>
          <a:srcRect/>
          <a:stretch/>
        </p:blipFill>
        <p:spPr>
          <a:xfrm>
            <a:off x="1785937" y="1000125"/>
            <a:ext cx="5932487" cy="3500437"/>
          </a:xfrm>
          <a:prstGeom prst="rect">
            <a:avLst/>
          </a:prstGeom>
          <a:noFill/>
          <a:ln>
            <a:noFill/>
          </a:ln>
        </p:spPr>
      </p:pic>
      <p:sp>
        <p:nvSpPr>
          <p:cNvPr id="380" name="Google Shape;380;p69"/>
          <p:cNvSpPr txBox="1"/>
          <p:nvPr/>
        </p:nvSpPr>
        <p:spPr>
          <a:xfrm>
            <a:off x="0" y="4826000"/>
            <a:ext cx="8858250" cy="2032000"/>
          </a:xfrm>
          <a:prstGeom prst="rect">
            <a:avLst/>
          </a:prstGeom>
          <a:noFill/>
          <a:ln>
            <a:noFill/>
          </a:ln>
        </p:spPr>
        <p:txBody>
          <a:bodyPr spcFirstLastPara="1" wrap="square" lIns="91425" tIns="45700" rIns="91425" bIns="45700" anchor="t" anchorCtr="0">
            <a:spAutoFit/>
          </a:bodyPr>
          <a:lstStyle/>
          <a:p>
            <a:pPr marL="352425" marR="0" lvl="0" indent="-352425" algn="just" rtl="0">
              <a:lnSpc>
                <a:spcPct val="100000"/>
              </a:lnSpc>
              <a:spcBef>
                <a:spcPts val="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The data flow diagram is evaluated to determine a set of key information domain measures required for computation of the function point metric. </a:t>
            </a:r>
            <a:r>
              <a:rPr lang="en-US" sz="1800" b="1" i="0" u="none">
                <a:solidFill>
                  <a:schemeClr val="dk1"/>
                </a:solidFill>
                <a:latin typeface="Arial"/>
                <a:ea typeface="Arial"/>
                <a:cs typeface="Arial"/>
                <a:sym typeface="Arial"/>
              </a:rPr>
              <a:t>Three external inputs</a:t>
            </a:r>
            <a:r>
              <a:rPr lang="en-US" sz="1800" b="0" i="0" u="none">
                <a:solidFill>
                  <a:schemeClr val="dk1"/>
                </a:solidFill>
                <a:latin typeface="Arial"/>
                <a:ea typeface="Arial"/>
                <a:cs typeface="Arial"/>
                <a:sym typeface="Arial"/>
              </a:rPr>
              <a:t>—password, panic button, and activate/deactivate—are shown in the figure along with </a:t>
            </a:r>
            <a:r>
              <a:rPr lang="en-US" sz="1800" b="1" i="0" u="none">
                <a:solidFill>
                  <a:schemeClr val="dk1"/>
                </a:solidFill>
                <a:latin typeface="Arial"/>
                <a:ea typeface="Arial"/>
                <a:cs typeface="Arial"/>
                <a:sym typeface="Arial"/>
              </a:rPr>
              <a:t>two external inquiries</a:t>
            </a:r>
            <a:r>
              <a:rPr lang="en-US" sz="1800" b="0" i="0" u="none">
                <a:solidFill>
                  <a:schemeClr val="dk1"/>
                </a:solidFill>
                <a:latin typeface="Arial"/>
                <a:ea typeface="Arial"/>
                <a:cs typeface="Arial"/>
                <a:sym typeface="Arial"/>
              </a:rPr>
              <a:t>—zone inquiry and sensor inquiry. </a:t>
            </a:r>
            <a:r>
              <a:rPr lang="en-US" sz="1800" b="1" i="0" u="none">
                <a:solidFill>
                  <a:schemeClr val="dk1"/>
                </a:solidFill>
                <a:latin typeface="Arial"/>
                <a:ea typeface="Arial"/>
                <a:cs typeface="Arial"/>
                <a:sym typeface="Arial"/>
              </a:rPr>
              <a:t>One ILF </a:t>
            </a:r>
            <a:r>
              <a:rPr lang="en-US" sz="1800" b="0" i="0" u="none">
                <a:solidFill>
                  <a:schemeClr val="dk1"/>
                </a:solidFill>
                <a:latin typeface="Arial"/>
                <a:ea typeface="Arial"/>
                <a:cs typeface="Arial"/>
                <a:sym typeface="Arial"/>
              </a:rPr>
              <a:t>(system configuration file) is shown. </a:t>
            </a:r>
            <a:r>
              <a:rPr lang="en-US" sz="1800" b="1" i="0" u="none">
                <a:solidFill>
                  <a:schemeClr val="dk1"/>
                </a:solidFill>
                <a:latin typeface="Arial"/>
                <a:ea typeface="Arial"/>
                <a:cs typeface="Arial"/>
                <a:sym typeface="Arial"/>
              </a:rPr>
              <a:t>Two external outputs </a:t>
            </a:r>
            <a:r>
              <a:rPr lang="en-US" sz="1800" b="0" i="0" u="none">
                <a:solidFill>
                  <a:schemeClr val="dk1"/>
                </a:solidFill>
                <a:latin typeface="Arial"/>
                <a:ea typeface="Arial"/>
                <a:cs typeface="Arial"/>
                <a:sym typeface="Arial"/>
              </a:rPr>
              <a:t>(messages and sensor status) and </a:t>
            </a:r>
            <a:r>
              <a:rPr lang="en-US" sz="1800" b="1" i="0" u="none">
                <a:solidFill>
                  <a:schemeClr val="dk1"/>
                </a:solidFill>
                <a:latin typeface="Arial"/>
                <a:ea typeface="Arial"/>
                <a:cs typeface="Arial"/>
                <a:sym typeface="Arial"/>
              </a:rPr>
              <a:t>four EIFs </a:t>
            </a:r>
            <a:r>
              <a:rPr lang="en-US" sz="1800" b="0" i="0" u="none">
                <a:solidFill>
                  <a:schemeClr val="dk1"/>
                </a:solidFill>
                <a:latin typeface="Arial"/>
                <a:ea typeface="Arial"/>
                <a:cs typeface="Arial"/>
                <a:sym typeface="Arial"/>
              </a:rPr>
              <a:t>(test sensor, zone setting, activate/deactivate, and alarm alert) are also present.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70"/>
          <p:cNvSpPr txBox="1"/>
          <p:nvPr/>
        </p:nvSpPr>
        <p:spPr>
          <a:xfrm>
            <a:off x="0" y="0"/>
            <a:ext cx="8858250" cy="3540125"/>
          </a:xfrm>
          <a:prstGeom prst="rect">
            <a:avLst/>
          </a:prstGeom>
          <a:noFill/>
          <a:ln>
            <a:noFill/>
          </a:ln>
        </p:spPr>
        <p:txBody>
          <a:bodyPr spcFirstLastPara="1" wrap="square" lIns="91425" tIns="45700" rIns="91425" bIns="45700" anchor="t" anchorCtr="0">
            <a:spAutoFit/>
          </a:bodyPr>
          <a:lstStyle/>
          <a:p>
            <a:pPr marL="352425" marR="0" lvl="0" indent="-352425" algn="just" rtl="0">
              <a:lnSpc>
                <a:spcPct val="100000"/>
              </a:lnSpc>
              <a:spcBef>
                <a:spcPts val="0"/>
              </a:spcBef>
              <a:spcAft>
                <a:spcPts val="0"/>
              </a:spcAft>
              <a:buClr>
                <a:schemeClr val="dk1"/>
              </a:buClr>
              <a:buSzPts val="1600"/>
              <a:buFont typeface="Noto Sans Symbols"/>
              <a:buChar char="❑"/>
            </a:pPr>
            <a:r>
              <a:rPr lang="en-US" sz="1600" b="0" i="0" u="none">
                <a:solidFill>
                  <a:schemeClr val="dk1"/>
                </a:solidFill>
                <a:latin typeface="Arial"/>
                <a:ea typeface="Arial"/>
                <a:cs typeface="Arial"/>
                <a:sym typeface="Arial"/>
              </a:rPr>
              <a:t>The count total shown in Figure must be adjusted using Equation. For the purposes of this example, we assume that (</a:t>
            </a:r>
            <a:r>
              <a:rPr lang="en-US" sz="1600" b="0" i="1" u="none">
                <a:solidFill>
                  <a:schemeClr val="dk1"/>
                </a:solidFill>
                <a:latin typeface="Arial"/>
                <a:ea typeface="Arial"/>
                <a:cs typeface="Arial"/>
                <a:sym typeface="Arial"/>
              </a:rPr>
              <a:t>Fi) is 46 (a moderately complex </a:t>
            </a:r>
            <a:r>
              <a:rPr lang="en-US" sz="1600" b="0" i="0" u="none">
                <a:solidFill>
                  <a:schemeClr val="dk1"/>
                </a:solidFill>
                <a:latin typeface="Arial"/>
                <a:ea typeface="Arial"/>
                <a:cs typeface="Arial"/>
                <a:sym typeface="Arial"/>
              </a:rPr>
              <a:t>product). Therefore,</a:t>
            </a:r>
            <a:endParaRPr/>
          </a:p>
          <a:p>
            <a:pPr marL="352425" marR="0" lvl="0" indent="-352425" algn="just"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a:t>
            </a:r>
            <a:endParaRPr/>
          </a:p>
          <a:p>
            <a:pPr marL="352425" marR="0" lvl="0" indent="-352425" algn="just"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FP = 50 x [0.65 + (0.01 x 46)] = 56</a:t>
            </a:r>
            <a:endParaRPr/>
          </a:p>
          <a:p>
            <a:pPr marL="352425" marR="0" lvl="0" indent="-352425" algn="just" rtl="0">
              <a:lnSpc>
                <a:spcPct val="100000"/>
              </a:lnSpc>
              <a:spcBef>
                <a:spcPts val="0"/>
              </a:spcBef>
              <a:spcAft>
                <a:spcPts val="0"/>
              </a:spcAft>
              <a:buClr>
                <a:schemeClr val="dk1"/>
              </a:buClr>
              <a:buSzPts val="1600"/>
              <a:buFont typeface="Arial"/>
              <a:buNone/>
            </a:pPr>
            <a:endParaRPr sz="1600" b="0" i="0" u="none">
              <a:solidFill>
                <a:schemeClr val="dk1"/>
              </a:solidFill>
              <a:latin typeface="Arial"/>
              <a:ea typeface="Arial"/>
              <a:cs typeface="Arial"/>
              <a:sym typeface="Arial"/>
            </a:endParaRPr>
          </a:p>
          <a:p>
            <a:pPr marL="352425" marR="0" lvl="0" indent="-352425" algn="just" rtl="0">
              <a:lnSpc>
                <a:spcPct val="100000"/>
              </a:lnSpc>
              <a:spcBef>
                <a:spcPts val="0"/>
              </a:spcBef>
              <a:spcAft>
                <a:spcPts val="0"/>
              </a:spcAft>
              <a:buClr>
                <a:schemeClr val="dk1"/>
              </a:buClr>
              <a:buSzPts val="1600"/>
              <a:buFont typeface="Noto Sans Symbols"/>
              <a:buChar char="❑"/>
            </a:pPr>
            <a:r>
              <a:rPr lang="en-US" sz="1600" b="0" i="0" u="none">
                <a:solidFill>
                  <a:schemeClr val="dk1"/>
                </a:solidFill>
                <a:latin typeface="Arial"/>
                <a:ea typeface="Arial"/>
                <a:cs typeface="Arial"/>
                <a:sym typeface="Arial"/>
              </a:rPr>
              <a:t>Based on the projected FP value derived from the requirements model, the project team can estimate the overall implemented size of the </a:t>
            </a:r>
            <a:r>
              <a:rPr lang="en-US" sz="1600" b="0" i="1" u="none">
                <a:solidFill>
                  <a:schemeClr val="dk1"/>
                </a:solidFill>
                <a:latin typeface="Arial"/>
                <a:ea typeface="Arial"/>
                <a:cs typeface="Arial"/>
                <a:sym typeface="Arial"/>
              </a:rPr>
              <a:t>SafeHome user interaction </a:t>
            </a:r>
            <a:r>
              <a:rPr lang="en-US" sz="1600" b="0" i="0" u="none">
                <a:solidFill>
                  <a:schemeClr val="dk1"/>
                </a:solidFill>
                <a:latin typeface="Arial"/>
                <a:ea typeface="Arial"/>
                <a:cs typeface="Arial"/>
                <a:sym typeface="Arial"/>
              </a:rPr>
              <a:t>function. </a:t>
            </a:r>
            <a:r>
              <a:rPr lang="en-US" sz="1600" b="1" i="0" u="none">
                <a:solidFill>
                  <a:schemeClr val="dk1"/>
                </a:solidFill>
                <a:latin typeface="Arial"/>
                <a:ea typeface="Arial"/>
                <a:cs typeface="Arial"/>
                <a:sym typeface="Arial"/>
              </a:rPr>
              <a:t>Assume that past data indicates that one FP translates into 60 lines of code (an object-oriented language is to be used) and that 12 FPs are produced for each person-month of effort. </a:t>
            </a:r>
            <a:r>
              <a:rPr lang="en-US" sz="1600" b="0" i="0" u="none">
                <a:solidFill>
                  <a:schemeClr val="dk1"/>
                </a:solidFill>
                <a:latin typeface="Arial"/>
                <a:ea typeface="Arial"/>
                <a:cs typeface="Arial"/>
                <a:sym typeface="Arial"/>
              </a:rPr>
              <a:t>These historical data provide the project manager with important planning information that is based on the requirements model rather than preliminary estimates. Assume further that past projects have found an average of three errors per function point during requirements and design reviews and four errors per function point during unit and integration testing. </a:t>
            </a:r>
            <a:endParaRPr/>
          </a:p>
        </p:txBody>
      </p:sp>
      <p:pic>
        <p:nvPicPr>
          <p:cNvPr id="386" name="Google Shape;386;p70"/>
          <p:cNvPicPr preferRelativeResize="0"/>
          <p:nvPr/>
        </p:nvPicPr>
        <p:blipFill rotWithShape="1">
          <a:blip r:embed="rId3">
            <a:alphaModFix/>
          </a:blip>
          <a:srcRect/>
          <a:stretch/>
        </p:blipFill>
        <p:spPr>
          <a:xfrm>
            <a:off x="857250" y="3571875"/>
            <a:ext cx="7334250" cy="3214687"/>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71"/>
          <p:cNvSpPr txBox="1"/>
          <p:nvPr/>
        </p:nvSpPr>
        <p:spPr>
          <a:xfrm>
            <a:off x="539750" y="857250"/>
            <a:ext cx="7993062" cy="39465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1500"/>
              <a:buFont typeface="Arial"/>
              <a:buNone/>
            </a:pPr>
            <a:r>
              <a:rPr lang="en-US" sz="1500" b="1" i="0" u="none" dirty="0">
                <a:solidFill>
                  <a:srgbClr val="FF0000"/>
                </a:solidFill>
                <a:latin typeface="Arial"/>
                <a:ea typeface="Arial"/>
                <a:cs typeface="Arial"/>
                <a:sym typeface="Arial"/>
              </a:rPr>
              <a:t>PROJECT SCHEDULING</a:t>
            </a:r>
            <a:endParaRPr dirty="0"/>
          </a:p>
          <a:p>
            <a:pPr marL="0" marR="0" lvl="0" indent="-114300" algn="just" rtl="0">
              <a:lnSpc>
                <a:spcPct val="100000"/>
              </a:lnSpc>
              <a:spcBef>
                <a:spcPts val="900"/>
              </a:spcBef>
              <a:spcAft>
                <a:spcPts val="0"/>
              </a:spcAft>
              <a:buClr>
                <a:schemeClr val="dk1"/>
              </a:buClr>
              <a:buSzPts val="1800"/>
              <a:buFont typeface="Noto Sans Symbols"/>
              <a:buChar char="❑"/>
            </a:pPr>
            <a:r>
              <a:rPr lang="en-US" sz="1800" b="0" i="1" u="none" dirty="0">
                <a:solidFill>
                  <a:schemeClr val="dk1"/>
                </a:solidFill>
                <a:latin typeface="Arial"/>
                <a:ea typeface="Arial"/>
                <a:cs typeface="Arial"/>
                <a:sym typeface="Arial"/>
              </a:rPr>
              <a:t>Software project scheduling </a:t>
            </a:r>
            <a:r>
              <a:rPr lang="en-US" sz="1800" b="0" i="0" u="none" dirty="0">
                <a:solidFill>
                  <a:schemeClr val="dk1"/>
                </a:solidFill>
                <a:latin typeface="Arial"/>
                <a:ea typeface="Arial"/>
                <a:cs typeface="Arial"/>
                <a:sym typeface="Arial"/>
              </a:rPr>
              <a:t>is an action that distributes estimated effort across the planned project duration by allocating the effort to specific software engineering tasks.</a:t>
            </a:r>
            <a:endParaRPr dirty="0"/>
          </a:p>
          <a:p>
            <a:pPr marL="0" marR="0" lvl="0" indent="0" algn="just" rtl="0">
              <a:lnSpc>
                <a:spcPct val="100000"/>
              </a:lnSpc>
              <a:spcBef>
                <a:spcPts val="900"/>
              </a:spcBef>
              <a:spcAft>
                <a:spcPts val="0"/>
              </a:spcAft>
              <a:buClr>
                <a:schemeClr val="dk1"/>
              </a:buClr>
              <a:buSzPts val="1800"/>
              <a:buFont typeface="Arial"/>
              <a:buNone/>
            </a:pPr>
            <a:endParaRPr sz="1800" b="0" i="0" u="none" dirty="0">
              <a:solidFill>
                <a:schemeClr val="dk1"/>
              </a:solidFill>
              <a:latin typeface="Arial"/>
              <a:ea typeface="Arial"/>
              <a:cs typeface="Arial"/>
              <a:sym typeface="Arial"/>
            </a:endParaRPr>
          </a:p>
          <a:p>
            <a:pPr marL="0" marR="0" lvl="0" indent="-114300" algn="just" rtl="0">
              <a:lnSpc>
                <a:spcPct val="100000"/>
              </a:lnSpc>
              <a:spcBef>
                <a:spcPts val="900"/>
              </a:spcBef>
              <a:spcAft>
                <a:spcPts val="0"/>
              </a:spcAft>
              <a:buClr>
                <a:schemeClr val="dk1"/>
              </a:buClr>
              <a:buSzPts val="1800"/>
              <a:buFont typeface="Noto Sans Symbols"/>
              <a:buChar char="❑"/>
            </a:pPr>
            <a:r>
              <a:rPr lang="en-US" sz="1800" b="0" i="0" u="none" dirty="0">
                <a:solidFill>
                  <a:schemeClr val="dk1"/>
                </a:solidFill>
                <a:latin typeface="Arial"/>
                <a:ea typeface="Arial"/>
                <a:cs typeface="Arial"/>
                <a:sym typeface="Arial"/>
              </a:rPr>
              <a:t>During early stages of project planning, a macroscopic schedule is developed. This type of schedule identifies all major process framework activities and the product functions to which they are applied. </a:t>
            </a:r>
            <a:endParaRPr dirty="0"/>
          </a:p>
          <a:p>
            <a:pPr marL="0" marR="0" lvl="0" indent="0" algn="just" rtl="0">
              <a:lnSpc>
                <a:spcPct val="100000"/>
              </a:lnSpc>
              <a:spcBef>
                <a:spcPts val="900"/>
              </a:spcBef>
              <a:spcAft>
                <a:spcPts val="0"/>
              </a:spcAft>
              <a:buClr>
                <a:schemeClr val="dk1"/>
              </a:buClr>
              <a:buSzPts val="1800"/>
              <a:buFont typeface="Arial"/>
              <a:buNone/>
            </a:pPr>
            <a:endParaRPr sz="1800" b="0" i="0" u="none" dirty="0">
              <a:solidFill>
                <a:schemeClr val="dk1"/>
              </a:solidFill>
              <a:latin typeface="Arial"/>
              <a:ea typeface="Arial"/>
              <a:cs typeface="Arial"/>
              <a:sym typeface="Arial"/>
            </a:endParaRPr>
          </a:p>
          <a:p>
            <a:pPr marL="0" marR="0" lvl="0" indent="-114300" algn="just" rtl="0">
              <a:lnSpc>
                <a:spcPct val="100000"/>
              </a:lnSpc>
              <a:spcBef>
                <a:spcPts val="900"/>
              </a:spcBef>
              <a:spcAft>
                <a:spcPts val="0"/>
              </a:spcAft>
              <a:buClr>
                <a:schemeClr val="dk1"/>
              </a:buClr>
              <a:buSzPts val="1800"/>
              <a:buFont typeface="Noto Sans Symbols"/>
              <a:buChar char="❑"/>
            </a:pPr>
            <a:r>
              <a:rPr lang="en-US" sz="1800" b="0" i="0" u="none" dirty="0">
                <a:solidFill>
                  <a:schemeClr val="dk1"/>
                </a:solidFill>
                <a:latin typeface="Arial"/>
                <a:ea typeface="Arial"/>
                <a:cs typeface="Arial"/>
                <a:sym typeface="Arial"/>
              </a:rPr>
              <a:t>As the project gets under way, each entry on the macroscopic schedule is refined into a detailed schedule. Here, specific software actions and tasks (required to accomplish an activity) are identified and scheduled.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8"/>
          <p:cNvSpPr txBox="1"/>
          <p:nvPr/>
        </p:nvSpPr>
        <p:spPr>
          <a:xfrm>
            <a:off x="0" y="214312"/>
            <a:ext cx="9144000" cy="66944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2400"/>
              <a:buFont typeface="Arial"/>
              <a:buNone/>
            </a:pPr>
            <a:r>
              <a:rPr lang="en-US" sz="2400" b="1" i="0" u="none" strike="noStrike" cap="none">
                <a:solidFill>
                  <a:srgbClr val="FF0000"/>
                </a:solidFill>
                <a:latin typeface="Arial"/>
                <a:ea typeface="Arial"/>
                <a:cs typeface="Arial"/>
                <a:sym typeface="Arial"/>
              </a:rPr>
              <a:t>SOFTWARE</a:t>
            </a:r>
            <a:endParaRPr/>
          </a:p>
          <a:p>
            <a:pPr marL="0" marR="0" lvl="0" indent="0" algn="just"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 textbook description of software might take the following form: </a:t>
            </a:r>
            <a:endParaRPr/>
          </a:p>
          <a:p>
            <a:pPr marL="0" marR="0" lvl="0" indent="0" algn="just"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Software is </a:t>
            </a:r>
            <a:r>
              <a:rPr lang="en-US" sz="1800" b="1" i="0" u="none" strike="noStrike" cap="none">
                <a:solidFill>
                  <a:schemeClr val="dk1"/>
                </a:solidFill>
                <a:latin typeface="Arial"/>
                <a:ea typeface="Arial"/>
                <a:cs typeface="Arial"/>
                <a:sym typeface="Arial"/>
              </a:rPr>
              <a:t>(1) </a:t>
            </a:r>
            <a:r>
              <a:rPr lang="en-US" sz="1800" b="0" i="0" u="none" strike="noStrike" cap="none">
                <a:solidFill>
                  <a:schemeClr val="dk1"/>
                </a:solidFill>
                <a:latin typeface="Arial"/>
                <a:ea typeface="Arial"/>
                <a:cs typeface="Arial"/>
                <a:sym typeface="Arial"/>
              </a:rPr>
              <a:t>instructions (computer programs) that when executed provide desired function and performance, </a:t>
            </a:r>
            <a:r>
              <a:rPr lang="en-US" sz="1800" b="1" i="0" u="none" strike="noStrike" cap="none">
                <a:solidFill>
                  <a:schemeClr val="dk1"/>
                </a:solidFill>
                <a:latin typeface="Arial"/>
                <a:ea typeface="Arial"/>
                <a:cs typeface="Arial"/>
                <a:sym typeface="Arial"/>
              </a:rPr>
              <a:t>(2) </a:t>
            </a:r>
            <a:r>
              <a:rPr lang="en-US" sz="1800" b="0" i="0" u="none" strike="noStrike" cap="none">
                <a:solidFill>
                  <a:schemeClr val="dk1"/>
                </a:solidFill>
                <a:latin typeface="Arial"/>
                <a:ea typeface="Arial"/>
                <a:cs typeface="Arial"/>
                <a:sym typeface="Arial"/>
              </a:rPr>
              <a:t>data structures that enable the programs to adequately manipulate information, and </a:t>
            </a:r>
            <a:r>
              <a:rPr lang="en-US" sz="1800" b="1" i="0" u="none" strike="noStrike" cap="none">
                <a:solidFill>
                  <a:schemeClr val="dk1"/>
                </a:solidFill>
                <a:latin typeface="Arial"/>
                <a:ea typeface="Arial"/>
                <a:cs typeface="Arial"/>
                <a:sym typeface="Arial"/>
              </a:rPr>
              <a:t>(3) </a:t>
            </a:r>
            <a:r>
              <a:rPr lang="en-US" sz="1800" b="0" i="0" u="none" strike="noStrike" cap="none">
                <a:solidFill>
                  <a:schemeClr val="dk1"/>
                </a:solidFill>
                <a:latin typeface="Arial"/>
                <a:ea typeface="Arial"/>
                <a:cs typeface="Arial"/>
                <a:sym typeface="Arial"/>
              </a:rPr>
              <a:t>documents that describe the operation and use of the programs.</a:t>
            </a:r>
            <a:endParaRPr/>
          </a:p>
          <a:p>
            <a:pPr marL="0" marR="0" lvl="0" indent="0" algn="just" rtl="0">
              <a:lnSpc>
                <a:spcPct val="100000"/>
              </a:lnSpc>
              <a:spcBef>
                <a:spcPts val="0"/>
              </a:spcBef>
              <a:spcAft>
                <a:spcPts val="0"/>
              </a:spcAft>
              <a:buClr>
                <a:schemeClr val="dk1"/>
              </a:buClr>
              <a:buSzPts val="1800"/>
              <a:buFont typeface="Arial"/>
              <a:buNone/>
            </a:pPr>
            <a:endParaRPr sz="1800" b="0" i="1"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FF0000"/>
              </a:buClr>
              <a:buSzPts val="2000"/>
              <a:buFont typeface="Arial"/>
              <a:buNone/>
            </a:pPr>
            <a:r>
              <a:rPr lang="en-US" sz="2000" b="1" i="0" u="none" strike="noStrike" cap="none">
                <a:solidFill>
                  <a:srgbClr val="FF0000"/>
                </a:solidFill>
                <a:latin typeface="Arial"/>
                <a:ea typeface="Arial"/>
                <a:cs typeface="Arial"/>
                <a:sym typeface="Arial"/>
              </a:rPr>
              <a:t>Software Characteristics</a:t>
            </a:r>
            <a:endParaRPr/>
          </a:p>
          <a:p>
            <a:pPr marL="0" marR="0" lvl="0" indent="0" algn="just"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Software is a logical rather than a physical system element. </a:t>
            </a:r>
            <a:r>
              <a:rPr lang="en-US" sz="1800" b="0" i="0" u="none" strike="noStrike" cap="none">
                <a:solidFill>
                  <a:schemeClr val="dk1"/>
                </a:solidFill>
                <a:latin typeface="Arial"/>
                <a:ea typeface="Arial"/>
                <a:cs typeface="Arial"/>
                <a:sym typeface="Arial"/>
              </a:rPr>
              <a:t>Therefore, software has characteristics that are considerably different than those of hardware:</a:t>
            </a:r>
            <a:endParaRPr/>
          </a:p>
          <a:p>
            <a:pPr marL="0" marR="0" lvl="0" indent="-114300" algn="just" rtl="0">
              <a:lnSpc>
                <a:spcPct val="100000"/>
              </a:lnSpc>
              <a:spcBef>
                <a:spcPts val="600"/>
              </a:spcBef>
              <a:spcAft>
                <a:spcPts val="0"/>
              </a:spcAft>
              <a:buClr>
                <a:schemeClr val="dk1"/>
              </a:buClr>
              <a:buSzPts val="1800"/>
              <a:buFont typeface="Arial"/>
              <a:buAutoNum type="arabicPeriod"/>
            </a:pPr>
            <a:r>
              <a:rPr lang="en-US" sz="1800" b="1" i="0" u="none" strike="noStrike" cap="none">
                <a:solidFill>
                  <a:schemeClr val="dk1"/>
                </a:solidFill>
                <a:latin typeface="Arial"/>
                <a:ea typeface="Arial"/>
                <a:cs typeface="Arial"/>
                <a:sym typeface="Arial"/>
              </a:rPr>
              <a:t>Software is developed or engineered, it is not manufactured in the classical sense.</a:t>
            </a:r>
            <a:endParaRPr/>
          </a:p>
          <a:p>
            <a:pPr marL="0" marR="0" lvl="0" indent="-114300" algn="just"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In both activities (development and manufacturing), high quality is achieved through good design, but the manufacturing phase for hardware can introduce quality problems that are nonexistent (or easily corrected) for software. </a:t>
            </a:r>
            <a:endParaRPr/>
          </a:p>
          <a:p>
            <a:pPr marL="0" marR="0" lvl="0" indent="-114300" algn="just"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Both activities are dependent on people, but the relationship between people applied and work accomplished is entirely different. </a:t>
            </a:r>
            <a:endParaRPr/>
          </a:p>
          <a:p>
            <a:pPr marL="0" marR="0" lvl="0" indent="-114300" algn="just"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Both activities require the construction of a "product" but the approaches are different. Software costs are concentrated in engineering. </a:t>
            </a:r>
            <a:endParaRPr/>
          </a:p>
          <a:p>
            <a:pPr marL="0" marR="0" lvl="0" indent="-114300" algn="just"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This means that software projects cannot be managed as if they were manufacturing projects.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72"/>
          <p:cNvSpPr txBox="1"/>
          <p:nvPr/>
        </p:nvSpPr>
        <p:spPr>
          <a:xfrm>
            <a:off x="468312" y="333375"/>
            <a:ext cx="7991475" cy="4662487"/>
          </a:xfrm>
          <a:prstGeom prst="rect">
            <a:avLst/>
          </a:prstGeom>
          <a:noFill/>
          <a:ln>
            <a:noFill/>
          </a:ln>
        </p:spPr>
        <p:txBody>
          <a:bodyPr spcFirstLastPara="1" wrap="square" lIns="91425" tIns="45700" rIns="91425" bIns="45700" anchor="t" anchorCtr="0">
            <a:spAutoFit/>
          </a:bodyPr>
          <a:lstStyle/>
          <a:p>
            <a:pPr marL="204786" marR="0" lvl="0" indent="-204786" algn="just" rtl="0">
              <a:lnSpc>
                <a:spcPct val="100000"/>
              </a:lnSpc>
              <a:spcBef>
                <a:spcPts val="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Scheduling for software engineering projects can be viewed from two rather different perspectives. </a:t>
            </a:r>
            <a:endParaRPr/>
          </a:p>
          <a:p>
            <a:pPr marL="204786" marR="0" lvl="0" indent="-204786" algn="just" rtl="0">
              <a:lnSpc>
                <a:spcPct val="100000"/>
              </a:lnSpc>
              <a:spcBef>
                <a:spcPts val="90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204786" marR="0" lvl="0" indent="-204786" algn="just" rtl="0">
              <a:lnSpc>
                <a:spcPct val="100000"/>
              </a:lnSpc>
              <a:spcBef>
                <a:spcPts val="9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In the first, an end date for release of a computer-based system has already (and irrevocably) been established. The software organization is constrained to distribute effort within the prescribed time frame. </a:t>
            </a:r>
            <a:endParaRPr/>
          </a:p>
          <a:p>
            <a:pPr marL="204786" marR="0" lvl="0" indent="-204786" algn="just" rtl="0">
              <a:lnSpc>
                <a:spcPct val="100000"/>
              </a:lnSpc>
              <a:spcBef>
                <a:spcPts val="90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204786" marR="0" lvl="0" indent="-204786" algn="just" rtl="0">
              <a:lnSpc>
                <a:spcPct val="100000"/>
              </a:lnSpc>
              <a:spcBef>
                <a:spcPts val="9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The second view of software scheduling assumes that rough chronological bounds have been discussed but that the end date is set by the software engineering organization. </a:t>
            </a:r>
            <a:endParaRPr/>
          </a:p>
          <a:p>
            <a:pPr marL="204786" marR="0" lvl="0" indent="-204786" algn="just" rtl="0">
              <a:lnSpc>
                <a:spcPct val="100000"/>
              </a:lnSpc>
              <a:spcBef>
                <a:spcPts val="90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204786" marR="0" lvl="0" indent="-204786" algn="just" rtl="0">
              <a:lnSpc>
                <a:spcPct val="100000"/>
              </a:lnSpc>
              <a:spcBef>
                <a:spcPts val="9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Effort is distributed to make best use of resources, and an end date is defined after careful analysis of the software. Unfortunately, the first situation is encountered far more frequently than the second.</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73"/>
          <p:cNvSpPr txBox="1"/>
          <p:nvPr/>
        </p:nvSpPr>
        <p:spPr>
          <a:xfrm>
            <a:off x="468312" y="692150"/>
            <a:ext cx="8081962" cy="41814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1500"/>
              <a:buFont typeface="Arial"/>
              <a:buNone/>
            </a:pPr>
            <a:r>
              <a:rPr lang="en-US" sz="1500" b="1" i="0" u="none">
                <a:solidFill>
                  <a:srgbClr val="FF0000"/>
                </a:solidFill>
                <a:latin typeface="Arial"/>
                <a:ea typeface="Arial"/>
                <a:cs typeface="Arial"/>
                <a:sym typeface="Arial"/>
              </a:rPr>
              <a:t>Basic Principles</a:t>
            </a:r>
            <a:endParaRPr/>
          </a:p>
          <a:p>
            <a:pPr marL="0" marR="0" lvl="0" indent="0" algn="l"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0" marR="0" lvl="0" indent="-114300" algn="just" rtl="0">
              <a:lnSpc>
                <a:spcPct val="100000"/>
              </a:lnSpc>
              <a:spcBef>
                <a:spcPts val="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Like all other areas of software engineering, a number of basic principles guide software project scheduling:</a:t>
            </a:r>
            <a:endParaRPr/>
          </a:p>
          <a:p>
            <a:pPr marL="0" marR="0" lvl="0" indent="0" algn="just" rtl="0">
              <a:lnSpc>
                <a:spcPct val="100000"/>
              </a:lnSpc>
              <a:spcBef>
                <a:spcPts val="40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263525" marR="0" lvl="1" indent="-127000" algn="just" rtl="0">
              <a:lnSpc>
                <a:spcPct val="100000"/>
              </a:lnSpc>
              <a:spcBef>
                <a:spcPts val="400"/>
              </a:spcBef>
              <a:spcAft>
                <a:spcPts val="0"/>
              </a:spcAft>
              <a:buClr>
                <a:srgbClr val="C00000"/>
              </a:buClr>
              <a:buSzPts val="1800"/>
              <a:buFont typeface="Noto Sans Symbols"/>
              <a:buChar char="▪"/>
            </a:pPr>
            <a:r>
              <a:rPr lang="en-US" sz="1800" b="1" i="1" u="none" strike="noStrike" cap="none">
                <a:solidFill>
                  <a:srgbClr val="C00000"/>
                </a:solidFill>
                <a:latin typeface="Arial"/>
                <a:ea typeface="Arial"/>
                <a:cs typeface="Arial"/>
                <a:sym typeface="Arial"/>
              </a:rPr>
              <a:t>Compartmentalization. </a:t>
            </a:r>
            <a:r>
              <a:rPr lang="en-US" sz="1800" b="0" i="0" u="none" strike="noStrike" cap="none">
                <a:solidFill>
                  <a:schemeClr val="dk1"/>
                </a:solidFill>
                <a:latin typeface="Arial"/>
                <a:ea typeface="Arial"/>
                <a:cs typeface="Arial"/>
                <a:sym typeface="Arial"/>
              </a:rPr>
              <a:t>The project must be compartmentalized into a number of manageable activities and tasks. To accomplish compartmentalization, both the product and the process are refined.</a:t>
            </a:r>
            <a:endParaRPr/>
          </a:p>
          <a:p>
            <a:pPr marL="263525" marR="0" lvl="1" indent="-127000" algn="just" rtl="0">
              <a:lnSpc>
                <a:spcPct val="100000"/>
              </a:lnSpc>
              <a:spcBef>
                <a:spcPts val="4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263525" marR="0" lvl="1" indent="-127000" algn="just" rtl="0">
              <a:lnSpc>
                <a:spcPct val="100000"/>
              </a:lnSpc>
              <a:spcBef>
                <a:spcPts val="400"/>
              </a:spcBef>
              <a:spcAft>
                <a:spcPts val="0"/>
              </a:spcAft>
              <a:buClr>
                <a:srgbClr val="C00000"/>
              </a:buClr>
              <a:buSzPts val="1800"/>
              <a:buFont typeface="Noto Sans Symbols"/>
              <a:buChar char="▪"/>
            </a:pPr>
            <a:r>
              <a:rPr lang="en-US" sz="1800" b="1" i="1" u="none" strike="noStrike" cap="none">
                <a:solidFill>
                  <a:srgbClr val="C00000"/>
                </a:solidFill>
                <a:latin typeface="Arial"/>
                <a:ea typeface="Arial"/>
                <a:cs typeface="Arial"/>
                <a:sym typeface="Arial"/>
              </a:rPr>
              <a:t>Interdependency.</a:t>
            </a:r>
            <a:r>
              <a:rPr lang="en-US" sz="1800" b="0" i="1" u="none" strike="noStrike" cap="none">
                <a:solidFill>
                  <a:schemeClr val="dk1"/>
                </a:solidFill>
                <a:latin typeface="Arial"/>
                <a:ea typeface="Arial"/>
                <a:cs typeface="Arial"/>
                <a:sym typeface="Arial"/>
              </a:rPr>
              <a:t> </a:t>
            </a:r>
            <a:r>
              <a:rPr lang="en-US" sz="1800" b="0" i="0" u="none" strike="noStrike" cap="none">
                <a:solidFill>
                  <a:schemeClr val="dk1"/>
                </a:solidFill>
                <a:latin typeface="Arial"/>
                <a:ea typeface="Arial"/>
                <a:cs typeface="Arial"/>
                <a:sym typeface="Arial"/>
              </a:rPr>
              <a:t>The interdependency of each compartmentalized activity or task must be determined. Some tasks must occur in sequence, while others can occur in parallel. Some activities cannot commence until the work product produced by another is available. Other activities can occur independently.</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74"/>
          <p:cNvSpPr txBox="1"/>
          <p:nvPr/>
        </p:nvSpPr>
        <p:spPr>
          <a:xfrm>
            <a:off x="395287" y="620712"/>
            <a:ext cx="7993062" cy="4440237"/>
          </a:xfrm>
          <a:prstGeom prst="rect">
            <a:avLst/>
          </a:prstGeom>
          <a:noFill/>
          <a:ln>
            <a:noFill/>
          </a:ln>
        </p:spPr>
        <p:txBody>
          <a:bodyPr spcFirstLastPara="1" wrap="square" lIns="91425" tIns="45700" rIns="91425" bIns="45700" anchor="t" anchorCtr="0">
            <a:spAutoFit/>
          </a:bodyPr>
          <a:lstStyle/>
          <a:p>
            <a:pPr marL="263525" marR="0" lvl="1" indent="-12700" algn="just"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263525" marR="0" lvl="1" indent="-127000" algn="just" rtl="0">
              <a:lnSpc>
                <a:spcPct val="100000"/>
              </a:lnSpc>
              <a:spcBef>
                <a:spcPts val="400"/>
              </a:spcBef>
              <a:spcAft>
                <a:spcPts val="0"/>
              </a:spcAft>
              <a:buClr>
                <a:srgbClr val="C00000"/>
              </a:buClr>
              <a:buSzPts val="1800"/>
              <a:buFont typeface="Noto Sans Symbols"/>
              <a:buChar char="▪"/>
            </a:pPr>
            <a:r>
              <a:rPr lang="en-US" sz="1800" b="1" i="1" u="none" strike="noStrike" cap="none">
                <a:solidFill>
                  <a:srgbClr val="C00000"/>
                </a:solidFill>
                <a:latin typeface="Arial"/>
                <a:ea typeface="Arial"/>
                <a:cs typeface="Arial"/>
                <a:sym typeface="Arial"/>
              </a:rPr>
              <a:t>Time allocation. </a:t>
            </a:r>
            <a:r>
              <a:rPr lang="en-US" sz="1800" b="0" i="0" u="none" strike="noStrike" cap="none">
                <a:solidFill>
                  <a:schemeClr val="dk1"/>
                </a:solidFill>
                <a:latin typeface="Arial"/>
                <a:ea typeface="Arial"/>
                <a:cs typeface="Arial"/>
                <a:sym typeface="Arial"/>
              </a:rPr>
              <a:t>Each task to be scheduled must be allocated some number of work units (e.g., person-days of effort). In addition, each task must be assigned a start date and a completion date that are a function of the interdependencies and whether work will be conducted on a full-time or part-time basis.</a:t>
            </a:r>
            <a:endParaRPr/>
          </a:p>
          <a:p>
            <a:pPr marL="263525" marR="0" lvl="1" indent="-127000" algn="just" rtl="0">
              <a:lnSpc>
                <a:spcPct val="100000"/>
              </a:lnSpc>
              <a:spcBef>
                <a:spcPts val="400"/>
              </a:spcBef>
              <a:spcAft>
                <a:spcPts val="0"/>
              </a:spcAft>
              <a:buClr>
                <a:schemeClr val="dk1"/>
              </a:buClr>
              <a:buSzPts val="1800"/>
              <a:buFont typeface="Arial"/>
              <a:buNone/>
            </a:pPr>
            <a:endParaRPr sz="1800" b="1" i="1" u="none" strike="noStrike" cap="none">
              <a:solidFill>
                <a:srgbClr val="C00000"/>
              </a:solidFill>
              <a:latin typeface="Arial"/>
              <a:ea typeface="Arial"/>
              <a:cs typeface="Arial"/>
              <a:sym typeface="Arial"/>
            </a:endParaRPr>
          </a:p>
          <a:p>
            <a:pPr marL="263525" marR="0" lvl="1" indent="-127000" algn="just" rtl="0">
              <a:lnSpc>
                <a:spcPct val="100000"/>
              </a:lnSpc>
              <a:spcBef>
                <a:spcPts val="400"/>
              </a:spcBef>
              <a:spcAft>
                <a:spcPts val="0"/>
              </a:spcAft>
              <a:buClr>
                <a:srgbClr val="C00000"/>
              </a:buClr>
              <a:buSzPts val="1800"/>
              <a:buFont typeface="Noto Sans Symbols"/>
              <a:buChar char="▪"/>
            </a:pPr>
            <a:r>
              <a:rPr lang="en-US" sz="1800" b="1" i="1" u="none" strike="noStrike" cap="none">
                <a:solidFill>
                  <a:srgbClr val="C00000"/>
                </a:solidFill>
                <a:latin typeface="Arial"/>
                <a:ea typeface="Arial"/>
                <a:cs typeface="Arial"/>
                <a:sym typeface="Arial"/>
              </a:rPr>
              <a:t>Effort validation.</a:t>
            </a:r>
            <a:r>
              <a:rPr lang="en-US" sz="1800" b="0" i="1" u="none" strike="noStrike" cap="none">
                <a:solidFill>
                  <a:schemeClr val="dk1"/>
                </a:solidFill>
                <a:latin typeface="Arial"/>
                <a:ea typeface="Arial"/>
                <a:cs typeface="Arial"/>
                <a:sym typeface="Arial"/>
              </a:rPr>
              <a:t> </a:t>
            </a:r>
            <a:r>
              <a:rPr lang="en-US" sz="1800" b="0" i="0" u="none" strike="noStrike" cap="none">
                <a:solidFill>
                  <a:schemeClr val="dk1"/>
                </a:solidFill>
                <a:latin typeface="Arial"/>
                <a:ea typeface="Arial"/>
                <a:cs typeface="Arial"/>
                <a:sym typeface="Arial"/>
              </a:rPr>
              <a:t>Every project has a defined number of people on the software team. As time allocation occurs, you must ensure that no more than the allocated number of people has been scheduled at any given time. For example, consider a project that has three assigned software engineers (e.g., three person-days are available per day of assigned effort). On a given day, seven concurrent tasks must be accomplished. Each task requires 0.50 person-days of effort. More effort has been allocated than there are people to do the work.</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75"/>
          <p:cNvSpPr txBox="1"/>
          <p:nvPr/>
        </p:nvSpPr>
        <p:spPr>
          <a:xfrm>
            <a:off x="468312" y="1071562"/>
            <a:ext cx="8064500" cy="4078287"/>
          </a:xfrm>
          <a:prstGeom prst="rect">
            <a:avLst/>
          </a:prstGeom>
          <a:noFill/>
          <a:ln>
            <a:noFill/>
          </a:ln>
        </p:spPr>
        <p:txBody>
          <a:bodyPr spcFirstLastPara="1" wrap="square" lIns="91425" tIns="45700" rIns="91425" bIns="45700" anchor="t" anchorCtr="0">
            <a:spAutoFit/>
          </a:bodyPr>
          <a:lstStyle/>
          <a:p>
            <a:pPr marL="352425" marR="0" lvl="1" indent="-169862" algn="just" rtl="0">
              <a:lnSpc>
                <a:spcPct val="100000"/>
              </a:lnSpc>
              <a:spcBef>
                <a:spcPts val="0"/>
              </a:spcBef>
              <a:spcAft>
                <a:spcPts val="0"/>
              </a:spcAft>
              <a:buClr>
                <a:srgbClr val="C00000"/>
              </a:buClr>
              <a:buSzPts val="1800"/>
              <a:buFont typeface="Noto Sans Symbols"/>
              <a:buChar char="▪"/>
            </a:pPr>
            <a:r>
              <a:rPr lang="en-US" sz="1800" b="1" i="1" u="none" strike="noStrike" cap="none" dirty="0">
                <a:solidFill>
                  <a:srgbClr val="C00000"/>
                </a:solidFill>
                <a:latin typeface="Arial"/>
                <a:ea typeface="Arial"/>
                <a:cs typeface="Arial"/>
                <a:sym typeface="Arial"/>
              </a:rPr>
              <a:t>Defined responsibilities. </a:t>
            </a:r>
            <a:r>
              <a:rPr lang="en-US" sz="1800" b="0" i="1" u="none" strike="noStrike" cap="none" dirty="0">
                <a:solidFill>
                  <a:schemeClr val="dk1"/>
                </a:solidFill>
                <a:latin typeface="Arial"/>
                <a:ea typeface="Arial"/>
                <a:cs typeface="Arial"/>
                <a:sym typeface="Arial"/>
              </a:rPr>
              <a:t>Every task that is scheduled should be assigned to a </a:t>
            </a:r>
            <a:r>
              <a:rPr lang="en-US" sz="1800" b="0" i="0" u="none" strike="noStrike" cap="none" dirty="0">
                <a:solidFill>
                  <a:schemeClr val="dk1"/>
                </a:solidFill>
                <a:latin typeface="Arial"/>
                <a:ea typeface="Arial"/>
                <a:cs typeface="Arial"/>
                <a:sym typeface="Arial"/>
              </a:rPr>
              <a:t>specific team member.</a:t>
            </a:r>
            <a:endParaRPr dirty="0"/>
          </a:p>
          <a:p>
            <a:pPr marL="352425" marR="0" lvl="1" indent="-169862" algn="just" rtl="0">
              <a:lnSpc>
                <a:spcPct val="100000"/>
              </a:lnSpc>
              <a:spcBef>
                <a:spcPts val="40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352425" marR="0" lvl="1" indent="-169862" algn="just" rtl="0">
              <a:lnSpc>
                <a:spcPct val="100000"/>
              </a:lnSpc>
              <a:spcBef>
                <a:spcPts val="400"/>
              </a:spcBef>
              <a:spcAft>
                <a:spcPts val="0"/>
              </a:spcAft>
              <a:buClr>
                <a:srgbClr val="C00000"/>
              </a:buClr>
              <a:buSzPts val="1800"/>
              <a:buFont typeface="Noto Sans Symbols"/>
              <a:buChar char="▪"/>
            </a:pPr>
            <a:r>
              <a:rPr lang="en-US" sz="1800" b="1" i="1" u="none" strike="noStrike" cap="none" dirty="0">
                <a:solidFill>
                  <a:srgbClr val="C00000"/>
                </a:solidFill>
                <a:latin typeface="Arial"/>
                <a:ea typeface="Arial"/>
                <a:cs typeface="Arial"/>
                <a:sym typeface="Arial"/>
              </a:rPr>
              <a:t>Defined outcomes.</a:t>
            </a:r>
            <a:r>
              <a:rPr lang="en-US" sz="1800" b="0" i="1" u="none" strike="noStrike" cap="none" dirty="0">
                <a:solidFill>
                  <a:schemeClr val="dk1"/>
                </a:solidFill>
                <a:latin typeface="Arial"/>
                <a:ea typeface="Arial"/>
                <a:cs typeface="Arial"/>
                <a:sym typeface="Arial"/>
              </a:rPr>
              <a:t> Every task that is scheduled should have a defined outcome. </a:t>
            </a:r>
            <a:r>
              <a:rPr lang="en-US" sz="1800" b="0" i="0" u="none" strike="noStrike" cap="none" dirty="0">
                <a:solidFill>
                  <a:schemeClr val="dk1"/>
                </a:solidFill>
                <a:latin typeface="Arial"/>
                <a:ea typeface="Arial"/>
                <a:cs typeface="Arial"/>
                <a:sym typeface="Arial"/>
              </a:rPr>
              <a:t>For software projects, the outcome is normally a work product (e.g., the design of a component) or a part of a work product. Work products are often combined in deliverables.</a:t>
            </a:r>
            <a:endParaRPr dirty="0"/>
          </a:p>
          <a:p>
            <a:pPr marL="352425" marR="0" lvl="1" indent="-169862" algn="just" rtl="0">
              <a:lnSpc>
                <a:spcPct val="100000"/>
              </a:lnSpc>
              <a:spcBef>
                <a:spcPts val="40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352425" marR="0" lvl="1" indent="-169862" algn="just" rtl="0">
              <a:lnSpc>
                <a:spcPct val="100000"/>
              </a:lnSpc>
              <a:spcBef>
                <a:spcPts val="400"/>
              </a:spcBef>
              <a:spcAft>
                <a:spcPts val="0"/>
              </a:spcAft>
              <a:buClr>
                <a:srgbClr val="C00000"/>
              </a:buClr>
              <a:buSzPts val="1800"/>
              <a:buFont typeface="Noto Sans Symbols"/>
              <a:buChar char="▪"/>
            </a:pPr>
            <a:r>
              <a:rPr lang="en-US" sz="1800" b="1" i="1" u="none" strike="noStrike" cap="none" dirty="0">
                <a:solidFill>
                  <a:srgbClr val="C00000"/>
                </a:solidFill>
                <a:latin typeface="Arial"/>
                <a:ea typeface="Arial"/>
                <a:cs typeface="Arial"/>
                <a:sym typeface="Arial"/>
              </a:rPr>
              <a:t>Defined milestones. </a:t>
            </a:r>
            <a:r>
              <a:rPr lang="en-US" sz="1800" b="0" i="1" u="none" strike="noStrike" cap="none" dirty="0">
                <a:solidFill>
                  <a:schemeClr val="dk1"/>
                </a:solidFill>
                <a:latin typeface="Arial"/>
                <a:ea typeface="Arial"/>
                <a:cs typeface="Arial"/>
                <a:sym typeface="Arial"/>
              </a:rPr>
              <a:t>Every task or group of tasks should be associated with a </a:t>
            </a:r>
            <a:r>
              <a:rPr lang="en-US" sz="1800" b="0" i="0" u="none" strike="noStrike" cap="none" dirty="0">
                <a:solidFill>
                  <a:schemeClr val="dk1"/>
                </a:solidFill>
                <a:latin typeface="Arial"/>
                <a:ea typeface="Arial"/>
                <a:cs typeface="Arial"/>
                <a:sym typeface="Arial"/>
              </a:rPr>
              <a:t>project milestone. A milestone is accomplished when one or more work products has been reviewed for quality and has been approved. </a:t>
            </a:r>
            <a:endParaRPr dirty="0"/>
          </a:p>
          <a:p>
            <a:pPr marL="352425" marR="0" lvl="1" indent="-169862" algn="just" rtl="0">
              <a:lnSpc>
                <a:spcPct val="100000"/>
              </a:lnSpc>
              <a:spcBef>
                <a:spcPts val="40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274637" marR="0" lvl="0" indent="-274637" algn="just" rtl="0">
              <a:lnSpc>
                <a:spcPct val="100000"/>
              </a:lnSpc>
              <a:spcBef>
                <a:spcPts val="400"/>
              </a:spcBef>
              <a:spcAft>
                <a:spcPts val="0"/>
              </a:spcAft>
              <a:buClr>
                <a:schemeClr val="dk1"/>
              </a:buClr>
              <a:buSzPts val="1800"/>
              <a:buFont typeface="Noto Sans Symbols"/>
              <a:buChar char="❑"/>
            </a:pPr>
            <a:r>
              <a:rPr lang="en-US" sz="1800" b="0" i="0" u="none" dirty="0">
                <a:solidFill>
                  <a:schemeClr val="dk1"/>
                </a:solidFill>
                <a:latin typeface="Arial"/>
                <a:ea typeface="Arial"/>
                <a:cs typeface="Arial"/>
                <a:sym typeface="Arial"/>
              </a:rPr>
              <a:t>Each of these principles is applied as the project schedule evolves.</a:t>
            </a:r>
            <a:endParaRP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76"/>
          <p:cNvSpPr txBox="1"/>
          <p:nvPr/>
        </p:nvSpPr>
        <p:spPr>
          <a:xfrm>
            <a:off x="468312" y="836612"/>
            <a:ext cx="8135937" cy="45704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1500"/>
              <a:buFont typeface="Arial"/>
              <a:buNone/>
            </a:pPr>
            <a:r>
              <a:rPr lang="en-US" sz="1500" b="1" i="0" u="none">
                <a:solidFill>
                  <a:srgbClr val="FF0000"/>
                </a:solidFill>
                <a:latin typeface="Arial"/>
                <a:ea typeface="Arial"/>
                <a:cs typeface="Arial"/>
                <a:sym typeface="Arial"/>
              </a:rPr>
              <a:t>METRICS FOR SOFTWARE QUALITY</a:t>
            </a:r>
            <a:endParaRPr/>
          </a:p>
          <a:p>
            <a:pPr marL="0" marR="0" lvl="0" indent="0" algn="ctr" rtl="0">
              <a:lnSpc>
                <a:spcPct val="100000"/>
              </a:lnSpc>
              <a:spcBef>
                <a:spcPts val="900"/>
              </a:spcBef>
              <a:spcAft>
                <a:spcPts val="0"/>
              </a:spcAft>
              <a:buClr>
                <a:schemeClr val="dk1"/>
              </a:buClr>
              <a:buSzPts val="1500"/>
              <a:buFont typeface="Arial"/>
              <a:buNone/>
            </a:pPr>
            <a:endParaRPr sz="1500" b="1" i="0" u="none">
              <a:solidFill>
                <a:srgbClr val="FF0000"/>
              </a:solidFill>
              <a:latin typeface="Arial"/>
              <a:ea typeface="Arial"/>
              <a:cs typeface="Arial"/>
              <a:sym typeface="Arial"/>
            </a:endParaRPr>
          </a:p>
          <a:p>
            <a:pPr marL="0" marR="0" lvl="0" indent="-114300" algn="just" rtl="0">
              <a:lnSpc>
                <a:spcPct val="100000"/>
              </a:lnSpc>
              <a:spcBef>
                <a:spcPts val="9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The quality of a system, application, or product is only as good as the requirements that describe the problem, the design that models the solution, the code that leads to an executable program, and the tests that exercise the software to uncover errors. </a:t>
            </a:r>
            <a:endParaRPr/>
          </a:p>
          <a:p>
            <a:pPr marL="0" marR="0" lvl="0" indent="0" algn="just" rtl="0">
              <a:lnSpc>
                <a:spcPct val="100000"/>
              </a:lnSpc>
              <a:spcBef>
                <a:spcPts val="90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0" marR="0" lvl="0" indent="-114300" algn="just" rtl="0">
              <a:lnSpc>
                <a:spcPct val="100000"/>
              </a:lnSpc>
              <a:spcBef>
                <a:spcPts val="9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A good software engineer uses measurement to assess the quality of the analysis and design models, the source code, and the test cases that have been created as the software is engineered. </a:t>
            </a:r>
            <a:endParaRPr/>
          </a:p>
          <a:p>
            <a:pPr marL="0" marR="0" lvl="0" indent="0" algn="just" rtl="0">
              <a:lnSpc>
                <a:spcPct val="100000"/>
              </a:lnSpc>
              <a:spcBef>
                <a:spcPts val="90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0" marR="0" lvl="0" indent="-114300" algn="just" rtl="0">
              <a:lnSpc>
                <a:spcPct val="100000"/>
              </a:lnSpc>
              <a:spcBef>
                <a:spcPts val="9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The project manager must also evaluate quality as the project progresses. Private metrics collected by individual software engineers are assimilated to provide project level results.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77"/>
          <p:cNvSpPr txBox="1"/>
          <p:nvPr/>
        </p:nvSpPr>
        <p:spPr>
          <a:xfrm>
            <a:off x="468312" y="831850"/>
            <a:ext cx="8064500" cy="3094037"/>
          </a:xfrm>
          <a:prstGeom prst="rect">
            <a:avLst/>
          </a:prstGeom>
          <a:noFill/>
          <a:ln>
            <a:noFill/>
          </a:ln>
        </p:spPr>
        <p:txBody>
          <a:bodyPr spcFirstLastPara="1" wrap="square" lIns="91425" tIns="45700" rIns="91425" bIns="45700" anchor="t" anchorCtr="0">
            <a:spAutoFit/>
          </a:bodyPr>
          <a:lstStyle/>
          <a:p>
            <a:pPr marL="204786" marR="0" lvl="0" indent="-204786" algn="just" rtl="0">
              <a:lnSpc>
                <a:spcPct val="100000"/>
              </a:lnSpc>
              <a:spcBef>
                <a:spcPts val="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Although many quality measures can be collected, the primary thrust at the project level is to measure errors and defects. Metrics derived from these measures provide an indication of the effectiveness of individual and group software quality assurance and control activities.</a:t>
            </a:r>
            <a:endParaRPr/>
          </a:p>
          <a:p>
            <a:pPr marL="204786" marR="0" lvl="0" indent="-204786" algn="just" rtl="0">
              <a:lnSpc>
                <a:spcPct val="100000"/>
              </a:lnSpc>
              <a:spcBef>
                <a:spcPts val="90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204786" marR="0" lvl="0" indent="-204786" algn="just" rtl="0">
              <a:lnSpc>
                <a:spcPct val="100000"/>
              </a:lnSpc>
              <a:spcBef>
                <a:spcPts val="9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Metrics such as work product (e.g., requirements or design) errors per function point, errors uncovered per review hour, and errors uncovered per testing hour provide insight into the efficacy of each of the activities implied by the metric. Error data can also be used to compute the </a:t>
            </a:r>
            <a:r>
              <a:rPr lang="en-US" sz="1800" b="0" i="1" u="none">
                <a:solidFill>
                  <a:schemeClr val="dk1"/>
                </a:solidFill>
                <a:latin typeface="Arial"/>
                <a:ea typeface="Arial"/>
                <a:cs typeface="Arial"/>
                <a:sym typeface="Arial"/>
              </a:rPr>
              <a:t>defect removal efficiency (DRE) for each process framework </a:t>
            </a:r>
            <a:r>
              <a:rPr lang="en-US" sz="1800" b="0" i="0" u="none">
                <a:solidFill>
                  <a:schemeClr val="dk1"/>
                </a:solidFill>
                <a:latin typeface="Arial"/>
                <a:ea typeface="Arial"/>
                <a:cs typeface="Arial"/>
                <a:sym typeface="Arial"/>
              </a:rPr>
              <a:t>activity.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78"/>
          <p:cNvSpPr txBox="1"/>
          <p:nvPr/>
        </p:nvSpPr>
        <p:spPr>
          <a:xfrm>
            <a:off x="1143000" y="857250"/>
            <a:ext cx="6858000" cy="528796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1500"/>
              <a:buFont typeface="Arial"/>
              <a:buNone/>
            </a:pPr>
            <a:r>
              <a:rPr lang="en-US" sz="1500" b="1" i="0" u="none">
                <a:solidFill>
                  <a:srgbClr val="FF0000"/>
                </a:solidFill>
                <a:latin typeface="Arial"/>
                <a:ea typeface="Arial"/>
                <a:cs typeface="Arial"/>
                <a:sym typeface="Arial"/>
              </a:rPr>
              <a:t>An Overview of Factors That Affect Quality</a:t>
            </a:r>
            <a:endParaRPr/>
          </a:p>
          <a:p>
            <a:pPr marL="0" marR="0" lvl="0" indent="-114300" algn="just" rtl="0">
              <a:lnSpc>
                <a:spcPct val="100000"/>
              </a:lnSpc>
              <a:spcBef>
                <a:spcPts val="4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McCall and Cavano defined a set of quality factors that were a first step toward the development of metrics for software quality. </a:t>
            </a:r>
            <a:endParaRPr/>
          </a:p>
          <a:p>
            <a:pPr marL="0" marR="0" lvl="0" indent="-114300" algn="just" rtl="0">
              <a:lnSpc>
                <a:spcPct val="100000"/>
              </a:lnSpc>
              <a:spcBef>
                <a:spcPts val="4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These factors assess software from three distinct points of view: </a:t>
            </a:r>
            <a:r>
              <a:rPr lang="en-US" sz="1800" b="1" i="0" u="none">
                <a:solidFill>
                  <a:schemeClr val="dk1"/>
                </a:solidFill>
                <a:latin typeface="Arial"/>
                <a:ea typeface="Arial"/>
                <a:cs typeface="Arial"/>
                <a:sym typeface="Arial"/>
              </a:rPr>
              <a:t>(1)</a:t>
            </a:r>
            <a:r>
              <a:rPr lang="en-US" sz="1800" b="0" i="0" u="none">
                <a:solidFill>
                  <a:schemeClr val="dk1"/>
                </a:solidFill>
                <a:latin typeface="Arial"/>
                <a:ea typeface="Arial"/>
                <a:cs typeface="Arial"/>
                <a:sym typeface="Arial"/>
              </a:rPr>
              <a:t> product operation (using it), </a:t>
            </a:r>
            <a:r>
              <a:rPr lang="en-US" sz="1800" b="1" i="0" u="none">
                <a:solidFill>
                  <a:schemeClr val="dk1"/>
                </a:solidFill>
                <a:latin typeface="Arial"/>
                <a:ea typeface="Arial"/>
                <a:cs typeface="Arial"/>
                <a:sym typeface="Arial"/>
              </a:rPr>
              <a:t>(2)</a:t>
            </a:r>
            <a:r>
              <a:rPr lang="en-US" sz="1800" b="0" i="0" u="none">
                <a:solidFill>
                  <a:schemeClr val="dk1"/>
                </a:solidFill>
                <a:latin typeface="Arial"/>
                <a:ea typeface="Arial"/>
                <a:cs typeface="Arial"/>
                <a:sym typeface="Arial"/>
              </a:rPr>
              <a:t> product revision (changing it), and </a:t>
            </a:r>
            <a:r>
              <a:rPr lang="en-US" sz="1800" b="1" i="0" u="none">
                <a:solidFill>
                  <a:schemeClr val="dk1"/>
                </a:solidFill>
                <a:latin typeface="Arial"/>
                <a:ea typeface="Arial"/>
                <a:cs typeface="Arial"/>
                <a:sym typeface="Arial"/>
              </a:rPr>
              <a:t>(3)</a:t>
            </a:r>
            <a:r>
              <a:rPr lang="en-US" sz="1800" b="0" i="0" u="none">
                <a:solidFill>
                  <a:schemeClr val="dk1"/>
                </a:solidFill>
                <a:latin typeface="Arial"/>
                <a:ea typeface="Arial"/>
                <a:cs typeface="Arial"/>
                <a:sym typeface="Arial"/>
              </a:rPr>
              <a:t> product transition (modifying it to work in a different environment; i.e., "porting" it). </a:t>
            </a:r>
            <a:endParaRPr/>
          </a:p>
          <a:p>
            <a:pPr marL="0" marR="0" lvl="0" indent="-114300" algn="just" rtl="0">
              <a:lnSpc>
                <a:spcPct val="100000"/>
              </a:lnSpc>
              <a:spcBef>
                <a:spcPts val="4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In their work, the authors describe the relationship between these quality factors (what they call a </a:t>
            </a:r>
            <a:r>
              <a:rPr lang="en-US" sz="1800" b="0" i="1" u="none">
                <a:solidFill>
                  <a:schemeClr val="dk1"/>
                </a:solidFill>
                <a:latin typeface="Arial"/>
                <a:ea typeface="Arial"/>
                <a:cs typeface="Arial"/>
                <a:sym typeface="Arial"/>
              </a:rPr>
              <a:t>framework) and other </a:t>
            </a:r>
            <a:r>
              <a:rPr lang="en-US" sz="1800" b="0" i="0" u="none">
                <a:solidFill>
                  <a:schemeClr val="dk1"/>
                </a:solidFill>
                <a:latin typeface="Arial"/>
                <a:ea typeface="Arial"/>
                <a:cs typeface="Arial"/>
                <a:sym typeface="Arial"/>
              </a:rPr>
              <a:t>aspects of the software engineering process:</a:t>
            </a:r>
            <a:endParaRPr/>
          </a:p>
          <a:p>
            <a:pPr marL="457200" marR="0" lvl="1" indent="-136525" algn="just" rtl="0">
              <a:lnSpc>
                <a:spcPct val="100000"/>
              </a:lnSpc>
              <a:spcBef>
                <a:spcPts val="400"/>
              </a:spcBef>
              <a:spcAft>
                <a:spcPts val="0"/>
              </a:spcAft>
              <a:buClr>
                <a:schemeClr val="dk1"/>
              </a:buClr>
              <a:buSzPts val="1800"/>
              <a:buFont typeface="Noto Sans Symbols"/>
              <a:buChar char="▪"/>
            </a:pPr>
            <a:r>
              <a:rPr lang="en-US" sz="1800" b="1" i="0" u="none" strike="noStrike" cap="none">
                <a:solidFill>
                  <a:schemeClr val="dk1"/>
                </a:solidFill>
                <a:latin typeface="Arial"/>
                <a:ea typeface="Arial"/>
                <a:cs typeface="Arial"/>
                <a:sym typeface="Arial"/>
              </a:rPr>
              <a:t>First,</a:t>
            </a:r>
            <a:r>
              <a:rPr lang="en-US" sz="1800" b="0" i="0" u="none" strike="noStrike" cap="none">
                <a:solidFill>
                  <a:schemeClr val="dk1"/>
                </a:solidFill>
                <a:latin typeface="Arial"/>
                <a:ea typeface="Arial"/>
                <a:cs typeface="Arial"/>
                <a:sym typeface="Arial"/>
              </a:rPr>
              <a:t> the framework provides a mechanism for the project manager to identify what qualities are important. These qualities are attributes of the software in addition to its functional correctness and performance which have life cycle implications. Such factors as maintainability and portability have been shown in recent years to have significant life cycle cost impact . .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79"/>
          <p:cNvSpPr txBox="1"/>
          <p:nvPr/>
        </p:nvSpPr>
        <p:spPr>
          <a:xfrm>
            <a:off x="395287" y="1657350"/>
            <a:ext cx="8353425" cy="2841625"/>
          </a:xfrm>
          <a:prstGeom prst="rect">
            <a:avLst/>
          </a:prstGeom>
          <a:noFill/>
          <a:ln>
            <a:noFill/>
          </a:ln>
        </p:spPr>
        <p:txBody>
          <a:bodyPr spcFirstLastPara="1" wrap="square" lIns="91425" tIns="45700" rIns="91425" bIns="45700" anchor="t" anchorCtr="0">
            <a:spAutoFit/>
          </a:bodyPr>
          <a:lstStyle/>
          <a:p>
            <a:pPr marL="457200" marR="0" lvl="1" indent="-136525" algn="just" rtl="0">
              <a:lnSpc>
                <a:spcPct val="100000"/>
              </a:lnSpc>
              <a:spcBef>
                <a:spcPts val="0"/>
              </a:spcBef>
              <a:spcAft>
                <a:spcPts val="0"/>
              </a:spcAft>
              <a:buClr>
                <a:schemeClr val="dk1"/>
              </a:buClr>
              <a:buSzPts val="1800"/>
              <a:buFont typeface="Noto Sans Symbols"/>
              <a:buChar char="▪"/>
            </a:pPr>
            <a:r>
              <a:rPr lang="en-US" sz="1800" b="1" i="0" u="none" strike="noStrike" cap="none">
                <a:solidFill>
                  <a:schemeClr val="dk1"/>
                </a:solidFill>
                <a:latin typeface="Arial"/>
                <a:ea typeface="Arial"/>
                <a:cs typeface="Arial"/>
                <a:sym typeface="Arial"/>
              </a:rPr>
              <a:t>Secondly, </a:t>
            </a:r>
            <a:r>
              <a:rPr lang="en-US" sz="1800" b="0" i="0" u="none" strike="noStrike" cap="none">
                <a:solidFill>
                  <a:schemeClr val="dk1"/>
                </a:solidFill>
                <a:latin typeface="Arial"/>
                <a:ea typeface="Arial"/>
                <a:cs typeface="Arial"/>
                <a:sym typeface="Arial"/>
              </a:rPr>
              <a:t>the framework provides a means for quantitatively assessing how well the development is progressing relative to the quality goals established . . .</a:t>
            </a:r>
            <a:endParaRPr/>
          </a:p>
          <a:p>
            <a:pPr marL="457200" marR="0" lvl="1" indent="-136525" algn="just" rtl="0">
              <a:lnSpc>
                <a:spcPct val="100000"/>
              </a:lnSpc>
              <a:spcBef>
                <a:spcPts val="4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457200" marR="0" lvl="1" indent="-136525" algn="just" rtl="0">
              <a:lnSpc>
                <a:spcPct val="100000"/>
              </a:lnSpc>
              <a:spcBef>
                <a:spcPts val="400"/>
              </a:spcBef>
              <a:spcAft>
                <a:spcPts val="0"/>
              </a:spcAft>
              <a:buClr>
                <a:schemeClr val="dk1"/>
              </a:buClr>
              <a:buSzPts val="1800"/>
              <a:buFont typeface="Noto Sans Symbols"/>
              <a:buChar char="▪"/>
            </a:pPr>
            <a:r>
              <a:rPr lang="en-US" sz="1800" b="1" i="0" u="none" strike="noStrike" cap="none">
                <a:solidFill>
                  <a:schemeClr val="dk1"/>
                </a:solidFill>
                <a:latin typeface="Arial"/>
                <a:ea typeface="Arial"/>
                <a:cs typeface="Arial"/>
                <a:sym typeface="Arial"/>
              </a:rPr>
              <a:t>Thirdly,</a:t>
            </a:r>
            <a:r>
              <a:rPr lang="en-US" sz="1800" b="0" i="0" u="none" strike="noStrike" cap="none">
                <a:solidFill>
                  <a:schemeClr val="dk1"/>
                </a:solidFill>
                <a:latin typeface="Arial"/>
                <a:ea typeface="Arial"/>
                <a:cs typeface="Arial"/>
                <a:sym typeface="Arial"/>
              </a:rPr>
              <a:t> the framework provides for more interaction of QA personnel throughout the development effort . . .</a:t>
            </a:r>
            <a:endParaRPr/>
          </a:p>
          <a:p>
            <a:pPr marL="457200" marR="0" lvl="1" indent="-136525" algn="just" rtl="0">
              <a:lnSpc>
                <a:spcPct val="100000"/>
              </a:lnSpc>
              <a:spcBef>
                <a:spcPts val="40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457200" marR="0" lvl="1" indent="-136525" algn="just" rtl="0">
              <a:lnSpc>
                <a:spcPct val="100000"/>
              </a:lnSpc>
              <a:spcBef>
                <a:spcPts val="400"/>
              </a:spcBef>
              <a:spcAft>
                <a:spcPts val="0"/>
              </a:spcAft>
              <a:buClr>
                <a:schemeClr val="dk1"/>
              </a:buClr>
              <a:buSzPts val="1800"/>
              <a:buFont typeface="Noto Sans Symbols"/>
              <a:buChar char="▪"/>
            </a:pPr>
            <a:r>
              <a:rPr lang="en-US" sz="1800" b="1" i="0" u="none" strike="noStrike" cap="none">
                <a:solidFill>
                  <a:schemeClr val="dk1"/>
                </a:solidFill>
                <a:latin typeface="Arial"/>
                <a:ea typeface="Arial"/>
                <a:cs typeface="Arial"/>
                <a:sym typeface="Arial"/>
              </a:rPr>
              <a:t>Lastly,</a:t>
            </a:r>
            <a:r>
              <a:rPr lang="en-US" sz="1800" b="0" i="0" u="none" strike="noStrike" cap="none">
                <a:solidFill>
                  <a:schemeClr val="dk1"/>
                </a:solidFill>
                <a:latin typeface="Arial"/>
                <a:ea typeface="Arial"/>
                <a:cs typeface="Arial"/>
                <a:sym typeface="Arial"/>
              </a:rPr>
              <a:t> . . . quality assurance personal can use indications of poor quality to help identify [better] standards to be enforced in the future.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p:nvPr/>
        </p:nvSpPr>
        <p:spPr>
          <a:xfrm>
            <a:off x="0" y="3429000"/>
            <a:ext cx="9144000" cy="31702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2. Software doesn't "wear out."</a:t>
            </a:r>
            <a:endParaRPr/>
          </a:p>
          <a:p>
            <a:pPr marL="720725" marR="0" lvl="1" indent="-263525" algn="just"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Figure shows failure rate as a function of time for hardware. </a:t>
            </a:r>
            <a:endParaRPr/>
          </a:p>
          <a:p>
            <a:pPr marL="720725" marR="0" lvl="1" indent="-263525" algn="just"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 relationship, often called the </a:t>
            </a:r>
            <a:r>
              <a:rPr lang="en-US" sz="1800" b="1" i="0" u="none" strike="noStrike" cap="none">
                <a:solidFill>
                  <a:schemeClr val="dk1"/>
                </a:solidFill>
                <a:latin typeface="Arial"/>
                <a:ea typeface="Arial"/>
                <a:cs typeface="Arial"/>
                <a:sym typeface="Arial"/>
              </a:rPr>
              <a:t>“bathtub curve”, </a:t>
            </a:r>
            <a:r>
              <a:rPr lang="en-US" sz="1800" b="0" i="0" u="none" strike="noStrike" cap="none">
                <a:solidFill>
                  <a:schemeClr val="dk1"/>
                </a:solidFill>
                <a:latin typeface="Arial"/>
                <a:ea typeface="Arial"/>
                <a:cs typeface="Arial"/>
                <a:sym typeface="Arial"/>
              </a:rPr>
              <a:t>indicates that hardware exhibits relatively high failure rates early in its life; defects are corrected and the failure rate drops to a steady-state level (ideally, quite low) for some period of time. </a:t>
            </a:r>
            <a:endParaRPr/>
          </a:p>
          <a:p>
            <a:pPr marL="720725" marR="0" lvl="1" indent="-263525" algn="just"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As time passes, however, the failure rate rises again as hardware components suffer from the cumulative affects of dust, vibration, abuse, temperature extremes, and many other environmental maladies. </a:t>
            </a:r>
            <a:endParaRPr/>
          </a:p>
          <a:p>
            <a:pPr marL="720725" marR="0" lvl="1" indent="-263525" algn="just"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Stated simply, the hardware begins to wear out.</a:t>
            </a:r>
            <a:endParaRPr/>
          </a:p>
        </p:txBody>
      </p:sp>
      <p:pic>
        <p:nvPicPr>
          <p:cNvPr id="116" name="Google Shape;116;p19"/>
          <p:cNvPicPr preferRelativeResize="0"/>
          <p:nvPr/>
        </p:nvPicPr>
        <p:blipFill rotWithShape="1">
          <a:blip r:embed="rId3">
            <a:alphaModFix/>
          </a:blip>
          <a:srcRect/>
          <a:stretch/>
        </p:blipFill>
        <p:spPr>
          <a:xfrm>
            <a:off x="2786062" y="285750"/>
            <a:ext cx="3981450" cy="304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p:nvPr/>
        </p:nvSpPr>
        <p:spPr>
          <a:xfrm>
            <a:off x="7937" y="2928937"/>
            <a:ext cx="9144000" cy="4000500"/>
          </a:xfrm>
          <a:prstGeom prst="rect">
            <a:avLst/>
          </a:prstGeom>
          <a:noFill/>
          <a:ln>
            <a:noFill/>
          </a:ln>
        </p:spPr>
        <p:txBody>
          <a:bodyPr spcFirstLastPara="1" wrap="square" lIns="91425" tIns="45700" rIns="91425" bIns="45700" anchor="t" anchorCtr="0">
            <a:spAutoFit/>
          </a:bodyPr>
          <a:lstStyle/>
          <a:p>
            <a:pPr marL="623887" marR="0" lvl="1" indent="-166687" algn="just"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When a hardware component wears out, it is replaced by a spare part. There are no software spare parts. Every software failure indicates an error in design or in the process through which design was translated into machine executable code. Therefore, software maintenance involves considerably more complexity than hardware maintenance.</a:t>
            </a:r>
            <a:endParaRPr/>
          </a:p>
          <a:p>
            <a:pPr marL="263525" marR="0" lvl="0" indent="-263525" algn="just" rtl="0">
              <a:lnSpc>
                <a:spcPct val="100000"/>
              </a:lnSpc>
              <a:spcBef>
                <a:spcPts val="120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3. Although the industry is moving toward component-based assembly, </a:t>
            </a:r>
            <a:r>
              <a:rPr lang="en-US" sz="1800" b="0" i="0" u="none" strike="noStrike" cap="none">
                <a:solidFill>
                  <a:schemeClr val="dk1"/>
                </a:solidFill>
                <a:latin typeface="Arial"/>
                <a:ea typeface="Arial"/>
                <a:cs typeface="Arial"/>
                <a:sym typeface="Arial"/>
              </a:rPr>
              <a:t>most software continues to be custom built. </a:t>
            </a:r>
            <a:endParaRPr/>
          </a:p>
          <a:p>
            <a:pPr marL="623887" marR="0" lvl="1" indent="-166687" algn="just" rtl="0">
              <a:lnSpc>
                <a:spcPct val="10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 design engineer draws a simple schematic of the digital circuitry, does some fundamental analysis to assure that proper function will be achieved, and then goes to the shelf where catalogs of digital components exist. Each integrated circuit (called an </a:t>
            </a:r>
            <a:r>
              <a:rPr lang="en-US" sz="1800" b="0" i="1" u="none" strike="noStrike" cap="none">
                <a:solidFill>
                  <a:schemeClr val="dk1"/>
                </a:solidFill>
                <a:latin typeface="Arial"/>
                <a:ea typeface="Arial"/>
                <a:cs typeface="Arial"/>
                <a:sym typeface="Arial"/>
              </a:rPr>
              <a:t>IC or a chip) has a part number, a defined and validated </a:t>
            </a:r>
            <a:r>
              <a:rPr lang="en-US" sz="1800" b="0" i="0" u="none" strike="noStrike" cap="none">
                <a:solidFill>
                  <a:schemeClr val="dk1"/>
                </a:solidFill>
                <a:latin typeface="Arial"/>
                <a:ea typeface="Arial"/>
                <a:cs typeface="Arial"/>
                <a:sym typeface="Arial"/>
              </a:rPr>
              <a:t>function, a well-defined interface, and a standard set of integration guidelines. After each component is selected, it can be ordered off the shelf.</a:t>
            </a:r>
            <a:endParaRPr/>
          </a:p>
        </p:txBody>
      </p:sp>
      <p:pic>
        <p:nvPicPr>
          <p:cNvPr id="122" name="Google Shape;122;p20"/>
          <p:cNvPicPr preferRelativeResize="0"/>
          <p:nvPr/>
        </p:nvPicPr>
        <p:blipFill rotWithShape="1">
          <a:blip r:embed="rId3">
            <a:alphaModFix/>
          </a:blip>
          <a:srcRect/>
          <a:stretch/>
        </p:blipFill>
        <p:spPr>
          <a:xfrm>
            <a:off x="2428875" y="0"/>
            <a:ext cx="3898900" cy="29289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p:nvPr/>
        </p:nvSpPr>
        <p:spPr>
          <a:xfrm>
            <a:off x="0" y="357187"/>
            <a:ext cx="9144000" cy="4400550"/>
          </a:xfrm>
          <a:prstGeom prst="rect">
            <a:avLst/>
          </a:prstGeom>
          <a:noFill/>
          <a:ln>
            <a:noFill/>
          </a:ln>
        </p:spPr>
        <p:txBody>
          <a:bodyPr spcFirstLastPara="1" wrap="square" lIns="91425" tIns="45700" rIns="91425" bIns="45700" anchor="t" anchorCtr="0">
            <a:spAutoFit/>
          </a:bodyPr>
          <a:lstStyle/>
          <a:p>
            <a:pPr marL="360362" marR="0" lvl="0" indent="-277812" algn="just"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 reusable components have been created so that the engineer can concentrate on the truly innovative elements of a design, that is, the parts of the design that represent something new. In the hardware world, component reuse is a natural part of the engineering process. In the software world, it is something that has only begun to be achieved on a broad scale.</a:t>
            </a:r>
            <a:endParaRPr/>
          </a:p>
          <a:p>
            <a:pPr marL="360362" marR="0" lvl="0" indent="-277812" algn="just"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 software component should be designed and implemented so that it can be reused in many different programs. Today, we have extended our view of reuse to encompass not only algorithms but also data structure. Modern reusable components encapsulate both data and the processing applied to the data, enabling the software engineer to create new applications from reusable parts.</a:t>
            </a:r>
            <a:endParaRPr/>
          </a:p>
          <a:p>
            <a:pPr marL="360362" marR="0" lvl="0" indent="-277812" algn="just"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For example, today's graphical user interfaces are built using reusable components that enable the creation of graphics windows, pull-down menus, and a wide variety of interaction mechanisms. The data structure and processing detail required to build the interface are contained with a library of reusable components for interface construction.</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1374</TotalTime>
  <Words>8518</Words>
  <Application>Microsoft Office PowerPoint</Application>
  <PresentationFormat>On-screen Show (4:3)</PresentationFormat>
  <Paragraphs>427</Paragraphs>
  <Slides>67</Slides>
  <Notes>67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Calibri</vt:lpstr>
      <vt:lpstr>Courier New</vt:lpstr>
      <vt:lpstr>Noto Sans Symbols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Mrinal Choudhary</cp:lastModifiedBy>
  <cp:revision>8</cp:revision>
  <dcterms:modified xsi:type="dcterms:W3CDTF">2022-05-02T07:33:31Z</dcterms:modified>
</cp:coreProperties>
</file>