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607" r:id="rId4"/>
    <p:sldId id="608" r:id="rId5"/>
    <p:sldId id="609" r:id="rId6"/>
    <p:sldId id="610" r:id="rId7"/>
    <p:sldId id="611" r:id="rId8"/>
    <p:sldId id="614" r:id="rId9"/>
    <p:sldId id="612" r:id="rId10"/>
    <p:sldId id="613" r:id="rId11"/>
    <p:sldId id="615" r:id="rId12"/>
    <p:sldId id="616" r:id="rId13"/>
    <p:sldId id="617" r:id="rId14"/>
    <p:sldId id="618" r:id="rId15"/>
    <p:sldId id="619" r:id="rId16"/>
    <p:sldId id="620" r:id="rId17"/>
    <p:sldId id="621" r:id="rId18"/>
    <p:sldId id="622" r:id="rId19"/>
    <p:sldId id="623" r:id="rId20"/>
    <p:sldId id="624" r:id="rId21"/>
    <p:sldId id="510" r:id="rId22"/>
    <p:sldId id="62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varScale="1">
        <p:scale>
          <a:sx n="74" d="100"/>
          <a:sy n="74" d="100"/>
        </p:scale>
        <p:origin x="57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F386A1C-4E26-405A-8DC9-862B6AE660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0A369-9671-48E6-BC7B-80E53592BAA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F386A1C-4E26-405A-8DC9-862B6AE660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0A369-9671-48E6-BC7B-80E53592BAA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F386A1C-4E26-405A-8DC9-862B6AE660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0A369-9671-48E6-BC7B-80E53592BAA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F386A1C-4E26-405A-8DC9-862B6AE660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0A369-9671-48E6-BC7B-80E53592BAA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F386A1C-4E26-405A-8DC9-862B6AE6602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0A369-9671-48E6-BC7B-80E53592BAA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F386A1C-4E26-405A-8DC9-862B6AE660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C0A369-9671-48E6-BC7B-80E53592BAA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F386A1C-4E26-405A-8DC9-862B6AE6602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C0A369-9671-48E6-BC7B-80E53592BAA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F386A1C-4E26-405A-8DC9-862B6AE6602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C0A369-9671-48E6-BC7B-80E53592BAA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86A1C-4E26-405A-8DC9-862B6AE6602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C0A369-9671-48E6-BC7B-80E53592BAA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386A1C-4E26-405A-8DC9-862B6AE660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C0A369-9671-48E6-BC7B-80E53592BAA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F386A1C-4E26-405A-8DC9-862B6AE6602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C0A369-9671-48E6-BC7B-80E53592BAA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86A1C-4E26-405A-8DC9-862B6AE6602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0A369-9671-48E6-BC7B-80E53592BAA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PPL Lab</a:t>
            </a:r>
            <a:endParaRPr lang="en-IN" dirty="0"/>
          </a:p>
        </p:txBody>
      </p:sp>
      <p:sp>
        <p:nvSpPr>
          <p:cNvPr id="3" name="Subtitle 2"/>
          <p:cNvSpPr>
            <a:spLocks noGrp="1"/>
          </p:cNvSpPr>
          <p:nvPr>
            <p:ph type="subTitle" idx="1"/>
          </p:nvPr>
        </p:nvSpPr>
        <p:spPr/>
        <p:txBody>
          <a:bodyPr/>
          <a:lstStyle/>
          <a:p>
            <a:pPr hangingPunct="0"/>
            <a:r>
              <a:rPr lang="en-US" dirty="0"/>
              <a:t>Part </a:t>
            </a:r>
            <a:r>
              <a:rPr lang="en-US" dirty="0" smtClean="0"/>
              <a:t>I </a:t>
            </a:r>
            <a:r>
              <a:rPr lang="en-US" dirty="0"/>
              <a:t>: Implementation of various Data </a:t>
            </a:r>
            <a:r>
              <a:rPr lang="en-US" dirty="0" smtClean="0"/>
              <a:t>Types/ Basics of C--C++ lang.</a:t>
            </a:r>
            <a:endParaRPr lang="en-IN" dirty="0"/>
          </a:p>
          <a:p>
            <a:pPr lvl="0" hangingPunct="0"/>
            <a:r>
              <a:rPr lang="en-US" dirty="0" smtClean="0"/>
              <a: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3" name="Content Placeholder 2"/>
          <p:cNvSpPr>
            <a:spLocks noGrp="1"/>
          </p:cNvSpPr>
          <p:nvPr>
            <p:ph idx="1"/>
          </p:nvPr>
        </p:nvSpPr>
        <p:spPr>
          <a:xfrm>
            <a:off x="838199" y="885467"/>
            <a:ext cx="10714149" cy="5463818"/>
          </a:xfrm>
        </p:spPr>
        <p:txBody>
          <a:bodyPr/>
          <a:lstStyle/>
          <a:p>
            <a:endParaRPr lang="en-IN" dirty="0"/>
          </a:p>
        </p:txBody>
      </p:sp>
      <p:pic>
        <p:nvPicPr>
          <p:cNvPr id="4" name="Picture 3"/>
          <p:cNvPicPr>
            <a:picLocks noChangeAspect="1"/>
          </p:cNvPicPr>
          <p:nvPr/>
        </p:nvPicPr>
        <p:blipFill>
          <a:blip r:embed="rId1"/>
          <a:stretch>
            <a:fillRect/>
          </a:stretch>
        </p:blipFill>
        <p:spPr>
          <a:xfrm>
            <a:off x="375632" y="885467"/>
            <a:ext cx="7003961" cy="42229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3" name="Content Placeholder 2"/>
          <p:cNvSpPr>
            <a:spLocks noGrp="1"/>
          </p:cNvSpPr>
          <p:nvPr>
            <p:ph idx="1"/>
          </p:nvPr>
        </p:nvSpPr>
        <p:spPr>
          <a:xfrm>
            <a:off x="838199" y="885467"/>
            <a:ext cx="10714149" cy="5463818"/>
          </a:xfrm>
        </p:spPr>
        <p:txBody>
          <a:bodyPr/>
          <a:lstStyle/>
          <a:p>
            <a:pPr marL="0" indent="0">
              <a:buNone/>
            </a:pPr>
            <a:r>
              <a:rPr lang="en-US" dirty="0" smtClean="0"/>
              <a:t>How you can pass structures to a function</a:t>
            </a:r>
            <a:endParaRPr lang="en-IN" dirty="0"/>
          </a:p>
        </p:txBody>
      </p:sp>
      <p:sp>
        <p:nvSpPr>
          <p:cNvPr id="4" name="Rectangle 3"/>
          <p:cNvSpPr/>
          <p:nvPr/>
        </p:nvSpPr>
        <p:spPr>
          <a:xfrm>
            <a:off x="266163" y="1626489"/>
            <a:ext cx="6096000" cy="2862322"/>
          </a:xfrm>
          <a:prstGeom prst="rect">
            <a:avLst/>
          </a:prstGeom>
        </p:spPr>
        <p:txBody>
          <a:bodyPr>
            <a:spAutoFit/>
          </a:bodyPr>
          <a:lstStyle/>
          <a:p>
            <a:r>
              <a:rPr lang="en-IN" dirty="0"/>
              <a:t>#include &lt;</a:t>
            </a:r>
            <a:r>
              <a:rPr lang="en-IN" dirty="0" err="1"/>
              <a:t>stdio.h</a:t>
            </a:r>
            <a:r>
              <a:rPr lang="en-IN" dirty="0"/>
              <a:t>&gt;</a:t>
            </a:r>
            <a:endParaRPr lang="en-IN" dirty="0"/>
          </a:p>
          <a:p>
            <a:r>
              <a:rPr lang="en-IN" dirty="0" err="1"/>
              <a:t>struct</a:t>
            </a:r>
            <a:r>
              <a:rPr lang="en-IN" dirty="0"/>
              <a:t> student {</a:t>
            </a:r>
            <a:endParaRPr lang="en-IN" dirty="0"/>
          </a:p>
          <a:p>
            <a:r>
              <a:rPr lang="en-IN" dirty="0"/>
              <a:t>   char name[50];</a:t>
            </a:r>
            <a:endParaRPr lang="en-IN" dirty="0"/>
          </a:p>
          <a:p>
            <a:r>
              <a:rPr lang="en-IN" dirty="0"/>
              <a:t>   </a:t>
            </a:r>
            <a:r>
              <a:rPr lang="en-IN" dirty="0" err="1"/>
              <a:t>int</a:t>
            </a:r>
            <a:r>
              <a:rPr lang="en-IN" dirty="0"/>
              <a:t> age;</a:t>
            </a:r>
            <a:endParaRPr lang="en-IN" dirty="0"/>
          </a:p>
          <a:p>
            <a:r>
              <a:rPr lang="en-IN" dirty="0"/>
              <a:t>};</a:t>
            </a:r>
            <a:endParaRPr lang="en-IN" dirty="0"/>
          </a:p>
          <a:p>
            <a:endParaRPr lang="en-IN" dirty="0"/>
          </a:p>
          <a:p>
            <a:r>
              <a:rPr lang="en-IN" dirty="0"/>
              <a:t>// function prototype</a:t>
            </a:r>
            <a:endParaRPr lang="en-IN" dirty="0"/>
          </a:p>
          <a:p>
            <a:r>
              <a:rPr lang="en-IN" dirty="0"/>
              <a:t>void display(</a:t>
            </a:r>
            <a:r>
              <a:rPr lang="en-IN" dirty="0" err="1"/>
              <a:t>struct</a:t>
            </a:r>
            <a:r>
              <a:rPr lang="en-IN" dirty="0"/>
              <a:t> student s);</a:t>
            </a:r>
            <a:endParaRPr lang="en-IN" dirty="0"/>
          </a:p>
          <a:p>
            <a:endParaRPr lang="en-IN" dirty="0"/>
          </a:p>
          <a:p>
            <a:endParaRPr lang="en-IN" dirty="0"/>
          </a:p>
        </p:txBody>
      </p:sp>
      <p:sp>
        <p:nvSpPr>
          <p:cNvPr id="5" name="Rectangle 4"/>
          <p:cNvSpPr/>
          <p:nvPr/>
        </p:nvSpPr>
        <p:spPr>
          <a:xfrm>
            <a:off x="3147273" y="1359827"/>
            <a:ext cx="6096000" cy="4801314"/>
          </a:xfrm>
          <a:prstGeom prst="rect">
            <a:avLst/>
          </a:prstGeom>
        </p:spPr>
        <p:txBody>
          <a:bodyPr>
            <a:spAutoFit/>
          </a:bodyPr>
          <a:lstStyle/>
          <a:p>
            <a:r>
              <a:rPr lang="en-IN" dirty="0" err="1"/>
              <a:t>int</a:t>
            </a:r>
            <a:r>
              <a:rPr lang="en-IN" dirty="0"/>
              <a:t> main() {</a:t>
            </a:r>
            <a:endParaRPr lang="en-IN" dirty="0"/>
          </a:p>
          <a:p>
            <a:r>
              <a:rPr lang="en-IN" dirty="0"/>
              <a:t>   </a:t>
            </a:r>
            <a:r>
              <a:rPr lang="en-IN" dirty="0" err="1"/>
              <a:t>struct</a:t>
            </a:r>
            <a:r>
              <a:rPr lang="en-IN" dirty="0"/>
              <a:t> student s1;</a:t>
            </a:r>
            <a:endParaRPr lang="en-IN" dirty="0"/>
          </a:p>
          <a:p>
            <a:endParaRPr lang="en-IN" dirty="0"/>
          </a:p>
          <a:p>
            <a:r>
              <a:rPr lang="en-IN" dirty="0"/>
              <a:t>   </a:t>
            </a:r>
            <a:r>
              <a:rPr lang="en-IN" dirty="0" err="1"/>
              <a:t>printf</a:t>
            </a:r>
            <a:r>
              <a:rPr lang="en-IN" dirty="0"/>
              <a:t>("Enter name: ");</a:t>
            </a:r>
            <a:endParaRPr lang="en-IN" dirty="0"/>
          </a:p>
          <a:p>
            <a:endParaRPr lang="en-IN" dirty="0"/>
          </a:p>
          <a:p>
            <a:r>
              <a:rPr lang="en-IN" dirty="0"/>
              <a:t>   // read string input from the user until \n is entered</a:t>
            </a:r>
            <a:endParaRPr lang="en-IN" dirty="0"/>
          </a:p>
          <a:p>
            <a:r>
              <a:rPr lang="en-IN" dirty="0"/>
              <a:t>   // \n is discarded</a:t>
            </a:r>
            <a:endParaRPr lang="en-IN" dirty="0"/>
          </a:p>
          <a:p>
            <a:r>
              <a:rPr lang="en-IN" dirty="0"/>
              <a:t>   </a:t>
            </a:r>
            <a:r>
              <a:rPr lang="en-IN" dirty="0" err="1"/>
              <a:t>scanf</a:t>
            </a:r>
            <a:r>
              <a:rPr lang="en-IN" dirty="0"/>
              <a:t>("%[^\n]%*c", s1.name);</a:t>
            </a:r>
            <a:endParaRPr lang="en-IN" dirty="0"/>
          </a:p>
          <a:p>
            <a:endParaRPr lang="en-IN" dirty="0"/>
          </a:p>
          <a:p>
            <a:r>
              <a:rPr lang="en-IN" dirty="0"/>
              <a:t>   </a:t>
            </a:r>
            <a:r>
              <a:rPr lang="en-IN" dirty="0" err="1"/>
              <a:t>printf</a:t>
            </a:r>
            <a:r>
              <a:rPr lang="en-IN" dirty="0"/>
              <a:t>("Enter age: ");</a:t>
            </a:r>
            <a:endParaRPr lang="en-IN" dirty="0"/>
          </a:p>
          <a:p>
            <a:r>
              <a:rPr lang="en-IN" dirty="0"/>
              <a:t>   </a:t>
            </a:r>
            <a:r>
              <a:rPr lang="en-IN" dirty="0" err="1"/>
              <a:t>scanf</a:t>
            </a:r>
            <a:r>
              <a:rPr lang="en-IN" dirty="0"/>
              <a:t>("%d", &amp;s1.age);</a:t>
            </a:r>
            <a:endParaRPr lang="en-IN" dirty="0"/>
          </a:p>
          <a:p>
            <a:endParaRPr lang="en-IN" dirty="0"/>
          </a:p>
          <a:p>
            <a:r>
              <a:rPr lang="en-IN" dirty="0"/>
              <a:t>   display(s1); // passing </a:t>
            </a:r>
            <a:r>
              <a:rPr lang="en-IN" dirty="0" err="1"/>
              <a:t>struct</a:t>
            </a:r>
            <a:r>
              <a:rPr lang="en-IN" dirty="0"/>
              <a:t> as an argument</a:t>
            </a:r>
            <a:endParaRPr lang="en-IN" dirty="0"/>
          </a:p>
          <a:p>
            <a:endParaRPr lang="en-IN" dirty="0"/>
          </a:p>
          <a:p>
            <a:r>
              <a:rPr lang="en-IN" dirty="0"/>
              <a:t>   return 0;</a:t>
            </a:r>
            <a:endParaRPr lang="en-IN" dirty="0"/>
          </a:p>
          <a:p>
            <a:r>
              <a:rPr lang="en-IN" dirty="0"/>
              <a:t>}</a:t>
            </a:r>
            <a:endParaRPr lang="en-IN" dirty="0"/>
          </a:p>
          <a:p>
            <a:endParaRPr lang="en-IN" dirty="0"/>
          </a:p>
        </p:txBody>
      </p:sp>
      <p:sp>
        <p:nvSpPr>
          <p:cNvPr id="6" name="Rectangle 5"/>
          <p:cNvSpPr/>
          <p:nvPr/>
        </p:nvSpPr>
        <p:spPr>
          <a:xfrm>
            <a:off x="8504349" y="1216719"/>
            <a:ext cx="6096000" cy="1477328"/>
          </a:xfrm>
          <a:prstGeom prst="rect">
            <a:avLst/>
          </a:prstGeom>
        </p:spPr>
        <p:txBody>
          <a:bodyPr>
            <a:spAutoFit/>
          </a:bodyPr>
          <a:lstStyle/>
          <a:p>
            <a:r>
              <a:rPr lang="en-IN" dirty="0"/>
              <a:t>void display(</a:t>
            </a:r>
            <a:r>
              <a:rPr lang="en-IN" dirty="0" err="1"/>
              <a:t>struct</a:t>
            </a:r>
            <a:r>
              <a:rPr lang="en-IN" dirty="0"/>
              <a:t> student s) {</a:t>
            </a:r>
            <a:endParaRPr lang="en-IN" dirty="0"/>
          </a:p>
          <a:p>
            <a:r>
              <a:rPr lang="en-IN" dirty="0"/>
              <a:t>   </a:t>
            </a:r>
            <a:r>
              <a:rPr lang="en-IN" dirty="0" err="1"/>
              <a:t>printf</a:t>
            </a:r>
            <a:r>
              <a:rPr lang="en-IN" dirty="0"/>
              <a:t>("\</a:t>
            </a:r>
            <a:r>
              <a:rPr lang="en-IN" dirty="0" err="1"/>
              <a:t>nDisplaying</a:t>
            </a:r>
            <a:r>
              <a:rPr lang="en-IN" dirty="0"/>
              <a:t> information\n");</a:t>
            </a:r>
            <a:endParaRPr lang="en-IN" dirty="0"/>
          </a:p>
          <a:p>
            <a:r>
              <a:rPr lang="en-IN" dirty="0"/>
              <a:t>   </a:t>
            </a:r>
            <a:r>
              <a:rPr lang="en-IN" dirty="0" err="1"/>
              <a:t>printf</a:t>
            </a:r>
            <a:r>
              <a:rPr lang="en-IN" dirty="0"/>
              <a:t>("Name: %s", s.name);</a:t>
            </a:r>
            <a:endParaRPr lang="en-IN" dirty="0"/>
          </a:p>
          <a:p>
            <a:r>
              <a:rPr lang="en-IN" dirty="0"/>
              <a:t>   </a:t>
            </a:r>
            <a:r>
              <a:rPr lang="en-IN" dirty="0" err="1"/>
              <a:t>printf</a:t>
            </a:r>
            <a:r>
              <a:rPr lang="en-IN" dirty="0"/>
              <a:t>("\</a:t>
            </a:r>
            <a:r>
              <a:rPr lang="en-IN" dirty="0" err="1"/>
              <a:t>nAge</a:t>
            </a:r>
            <a:r>
              <a:rPr lang="en-IN" dirty="0"/>
              <a:t>: %d", </a:t>
            </a:r>
            <a:r>
              <a:rPr lang="en-IN" dirty="0" err="1"/>
              <a:t>s.age</a:t>
            </a:r>
            <a:r>
              <a:rPr lang="en-IN" dirty="0"/>
              <a:t>);</a:t>
            </a:r>
            <a:endParaRPr lang="en-IN" dirty="0"/>
          </a:p>
          <a:p>
            <a:r>
              <a:rPr lang="en-IN" dirty="0"/>
              <a: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4" name="Rectangle 3"/>
          <p:cNvSpPr/>
          <p:nvPr/>
        </p:nvSpPr>
        <p:spPr>
          <a:xfrm>
            <a:off x="159026" y="684838"/>
            <a:ext cx="6096000" cy="6463308"/>
          </a:xfrm>
          <a:prstGeom prst="rect">
            <a:avLst/>
          </a:prstGeom>
        </p:spPr>
        <p:txBody>
          <a:bodyPr>
            <a:spAutoFit/>
          </a:bodyPr>
          <a:lstStyle/>
          <a:p>
            <a:r>
              <a:rPr lang="en-IN" dirty="0"/>
              <a:t>#include &lt;</a:t>
            </a:r>
            <a:r>
              <a:rPr lang="en-IN" dirty="0" err="1"/>
              <a:t>stdio.h</a:t>
            </a:r>
            <a:r>
              <a:rPr lang="en-IN" dirty="0"/>
              <a:t>&gt;</a:t>
            </a:r>
            <a:endParaRPr lang="en-IN" dirty="0"/>
          </a:p>
          <a:p>
            <a:r>
              <a:rPr lang="en-IN" dirty="0" err="1"/>
              <a:t>struct</a:t>
            </a:r>
            <a:r>
              <a:rPr lang="en-IN" dirty="0"/>
              <a:t> student</a:t>
            </a:r>
            <a:endParaRPr lang="en-IN" dirty="0"/>
          </a:p>
          <a:p>
            <a:r>
              <a:rPr lang="en-IN" dirty="0"/>
              <a:t>{</a:t>
            </a:r>
            <a:endParaRPr lang="en-IN" dirty="0"/>
          </a:p>
          <a:p>
            <a:r>
              <a:rPr lang="en-IN" dirty="0"/>
              <a:t>    char name[50];</a:t>
            </a:r>
            <a:endParaRPr lang="en-IN" dirty="0"/>
          </a:p>
          <a:p>
            <a:r>
              <a:rPr lang="en-IN" dirty="0"/>
              <a:t>    </a:t>
            </a:r>
            <a:r>
              <a:rPr lang="en-IN" dirty="0" err="1"/>
              <a:t>int</a:t>
            </a:r>
            <a:r>
              <a:rPr lang="en-IN" dirty="0"/>
              <a:t> age;</a:t>
            </a:r>
            <a:endParaRPr lang="en-IN" dirty="0"/>
          </a:p>
          <a:p>
            <a:r>
              <a:rPr lang="en-IN" dirty="0"/>
              <a:t>};</a:t>
            </a:r>
            <a:endParaRPr lang="en-IN" dirty="0"/>
          </a:p>
          <a:p>
            <a:endParaRPr lang="en-IN" dirty="0"/>
          </a:p>
          <a:p>
            <a:r>
              <a:rPr lang="en-IN" dirty="0"/>
              <a:t>// function prototype</a:t>
            </a:r>
            <a:endParaRPr lang="en-IN" dirty="0"/>
          </a:p>
          <a:p>
            <a:r>
              <a:rPr lang="en-IN" dirty="0" err="1"/>
              <a:t>struct</a:t>
            </a:r>
            <a:r>
              <a:rPr lang="en-IN" dirty="0"/>
              <a:t> student </a:t>
            </a:r>
            <a:r>
              <a:rPr lang="en-IN" dirty="0" err="1"/>
              <a:t>getInformation</a:t>
            </a:r>
            <a:r>
              <a:rPr lang="en-IN" dirty="0"/>
              <a:t>();</a:t>
            </a:r>
            <a:endParaRPr lang="en-IN" dirty="0"/>
          </a:p>
          <a:p>
            <a:endParaRPr lang="en-IN" dirty="0"/>
          </a:p>
          <a:p>
            <a:r>
              <a:rPr lang="en-IN" dirty="0" err="1"/>
              <a:t>int</a:t>
            </a:r>
            <a:r>
              <a:rPr lang="en-IN" dirty="0"/>
              <a:t> main()</a:t>
            </a:r>
            <a:endParaRPr lang="en-IN" dirty="0"/>
          </a:p>
          <a:p>
            <a:r>
              <a:rPr lang="en-IN" dirty="0"/>
              <a:t>{</a:t>
            </a:r>
            <a:endParaRPr lang="en-IN" dirty="0"/>
          </a:p>
          <a:p>
            <a:r>
              <a:rPr lang="en-IN" dirty="0"/>
              <a:t>    </a:t>
            </a:r>
            <a:r>
              <a:rPr lang="en-IN" dirty="0" err="1"/>
              <a:t>struct</a:t>
            </a:r>
            <a:r>
              <a:rPr lang="en-IN" dirty="0"/>
              <a:t> student s;</a:t>
            </a:r>
            <a:endParaRPr lang="en-IN" dirty="0"/>
          </a:p>
          <a:p>
            <a:endParaRPr lang="en-IN" dirty="0"/>
          </a:p>
          <a:p>
            <a:r>
              <a:rPr lang="en-IN" dirty="0"/>
              <a:t>    s = </a:t>
            </a:r>
            <a:r>
              <a:rPr lang="en-IN" dirty="0" err="1"/>
              <a:t>getInformation</a:t>
            </a:r>
            <a:r>
              <a:rPr lang="en-IN" dirty="0"/>
              <a:t>();</a:t>
            </a:r>
            <a:endParaRPr lang="en-IN" dirty="0"/>
          </a:p>
          <a:p>
            <a:endParaRPr lang="en-IN" dirty="0"/>
          </a:p>
          <a:p>
            <a:r>
              <a:rPr lang="en-IN" dirty="0"/>
              <a:t>    </a:t>
            </a:r>
            <a:r>
              <a:rPr lang="en-IN" dirty="0" err="1"/>
              <a:t>printf</a:t>
            </a:r>
            <a:r>
              <a:rPr lang="en-IN" dirty="0"/>
              <a:t>("\</a:t>
            </a:r>
            <a:r>
              <a:rPr lang="en-IN" dirty="0" err="1"/>
              <a:t>nDisplaying</a:t>
            </a:r>
            <a:r>
              <a:rPr lang="en-IN" dirty="0"/>
              <a:t> information\n");</a:t>
            </a:r>
            <a:endParaRPr lang="en-IN" dirty="0"/>
          </a:p>
          <a:p>
            <a:r>
              <a:rPr lang="en-IN" dirty="0"/>
              <a:t>    </a:t>
            </a:r>
            <a:r>
              <a:rPr lang="en-IN" dirty="0" err="1"/>
              <a:t>printf</a:t>
            </a:r>
            <a:r>
              <a:rPr lang="en-IN" dirty="0"/>
              <a:t>("Name: %s", s.name);</a:t>
            </a:r>
            <a:endParaRPr lang="en-IN" dirty="0"/>
          </a:p>
          <a:p>
            <a:r>
              <a:rPr lang="en-IN" dirty="0"/>
              <a:t>    </a:t>
            </a:r>
            <a:r>
              <a:rPr lang="en-IN" dirty="0" err="1"/>
              <a:t>printf</a:t>
            </a:r>
            <a:r>
              <a:rPr lang="en-IN" dirty="0"/>
              <a:t>("\</a:t>
            </a:r>
            <a:r>
              <a:rPr lang="en-IN" dirty="0" err="1"/>
              <a:t>nRoll</a:t>
            </a:r>
            <a:r>
              <a:rPr lang="en-IN" dirty="0"/>
              <a:t>: %d", </a:t>
            </a:r>
            <a:r>
              <a:rPr lang="en-IN" dirty="0" err="1"/>
              <a:t>s.age</a:t>
            </a:r>
            <a:r>
              <a:rPr lang="en-IN" dirty="0"/>
              <a:t>);</a:t>
            </a:r>
            <a:endParaRPr lang="en-IN" dirty="0"/>
          </a:p>
          <a:p>
            <a:r>
              <a:rPr lang="en-IN" dirty="0"/>
              <a:t>    </a:t>
            </a:r>
            <a:endParaRPr lang="en-IN" dirty="0"/>
          </a:p>
          <a:p>
            <a:r>
              <a:rPr lang="en-IN" dirty="0"/>
              <a:t>    return 0;</a:t>
            </a:r>
            <a:endParaRPr lang="en-IN" dirty="0"/>
          </a:p>
          <a:p>
            <a:r>
              <a:rPr lang="en-IN" dirty="0"/>
              <a:t>}</a:t>
            </a:r>
            <a:endParaRPr lang="en-IN" dirty="0"/>
          </a:p>
          <a:p>
            <a:r>
              <a:rPr lang="en-IN" dirty="0"/>
              <a:t>	</a:t>
            </a:r>
            <a:endParaRPr lang="en-IN" dirty="0"/>
          </a:p>
        </p:txBody>
      </p:sp>
      <p:sp>
        <p:nvSpPr>
          <p:cNvPr id="5" name="Rectangle 4"/>
          <p:cNvSpPr/>
          <p:nvPr/>
        </p:nvSpPr>
        <p:spPr>
          <a:xfrm>
            <a:off x="4747590" y="1054170"/>
            <a:ext cx="6096000" cy="3416320"/>
          </a:xfrm>
          <a:prstGeom prst="rect">
            <a:avLst/>
          </a:prstGeom>
        </p:spPr>
        <p:txBody>
          <a:bodyPr>
            <a:spAutoFit/>
          </a:bodyPr>
          <a:lstStyle/>
          <a:p>
            <a:r>
              <a:rPr lang="en-IN" dirty="0" err="1"/>
              <a:t>struct</a:t>
            </a:r>
            <a:r>
              <a:rPr lang="en-IN" dirty="0"/>
              <a:t> student </a:t>
            </a:r>
            <a:r>
              <a:rPr lang="en-IN" dirty="0" err="1"/>
              <a:t>getInformation</a:t>
            </a:r>
            <a:r>
              <a:rPr lang="en-IN" dirty="0"/>
              <a:t>() </a:t>
            </a:r>
            <a:endParaRPr lang="en-IN" dirty="0"/>
          </a:p>
          <a:p>
            <a:r>
              <a:rPr lang="en-IN" dirty="0"/>
              <a:t>{</a:t>
            </a:r>
            <a:endParaRPr lang="en-IN" dirty="0"/>
          </a:p>
          <a:p>
            <a:r>
              <a:rPr lang="en-IN" dirty="0"/>
              <a:t>  </a:t>
            </a:r>
            <a:r>
              <a:rPr lang="en-IN" dirty="0" err="1"/>
              <a:t>struct</a:t>
            </a:r>
            <a:r>
              <a:rPr lang="en-IN" dirty="0"/>
              <a:t> student s1;</a:t>
            </a:r>
            <a:endParaRPr lang="en-IN" dirty="0"/>
          </a:p>
          <a:p>
            <a:endParaRPr lang="en-IN" dirty="0"/>
          </a:p>
          <a:p>
            <a:r>
              <a:rPr lang="en-IN" dirty="0"/>
              <a:t>  </a:t>
            </a:r>
            <a:r>
              <a:rPr lang="en-IN" dirty="0" err="1"/>
              <a:t>printf</a:t>
            </a:r>
            <a:r>
              <a:rPr lang="en-IN" dirty="0"/>
              <a:t>("Enter name: ");</a:t>
            </a:r>
            <a:endParaRPr lang="en-IN" dirty="0"/>
          </a:p>
          <a:p>
            <a:r>
              <a:rPr lang="en-IN" dirty="0"/>
              <a:t>  </a:t>
            </a:r>
            <a:r>
              <a:rPr lang="en-IN" dirty="0" err="1"/>
              <a:t>scanf</a:t>
            </a:r>
            <a:r>
              <a:rPr lang="en-IN" dirty="0"/>
              <a:t> ("%[^\n]%*c", s1.name);</a:t>
            </a:r>
            <a:endParaRPr lang="en-IN" dirty="0"/>
          </a:p>
          <a:p>
            <a:endParaRPr lang="en-IN" dirty="0"/>
          </a:p>
          <a:p>
            <a:r>
              <a:rPr lang="en-IN" dirty="0"/>
              <a:t>  </a:t>
            </a:r>
            <a:r>
              <a:rPr lang="en-IN" dirty="0" err="1"/>
              <a:t>printf</a:t>
            </a:r>
            <a:r>
              <a:rPr lang="en-IN" dirty="0"/>
              <a:t>("Enter age: ");</a:t>
            </a:r>
            <a:endParaRPr lang="en-IN" dirty="0"/>
          </a:p>
          <a:p>
            <a:r>
              <a:rPr lang="en-IN" dirty="0"/>
              <a:t>  </a:t>
            </a:r>
            <a:r>
              <a:rPr lang="en-IN" dirty="0" err="1"/>
              <a:t>scanf</a:t>
            </a:r>
            <a:r>
              <a:rPr lang="en-IN" dirty="0"/>
              <a:t>("%d", &amp;s1.age);</a:t>
            </a:r>
            <a:endParaRPr lang="en-IN" dirty="0"/>
          </a:p>
          <a:p>
            <a:r>
              <a:rPr lang="en-IN" dirty="0"/>
              <a:t>  </a:t>
            </a:r>
            <a:endParaRPr lang="en-IN" dirty="0"/>
          </a:p>
          <a:p>
            <a:r>
              <a:rPr lang="en-IN" dirty="0"/>
              <a:t>  return s1;</a:t>
            </a:r>
            <a:endParaRPr lang="en-IN" dirty="0"/>
          </a:p>
          <a:p>
            <a:r>
              <a:rPr lang="en-IN" dirty="0"/>
              <a:t>}</a:t>
            </a:r>
            <a:endParaRPr lang="en-IN" dirty="0"/>
          </a:p>
        </p:txBody>
      </p:sp>
      <p:sp>
        <p:nvSpPr>
          <p:cNvPr id="6" name="Rectangle 5"/>
          <p:cNvSpPr/>
          <p:nvPr/>
        </p:nvSpPr>
        <p:spPr>
          <a:xfrm>
            <a:off x="2658012" y="635220"/>
            <a:ext cx="4570097" cy="369332"/>
          </a:xfrm>
          <a:prstGeom prst="rect">
            <a:avLst/>
          </a:prstGeom>
        </p:spPr>
        <p:txBody>
          <a:bodyPr wrap="none">
            <a:spAutoFit/>
          </a:bodyPr>
          <a:lstStyle/>
          <a:p>
            <a:r>
              <a:rPr lang="en-US" b="1" dirty="0"/>
              <a:t>how you can return structure from a function:</a:t>
            </a:r>
            <a:endParaRPr lang="en-I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3" name="Content Placeholder 2"/>
          <p:cNvSpPr>
            <a:spLocks noGrp="1"/>
          </p:cNvSpPr>
          <p:nvPr>
            <p:ph idx="1"/>
          </p:nvPr>
        </p:nvSpPr>
        <p:spPr>
          <a:xfrm>
            <a:off x="838199" y="885467"/>
            <a:ext cx="10714149" cy="5463818"/>
          </a:xfrm>
        </p:spPr>
        <p:txBody>
          <a:bodyPr/>
          <a:lstStyle/>
          <a:p>
            <a:pPr marL="0" indent="0">
              <a:buNone/>
            </a:pPr>
            <a:r>
              <a:rPr lang="en-US" b="1" dirty="0"/>
              <a:t>What is union in C with example?</a:t>
            </a:r>
            <a:endParaRPr lang="en-US" b="1" dirty="0"/>
          </a:p>
          <a:p>
            <a:r>
              <a:rPr lang="en-US" dirty="0"/>
              <a:t>A </a:t>
            </a:r>
            <a:r>
              <a:rPr lang="en-US" b="1" dirty="0"/>
              <a:t>union</a:t>
            </a:r>
            <a:r>
              <a:rPr lang="en-US" dirty="0"/>
              <a:t> is a special data type available in </a:t>
            </a:r>
            <a:r>
              <a:rPr lang="en-US" b="1" dirty="0"/>
              <a:t>C</a:t>
            </a:r>
            <a:r>
              <a:rPr lang="en-US" dirty="0"/>
              <a:t> that allows to store different data types in the same memory location. You can define a </a:t>
            </a:r>
            <a:r>
              <a:rPr lang="en-US" b="1" dirty="0"/>
              <a:t>union</a:t>
            </a:r>
            <a:r>
              <a:rPr lang="en-US" dirty="0"/>
              <a:t> with many members, but only one member can contain a value at any given time. </a:t>
            </a:r>
            <a:r>
              <a:rPr lang="en-US" b="1" dirty="0"/>
              <a:t>Unions</a:t>
            </a:r>
            <a:r>
              <a:rPr lang="en-US" dirty="0"/>
              <a:t> provide an efficient way of using the same memory location for multiple-purpose.</a:t>
            </a:r>
            <a:endParaRPr lang="en-US" dirty="0"/>
          </a:p>
          <a:p>
            <a:endParaRPr lang="en-IN" dirty="0"/>
          </a:p>
        </p:txBody>
      </p:sp>
      <p:pic>
        <p:nvPicPr>
          <p:cNvPr id="5" name="Picture 4"/>
          <p:cNvPicPr>
            <a:picLocks noChangeAspect="1"/>
          </p:cNvPicPr>
          <p:nvPr/>
        </p:nvPicPr>
        <p:blipFill>
          <a:blip r:embed="rId1"/>
          <a:stretch>
            <a:fillRect/>
          </a:stretch>
        </p:blipFill>
        <p:spPr>
          <a:xfrm>
            <a:off x="956793" y="3356623"/>
            <a:ext cx="5410200" cy="3209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3" name="Content Placeholder 2"/>
          <p:cNvSpPr>
            <a:spLocks noGrp="1"/>
          </p:cNvSpPr>
          <p:nvPr>
            <p:ph idx="1"/>
          </p:nvPr>
        </p:nvSpPr>
        <p:spPr>
          <a:xfrm>
            <a:off x="639651" y="563495"/>
            <a:ext cx="10714149" cy="5463818"/>
          </a:xfrm>
        </p:spPr>
        <p:txBody>
          <a:bodyPr/>
          <a:lstStyle/>
          <a:p>
            <a:r>
              <a:rPr lang="en-IN" b="1" dirty="0"/>
              <a:t>Accessing Union Members</a:t>
            </a:r>
            <a:endParaRPr lang="en-IN" b="1" dirty="0"/>
          </a:p>
          <a:p>
            <a:endParaRPr lang="en-IN" dirty="0"/>
          </a:p>
        </p:txBody>
      </p:sp>
      <p:pic>
        <p:nvPicPr>
          <p:cNvPr id="4" name="Picture 3"/>
          <p:cNvPicPr>
            <a:picLocks noChangeAspect="1"/>
          </p:cNvPicPr>
          <p:nvPr/>
        </p:nvPicPr>
        <p:blipFill>
          <a:blip r:embed="rId1"/>
          <a:stretch>
            <a:fillRect/>
          </a:stretch>
        </p:blipFill>
        <p:spPr>
          <a:xfrm>
            <a:off x="639650" y="1004552"/>
            <a:ext cx="5822221" cy="544776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graphicFrame>
        <p:nvGraphicFramePr>
          <p:cNvPr id="4" name="Content Placeholder 3"/>
          <p:cNvGraphicFramePr>
            <a:graphicFrameLocks noGrp="1"/>
          </p:cNvGraphicFramePr>
          <p:nvPr>
            <p:ph idx="1"/>
          </p:nvPr>
        </p:nvGraphicFramePr>
        <p:xfrm>
          <a:off x="283336" y="863872"/>
          <a:ext cx="9837768" cy="5902544"/>
        </p:xfrm>
        <a:graphic>
          <a:graphicData uri="http://schemas.openxmlformats.org/drawingml/2006/table">
            <a:tbl>
              <a:tblPr/>
              <a:tblGrid>
                <a:gridCol w="564980"/>
                <a:gridCol w="1416676"/>
                <a:gridCol w="3709115"/>
                <a:gridCol w="4146997"/>
              </a:tblGrid>
              <a:tr h="153886">
                <a:tc>
                  <a:txBody>
                    <a:bodyPr/>
                    <a:lstStyle/>
                    <a:p>
                      <a:r>
                        <a:rPr lang="en-IN" sz="1600" b="1" kern="1200" dirty="0">
                          <a:solidFill>
                            <a:srgbClr val="FF0000"/>
                          </a:solidFill>
                          <a:effectLst/>
                          <a:latin typeface="+mn-lt"/>
                          <a:ea typeface="+mn-ea"/>
                          <a:cs typeface="+mn-cs"/>
                        </a:rPr>
                        <a:t>Sr. No.</a:t>
                      </a:r>
                      <a:endParaRPr lang="en-IN" sz="1600" b="1" kern="1200" dirty="0">
                        <a:solidFill>
                          <a:srgbClr val="FF0000"/>
                        </a:solidFill>
                        <a:effectLst/>
                        <a:latin typeface="+mn-lt"/>
                        <a:ea typeface="+mn-ea"/>
                        <a:cs typeface="+mn-cs"/>
                      </a:endParaRPr>
                    </a:p>
                  </a:txBody>
                  <a:tcPr marL="42032" marR="42032" marT="21016" marB="21016" anchor="ctr">
                    <a:lnL>
                      <a:noFill/>
                    </a:lnL>
                    <a:lnR>
                      <a:noFill/>
                    </a:lnR>
                    <a:lnT>
                      <a:noFill/>
                    </a:lnT>
                    <a:lnB>
                      <a:noFill/>
                    </a:lnB>
                  </a:tcPr>
                </a:tc>
                <a:tc>
                  <a:txBody>
                    <a:bodyPr/>
                    <a:lstStyle/>
                    <a:p>
                      <a:pPr algn="ctr"/>
                      <a:r>
                        <a:rPr lang="en-IN" sz="1600" b="1" kern="1200" dirty="0">
                          <a:solidFill>
                            <a:srgbClr val="FF0000"/>
                          </a:solidFill>
                          <a:effectLst/>
                          <a:latin typeface="+mn-lt"/>
                          <a:ea typeface="+mn-ea"/>
                          <a:cs typeface="+mn-cs"/>
                        </a:rPr>
                        <a:t>Key</a:t>
                      </a:r>
                      <a:endParaRPr lang="en-IN" sz="1600" b="1" kern="1200" dirty="0">
                        <a:solidFill>
                          <a:srgbClr val="FF0000"/>
                        </a:solidFill>
                        <a:effectLst/>
                        <a:latin typeface="+mn-lt"/>
                        <a:ea typeface="+mn-ea"/>
                        <a:cs typeface="+mn-cs"/>
                      </a:endParaRPr>
                    </a:p>
                  </a:txBody>
                  <a:tcPr marL="42032" marR="42032" marT="21016" marB="21016" anchor="ctr">
                    <a:lnL>
                      <a:noFill/>
                    </a:lnL>
                    <a:lnR>
                      <a:noFill/>
                    </a:lnR>
                    <a:lnT>
                      <a:noFill/>
                    </a:lnT>
                    <a:lnB>
                      <a:noFill/>
                    </a:lnB>
                  </a:tcPr>
                </a:tc>
                <a:tc>
                  <a:txBody>
                    <a:bodyPr/>
                    <a:lstStyle/>
                    <a:p>
                      <a:pPr algn="ctr"/>
                      <a:r>
                        <a:rPr lang="en-IN" sz="1600" b="1" kern="1200" dirty="0">
                          <a:solidFill>
                            <a:srgbClr val="FF0000"/>
                          </a:solidFill>
                          <a:effectLst/>
                          <a:latin typeface="+mn-lt"/>
                          <a:ea typeface="+mn-ea"/>
                          <a:cs typeface="+mn-cs"/>
                        </a:rPr>
                        <a:t>Structure</a:t>
                      </a:r>
                      <a:endParaRPr lang="en-IN" sz="1600" b="1" kern="1200" dirty="0">
                        <a:solidFill>
                          <a:srgbClr val="FF0000"/>
                        </a:solidFill>
                        <a:effectLst/>
                        <a:latin typeface="+mn-lt"/>
                        <a:ea typeface="+mn-ea"/>
                        <a:cs typeface="+mn-cs"/>
                      </a:endParaRPr>
                    </a:p>
                  </a:txBody>
                  <a:tcPr marL="42032" marR="42032" marT="21016" marB="21016" anchor="ctr">
                    <a:lnL>
                      <a:noFill/>
                    </a:lnL>
                    <a:lnR>
                      <a:noFill/>
                    </a:lnR>
                    <a:lnT>
                      <a:noFill/>
                    </a:lnT>
                    <a:lnB>
                      <a:noFill/>
                    </a:lnB>
                  </a:tcPr>
                </a:tc>
                <a:tc>
                  <a:txBody>
                    <a:bodyPr/>
                    <a:lstStyle/>
                    <a:p>
                      <a:pPr algn="ctr"/>
                      <a:r>
                        <a:rPr lang="en-IN" sz="1600" b="1" kern="1200" dirty="0">
                          <a:solidFill>
                            <a:srgbClr val="FF0000"/>
                          </a:solidFill>
                          <a:effectLst/>
                          <a:latin typeface="+mn-lt"/>
                          <a:ea typeface="+mn-ea"/>
                          <a:cs typeface="+mn-cs"/>
                        </a:rPr>
                        <a:t>Union</a:t>
                      </a:r>
                      <a:endParaRPr lang="en-IN" sz="1600" b="1" kern="1200" dirty="0">
                        <a:solidFill>
                          <a:srgbClr val="FF0000"/>
                        </a:solidFill>
                        <a:effectLst/>
                        <a:latin typeface="+mn-lt"/>
                        <a:ea typeface="+mn-ea"/>
                        <a:cs typeface="+mn-cs"/>
                      </a:endParaRPr>
                    </a:p>
                  </a:txBody>
                  <a:tcPr marL="42032" marR="42032" marT="21016" marB="21016" anchor="ctr">
                    <a:lnL>
                      <a:noFill/>
                    </a:lnL>
                    <a:lnR>
                      <a:noFill/>
                    </a:lnR>
                    <a:lnT>
                      <a:noFill/>
                    </a:lnT>
                    <a:lnB>
                      <a:noFill/>
                    </a:lnB>
                  </a:tcPr>
                </a:tc>
              </a:tr>
              <a:tr h="846376">
                <a:tc>
                  <a:txBody>
                    <a:bodyPr/>
                    <a:lstStyle/>
                    <a:p>
                      <a:pPr algn="ctr" fontAlgn="ctr"/>
                      <a:r>
                        <a:rPr lang="en-IN" sz="1800" dirty="0">
                          <a:effectLst/>
                        </a:rPr>
                        <a:t>1</a:t>
                      </a:r>
                      <a:endParaRPr lang="en-IN" sz="1800" dirty="0">
                        <a:effectLst/>
                      </a:endParaRPr>
                    </a:p>
                  </a:txBody>
                  <a:tcPr marL="42032" marR="42032" marT="21016" marB="21016" anchor="ctr">
                    <a:lnL>
                      <a:noFill/>
                    </a:lnL>
                    <a:lnR>
                      <a:noFill/>
                    </a:lnR>
                    <a:lnT>
                      <a:noFill/>
                    </a:lnT>
                    <a:lnB>
                      <a:noFill/>
                    </a:lnB>
                  </a:tcPr>
                </a:tc>
                <a:tc>
                  <a:txBody>
                    <a:bodyPr/>
                    <a:lstStyle/>
                    <a:p>
                      <a:r>
                        <a:rPr lang="en-IN" sz="1600" dirty="0">
                          <a:effectLst/>
                        </a:rPr>
                        <a:t>Definition</a:t>
                      </a:r>
                      <a:endParaRPr lang="en-IN" sz="1600" dirty="0">
                        <a:effectLst/>
                      </a:endParaRPr>
                    </a:p>
                  </a:txBody>
                  <a:tcPr marL="42032" marR="42032" marT="21016" marB="21016" anchor="ctr">
                    <a:lnL>
                      <a:noFill/>
                    </a:lnL>
                    <a:lnR>
                      <a:noFill/>
                    </a:lnR>
                    <a:lnT>
                      <a:noFill/>
                    </a:lnT>
                    <a:lnB>
                      <a:noFill/>
                    </a:lnB>
                  </a:tcPr>
                </a:tc>
                <a:tc>
                  <a:txBody>
                    <a:bodyPr/>
                    <a:lstStyle/>
                    <a:p>
                      <a:r>
                        <a:rPr lang="en-US" sz="1600" dirty="0"/>
                        <a:t>Structure is the container defined in C to store data variables of different type and also supports for the user defined variables storage.</a:t>
                      </a:r>
                      <a:endParaRPr lang="en-US" sz="1600" dirty="0"/>
                    </a:p>
                  </a:txBody>
                  <a:tcPr marL="42032" marR="42032" marT="21016" marB="21016" anchor="ctr">
                    <a:lnL>
                      <a:noFill/>
                    </a:lnL>
                    <a:lnR>
                      <a:noFill/>
                    </a:lnR>
                    <a:lnT>
                      <a:noFill/>
                    </a:lnT>
                    <a:lnB>
                      <a:noFill/>
                    </a:lnB>
                  </a:tcPr>
                </a:tc>
                <a:tc>
                  <a:txBody>
                    <a:bodyPr/>
                    <a:lstStyle/>
                    <a:p>
                      <a:r>
                        <a:rPr lang="en-US" sz="1600" dirty="0"/>
                        <a:t>On other hand Union is also similar kind of container in C which can also holds the different type of variables along with the user defined variables.</a:t>
                      </a:r>
                      <a:endParaRPr lang="en-US" sz="1600" dirty="0"/>
                    </a:p>
                  </a:txBody>
                  <a:tcPr marL="42032" marR="42032" marT="21016" marB="21016" anchor="ctr">
                    <a:lnL>
                      <a:noFill/>
                    </a:lnL>
                    <a:lnR>
                      <a:noFill/>
                    </a:lnR>
                    <a:lnT>
                      <a:noFill/>
                    </a:lnT>
                    <a:lnB>
                      <a:noFill/>
                    </a:lnB>
                  </a:tcPr>
                </a:tc>
              </a:tr>
              <a:tr h="961791">
                <a:tc>
                  <a:txBody>
                    <a:bodyPr/>
                    <a:lstStyle/>
                    <a:p>
                      <a:pPr algn="ctr" fontAlgn="ctr"/>
                      <a:r>
                        <a:rPr lang="en-IN" sz="1800" dirty="0">
                          <a:effectLst/>
                        </a:rPr>
                        <a:t>2</a:t>
                      </a:r>
                      <a:endParaRPr lang="en-IN" sz="1800" dirty="0">
                        <a:effectLst/>
                      </a:endParaRPr>
                    </a:p>
                  </a:txBody>
                  <a:tcPr marL="42032" marR="42032" marT="21016" marB="21016" anchor="ctr">
                    <a:lnL>
                      <a:noFill/>
                    </a:lnL>
                    <a:lnR>
                      <a:noFill/>
                    </a:lnR>
                    <a:lnT>
                      <a:noFill/>
                    </a:lnT>
                    <a:lnB>
                      <a:noFill/>
                    </a:lnB>
                  </a:tcPr>
                </a:tc>
                <a:tc>
                  <a:txBody>
                    <a:bodyPr/>
                    <a:lstStyle/>
                    <a:p>
                      <a:r>
                        <a:rPr lang="en-IN" sz="1600" dirty="0">
                          <a:effectLst/>
                        </a:rPr>
                        <a:t>Internal implementation</a:t>
                      </a:r>
                      <a:endParaRPr lang="en-IN" sz="1600" dirty="0">
                        <a:effectLst/>
                      </a:endParaRPr>
                    </a:p>
                  </a:txBody>
                  <a:tcPr marL="42032" marR="42032" marT="21016" marB="21016" anchor="ctr">
                    <a:lnL>
                      <a:noFill/>
                    </a:lnL>
                    <a:lnR>
                      <a:noFill/>
                    </a:lnR>
                    <a:lnT>
                      <a:noFill/>
                    </a:lnT>
                    <a:lnB>
                      <a:noFill/>
                    </a:lnB>
                  </a:tcPr>
                </a:tc>
                <a:tc>
                  <a:txBody>
                    <a:bodyPr/>
                    <a:lstStyle/>
                    <a:p>
                      <a:r>
                        <a:rPr lang="en-US" sz="1600" dirty="0"/>
                        <a:t>Structure in C is internally implemented as that there is separate memory location is allotted to each input member</a:t>
                      </a:r>
                      <a:endParaRPr lang="en-US" sz="1600" dirty="0"/>
                    </a:p>
                  </a:txBody>
                  <a:tcPr marL="42032" marR="42032" marT="21016" marB="21016" anchor="ctr">
                    <a:lnL>
                      <a:noFill/>
                    </a:lnL>
                    <a:lnR>
                      <a:noFill/>
                    </a:lnR>
                    <a:lnT>
                      <a:noFill/>
                    </a:lnT>
                    <a:lnB>
                      <a:noFill/>
                    </a:lnB>
                  </a:tcPr>
                </a:tc>
                <a:tc>
                  <a:txBody>
                    <a:bodyPr/>
                    <a:lstStyle/>
                    <a:p>
                      <a:r>
                        <a:rPr lang="en-US" sz="1600" dirty="0"/>
                        <a:t>While in case Union memory is allocated only to one member having largest size among all other input variables and the same location is being get shared among all of these.</a:t>
                      </a:r>
                      <a:endParaRPr lang="en-US" sz="1600" dirty="0"/>
                    </a:p>
                  </a:txBody>
                  <a:tcPr marL="42032" marR="42032" marT="21016" marB="21016" anchor="ctr">
                    <a:lnL>
                      <a:noFill/>
                    </a:lnL>
                    <a:lnR>
                      <a:noFill/>
                    </a:lnR>
                    <a:lnT>
                      <a:noFill/>
                    </a:lnT>
                    <a:lnB>
                      <a:noFill/>
                    </a:lnB>
                  </a:tcPr>
                </a:tc>
              </a:tr>
              <a:tr h="730961">
                <a:tc>
                  <a:txBody>
                    <a:bodyPr/>
                    <a:lstStyle/>
                    <a:p>
                      <a:pPr algn="ctr" fontAlgn="ctr"/>
                      <a:r>
                        <a:rPr lang="en-IN" sz="1800">
                          <a:effectLst/>
                        </a:rPr>
                        <a:t>3</a:t>
                      </a:r>
                      <a:endParaRPr lang="en-IN" sz="1800">
                        <a:effectLst/>
                      </a:endParaRPr>
                    </a:p>
                  </a:txBody>
                  <a:tcPr marL="42032" marR="42032" marT="21016" marB="21016" anchor="ctr">
                    <a:lnL>
                      <a:noFill/>
                    </a:lnL>
                    <a:lnR>
                      <a:noFill/>
                    </a:lnR>
                    <a:lnT>
                      <a:noFill/>
                    </a:lnT>
                    <a:lnB>
                      <a:noFill/>
                    </a:lnB>
                  </a:tcPr>
                </a:tc>
                <a:tc>
                  <a:txBody>
                    <a:bodyPr/>
                    <a:lstStyle/>
                    <a:p>
                      <a:r>
                        <a:rPr lang="en-IN" sz="1600">
                          <a:effectLst/>
                        </a:rPr>
                        <a:t>Syntax</a:t>
                      </a:r>
                      <a:endParaRPr lang="en-IN" sz="1600">
                        <a:effectLst/>
                      </a:endParaRPr>
                    </a:p>
                  </a:txBody>
                  <a:tcPr marL="42032" marR="42032" marT="21016" marB="21016" anchor="ctr">
                    <a:lnL>
                      <a:noFill/>
                    </a:lnL>
                    <a:lnR>
                      <a:noFill/>
                    </a:lnR>
                    <a:lnT>
                      <a:noFill/>
                    </a:lnT>
                    <a:lnB>
                      <a:noFill/>
                    </a:lnB>
                  </a:tcPr>
                </a:tc>
                <a:tc>
                  <a:txBody>
                    <a:bodyPr/>
                    <a:lstStyle/>
                    <a:p>
                      <a:r>
                        <a:rPr lang="en-US" sz="1600" dirty="0"/>
                        <a:t>Syntax of declare a Structure in C is as follow :</a:t>
                      </a:r>
                      <a:r>
                        <a:rPr lang="en-US" sz="1600" dirty="0" err="1"/>
                        <a:t>struct</a:t>
                      </a:r>
                      <a:r>
                        <a:rPr lang="en-US" sz="1600" dirty="0"/>
                        <a:t> </a:t>
                      </a:r>
                      <a:r>
                        <a:rPr lang="en-US" sz="1600" dirty="0" err="1"/>
                        <a:t>struct_name</a:t>
                      </a:r>
                      <a:r>
                        <a:rPr lang="en-US" sz="1600" dirty="0"/>
                        <a:t>{ type element1; type element2; . . } variable1, variable2, ...;</a:t>
                      </a:r>
                      <a:endParaRPr lang="en-US" sz="1600" dirty="0"/>
                    </a:p>
                  </a:txBody>
                  <a:tcPr marL="42032" marR="42032" marT="21016" marB="21016" anchor="ctr">
                    <a:lnL>
                      <a:noFill/>
                    </a:lnL>
                    <a:lnR>
                      <a:noFill/>
                    </a:lnR>
                    <a:lnT>
                      <a:noFill/>
                    </a:lnT>
                    <a:lnB>
                      <a:noFill/>
                    </a:lnB>
                  </a:tcPr>
                </a:tc>
                <a:tc>
                  <a:txBody>
                    <a:bodyPr/>
                    <a:lstStyle/>
                    <a:p>
                      <a:r>
                        <a:rPr lang="en-US" sz="1600" dirty="0"/>
                        <a:t>On other syntax of declare a Union in C is as </a:t>
                      </a:r>
                      <a:r>
                        <a:rPr lang="en-US" sz="1600" dirty="0" err="1"/>
                        <a:t>follow:union</a:t>
                      </a:r>
                      <a:r>
                        <a:rPr lang="en-US" sz="1600" dirty="0"/>
                        <a:t> </a:t>
                      </a:r>
                      <a:r>
                        <a:rPr lang="en-US" sz="1600" dirty="0" err="1"/>
                        <a:t>u_name</a:t>
                      </a:r>
                      <a:r>
                        <a:rPr lang="en-US" sz="1600" dirty="0"/>
                        <a:t>{ type element1; type element2; . . } variable1, variable2, ...;</a:t>
                      </a:r>
                      <a:endParaRPr lang="en-US" sz="1600" dirty="0"/>
                    </a:p>
                  </a:txBody>
                  <a:tcPr marL="42032" marR="42032" marT="21016" marB="21016" anchor="ctr">
                    <a:lnL>
                      <a:noFill/>
                    </a:lnL>
                    <a:lnR>
                      <a:noFill/>
                    </a:lnR>
                    <a:lnT>
                      <a:noFill/>
                    </a:lnT>
                    <a:lnB>
                      <a:noFill/>
                    </a:lnB>
                  </a:tcPr>
                </a:tc>
              </a:tr>
              <a:tr h="961791">
                <a:tc>
                  <a:txBody>
                    <a:bodyPr/>
                    <a:lstStyle/>
                    <a:p>
                      <a:pPr algn="ctr" fontAlgn="ctr"/>
                      <a:r>
                        <a:rPr lang="en-IN" sz="1800">
                          <a:effectLst/>
                        </a:rPr>
                        <a:t>4</a:t>
                      </a:r>
                      <a:endParaRPr lang="en-IN" sz="1800">
                        <a:effectLst/>
                      </a:endParaRPr>
                    </a:p>
                  </a:txBody>
                  <a:tcPr marL="42032" marR="42032" marT="21016" marB="21016" anchor="ctr">
                    <a:lnL>
                      <a:noFill/>
                    </a:lnL>
                    <a:lnR>
                      <a:noFill/>
                    </a:lnR>
                    <a:lnT>
                      <a:noFill/>
                    </a:lnT>
                    <a:lnB>
                      <a:noFill/>
                    </a:lnB>
                  </a:tcPr>
                </a:tc>
                <a:tc>
                  <a:txBody>
                    <a:bodyPr/>
                    <a:lstStyle/>
                    <a:p>
                      <a:r>
                        <a:rPr lang="en-IN" sz="1600">
                          <a:effectLst/>
                        </a:rPr>
                        <a:t>Size</a:t>
                      </a:r>
                      <a:endParaRPr lang="en-IN" sz="1600">
                        <a:effectLst/>
                      </a:endParaRPr>
                    </a:p>
                  </a:txBody>
                  <a:tcPr marL="42032" marR="42032" marT="21016" marB="21016" anchor="ctr">
                    <a:lnL>
                      <a:noFill/>
                    </a:lnL>
                    <a:lnR>
                      <a:noFill/>
                    </a:lnR>
                    <a:lnT>
                      <a:noFill/>
                    </a:lnT>
                    <a:lnB>
                      <a:noFill/>
                    </a:lnB>
                  </a:tcPr>
                </a:tc>
                <a:tc>
                  <a:txBody>
                    <a:bodyPr/>
                    <a:lstStyle/>
                    <a:p>
                      <a:r>
                        <a:rPr lang="en-US" sz="1600" dirty="0"/>
                        <a:t>As mentioned in definition Structure do not have shared location for its members so size of Structure is equal or greater than the sum of size of all the data members.</a:t>
                      </a:r>
                      <a:endParaRPr lang="en-US" sz="1600" dirty="0"/>
                    </a:p>
                  </a:txBody>
                  <a:tcPr marL="42032" marR="42032" marT="21016" marB="21016" anchor="ctr">
                    <a:lnL>
                      <a:noFill/>
                    </a:lnL>
                    <a:lnR>
                      <a:noFill/>
                    </a:lnR>
                    <a:lnT>
                      <a:noFill/>
                    </a:lnT>
                    <a:lnB>
                      <a:noFill/>
                    </a:lnB>
                  </a:tcPr>
                </a:tc>
                <a:tc>
                  <a:txBody>
                    <a:bodyPr/>
                    <a:lstStyle/>
                    <a:p>
                      <a:r>
                        <a:rPr lang="en-US" sz="1600" dirty="0"/>
                        <a:t>On other hand Union does not have separate location for each of its member so its size or equal to the size of largest member among all data members.</a:t>
                      </a:r>
                      <a:endParaRPr lang="en-US" sz="1600" dirty="0"/>
                    </a:p>
                  </a:txBody>
                  <a:tcPr marL="42032" marR="42032" marT="21016" marB="21016" anchor="ctr">
                    <a:lnL>
                      <a:noFill/>
                    </a:lnL>
                    <a:lnR>
                      <a:noFill/>
                    </a:lnR>
                    <a:lnT>
                      <a:noFill/>
                    </a:lnT>
                    <a:lnB>
                      <a:noFill/>
                    </a:lnB>
                  </a:tcPr>
                </a:tc>
              </a:tr>
              <a:tr h="846376">
                <a:tc>
                  <a:txBody>
                    <a:bodyPr/>
                    <a:lstStyle/>
                    <a:p>
                      <a:pPr algn="ctr" fontAlgn="ctr"/>
                      <a:r>
                        <a:rPr lang="en-IN" sz="1800">
                          <a:effectLst/>
                        </a:rPr>
                        <a:t>5</a:t>
                      </a:r>
                      <a:endParaRPr lang="en-IN" sz="1800">
                        <a:effectLst/>
                      </a:endParaRPr>
                    </a:p>
                  </a:txBody>
                  <a:tcPr marL="42032" marR="42032" marT="21016" marB="21016" anchor="ctr">
                    <a:lnL>
                      <a:noFill/>
                    </a:lnL>
                    <a:lnR>
                      <a:noFill/>
                    </a:lnR>
                    <a:lnT>
                      <a:noFill/>
                    </a:lnT>
                    <a:lnB>
                      <a:noFill/>
                    </a:lnB>
                  </a:tcPr>
                </a:tc>
                <a:tc>
                  <a:txBody>
                    <a:bodyPr/>
                    <a:lstStyle/>
                    <a:p>
                      <a:r>
                        <a:rPr lang="en-IN" sz="1600">
                          <a:effectLst/>
                        </a:rPr>
                        <a:t>Value storage</a:t>
                      </a:r>
                      <a:endParaRPr lang="en-IN" sz="1600">
                        <a:effectLst/>
                      </a:endParaRPr>
                    </a:p>
                  </a:txBody>
                  <a:tcPr marL="42032" marR="42032" marT="21016" marB="21016" anchor="ctr">
                    <a:lnL>
                      <a:noFill/>
                    </a:lnL>
                    <a:lnR>
                      <a:noFill/>
                    </a:lnR>
                    <a:lnT>
                      <a:noFill/>
                    </a:lnT>
                    <a:lnB>
                      <a:noFill/>
                    </a:lnB>
                  </a:tcPr>
                </a:tc>
                <a:tc>
                  <a:txBody>
                    <a:bodyPr/>
                    <a:lstStyle/>
                    <a:p>
                      <a:r>
                        <a:rPr lang="en-US" sz="1600"/>
                        <a:t>As mentioned above in case of Structure there is specific memory location for each input data member and hence it can store multiple values of the different members.</a:t>
                      </a:r>
                      <a:endParaRPr lang="en-US" sz="1600"/>
                    </a:p>
                  </a:txBody>
                  <a:tcPr marL="42032" marR="42032" marT="21016" marB="21016" anchor="ctr">
                    <a:lnL>
                      <a:noFill/>
                    </a:lnL>
                    <a:lnR>
                      <a:noFill/>
                    </a:lnR>
                    <a:lnT>
                      <a:noFill/>
                    </a:lnT>
                    <a:lnB>
                      <a:noFill/>
                    </a:lnB>
                  </a:tcPr>
                </a:tc>
                <a:tc>
                  <a:txBody>
                    <a:bodyPr/>
                    <a:lstStyle/>
                    <a:p>
                      <a:r>
                        <a:rPr lang="en-US" sz="1600" dirty="0"/>
                        <a:t>While in case of Union there is only one shared memory allocation for all input data members so it stores a single value at a time for all members.</a:t>
                      </a:r>
                      <a:endParaRPr lang="en-US" sz="1600" dirty="0"/>
                    </a:p>
                  </a:txBody>
                  <a:tcPr marL="42032" marR="42032" marT="21016" marB="21016" anchor="ctr">
                    <a:lnL>
                      <a:noFill/>
                    </a:lnL>
                    <a:lnR>
                      <a:noFill/>
                    </a:lnR>
                    <a:lnT>
                      <a:noFill/>
                    </a:lnT>
                    <a:lnB>
                      <a:noFill/>
                    </a:lnB>
                  </a:tcPr>
                </a:tc>
              </a:tr>
              <a:tr h="500131">
                <a:tc>
                  <a:txBody>
                    <a:bodyPr/>
                    <a:lstStyle/>
                    <a:p>
                      <a:pPr algn="ctr" fontAlgn="ctr"/>
                      <a:r>
                        <a:rPr lang="en-IN" sz="1800">
                          <a:effectLst/>
                        </a:rPr>
                        <a:t>6</a:t>
                      </a:r>
                      <a:endParaRPr lang="en-IN" sz="1800">
                        <a:effectLst/>
                      </a:endParaRPr>
                    </a:p>
                  </a:txBody>
                  <a:tcPr marL="42032" marR="42032" marT="21016" marB="21016" anchor="ctr">
                    <a:lnL>
                      <a:noFill/>
                    </a:lnL>
                    <a:lnR>
                      <a:noFill/>
                    </a:lnR>
                    <a:lnT>
                      <a:noFill/>
                    </a:lnT>
                    <a:lnB>
                      <a:noFill/>
                    </a:lnB>
                  </a:tcPr>
                </a:tc>
                <a:tc>
                  <a:txBody>
                    <a:bodyPr/>
                    <a:lstStyle/>
                    <a:p>
                      <a:r>
                        <a:rPr lang="en-IN" sz="1600">
                          <a:effectLst/>
                        </a:rPr>
                        <a:t>Initialization</a:t>
                      </a:r>
                      <a:endParaRPr lang="en-IN" sz="1600">
                        <a:effectLst/>
                      </a:endParaRPr>
                    </a:p>
                  </a:txBody>
                  <a:tcPr marL="42032" marR="42032" marT="21016" marB="21016" anchor="ctr">
                    <a:lnL>
                      <a:noFill/>
                    </a:lnL>
                    <a:lnR>
                      <a:noFill/>
                    </a:lnR>
                    <a:lnT>
                      <a:noFill/>
                    </a:lnT>
                    <a:lnB>
                      <a:noFill/>
                    </a:lnB>
                  </a:tcPr>
                </a:tc>
                <a:tc>
                  <a:txBody>
                    <a:bodyPr/>
                    <a:lstStyle/>
                    <a:p>
                      <a:r>
                        <a:rPr lang="en-US" sz="1600"/>
                        <a:t>In Structure multiple members can be can be initializing at same time.</a:t>
                      </a:r>
                      <a:endParaRPr lang="en-US" sz="1600"/>
                    </a:p>
                  </a:txBody>
                  <a:tcPr marL="42032" marR="42032" marT="21016" marB="21016" anchor="ctr">
                    <a:lnL>
                      <a:noFill/>
                    </a:lnL>
                    <a:lnR>
                      <a:noFill/>
                    </a:lnR>
                    <a:lnT>
                      <a:noFill/>
                    </a:lnT>
                    <a:lnB>
                      <a:noFill/>
                    </a:lnB>
                  </a:tcPr>
                </a:tc>
                <a:tc>
                  <a:txBody>
                    <a:bodyPr/>
                    <a:lstStyle/>
                    <a:p>
                      <a:r>
                        <a:rPr lang="en-US" sz="1600" dirty="0"/>
                        <a:t>On other hand in case of Union only the first member can get initialize at a time.</a:t>
                      </a:r>
                      <a:endParaRPr lang="en-US" sz="1600" dirty="0"/>
                    </a:p>
                  </a:txBody>
                  <a:tcPr marL="42032" marR="42032" marT="21016" marB="21016" anchor="ctr">
                    <a:lnL>
                      <a:noFill/>
                    </a:lnL>
                    <a:lnR>
                      <a:noFill/>
                    </a:lnR>
                    <a:lnT>
                      <a:noFill/>
                    </a:lnT>
                    <a:lnB>
                      <a:noFill/>
                    </a:lnB>
                  </a:tcPr>
                </a:tc>
              </a:tr>
            </a:tbl>
          </a:graphicData>
        </a:graphic>
      </p:graphicFrame>
      <p:sp>
        <p:nvSpPr>
          <p:cNvPr id="5" name="Rectangle 1"/>
          <p:cNvSpPr>
            <a:spLocks noChangeArrowheads="1"/>
          </p:cNvSpPr>
          <p:nvPr/>
        </p:nvSpPr>
        <p:spPr bwMode="auto">
          <a:xfrm>
            <a:off x="1379607" y="876751"/>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dirty="0" smtClean="0">
                <a:ln>
                  <a:noFill/>
                </a:ln>
                <a:solidFill>
                  <a:schemeClr val="tx1"/>
                </a:solidFill>
                <a:effectLst/>
                <a:latin typeface="Arial" panose="020B0604020202020204" pitchFamily="34"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3" name="Content Placeholder 2"/>
          <p:cNvSpPr>
            <a:spLocks noGrp="1"/>
          </p:cNvSpPr>
          <p:nvPr>
            <p:ph idx="1"/>
          </p:nvPr>
        </p:nvSpPr>
        <p:spPr>
          <a:xfrm>
            <a:off x="838199" y="885467"/>
            <a:ext cx="5214871" cy="5463818"/>
          </a:xfrm>
        </p:spPr>
        <p:txBody>
          <a:bodyPr/>
          <a:lstStyle/>
          <a:p>
            <a:pPr marL="0" indent="0">
              <a:buNone/>
            </a:pPr>
            <a:r>
              <a:rPr lang="en-US" b="1" dirty="0"/>
              <a:t>What is Pointer in C?</a:t>
            </a:r>
            <a:endParaRPr lang="en-US" b="1" dirty="0"/>
          </a:p>
          <a:p>
            <a:r>
              <a:rPr lang="en-US" dirty="0"/>
              <a:t>The </a:t>
            </a:r>
            <a:r>
              <a:rPr lang="en-US" b="1" dirty="0"/>
              <a:t>Pointer</a:t>
            </a:r>
            <a:r>
              <a:rPr lang="en-US" dirty="0"/>
              <a:t> in C, is a variable that stores address of another variable. A pointer can also be used to refer to another pointer function. A pointer can be incremented/decremented, i.e., to point to the next/ previous memory location. The purpose of pointer is to save memory space and achieve faster execution time. </a:t>
            </a:r>
            <a:endParaRPr lang="en-US" dirty="0"/>
          </a:p>
          <a:p>
            <a:endParaRPr lang="en-IN" dirty="0"/>
          </a:p>
        </p:txBody>
      </p:sp>
      <p:pic>
        <p:nvPicPr>
          <p:cNvPr id="5" name="Picture 4"/>
          <p:cNvPicPr>
            <a:picLocks noChangeAspect="1"/>
          </p:cNvPicPr>
          <p:nvPr/>
        </p:nvPicPr>
        <p:blipFill>
          <a:blip r:embed="rId1"/>
          <a:stretch>
            <a:fillRect/>
          </a:stretch>
        </p:blipFill>
        <p:spPr>
          <a:xfrm>
            <a:off x="6053070" y="780445"/>
            <a:ext cx="5905500" cy="55688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3" name="Content Placeholder 2"/>
          <p:cNvSpPr>
            <a:spLocks noGrp="1"/>
          </p:cNvSpPr>
          <p:nvPr>
            <p:ph idx="1"/>
          </p:nvPr>
        </p:nvSpPr>
        <p:spPr>
          <a:xfrm>
            <a:off x="838199" y="885467"/>
            <a:ext cx="10714149" cy="5463818"/>
          </a:xfrm>
        </p:spPr>
        <p:txBody>
          <a:bodyPr/>
          <a:lstStyle/>
          <a:p>
            <a:endParaRPr lang="en-IN"/>
          </a:p>
        </p:txBody>
      </p:sp>
      <p:pic>
        <p:nvPicPr>
          <p:cNvPr id="4" name="Picture 3"/>
          <p:cNvPicPr>
            <a:picLocks noChangeAspect="1"/>
          </p:cNvPicPr>
          <p:nvPr/>
        </p:nvPicPr>
        <p:blipFill>
          <a:blip r:embed="rId1"/>
          <a:stretch>
            <a:fillRect/>
          </a:stretch>
        </p:blipFill>
        <p:spPr>
          <a:xfrm>
            <a:off x="838197" y="885467"/>
            <a:ext cx="8962625" cy="520276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3" name="Content Placeholder 2"/>
          <p:cNvSpPr>
            <a:spLocks noGrp="1"/>
          </p:cNvSpPr>
          <p:nvPr>
            <p:ph idx="1"/>
          </p:nvPr>
        </p:nvSpPr>
        <p:spPr>
          <a:xfrm>
            <a:off x="838199" y="885467"/>
            <a:ext cx="10714149" cy="5463818"/>
          </a:xfrm>
        </p:spPr>
        <p:txBody>
          <a:bodyPr/>
          <a:lstStyle/>
          <a:p>
            <a:endParaRPr lang="en-IN"/>
          </a:p>
        </p:txBody>
      </p:sp>
      <p:pic>
        <p:nvPicPr>
          <p:cNvPr id="4" name="Picture 3"/>
          <p:cNvPicPr>
            <a:picLocks noChangeAspect="1"/>
          </p:cNvPicPr>
          <p:nvPr/>
        </p:nvPicPr>
        <p:blipFill>
          <a:blip r:embed="rId1"/>
          <a:stretch>
            <a:fillRect/>
          </a:stretch>
        </p:blipFill>
        <p:spPr>
          <a:xfrm>
            <a:off x="639652" y="684838"/>
            <a:ext cx="9689204" cy="46800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3" name="Content Placeholder 2"/>
          <p:cNvSpPr>
            <a:spLocks noGrp="1"/>
          </p:cNvSpPr>
          <p:nvPr>
            <p:ph idx="1"/>
          </p:nvPr>
        </p:nvSpPr>
        <p:spPr>
          <a:xfrm>
            <a:off x="838199" y="885467"/>
            <a:ext cx="10714149" cy="5463818"/>
          </a:xfrm>
        </p:spPr>
        <p:txBody>
          <a:bodyPr/>
          <a:lstStyle/>
          <a:p>
            <a:endParaRPr lang="en-IN"/>
          </a:p>
        </p:txBody>
      </p:sp>
      <p:pic>
        <p:nvPicPr>
          <p:cNvPr id="4" name="Picture 3"/>
          <p:cNvPicPr>
            <a:picLocks noChangeAspect="1"/>
          </p:cNvPicPr>
          <p:nvPr/>
        </p:nvPicPr>
        <p:blipFill>
          <a:blip r:embed="rId1"/>
          <a:stretch>
            <a:fillRect/>
          </a:stretch>
        </p:blipFill>
        <p:spPr>
          <a:xfrm>
            <a:off x="102359" y="684838"/>
            <a:ext cx="5268853" cy="5664447"/>
          </a:xfrm>
          <a:prstGeom prst="rect">
            <a:avLst/>
          </a:prstGeom>
        </p:spPr>
      </p:pic>
      <p:pic>
        <p:nvPicPr>
          <p:cNvPr id="5" name="Picture 4"/>
          <p:cNvPicPr>
            <a:picLocks noChangeAspect="1"/>
          </p:cNvPicPr>
          <p:nvPr/>
        </p:nvPicPr>
        <p:blipFill>
          <a:blip r:embed="rId2"/>
          <a:stretch>
            <a:fillRect/>
          </a:stretch>
        </p:blipFill>
        <p:spPr>
          <a:xfrm>
            <a:off x="5676296" y="1004552"/>
            <a:ext cx="5677504" cy="32235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03761"/>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3" name="Content Placeholder 2"/>
          <p:cNvSpPr>
            <a:spLocks noGrp="1"/>
          </p:cNvSpPr>
          <p:nvPr>
            <p:ph idx="1"/>
          </p:nvPr>
        </p:nvSpPr>
        <p:spPr>
          <a:xfrm>
            <a:off x="838199" y="885467"/>
            <a:ext cx="10714149" cy="5463818"/>
          </a:xfrm>
        </p:spPr>
        <p:txBody>
          <a:bodyPr>
            <a:normAutofit lnSpcReduction="10000"/>
          </a:bodyPr>
          <a:lstStyle/>
          <a:p>
            <a:pPr marL="0" lvl="0" indent="0" eaLnBrk="0" fontAlgn="base" hangingPunct="0">
              <a:lnSpc>
                <a:spcPct val="100000"/>
              </a:lnSpc>
              <a:spcBef>
                <a:spcPct val="0"/>
              </a:spcBef>
              <a:spcAft>
                <a:spcPct val="0"/>
              </a:spcAft>
              <a:buNone/>
            </a:pPr>
            <a:r>
              <a:rPr lang="en-US" dirty="0">
                <a:latin typeface="Times New Roman" panose="02020603050405020304" pitchFamily="18" charset="0"/>
                <a:cs typeface="Times New Roman" panose="02020603050405020304" pitchFamily="18" charset="0"/>
              </a:rPr>
              <a:t>C language supports 2 different type of data types:</a:t>
            </a:r>
            <a:endParaRPr 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a:pPr>
            <a:r>
              <a:rPr lang="en-US" b="1" dirty="0">
                <a:latin typeface="Times New Roman" panose="02020603050405020304" pitchFamily="18" charset="0"/>
                <a:cs typeface="Times New Roman" panose="02020603050405020304" pitchFamily="18" charset="0"/>
              </a:rPr>
              <a:t>Primary data types</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dirty="0">
                <a:latin typeface="Times New Roman" panose="02020603050405020304" pitchFamily="18" charset="0"/>
                <a:cs typeface="Times New Roman" panose="02020603050405020304" pitchFamily="18" charset="0"/>
              </a:rPr>
              <a:t>These are fundamental data types in C namely integer(</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floating point(float), character(char) and void</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startAt="2"/>
            </a:pPr>
            <a:r>
              <a:rPr lang="en-US" b="1" dirty="0">
                <a:latin typeface="Times New Roman" panose="02020603050405020304" pitchFamily="18" charset="0"/>
                <a:cs typeface="Times New Roman" panose="02020603050405020304" pitchFamily="18" charset="0"/>
              </a:rPr>
              <a:t>Derived data types</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dirty="0">
                <a:latin typeface="Times New Roman" panose="02020603050405020304" pitchFamily="18" charset="0"/>
                <a:cs typeface="Times New Roman" panose="02020603050405020304" pitchFamily="18" charset="0"/>
              </a:rPr>
              <a:t>Derived data types are nothing but primary </a:t>
            </a:r>
            <a:r>
              <a:rPr lang="en-US" dirty="0" err="1">
                <a:latin typeface="Times New Roman" panose="02020603050405020304" pitchFamily="18" charset="0"/>
                <a:cs typeface="Times New Roman" panose="02020603050405020304" pitchFamily="18" charset="0"/>
              </a:rPr>
              <a:t>datatypes</a:t>
            </a:r>
            <a:r>
              <a:rPr lang="en-US" dirty="0">
                <a:latin typeface="Times New Roman" panose="02020603050405020304" pitchFamily="18" charset="0"/>
                <a:cs typeface="Times New Roman" panose="02020603050405020304" pitchFamily="18" charset="0"/>
              </a:rPr>
              <a:t> but a little twisted or grouped together </a:t>
            </a:r>
            <a:r>
              <a:rPr lang="en-US" dirty="0" smtClean="0">
                <a:latin typeface="Times New Roman" panose="02020603050405020304" pitchFamily="18" charset="0"/>
                <a:cs typeface="Times New Roman" panose="02020603050405020304" pitchFamily="18" charset="0"/>
              </a:rPr>
              <a:t>like </a:t>
            </a:r>
            <a:r>
              <a:rPr lang="en-US" dirty="0">
                <a:latin typeface="Times New Roman" panose="02020603050405020304" pitchFamily="18" charset="0"/>
                <a:cs typeface="Times New Roman" panose="02020603050405020304" pitchFamily="18" charset="0"/>
              </a:rPr>
              <a:t>array, </a:t>
            </a:r>
            <a:r>
              <a:rPr lang="en-US" dirty="0" smtClean="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union and pointers. </a:t>
            </a:r>
            <a:endParaRPr 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dirty="0" smtClean="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type determines the type of data a variable will hold. If a variable x is declared as int. it means x can hold only integer values. Every variable which is used in the program must be declared as what data-type it is.</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42" y="0"/>
            <a:ext cx="9626958" cy="605307"/>
          </a:xfrm>
        </p:spPr>
        <p:txBody>
          <a:bodyPr>
            <a:normAutofit fontScale="90000"/>
          </a:bodyPr>
          <a:lstStyle/>
          <a:p>
            <a:r>
              <a:rPr lang="en-US" b="1" dirty="0">
                <a:solidFill>
                  <a:srgbClr val="FF0000"/>
                </a:solidFill>
              </a:rPr>
              <a:t>Assignment</a:t>
            </a:r>
            <a:r>
              <a:rPr lang="en-US" dirty="0"/>
              <a:t>:</a:t>
            </a:r>
            <a:endParaRPr lang="en-IN" dirty="0"/>
          </a:p>
        </p:txBody>
      </p:sp>
      <p:sp>
        <p:nvSpPr>
          <p:cNvPr id="3" name="Content Placeholder 2"/>
          <p:cNvSpPr>
            <a:spLocks noGrp="1"/>
          </p:cNvSpPr>
          <p:nvPr>
            <p:ph idx="1"/>
          </p:nvPr>
        </p:nvSpPr>
        <p:spPr>
          <a:xfrm>
            <a:off x="181378" y="772731"/>
            <a:ext cx="11873248" cy="5840569"/>
          </a:xfrm>
        </p:spPr>
        <p:txBody>
          <a:bodyPr>
            <a:normAutofit/>
          </a:bodyPr>
          <a:lstStyle/>
          <a:p>
            <a:pPr marL="457200" lvl="1" indent="-457200" algn="just">
              <a:spcBef>
                <a:spcPts val="1000"/>
              </a:spcBef>
              <a:buFont typeface="+mj-lt"/>
              <a:buAutoNum type="arabicPeriod"/>
            </a:pPr>
            <a:r>
              <a:rPr lang="en-US" dirty="0"/>
              <a:t>Write a program in C / C++ </a:t>
            </a:r>
            <a:r>
              <a:rPr lang="en-US" dirty="0" smtClean="0"/>
              <a:t>to find the sum and average of element of an array.</a:t>
            </a:r>
            <a:endParaRPr lang="en-US" dirty="0" smtClean="0"/>
          </a:p>
          <a:p>
            <a:pPr marL="457200" lvl="1" indent="-457200" algn="just">
              <a:spcBef>
                <a:spcPts val="1000"/>
              </a:spcBef>
              <a:buFont typeface="+mj-lt"/>
              <a:buAutoNum type="arabicPeriod"/>
            </a:pPr>
            <a:r>
              <a:rPr lang="en-US" dirty="0" smtClean="0"/>
              <a:t>Write a program in c / </a:t>
            </a:r>
            <a:r>
              <a:rPr lang="en-US" dirty="0" err="1" smtClean="0"/>
              <a:t>c++</a:t>
            </a:r>
            <a:r>
              <a:rPr lang="en-US" dirty="0" smtClean="0"/>
              <a:t> to print </a:t>
            </a:r>
            <a:r>
              <a:rPr lang="en-US" dirty="0" err="1" smtClean="0"/>
              <a:t>armstrong</a:t>
            </a:r>
            <a:r>
              <a:rPr lang="en-US" dirty="0" smtClean="0"/>
              <a:t> </a:t>
            </a:r>
            <a:r>
              <a:rPr lang="en-US" dirty="0"/>
              <a:t>numbers between 1 to </a:t>
            </a:r>
            <a:r>
              <a:rPr lang="en-US" dirty="0" smtClean="0"/>
              <a:t>10000</a:t>
            </a:r>
            <a:endParaRPr lang="en-US" dirty="0" smtClean="0"/>
          </a:p>
          <a:p>
            <a:pPr marL="457200" lvl="1" indent="-457200" algn="just">
              <a:spcBef>
                <a:spcPts val="1000"/>
              </a:spcBef>
              <a:buFont typeface="+mj-lt"/>
              <a:buAutoNum type="arabicPeriod"/>
            </a:pPr>
            <a:r>
              <a:rPr lang="en-US" dirty="0" smtClean="0"/>
              <a:t>Write </a:t>
            </a:r>
            <a:r>
              <a:rPr lang="en-US" dirty="0"/>
              <a:t>a program in c / </a:t>
            </a:r>
            <a:r>
              <a:rPr lang="en-US" dirty="0" err="1"/>
              <a:t>c++</a:t>
            </a:r>
            <a:r>
              <a:rPr lang="en-US" dirty="0"/>
              <a:t> to print </a:t>
            </a:r>
            <a:r>
              <a:rPr lang="en-US" dirty="0" smtClean="0"/>
              <a:t>Reverse </a:t>
            </a:r>
            <a:r>
              <a:rPr lang="en-US" dirty="0"/>
              <a:t>number between 1 to </a:t>
            </a:r>
            <a:r>
              <a:rPr lang="en-US" dirty="0" smtClean="0"/>
              <a:t>100</a:t>
            </a:r>
            <a:endParaRPr lang="en-US" dirty="0" smtClean="0"/>
          </a:p>
          <a:p>
            <a:pPr marL="457200" lvl="1" indent="-457200" algn="just">
              <a:spcBef>
                <a:spcPts val="1000"/>
              </a:spcBef>
              <a:buFont typeface="+mj-lt"/>
              <a:buAutoNum type="arabicPeriod"/>
            </a:pPr>
            <a:r>
              <a:rPr lang="en-US" dirty="0"/>
              <a:t>Write a program in c / </a:t>
            </a:r>
            <a:r>
              <a:rPr lang="en-US" dirty="0" err="1"/>
              <a:t>c++</a:t>
            </a:r>
            <a:r>
              <a:rPr lang="en-US" dirty="0"/>
              <a:t> </a:t>
            </a:r>
            <a:r>
              <a:rPr lang="en-IN" dirty="0" smtClean="0"/>
              <a:t>to </a:t>
            </a:r>
            <a:r>
              <a:rPr lang="en-IN" dirty="0"/>
              <a:t>store temperature of two cities of a week and display </a:t>
            </a:r>
            <a:r>
              <a:rPr lang="en-IN" dirty="0" smtClean="0"/>
              <a:t>it</a:t>
            </a:r>
            <a:endParaRPr lang="en-IN" dirty="0" smtClean="0"/>
          </a:p>
          <a:p>
            <a:pPr marL="457200" lvl="1" indent="-457200" algn="just">
              <a:spcBef>
                <a:spcPts val="1000"/>
              </a:spcBef>
              <a:buFont typeface="+mj-lt"/>
              <a:buAutoNum type="arabicPeriod"/>
            </a:pPr>
            <a:r>
              <a:rPr lang="en-US" dirty="0" smtClean="0"/>
              <a:t>Write a program in c/</a:t>
            </a:r>
            <a:r>
              <a:rPr lang="en-US" dirty="0" err="1" smtClean="0"/>
              <a:t>c++</a:t>
            </a:r>
            <a:r>
              <a:rPr lang="en-US" dirty="0" smtClean="0"/>
              <a:t>  to </a:t>
            </a:r>
            <a:r>
              <a:rPr lang="en-IN" dirty="0" smtClean="0"/>
              <a:t>Sum </a:t>
            </a:r>
            <a:r>
              <a:rPr lang="en-IN" dirty="0"/>
              <a:t>of diagonal </a:t>
            </a:r>
            <a:r>
              <a:rPr lang="en-IN" dirty="0" smtClean="0"/>
              <a:t>elements of 3x3 matrix.</a:t>
            </a:r>
            <a:endParaRPr lang="en-IN" dirty="0" smtClean="0"/>
          </a:p>
          <a:p>
            <a:pPr marL="457200" lvl="1" indent="-457200" algn="just">
              <a:spcBef>
                <a:spcPts val="1000"/>
              </a:spcBef>
              <a:buFont typeface="+mj-lt"/>
              <a:buAutoNum type="arabicPeriod"/>
            </a:pPr>
            <a:r>
              <a:rPr lang="en-US" dirty="0" smtClean="0"/>
              <a:t>Write a program in c/</a:t>
            </a:r>
            <a:r>
              <a:rPr lang="en-US" dirty="0" err="1" smtClean="0"/>
              <a:t>c++</a:t>
            </a:r>
            <a:r>
              <a:rPr lang="en-US" dirty="0"/>
              <a:t> to Count zeroes in a </a:t>
            </a:r>
            <a:r>
              <a:rPr lang="en-US" dirty="0" smtClean="0"/>
              <a:t>matrix of 4x4 matrix.</a:t>
            </a:r>
            <a:endParaRPr lang="en-US" dirty="0" smtClean="0"/>
          </a:p>
          <a:p>
            <a:pPr marL="457200" lvl="1" indent="-457200" algn="just">
              <a:spcBef>
                <a:spcPts val="1000"/>
              </a:spcBef>
              <a:buFont typeface="+mj-lt"/>
              <a:buAutoNum type="arabicPeriod"/>
            </a:pPr>
            <a:r>
              <a:rPr lang="en-US" dirty="0" smtClean="0"/>
              <a:t>Write a program to demonstrate the use of structure and nested structure</a:t>
            </a:r>
            <a:endParaRPr lang="en-US" dirty="0" smtClean="0"/>
          </a:p>
          <a:p>
            <a:pPr marL="457200" lvl="1" indent="-457200" algn="just">
              <a:spcBef>
                <a:spcPts val="1000"/>
              </a:spcBef>
              <a:buFont typeface="+mj-lt"/>
              <a:buAutoNum type="arabicPeriod"/>
            </a:pPr>
            <a:r>
              <a:rPr lang="en-US" dirty="0"/>
              <a:t>Write a program in demonstrate that how we can pass structures to a function.</a:t>
            </a:r>
            <a:endParaRPr lang="en-US" dirty="0"/>
          </a:p>
          <a:p>
            <a:pPr marL="457200" lvl="1" indent="-457200" algn="just">
              <a:spcBef>
                <a:spcPts val="1000"/>
              </a:spcBef>
              <a:buFont typeface="+mj-lt"/>
              <a:buAutoNum type="arabicPeriod"/>
            </a:pPr>
            <a:r>
              <a:rPr lang="en-US" dirty="0"/>
              <a:t>Write a program in demonstrate that how we can return structure from a </a:t>
            </a:r>
            <a:r>
              <a:rPr lang="en-US" dirty="0" smtClean="0"/>
              <a:t>function</a:t>
            </a:r>
            <a:endParaRPr lang="en-US" dirty="0" smtClean="0"/>
          </a:p>
          <a:p>
            <a:pPr marL="457200" lvl="1" indent="-457200" algn="just">
              <a:spcBef>
                <a:spcPts val="1000"/>
              </a:spcBef>
              <a:buFont typeface="+mj-lt"/>
              <a:buAutoNum type="arabicPeriod"/>
            </a:pPr>
            <a:r>
              <a:rPr lang="en-US" dirty="0" smtClean="0"/>
              <a:t>Write a program to access the member of union data types.</a:t>
            </a:r>
            <a:endParaRPr lang="en-US" dirty="0" smtClean="0"/>
          </a:p>
          <a:p>
            <a:pPr marL="457200" lvl="1" indent="-457200" algn="just">
              <a:spcBef>
                <a:spcPts val="1000"/>
              </a:spcBef>
              <a:buFont typeface="+mj-lt"/>
              <a:buAutoNum type="arabicPeriod"/>
            </a:pPr>
            <a:endParaRPr lang="en-IN" dirty="0"/>
          </a:p>
          <a:p>
            <a:pPr marL="457200" lvl="1" indent="-457200" algn="just">
              <a:spcBef>
                <a:spcPts val="1000"/>
              </a:spcBef>
              <a:buFont typeface="+mj-lt"/>
              <a:buAutoNum type="arabicPeriod"/>
            </a:pPr>
            <a:endParaRPr lang="en-US" dirty="0" smtClean="0"/>
          </a:p>
          <a:p>
            <a:pPr marL="457200" lvl="1" indent="-457200" algn="just">
              <a:spcBef>
                <a:spcPts val="1000"/>
              </a:spcBef>
              <a:buFont typeface="+mj-lt"/>
              <a:buAutoNum type="arabicPeriod"/>
            </a:pPr>
            <a:endParaRPr lang="en-US" dirty="0" smtClean="0"/>
          </a:p>
          <a:p>
            <a:pPr marL="457200" lvl="1" indent="-457200" algn="just">
              <a:spcBef>
                <a:spcPts val="1000"/>
              </a:spcBef>
              <a:buFont typeface="+mj-lt"/>
              <a:buAutoNum type="arabicPeriod"/>
            </a:pPr>
            <a:endParaRPr lang="en-IN" dirty="0" smtClean="0"/>
          </a:p>
          <a:p>
            <a:pPr marL="457200" lvl="1" indent="-457200" algn="just">
              <a:spcBef>
                <a:spcPts val="1000"/>
              </a:spcBef>
              <a:buFont typeface="+mj-lt"/>
              <a:buAutoNum type="arabicPeriod"/>
            </a:pPr>
            <a:endParaRPr lang="en-US" dirty="0"/>
          </a:p>
          <a:p>
            <a:pPr marL="457200" lvl="1" indent="-457200" algn="just">
              <a:spcBef>
                <a:spcPts val="1000"/>
              </a:spcBef>
              <a:buAutoNum type="arabicPeriod"/>
            </a:pPr>
            <a:endParaRPr lang="en-US" dirty="0" smtClean="0"/>
          </a:p>
          <a:p>
            <a:pPr marL="457200" lvl="1" indent="-457200" algn="just">
              <a:spcBef>
                <a:spcPts val="1000"/>
              </a:spcBef>
              <a:buAutoNum type="arabicPeriod"/>
            </a:pPr>
            <a:endParaRPr lang="en-IN" dirty="0"/>
          </a:p>
          <a:p>
            <a:pPr marL="457200" lvl="1" indent="-457200" algn="just">
              <a:spcBef>
                <a:spcPts val="1000"/>
              </a:spcBef>
              <a:buFont typeface="Arial" panose="020B0604020202020204" pitchFamily="34" charset="0"/>
              <a:buAutoNum type="arabicPeriod"/>
            </a:pPr>
            <a:endParaRPr lang="en-US" dirty="0"/>
          </a:p>
          <a:p>
            <a:pPr marL="457200" lvl="1" indent="-457200" algn="just">
              <a:spcBef>
                <a:spcPts val="1000"/>
              </a:spcBef>
              <a:buFont typeface="Arial" panose="020B0604020202020204" pitchFamily="34" charset="0"/>
              <a:buAutoNum type="arabicPeriod"/>
            </a:pPr>
            <a:endParaRPr lang="en-US" dirty="0" smtClean="0"/>
          </a:p>
          <a:p>
            <a:pPr marL="457200" lvl="1" indent="-457200" algn="just">
              <a:spcBef>
                <a:spcPts val="1000"/>
              </a:spcBef>
              <a:buFont typeface="Arial" panose="020B0604020202020204" pitchFamily="34" charset="0"/>
              <a:buAutoNum type="arabicPeriod"/>
            </a:pPr>
            <a:endParaRPr lang="en-US" dirty="0"/>
          </a:p>
          <a:p>
            <a:pPr marL="457200" lvl="1" indent="-457200" algn="just">
              <a:spcBef>
                <a:spcPts val="1000"/>
              </a:spcBef>
              <a:buFont typeface="Arial" panose="020B0604020202020204" pitchFamily="34" charset="0"/>
              <a:buAutoNum type="arabicPeriod"/>
            </a:pPr>
            <a:endParaRPr lang="en-US" dirty="0"/>
          </a:p>
          <a:p>
            <a:pPr marL="457200" lvl="1" indent="-457200" algn="just">
              <a:spcBef>
                <a:spcPts val="1000"/>
              </a:spcBef>
              <a:buAutoNum type="arabicPeriod"/>
            </a:pPr>
            <a:endParaRPr lang="en-US" dirty="0"/>
          </a:p>
          <a:p>
            <a:pPr marL="0" indent="0" algn="just">
              <a:buNone/>
            </a:pPr>
            <a:endParaRPr lang="en-US" dirty="0"/>
          </a:p>
          <a:p>
            <a:pPr marL="0" indent="0" algn="just">
              <a:buNone/>
            </a:pPr>
            <a:endParaRPr lang="en-US" dirty="0"/>
          </a:p>
          <a:p>
            <a:pPr marL="514350" indent="-514350" algn="just">
              <a:buFont typeface="+mj-lt"/>
              <a:buAutoNum type="arabicPeriod"/>
            </a:pPr>
            <a:endParaRPr lang="en-US" dirty="0" smtClean="0"/>
          </a:p>
          <a:p>
            <a:pPr marL="514350" indent="-514350" algn="just">
              <a:buFont typeface="+mj-lt"/>
              <a:buAutoNum type="arabicPeriod"/>
            </a:pPr>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642" y="0"/>
            <a:ext cx="9626958" cy="605307"/>
          </a:xfrm>
        </p:spPr>
        <p:txBody>
          <a:bodyPr>
            <a:normAutofit fontScale="90000"/>
          </a:bodyPr>
          <a:lstStyle/>
          <a:p>
            <a:r>
              <a:rPr lang="en-US" b="1" dirty="0">
                <a:solidFill>
                  <a:srgbClr val="FF0000"/>
                </a:solidFill>
              </a:rPr>
              <a:t>Assignment</a:t>
            </a:r>
            <a:r>
              <a:rPr lang="en-US" dirty="0"/>
              <a:t>:</a:t>
            </a:r>
            <a:endParaRPr lang="en-IN" dirty="0"/>
          </a:p>
        </p:txBody>
      </p:sp>
      <p:sp>
        <p:nvSpPr>
          <p:cNvPr id="3" name="Content Placeholder 2"/>
          <p:cNvSpPr>
            <a:spLocks noGrp="1"/>
          </p:cNvSpPr>
          <p:nvPr>
            <p:ph idx="1"/>
          </p:nvPr>
        </p:nvSpPr>
        <p:spPr>
          <a:xfrm>
            <a:off x="181378" y="772731"/>
            <a:ext cx="11873248" cy="5840569"/>
          </a:xfrm>
        </p:spPr>
        <p:txBody>
          <a:bodyPr>
            <a:normAutofit/>
          </a:bodyPr>
          <a:lstStyle/>
          <a:p>
            <a:pPr marL="0" lvl="1" indent="0" algn="just">
              <a:spcBef>
                <a:spcPts val="1000"/>
              </a:spcBef>
              <a:buNone/>
            </a:pPr>
            <a:r>
              <a:rPr lang="en-US" dirty="0" smtClean="0"/>
              <a:t>11. Write </a:t>
            </a:r>
            <a:r>
              <a:rPr lang="en-US" dirty="0"/>
              <a:t>a program to create, initialize, assign and access a pointer </a:t>
            </a:r>
            <a:r>
              <a:rPr lang="en-US" dirty="0" smtClean="0"/>
              <a:t>variable.</a:t>
            </a:r>
            <a:endParaRPr lang="en-US" dirty="0" smtClean="0"/>
          </a:p>
          <a:p>
            <a:pPr marL="0" lvl="1" indent="0" algn="just">
              <a:spcBef>
                <a:spcPts val="1000"/>
              </a:spcBef>
              <a:buNone/>
            </a:pPr>
            <a:r>
              <a:rPr lang="en-US" dirty="0" smtClean="0"/>
              <a:t>12Write </a:t>
            </a:r>
            <a:r>
              <a:rPr lang="en-US" dirty="0"/>
              <a:t>a program to </a:t>
            </a:r>
            <a:r>
              <a:rPr lang="en-US" dirty="0"/>
              <a:t>swap two numbers using pointers</a:t>
            </a:r>
            <a:r>
              <a:rPr lang="en-US" dirty="0"/>
              <a:t>.</a:t>
            </a:r>
            <a:endParaRPr lang="en-US" dirty="0"/>
          </a:p>
          <a:p>
            <a:pPr marL="0" lvl="1" indent="0" algn="just">
              <a:spcBef>
                <a:spcPts val="1000"/>
              </a:spcBef>
              <a:buNone/>
            </a:pPr>
            <a:r>
              <a:rPr lang="en-US" dirty="0" smtClean="0"/>
              <a:t>13. Write </a:t>
            </a:r>
            <a:r>
              <a:rPr lang="en-US" dirty="0"/>
              <a:t>a program </a:t>
            </a:r>
            <a:r>
              <a:rPr lang="en-US" dirty="0"/>
              <a:t>to </a:t>
            </a:r>
            <a:r>
              <a:rPr lang="en-US" dirty="0"/>
              <a:t>print size of different types of pointer variables</a:t>
            </a:r>
            <a:r>
              <a:rPr lang="en-US" dirty="0"/>
              <a:t>.</a:t>
            </a:r>
            <a:endParaRPr lang="en-US" dirty="0"/>
          </a:p>
          <a:p>
            <a:pPr marL="0" lvl="1" indent="0" algn="just">
              <a:spcBef>
                <a:spcPts val="1000"/>
              </a:spcBef>
              <a:buNone/>
            </a:pPr>
            <a:r>
              <a:rPr lang="en-US" dirty="0" smtClean="0"/>
              <a:t>14. Write </a:t>
            </a:r>
            <a:r>
              <a:rPr lang="en-US" dirty="0"/>
              <a:t>a Program to demonstrate example of array of pointers</a:t>
            </a:r>
            <a:r>
              <a:rPr lang="en-US" dirty="0"/>
              <a:t>.</a:t>
            </a:r>
            <a:endParaRPr lang="en-US" dirty="0"/>
          </a:p>
          <a:p>
            <a:pPr marL="0" lvl="1" indent="0" algn="just">
              <a:spcBef>
                <a:spcPts val="1000"/>
              </a:spcBef>
              <a:buNone/>
            </a:pPr>
            <a:r>
              <a:rPr lang="en-US" smtClean="0"/>
              <a:t>15. Write </a:t>
            </a:r>
            <a:r>
              <a:rPr lang="en-US" dirty="0"/>
              <a:t>a Program </a:t>
            </a:r>
            <a:r>
              <a:rPr lang="en-US" dirty="0"/>
              <a:t>to read array elements and print with addresses</a:t>
            </a:r>
            <a:r>
              <a:rPr lang="en-US" dirty="0"/>
              <a:t>. </a:t>
            </a:r>
            <a:endParaRPr lang="en-US" dirty="0"/>
          </a:p>
          <a:p>
            <a:pPr marL="0" lvl="1" indent="0" algn="just">
              <a:spcBef>
                <a:spcPts val="1000"/>
              </a:spcBef>
              <a:buNone/>
            </a:pPr>
            <a:endParaRPr lang="en-US" dirty="0" smtClean="0"/>
          </a:p>
          <a:p>
            <a:pPr marL="457200" lvl="1" indent="-457200" algn="just">
              <a:spcBef>
                <a:spcPts val="1000"/>
              </a:spcBef>
              <a:buFont typeface="+mj-lt"/>
              <a:buAutoNum type="arabicPeriod"/>
            </a:pPr>
            <a:endParaRPr lang="en-US" dirty="0" smtClean="0"/>
          </a:p>
          <a:p>
            <a:pPr marL="457200" lvl="1" indent="-457200" algn="just">
              <a:spcBef>
                <a:spcPts val="1000"/>
              </a:spcBef>
              <a:buFont typeface="+mj-lt"/>
              <a:buAutoNum type="arabicPeriod"/>
            </a:pPr>
            <a:endParaRPr lang="en-IN" dirty="0" smtClean="0"/>
          </a:p>
          <a:p>
            <a:pPr marL="457200" lvl="1" indent="-457200" algn="just">
              <a:spcBef>
                <a:spcPts val="1000"/>
              </a:spcBef>
              <a:buFont typeface="+mj-lt"/>
              <a:buAutoNum type="arabicPeriod"/>
            </a:pPr>
            <a:endParaRPr lang="en-US" dirty="0"/>
          </a:p>
          <a:p>
            <a:pPr marL="457200" lvl="1" indent="-457200" algn="just">
              <a:spcBef>
                <a:spcPts val="1000"/>
              </a:spcBef>
              <a:buAutoNum type="arabicPeriod"/>
            </a:pPr>
            <a:endParaRPr lang="en-US" dirty="0" smtClean="0"/>
          </a:p>
          <a:p>
            <a:pPr marL="457200" lvl="1" indent="-457200" algn="just">
              <a:spcBef>
                <a:spcPts val="1000"/>
              </a:spcBef>
              <a:buAutoNum type="arabicPeriod"/>
            </a:pPr>
            <a:endParaRPr lang="en-IN" dirty="0"/>
          </a:p>
          <a:p>
            <a:pPr marL="457200" lvl="1" indent="-457200" algn="just">
              <a:spcBef>
                <a:spcPts val="1000"/>
              </a:spcBef>
              <a:buFont typeface="Arial" panose="020B0604020202020204" pitchFamily="34" charset="0"/>
              <a:buAutoNum type="arabicPeriod"/>
            </a:pPr>
            <a:endParaRPr lang="en-US" dirty="0"/>
          </a:p>
          <a:p>
            <a:pPr marL="457200" lvl="1" indent="-457200" algn="just">
              <a:spcBef>
                <a:spcPts val="1000"/>
              </a:spcBef>
              <a:buFont typeface="Arial" panose="020B0604020202020204" pitchFamily="34" charset="0"/>
              <a:buAutoNum type="arabicPeriod"/>
            </a:pPr>
            <a:endParaRPr lang="en-US" dirty="0" smtClean="0"/>
          </a:p>
          <a:p>
            <a:pPr marL="457200" lvl="1" indent="-457200" algn="just">
              <a:spcBef>
                <a:spcPts val="1000"/>
              </a:spcBef>
              <a:buFont typeface="Arial" panose="020B0604020202020204" pitchFamily="34" charset="0"/>
              <a:buAutoNum type="arabicPeriod"/>
            </a:pPr>
            <a:endParaRPr lang="en-US" dirty="0"/>
          </a:p>
          <a:p>
            <a:pPr marL="457200" lvl="1" indent="-457200" algn="just">
              <a:spcBef>
                <a:spcPts val="1000"/>
              </a:spcBef>
              <a:buFont typeface="Arial" panose="020B0604020202020204" pitchFamily="34" charset="0"/>
              <a:buAutoNum type="arabicPeriod"/>
            </a:pPr>
            <a:endParaRPr lang="en-US" dirty="0"/>
          </a:p>
          <a:p>
            <a:pPr marL="457200" lvl="1" indent="-457200" algn="just">
              <a:spcBef>
                <a:spcPts val="1000"/>
              </a:spcBef>
              <a:buAutoNum type="arabicPeriod"/>
            </a:pPr>
            <a:endParaRPr lang="en-US" dirty="0"/>
          </a:p>
          <a:p>
            <a:pPr marL="0" indent="0" algn="just">
              <a:buNone/>
            </a:pPr>
            <a:endParaRPr lang="en-US" dirty="0"/>
          </a:p>
          <a:p>
            <a:pPr marL="0" indent="0" algn="just">
              <a:buNone/>
            </a:pPr>
            <a:endParaRPr lang="en-US" dirty="0"/>
          </a:p>
          <a:p>
            <a:pPr marL="514350" indent="-514350" algn="just">
              <a:buFont typeface="+mj-lt"/>
              <a:buAutoNum type="arabicPeriod"/>
            </a:pPr>
            <a:endParaRPr lang="en-US" dirty="0" smtClean="0"/>
          </a:p>
          <a:p>
            <a:pPr marL="514350" indent="-514350" algn="just">
              <a:buFont typeface="+mj-lt"/>
              <a:buAutoNum type="arabicPeriod"/>
            </a:pP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pic>
        <p:nvPicPr>
          <p:cNvPr id="5" name="Content Placeholder 4"/>
          <p:cNvPicPr>
            <a:picLocks noGrp="1" noChangeAspect="1"/>
          </p:cNvPicPr>
          <p:nvPr>
            <p:ph idx="1"/>
          </p:nvPr>
        </p:nvPicPr>
        <p:blipFill>
          <a:blip r:embed="rId1"/>
          <a:stretch>
            <a:fillRect/>
          </a:stretch>
        </p:blipFill>
        <p:spPr>
          <a:xfrm>
            <a:off x="5543550" y="3020520"/>
            <a:ext cx="5810250" cy="3409950"/>
          </a:xfrm>
          <a:prstGeom prst="rect">
            <a:avLst/>
          </a:prstGeom>
        </p:spPr>
      </p:pic>
      <p:pic>
        <p:nvPicPr>
          <p:cNvPr id="4" name="Picture 3"/>
          <p:cNvPicPr>
            <a:picLocks noChangeAspect="1"/>
          </p:cNvPicPr>
          <p:nvPr/>
        </p:nvPicPr>
        <p:blipFill>
          <a:blip r:embed="rId2"/>
          <a:stretch>
            <a:fillRect/>
          </a:stretch>
        </p:blipFill>
        <p:spPr>
          <a:xfrm>
            <a:off x="0" y="684838"/>
            <a:ext cx="5419725" cy="3571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3" name="Content Placeholder 2"/>
          <p:cNvSpPr>
            <a:spLocks noGrp="1"/>
          </p:cNvSpPr>
          <p:nvPr>
            <p:ph idx="1"/>
          </p:nvPr>
        </p:nvSpPr>
        <p:spPr>
          <a:xfrm>
            <a:off x="838199" y="885467"/>
            <a:ext cx="10714149" cy="5463818"/>
          </a:xfrm>
        </p:spPr>
        <p:txBody>
          <a:bodyPr/>
          <a:lstStyle/>
          <a:p>
            <a:endParaRPr lang="en-IN" dirty="0"/>
          </a:p>
        </p:txBody>
      </p:sp>
      <p:pic>
        <p:nvPicPr>
          <p:cNvPr id="4" name="Picture 3"/>
          <p:cNvPicPr>
            <a:picLocks noChangeAspect="1"/>
          </p:cNvPicPr>
          <p:nvPr/>
        </p:nvPicPr>
        <p:blipFill>
          <a:blip r:embed="rId1"/>
          <a:stretch>
            <a:fillRect/>
          </a:stretch>
        </p:blipFill>
        <p:spPr>
          <a:xfrm>
            <a:off x="0" y="885467"/>
            <a:ext cx="7109137" cy="5463818"/>
          </a:xfrm>
          <a:prstGeom prst="rect">
            <a:avLst/>
          </a:prstGeom>
        </p:spPr>
      </p:pic>
      <p:pic>
        <p:nvPicPr>
          <p:cNvPr id="5" name="Picture 4"/>
          <p:cNvPicPr>
            <a:picLocks noChangeAspect="1"/>
          </p:cNvPicPr>
          <p:nvPr/>
        </p:nvPicPr>
        <p:blipFill>
          <a:blip r:embed="rId2"/>
          <a:stretch>
            <a:fillRect/>
          </a:stretch>
        </p:blipFill>
        <p:spPr>
          <a:xfrm>
            <a:off x="6965190" y="2177670"/>
            <a:ext cx="5226810" cy="2219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3" name="Content Placeholder 2"/>
          <p:cNvSpPr>
            <a:spLocks noGrp="1"/>
          </p:cNvSpPr>
          <p:nvPr>
            <p:ph idx="1"/>
          </p:nvPr>
        </p:nvSpPr>
        <p:spPr>
          <a:xfrm>
            <a:off x="838199" y="885467"/>
            <a:ext cx="10714149" cy="5463818"/>
          </a:xfrm>
        </p:spPr>
        <p:txBody>
          <a:bodyPr/>
          <a:lstStyle/>
          <a:p>
            <a:r>
              <a:rPr lang="en-IN" b="1" dirty="0"/>
              <a:t>C Multidimensional Arrays</a:t>
            </a:r>
            <a:endParaRPr lang="en-IN" b="1" dirty="0"/>
          </a:p>
          <a:p>
            <a:endParaRPr lang="en-IN" dirty="0"/>
          </a:p>
        </p:txBody>
      </p:sp>
      <p:pic>
        <p:nvPicPr>
          <p:cNvPr id="4" name="Picture 3"/>
          <p:cNvPicPr>
            <a:picLocks noChangeAspect="1"/>
          </p:cNvPicPr>
          <p:nvPr/>
        </p:nvPicPr>
        <p:blipFill>
          <a:blip r:embed="rId1"/>
          <a:stretch>
            <a:fillRect/>
          </a:stretch>
        </p:blipFill>
        <p:spPr>
          <a:xfrm>
            <a:off x="373420" y="1524894"/>
            <a:ext cx="6010275" cy="2771775"/>
          </a:xfrm>
          <a:prstGeom prst="rect">
            <a:avLst/>
          </a:prstGeom>
        </p:spPr>
      </p:pic>
      <p:pic>
        <p:nvPicPr>
          <p:cNvPr id="5" name="Picture 4"/>
          <p:cNvPicPr>
            <a:picLocks noChangeAspect="1"/>
          </p:cNvPicPr>
          <p:nvPr/>
        </p:nvPicPr>
        <p:blipFill>
          <a:blip r:embed="rId2"/>
          <a:stretch>
            <a:fillRect/>
          </a:stretch>
        </p:blipFill>
        <p:spPr>
          <a:xfrm>
            <a:off x="4940993" y="4296669"/>
            <a:ext cx="7527069" cy="19769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4" name="Rectangle 3"/>
          <p:cNvSpPr/>
          <p:nvPr/>
        </p:nvSpPr>
        <p:spPr>
          <a:xfrm>
            <a:off x="111615" y="684838"/>
            <a:ext cx="7152069" cy="5078313"/>
          </a:xfrm>
          <a:prstGeom prst="rect">
            <a:avLst/>
          </a:prstGeom>
        </p:spPr>
        <p:txBody>
          <a:bodyPr wrap="square">
            <a:spAutoFit/>
          </a:bodyPr>
          <a:lstStyle/>
          <a:p>
            <a:r>
              <a:rPr lang="en-IN" dirty="0"/>
              <a:t>// C program to store temperature of two cities of a week and display it.</a:t>
            </a:r>
            <a:endParaRPr lang="en-IN" dirty="0"/>
          </a:p>
          <a:p>
            <a:r>
              <a:rPr lang="en-IN" dirty="0"/>
              <a:t>#include &lt;</a:t>
            </a:r>
            <a:r>
              <a:rPr lang="en-IN" dirty="0" err="1"/>
              <a:t>stdio.h</a:t>
            </a:r>
            <a:r>
              <a:rPr lang="en-IN" dirty="0"/>
              <a:t>&gt;</a:t>
            </a:r>
            <a:endParaRPr lang="en-IN" dirty="0"/>
          </a:p>
          <a:p>
            <a:r>
              <a:rPr lang="en-IN" dirty="0" err="1"/>
              <a:t>const</a:t>
            </a:r>
            <a:r>
              <a:rPr lang="en-IN" dirty="0"/>
              <a:t> </a:t>
            </a:r>
            <a:r>
              <a:rPr lang="en-IN" dirty="0" err="1"/>
              <a:t>int</a:t>
            </a:r>
            <a:r>
              <a:rPr lang="en-IN" dirty="0"/>
              <a:t> CITY = 2;</a:t>
            </a:r>
            <a:endParaRPr lang="en-IN" dirty="0"/>
          </a:p>
          <a:p>
            <a:r>
              <a:rPr lang="en-IN" dirty="0" err="1"/>
              <a:t>const</a:t>
            </a:r>
            <a:r>
              <a:rPr lang="en-IN" dirty="0"/>
              <a:t> </a:t>
            </a:r>
            <a:r>
              <a:rPr lang="en-IN" dirty="0" err="1"/>
              <a:t>int</a:t>
            </a:r>
            <a:r>
              <a:rPr lang="en-IN" dirty="0"/>
              <a:t> WEEK = 7;</a:t>
            </a:r>
            <a:endParaRPr lang="en-IN" dirty="0"/>
          </a:p>
          <a:p>
            <a:r>
              <a:rPr lang="en-IN" dirty="0" err="1"/>
              <a:t>int</a:t>
            </a:r>
            <a:r>
              <a:rPr lang="en-IN" dirty="0"/>
              <a:t> main()</a:t>
            </a:r>
            <a:endParaRPr lang="en-IN" dirty="0"/>
          </a:p>
          <a:p>
            <a:r>
              <a:rPr lang="en-IN" dirty="0"/>
              <a:t>{</a:t>
            </a:r>
            <a:endParaRPr lang="en-IN" dirty="0"/>
          </a:p>
          <a:p>
            <a:r>
              <a:rPr lang="en-IN" dirty="0"/>
              <a:t>  </a:t>
            </a:r>
            <a:r>
              <a:rPr lang="en-IN" dirty="0" err="1"/>
              <a:t>int</a:t>
            </a:r>
            <a:r>
              <a:rPr lang="en-IN" dirty="0"/>
              <a:t> temperature[CITY][WEEK];</a:t>
            </a:r>
            <a:endParaRPr lang="en-IN" dirty="0"/>
          </a:p>
          <a:p>
            <a:endParaRPr lang="en-IN" dirty="0"/>
          </a:p>
          <a:p>
            <a:r>
              <a:rPr lang="en-IN" dirty="0"/>
              <a:t>  // Using nested loop to store values in a 2d array</a:t>
            </a:r>
            <a:endParaRPr lang="en-IN" dirty="0"/>
          </a:p>
          <a:p>
            <a:r>
              <a:rPr lang="en-IN" dirty="0"/>
              <a:t>  for (</a:t>
            </a:r>
            <a:r>
              <a:rPr lang="en-IN" dirty="0" err="1"/>
              <a:t>int</a:t>
            </a:r>
            <a:r>
              <a:rPr lang="en-IN" dirty="0"/>
              <a:t> </a:t>
            </a:r>
            <a:r>
              <a:rPr lang="en-IN" dirty="0" err="1"/>
              <a:t>i</a:t>
            </a:r>
            <a:r>
              <a:rPr lang="en-IN" dirty="0"/>
              <a:t> = 0; </a:t>
            </a:r>
            <a:r>
              <a:rPr lang="en-IN" dirty="0" err="1"/>
              <a:t>i</a:t>
            </a:r>
            <a:r>
              <a:rPr lang="en-IN" dirty="0"/>
              <a:t> &lt; CITY; ++</a:t>
            </a:r>
            <a:r>
              <a:rPr lang="en-IN" dirty="0" err="1"/>
              <a:t>i</a:t>
            </a:r>
            <a:r>
              <a:rPr lang="en-IN" dirty="0"/>
              <a:t>)</a:t>
            </a:r>
            <a:endParaRPr lang="en-IN" dirty="0"/>
          </a:p>
          <a:p>
            <a:r>
              <a:rPr lang="en-IN" dirty="0"/>
              <a:t>  {</a:t>
            </a:r>
            <a:endParaRPr lang="en-IN" dirty="0"/>
          </a:p>
          <a:p>
            <a:r>
              <a:rPr lang="en-IN" dirty="0"/>
              <a:t>    for (</a:t>
            </a:r>
            <a:r>
              <a:rPr lang="en-IN" dirty="0" err="1"/>
              <a:t>int</a:t>
            </a:r>
            <a:r>
              <a:rPr lang="en-IN" dirty="0"/>
              <a:t> j = 0; j &lt; WEEK; ++j)</a:t>
            </a:r>
            <a:endParaRPr lang="en-IN" dirty="0"/>
          </a:p>
          <a:p>
            <a:r>
              <a:rPr lang="en-IN" dirty="0"/>
              <a:t>    {</a:t>
            </a:r>
            <a:endParaRPr lang="en-IN" dirty="0"/>
          </a:p>
          <a:p>
            <a:r>
              <a:rPr lang="en-IN" dirty="0"/>
              <a:t>      </a:t>
            </a:r>
            <a:r>
              <a:rPr lang="en-IN" dirty="0" err="1"/>
              <a:t>printf</a:t>
            </a:r>
            <a:r>
              <a:rPr lang="en-IN" dirty="0"/>
              <a:t>("City %d, Day %d: ", </a:t>
            </a:r>
            <a:r>
              <a:rPr lang="en-IN" dirty="0" err="1"/>
              <a:t>i</a:t>
            </a:r>
            <a:r>
              <a:rPr lang="en-IN" dirty="0"/>
              <a:t> + 1, j + 1);</a:t>
            </a:r>
            <a:endParaRPr lang="en-IN" dirty="0"/>
          </a:p>
          <a:p>
            <a:r>
              <a:rPr lang="en-IN" dirty="0"/>
              <a:t>      </a:t>
            </a:r>
            <a:r>
              <a:rPr lang="en-IN" dirty="0" err="1"/>
              <a:t>scanf</a:t>
            </a:r>
            <a:r>
              <a:rPr lang="en-IN" dirty="0"/>
              <a:t>("%d", &amp;temperature[</a:t>
            </a:r>
            <a:r>
              <a:rPr lang="en-IN" dirty="0" err="1"/>
              <a:t>i</a:t>
            </a:r>
            <a:r>
              <a:rPr lang="en-IN" dirty="0"/>
              <a:t>][j]);</a:t>
            </a:r>
            <a:endParaRPr lang="en-IN" dirty="0"/>
          </a:p>
          <a:p>
            <a:r>
              <a:rPr lang="en-IN" dirty="0"/>
              <a:t>    }</a:t>
            </a:r>
            <a:endParaRPr lang="en-IN" dirty="0"/>
          </a:p>
          <a:p>
            <a:r>
              <a:rPr lang="en-IN" dirty="0"/>
              <a:t>  }</a:t>
            </a:r>
            <a:endParaRPr lang="en-IN" dirty="0"/>
          </a:p>
          <a:p>
            <a:r>
              <a:rPr lang="en-IN" dirty="0"/>
              <a:t>  </a:t>
            </a:r>
            <a:r>
              <a:rPr lang="en-IN" dirty="0" err="1"/>
              <a:t>printf</a:t>
            </a:r>
            <a:r>
              <a:rPr lang="en-IN" dirty="0"/>
              <a:t>("\</a:t>
            </a:r>
            <a:r>
              <a:rPr lang="en-IN" dirty="0" err="1"/>
              <a:t>nDisplaying</a:t>
            </a:r>
            <a:r>
              <a:rPr lang="en-IN" dirty="0"/>
              <a:t> values: \n\n</a:t>
            </a:r>
            <a:r>
              <a:rPr lang="en-IN" dirty="0" smtClean="0"/>
              <a:t>");</a:t>
            </a:r>
            <a:endParaRPr lang="en-IN" dirty="0"/>
          </a:p>
        </p:txBody>
      </p:sp>
      <p:sp>
        <p:nvSpPr>
          <p:cNvPr id="5" name="Rectangle 4"/>
          <p:cNvSpPr/>
          <p:nvPr/>
        </p:nvSpPr>
        <p:spPr>
          <a:xfrm>
            <a:off x="6646034" y="885467"/>
            <a:ext cx="6096000" cy="3416320"/>
          </a:xfrm>
          <a:prstGeom prst="rect">
            <a:avLst/>
          </a:prstGeom>
        </p:spPr>
        <p:txBody>
          <a:bodyPr>
            <a:spAutoFit/>
          </a:bodyPr>
          <a:lstStyle/>
          <a:p>
            <a:endParaRPr lang="en-IN" dirty="0"/>
          </a:p>
          <a:p>
            <a:r>
              <a:rPr lang="en-IN" dirty="0"/>
              <a:t>  // Using nested loop to display </a:t>
            </a:r>
            <a:r>
              <a:rPr lang="en-IN" dirty="0" err="1"/>
              <a:t>vlues</a:t>
            </a:r>
            <a:r>
              <a:rPr lang="en-IN" dirty="0"/>
              <a:t> of a 2d array</a:t>
            </a:r>
            <a:endParaRPr lang="en-IN" dirty="0"/>
          </a:p>
          <a:p>
            <a:r>
              <a:rPr lang="en-IN" dirty="0"/>
              <a:t>  for (</a:t>
            </a:r>
            <a:r>
              <a:rPr lang="en-IN" dirty="0" err="1"/>
              <a:t>int</a:t>
            </a:r>
            <a:r>
              <a:rPr lang="en-IN" dirty="0"/>
              <a:t> </a:t>
            </a:r>
            <a:r>
              <a:rPr lang="en-IN" dirty="0" err="1"/>
              <a:t>i</a:t>
            </a:r>
            <a:r>
              <a:rPr lang="en-IN" dirty="0"/>
              <a:t> = 0; </a:t>
            </a:r>
            <a:r>
              <a:rPr lang="en-IN" dirty="0" err="1"/>
              <a:t>i</a:t>
            </a:r>
            <a:r>
              <a:rPr lang="en-IN" dirty="0"/>
              <a:t> &lt; CITY; ++</a:t>
            </a:r>
            <a:r>
              <a:rPr lang="en-IN" dirty="0" err="1"/>
              <a:t>i</a:t>
            </a:r>
            <a:r>
              <a:rPr lang="en-IN" dirty="0"/>
              <a:t>)</a:t>
            </a:r>
            <a:endParaRPr lang="en-IN" dirty="0"/>
          </a:p>
          <a:p>
            <a:r>
              <a:rPr lang="en-IN" dirty="0"/>
              <a:t>  {</a:t>
            </a:r>
            <a:endParaRPr lang="en-IN" dirty="0"/>
          </a:p>
          <a:p>
            <a:r>
              <a:rPr lang="en-IN" dirty="0"/>
              <a:t>    for (</a:t>
            </a:r>
            <a:r>
              <a:rPr lang="en-IN" dirty="0" err="1"/>
              <a:t>int</a:t>
            </a:r>
            <a:r>
              <a:rPr lang="en-IN" dirty="0"/>
              <a:t> j = 0; j &lt; WEEK; ++j)</a:t>
            </a:r>
            <a:endParaRPr lang="en-IN" dirty="0"/>
          </a:p>
          <a:p>
            <a:r>
              <a:rPr lang="en-IN" dirty="0"/>
              <a:t>    {</a:t>
            </a:r>
            <a:endParaRPr lang="en-IN" dirty="0"/>
          </a:p>
          <a:p>
            <a:r>
              <a:rPr lang="en-IN" dirty="0"/>
              <a:t>      </a:t>
            </a:r>
            <a:r>
              <a:rPr lang="en-IN" dirty="0" err="1"/>
              <a:t>printf</a:t>
            </a:r>
            <a:r>
              <a:rPr lang="en-IN" dirty="0"/>
              <a:t>("City %d, Day %d = %d\n", </a:t>
            </a:r>
            <a:r>
              <a:rPr lang="en-IN" dirty="0" err="1"/>
              <a:t>i</a:t>
            </a:r>
            <a:r>
              <a:rPr lang="en-IN" dirty="0"/>
              <a:t> + 1, j + 1, temperature[</a:t>
            </a:r>
            <a:r>
              <a:rPr lang="en-IN" dirty="0" err="1"/>
              <a:t>i</a:t>
            </a:r>
            <a:r>
              <a:rPr lang="en-IN" dirty="0"/>
              <a:t>][j]);</a:t>
            </a:r>
            <a:endParaRPr lang="en-IN" dirty="0"/>
          </a:p>
          <a:p>
            <a:r>
              <a:rPr lang="en-IN" dirty="0"/>
              <a:t>    }</a:t>
            </a:r>
            <a:endParaRPr lang="en-IN" dirty="0"/>
          </a:p>
          <a:p>
            <a:r>
              <a:rPr lang="en-IN" dirty="0"/>
              <a:t>  }</a:t>
            </a:r>
            <a:endParaRPr lang="en-IN" dirty="0"/>
          </a:p>
          <a:p>
            <a:r>
              <a:rPr lang="en-IN" dirty="0"/>
              <a:t>  return 0;</a:t>
            </a:r>
            <a:endParaRPr lang="en-IN" dirty="0"/>
          </a:p>
          <a:p>
            <a:r>
              <a:rPr lang="en-IN" dirty="0"/>
              <a:t>}</a:t>
            </a:r>
            <a:endParaRPr lang="en-IN" dirty="0"/>
          </a:p>
        </p:txBody>
      </p:sp>
      <p:pic>
        <p:nvPicPr>
          <p:cNvPr id="6" name="Picture 5"/>
          <p:cNvPicPr>
            <a:picLocks noChangeAspect="1"/>
          </p:cNvPicPr>
          <p:nvPr/>
        </p:nvPicPr>
        <p:blipFill>
          <a:blip r:embed="rId1"/>
          <a:stretch>
            <a:fillRect/>
          </a:stretch>
        </p:blipFill>
        <p:spPr>
          <a:xfrm>
            <a:off x="8358880" y="3129566"/>
            <a:ext cx="3833120" cy="37284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3" name="Content Placeholder 2"/>
          <p:cNvSpPr>
            <a:spLocks noGrp="1"/>
          </p:cNvSpPr>
          <p:nvPr>
            <p:ph idx="1"/>
          </p:nvPr>
        </p:nvSpPr>
        <p:spPr>
          <a:xfrm>
            <a:off x="838199" y="885467"/>
            <a:ext cx="10714149" cy="5463818"/>
          </a:xfrm>
        </p:spPr>
        <p:txBody>
          <a:bodyPr/>
          <a:lstStyle/>
          <a:p>
            <a:endParaRPr lang="en-IN" dirty="0"/>
          </a:p>
        </p:txBody>
      </p:sp>
      <p:pic>
        <p:nvPicPr>
          <p:cNvPr id="4" name="Picture 3"/>
          <p:cNvPicPr>
            <a:picLocks noChangeAspect="1"/>
          </p:cNvPicPr>
          <p:nvPr/>
        </p:nvPicPr>
        <p:blipFill>
          <a:blip r:embed="rId1"/>
          <a:stretch>
            <a:fillRect/>
          </a:stretch>
        </p:blipFill>
        <p:spPr>
          <a:xfrm>
            <a:off x="838197" y="885467"/>
            <a:ext cx="10263391" cy="41759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3" name="Content Placeholder 2"/>
          <p:cNvSpPr>
            <a:spLocks noGrp="1"/>
          </p:cNvSpPr>
          <p:nvPr>
            <p:ph idx="1"/>
          </p:nvPr>
        </p:nvSpPr>
        <p:spPr>
          <a:xfrm>
            <a:off x="838199" y="885467"/>
            <a:ext cx="10714149" cy="5463818"/>
          </a:xfrm>
        </p:spPr>
        <p:txBody>
          <a:bodyPr/>
          <a:lstStyle/>
          <a:p>
            <a:endParaRPr lang="en-IN" dirty="0"/>
          </a:p>
        </p:txBody>
      </p:sp>
      <p:pic>
        <p:nvPicPr>
          <p:cNvPr id="4" name="Picture 3"/>
          <p:cNvPicPr>
            <a:picLocks noChangeAspect="1"/>
          </p:cNvPicPr>
          <p:nvPr/>
        </p:nvPicPr>
        <p:blipFill>
          <a:blip r:embed="rId1"/>
          <a:stretch>
            <a:fillRect/>
          </a:stretch>
        </p:blipFill>
        <p:spPr>
          <a:xfrm>
            <a:off x="281121" y="794868"/>
            <a:ext cx="6428772" cy="4572048"/>
          </a:xfrm>
          <a:prstGeom prst="rect">
            <a:avLst/>
          </a:prstGeom>
        </p:spPr>
      </p:pic>
      <p:pic>
        <p:nvPicPr>
          <p:cNvPr id="5" name="Picture 4"/>
          <p:cNvPicPr>
            <a:picLocks noChangeAspect="1"/>
          </p:cNvPicPr>
          <p:nvPr/>
        </p:nvPicPr>
        <p:blipFill>
          <a:blip r:embed="rId2"/>
          <a:stretch>
            <a:fillRect/>
          </a:stretch>
        </p:blipFill>
        <p:spPr>
          <a:xfrm>
            <a:off x="6794476" y="1872535"/>
            <a:ext cx="5314950" cy="4476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pPr lvl="0"/>
            <a:r>
              <a:rPr lang="en-US" b="1" dirty="0">
                <a:solidFill>
                  <a:srgbClr val="FF0000"/>
                </a:solidFill>
              </a:rPr>
              <a:t>Implementation of various Data Types.</a:t>
            </a:r>
            <a:br>
              <a:rPr lang="en-IN" dirty="0"/>
            </a:br>
            <a:endParaRPr lang="en-IN" dirty="0"/>
          </a:p>
        </p:txBody>
      </p:sp>
      <p:sp>
        <p:nvSpPr>
          <p:cNvPr id="5" name="Rectangle 2"/>
          <p:cNvSpPr>
            <a:spLocks noGrp="1" noChangeArrowheads="1"/>
          </p:cNvSpPr>
          <p:nvPr>
            <p:ph idx="1"/>
          </p:nvPr>
        </p:nvSpPr>
        <p:spPr bwMode="auto">
          <a:xfrm>
            <a:off x="0" y="269209"/>
            <a:ext cx="6206544"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Arial Unicode MS" panose="020B0604020202020204" pitchFamily="34" charset="-128"/>
              </a:rPr>
              <a:t>// Program to add two distances (feet-inch)</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Arial Unicode MS" panose="020B0604020202020204" pitchFamily="34" charset="-128"/>
              </a:rPr>
              <a:t> #include &lt;</a:t>
            </a:r>
            <a:r>
              <a:rPr kumimoji="0" lang="en-US" sz="2000" b="0" i="0" u="none" strike="noStrike" cap="none" normalizeH="0" baseline="0" dirty="0" err="1" smtClean="0">
                <a:ln>
                  <a:noFill/>
                </a:ln>
                <a:solidFill>
                  <a:schemeClr val="tx1"/>
                </a:solidFill>
                <a:effectLst/>
                <a:latin typeface="Arial Unicode MS" panose="020B0604020202020204" pitchFamily="34" charset="-128"/>
              </a:rPr>
              <a:t>stdio.h</a:t>
            </a:r>
            <a:r>
              <a:rPr kumimoji="0" lang="en-US" sz="2000" b="0" i="0" u="none" strike="noStrike" cap="none" normalizeH="0" baseline="0" dirty="0" smtClean="0">
                <a:ln>
                  <a:noFill/>
                </a:ln>
                <a:solidFill>
                  <a:schemeClr val="tx1"/>
                </a:solidFill>
                <a:effectLst/>
                <a:latin typeface="Arial Unicode MS" panose="020B0604020202020204" pitchFamily="34" charset="-128"/>
              </a:rPr>
              <a:t>&gt;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Arial Unicode MS" panose="020B0604020202020204" pitchFamily="34" charset="-128"/>
              </a:rPr>
              <a:t>struct</a:t>
            </a:r>
            <a:r>
              <a:rPr kumimoji="0" lang="en-US" sz="2000" b="0" i="0" u="none" strike="noStrike" cap="none" normalizeH="0" baseline="0" dirty="0" smtClean="0">
                <a:ln>
                  <a:noFill/>
                </a:ln>
                <a:solidFill>
                  <a:schemeClr val="tx1"/>
                </a:solidFill>
                <a:effectLst/>
                <a:latin typeface="Arial Unicode MS" panose="020B0604020202020204" pitchFamily="34" charset="-128"/>
              </a:rPr>
              <a:t> Distance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Arial Unicode MS" panose="020B0604020202020204" pitchFamily="34" charset="-128"/>
              </a:rPr>
              <a:t>{</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Arial Unicode MS" panose="020B0604020202020204" pitchFamily="34" charset="-128"/>
              </a:rPr>
              <a:t>int</a:t>
            </a:r>
            <a:r>
              <a:rPr kumimoji="0" lang="en-US" sz="2000" b="0" i="0" u="none" strike="noStrike" cap="none" normalizeH="0" baseline="0" dirty="0" smtClean="0">
                <a:ln>
                  <a:noFill/>
                </a:ln>
                <a:solidFill>
                  <a:schemeClr val="tx1"/>
                </a:solidFill>
                <a:effectLst/>
                <a:latin typeface="Arial Unicode MS" panose="020B0604020202020204" pitchFamily="34" charset="-128"/>
              </a:rPr>
              <a:t> feet;</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Arial Unicode MS" panose="020B0604020202020204" pitchFamily="34" charset="-128"/>
              </a:rPr>
              <a:t> float inch;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Arial Unicode MS" panose="020B0604020202020204" pitchFamily="34" charset="-128"/>
              </a:rPr>
              <a:t>} dist1, dist2, sum;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Arial Unicode MS" panose="020B0604020202020204" pitchFamily="34" charset="-128"/>
              </a:rPr>
              <a:t>int</a:t>
            </a:r>
            <a:r>
              <a:rPr kumimoji="0" lang="en-US" sz="2000" b="0" i="0" u="none" strike="noStrike" cap="none" normalizeH="0" baseline="0" dirty="0" smtClean="0">
                <a:ln>
                  <a:noFill/>
                </a:ln>
                <a:solidFill>
                  <a:schemeClr val="tx1"/>
                </a:solidFill>
                <a:effectLst/>
                <a:latin typeface="Arial Unicode MS" panose="020B0604020202020204" pitchFamily="34" charset="-128"/>
              </a:rPr>
              <a:t> main()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Arial Unicode MS" panose="020B0604020202020204" pitchFamily="34" charset="-128"/>
              </a:rPr>
              <a:t>{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000" b="0" i="0" u="none" strike="noStrike" cap="none" normalizeH="0" baseline="0" dirty="0" smtClean="0">
                <a:ln>
                  <a:noFill/>
                </a:ln>
                <a:solidFill>
                  <a:schemeClr val="tx1"/>
                </a:solidFill>
                <a:effectLst/>
                <a:latin typeface="Arial Unicode MS" panose="020B0604020202020204" pitchFamily="34" charset="-128"/>
              </a:rPr>
              <a:t>("1st distance\n");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000" b="0" i="0" u="none" strike="noStrike" cap="none" normalizeH="0" baseline="0" dirty="0" smtClean="0">
                <a:ln>
                  <a:noFill/>
                </a:ln>
                <a:solidFill>
                  <a:schemeClr val="tx1"/>
                </a:solidFill>
                <a:effectLst/>
                <a:latin typeface="Arial Unicode MS" panose="020B0604020202020204" pitchFamily="34" charset="-128"/>
              </a:rPr>
              <a:t>("Enter feet: ");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Arial Unicode MS" panose="020B0604020202020204" pitchFamily="34" charset="-128"/>
              </a:rPr>
              <a:t>scanf</a:t>
            </a:r>
            <a:r>
              <a:rPr kumimoji="0" lang="en-US" sz="2000" b="0" i="0" u="none" strike="noStrike" cap="none" normalizeH="0" baseline="0" dirty="0" smtClean="0">
                <a:ln>
                  <a:noFill/>
                </a:ln>
                <a:solidFill>
                  <a:schemeClr val="tx1"/>
                </a:solidFill>
                <a:effectLst/>
                <a:latin typeface="Arial Unicode MS" panose="020B0604020202020204" pitchFamily="34" charset="-128"/>
              </a:rPr>
              <a:t>("%d", &amp;dist1.feet);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000" b="0" i="0" u="none" strike="noStrike" cap="none" normalizeH="0" baseline="0" dirty="0" smtClean="0">
                <a:ln>
                  <a:noFill/>
                </a:ln>
                <a:solidFill>
                  <a:schemeClr val="tx1"/>
                </a:solidFill>
                <a:effectLst/>
                <a:latin typeface="Arial Unicode MS" panose="020B0604020202020204" pitchFamily="34" charset="-128"/>
              </a:rPr>
              <a:t>("Enter inch: ");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Arial Unicode MS" panose="020B0604020202020204" pitchFamily="34" charset="-128"/>
              </a:rPr>
              <a:t>scanf</a:t>
            </a:r>
            <a:r>
              <a:rPr kumimoji="0" lang="en-US" sz="2000" b="0" i="0" u="none" strike="noStrike" cap="none" normalizeH="0" baseline="0" dirty="0" smtClean="0">
                <a:ln>
                  <a:noFill/>
                </a:ln>
                <a:solidFill>
                  <a:schemeClr val="tx1"/>
                </a:solidFill>
                <a:effectLst/>
                <a:latin typeface="Arial Unicode MS" panose="020B0604020202020204" pitchFamily="34" charset="-128"/>
              </a:rPr>
              <a:t>("%f", &amp;dist1.inch);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000" b="0" i="0" u="none" strike="noStrike" cap="none" normalizeH="0" baseline="0" dirty="0" smtClean="0">
                <a:ln>
                  <a:noFill/>
                </a:ln>
                <a:solidFill>
                  <a:schemeClr val="tx1"/>
                </a:solidFill>
                <a:effectLst/>
                <a:latin typeface="Arial Unicode MS" panose="020B0604020202020204" pitchFamily="34" charset="-128"/>
              </a:rPr>
              <a:t>("2nd distance\n");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000" b="0" i="0" u="none" strike="noStrike" cap="none" normalizeH="0" baseline="0" dirty="0" smtClean="0">
                <a:ln>
                  <a:noFill/>
                </a:ln>
                <a:solidFill>
                  <a:schemeClr val="tx1"/>
                </a:solidFill>
                <a:effectLst/>
                <a:latin typeface="Arial Unicode MS" panose="020B0604020202020204" pitchFamily="34" charset="-128"/>
              </a:rPr>
              <a:t>("Enter feet: ");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Arial Unicode MS" panose="020B0604020202020204" pitchFamily="34" charset="-128"/>
              </a:rPr>
              <a:t>scanf</a:t>
            </a:r>
            <a:r>
              <a:rPr kumimoji="0" lang="en-US" sz="2000" b="0" i="0" u="none" strike="noStrike" cap="none" normalizeH="0" baseline="0" dirty="0" smtClean="0">
                <a:ln>
                  <a:noFill/>
                </a:ln>
                <a:solidFill>
                  <a:schemeClr val="tx1"/>
                </a:solidFill>
                <a:effectLst/>
                <a:latin typeface="Arial Unicode MS" panose="020B0604020202020204" pitchFamily="34" charset="-128"/>
              </a:rPr>
              <a:t>("%d", &amp;dist2.feet);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err="1" smtClean="0">
                <a:ln>
                  <a:noFill/>
                </a:ln>
                <a:solidFill>
                  <a:schemeClr val="tx1"/>
                </a:solidFill>
                <a:effectLst/>
                <a:latin typeface="Arial Unicode MS" panose="020B0604020202020204" pitchFamily="34" charset="-128"/>
              </a:rPr>
              <a:t>printf</a:t>
            </a:r>
            <a:r>
              <a:rPr kumimoji="0" lang="en-US" sz="2000" b="0" i="0" u="none" strike="noStrike" cap="none" normalizeH="0" baseline="0" dirty="0" smtClean="0">
                <a:ln>
                  <a:noFill/>
                </a:ln>
                <a:solidFill>
                  <a:schemeClr val="tx1"/>
                </a:solidFill>
                <a:effectLst/>
                <a:latin typeface="Arial Unicode MS" panose="020B0604020202020204" pitchFamily="34" charset="-128"/>
              </a:rPr>
              <a:t>("Enter inch: ");</a:t>
            </a:r>
            <a:endParaRPr kumimoji="0" lang="en-US" sz="2000" b="0" i="0" u="none" strike="noStrike" cap="none" normalizeH="0" baseline="0" dirty="0" smtClean="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smtClean="0">
                <a:ln>
                  <a:noFill/>
                </a:ln>
                <a:solidFill>
                  <a:schemeClr val="tx1"/>
                </a:solidFill>
                <a:effectLst/>
                <a:latin typeface="Arial Unicode MS" panose="020B0604020202020204" pitchFamily="34" charset="-128"/>
              </a:rPr>
              <a:t> </a:t>
            </a:r>
            <a:r>
              <a:rPr kumimoji="0" lang="en-US" sz="2000" b="0" i="0" u="none" strike="noStrike" cap="none" normalizeH="0" baseline="0" dirty="0" err="1" smtClean="0">
                <a:ln>
                  <a:noFill/>
                </a:ln>
                <a:solidFill>
                  <a:schemeClr val="tx1"/>
                </a:solidFill>
                <a:effectLst/>
                <a:latin typeface="Arial Unicode MS" panose="020B0604020202020204" pitchFamily="34" charset="-128"/>
              </a:rPr>
              <a:t>scanf</a:t>
            </a:r>
            <a:r>
              <a:rPr kumimoji="0" lang="en-US" sz="2000" b="0" i="0" u="none" strike="noStrike" cap="none" normalizeH="0" baseline="0" dirty="0" smtClean="0">
                <a:ln>
                  <a:noFill/>
                </a:ln>
                <a:solidFill>
                  <a:schemeClr val="tx1"/>
                </a:solidFill>
                <a:effectLst/>
                <a:latin typeface="Arial Unicode MS" panose="020B0604020202020204" pitchFamily="34" charset="-128"/>
              </a:rPr>
              <a:t>("%f", &amp;dist2.inch);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5732172" y="684838"/>
            <a:ext cx="6096000" cy="4093428"/>
          </a:xfrm>
          <a:prstGeom prst="rect">
            <a:avLst/>
          </a:prstGeom>
        </p:spPr>
        <p:txBody>
          <a:bodyPr>
            <a:spAutoFit/>
          </a:bodyPr>
          <a:lstStyle/>
          <a:p>
            <a:pPr lvl="0" eaLnBrk="0" fontAlgn="base" hangingPunct="0">
              <a:spcBef>
                <a:spcPct val="0"/>
              </a:spcBef>
              <a:spcAft>
                <a:spcPct val="0"/>
              </a:spcAft>
            </a:pPr>
            <a:r>
              <a:rPr lang="en-US" sz="2000" dirty="0">
                <a:latin typeface="Arial Unicode MS" panose="020B0604020202020204" pitchFamily="34" charset="-128"/>
              </a:rPr>
              <a:t>// adding feet</a:t>
            </a:r>
            <a:endParaRPr lang="en-US" sz="2000" dirty="0">
              <a:latin typeface="Arial Unicode MS" panose="020B0604020202020204" pitchFamily="34" charset="-128"/>
            </a:endParaRPr>
          </a:p>
          <a:p>
            <a:pPr lvl="0" eaLnBrk="0" fontAlgn="base" hangingPunct="0">
              <a:spcBef>
                <a:spcPct val="0"/>
              </a:spcBef>
              <a:spcAft>
                <a:spcPct val="0"/>
              </a:spcAft>
            </a:pPr>
            <a:r>
              <a:rPr lang="en-US" sz="2000" dirty="0">
                <a:latin typeface="Arial Unicode MS" panose="020B0604020202020204" pitchFamily="34" charset="-128"/>
              </a:rPr>
              <a:t> </a:t>
            </a:r>
            <a:r>
              <a:rPr lang="en-US" sz="2000" dirty="0" err="1">
                <a:latin typeface="Arial Unicode MS" panose="020B0604020202020204" pitchFamily="34" charset="-128"/>
              </a:rPr>
              <a:t>sum.feet</a:t>
            </a:r>
            <a:r>
              <a:rPr lang="en-US" sz="2000" dirty="0">
                <a:latin typeface="Arial Unicode MS" panose="020B0604020202020204" pitchFamily="34" charset="-128"/>
              </a:rPr>
              <a:t> = dist1.feet + dist2.feet; </a:t>
            </a:r>
            <a:endParaRPr lang="en-US" sz="2000" dirty="0">
              <a:latin typeface="Arial Unicode MS" panose="020B0604020202020204" pitchFamily="34" charset="-128"/>
            </a:endParaRPr>
          </a:p>
          <a:p>
            <a:pPr lvl="0" eaLnBrk="0" fontAlgn="base" hangingPunct="0">
              <a:spcBef>
                <a:spcPct val="0"/>
              </a:spcBef>
              <a:spcAft>
                <a:spcPct val="0"/>
              </a:spcAft>
            </a:pPr>
            <a:r>
              <a:rPr lang="en-US" sz="2000" dirty="0">
                <a:latin typeface="Arial Unicode MS" panose="020B0604020202020204" pitchFamily="34" charset="-128"/>
              </a:rPr>
              <a:t>// adding inches </a:t>
            </a:r>
            <a:endParaRPr lang="en-US" sz="2000" dirty="0">
              <a:latin typeface="Arial Unicode MS" panose="020B0604020202020204" pitchFamily="34" charset="-128"/>
            </a:endParaRPr>
          </a:p>
          <a:p>
            <a:pPr lvl="0" eaLnBrk="0" fontAlgn="base" hangingPunct="0">
              <a:spcBef>
                <a:spcPct val="0"/>
              </a:spcBef>
              <a:spcAft>
                <a:spcPct val="0"/>
              </a:spcAft>
            </a:pPr>
            <a:r>
              <a:rPr lang="en-US" sz="2000" dirty="0" err="1">
                <a:latin typeface="Arial Unicode MS" panose="020B0604020202020204" pitchFamily="34" charset="-128"/>
              </a:rPr>
              <a:t>sum.inch</a:t>
            </a:r>
            <a:r>
              <a:rPr lang="en-US" sz="2000" dirty="0">
                <a:latin typeface="Arial Unicode MS" panose="020B0604020202020204" pitchFamily="34" charset="-128"/>
              </a:rPr>
              <a:t> = dist1.inch + dist2.inch; </a:t>
            </a:r>
            <a:endParaRPr lang="en-US" sz="2000" dirty="0">
              <a:latin typeface="Arial Unicode MS" panose="020B0604020202020204" pitchFamily="34" charset="-128"/>
            </a:endParaRPr>
          </a:p>
          <a:p>
            <a:pPr lvl="0" eaLnBrk="0" fontAlgn="base" hangingPunct="0">
              <a:spcBef>
                <a:spcPct val="0"/>
              </a:spcBef>
              <a:spcAft>
                <a:spcPct val="0"/>
              </a:spcAft>
            </a:pPr>
            <a:r>
              <a:rPr lang="en-US" sz="2000" dirty="0">
                <a:latin typeface="Arial Unicode MS" panose="020B0604020202020204" pitchFamily="34" charset="-128"/>
              </a:rPr>
              <a:t>// changing to feet if inch is greater than 12 </a:t>
            </a:r>
            <a:endParaRPr lang="en-US" sz="2000" dirty="0">
              <a:latin typeface="Arial Unicode MS" panose="020B0604020202020204" pitchFamily="34" charset="-128"/>
            </a:endParaRPr>
          </a:p>
          <a:p>
            <a:pPr lvl="0" eaLnBrk="0" fontAlgn="base" hangingPunct="0">
              <a:spcBef>
                <a:spcPct val="0"/>
              </a:spcBef>
              <a:spcAft>
                <a:spcPct val="0"/>
              </a:spcAft>
            </a:pPr>
            <a:r>
              <a:rPr lang="en-US" sz="2000" dirty="0">
                <a:latin typeface="Arial Unicode MS" panose="020B0604020202020204" pitchFamily="34" charset="-128"/>
              </a:rPr>
              <a:t>while (</a:t>
            </a:r>
            <a:r>
              <a:rPr lang="en-US" sz="2000" dirty="0" err="1">
                <a:latin typeface="Arial Unicode MS" panose="020B0604020202020204" pitchFamily="34" charset="-128"/>
              </a:rPr>
              <a:t>sum.inch</a:t>
            </a:r>
            <a:r>
              <a:rPr lang="en-US" sz="2000" dirty="0">
                <a:latin typeface="Arial Unicode MS" panose="020B0604020202020204" pitchFamily="34" charset="-128"/>
              </a:rPr>
              <a:t> &gt;= 12)</a:t>
            </a:r>
            <a:endParaRPr lang="en-US" sz="2000" dirty="0">
              <a:latin typeface="Arial Unicode MS" panose="020B0604020202020204" pitchFamily="34" charset="-128"/>
            </a:endParaRPr>
          </a:p>
          <a:p>
            <a:pPr lvl="0" eaLnBrk="0" fontAlgn="base" hangingPunct="0">
              <a:spcBef>
                <a:spcPct val="0"/>
              </a:spcBef>
              <a:spcAft>
                <a:spcPct val="0"/>
              </a:spcAft>
            </a:pPr>
            <a:r>
              <a:rPr lang="en-US" sz="2000" dirty="0">
                <a:latin typeface="Arial Unicode MS" panose="020B0604020202020204" pitchFamily="34" charset="-128"/>
              </a:rPr>
              <a:t> { ++</a:t>
            </a:r>
            <a:r>
              <a:rPr lang="en-US" sz="2000" dirty="0" err="1">
                <a:latin typeface="Arial Unicode MS" panose="020B0604020202020204" pitchFamily="34" charset="-128"/>
              </a:rPr>
              <a:t>sum.feet</a:t>
            </a:r>
            <a:r>
              <a:rPr lang="en-US" sz="2000" dirty="0">
                <a:latin typeface="Arial Unicode MS" panose="020B0604020202020204" pitchFamily="34" charset="-128"/>
              </a:rPr>
              <a:t>; </a:t>
            </a:r>
            <a:endParaRPr lang="en-US" sz="2000" dirty="0">
              <a:latin typeface="Arial Unicode MS" panose="020B0604020202020204" pitchFamily="34" charset="-128"/>
            </a:endParaRPr>
          </a:p>
          <a:p>
            <a:pPr lvl="0" eaLnBrk="0" fontAlgn="base" hangingPunct="0">
              <a:spcBef>
                <a:spcPct val="0"/>
              </a:spcBef>
              <a:spcAft>
                <a:spcPct val="0"/>
              </a:spcAft>
            </a:pPr>
            <a:r>
              <a:rPr lang="en-US" sz="2000" dirty="0" smtClean="0">
                <a:latin typeface="Arial Unicode MS" panose="020B0604020202020204" pitchFamily="34" charset="-128"/>
              </a:rPr>
              <a:t>   </a:t>
            </a:r>
            <a:r>
              <a:rPr lang="en-US" sz="2000" dirty="0" err="1" smtClean="0">
                <a:latin typeface="Arial Unicode MS" panose="020B0604020202020204" pitchFamily="34" charset="-128"/>
              </a:rPr>
              <a:t>sum.inch</a:t>
            </a:r>
            <a:r>
              <a:rPr lang="en-US" sz="2000" dirty="0" smtClean="0">
                <a:latin typeface="Arial Unicode MS" panose="020B0604020202020204" pitchFamily="34" charset="-128"/>
              </a:rPr>
              <a:t> </a:t>
            </a:r>
            <a:r>
              <a:rPr lang="en-US" sz="2000" dirty="0">
                <a:latin typeface="Arial Unicode MS" panose="020B0604020202020204" pitchFamily="34" charset="-128"/>
              </a:rPr>
              <a:t>= </a:t>
            </a:r>
            <a:r>
              <a:rPr lang="en-US" sz="2000" dirty="0" err="1">
                <a:latin typeface="Arial Unicode MS" panose="020B0604020202020204" pitchFamily="34" charset="-128"/>
              </a:rPr>
              <a:t>sum.inch</a:t>
            </a:r>
            <a:r>
              <a:rPr lang="en-US" sz="2000" dirty="0">
                <a:latin typeface="Arial Unicode MS" panose="020B0604020202020204" pitchFamily="34" charset="-128"/>
              </a:rPr>
              <a:t> - 12; </a:t>
            </a:r>
            <a:endParaRPr lang="en-US" sz="2000" dirty="0">
              <a:latin typeface="Arial Unicode MS" panose="020B0604020202020204" pitchFamily="34" charset="-128"/>
            </a:endParaRPr>
          </a:p>
          <a:p>
            <a:pPr lvl="0" eaLnBrk="0" fontAlgn="base" hangingPunct="0">
              <a:spcBef>
                <a:spcPct val="0"/>
              </a:spcBef>
              <a:spcAft>
                <a:spcPct val="0"/>
              </a:spcAft>
            </a:pPr>
            <a:r>
              <a:rPr lang="en-US" sz="2000" dirty="0">
                <a:latin typeface="Arial Unicode MS" panose="020B0604020202020204" pitchFamily="34" charset="-128"/>
              </a:rPr>
              <a:t>}</a:t>
            </a:r>
            <a:endParaRPr lang="en-US" sz="2000" dirty="0">
              <a:latin typeface="Arial Unicode MS" panose="020B0604020202020204" pitchFamily="34" charset="-128"/>
            </a:endParaRPr>
          </a:p>
          <a:p>
            <a:pPr lvl="0" eaLnBrk="0" fontAlgn="base" hangingPunct="0">
              <a:spcBef>
                <a:spcPct val="0"/>
              </a:spcBef>
              <a:spcAft>
                <a:spcPct val="0"/>
              </a:spcAft>
            </a:pPr>
            <a:r>
              <a:rPr lang="en-US" sz="2000" dirty="0">
                <a:latin typeface="Arial Unicode MS" panose="020B0604020202020204" pitchFamily="34" charset="-128"/>
              </a:rPr>
              <a:t> </a:t>
            </a:r>
            <a:r>
              <a:rPr lang="en-US" sz="2000" dirty="0" err="1">
                <a:latin typeface="Arial Unicode MS" panose="020B0604020202020204" pitchFamily="34" charset="-128"/>
              </a:rPr>
              <a:t>printf</a:t>
            </a:r>
            <a:r>
              <a:rPr lang="en-US" sz="2000" dirty="0">
                <a:latin typeface="Arial Unicode MS" panose="020B0604020202020204" pitchFamily="34" charset="-128"/>
              </a:rPr>
              <a:t>("Sum of distances = %d\'-%.1f\"", </a:t>
            </a:r>
            <a:r>
              <a:rPr lang="en-US" sz="2000" dirty="0" err="1">
                <a:latin typeface="Arial Unicode MS" panose="020B0604020202020204" pitchFamily="34" charset="-128"/>
              </a:rPr>
              <a:t>sum.feet</a:t>
            </a:r>
            <a:r>
              <a:rPr lang="en-US" sz="2000" dirty="0">
                <a:latin typeface="Arial Unicode MS" panose="020B0604020202020204" pitchFamily="34" charset="-128"/>
              </a:rPr>
              <a:t>, </a:t>
            </a:r>
            <a:r>
              <a:rPr lang="en-US" sz="2000" dirty="0" err="1">
                <a:latin typeface="Arial Unicode MS" panose="020B0604020202020204" pitchFamily="34" charset="-128"/>
              </a:rPr>
              <a:t>sum.inch</a:t>
            </a:r>
            <a:r>
              <a:rPr lang="en-US" sz="2000" dirty="0">
                <a:latin typeface="Arial Unicode MS" panose="020B0604020202020204" pitchFamily="34" charset="-128"/>
              </a:rPr>
              <a:t>); </a:t>
            </a:r>
            <a:endParaRPr lang="en-US" sz="2000" dirty="0">
              <a:latin typeface="Arial Unicode MS" panose="020B0604020202020204" pitchFamily="34" charset="-128"/>
            </a:endParaRPr>
          </a:p>
          <a:p>
            <a:pPr lvl="0" eaLnBrk="0" fontAlgn="base" hangingPunct="0">
              <a:spcBef>
                <a:spcPct val="0"/>
              </a:spcBef>
              <a:spcAft>
                <a:spcPct val="0"/>
              </a:spcAft>
            </a:pPr>
            <a:r>
              <a:rPr lang="en-US" sz="2000" dirty="0">
                <a:latin typeface="Arial Unicode MS" panose="020B0604020202020204" pitchFamily="34" charset="-128"/>
              </a:rPr>
              <a:t>return 0;</a:t>
            </a:r>
            <a:endParaRPr lang="en-US" sz="2000" dirty="0">
              <a:latin typeface="Arial Unicode MS" panose="020B0604020202020204" pitchFamily="34" charset="-128"/>
            </a:endParaRPr>
          </a:p>
          <a:p>
            <a:pPr lvl="0" eaLnBrk="0" fontAlgn="base" hangingPunct="0">
              <a:spcBef>
                <a:spcPct val="0"/>
              </a:spcBef>
              <a:spcAft>
                <a:spcPct val="0"/>
              </a:spcAft>
            </a:pPr>
            <a:r>
              <a:rPr lang="en-US" sz="2000" dirty="0">
                <a:latin typeface="Arial Unicode MS" panose="020B0604020202020204" pitchFamily="34" charset="-128"/>
              </a:rPr>
              <a:t> } </a:t>
            </a:r>
            <a:endParaRPr lang="en-US" sz="2000" dirty="0">
              <a:latin typeface="Arial Unicode MS" panose="020B0604020202020204" pitchFamily="34" charset="-128"/>
            </a:endParaRPr>
          </a:p>
        </p:txBody>
      </p:sp>
      <p:pic>
        <p:nvPicPr>
          <p:cNvPr id="7" name="Picture 6"/>
          <p:cNvPicPr>
            <a:picLocks noChangeAspect="1"/>
          </p:cNvPicPr>
          <p:nvPr/>
        </p:nvPicPr>
        <p:blipFill>
          <a:blip r:embed="rId1"/>
          <a:stretch>
            <a:fillRect/>
          </a:stretch>
        </p:blipFill>
        <p:spPr>
          <a:xfrm>
            <a:off x="7449623" y="4539966"/>
            <a:ext cx="2933700" cy="17526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7253</Words>
  <Application>WPS Presentation</Application>
  <PresentationFormat>Widescreen</PresentationFormat>
  <Paragraphs>316</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Times New Roman</vt:lpstr>
      <vt:lpstr>Arial Unicode MS</vt:lpstr>
      <vt:lpstr>Calibri Light</vt:lpstr>
      <vt:lpstr>Calibri</vt:lpstr>
      <vt:lpstr>Microsoft YaHei</vt:lpstr>
      <vt:lpstr>Arial Unicode MS</vt:lpstr>
      <vt:lpstr>Office Theme</vt:lpstr>
      <vt:lpstr>PPL Lab</vt:lpstr>
      <vt:lpstr>Implementation of various Data Types. </vt:lpstr>
      <vt:lpstr>Implementation of various Data Types. </vt:lpstr>
      <vt:lpstr>Implementation of various Data Types. </vt:lpstr>
      <vt:lpstr>Implementation of various Data Types. </vt:lpstr>
      <vt:lpstr>Implementation of various Data Types. </vt:lpstr>
      <vt:lpstr>Implementation of various Data Types. </vt:lpstr>
      <vt:lpstr>Implementation of various Data Types. </vt:lpstr>
      <vt:lpstr>Implementation of various Data Types. </vt:lpstr>
      <vt:lpstr>Implementation of various Data Types. </vt:lpstr>
      <vt:lpstr>Implementation of various Data Types. </vt:lpstr>
      <vt:lpstr>Implementation of various Data Types. </vt:lpstr>
      <vt:lpstr>Implementation of various Data Types. </vt:lpstr>
      <vt:lpstr>Implementation of various Data Types. </vt:lpstr>
      <vt:lpstr>Implementation of various Data Types. </vt:lpstr>
      <vt:lpstr>Implementation of various Data Types. </vt:lpstr>
      <vt:lpstr>Implementation of various Data Types. </vt:lpstr>
      <vt:lpstr>Implementation of various Data Types. </vt:lpstr>
      <vt:lpstr>Implementation of various Data Types. </vt:lpstr>
      <vt:lpstr>Assignment:</vt:lpstr>
      <vt:lpstr>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PPL Lab</dc:title>
  <dc:creator>HP</dc:creator>
  <cp:lastModifiedBy>lab4-pc8</cp:lastModifiedBy>
  <cp:revision>80</cp:revision>
  <dcterms:created xsi:type="dcterms:W3CDTF">2021-04-23T10:42:00Z</dcterms:created>
  <dcterms:modified xsi:type="dcterms:W3CDTF">2021-12-27T08:08:30Z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671FEDE80C354CD7B272E178806FCF16</vt:lpwstr>
  </property>
  <property fmtid="{D5CDD505-2E9C-101B-9397-08002B2CF9AE}" pid="3" name="KSOProductBuildVer">
    <vt:lpwstr>1033-11.2.0.10426</vt:lpwstr>
  </property>
</Properties>
</file>