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621" r:id="rId4"/>
    <p:sldId id="441" r:id="rId5"/>
    <p:sldId id="511" r:id="rId6"/>
    <p:sldId id="512" r:id="rId7"/>
    <p:sldId id="513" r:id="rId8"/>
    <p:sldId id="514" r:id="rId9"/>
    <p:sldId id="588" r:id="rId10"/>
    <p:sldId id="494" r:id="rId11"/>
    <p:sldId id="495" r:id="rId12"/>
    <p:sldId id="496" r:id="rId13"/>
    <p:sldId id="497" r:id="rId14"/>
    <p:sldId id="498" r:id="rId15"/>
    <p:sldId id="499" r:id="rId16"/>
    <p:sldId id="500" r:id="rId17"/>
    <p:sldId id="501" r:id="rId18"/>
    <p:sldId id="504" r:id="rId19"/>
    <p:sldId id="516" r:id="rId20"/>
    <p:sldId id="592" r:id="rId21"/>
    <p:sldId id="589" r:id="rId22"/>
    <p:sldId id="590" r:id="rId23"/>
    <p:sldId id="593" r:id="rId24"/>
    <p:sldId id="591" r:id="rId25"/>
    <p:sldId id="538" r:id="rId26"/>
    <p:sldId id="539" r:id="rId27"/>
    <p:sldId id="540" r:id="rId28"/>
    <p:sldId id="594" r:id="rId29"/>
    <p:sldId id="595" r:id="rId30"/>
    <p:sldId id="597" r:id="rId31"/>
    <p:sldId id="598" r:id="rId32"/>
    <p:sldId id="596" r:id="rId33"/>
    <p:sldId id="541" r:id="rId34"/>
    <p:sldId id="543" r:id="rId35"/>
    <p:sldId id="602" r:id="rId36"/>
    <p:sldId id="603" r:id="rId37"/>
    <p:sldId id="604" r:id="rId38"/>
    <p:sldId id="605" r:id="rId39"/>
    <p:sldId id="542" r:id="rId40"/>
    <p:sldId id="544" r:id="rId41"/>
    <p:sldId id="545" r:id="rId42"/>
    <p:sldId id="546" r:id="rId43"/>
    <p:sldId id="547" r:id="rId44"/>
    <p:sldId id="442" r:id="rId45"/>
    <p:sldId id="443" r:id="rId46"/>
    <p:sldId id="444" r:id="rId47"/>
    <p:sldId id="445" r:id="rId48"/>
    <p:sldId id="446" r:id="rId49"/>
    <p:sldId id="447" r:id="rId50"/>
    <p:sldId id="448" r:id="rId51"/>
    <p:sldId id="449" r:id="rId52"/>
    <p:sldId id="450" r:id="rId53"/>
    <p:sldId id="451" r:id="rId54"/>
    <p:sldId id="452" r:id="rId55"/>
    <p:sldId id="453" r:id="rId56"/>
    <p:sldId id="454" r:id="rId57"/>
    <p:sldId id="548" r:id="rId58"/>
    <p:sldId id="549" r:id="rId59"/>
    <p:sldId id="550" r:id="rId60"/>
    <p:sldId id="551" r:id="rId61"/>
    <p:sldId id="552" r:id="rId62"/>
    <p:sldId id="553" r:id="rId63"/>
    <p:sldId id="455" r:id="rId64"/>
    <p:sldId id="456" r:id="rId65"/>
    <p:sldId id="457" r:id="rId66"/>
    <p:sldId id="458" r:id="rId67"/>
    <p:sldId id="459" r:id="rId68"/>
    <p:sldId id="460" r:id="rId69"/>
    <p:sldId id="461" r:id="rId70"/>
    <p:sldId id="462" r:id="rId71"/>
    <p:sldId id="463" r:id="rId72"/>
    <p:sldId id="464" r:id="rId73"/>
    <p:sldId id="465" r:id="rId74"/>
    <p:sldId id="466" r:id="rId75"/>
    <p:sldId id="467" r:id="rId76"/>
    <p:sldId id="554" r:id="rId77"/>
    <p:sldId id="622" r:id="rId78"/>
    <p:sldId id="623" r:id="rId79"/>
    <p:sldId id="624" r:id="rId80"/>
    <p:sldId id="557" r:id="rId81"/>
    <p:sldId id="558" r:id="rId82"/>
    <p:sldId id="559" r:id="rId83"/>
    <p:sldId id="560" r:id="rId84"/>
    <p:sldId id="561" r:id="rId85"/>
    <p:sldId id="562" r:id="rId86"/>
    <p:sldId id="563" r:id="rId87"/>
    <p:sldId id="564" r:id="rId88"/>
    <p:sldId id="565" r:id="rId89"/>
    <p:sldId id="566" r:id="rId90"/>
    <p:sldId id="567" r:id="rId91"/>
    <p:sldId id="472" r:id="rId92"/>
    <p:sldId id="555" r:id="rId93"/>
    <p:sldId id="556" r:id="rId94"/>
    <p:sldId id="606" r:id="rId95"/>
    <p:sldId id="607" r:id="rId96"/>
    <p:sldId id="608" r:id="rId97"/>
    <p:sldId id="609" r:id="rId98"/>
    <p:sldId id="610" r:id="rId99"/>
    <p:sldId id="611" r:id="rId100"/>
    <p:sldId id="569" r:id="rId101"/>
    <p:sldId id="570" r:id="rId102"/>
    <p:sldId id="612" r:id="rId103"/>
    <p:sldId id="613" r:id="rId104"/>
    <p:sldId id="614" r:id="rId105"/>
    <p:sldId id="615" r:id="rId106"/>
    <p:sldId id="616" r:id="rId107"/>
    <p:sldId id="617" r:id="rId108"/>
    <p:sldId id="619" r:id="rId109"/>
    <p:sldId id="620" r:id="rId110"/>
    <p:sldId id="575"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02"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A68A-A785-4D6E-B1AE-B02F22325E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347F9A-B20C-45BF-B52E-2177678C9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2788D6-D114-48B9-BA08-F72E1AADC3D3}"/>
              </a:ext>
            </a:extLst>
          </p:cNvPr>
          <p:cNvSpPr>
            <a:spLocks noGrp="1"/>
          </p:cNvSpPr>
          <p:nvPr>
            <p:ph type="dt" sz="half" idx="10"/>
          </p:nvPr>
        </p:nvSpPr>
        <p:spPr/>
        <p:txBody>
          <a:bodyPr/>
          <a:lstStyle/>
          <a:p>
            <a:fld id="{034D2A2D-1DD1-4B69-9658-DD488DF30F88}" type="datetimeFigureOut">
              <a:rPr lang="en-IN" smtClean="0"/>
              <a:t>09-04-2022</a:t>
            </a:fld>
            <a:endParaRPr lang="en-IN"/>
          </a:p>
        </p:txBody>
      </p:sp>
      <p:sp>
        <p:nvSpPr>
          <p:cNvPr id="5" name="Footer Placeholder 4">
            <a:extLst>
              <a:ext uri="{FF2B5EF4-FFF2-40B4-BE49-F238E27FC236}">
                <a16:creationId xmlns:a16="http://schemas.microsoft.com/office/drawing/2014/main" id="{0033F61F-B623-45F5-A604-AAA1D26D18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95CF20-B5D9-4FA5-93E6-F8514418C001}"/>
              </a:ext>
            </a:extLst>
          </p:cNvPr>
          <p:cNvSpPr>
            <a:spLocks noGrp="1"/>
          </p:cNvSpPr>
          <p:nvPr>
            <p:ph type="sldNum" sz="quarter" idx="12"/>
          </p:nvPr>
        </p:nvSpPr>
        <p:spPr/>
        <p:txBody>
          <a:bodyPr/>
          <a:lstStyle/>
          <a:p>
            <a:fld id="{BB6D8344-CED3-4618-A7E4-C8779B0159C3}" type="slidenum">
              <a:rPr lang="en-IN" smtClean="0"/>
              <a:t>‹#›</a:t>
            </a:fld>
            <a:endParaRPr lang="en-IN"/>
          </a:p>
        </p:txBody>
      </p:sp>
    </p:spTree>
    <p:extLst>
      <p:ext uri="{BB962C8B-B14F-4D97-AF65-F5344CB8AC3E}">
        <p14:creationId xmlns:p14="http://schemas.microsoft.com/office/powerpoint/2010/main" val="81647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0705-C07B-428E-ABCA-396ECBF68F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D3ABF0-C9B4-46B0-9B28-42B16DC574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9CE480-1BCD-434F-94E6-30B0C30A8EC4}"/>
              </a:ext>
            </a:extLst>
          </p:cNvPr>
          <p:cNvSpPr>
            <a:spLocks noGrp="1"/>
          </p:cNvSpPr>
          <p:nvPr>
            <p:ph type="dt" sz="half" idx="10"/>
          </p:nvPr>
        </p:nvSpPr>
        <p:spPr/>
        <p:txBody>
          <a:bodyPr/>
          <a:lstStyle/>
          <a:p>
            <a:fld id="{034D2A2D-1DD1-4B69-9658-DD488DF30F88}" type="datetimeFigureOut">
              <a:rPr lang="en-IN" smtClean="0"/>
              <a:t>09-04-2022</a:t>
            </a:fld>
            <a:endParaRPr lang="en-IN"/>
          </a:p>
        </p:txBody>
      </p:sp>
      <p:sp>
        <p:nvSpPr>
          <p:cNvPr id="5" name="Footer Placeholder 4">
            <a:extLst>
              <a:ext uri="{FF2B5EF4-FFF2-40B4-BE49-F238E27FC236}">
                <a16:creationId xmlns:a16="http://schemas.microsoft.com/office/drawing/2014/main" id="{9CCFF70F-DE11-4B06-A031-04FD3E3D5A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9BBD9B-049D-4AE3-913A-4C8B672845A3}"/>
              </a:ext>
            </a:extLst>
          </p:cNvPr>
          <p:cNvSpPr>
            <a:spLocks noGrp="1"/>
          </p:cNvSpPr>
          <p:nvPr>
            <p:ph type="sldNum" sz="quarter" idx="12"/>
          </p:nvPr>
        </p:nvSpPr>
        <p:spPr/>
        <p:txBody>
          <a:bodyPr/>
          <a:lstStyle/>
          <a:p>
            <a:fld id="{BB6D8344-CED3-4618-A7E4-C8779B0159C3}" type="slidenum">
              <a:rPr lang="en-IN" smtClean="0"/>
              <a:t>‹#›</a:t>
            </a:fld>
            <a:endParaRPr lang="en-IN"/>
          </a:p>
        </p:txBody>
      </p:sp>
    </p:spTree>
    <p:extLst>
      <p:ext uri="{BB962C8B-B14F-4D97-AF65-F5344CB8AC3E}">
        <p14:creationId xmlns:p14="http://schemas.microsoft.com/office/powerpoint/2010/main" val="329195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BF4C52-7CA2-449C-8A78-7CA76E121D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9C5D14-1719-44EE-A291-AE18BFBDD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6A9C18-A939-4810-ADB4-CDDCCAFF5C21}"/>
              </a:ext>
            </a:extLst>
          </p:cNvPr>
          <p:cNvSpPr>
            <a:spLocks noGrp="1"/>
          </p:cNvSpPr>
          <p:nvPr>
            <p:ph type="dt" sz="half" idx="10"/>
          </p:nvPr>
        </p:nvSpPr>
        <p:spPr/>
        <p:txBody>
          <a:bodyPr/>
          <a:lstStyle/>
          <a:p>
            <a:fld id="{034D2A2D-1DD1-4B69-9658-DD488DF30F88}" type="datetimeFigureOut">
              <a:rPr lang="en-IN" smtClean="0"/>
              <a:t>09-04-2022</a:t>
            </a:fld>
            <a:endParaRPr lang="en-IN"/>
          </a:p>
        </p:txBody>
      </p:sp>
      <p:sp>
        <p:nvSpPr>
          <p:cNvPr id="5" name="Footer Placeholder 4">
            <a:extLst>
              <a:ext uri="{FF2B5EF4-FFF2-40B4-BE49-F238E27FC236}">
                <a16:creationId xmlns:a16="http://schemas.microsoft.com/office/drawing/2014/main" id="{1D4C8128-E004-474E-8EEC-A761C3857D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79418F-BB4E-427C-BAD5-5825BDC29144}"/>
              </a:ext>
            </a:extLst>
          </p:cNvPr>
          <p:cNvSpPr>
            <a:spLocks noGrp="1"/>
          </p:cNvSpPr>
          <p:nvPr>
            <p:ph type="sldNum" sz="quarter" idx="12"/>
          </p:nvPr>
        </p:nvSpPr>
        <p:spPr/>
        <p:txBody>
          <a:bodyPr/>
          <a:lstStyle/>
          <a:p>
            <a:fld id="{BB6D8344-CED3-4618-A7E4-C8779B0159C3}" type="slidenum">
              <a:rPr lang="en-IN" smtClean="0"/>
              <a:t>‹#›</a:t>
            </a:fld>
            <a:endParaRPr lang="en-IN"/>
          </a:p>
        </p:txBody>
      </p:sp>
    </p:spTree>
    <p:extLst>
      <p:ext uri="{BB962C8B-B14F-4D97-AF65-F5344CB8AC3E}">
        <p14:creationId xmlns:p14="http://schemas.microsoft.com/office/powerpoint/2010/main" val="115641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58AB-9817-43DC-85CC-0E7C21457F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FB3ADE-5933-4655-89B1-32E49D76F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1E7531-8DD7-4A7C-8E92-140AADD4627F}"/>
              </a:ext>
            </a:extLst>
          </p:cNvPr>
          <p:cNvSpPr>
            <a:spLocks noGrp="1"/>
          </p:cNvSpPr>
          <p:nvPr>
            <p:ph type="dt" sz="half" idx="10"/>
          </p:nvPr>
        </p:nvSpPr>
        <p:spPr/>
        <p:txBody>
          <a:bodyPr/>
          <a:lstStyle/>
          <a:p>
            <a:fld id="{034D2A2D-1DD1-4B69-9658-DD488DF30F88}" type="datetimeFigureOut">
              <a:rPr lang="en-IN" smtClean="0"/>
              <a:t>09-04-2022</a:t>
            </a:fld>
            <a:endParaRPr lang="en-IN"/>
          </a:p>
        </p:txBody>
      </p:sp>
      <p:sp>
        <p:nvSpPr>
          <p:cNvPr id="5" name="Footer Placeholder 4">
            <a:extLst>
              <a:ext uri="{FF2B5EF4-FFF2-40B4-BE49-F238E27FC236}">
                <a16:creationId xmlns:a16="http://schemas.microsoft.com/office/drawing/2014/main" id="{8DE82200-30FF-4864-A311-BC7DF7563D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D74825-E5AC-446F-AB1E-E348617AA8B9}"/>
              </a:ext>
            </a:extLst>
          </p:cNvPr>
          <p:cNvSpPr>
            <a:spLocks noGrp="1"/>
          </p:cNvSpPr>
          <p:nvPr>
            <p:ph type="sldNum" sz="quarter" idx="12"/>
          </p:nvPr>
        </p:nvSpPr>
        <p:spPr/>
        <p:txBody>
          <a:bodyPr/>
          <a:lstStyle/>
          <a:p>
            <a:fld id="{BB6D8344-CED3-4618-A7E4-C8779B0159C3}" type="slidenum">
              <a:rPr lang="en-IN" smtClean="0"/>
              <a:t>‹#›</a:t>
            </a:fld>
            <a:endParaRPr lang="en-IN"/>
          </a:p>
        </p:txBody>
      </p:sp>
    </p:spTree>
    <p:extLst>
      <p:ext uri="{BB962C8B-B14F-4D97-AF65-F5344CB8AC3E}">
        <p14:creationId xmlns:p14="http://schemas.microsoft.com/office/powerpoint/2010/main" val="222536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DA12-161B-4FD5-9B87-C99CA34FEA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E9169A-B525-4098-89CD-BC3C26701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542D88-26AA-44DC-8540-EED44448104E}"/>
              </a:ext>
            </a:extLst>
          </p:cNvPr>
          <p:cNvSpPr>
            <a:spLocks noGrp="1"/>
          </p:cNvSpPr>
          <p:nvPr>
            <p:ph type="dt" sz="half" idx="10"/>
          </p:nvPr>
        </p:nvSpPr>
        <p:spPr/>
        <p:txBody>
          <a:bodyPr/>
          <a:lstStyle/>
          <a:p>
            <a:fld id="{034D2A2D-1DD1-4B69-9658-DD488DF30F88}" type="datetimeFigureOut">
              <a:rPr lang="en-IN" smtClean="0"/>
              <a:t>09-04-2022</a:t>
            </a:fld>
            <a:endParaRPr lang="en-IN"/>
          </a:p>
        </p:txBody>
      </p:sp>
      <p:sp>
        <p:nvSpPr>
          <p:cNvPr id="5" name="Footer Placeholder 4">
            <a:extLst>
              <a:ext uri="{FF2B5EF4-FFF2-40B4-BE49-F238E27FC236}">
                <a16:creationId xmlns:a16="http://schemas.microsoft.com/office/drawing/2014/main" id="{14B77B13-B36C-4B14-B806-CBB0CEAC3F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AD131A-7BAE-48C4-959A-F7C8D6CF5EF2}"/>
              </a:ext>
            </a:extLst>
          </p:cNvPr>
          <p:cNvSpPr>
            <a:spLocks noGrp="1"/>
          </p:cNvSpPr>
          <p:nvPr>
            <p:ph type="sldNum" sz="quarter" idx="12"/>
          </p:nvPr>
        </p:nvSpPr>
        <p:spPr/>
        <p:txBody>
          <a:bodyPr/>
          <a:lstStyle/>
          <a:p>
            <a:fld id="{BB6D8344-CED3-4618-A7E4-C8779B0159C3}" type="slidenum">
              <a:rPr lang="en-IN" smtClean="0"/>
              <a:t>‹#›</a:t>
            </a:fld>
            <a:endParaRPr lang="en-IN"/>
          </a:p>
        </p:txBody>
      </p:sp>
    </p:spTree>
    <p:extLst>
      <p:ext uri="{BB962C8B-B14F-4D97-AF65-F5344CB8AC3E}">
        <p14:creationId xmlns:p14="http://schemas.microsoft.com/office/powerpoint/2010/main" val="28484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6C4E-36E7-4CCC-A149-A7A65ED28F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81EDB2-EE3A-4A19-87F5-06C36DD3C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BAEB3C-7478-470A-A58B-C1D692B41F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6277E3-FCB9-47FD-9114-9A187413765E}"/>
              </a:ext>
            </a:extLst>
          </p:cNvPr>
          <p:cNvSpPr>
            <a:spLocks noGrp="1"/>
          </p:cNvSpPr>
          <p:nvPr>
            <p:ph type="dt" sz="half" idx="10"/>
          </p:nvPr>
        </p:nvSpPr>
        <p:spPr/>
        <p:txBody>
          <a:bodyPr/>
          <a:lstStyle/>
          <a:p>
            <a:fld id="{034D2A2D-1DD1-4B69-9658-DD488DF30F88}" type="datetimeFigureOut">
              <a:rPr lang="en-IN" smtClean="0"/>
              <a:t>09-04-2022</a:t>
            </a:fld>
            <a:endParaRPr lang="en-IN"/>
          </a:p>
        </p:txBody>
      </p:sp>
      <p:sp>
        <p:nvSpPr>
          <p:cNvPr id="6" name="Footer Placeholder 5">
            <a:extLst>
              <a:ext uri="{FF2B5EF4-FFF2-40B4-BE49-F238E27FC236}">
                <a16:creationId xmlns:a16="http://schemas.microsoft.com/office/drawing/2014/main" id="{953F2F57-1A3F-45B0-B808-FA131EE12F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ED35AC-33A2-410C-BDEC-B8F48014F6F8}"/>
              </a:ext>
            </a:extLst>
          </p:cNvPr>
          <p:cNvSpPr>
            <a:spLocks noGrp="1"/>
          </p:cNvSpPr>
          <p:nvPr>
            <p:ph type="sldNum" sz="quarter" idx="12"/>
          </p:nvPr>
        </p:nvSpPr>
        <p:spPr/>
        <p:txBody>
          <a:bodyPr/>
          <a:lstStyle/>
          <a:p>
            <a:fld id="{BB6D8344-CED3-4618-A7E4-C8779B0159C3}" type="slidenum">
              <a:rPr lang="en-IN" smtClean="0"/>
              <a:t>‹#›</a:t>
            </a:fld>
            <a:endParaRPr lang="en-IN"/>
          </a:p>
        </p:txBody>
      </p:sp>
    </p:spTree>
    <p:extLst>
      <p:ext uri="{BB962C8B-B14F-4D97-AF65-F5344CB8AC3E}">
        <p14:creationId xmlns:p14="http://schemas.microsoft.com/office/powerpoint/2010/main" val="52454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57E5-A0E6-43CC-8A1C-4DA4547417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BB8EB5-1463-48B1-AA98-E91B479EE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BD8240-64EE-4F89-B66D-B54DDEFF92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8FBF63-9AB6-4FC9-AFAF-A696D3D0AE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48C204-59D2-4E36-A353-F5D195A6D2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D5D281-507E-47A5-9197-092781284816}"/>
              </a:ext>
            </a:extLst>
          </p:cNvPr>
          <p:cNvSpPr>
            <a:spLocks noGrp="1"/>
          </p:cNvSpPr>
          <p:nvPr>
            <p:ph type="dt" sz="half" idx="10"/>
          </p:nvPr>
        </p:nvSpPr>
        <p:spPr/>
        <p:txBody>
          <a:bodyPr/>
          <a:lstStyle/>
          <a:p>
            <a:fld id="{034D2A2D-1DD1-4B69-9658-DD488DF30F88}" type="datetimeFigureOut">
              <a:rPr lang="en-IN" smtClean="0"/>
              <a:t>09-04-2022</a:t>
            </a:fld>
            <a:endParaRPr lang="en-IN"/>
          </a:p>
        </p:txBody>
      </p:sp>
      <p:sp>
        <p:nvSpPr>
          <p:cNvPr id="8" name="Footer Placeholder 7">
            <a:extLst>
              <a:ext uri="{FF2B5EF4-FFF2-40B4-BE49-F238E27FC236}">
                <a16:creationId xmlns:a16="http://schemas.microsoft.com/office/drawing/2014/main" id="{D2031297-EB80-40B5-AB62-9087594AC9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84E953-7152-4843-8E6B-25D182B46990}"/>
              </a:ext>
            </a:extLst>
          </p:cNvPr>
          <p:cNvSpPr>
            <a:spLocks noGrp="1"/>
          </p:cNvSpPr>
          <p:nvPr>
            <p:ph type="sldNum" sz="quarter" idx="12"/>
          </p:nvPr>
        </p:nvSpPr>
        <p:spPr/>
        <p:txBody>
          <a:bodyPr/>
          <a:lstStyle/>
          <a:p>
            <a:fld id="{BB6D8344-CED3-4618-A7E4-C8779B0159C3}" type="slidenum">
              <a:rPr lang="en-IN" smtClean="0"/>
              <a:t>‹#›</a:t>
            </a:fld>
            <a:endParaRPr lang="en-IN"/>
          </a:p>
        </p:txBody>
      </p:sp>
    </p:spTree>
    <p:extLst>
      <p:ext uri="{BB962C8B-B14F-4D97-AF65-F5344CB8AC3E}">
        <p14:creationId xmlns:p14="http://schemas.microsoft.com/office/powerpoint/2010/main" val="259476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CC7C-56DC-4B2E-842B-529B7ABA06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5ABE4C-A057-46B2-883C-1DA2F7E8A622}"/>
              </a:ext>
            </a:extLst>
          </p:cNvPr>
          <p:cNvSpPr>
            <a:spLocks noGrp="1"/>
          </p:cNvSpPr>
          <p:nvPr>
            <p:ph type="dt" sz="half" idx="10"/>
          </p:nvPr>
        </p:nvSpPr>
        <p:spPr/>
        <p:txBody>
          <a:bodyPr/>
          <a:lstStyle/>
          <a:p>
            <a:fld id="{034D2A2D-1DD1-4B69-9658-DD488DF30F88}" type="datetimeFigureOut">
              <a:rPr lang="en-IN" smtClean="0"/>
              <a:t>09-04-2022</a:t>
            </a:fld>
            <a:endParaRPr lang="en-IN"/>
          </a:p>
        </p:txBody>
      </p:sp>
      <p:sp>
        <p:nvSpPr>
          <p:cNvPr id="4" name="Footer Placeholder 3">
            <a:extLst>
              <a:ext uri="{FF2B5EF4-FFF2-40B4-BE49-F238E27FC236}">
                <a16:creationId xmlns:a16="http://schemas.microsoft.com/office/drawing/2014/main" id="{789B4448-DD60-4263-BAA0-648E5E16E0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C4AC55-18D9-4DD0-9E04-F01617D290A4}"/>
              </a:ext>
            </a:extLst>
          </p:cNvPr>
          <p:cNvSpPr>
            <a:spLocks noGrp="1"/>
          </p:cNvSpPr>
          <p:nvPr>
            <p:ph type="sldNum" sz="quarter" idx="12"/>
          </p:nvPr>
        </p:nvSpPr>
        <p:spPr/>
        <p:txBody>
          <a:bodyPr/>
          <a:lstStyle/>
          <a:p>
            <a:fld id="{BB6D8344-CED3-4618-A7E4-C8779B0159C3}" type="slidenum">
              <a:rPr lang="en-IN" smtClean="0"/>
              <a:t>‹#›</a:t>
            </a:fld>
            <a:endParaRPr lang="en-IN"/>
          </a:p>
        </p:txBody>
      </p:sp>
    </p:spTree>
    <p:extLst>
      <p:ext uri="{BB962C8B-B14F-4D97-AF65-F5344CB8AC3E}">
        <p14:creationId xmlns:p14="http://schemas.microsoft.com/office/powerpoint/2010/main" val="139982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AF617-0ED7-4BE7-9F68-514895748D94}"/>
              </a:ext>
            </a:extLst>
          </p:cNvPr>
          <p:cNvSpPr>
            <a:spLocks noGrp="1"/>
          </p:cNvSpPr>
          <p:nvPr>
            <p:ph type="dt" sz="half" idx="10"/>
          </p:nvPr>
        </p:nvSpPr>
        <p:spPr/>
        <p:txBody>
          <a:bodyPr/>
          <a:lstStyle/>
          <a:p>
            <a:fld id="{034D2A2D-1DD1-4B69-9658-DD488DF30F88}" type="datetimeFigureOut">
              <a:rPr lang="en-IN" smtClean="0"/>
              <a:t>09-04-2022</a:t>
            </a:fld>
            <a:endParaRPr lang="en-IN"/>
          </a:p>
        </p:txBody>
      </p:sp>
      <p:sp>
        <p:nvSpPr>
          <p:cNvPr id="3" name="Footer Placeholder 2">
            <a:extLst>
              <a:ext uri="{FF2B5EF4-FFF2-40B4-BE49-F238E27FC236}">
                <a16:creationId xmlns:a16="http://schemas.microsoft.com/office/drawing/2014/main" id="{62887D01-D140-4520-9FCE-5F8793404C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D48139-DB81-49B8-9B50-C58B44E5D8E6}"/>
              </a:ext>
            </a:extLst>
          </p:cNvPr>
          <p:cNvSpPr>
            <a:spLocks noGrp="1"/>
          </p:cNvSpPr>
          <p:nvPr>
            <p:ph type="sldNum" sz="quarter" idx="12"/>
          </p:nvPr>
        </p:nvSpPr>
        <p:spPr/>
        <p:txBody>
          <a:bodyPr/>
          <a:lstStyle/>
          <a:p>
            <a:fld id="{BB6D8344-CED3-4618-A7E4-C8779B0159C3}" type="slidenum">
              <a:rPr lang="en-IN" smtClean="0"/>
              <a:t>‹#›</a:t>
            </a:fld>
            <a:endParaRPr lang="en-IN"/>
          </a:p>
        </p:txBody>
      </p:sp>
    </p:spTree>
    <p:extLst>
      <p:ext uri="{BB962C8B-B14F-4D97-AF65-F5344CB8AC3E}">
        <p14:creationId xmlns:p14="http://schemas.microsoft.com/office/powerpoint/2010/main" val="1421518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497C-020F-4328-8EFA-DE02521ED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498918-AB05-482A-B151-8A3D346419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7FC26F-7330-41C7-8AEF-A4DA4119B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45772-ABB9-4976-9B47-73B96943E5BE}"/>
              </a:ext>
            </a:extLst>
          </p:cNvPr>
          <p:cNvSpPr>
            <a:spLocks noGrp="1"/>
          </p:cNvSpPr>
          <p:nvPr>
            <p:ph type="dt" sz="half" idx="10"/>
          </p:nvPr>
        </p:nvSpPr>
        <p:spPr/>
        <p:txBody>
          <a:bodyPr/>
          <a:lstStyle/>
          <a:p>
            <a:fld id="{034D2A2D-1DD1-4B69-9658-DD488DF30F88}" type="datetimeFigureOut">
              <a:rPr lang="en-IN" smtClean="0"/>
              <a:t>09-04-2022</a:t>
            </a:fld>
            <a:endParaRPr lang="en-IN"/>
          </a:p>
        </p:txBody>
      </p:sp>
      <p:sp>
        <p:nvSpPr>
          <p:cNvPr id="6" name="Footer Placeholder 5">
            <a:extLst>
              <a:ext uri="{FF2B5EF4-FFF2-40B4-BE49-F238E27FC236}">
                <a16:creationId xmlns:a16="http://schemas.microsoft.com/office/drawing/2014/main" id="{1A68B99E-145D-4C54-A9B8-C63105E5CB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E7DEBB-F7CD-428C-827B-67E4EBAAC5AD}"/>
              </a:ext>
            </a:extLst>
          </p:cNvPr>
          <p:cNvSpPr>
            <a:spLocks noGrp="1"/>
          </p:cNvSpPr>
          <p:nvPr>
            <p:ph type="sldNum" sz="quarter" idx="12"/>
          </p:nvPr>
        </p:nvSpPr>
        <p:spPr/>
        <p:txBody>
          <a:bodyPr/>
          <a:lstStyle/>
          <a:p>
            <a:fld id="{BB6D8344-CED3-4618-A7E4-C8779B0159C3}" type="slidenum">
              <a:rPr lang="en-IN" smtClean="0"/>
              <a:t>‹#›</a:t>
            </a:fld>
            <a:endParaRPr lang="en-IN"/>
          </a:p>
        </p:txBody>
      </p:sp>
    </p:spTree>
    <p:extLst>
      <p:ext uri="{BB962C8B-B14F-4D97-AF65-F5344CB8AC3E}">
        <p14:creationId xmlns:p14="http://schemas.microsoft.com/office/powerpoint/2010/main" val="35277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D513-6BE2-477E-847B-55F28094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4287FB-C0D0-4F89-9D41-F791073740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A1F2FA-353C-4E00-B420-3D402E1A7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23CAF4-55FF-43C5-BFD1-6CC251958842}"/>
              </a:ext>
            </a:extLst>
          </p:cNvPr>
          <p:cNvSpPr>
            <a:spLocks noGrp="1"/>
          </p:cNvSpPr>
          <p:nvPr>
            <p:ph type="dt" sz="half" idx="10"/>
          </p:nvPr>
        </p:nvSpPr>
        <p:spPr/>
        <p:txBody>
          <a:bodyPr/>
          <a:lstStyle/>
          <a:p>
            <a:fld id="{034D2A2D-1DD1-4B69-9658-DD488DF30F88}" type="datetimeFigureOut">
              <a:rPr lang="en-IN" smtClean="0"/>
              <a:t>09-04-2022</a:t>
            </a:fld>
            <a:endParaRPr lang="en-IN"/>
          </a:p>
        </p:txBody>
      </p:sp>
      <p:sp>
        <p:nvSpPr>
          <p:cNvPr id="6" name="Footer Placeholder 5">
            <a:extLst>
              <a:ext uri="{FF2B5EF4-FFF2-40B4-BE49-F238E27FC236}">
                <a16:creationId xmlns:a16="http://schemas.microsoft.com/office/drawing/2014/main" id="{44F80664-29C3-42EA-8248-0592DE1316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A8AF1A-3E7A-4B58-AB76-56848E46EF97}"/>
              </a:ext>
            </a:extLst>
          </p:cNvPr>
          <p:cNvSpPr>
            <a:spLocks noGrp="1"/>
          </p:cNvSpPr>
          <p:nvPr>
            <p:ph type="sldNum" sz="quarter" idx="12"/>
          </p:nvPr>
        </p:nvSpPr>
        <p:spPr/>
        <p:txBody>
          <a:bodyPr/>
          <a:lstStyle/>
          <a:p>
            <a:fld id="{BB6D8344-CED3-4618-A7E4-C8779B0159C3}" type="slidenum">
              <a:rPr lang="en-IN" smtClean="0"/>
              <a:t>‹#›</a:t>
            </a:fld>
            <a:endParaRPr lang="en-IN"/>
          </a:p>
        </p:txBody>
      </p:sp>
    </p:spTree>
    <p:extLst>
      <p:ext uri="{BB962C8B-B14F-4D97-AF65-F5344CB8AC3E}">
        <p14:creationId xmlns:p14="http://schemas.microsoft.com/office/powerpoint/2010/main" val="403210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B4332B-4DC7-4A0D-BF93-921D7E6A4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C5FD4F-5C51-42C3-B83D-1180E107E8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6A31CA-73B4-4F7C-8FE9-7C455B593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D2A2D-1DD1-4B69-9658-DD488DF30F88}" type="datetimeFigureOut">
              <a:rPr lang="en-IN" smtClean="0"/>
              <a:t>09-04-2022</a:t>
            </a:fld>
            <a:endParaRPr lang="en-IN"/>
          </a:p>
        </p:txBody>
      </p:sp>
      <p:sp>
        <p:nvSpPr>
          <p:cNvPr id="5" name="Footer Placeholder 4">
            <a:extLst>
              <a:ext uri="{FF2B5EF4-FFF2-40B4-BE49-F238E27FC236}">
                <a16:creationId xmlns:a16="http://schemas.microsoft.com/office/drawing/2014/main" id="{F74926F4-A64C-4A3F-939A-C61F32581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FA9567-BB4B-4DA9-B450-799C6F8F6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D8344-CED3-4618-A7E4-C8779B0159C3}" type="slidenum">
              <a:rPr lang="en-IN" smtClean="0"/>
              <a:t>‹#›</a:t>
            </a:fld>
            <a:endParaRPr lang="en-IN"/>
          </a:p>
        </p:txBody>
      </p:sp>
    </p:spTree>
    <p:extLst>
      <p:ext uri="{BB962C8B-B14F-4D97-AF65-F5344CB8AC3E}">
        <p14:creationId xmlns:p14="http://schemas.microsoft.com/office/powerpoint/2010/main" val="2330162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6396-A1EC-406D-BB09-854CC85F6522}"/>
              </a:ext>
            </a:extLst>
          </p:cNvPr>
          <p:cNvSpPr>
            <a:spLocks noGrp="1"/>
          </p:cNvSpPr>
          <p:nvPr>
            <p:ph type="ctrTitle"/>
          </p:nvPr>
        </p:nvSpPr>
        <p:spPr/>
        <p:txBody>
          <a:bodyPr/>
          <a:lstStyle/>
          <a:p>
            <a:r>
              <a:rPr lang="en-US" dirty="0"/>
              <a:t>PPL Section 2 part 2</a:t>
            </a:r>
            <a:endParaRPr lang="en-IN" dirty="0"/>
          </a:p>
        </p:txBody>
      </p:sp>
    </p:spTree>
    <p:extLst>
      <p:ext uri="{BB962C8B-B14F-4D97-AF65-F5344CB8AC3E}">
        <p14:creationId xmlns:p14="http://schemas.microsoft.com/office/powerpoint/2010/main" val="258794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IN" sz="2400" b="1" i="1" dirty="0">
                <a:latin typeface="Times New Roman" panose="02020603050405020304" pitchFamily="18" charset="0"/>
                <a:cs typeface="Times New Roman" panose="02020603050405020304" pitchFamily="18" charset="0"/>
              </a:rPr>
              <a:t>Numeric Types</a:t>
            </a:r>
          </a:p>
          <a:p>
            <a:pPr marL="109855" indent="0" algn="just">
              <a:buNone/>
            </a:pPr>
            <a:endParaRPr lang="en-IN" sz="2400" b="1" i="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few languages (e.g., C and Fortran) distinguish between different lengths of </a:t>
            </a:r>
            <a:r>
              <a:rPr lang="en-IN" sz="2400" dirty="0">
                <a:latin typeface="Times New Roman" panose="02020603050405020304" pitchFamily="18" charset="0"/>
                <a:cs typeface="Times New Roman" panose="02020603050405020304" pitchFamily="18" charset="0"/>
              </a:rPr>
              <a:t>integers and real numbers;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Unfortunately, differences in precision across language implementations lead to a lack of portability: programs that run correctly on one system may produce run-time errors or erroneous results on another.</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few languages, including C, C++, C# and Modula-2, provide both signed and unsigned integers (Modula-2 calls unsigned integers </a:t>
            </a:r>
            <a:r>
              <a:rPr lang="en-US" sz="2400" i="1" dirty="0">
                <a:latin typeface="Times New Roman" panose="02020603050405020304" pitchFamily="18" charset="0"/>
                <a:cs typeface="Times New Roman" panose="02020603050405020304" pitchFamily="18" charset="0"/>
              </a:rPr>
              <a:t>cardinal</a:t>
            </a:r>
            <a:r>
              <a:rPr lang="en-US" sz="2400" dirty="0">
                <a:latin typeface="Times New Roman" panose="02020603050405020304" pitchFamily="18" charset="0"/>
                <a:cs typeface="Times New Roman" panose="02020603050405020304" pitchFamily="18" charset="0"/>
              </a:rPr>
              <a:t>s).</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36578855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buNone/>
            </a:pPr>
            <a:r>
              <a:rPr lang="en-IN" b="1" dirty="0"/>
              <a:t>Stack smashing</a:t>
            </a:r>
          </a:p>
          <a:p>
            <a:r>
              <a:rPr lang="en-US" sz="2400" dirty="0">
                <a:latin typeface="Times New Roman" panose="02020603050405020304" pitchFamily="18" charset="0"/>
                <a:cs typeface="Times New Roman" panose="02020603050405020304" pitchFamily="18" charset="0"/>
              </a:rPr>
              <a:t>The lack of bounds checking on array subscripts and pointer arithmetic is a major source of bugs and security problems in C. Many of the most infamous Internet viruses have propagated by means of </a:t>
            </a:r>
            <a:r>
              <a:rPr lang="en-US" sz="2400" i="1" dirty="0">
                <a:latin typeface="Times New Roman" panose="02020603050405020304" pitchFamily="18" charset="0"/>
                <a:cs typeface="Times New Roman" panose="02020603050405020304" pitchFamily="18" charset="0"/>
              </a:rPr>
              <a:t>stack smashing</a:t>
            </a:r>
            <a:r>
              <a:rPr lang="en-US" sz="2400" dirty="0">
                <a:latin typeface="Times New Roman" panose="02020603050405020304" pitchFamily="18" charset="0"/>
                <a:cs typeface="Times New Roman" panose="02020603050405020304" pitchFamily="18" charset="0"/>
              </a:rPr>
              <a:t>, a particularly nasty form of </a:t>
            </a:r>
            <a:r>
              <a:rPr lang="en-US" sz="2400" i="1" dirty="0">
                <a:latin typeface="Times New Roman" panose="02020603050405020304" pitchFamily="18" charset="0"/>
                <a:cs typeface="Times New Roman" panose="02020603050405020304" pitchFamily="18" charset="0"/>
              </a:rPr>
              <a:t>buffer overflow attack</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100</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
        <p:nvSpPr>
          <p:cNvPr id="6" name="Rectangle 5"/>
          <p:cNvSpPr/>
          <p:nvPr/>
        </p:nvSpPr>
        <p:spPr>
          <a:xfrm>
            <a:off x="1752600" y="3261807"/>
            <a:ext cx="4572000" cy="1200329"/>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Consider a (very naive) routine designed to read a number from an input stream:</a:t>
            </a:r>
            <a:endParaRPr lang="en-IN"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667350" y="4462135"/>
            <a:ext cx="3590450" cy="2595876"/>
          </a:xfrm>
          <a:prstGeom prst="rect">
            <a:avLst/>
          </a:prstGeom>
        </p:spPr>
      </p:pic>
      <p:pic>
        <p:nvPicPr>
          <p:cNvPr id="9" name="Picture 8"/>
          <p:cNvPicPr>
            <a:picLocks noChangeAspect="1"/>
          </p:cNvPicPr>
          <p:nvPr/>
        </p:nvPicPr>
        <p:blipFill>
          <a:blip r:embed="rId3"/>
          <a:stretch>
            <a:fillRect/>
          </a:stretch>
        </p:blipFill>
        <p:spPr>
          <a:xfrm>
            <a:off x="7056335" y="2694905"/>
            <a:ext cx="3282792" cy="3713040"/>
          </a:xfrm>
          <a:prstGeom prst="rect">
            <a:avLst/>
          </a:prstGeom>
        </p:spPr>
      </p:pic>
    </p:spTree>
    <p:extLst>
      <p:ext uri="{BB962C8B-B14F-4D97-AF65-F5344CB8AC3E}">
        <p14:creationId xmlns:p14="http://schemas.microsoft.com/office/powerpoint/2010/main" val="14306774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sz="2400" dirty="0">
                <a:latin typeface="Times New Roman" panose="02020603050405020304" pitchFamily="18" charset="0"/>
                <a:cs typeface="Times New Roman" panose="02020603050405020304" pitchFamily="18" charset="0"/>
              </a:rPr>
              <a:t>If the stream provides more than 100 characters without a newline ('\n'), those characters will overwrite memory beyond the confines of </a:t>
            </a:r>
            <a:r>
              <a:rPr lang="en-US" sz="2400" dirty="0" err="1">
                <a:latin typeface="Times New Roman" panose="02020603050405020304" pitchFamily="18" charset="0"/>
                <a:cs typeface="Times New Roman" panose="02020603050405020304" pitchFamily="18" charset="0"/>
              </a:rPr>
              <a:t>buf</a:t>
            </a:r>
            <a:r>
              <a:rPr lang="en-US" sz="2400" dirty="0">
                <a:latin typeface="Times New Roman" panose="02020603050405020304" pitchFamily="18" charset="0"/>
                <a:cs typeface="Times New Roman" panose="02020603050405020304" pitchFamily="18" charset="0"/>
              </a:rPr>
              <a:t>, as shown by the large white arrow in the figure.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careful attacker may be able to invent a string whose bits include both a sequence of valid machine instructions and a replacement value for the subroutine’s return address. When the routine attempts to return, it will jump into the attacker’s instructions instead.</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Stack smashing can be prevented by manually checking array bounds in C, or by configuring the hardware to prevent the execution of instructions in the </a:t>
            </a:r>
            <a:r>
              <a:rPr lang="en-IN" sz="2400" dirty="0">
                <a:latin typeface="Times New Roman" panose="02020603050405020304" pitchFamily="18" charset="0"/>
                <a:cs typeface="Times New Roman" panose="02020603050405020304" pitchFamily="18" charset="0"/>
              </a:rPr>
              <a:t>stack</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101</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31117801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F7A2E6-A05C-49A0-B7CD-6BBD30A6509E}"/>
              </a:ext>
            </a:extLst>
          </p:cNvPr>
          <p:cNvSpPr>
            <a:spLocks noGrp="1"/>
          </p:cNvSpPr>
          <p:nvPr>
            <p:ph idx="1"/>
          </p:nvPr>
        </p:nvSpPr>
        <p:spPr>
          <a:xfrm>
            <a:off x="1676400" y="1417638"/>
            <a:ext cx="6705600" cy="5165724"/>
          </a:xfrm>
        </p:spPr>
        <p:txBody>
          <a:bodyPr>
            <a:normAutofit fontScale="62500" lnSpcReduction="20000"/>
          </a:bodyPr>
          <a:lstStyle/>
          <a:p>
            <a:r>
              <a:rPr lang="en-US" dirty="0"/>
              <a:t>A dangling reference is a reference to an object that no longer exists. </a:t>
            </a:r>
          </a:p>
          <a:p>
            <a:r>
              <a:rPr lang="en-US" dirty="0"/>
              <a:t>Garbage is an object that cannot be reached through a reference.</a:t>
            </a:r>
          </a:p>
          <a:p>
            <a:r>
              <a:rPr lang="en-US" dirty="0"/>
              <a:t>Dangling reference arise during object destruction, when an object that has an incoming reference is deleted or deallocated, without modifying the value of the pointer.</a:t>
            </a:r>
          </a:p>
          <a:p>
            <a:r>
              <a:rPr lang="en-US" dirty="0"/>
              <a:t>A dangling pointer is a pointer which points to same non-existing memory location.</a:t>
            </a:r>
          </a:p>
          <a:p>
            <a:pPr marL="109855" indent="0">
              <a:buNone/>
            </a:pPr>
            <a:r>
              <a:rPr lang="en-US" dirty="0"/>
              <a:t>For example</a:t>
            </a:r>
          </a:p>
          <a:p>
            <a:pPr marL="109855" indent="0">
              <a:buNone/>
            </a:pPr>
            <a:r>
              <a:rPr lang="en-US" dirty="0"/>
              <a:t>int main()</a:t>
            </a:r>
          </a:p>
          <a:p>
            <a:pPr marL="109855" indent="0">
              <a:buNone/>
            </a:pPr>
            <a:r>
              <a:rPr lang="en-US" dirty="0"/>
              <a:t>{</a:t>
            </a:r>
          </a:p>
          <a:p>
            <a:pPr marL="109855" indent="0">
              <a:buNone/>
            </a:pPr>
            <a:r>
              <a:rPr lang="en-US" dirty="0"/>
              <a:t>	 int * </a:t>
            </a:r>
            <a:r>
              <a:rPr lang="en-US" dirty="0" err="1"/>
              <a:t>ptr</a:t>
            </a:r>
            <a:r>
              <a:rPr lang="en-US" dirty="0"/>
              <a:t> = (int *)malloc(</a:t>
            </a:r>
            <a:r>
              <a:rPr lang="en-US" dirty="0" err="1"/>
              <a:t>sizeof</a:t>
            </a:r>
            <a:r>
              <a:rPr lang="en-US" dirty="0"/>
              <a:t>(int));</a:t>
            </a:r>
          </a:p>
          <a:p>
            <a:pPr marL="109855" indent="0">
              <a:buNone/>
            </a:pPr>
            <a:r>
              <a:rPr lang="en-US" dirty="0"/>
              <a:t> 	….</a:t>
            </a:r>
          </a:p>
          <a:p>
            <a:pPr marL="109855" indent="0">
              <a:buNone/>
            </a:pPr>
            <a:r>
              <a:rPr lang="en-US" dirty="0"/>
              <a:t> 	free(</a:t>
            </a:r>
            <a:r>
              <a:rPr lang="en-US" dirty="0" err="1"/>
              <a:t>ptr</a:t>
            </a:r>
            <a:r>
              <a:rPr lang="en-US" dirty="0"/>
              <a:t>);</a:t>
            </a:r>
          </a:p>
          <a:p>
            <a:pPr marL="109855" indent="0">
              <a:buNone/>
            </a:pPr>
            <a:r>
              <a:rPr lang="en-US" dirty="0"/>
              <a:t>	return 0;</a:t>
            </a:r>
          </a:p>
          <a:p>
            <a:pPr marL="109855" indent="0">
              <a:buNone/>
            </a:pPr>
            <a:r>
              <a:rPr lang="en-US" dirty="0"/>
              <a:t>}</a:t>
            </a:r>
          </a:p>
          <a:p>
            <a:pPr marL="109855" indent="0">
              <a:buNone/>
            </a:pPr>
            <a:r>
              <a:rPr lang="en-US" dirty="0"/>
              <a:t>Here the pointer is till pointing to the deallocated memory	</a:t>
            </a:r>
            <a:endParaRPr lang="en-IN" dirty="0"/>
          </a:p>
        </p:txBody>
      </p:sp>
      <p:sp>
        <p:nvSpPr>
          <p:cNvPr id="3" name="Footer Placeholder 2">
            <a:extLst>
              <a:ext uri="{FF2B5EF4-FFF2-40B4-BE49-F238E27FC236}">
                <a16:creationId xmlns:a16="http://schemas.microsoft.com/office/drawing/2014/main" id="{5A9F73D6-0E3B-4E44-9C83-D6D2460E641E}"/>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AE011B45-03AE-4A01-BFFA-CC8A76E91868}"/>
              </a:ext>
            </a:extLst>
          </p:cNvPr>
          <p:cNvSpPr>
            <a:spLocks noGrp="1"/>
          </p:cNvSpPr>
          <p:nvPr>
            <p:ph type="sldNum" sz="quarter" idx="12"/>
          </p:nvPr>
        </p:nvSpPr>
        <p:spPr/>
        <p:txBody>
          <a:bodyPr/>
          <a:lstStyle/>
          <a:p>
            <a:fld id="{B6F15528-21DE-4FAA-801E-634DDDAF4B2B}" type="slidenum">
              <a:rPr lang="en-US" smtClean="0"/>
              <a:pPr/>
              <a:t>102</a:t>
            </a:fld>
            <a:endParaRPr lang="en-US"/>
          </a:p>
        </p:txBody>
      </p:sp>
      <p:sp>
        <p:nvSpPr>
          <p:cNvPr id="5" name="Title 4">
            <a:extLst>
              <a:ext uri="{FF2B5EF4-FFF2-40B4-BE49-F238E27FC236}">
                <a16:creationId xmlns:a16="http://schemas.microsoft.com/office/drawing/2014/main" id="{5201E7A7-4C42-426C-92F0-EFA9FA7D00DB}"/>
              </a:ext>
            </a:extLst>
          </p:cNvPr>
          <p:cNvSpPr>
            <a:spLocks noGrp="1"/>
          </p:cNvSpPr>
          <p:nvPr>
            <p:ph type="title"/>
          </p:nvPr>
        </p:nvSpPr>
        <p:spPr/>
        <p:txBody>
          <a:bodyPr/>
          <a:lstStyle/>
          <a:p>
            <a:r>
              <a:rPr lang="en-US" dirty="0" err="1"/>
              <a:t>Danling</a:t>
            </a:r>
            <a:r>
              <a:rPr lang="en-US" dirty="0"/>
              <a:t> Reference</a:t>
            </a:r>
            <a:endParaRPr lang="en-IN" dirty="0"/>
          </a:p>
        </p:txBody>
      </p:sp>
      <p:pic>
        <p:nvPicPr>
          <p:cNvPr id="7" name="Picture 6">
            <a:extLst>
              <a:ext uri="{FF2B5EF4-FFF2-40B4-BE49-F238E27FC236}">
                <a16:creationId xmlns:a16="http://schemas.microsoft.com/office/drawing/2014/main" id="{56CD48DD-9C87-40F2-BC91-EBBC18477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4192" y="1417639"/>
            <a:ext cx="2891408" cy="4091781"/>
          </a:xfrm>
          <a:prstGeom prst="rect">
            <a:avLst/>
          </a:prstGeom>
        </p:spPr>
      </p:pic>
    </p:spTree>
    <p:extLst>
      <p:ext uri="{BB962C8B-B14F-4D97-AF65-F5344CB8AC3E}">
        <p14:creationId xmlns:p14="http://schemas.microsoft.com/office/powerpoint/2010/main" val="34864489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7773B6-44A2-4489-8459-FDEF88CF9F80}"/>
              </a:ext>
            </a:extLst>
          </p:cNvPr>
          <p:cNvSpPr>
            <a:spLocks noGrp="1"/>
          </p:cNvSpPr>
          <p:nvPr>
            <p:ph idx="1"/>
          </p:nvPr>
        </p:nvSpPr>
        <p:spPr>
          <a:xfrm>
            <a:off x="1600200" y="1481329"/>
            <a:ext cx="9067800" cy="4525963"/>
          </a:xfrm>
        </p:spPr>
        <p:txBody>
          <a:bodyPr>
            <a:normAutofit fontScale="92500" lnSpcReduction="20000"/>
          </a:bodyPr>
          <a:lstStyle/>
          <a:p>
            <a:pPr marL="109855" indent="0">
              <a:buNone/>
            </a:pPr>
            <a:r>
              <a:rPr lang="en-US" dirty="0"/>
              <a:t>int main()</a:t>
            </a:r>
          </a:p>
          <a:p>
            <a:pPr marL="109855" indent="0">
              <a:buNone/>
            </a:pPr>
            <a:r>
              <a:rPr lang="en-US" dirty="0"/>
              <a:t>{</a:t>
            </a:r>
          </a:p>
          <a:p>
            <a:pPr marL="109855" indent="0">
              <a:buNone/>
            </a:pPr>
            <a:r>
              <a:rPr lang="en-US" dirty="0"/>
              <a:t>	 int * </a:t>
            </a:r>
            <a:r>
              <a:rPr lang="en-US" dirty="0" err="1"/>
              <a:t>ptr</a:t>
            </a:r>
            <a:r>
              <a:rPr lang="en-US" dirty="0"/>
              <a:t> = (int *)malloc(</a:t>
            </a:r>
            <a:r>
              <a:rPr lang="en-US" dirty="0" err="1"/>
              <a:t>sizeof</a:t>
            </a:r>
            <a:r>
              <a:rPr lang="en-US" dirty="0"/>
              <a:t>(int));</a:t>
            </a:r>
          </a:p>
          <a:p>
            <a:pPr marL="109855" indent="0">
              <a:buNone/>
            </a:pPr>
            <a:r>
              <a:rPr lang="en-US" dirty="0"/>
              <a:t> 	….</a:t>
            </a:r>
          </a:p>
          <a:p>
            <a:pPr marL="109855" indent="0">
              <a:buNone/>
            </a:pPr>
            <a:r>
              <a:rPr lang="en-US" dirty="0"/>
              <a:t> 	free(</a:t>
            </a:r>
            <a:r>
              <a:rPr lang="en-US" dirty="0" err="1"/>
              <a:t>ptr</a:t>
            </a:r>
            <a:r>
              <a:rPr lang="en-US" dirty="0"/>
              <a:t>);</a:t>
            </a:r>
          </a:p>
          <a:p>
            <a:pPr marL="109855" indent="0">
              <a:buNone/>
            </a:pPr>
            <a:r>
              <a:rPr lang="en-US" dirty="0"/>
              <a:t>	</a:t>
            </a:r>
            <a:r>
              <a:rPr lang="en-US" dirty="0" err="1"/>
              <a:t>ptr</a:t>
            </a:r>
            <a:r>
              <a:rPr lang="en-US" dirty="0"/>
              <a:t>=NULL; /* Now </a:t>
            </a:r>
            <a:r>
              <a:rPr lang="en-US" dirty="0" err="1"/>
              <a:t>ptr</a:t>
            </a:r>
            <a:r>
              <a:rPr lang="en-US" dirty="0"/>
              <a:t> is no more dangling */</a:t>
            </a:r>
          </a:p>
          <a:p>
            <a:pPr marL="109855" indent="0">
              <a:buNone/>
            </a:pPr>
            <a:r>
              <a:rPr lang="en-US" dirty="0"/>
              <a:t>	return 0;</a:t>
            </a:r>
          </a:p>
          <a:p>
            <a:pPr marL="109855" indent="0">
              <a:buNone/>
            </a:pPr>
            <a:r>
              <a:rPr lang="en-US" dirty="0"/>
              <a:t>}</a:t>
            </a:r>
          </a:p>
          <a:p>
            <a:pPr marL="109855" indent="0">
              <a:buNone/>
            </a:pPr>
            <a:r>
              <a:rPr lang="en-US" dirty="0"/>
              <a:t>Tombstone is an alternative approach can be implemented in language systems that </a:t>
            </a:r>
            <a:r>
              <a:rPr lang="en-US" b="1" dirty="0"/>
              <a:t>prevent the dangling pointer from accessing memory locations</a:t>
            </a:r>
            <a:r>
              <a:rPr lang="en-US" dirty="0"/>
              <a:t>.</a:t>
            </a:r>
            <a:endParaRPr lang="en-IN" dirty="0"/>
          </a:p>
        </p:txBody>
      </p:sp>
      <p:sp>
        <p:nvSpPr>
          <p:cNvPr id="3" name="Footer Placeholder 2">
            <a:extLst>
              <a:ext uri="{FF2B5EF4-FFF2-40B4-BE49-F238E27FC236}">
                <a16:creationId xmlns:a16="http://schemas.microsoft.com/office/drawing/2014/main" id="{A3274E2C-1503-4D00-9B68-93F884AA0BE1}"/>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388B2C7B-25E7-4328-9935-E60C0E927FAF}"/>
              </a:ext>
            </a:extLst>
          </p:cNvPr>
          <p:cNvSpPr>
            <a:spLocks noGrp="1"/>
          </p:cNvSpPr>
          <p:nvPr>
            <p:ph type="sldNum" sz="quarter" idx="12"/>
          </p:nvPr>
        </p:nvSpPr>
        <p:spPr/>
        <p:txBody>
          <a:bodyPr/>
          <a:lstStyle/>
          <a:p>
            <a:fld id="{B6F15528-21DE-4FAA-801E-634DDDAF4B2B}" type="slidenum">
              <a:rPr lang="en-US" smtClean="0"/>
              <a:pPr/>
              <a:t>103</a:t>
            </a:fld>
            <a:endParaRPr lang="en-US"/>
          </a:p>
        </p:txBody>
      </p:sp>
      <p:sp>
        <p:nvSpPr>
          <p:cNvPr id="5" name="Title 4">
            <a:extLst>
              <a:ext uri="{FF2B5EF4-FFF2-40B4-BE49-F238E27FC236}">
                <a16:creationId xmlns:a16="http://schemas.microsoft.com/office/drawing/2014/main" id="{DAC32B40-753E-4090-AD34-171C58A04204}"/>
              </a:ext>
            </a:extLst>
          </p:cNvPr>
          <p:cNvSpPr>
            <a:spLocks noGrp="1"/>
          </p:cNvSpPr>
          <p:nvPr>
            <p:ph type="title"/>
          </p:nvPr>
        </p:nvSpPr>
        <p:spPr/>
        <p:txBody>
          <a:bodyPr/>
          <a:lstStyle/>
          <a:p>
            <a:r>
              <a:rPr lang="en-US" dirty="0"/>
              <a:t>How to overcome this situation</a:t>
            </a:r>
            <a:endParaRPr lang="en-IN" dirty="0"/>
          </a:p>
        </p:txBody>
      </p:sp>
    </p:spTree>
    <p:extLst>
      <p:ext uri="{BB962C8B-B14F-4D97-AF65-F5344CB8AC3E}">
        <p14:creationId xmlns:p14="http://schemas.microsoft.com/office/powerpoint/2010/main" val="23352371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1CA435-CFCB-4888-AB55-B001AB220F73}"/>
              </a:ext>
            </a:extLst>
          </p:cNvPr>
          <p:cNvSpPr>
            <a:spLocks noGrp="1"/>
          </p:cNvSpPr>
          <p:nvPr>
            <p:ph idx="1"/>
          </p:nvPr>
        </p:nvSpPr>
        <p:spPr/>
        <p:txBody>
          <a:bodyPr/>
          <a:lstStyle/>
          <a:p>
            <a:r>
              <a:rPr lang="en-US" dirty="0"/>
              <a:t>As soon as memory is allocated, it is assigned to a pointer called the </a:t>
            </a:r>
            <a:r>
              <a:rPr lang="en-US" b="1" dirty="0"/>
              <a:t>tombstone</a:t>
            </a:r>
            <a:r>
              <a:rPr lang="en-US" dirty="0"/>
              <a:t>. </a:t>
            </a:r>
            <a:endParaRPr lang="en-IN" dirty="0"/>
          </a:p>
        </p:txBody>
      </p:sp>
      <p:sp>
        <p:nvSpPr>
          <p:cNvPr id="3" name="Footer Placeholder 2">
            <a:extLst>
              <a:ext uri="{FF2B5EF4-FFF2-40B4-BE49-F238E27FC236}">
                <a16:creationId xmlns:a16="http://schemas.microsoft.com/office/drawing/2014/main" id="{DC2D744F-CC18-4FBE-8291-873514092504}"/>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88DA8BF2-549F-4B9F-B18D-465F24651C24}"/>
              </a:ext>
            </a:extLst>
          </p:cNvPr>
          <p:cNvSpPr>
            <a:spLocks noGrp="1"/>
          </p:cNvSpPr>
          <p:nvPr>
            <p:ph type="sldNum" sz="quarter" idx="12"/>
          </p:nvPr>
        </p:nvSpPr>
        <p:spPr/>
        <p:txBody>
          <a:bodyPr/>
          <a:lstStyle/>
          <a:p>
            <a:fld id="{B6F15528-21DE-4FAA-801E-634DDDAF4B2B}" type="slidenum">
              <a:rPr lang="en-US" smtClean="0"/>
              <a:pPr/>
              <a:t>104</a:t>
            </a:fld>
            <a:endParaRPr lang="en-US"/>
          </a:p>
        </p:txBody>
      </p:sp>
      <p:sp>
        <p:nvSpPr>
          <p:cNvPr id="5" name="Title 4">
            <a:extLst>
              <a:ext uri="{FF2B5EF4-FFF2-40B4-BE49-F238E27FC236}">
                <a16:creationId xmlns:a16="http://schemas.microsoft.com/office/drawing/2014/main" id="{9EEDFB41-35D0-4BA0-8D54-6A14E9BAD8F0}"/>
              </a:ext>
            </a:extLst>
          </p:cNvPr>
          <p:cNvSpPr>
            <a:spLocks noGrp="1"/>
          </p:cNvSpPr>
          <p:nvPr>
            <p:ph type="title"/>
          </p:nvPr>
        </p:nvSpPr>
        <p:spPr/>
        <p:txBody>
          <a:bodyPr/>
          <a:lstStyle/>
          <a:p>
            <a:r>
              <a:rPr lang="en-US" dirty="0"/>
              <a:t>Tombstone</a:t>
            </a:r>
            <a:endParaRPr lang="en-IN" dirty="0"/>
          </a:p>
        </p:txBody>
      </p:sp>
      <p:pic>
        <p:nvPicPr>
          <p:cNvPr id="6" name="Picture 5" descr="Tombstone">
            <a:extLst>
              <a:ext uri="{FF2B5EF4-FFF2-40B4-BE49-F238E27FC236}">
                <a16:creationId xmlns:a16="http://schemas.microsoft.com/office/drawing/2014/main" id="{FA95961E-9890-4FCF-9B38-6F87338EBC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5299" y="2804839"/>
            <a:ext cx="5731510" cy="2115820"/>
          </a:xfrm>
          <a:prstGeom prst="rect">
            <a:avLst/>
          </a:prstGeom>
          <a:noFill/>
          <a:ln>
            <a:noFill/>
          </a:ln>
        </p:spPr>
      </p:pic>
      <p:sp>
        <p:nvSpPr>
          <p:cNvPr id="8" name="TextBox 7">
            <a:extLst>
              <a:ext uri="{FF2B5EF4-FFF2-40B4-BE49-F238E27FC236}">
                <a16:creationId xmlns:a16="http://schemas.microsoft.com/office/drawing/2014/main" id="{04EC37C2-F740-4DF3-9CD5-0712D7B3ACAF}"/>
              </a:ext>
            </a:extLst>
          </p:cNvPr>
          <p:cNvSpPr txBox="1"/>
          <p:nvPr/>
        </p:nvSpPr>
        <p:spPr>
          <a:xfrm>
            <a:off x="1330036" y="5055596"/>
            <a:ext cx="10023763" cy="670440"/>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As shown in the diagram, we would have to double dereference the pointers i.e. *(*</a:t>
            </a: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to access the memory.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80013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1CA435-CFCB-4888-AB55-B001AB220F73}"/>
              </a:ext>
            </a:extLst>
          </p:cNvPr>
          <p:cNvSpPr>
            <a:spLocks noGrp="1"/>
          </p:cNvSpPr>
          <p:nvPr>
            <p:ph idx="1"/>
          </p:nvPr>
        </p:nvSpPr>
        <p:spPr>
          <a:xfrm>
            <a:off x="838200" y="3902073"/>
            <a:ext cx="10515600" cy="2274890"/>
          </a:xfrm>
        </p:spPr>
        <p:txBody>
          <a:bodyPr>
            <a:normAutofit/>
          </a:bodyPr>
          <a:lstStyle/>
          <a:p>
            <a:pPr>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Now, the memory is deallocated using pointer </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Soon after deallocation, we assign a NULL value to the tombstone. </a:t>
            </a: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Now, if we try to access the memory using </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we get a </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NULL pointer dereference</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error i.e. *(*NULL) is an invalid operation. </a:t>
            </a: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prevented the dangling pointers from accessing the memory location.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DC2D744F-CC18-4FBE-8291-873514092504}"/>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88DA8BF2-549F-4B9F-B18D-465F24651C24}"/>
              </a:ext>
            </a:extLst>
          </p:cNvPr>
          <p:cNvSpPr>
            <a:spLocks noGrp="1"/>
          </p:cNvSpPr>
          <p:nvPr>
            <p:ph type="sldNum" sz="quarter" idx="12"/>
          </p:nvPr>
        </p:nvSpPr>
        <p:spPr/>
        <p:txBody>
          <a:bodyPr/>
          <a:lstStyle/>
          <a:p>
            <a:fld id="{B6F15528-21DE-4FAA-801E-634DDDAF4B2B}" type="slidenum">
              <a:rPr lang="en-US" smtClean="0"/>
              <a:pPr/>
              <a:t>105</a:t>
            </a:fld>
            <a:endParaRPr lang="en-US"/>
          </a:p>
        </p:txBody>
      </p:sp>
      <p:sp>
        <p:nvSpPr>
          <p:cNvPr id="5" name="Title 4">
            <a:extLst>
              <a:ext uri="{FF2B5EF4-FFF2-40B4-BE49-F238E27FC236}">
                <a16:creationId xmlns:a16="http://schemas.microsoft.com/office/drawing/2014/main" id="{9EEDFB41-35D0-4BA0-8D54-6A14E9BAD8F0}"/>
              </a:ext>
            </a:extLst>
          </p:cNvPr>
          <p:cNvSpPr>
            <a:spLocks noGrp="1"/>
          </p:cNvSpPr>
          <p:nvPr>
            <p:ph type="title"/>
          </p:nvPr>
        </p:nvSpPr>
        <p:spPr/>
        <p:txBody>
          <a:bodyPr/>
          <a:lstStyle/>
          <a:p>
            <a:r>
              <a:rPr lang="en-US" dirty="0"/>
              <a:t>Tombstone</a:t>
            </a:r>
            <a:endParaRPr lang="en-IN" dirty="0"/>
          </a:p>
        </p:txBody>
      </p:sp>
      <p:pic>
        <p:nvPicPr>
          <p:cNvPr id="9" name="Picture 8" descr="Memory deallocated">
            <a:extLst>
              <a:ext uri="{FF2B5EF4-FFF2-40B4-BE49-F238E27FC236}">
                <a16:creationId xmlns:a16="http://schemas.microsoft.com/office/drawing/2014/main" id="{6241436D-8DD1-4C0D-BE76-B415222C1E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1890" y="1813718"/>
            <a:ext cx="5731510" cy="1965325"/>
          </a:xfrm>
          <a:prstGeom prst="rect">
            <a:avLst/>
          </a:prstGeom>
          <a:noFill/>
          <a:ln>
            <a:noFill/>
          </a:ln>
        </p:spPr>
      </p:pic>
    </p:spTree>
    <p:extLst>
      <p:ext uri="{BB962C8B-B14F-4D97-AF65-F5344CB8AC3E}">
        <p14:creationId xmlns:p14="http://schemas.microsoft.com/office/powerpoint/2010/main" val="32353709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1CA435-CFCB-4888-AB55-B001AB220F73}"/>
              </a:ext>
            </a:extLst>
          </p:cNvPr>
          <p:cNvSpPr>
            <a:spLocks noGrp="1"/>
          </p:cNvSpPr>
          <p:nvPr>
            <p:ph idx="1"/>
          </p:nvPr>
        </p:nvSpPr>
        <p:spPr>
          <a:xfrm>
            <a:off x="838200" y="1450543"/>
            <a:ext cx="10515600" cy="2274890"/>
          </a:xfrm>
        </p:spPr>
        <p:txBody>
          <a:bodyPr>
            <a:normAutofit/>
          </a:bodyPr>
          <a:lstStyle/>
          <a:p>
            <a:pPr>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This method is quite taxing in terms of time and space. </a:t>
            </a:r>
          </a:p>
          <a:p>
            <a:pPr>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time to access memory is more as we are dereferencing two times. </a:t>
            </a:r>
          </a:p>
          <a:p>
            <a:pPr>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Also, we cannot use the same tombstone if the deallocated memory is allocated again. We would have to make a new one.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DC2D744F-CC18-4FBE-8291-873514092504}"/>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88DA8BF2-549F-4B9F-B18D-465F24651C24}"/>
              </a:ext>
            </a:extLst>
          </p:cNvPr>
          <p:cNvSpPr>
            <a:spLocks noGrp="1"/>
          </p:cNvSpPr>
          <p:nvPr>
            <p:ph type="sldNum" sz="quarter" idx="12"/>
          </p:nvPr>
        </p:nvSpPr>
        <p:spPr/>
        <p:txBody>
          <a:bodyPr/>
          <a:lstStyle/>
          <a:p>
            <a:fld id="{B6F15528-21DE-4FAA-801E-634DDDAF4B2B}" type="slidenum">
              <a:rPr lang="en-US" smtClean="0"/>
              <a:pPr/>
              <a:t>106</a:t>
            </a:fld>
            <a:endParaRPr lang="en-US"/>
          </a:p>
        </p:txBody>
      </p:sp>
      <p:sp>
        <p:nvSpPr>
          <p:cNvPr id="5" name="Title 4">
            <a:extLst>
              <a:ext uri="{FF2B5EF4-FFF2-40B4-BE49-F238E27FC236}">
                <a16:creationId xmlns:a16="http://schemas.microsoft.com/office/drawing/2014/main" id="{9EEDFB41-35D0-4BA0-8D54-6A14E9BAD8F0}"/>
              </a:ext>
            </a:extLst>
          </p:cNvPr>
          <p:cNvSpPr>
            <a:spLocks noGrp="1"/>
          </p:cNvSpPr>
          <p:nvPr>
            <p:ph type="title"/>
          </p:nvPr>
        </p:nvSpPr>
        <p:spPr/>
        <p:txBody>
          <a:bodyPr/>
          <a:lstStyle/>
          <a:p>
            <a:r>
              <a:rPr lang="en-US" dirty="0"/>
              <a:t>Tombstone</a:t>
            </a:r>
            <a:endParaRPr lang="en-IN" dirty="0"/>
          </a:p>
        </p:txBody>
      </p:sp>
      <p:pic>
        <p:nvPicPr>
          <p:cNvPr id="7" name="Picture 6">
            <a:extLst>
              <a:ext uri="{FF2B5EF4-FFF2-40B4-BE49-F238E27FC236}">
                <a16:creationId xmlns:a16="http://schemas.microsoft.com/office/drawing/2014/main" id="{3CD9561D-0540-419E-A752-2CEE2BE17B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6836" y="3567141"/>
            <a:ext cx="4710546" cy="2794179"/>
          </a:xfrm>
          <a:prstGeom prst="rect">
            <a:avLst/>
          </a:prstGeom>
          <a:noFill/>
          <a:ln>
            <a:noFill/>
          </a:ln>
        </p:spPr>
      </p:pic>
    </p:spTree>
    <p:extLst>
      <p:ext uri="{BB962C8B-B14F-4D97-AF65-F5344CB8AC3E}">
        <p14:creationId xmlns:p14="http://schemas.microsoft.com/office/powerpoint/2010/main" val="39267890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4CF74-8342-48CB-94AF-6BE8FDFAAF85}"/>
              </a:ext>
            </a:extLst>
          </p:cNvPr>
          <p:cNvSpPr>
            <a:spLocks noGrp="1"/>
          </p:cNvSpPr>
          <p:nvPr>
            <p:ph type="title"/>
          </p:nvPr>
        </p:nvSpPr>
        <p:spPr/>
        <p:txBody>
          <a:bodyPr/>
          <a:lstStyle/>
          <a:p>
            <a:r>
              <a:rPr lang="en-US" dirty="0"/>
              <a:t>Lock and Keys</a:t>
            </a:r>
            <a:endParaRPr lang="en-IN" dirty="0"/>
          </a:p>
        </p:txBody>
      </p:sp>
      <p:sp>
        <p:nvSpPr>
          <p:cNvPr id="3" name="Content Placeholder 2">
            <a:extLst>
              <a:ext uri="{FF2B5EF4-FFF2-40B4-BE49-F238E27FC236}">
                <a16:creationId xmlns:a16="http://schemas.microsoft.com/office/drawing/2014/main" id="{4CE4E2E7-2BBF-4F9D-ACF3-E0ACAD64DC99}"/>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When memory is allocated, space for one more cell called the lock cell is allocated. This cell is assigned a value.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pointer which points to this memory is stored as a tuple containing an address and a key.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pointer is allowed to access the memory only if the values of the lock and keys match. Otherwise, it will throw a runtime error.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Lock and Keys">
            <a:extLst>
              <a:ext uri="{FF2B5EF4-FFF2-40B4-BE49-F238E27FC236}">
                <a16:creationId xmlns:a16="http://schemas.microsoft.com/office/drawing/2014/main" id="{0D06CC76-7F62-404A-85F7-B4B967F3B3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6827" y="3429000"/>
            <a:ext cx="5731510" cy="2718435"/>
          </a:xfrm>
          <a:prstGeom prst="rect">
            <a:avLst/>
          </a:prstGeom>
          <a:noFill/>
          <a:ln>
            <a:noFill/>
          </a:ln>
        </p:spPr>
      </p:pic>
    </p:spTree>
    <p:extLst>
      <p:ext uri="{BB962C8B-B14F-4D97-AF65-F5344CB8AC3E}">
        <p14:creationId xmlns:p14="http://schemas.microsoft.com/office/powerpoint/2010/main" val="21225831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4CF74-8342-48CB-94AF-6BE8FDFAAF85}"/>
              </a:ext>
            </a:extLst>
          </p:cNvPr>
          <p:cNvSpPr>
            <a:spLocks noGrp="1"/>
          </p:cNvSpPr>
          <p:nvPr>
            <p:ph type="title"/>
          </p:nvPr>
        </p:nvSpPr>
        <p:spPr/>
        <p:txBody>
          <a:bodyPr/>
          <a:lstStyle/>
          <a:p>
            <a:r>
              <a:rPr lang="en-US" dirty="0"/>
              <a:t>Lock and Keys</a:t>
            </a:r>
            <a:endParaRPr lang="en-IN" dirty="0"/>
          </a:p>
        </p:txBody>
      </p:sp>
      <p:sp>
        <p:nvSpPr>
          <p:cNvPr id="3" name="Content Placeholder 2">
            <a:extLst>
              <a:ext uri="{FF2B5EF4-FFF2-40B4-BE49-F238E27FC236}">
                <a16:creationId xmlns:a16="http://schemas.microsoft.com/office/drawing/2014/main" id="{4CE4E2E7-2BBF-4F9D-ACF3-E0ACAD64DC99}"/>
              </a:ext>
            </a:extLst>
          </p:cNvPr>
          <p:cNvSpPr>
            <a:spLocks noGrp="1"/>
          </p:cNvSpPr>
          <p:nvPr>
            <p:ph idx="1"/>
          </p:nvPr>
        </p:nvSpPr>
        <p:spPr/>
        <p:txBody>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Now, the memory is deallocated using pointer </a:t>
            </a: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Soon after deallocation, we assign a NULL value to the lock.</a:t>
            </a: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Now, if we try to access the memory using </a:t>
            </a: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values of the lock and the keys do not match and runtime error is thrown. </a:t>
            </a: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prevented the dangling pointers from accessing the memory location.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8834DE5-69DB-4DB4-A829-C1013D54DB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4485" y="3878262"/>
            <a:ext cx="5731510" cy="2718435"/>
          </a:xfrm>
          <a:prstGeom prst="rect">
            <a:avLst/>
          </a:prstGeom>
          <a:noFill/>
          <a:ln>
            <a:noFill/>
          </a:ln>
        </p:spPr>
      </p:pic>
    </p:spTree>
    <p:extLst>
      <p:ext uri="{BB962C8B-B14F-4D97-AF65-F5344CB8AC3E}">
        <p14:creationId xmlns:p14="http://schemas.microsoft.com/office/powerpoint/2010/main" val="426620066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4CF74-8342-48CB-94AF-6BE8FDFAAF85}"/>
              </a:ext>
            </a:extLst>
          </p:cNvPr>
          <p:cNvSpPr>
            <a:spLocks noGrp="1"/>
          </p:cNvSpPr>
          <p:nvPr>
            <p:ph type="title"/>
          </p:nvPr>
        </p:nvSpPr>
        <p:spPr/>
        <p:txBody>
          <a:bodyPr/>
          <a:lstStyle/>
          <a:p>
            <a:r>
              <a:rPr lang="en-US" dirty="0"/>
              <a:t>Lock and Keys</a:t>
            </a:r>
            <a:endParaRPr lang="en-IN" dirty="0"/>
          </a:p>
        </p:txBody>
      </p:sp>
      <p:sp>
        <p:nvSpPr>
          <p:cNvPr id="3" name="Content Placeholder 2">
            <a:extLst>
              <a:ext uri="{FF2B5EF4-FFF2-40B4-BE49-F238E27FC236}">
                <a16:creationId xmlns:a16="http://schemas.microsoft.com/office/drawing/2014/main" id="{4CE4E2E7-2BBF-4F9D-ACF3-E0ACAD64DC99}"/>
              </a:ext>
            </a:extLst>
          </p:cNvPr>
          <p:cNvSpPr>
            <a:spLocks noGrp="1"/>
          </p:cNvSpPr>
          <p:nvPr>
            <p:ph idx="1"/>
          </p:nvPr>
        </p:nvSpPr>
        <p:spPr>
          <a:xfrm>
            <a:off x="838200" y="1548533"/>
            <a:ext cx="10515600" cy="5032375"/>
          </a:xfrm>
        </p:spPr>
        <p:txBody>
          <a:bodyPr>
            <a:normAutofit fontScale="92500" lnSpcReduction="20000"/>
          </a:bodyPr>
          <a:lstStyle/>
          <a:p>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Also, we won’t need a new lock cell when the memory is re-allocated. We can simply change the value of the lock.</a:t>
            </a:r>
          </a:p>
          <a:p>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As the value of the lock was changed, pointers </a:t>
            </a:r>
            <a:r>
              <a:rPr lang="en-IN" sz="2200" i="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200" i="1"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cannot access it.</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This method is time costly as on every pointer access, lock and key comparison is done. There’s a space overhead too. We have to allocate extra cells for storing the lock and key values.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A526A94-7A91-4A70-A36B-BDCCB712C9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0790" y="1997710"/>
            <a:ext cx="5731510" cy="2862580"/>
          </a:xfrm>
          <a:prstGeom prst="rect">
            <a:avLst/>
          </a:prstGeom>
          <a:noFill/>
          <a:ln>
            <a:noFill/>
          </a:ln>
        </p:spPr>
      </p:pic>
    </p:spTree>
    <p:extLst>
      <p:ext uri="{BB962C8B-B14F-4D97-AF65-F5344CB8AC3E}">
        <p14:creationId xmlns:p14="http://schemas.microsoft.com/office/powerpoint/2010/main" val="198020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IN" sz="2400" dirty="0">
                <a:latin typeface="Times New Roman" panose="02020603050405020304" pitchFamily="18" charset="0"/>
                <a:cs typeface="Times New Roman" panose="02020603050405020304" pitchFamily="18" charset="0"/>
              </a:rPr>
              <a:t>A few languages </a:t>
            </a:r>
            <a:r>
              <a:rPr lang="en-US" sz="2400" dirty="0">
                <a:latin typeface="Times New Roman" panose="02020603050405020304" pitchFamily="18" charset="0"/>
                <a:cs typeface="Times New Roman" panose="02020603050405020304" pitchFamily="18" charset="0"/>
              </a:rPr>
              <a:t>(e.g., Fortran, C99, Common Lisp, and Scheme) provide a built-in complex type, usually implemented as a pair of floating-point numbers that represent the real </a:t>
            </a:r>
            <a:r>
              <a:rPr lang="en-IN" sz="2400" dirty="0">
                <a:latin typeface="Times New Roman" panose="02020603050405020304" pitchFamily="18" charset="0"/>
                <a:cs typeface="Times New Roman" panose="02020603050405020304" pitchFamily="18" charset="0"/>
              </a:rPr>
              <a:t>and imaginary Cartesian coordinates.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few languages (e.g., Scheme and Common Lisp) provide a built-in rational type, usually implemented as a pair of integers that represent the numerator </a:t>
            </a:r>
            <a:r>
              <a:rPr lang="en-IN" sz="2400" dirty="0">
                <a:latin typeface="Times New Roman" panose="02020603050405020304" pitchFamily="18" charset="0"/>
                <a:cs typeface="Times New Roman" panose="02020603050405020304" pitchFamily="18" charset="0"/>
              </a:rPr>
              <a:t>and denominator.</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192045842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IN" b="1" dirty="0">
                <a:latin typeface="Times New Roman" panose="02020603050405020304" pitchFamily="18" charset="0"/>
                <a:cs typeface="Times New Roman" panose="02020603050405020304" pitchFamily="18" charset="0"/>
              </a:rPr>
              <a:t>Tombstones/Lock and Key for Dangling Reference.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Tombstones introduce an extra level of indirection on every pointer access. When an object is reclaimed, the indirection word (tombstone) is marked in a way that invalidates future references to the object.</a:t>
            </a:r>
          </a:p>
          <a:p>
            <a:pPr algn="just"/>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Locks </a:t>
            </a:r>
            <a:r>
              <a:rPr lang="en-US" sz="2400" dirty="0">
                <a:latin typeface="Times New Roman" panose="02020603050405020304" pitchFamily="18" charset="0"/>
                <a:cs typeface="Times New Roman" panose="02020603050405020304" pitchFamily="18" charset="0"/>
              </a:rPr>
              <a:t>and keys add a word to every pointer and to every object in the heap; these words must match for the pointer to be valid.</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Tombstones can be used in languages that permit pointers to </a:t>
            </a:r>
            <a:r>
              <a:rPr lang="en-US" sz="2400" dirty="0" err="1">
                <a:latin typeface="Times New Roman" panose="02020603050405020304" pitchFamily="18" charset="0"/>
                <a:cs typeface="Times New Roman" panose="02020603050405020304" pitchFamily="18" charset="0"/>
              </a:rPr>
              <a:t>nonheap</a:t>
            </a:r>
            <a:r>
              <a:rPr lang="en-US" sz="2400" dirty="0">
                <a:latin typeface="Times New Roman" panose="02020603050405020304" pitchFamily="18" charset="0"/>
                <a:cs typeface="Times New Roman" panose="02020603050405020304" pitchFamily="18" charset="0"/>
              </a:rPr>
              <a:t> objects, but they introduce the secondary problem of reclaiming the tombstones themselves. Locks and keys are somewhat simpler, but they work only for objects in the heap.</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110</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236511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buNone/>
            </a:pPr>
            <a:r>
              <a:rPr lang="en-US" sz="2400" b="1" i="1" dirty="0">
                <a:latin typeface="Times New Roman" panose="02020603050405020304" pitchFamily="18" charset="0"/>
                <a:cs typeface="Times New Roman" panose="02020603050405020304" pitchFamily="18" charset="0"/>
              </a:rPr>
              <a:t>discrete </a:t>
            </a:r>
            <a:r>
              <a:rPr lang="en-US" sz="2400" b="1" dirty="0">
                <a:latin typeface="Times New Roman" panose="02020603050405020304" pitchFamily="18" charset="0"/>
                <a:cs typeface="Times New Roman" panose="02020603050405020304" pitchFamily="18" charset="0"/>
              </a:rPr>
              <a:t>types or ordinal type:</a:t>
            </a:r>
          </a:p>
          <a:p>
            <a:pPr algn="just"/>
            <a:r>
              <a:rPr lang="en-US" sz="2400" dirty="0">
                <a:latin typeface="Times New Roman" panose="02020603050405020304" pitchFamily="18" charset="0"/>
                <a:cs typeface="Times New Roman" panose="02020603050405020304" pitchFamily="18" charset="0"/>
              </a:rPr>
              <a:t>Integers, Booleans, and characters are all examples of </a:t>
            </a:r>
            <a:r>
              <a:rPr lang="en-US" sz="2400" i="1" dirty="0">
                <a:latin typeface="Times New Roman" panose="02020603050405020304" pitchFamily="18" charset="0"/>
                <a:cs typeface="Times New Roman" panose="02020603050405020304" pitchFamily="18" charset="0"/>
              </a:rPr>
              <a:t>discrete </a:t>
            </a:r>
            <a:r>
              <a:rPr lang="en-US" sz="2400" dirty="0">
                <a:latin typeface="Times New Roman" panose="02020603050405020304" pitchFamily="18" charset="0"/>
                <a:cs typeface="Times New Roman" panose="02020603050405020304" pitchFamily="18" charset="0"/>
              </a:rPr>
              <a:t>types (also called </a:t>
            </a:r>
            <a:r>
              <a:rPr lang="en-US" sz="2400" i="1" dirty="0">
                <a:latin typeface="Times New Roman" panose="02020603050405020304" pitchFamily="18" charset="0"/>
                <a:cs typeface="Times New Roman" panose="02020603050405020304" pitchFamily="18" charset="0"/>
              </a:rPr>
              <a:t>ordinal </a:t>
            </a:r>
            <a:r>
              <a:rPr lang="en-US" sz="2400" dirty="0">
                <a:latin typeface="Times New Roman" panose="02020603050405020304" pitchFamily="18" charset="0"/>
                <a:cs typeface="Times New Roman" panose="02020603050405020304" pitchFamily="18" charset="0"/>
              </a:rPr>
              <a:t>types): the domains to which they correspond are countable (they have a one-to-one correspondence with some subset of the integers), and have a well defined notion of predecessor and successor for each element other than the first </a:t>
            </a:r>
            <a:r>
              <a:rPr lang="en-IN" sz="2400" dirty="0">
                <a:latin typeface="Times New Roman" panose="02020603050405020304" pitchFamily="18" charset="0"/>
                <a:cs typeface="Times New Roman" panose="02020603050405020304" pitchFamily="18" charset="0"/>
              </a:rPr>
              <a:t>and the last.</a:t>
            </a:r>
          </a:p>
          <a:p>
            <a:pPr algn="just"/>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Two varieties of user-defined </a:t>
            </a:r>
            <a:r>
              <a:rPr lang="en-US" sz="2400" dirty="0">
                <a:latin typeface="Times New Roman" panose="02020603050405020304" pitchFamily="18" charset="0"/>
                <a:cs typeface="Times New Roman" panose="02020603050405020304" pitchFamily="18" charset="0"/>
              </a:rPr>
              <a:t>types, enumerations and </a:t>
            </a:r>
            <a:r>
              <a:rPr lang="en-US" sz="2400" dirty="0" err="1">
                <a:latin typeface="Times New Roman" panose="02020603050405020304" pitchFamily="18" charset="0"/>
                <a:cs typeface="Times New Roman" panose="02020603050405020304" pitchFamily="18" charset="0"/>
              </a:rPr>
              <a:t>subranges</a:t>
            </a:r>
            <a:r>
              <a:rPr lang="en-US" sz="2400" dirty="0">
                <a:latin typeface="Times New Roman" panose="02020603050405020304" pitchFamily="18" charset="0"/>
                <a:cs typeface="Times New Roman" panose="02020603050405020304" pitchFamily="18" charset="0"/>
              </a:rPr>
              <a:t>, are also discrete.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Discrete, rational, real, and complex types together constitute the scalar types. Scalar types are also sometimes </a:t>
            </a:r>
            <a:r>
              <a:rPr lang="en-IN" sz="2400" dirty="0">
                <a:latin typeface="Times New Roman" panose="02020603050405020304" pitchFamily="18" charset="0"/>
                <a:cs typeface="Times New Roman" panose="02020603050405020304" pitchFamily="18" charset="0"/>
              </a:rPr>
              <a:t>called simple types.</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4007379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Autofit/>
          </a:bodyPr>
          <a:lstStyle/>
          <a:p>
            <a:pPr marL="109855" indent="0" algn="just">
              <a:buNone/>
            </a:pPr>
            <a:r>
              <a:rPr lang="en-IN" sz="2400" b="1" i="1" dirty="0">
                <a:latin typeface="Times New Roman" panose="02020603050405020304" pitchFamily="18" charset="0"/>
                <a:cs typeface="Times New Roman" panose="02020603050405020304" pitchFamily="18" charset="0"/>
              </a:rPr>
              <a:t>Enumeration  Types</a:t>
            </a:r>
          </a:p>
          <a:p>
            <a:pPr algn="just"/>
            <a:r>
              <a:rPr lang="en-US" sz="2400" dirty="0">
                <a:latin typeface="Times New Roman" panose="02020603050405020304" pitchFamily="18" charset="0"/>
                <a:cs typeface="Times New Roman" panose="02020603050405020304" pitchFamily="18" charset="0"/>
              </a:rPr>
              <a:t>Enumerations were introduced by Wirth in the design of Pascal.</a:t>
            </a:r>
          </a:p>
          <a:p>
            <a:pPr algn="just"/>
            <a:r>
              <a:rPr lang="en-US" sz="2400" dirty="0">
                <a:latin typeface="Times New Roman" panose="02020603050405020304" pitchFamily="18" charset="0"/>
                <a:cs typeface="Times New Roman" panose="02020603050405020304" pitchFamily="18" charset="0"/>
              </a:rPr>
              <a:t>An enumeration type consists of a set of named elements</a:t>
            </a:r>
          </a:p>
          <a:p>
            <a:pPr marL="109855" indent="0" algn="just">
              <a:buNone/>
            </a:pPr>
            <a:endParaRPr lang="en-US" sz="2400" dirty="0">
              <a:solidFill>
                <a:srgbClr val="FF0000"/>
              </a:solidFill>
              <a:latin typeface="Times New Roman" panose="02020603050405020304" pitchFamily="18" charset="0"/>
              <a:cs typeface="Times New Roman" panose="02020603050405020304" pitchFamily="18" charset="0"/>
            </a:endParaRPr>
          </a:p>
          <a:p>
            <a:pPr marL="109855" indent="0" algn="just">
              <a:buNone/>
            </a:pPr>
            <a:r>
              <a:rPr lang="en-US" sz="2400" b="1" dirty="0">
                <a:solidFill>
                  <a:srgbClr val="FF0000"/>
                </a:solidFill>
                <a:latin typeface="Times New Roman" panose="02020603050405020304" pitchFamily="18" charset="0"/>
                <a:cs typeface="Times New Roman" panose="02020603050405020304" pitchFamily="18" charset="0"/>
              </a:rPr>
              <a:t>In Pascal, one can write:</a:t>
            </a:r>
          </a:p>
          <a:p>
            <a:pPr marL="109855" indent="0" algn="just">
              <a:buNone/>
            </a:pPr>
            <a:r>
              <a:rPr lang="en-US" sz="2400" b="1" dirty="0">
                <a:solidFill>
                  <a:srgbClr val="FF0000"/>
                </a:solidFill>
                <a:latin typeface="Times New Roman" panose="02020603050405020304" pitchFamily="18" charset="0"/>
                <a:cs typeface="Times New Roman" panose="02020603050405020304" pitchFamily="18" charset="0"/>
              </a:rPr>
              <a:t>type weekday = (sun, </a:t>
            </a:r>
            <a:r>
              <a:rPr lang="en-US" sz="2400" b="1" dirty="0" err="1">
                <a:solidFill>
                  <a:srgbClr val="FF0000"/>
                </a:solidFill>
                <a:latin typeface="Times New Roman" panose="02020603050405020304" pitchFamily="18" charset="0"/>
                <a:cs typeface="Times New Roman" panose="02020603050405020304" pitchFamily="18" charset="0"/>
              </a:rPr>
              <a:t>mon</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tue</a:t>
            </a:r>
            <a:r>
              <a:rPr lang="en-US" sz="2400" b="1" dirty="0">
                <a:solidFill>
                  <a:srgbClr val="FF0000"/>
                </a:solidFill>
                <a:latin typeface="Times New Roman" panose="02020603050405020304" pitchFamily="18" charset="0"/>
                <a:cs typeface="Times New Roman" panose="02020603050405020304" pitchFamily="18" charset="0"/>
              </a:rPr>
              <a:t>, wed, </a:t>
            </a:r>
            <a:r>
              <a:rPr lang="en-US" sz="2400" b="1" dirty="0" err="1">
                <a:solidFill>
                  <a:srgbClr val="FF0000"/>
                </a:solidFill>
                <a:latin typeface="Times New Roman" panose="02020603050405020304" pitchFamily="18" charset="0"/>
                <a:cs typeface="Times New Roman" panose="02020603050405020304" pitchFamily="18" charset="0"/>
              </a:rPr>
              <a:t>thu</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fri</a:t>
            </a:r>
            <a:r>
              <a:rPr lang="en-US" sz="2400" b="1" dirty="0">
                <a:solidFill>
                  <a:srgbClr val="FF0000"/>
                </a:solidFill>
                <a:latin typeface="Times New Roman" panose="02020603050405020304" pitchFamily="18" charset="0"/>
                <a:cs typeface="Times New Roman" panose="02020603050405020304" pitchFamily="18" charset="0"/>
              </a:rPr>
              <a:t>, sat);</a:t>
            </a:r>
          </a:p>
          <a:p>
            <a:pPr marL="109855" indent="0" algn="just">
              <a:buNone/>
            </a:pPr>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values of an enumeration type are ordered, so comparisons are generally valid (</a:t>
            </a:r>
            <a:r>
              <a:rPr lang="en-US" sz="2400" dirty="0" err="1">
                <a:latin typeface="Times New Roman" panose="02020603050405020304" pitchFamily="18" charset="0"/>
                <a:cs typeface="Times New Roman" panose="02020603050405020304" pitchFamily="18" charset="0"/>
              </a:rPr>
              <a:t>mon</a:t>
            </a:r>
            <a:r>
              <a:rPr lang="en-US" sz="2400" dirty="0">
                <a:latin typeface="Times New Roman" panose="02020603050405020304" pitchFamily="18" charset="0"/>
                <a:cs typeface="Times New Roman" panose="02020603050405020304" pitchFamily="18" charset="0"/>
              </a:rPr>
              <a:t> &lt; </a:t>
            </a:r>
            <a:r>
              <a:rPr lang="en-US" sz="2400" dirty="0" err="1">
                <a:latin typeface="Times New Roman" panose="02020603050405020304" pitchFamily="18" charset="0"/>
                <a:cs typeface="Times New Roman" panose="02020603050405020304" pitchFamily="18" charset="0"/>
              </a:rPr>
              <a:t>tue</a:t>
            </a:r>
            <a:r>
              <a:rPr lang="en-US" sz="2400" dirty="0">
                <a:latin typeface="Times New Roman" panose="02020603050405020304" pitchFamily="18" charset="0"/>
                <a:cs typeface="Times New Roman" panose="02020603050405020304" pitchFamily="18" charset="0"/>
              </a:rPr>
              <a:t>), and there is usually a mechanism to determine the predecessor or successor of an enumeration value (in Pascal, tomorrow := </a:t>
            </a:r>
            <a:r>
              <a:rPr lang="en-US" sz="2400" dirty="0" err="1">
                <a:latin typeface="Times New Roman" panose="02020603050405020304" pitchFamily="18" charset="0"/>
                <a:cs typeface="Times New Roman" panose="02020603050405020304" pitchFamily="18" charset="0"/>
              </a:rPr>
              <a:t>succ</a:t>
            </a:r>
            <a:r>
              <a:rPr lang="en-US" sz="2400" dirty="0">
                <a:latin typeface="Times New Roman" panose="02020603050405020304" pitchFamily="18" charset="0"/>
                <a:cs typeface="Times New Roman" panose="02020603050405020304" pitchFamily="18" charset="0"/>
              </a:rPr>
              <a:t>(today)).</a:t>
            </a:r>
          </a:p>
          <a:p>
            <a:r>
              <a:rPr lang="en-US" sz="2400" dirty="0">
                <a:latin typeface="Times New Roman" panose="02020603050405020304" pitchFamily="18" charset="0"/>
                <a:cs typeface="Times New Roman" panose="02020603050405020304" pitchFamily="18" charset="0"/>
              </a:rPr>
              <a:t> The ordered nature of enumerations facilitates the writing of enumeration-controlled</a:t>
            </a:r>
          </a:p>
          <a:p>
            <a:pPr marL="365760" lvl="1" indent="0">
              <a:buNone/>
            </a:pPr>
            <a:r>
              <a:rPr lang="en-IN" sz="2000" b="1" dirty="0">
                <a:solidFill>
                  <a:srgbClr val="FF0000"/>
                </a:solidFill>
                <a:latin typeface="Times New Roman" panose="02020603050405020304" pitchFamily="18" charset="0"/>
                <a:cs typeface="Times New Roman" panose="02020603050405020304" pitchFamily="18" charset="0"/>
              </a:rPr>
              <a:t>loops:</a:t>
            </a:r>
          </a:p>
          <a:p>
            <a:pPr marL="365760" lvl="1" indent="0">
              <a:buNone/>
            </a:pPr>
            <a:r>
              <a:rPr lang="en-US" sz="2000" b="1" dirty="0">
                <a:solidFill>
                  <a:srgbClr val="FF0000"/>
                </a:solidFill>
                <a:latin typeface="Times New Roman" panose="02020603050405020304" pitchFamily="18" charset="0"/>
                <a:cs typeface="Times New Roman" panose="02020603050405020304" pitchFamily="18" charset="0"/>
              </a:rPr>
              <a:t>for today := </a:t>
            </a:r>
            <a:r>
              <a:rPr lang="en-US" sz="2000" b="1" dirty="0" err="1">
                <a:solidFill>
                  <a:srgbClr val="FF0000"/>
                </a:solidFill>
                <a:latin typeface="Times New Roman" panose="02020603050405020304" pitchFamily="18" charset="0"/>
                <a:cs typeface="Times New Roman" panose="02020603050405020304" pitchFamily="18" charset="0"/>
              </a:rPr>
              <a:t>mon</a:t>
            </a:r>
            <a:r>
              <a:rPr lang="en-US" sz="2000" b="1" dirty="0">
                <a:solidFill>
                  <a:srgbClr val="FF0000"/>
                </a:solidFill>
                <a:latin typeface="Times New Roman" panose="02020603050405020304" pitchFamily="18" charset="0"/>
                <a:cs typeface="Times New Roman" panose="02020603050405020304" pitchFamily="18" charset="0"/>
              </a:rPr>
              <a:t> to </a:t>
            </a:r>
            <a:r>
              <a:rPr lang="en-US" sz="2000" b="1" dirty="0" err="1">
                <a:solidFill>
                  <a:srgbClr val="FF0000"/>
                </a:solidFill>
                <a:latin typeface="Times New Roman" panose="02020603050405020304" pitchFamily="18" charset="0"/>
                <a:cs typeface="Times New Roman" panose="02020603050405020304" pitchFamily="18" charset="0"/>
              </a:rPr>
              <a:t>fri</a:t>
            </a:r>
            <a:r>
              <a:rPr lang="en-US" sz="2000" b="1" dirty="0">
                <a:solidFill>
                  <a:srgbClr val="FF0000"/>
                </a:solidFill>
                <a:latin typeface="Times New Roman" panose="02020603050405020304" pitchFamily="18" charset="0"/>
                <a:cs typeface="Times New Roman" panose="02020603050405020304" pitchFamily="18" charset="0"/>
              </a:rPr>
              <a:t> do begin ...</a:t>
            </a:r>
          </a:p>
        </p:txBody>
      </p:sp>
      <p:sp>
        <p:nvSpPr>
          <p:cNvPr id="5" name="Footer Placeholder 4"/>
          <p:cNvSpPr>
            <a:spLocks noGrp="1"/>
          </p:cNvSpPr>
          <p:nvPr>
            <p:ph type="ftr" sz="quarter" idx="11"/>
          </p:nvPr>
        </p:nvSpPr>
        <p:spPr/>
        <p:txBody>
          <a:bodyPr/>
          <a:lstStyle/>
          <a:p>
            <a:r>
              <a:rPr lang="en-US" dirty="0"/>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1472571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buNone/>
            </a:pPr>
            <a:r>
              <a:rPr lang="en-US" sz="2400" dirty="0"/>
              <a:t>It also allows enumerations to be used to index arrays:</a:t>
            </a:r>
          </a:p>
          <a:p>
            <a:pPr marL="109855" indent="0">
              <a:buNone/>
            </a:pPr>
            <a:r>
              <a:rPr lang="en-US" sz="2400" b="1" dirty="0" err="1">
                <a:solidFill>
                  <a:srgbClr val="FF0000"/>
                </a:solidFill>
              </a:rPr>
              <a:t>var</a:t>
            </a:r>
            <a:r>
              <a:rPr lang="en-US" sz="2400" b="1" dirty="0">
                <a:solidFill>
                  <a:srgbClr val="FF0000"/>
                </a:solidFill>
              </a:rPr>
              <a:t> </a:t>
            </a:r>
            <a:r>
              <a:rPr lang="en-US" sz="2400" b="1" dirty="0" err="1">
                <a:solidFill>
                  <a:srgbClr val="FF0000"/>
                </a:solidFill>
              </a:rPr>
              <a:t>daily_attendance</a:t>
            </a:r>
            <a:r>
              <a:rPr lang="en-US" sz="2400" b="1" dirty="0">
                <a:solidFill>
                  <a:srgbClr val="FF0000"/>
                </a:solidFill>
              </a:rPr>
              <a:t> : array [weekday] of integer;</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667350" y="2039925"/>
            <a:ext cx="8314850" cy="2985228"/>
          </a:xfrm>
          <a:prstGeom prst="rect">
            <a:avLst/>
          </a:prstGeom>
        </p:spPr>
      </p:pic>
    </p:spTree>
    <p:extLst>
      <p:ext uri="{BB962C8B-B14F-4D97-AF65-F5344CB8AC3E}">
        <p14:creationId xmlns:p14="http://schemas.microsoft.com/office/powerpoint/2010/main" val="242059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US" sz="2400" dirty="0">
                <a:latin typeface="Times New Roman" panose="02020603050405020304" pitchFamily="18" charset="0"/>
                <a:cs typeface="Times New Roman" panose="02020603050405020304" pitchFamily="18" charset="0"/>
              </a:rPr>
              <a:t>Several languages allow the programmer to specify the ordinal values of enumeration types, if the default assignment is undesirable. In C, C++, and C#, one </a:t>
            </a:r>
            <a:r>
              <a:rPr lang="en-IN" sz="2400" dirty="0">
                <a:latin typeface="Times New Roman" panose="02020603050405020304" pitchFamily="18" charset="0"/>
                <a:cs typeface="Times New Roman" panose="02020603050405020304" pitchFamily="18" charset="0"/>
              </a:rPr>
              <a:t>could write</a:t>
            </a:r>
          </a:p>
          <a:p>
            <a:pPr marL="109855" indent="0" algn="just">
              <a:buNone/>
            </a:pPr>
            <a:endParaRPr lang="en-US" sz="2400" dirty="0">
              <a:latin typeface="Times New Roman" panose="02020603050405020304" pitchFamily="18" charset="0"/>
              <a:cs typeface="Times New Roman" panose="02020603050405020304" pitchFamily="18" charset="0"/>
            </a:endParaRPr>
          </a:p>
          <a:p>
            <a:pPr marL="109855" indent="0" algn="just">
              <a:buNone/>
            </a:pPr>
            <a:r>
              <a:rPr lang="en-IN" sz="2400" b="1" dirty="0" err="1">
                <a:solidFill>
                  <a:srgbClr val="FF0000"/>
                </a:solidFill>
                <a:latin typeface="Times New Roman" panose="02020603050405020304" pitchFamily="18" charset="0"/>
                <a:cs typeface="Times New Roman" panose="02020603050405020304" pitchFamily="18" charset="0"/>
              </a:rPr>
              <a:t>enum</a:t>
            </a:r>
            <a:r>
              <a:rPr lang="en-IN" sz="2400" b="1" dirty="0">
                <a:solidFill>
                  <a:srgbClr val="FF0000"/>
                </a:solidFill>
                <a:latin typeface="Times New Roman" panose="02020603050405020304" pitchFamily="18" charset="0"/>
                <a:cs typeface="Times New Roman" panose="02020603050405020304" pitchFamily="18" charset="0"/>
              </a:rPr>
              <a:t> </a:t>
            </a:r>
            <a:r>
              <a:rPr lang="en-IN" sz="2400" b="1" dirty="0" err="1">
                <a:solidFill>
                  <a:srgbClr val="FF0000"/>
                </a:solidFill>
                <a:latin typeface="Times New Roman" panose="02020603050405020304" pitchFamily="18" charset="0"/>
                <a:cs typeface="Times New Roman" panose="02020603050405020304" pitchFamily="18" charset="0"/>
              </a:rPr>
              <a:t>mips_special_regs</a:t>
            </a:r>
            <a:r>
              <a:rPr lang="en-IN" sz="2400" b="1" dirty="0">
                <a:solidFill>
                  <a:srgbClr val="FF0000"/>
                </a:solidFill>
                <a:latin typeface="Times New Roman" panose="02020603050405020304" pitchFamily="18" charset="0"/>
                <a:cs typeface="Times New Roman" panose="02020603050405020304" pitchFamily="18" charset="0"/>
              </a:rPr>
              <a:t> {</a:t>
            </a:r>
            <a:r>
              <a:rPr lang="en-IN" sz="2400" b="1" dirty="0" err="1">
                <a:solidFill>
                  <a:srgbClr val="FF0000"/>
                </a:solidFill>
                <a:latin typeface="Times New Roman" panose="02020603050405020304" pitchFamily="18" charset="0"/>
                <a:cs typeface="Times New Roman" panose="02020603050405020304" pitchFamily="18" charset="0"/>
              </a:rPr>
              <a:t>gp</a:t>
            </a:r>
            <a:r>
              <a:rPr lang="en-IN" sz="2400" b="1" dirty="0">
                <a:solidFill>
                  <a:srgbClr val="FF0000"/>
                </a:solidFill>
                <a:latin typeface="Times New Roman" panose="02020603050405020304" pitchFamily="18" charset="0"/>
                <a:cs typeface="Times New Roman" panose="02020603050405020304" pitchFamily="18" charset="0"/>
              </a:rPr>
              <a:t> = 28, </a:t>
            </a:r>
            <a:r>
              <a:rPr lang="en-IN" sz="2400" b="1" dirty="0" err="1">
                <a:solidFill>
                  <a:srgbClr val="FF0000"/>
                </a:solidFill>
                <a:latin typeface="Times New Roman" panose="02020603050405020304" pitchFamily="18" charset="0"/>
                <a:cs typeface="Times New Roman" panose="02020603050405020304" pitchFamily="18" charset="0"/>
              </a:rPr>
              <a:t>fp</a:t>
            </a:r>
            <a:r>
              <a:rPr lang="en-IN" sz="2400" b="1" dirty="0">
                <a:solidFill>
                  <a:srgbClr val="FF0000"/>
                </a:solidFill>
                <a:latin typeface="Times New Roman" panose="02020603050405020304" pitchFamily="18" charset="0"/>
                <a:cs typeface="Times New Roman" panose="02020603050405020304" pitchFamily="18" charset="0"/>
              </a:rPr>
              <a:t> = 30, </a:t>
            </a:r>
            <a:r>
              <a:rPr lang="en-IN" sz="2400" b="1" dirty="0" err="1">
                <a:solidFill>
                  <a:srgbClr val="FF0000"/>
                </a:solidFill>
                <a:latin typeface="Times New Roman" panose="02020603050405020304" pitchFamily="18" charset="0"/>
                <a:cs typeface="Times New Roman" panose="02020603050405020304" pitchFamily="18" charset="0"/>
              </a:rPr>
              <a:t>sp</a:t>
            </a:r>
            <a:r>
              <a:rPr lang="en-IN" sz="2400" b="1" dirty="0">
                <a:solidFill>
                  <a:srgbClr val="FF0000"/>
                </a:solidFill>
                <a:latin typeface="Times New Roman" panose="02020603050405020304" pitchFamily="18" charset="0"/>
                <a:cs typeface="Times New Roman" panose="02020603050405020304" pitchFamily="18" charset="0"/>
              </a:rPr>
              <a:t> = 29, </a:t>
            </a:r>
            <a:r>
              <a:rPr lang="en-IN" sz="2400" b="1" dirty="0" err="1">
                <a:solidFill>
                  <a:srgbClr val="FF0000"/>
                </a:solidFill>
                <a:latin typeface="Times New Roman" panose="02020603050405020304" pitchFamily="18" charset="0"/>
                <a:cs typeface="Times New Roman" panose="02020603050405020304" pitchFamily="18" charset="0"/>
              </a:rPr>
              <a:t>ra</a:t>
            </a:r>
            <a:r>
              <a:rPr lang="en-IN" sz="2400" b="1" dirty="0">
                <a:solidFill>
                  <a:srgbClr val="FF0000"/>
                </a:solidFill>
                <a:latin typeface="Times New Roman" panose="02020603050405020304" pitchFamily="18" charset="0"/>
                <a:cs typeface="Times New Roman" panose="02020603050405020304" pitchFamily="18" charset="0"/>
              </a:rPr>
              <a:t> = 31};</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60616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IN" sz="2400" b="1" i="1" dirty="0" err="1"/>
              <a:t>SubrangeTypes</a:t>
            </a:r>
            <a:endParaRPr lang="en-IN" sz="2400" b="1" i="1" dirty="0"/>
          </a:p>
          <a:p>
            <a:pPr algn="just"/>
            <a:r>
              <a:rPr lang="en-US" sz="2400" dirty="0">
                <a:latin typeface="Times New Roman" panose="02020603050405020304" pitchFamily="18" charset="0"/>
                <a:cs typeface="Times New Roman" panose="02020603050405020304" pitchFamily="18" charset="0"/>
              </a:rPr>
              <a:t>First introduced in Pascal, and are found in </a:t>
            </a:r>
            <a:r>
              <a:rPr lang="en-IN" sz="2400" dirty="0">
                <a:latin typeface="Times New Roman" panose="02020603050405020304" pitchFamily="18" charset="0"/>
                <a:cs typeface="Times New Roman" panose="02020603050405020304" pitchFamily="18" charset="0"/>
              </a:rPr>
              <a:t>many subsequent languages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subrange</a:t>
            </a:r>
            <a:r>
              <a:rPr lang="en-US" sz="2400" dirty="0">
                <a:latin typeface="Times New Roman" panose="02020603050405020304" pitchFamily="18" charset="0"/>
                <a:cs typeface="Times New Roman" panose="02020603050405020304" pitchFamily="18" charset="0"/>
              </a:rPr>
              <a:t> is a type whose values compose a contiguous subset of the values of some discrete </a:t>
            </a:r>
            <a:r>
              <a:rPr lang="en-US" sz="2400" i="1" dirty="0">
                <a:latin typeface="Times New Roman" panose="02020603050405020304" pitchFamily="18" charset="0"/>
                <a:cs typeface="Times New Roman" panose="02020603050405020304" pitchFamily="18" charset="0"/>
              </a:rPr>
              <a:t>base </a:t>
            </a:r>
            <a:r>
              <a:rPr lang="en-US" sz="2400" dirty="0">
                <a:latin typeface="Times New Roman" panose="02020603050405020304" pitchFamily="18" charset="0"/>
                <a:cs typeface="Times New Roman" panose="02020603050405020304" pitchFamily="18" charset="0"/>
              </a:rPr>
              <a:t>type (also called the </a:t>
            </a:r>
            <a:r>
              <a:rPr lang="en-US" sz="2400" i="1" dirty="0">
                <a:latin typeface="Times New Roman" panose="02020603050405020304" pitchFamily="18" charset="0"/>
                <a:cs typeface="Times New Roman" panose="02020603050405020304" pitchFamily="18" charset="0"/>
              </a:rPr>
              <a:t>parent </a:t>
            </a:r>
            <a:r>
              <a:rPr lang="en-IN" sz="2400" dirty="0">
                <a:latin typeface="Times New Roman" panose="02020603050405020304" pitchFamily="18" charset="0"/>
                <a:cs typeface="Times New Roman" panose="02020603050405020304" pitchFamily="18" charset="0"/>
              </a:rPr>
              <a:t>type)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In Pascal, </a:t>
            </a:r>
            <a:r>
              <a:rPr lang="en-IN" sz="2400" dirty="0" err="1">
                <a:latin typeface="Times New Roman" panose="02020603050405020304" pitchFamily="18" charset="0"/>
                <a:cs typeface="Times New Roman" panose="02020603050405020304" pitchFamily="18" charset="0"/>
              </a:rPr>
              <a:t>subranges</a:t>
            </a:r>
            <a:r>
              <a:rPr lang="en-IN" sz="2400" dirty="0">
                <a:latin typeface="Times New Roman" panose="02020603050405020304" pitchFamily="18" charset="0"/>
                <a:cs typeface="Times New Roman" panose="02020603050405020304" pitchFamily="18" charset="0"/>
              </a:rPr>
              <a:t> look like this:</a:t>
            </a:r>
          </a:p>
          <a:p>
            <a:pPr marL="365760" lvl="1" indent="0" algn="just">
              <a:buNone/>
            </a:pPr>
            <a:r>
              <a:rPr lang="en-IN" b="1" dirty="0">
                <a:solidFill>
                  <a:srgbClr val="FF0000"/>
                </a:solidFill>
                <a:latin typeface="Times New Roman" panose="02020603050405020304" pitchFamily="18" charset="0"/>
                <a:cs typeface="Times New Roman" panose="02020603050405020304" pitchFamily="18" charset="0"/>
              </a:rPr>
              <a:t>type </a:t>
            </a:r>
            <a:r>
              <a:rPr lang="en-IN" b="1" dirty="0" err="1">
                <a:solidFill>
                  <a:srgbClr val="FF0000"/>
                </a:solidFill>
                <a:latin typeface="Times New Roman" panose="02020603050405020304" pitchFamily="18" charset="0"/>
                <a:cs typeface="Times New Roman" panose="02020603050405020304" pitchFamily="18" charset="0"/>
              </a:rPr>
              <a:t>test_score</a:t>
            </a:r>
            <a:r>
              <a:rPr lang="en-IN" b="1" dirty="0">
                <a:solidFill>
                  <a:srgbClr val="FF0000"/>
                </a:solidFill>
                <a:latin typeface="Times New Roman" panose="02020603050405020304" pitchFamily="18" charset="0"/>
                <a:cs typeface="Times New Roman" panose="02020603050405020304" pitchFamily="18" charset="0"/>
              </a:rPr>
              <a:t> = 0..100;</a:t>
            </a:r>
          </a:p>
          <a:p>
            <a:pPr marL="365760" lvl="1" indent="0" algn="just">
              <a:buNone/>
            </a:pPr>
            <a:r>
              <a:rPr lang="en-IN" b="1" dirty="0">
                <a:solidFill>
                  <a:srgbClr val="FF0000"/>
                </a:solidFill>
                <a:latin typeface="Times New Roman" panose="02020603050405020304" pitchFamily="18" charset="0"/>
                <a:cs typeface="Times New Roman" panose="02020603050405020304" pitchFamily="18" charset="0"/>
              </a:rPr>
              <a:t>workday = </a:t>
            </a:r>
            <a:r>
              <a:rPr lang="en-IN" b="1" dirty="0" err="1">
                <a:solidFill>
                  <a:srgbClr val="FF0000"/>
                </a:solidFill>
                <a:latin typeface="Times New Roman" panose="02020603050405020304" pitchFamily="18" charset="0"/>
                <a:cs typeface="Times New Roman" panose="02020603050405020304" pitchFamily="18" charset="0"/>
              </a:rPr>
              <a:t>mon</a:t>
            </a:r>
            <a:r>
              <a:rPr lang="en-IN" b="1" dirty="0">
                <a:solidFill>
                  <a:srgbClr val="FF0000"/>
                </a:solidFill>
                <a:latin typeface="Times New Roman" panose="02020603050405020304" pitchFamily="18" charset="0"/>
                <a:cs typeface="Times New Roman" panose="02020603050405020304" pitchFamily="18" charset="0"/>
              </a:rPr>
              <a:t>..</a:t>
            </a:r>
            <a:r>
              <a:rPr lang="en-IN" b="1" dirty="0" err="1">
                <a:solidFill>
                  <a:srgbClr val="FF0000"/>
                </a:solidFill>
                <a:latin typeface="Times New Roman" panose="02020603050405020304" pitchFamily="18" charset="0"/>
                <a:cs typeface="Times New Roman" panose="02020603050405020304" pitchFamily="18" charset="0"/>
              </a:rPr>
              <a:t>fri</a:t>
            </a:r>
            <a:r>
              <a:rPr lang="en-IN" b="1" dirty="0">
                <a:solidFill>
                  <a:srgbClr val="FF0000"/>
                </a:solidFill>
                <a:latin typeface="Times New Roman" panose="02020603050405020304" pitchFamily="18" charset="0"/>
                <a:cs typeface="Times New Roman" panose="02020603050405020304" pitchFamily="18" charset="0"/>
              </a:rPr>
              <a:t>;</a:t>
            </a:r>
          </a:p>
          <a:p>
            <a:pPr marL="365760" lvl="1" indent="0" algn="just">
              <a:buNone/>
            </a:pPr>
            <a:endParaRPr lang="en-US" b="1" dirty="0">
              <a:solidFill>
                <a:srgbClr val="FF0000"/>
              </a:solidFill>
              <a:latin typeface="Times New Roman" panose="02020603050405020304" pitchFamily="18" charset="0"/>
              <a:cs typeface="Times New Roman" panose="02020603050405020304" pitchFamily="18" charset="0"/>
            </a:endParaRPr>
          </a:p>
          <a:p>
            <a:pPr marL="365760" lvl="1" indent="-255905" algn="just">
              <a:spcBef>
                <a:spcPts val="400"/>
              </a:spcBef>
              <a:buSzPct val="68000"/>
              <a:buFont typeface="Wingdings 3" panose="05040102010807070707"/>
              <a:buChar char=""/>
            </a:pPr>
            <a:r>
              <a:rPr lang="en-US" dirty="0">
                <a:latin typeface="Times New Roman" panose="02020603050405020304" pitchFamily="18" charset="0"/>
                <a:cs typeface="Times New Roman" panose="02020603050405020304" pitchFamily="18" charset="0"/>
              </a:rPr>
              <a:t>In Ada one would write</a:t>
            </a:r>
          </a:p>
          <a:p>
            <a:pPr marL="365760" lvl="1" indent="0" algn="just">
              <a:buNone/>
            </a:pPr>
            <a:r>
              <a:rPr lang="en-US" b="1" dirty="0">
                <a:solidFill>
                  <a:srgbClr val="FF0000"/>
                </a:solidFill>
                <a:latin typeface="Times New Roman" panose="02020603050405020304" pitchFamily="18" charset="0"/>
                <a:cs typeface="Times New Roman" panose="02020603050405020304" pitchFamily="18" charset="0"/>
              </a:rPr>
              <a:t>type </a:t>
            </a:r>
            <a:r>
              <a:rPr lang="en-US" b="1" dirty="0" err="1">
                <a:solidFill>
                  <a:srgbClr val="FF0000"/>
                </a:solidFill>
                <a:latin typeface="Times New Roman" panose="02020603050405020304" pitchFamily="18" charset="0"/>
                <a:cs typeface="Times New Roman" panose="02020603050405020304" pitchFamily="18" charset="0"/>
              </a:rPr>
              <a:t>test_score</a:t>
            </a:r>
            <a:r>
              <a:rPr lang="en-US" b="1" dirty="0">
                <a:solidFill>
                  <a:srgbClr val="FF0000"/>
                </a:solidFill>
                <a:latin typeface="Times New Roman" panose="02020603050405020304" pitchFamily="18" charset="0"/>
                <a:cs typeface="Times New Roman" panose="02020603050405020304" pitchFamily="18" charset="0"/>
              </a:rPr>
              <a:t> is new integer range 0..100;</a:t>
            </a:r>
          </a:p>
          <a:p>
            <a:pPr marL="365760" lvl="1" indent="0" algn="just">
              <a:buNone/>
            </a:pPr>
            <a:r>
              <a:rPr lang="en-US" b="1" dirty="0">
                <a:solidFill>
                  <a:srgbClr val="FF0000"/>
                </a:solidFill>
                <a:latin typeface="Times New Roman" panose="02020603050405020304" pitchFamily="18" charset="0"/>
                <a:cs typeface="Times New Roman" panose="02020603050405020304" pitchFamily="18" charset="0"/>
              </a:rPr>
              <a:t>subtype workday is weekday range </a:t>
            </a:r>
            <a:r>
              <a:rPr lang="en-US" b="1" dirty="0" err="1">
                <a:solidFill>
                  <a:srgbClr val="FF0000"/>
                </a:solidFill>
                <a:latin typeface="Times New Roman" panose="02020603050405020304" pitchFamily="18" charset="0"/>
                <a:cs typeface="Times New Roman" panose="02020603050405020304" pitchFamily="18" charset="0"/>
              </a:rPr>
              <a:t>mon</a:t>
            </a:r>
            <a:r>
              <a:rPr lang="en-US" b="1" dirty="0">
                <a:solidFill>
                  <a:srgbClr val="FF0000"/>
                </a:solidFill>
                <a:latin typeface="Times New Roman" panose="02020603050405020304" pitchFamily="18" charset="0"/>
                <a:cs typeface="Times New Roman" panose="02020603050405020304" pitchFamily="18" charset="0"/>
              </a:rPr>
              <a:t>..</a:t>
            </a:r>
            <a:r>
              <a:rPr lang="en-US" b="1" dirty="0" err="1">
                <a:solidFill>
                  <a:srgbClr val="FF0000"/>
                </a:solidFill>
                <a:latin typeface="Times New Roman" panose="02020603050405020304" pitchFamily="18" charset="0"/>
                <a:cs typeface="Times New Roman" panose="02020603050405020304" pitchFamily="18" charset="0"/>
              </a:rPr>
              <a:t>fri</a:t>
            </a:r>
            <a:r>
              <a:rPr lang="en-US" b="1" dirty="0">
                <a:solidFill>
                  <a:srgbClr val="FF0000"/>
                </a:solidFill>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2575634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1"/>
            <a:ext cx="8763001" cy="6087269"/>
          </a:xfrm>
        </p:spPr>
        <p:txBody>
          <a:bodyPr>
            <a:normAutofit/>
          </a:bodyPr>
          <a:lstStyle/>
          <a:p>
            <a:pPr marL="365760" lvl="1" indent="0" algn="just">
              <a:buNone/>
            </a:pPr>
            <a:r>
              <a:rPr lang="en-US" sz="2000" b="1" dirty="0">
                <a:solidFill>
                  <a:srgbClr val="FF0000"/>
                </a:solidFill>
                <a:latin typeface="Times New Roman" panose="02020603050405020304" pitchFamily="18" charset="0"/>
                <a:cs typeface="Times New Roman" panose="02020603050405020304" pitchFamily="18" charset="0"/>
              </a:rPr>
              <a:t>type </a:t>
            </a:r>
            <a:r>
              <a:rPr lang="en-US" sz="2000" b="1" dirty="0" err="1">
                <a:solidFill>
                  <a:srgbClr val="FF0000"/>
                </a:solidFill>
                <a:latin typeface="Times New Roman" panose="02020603050405020304" pitchFamily="18" charset="0"/>
                <a:cs typeface="Times New Roman" panose="02020603050405020304" pitchFamily="18" charset="0"/>
              </a:rPr>
              <a:t>test_score</a:t>
            </a:r>
            <a:r>
              <a:rPr lang="en-US" sz="2000" b="1" dirty="0">
                <a:solidFill>
                  <a:srgbClr val="FF0000"/>
                </a:solidFill>
                <a:latin typeface="Times New Roman" panose="02020603050405020304" pitchFamily="18" charset="0"/>
                <a:cs typeface="Times New Roman" panose="02020603050405020304" pitchFamily="18" charset="0"/>
              </a:rPr>
              <a:t> is new integer range 0..100;</a:t>
            </a:r>
          </a:p>
          <a:p>
            <a:pPr marL="365760" lvl="1" indent="0" algn="just">
              <a:buNone/>
            </a:pPr>
            <a:r>
              <a:rPr lang="en-US" sz="2000" b="1" dirty="0">
                <a:solidFill>
                  <a:srgbClr val="FF0000"/>
                </a:solidFill>
                <a:latin typeface="Times New Roman" panose="02020603050405020304" pitchFamily="18" charset="0"/>
                <a:cs typeface="Times New Roman" panose="02020603050405020304" pitchFamily="18" charset="0"/>
              </a:rPr>
              <a:t>subtype workday is weekday range </a:t>
            </a:r>
            <a:r>
              <a:rPr lang="en-US" sz="2000" b="1" dirty="0" err="1">
                <a:solidFill>
                  <a:srgbClr val="FF0000"/>
                </a:solidFill>
                <a:latin typeface="Times New Roman" panose="02020603050405020304" pitchFamily="18" charset="0"/>
                <a:cs typeface="Times New Roman" panose="02020603050405020304" pitchFamily="18" charset="0"/>
              </a:rPr>
              <a:t>mon</a:t>
            </a:r>
            <a:r>
              <a:rPr lang="en-US" sz="2000" b="1" dirty="0">
                <a:solidFill>
                  <a:srgbClr val="FF0000"/>
                </a:solidFill>
                <a:latin typeface="Times New Roman" panose="02020603050405020304" pitchFamily="18" charset="0"/>
                <a:cs typeface="Times New Roman" panose="02020603050405020304" pitchFamily="18" charset="0"/>
              </a:rPr>
              <a:t>..</a:t>
            </a:r>
            <a:r>
              <a:rPr lang="en-US" sz="2000" b="1" dirty="0" err="1">
                <a:solidFill>
                  <a:srgbClr val="FF0000"/>
                </a:solidFill>
                <a:latin typeface="Times New Roman" panose="02020603050405020304" pitchFamily="18" charset="0"/>
                <a:cs typeface="Times New Roman" panose="02020603050405020304" pitchFamily="18" charset="0"/>
              </a:rPr>
              <a:t>fri</a:t>
            </a:r>
            <a:r>
              <a:rPr lang="en-US" sz="2000" b="1" dirty="0">
                <a:solidFill>
                  <a:srgbClr val="FF0000"/>
                </a:solidFill>
                <a:latin typeface="Times New Roman" panose="02020603050405020304" pitchFamily="18" charset="0"/>
                <a:cs typeface="Times New Roman" panose="02020603050405020304" pitchFamily="18" charset="0"/>
              </a:rPr>
              <a:t>;</a:t>
            </a:r>
          </a:p>
          <a:p>
            <a:pPr algn="just"/>
            <a:endParaRPr lang="en-US" sz="2400" dirty="0"/>
          </a:p>
          <a:p>
            <a:pPr algn="just"/>
            <a:r>
              <a:rPr lang="en-US" sz="2400" dirty="0">
                <a:latin typeface="Times New Roman" panose="02020603050405020304" pitchFamily="18" charset="0"/>
                <a:cs typeface="Times New Roman" panose="02020603050405020304" pitchFamily="18" charset="0"/>
              </a:rPr>
              <a:t>The range... portion of the definition in Ada is called a type </a:t>
            </a:r>
            <a:r>
              <a:rPr lang="en-US" sz="2400" i="1" dirty="0">
                <a:latin typeface="Times New Roman" panose="02020603050405020304" pitchFamily="18" charset="0"/>
                <a:cs typeface="Times New Roman" panose="02020603050405020304" pitchFamily="18" charset="0"/>
              </a:rPr>
              <a:t>constraint</a:t>
            </a:r>
            <a:r>
              <a:rPr lang="en-US" sz="2400" dirty="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 In this example </a:t>
            </a:r>
            <a:r>
              <a:rPr lang="en-US" sz="2000" dirty="0" err="1">
                <a:latin typeface="Times New Roman" panose="02020603050405020304" pitchFamily="18" charset="0"/>
                <a:cs typeface="Times New Roman" panose="02020603050405020304" pitchFamily="18" charset="0"/>
              </a:rPr>
              <a:t>test_score</a:t>
            </a:r>
            <a:r>
              <a:rPr lang="en-US" sz="2000" dirty="0">
                <a:latin typeface="Times New Roman" panose="02020603050405020304" pitchFamily="18" charset="0"/>
                <a:cs typeface="Times New Roman" panose="02020603050405020304" pitchFamily="18" charset="0"/>
              </a:rPr>
              <a:t> is a </a:t>
            </a:r>
            <a:r>
              <a:rPr lang="en-US" sz="2000" i="1" dirty="0">
                <a:latin typeface="Times New Roman" panose="02020603050405020304" pitchFamily="18" charset="0"/>
                <a:cs typeface="Times New Roman" panose="02020603050405020304" pitchFamily="18" charset="0"/>
              </a:rPr>
              <a:t>derived </a:t>
            </a:r>
            <a:r>
              <a:rPr lang="en-US" sz="2000" dirty="0">
                <a:latin typeface="Times New Roman" panose="02020603050405020304" pitchFamily="18" charset="0"/>
                <a:cs typeface="Times New Roman" panose="02020603050405020304" pitchFamily="18" charset="0"/>
              </a:rPr>
              <a:t>type, incompatible with integers. </a:t>
            </a:r>
          </a:p>
          <a:p>
            <a:pPr lvl="1" algn="just"/>
            <a:r>
              <a:rPr lang="en-US" sz="2000" dirty="0">
                <a:latin typeface="Times New Roman" panose="02020603050405020304" pitchFamily="18" charset="0"/>
                <a:cs typeface="Times New Roman" panose="02020603050405020304" pitchFamily="18" charset="0"/>
              </a:rPr>
              <a:t>The workday type, on the other hand, is a </a:t>
            </a:r>
            <a:r>
              <a:rPr lang="en-US" sz="2000" i="1" dirty="0">
                <a:latin typeface="Times New Roman" panose="02020603050405020304" pitchFamily="18" charset="0"/>
                <a:cs typeface="Times New Roman" panose="02020603050405020304" pitchFamily="18" charset="0"/>
              </a:rPr>
              <a:t>constrained subtype</a:t>
            </a:r>
            <a:r>
              <a:rPr lang="en-US" sz="2000" dirty="0">
                <a:latin typeface="Times New Roman" panose="02020603050405020304" pitchFamily="18" charset="0"/>
                <a:cs typeface="Times New Roman" panose="02020603050405020304" pitchFamily="18" charset="0"/>
              </a:rPr>
              <a:t>; workdays and weekdays can be more or less freely intermixed. The distinction between derived types and subtypes is a valuable feature of Ada;</a:t>
            </a:r>
          </a:p>
          <a:p>
            <a:pPr lvl="1" algn="just"/>
            <a:endParaRPr lang="en-US" sz="2000" b="1" dirty="0">
              <a:solidFill>
                <a:srgbClr val="FF0000"/>
              </a:solidFill>
              <a:latin typeface="Times New Roman" panose="02020603050405020304" pitchFamily="18" charset="0"/>
              <a:cs typeface="Times New Roman" panose="02020603050405020304" pitchFamily="18" charset="0"/>
            </a:endParaRPr>
          </a:p>
          <a:p>
            <a:pPr lvl="1" algn="just"/>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1648657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US" sz="2400" b="1" i="1" dirty="0"/>
              <a:t>s</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413322" y="621035"/>
            <a:ext cx="9017030" cy="4789166"/>
          </a:xfrm>
          <a:prstGeom prst="rect">
            <a:avLst/>
          </a:prstGeom>
        </p:spPr>
      </p:pic>
      <p:pic>
        <p:nvPicPr>
          <p:cNvPr id="7" name="Picture 6"/>
          <p:cNvPicPr>
            <a:picLocks noChangeAspect="1"/>
          </p:cNvPicPr>
          <p:nvPr/>
        </p:nvPicPr>
        <p:blipFill>
          <a:blip r:embed="rId3"/>
          <a:stretch>
            <a:fillRect/>
          </a:stretch>
        </p:blipFill>
        <p:spPr>
          <a:xfrm>
            <a:off x="1667350" y="5070042"/>
            <a:ext cx="8238650" cy="1498857"/>
          </a:xfrm>
          <a:prstGeom prst="rect">
            <a:avLst/>
          </a:prstGeom>
        </p:spPr>
      </p:pic>
    </p:spTree>
    <p:extLst>
      <p:ext uri="{BB962C8B-B14F-4D97-AF65-F5344CB8AC3E}">
        <p14:creationId xmlns:p14="http://schemas.microsoft.com/office/powerpoint/2010/main" val="1108232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hangingPunct="0">
              <a:buNone/>
            </a:pPr>
            <a:r>
              <a:rPr lang="en-IN" sz="3000" dirty="0">
                <a:latin typeface="Times New Roman" panose="02020603050405020304" pitchFamily="18" charset="0"/>
                <a:cs typeface="Times New Roman" panose="02020603050405020304" pitchFamily="18" charset="0"/>
              </a:rPr>
              <a:t>Data Types, Numeric types, Implementations of </a:t>
            </a:r>
            <a:r>
              <a:rPr lang="en-IN" sz="3000" dirty="0" err="1">
                <a:latin typeface="Times New Roman" panose="02020603050405020304" pitchFamily="18" charset="0"/>
                <a:cs typeface="Times New Roman" panose="02020603050405020304" pitchFamily="18" charset="0"/>
              </a:rPr>
              <a:t>int</a:t>
            </a:r>
            <a:r>
              <a:rPr lang="en-IN" sz="3000" dirty="0">
                <a:latin typeface="Times New Roman" panose="02020603050405020304" pitchFamily="18" charset="0"/>
                <a:cs typeface="Times New Roman" panose="02020603050405020304" pitchFamily="18" charset="0"/>
              </a:rPr>
              <a:t>, float, bool, char, </a:t>
            </a:r>
            <a:r>
              <a:rPr lang="en-IN" sz="3000" dirty="0" err="1">
                <a:latin typeface="Times New Roman" panose="02020603050405020304" pitchFamily="18" charset="0"/>
                <a:cs typeface="Times New Roman" panose="02020603050405020304" pitchFamily="18" charset="0"/>
              </a:rPr>
              <a:t>enum</a:t>
            </a:r>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subranges</a:t>
            </a:r>
            <a:r>
              <a:rPr lang="en-IN" sz="3000" dirty="0">
                <a:latin typeface="Times New Roman" panose="02020603050405020304" pitchFamily="18" charset="0"/>
                <a:cs typeface="Times New Roman" panose="02020603050405020304" pitchFamily="18" charset="0"/>
              </a:rPr>
              <a:t>, </a:t>
            </a:r>
            <a:r>
              <a:rPr lang="en-IN" sz="3000" b="1" u="sng" dirty="0">
                <a:solidFill>
                  <a:srgbClr val="002060"/>
                </a:solidFill>
                <a:latin typeface="Times New Roman" panose="02020603050405020304" pitchFamily="18" charset="0"/>
                <a:cs typeface="Times New Roman" panose="02020603050405020304" pitchFamily="18" charset="0"/>
              </a:rPr>
              <a:t>Type equivalence, type conversion, coercion,</a:t>
            </a:r>
            <a:r>
              <a:rPr lang="en-IN" sz="3000" dirty="0">
                <a:latin typeface="Times New Roman" panose="02020603050405020304" pitchFamily="18" charset="0"/>
                <a:cs typeface="Times New Roman" panose="02020603050405020304" pitchFamily="18" charset="0"/>
              </a:rPr>
              <a:t> </a:t>
            </a:r>
            <a:r>
              <a:rPr lang="en-IN" sz="3000" b="1" u="sng" dirty="0">
                <a:solidFill>
                  <a:srgbClr val="002060"/>
                </a:solidFill>
                <a:latin typeface="Times New Roman" panose="02020603050405020304" pitchFamily="18" charset="0"/>
                <a:cs typeface="Times New Roman" panose="02020603050405020304" pitchFamily="18" charset="0"/>
              </a:rPr>
              <a:t>type safety</a:t>
            </a:r>
            <a:r>
              <a:rPr lang="en-IN" sz="3000" dirty="0">
                <a:latin typeface="Times New Roman" panose="02020603050405020304" pitchFamily="18" charset="0"/>
                <a:cs typeface="Times New Roman" panose="02020603050405020304" pitchFamily="18" charset="0"/>
              </a:rPr>
              <a:t>, Records, packed and unpacked implementations, Variant Records,  Arrays, Row major allocation, Address calculation, Row/Column major allocation method impact, Row-pointer layout, Address calculation of row-pointer layout, Generation of code for array access, Stack Smashing due to lack of bound checks, Pointers, Recursive Data types, Tombstones/Lock and Key for Dangling Reference.</a:t>
            </a:r>
          </a:p>
          <a:p>
            <a:pPr algn="just"/>
            <a:endParaRPr lang="en-US"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211861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r">
              <a:buNone/>
            </a:pPr>
            <a:r>
              <a:rPr lang="en-IN" sz="6000" b="1" dirty="0"/>
              <a:t>Principles of Programming Languages </a:t>
            </a:r>
            <a:r>
              <a:rPr lang="en-US" sz="6000" b="1" dirty="0"/>
              <a:t>(</a:t>
            </a:r>
            <a:r>
              <a:rPr lang="en-IN" sz="5400" b="1" dirty="0"/>
              <a:t>MCT542</a:t>
            </a:r>
            <a:r>
              <a:rPr lang="en-US" sz="6000" b="1" dirty="0"/>
              <a:t> )</a:t>
            </a:r>
          </a:p>
          <a:p>
            <a:pPr>
              <a:buNone/>
            </a:pPr>
            <a:endParaRPr lang="en-US" sz="6000" b="1" dirty="0"/>
          </a:p>
          <a:p>
            <a:pPr>
              <a:buNone/>
            </a:pPr>
            <a:r>
              <a:rPr lang="en-US" sz="3200" b="1" dirty="0"/>
              <a:t>Computer Application Department, </a:t>
            </a:r>
          </a:p>
          <a:p>
            <a:pPr>
              <a:buNone/>
            </a:pPr>
            <a:r>
              <a:rPr lang="en-US" sz="3200" b="1" dirty="0"/>
              <a:t>RCOEM</a:t>
            </a:r>
            <a:endParaRPr lang="en-US" sz="3200" dirty="0"/>
          </a:p>
        </p:txBody>
      </p:sp>
      <p:sp>
        <p:nvSpPr>
          <p:cNvPr id="4" name="Footer Placeholder 3"/>
          <p:cNvSpPr>
            <a:spLocks noGrp="1"/>
          </p:cNvSpPr>
          <p:nvPr>
            <p:ph type="ftr" sz="quarter" idx="11"/>
          </p:nvPr>
        </p:nvSpPr>
        <p:spPr/>
        <p:txBody>
          <a:bodyPr/>
          <a:lstStyle/>
          <a:p>
            <a:r>
              <a:rPr lang="en-US"/>
              <a:t>Dept. of Computer Application (RCOEM)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2" name="Title 1"/>
          <p:cNvSpPr>
            <a:spLocks noGrp="1"/>
          </p:cNvSpPr>
          <p:nvPr>
            <p:ph type="title"/>
          </p:nvPr>
        </p:nvSpPr>
        <p:spPr/>
        <p:txBody>
          <a:bodyPr/>
          <a:lstStyle/>
          <a:p>
            <a:pPr algn="r"/>
            <a:endParaRPr lang="en-US" b="1" baseline="30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7AB846-3055-4935-800F-DCC013DE9DDA}"/>
              </a:ext>
            </a:extLst>
          </p:cNvPr>
          <p:cNvSpPr>
            <a:spLocks noGrp="1"/>
          </p:cNvSpPr>
          <p:nvPr>
            <p:ph idx="1"/>
          </p:nvPr>
        </p:nvSpPr>
        <p:spPr/>
        <p:txBody>
          <a:bodyPr/>
          <a:lstStyle/>
          <a:p>
            <a:endParaRPr lang="en-US" dirty="0"/>
          </a:p>
          <a:p>
            <a:r>
              <a:rPr lang="en-US" dirty="0"/>
              <a:t>Type constructor : array , string , records (structure)</a:t>
            </a:r>
          </a:p>
          <a:p>
            <a:pPr lvl="1"/>
            <a:r>
              <a:rPr lang="en-US" dirty="0"/>
              <a:t>Int a[5] ;  is like array(5, </a:t>
            </a:r>
            <a:r>
              <a:rPr lang="en-US" dirty="0" err="1"/>
              <a:t>Interger</a:t>
            </a:r>
            <a:r>
              <a:rPr lang="en-US" dirty="0"/>
              <a:t>)</a:t>
            </a:r>
          </a:p>
          <a:p>
            <a:r>
              <a:rPr lang="en-US" dirty="0"/>
              <a:t>Basic type : int , float, char</a:t>
            </a:r>
          </a:p>
          <a:p>
            <a:pPr lvl="1"/>
            <a:r>
              <a:rPr lang="en-US" dirty="0"/>
              <a:t>Int a=5, b=4; </a:t>
            </a:r>
          </a:p>
          <a:p>
            <a:pPr lvl="1"/>
            <a:r>
              <a:rPr lang="en-US" dirty="0"/>
              <a:t>a/b -&gt;1</a:t>
            </a:r>
            <a:endParaRPr lang="en-IN" dirty="0"/>
          </a:p>
        </p:txBody>
      </p:sp>
      <p:sp>
        <p:nvSpPr>
          <p:cNvPr id="3" name="Footer Placeholder 2">
            <a:extLst>
              <a:ext uri="{FF2B5EF4-FFF2-40B4-BE49-F238E27FC236}">
                <a16:creationId xmlns:a16="http://schemas.microsoft.com/office/drawing/2014/main" id="{1B8E1CCB-F485-44A3-989C-7F7837194385}"/>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4EA071AF-DADD-4183-9664-2088F79E631C}"/>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5" name="Title 4">
            <a:extLst>
              <a:ext uri="{FF2B5EF4-FFF2-40B4-BE49-F238E27FC236}">
                <a16:creationId xmlns:a16="http://schemas.microsoft.com/office/drawing/2014/main" id="{BFF19956-22DA-4056-BDF8-746AF26DCEA5}"/>
              </a:ext>
            </a:extLst>
          </p:cNvPr>
          <p:cNvSpPr>
            <a:spLocks noGrp="1"/>
          </p:cNvSpPr>
          <p:nvPr>
            <p:ph type="title"/>
          </p:nvPr>
        </p:nvSpPr>
        <p:spPr/>
        <p:txBody>
          <a:bodyPr/>
          <a:lstStyle/>
          <a:p>
            <a:r>
              <a:rPr lang="en-US" dirty="0"/>
              <a:t>Component of type system</a:t>
            </a:r>
            <a:endParaRPr lang="en-IN" dirty="0"/>
          </a:p>
        </p:txBody>
      </p:sp>
    </p:spTree>
    <p:extLst>
      <p:ext uri="{BB962C8B-B14F-4D97-AF65-F5344CB8AC3E}">
        <p14:creationId xmlns:p14="http://schemas.microsoft.com/office/powerpoint/2010/main" val="128934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66C5C2-6E53-4EB1-BBF2-FEBABAAD2442}"/>
              </a:ext>
            </a:extLst>
          </p:cNvPr>
          <p:cNvSpPr>
            <a:spLocks noGrp="1"/>
          </p:cNvSpPr>
          <p:nvPr>
            <p:ph idx="1"/>
          </p:nvPr>
        </p:nvSpPr>
        <p:spPr/>
        <p:txBody>
          <a:bodyPr>
            <a:normAutofit/>
          </a:bodyPr>
          <a:lstStyle/>
          <a:p>
            <a:r>
              <a:rPr lang="en-US" dirty="0"/>
              <a:t>How we can say in c two variables have the same type , two expression have the same type?</a:t>
            </a:r>
          </a:p>
          <a:p>
            <a:r>
              <a:rPr lang="en-US" dirty="0"/>
              <a:t>If that two variables or expressions  return the same data type then they are said to be equivalent.</a:t>
            </a:r>
          </a:p>
          <a:p>
            <a:r>
              <a:rPr lang="en-US" dirty="0"/>
              <a:t>E.g. type def</a:t>
            </a:r>
          </a:p>
          <a:p>
            <a:r>
              <a:rPr lang="en-US" dirty="0"/>
              <a:t>There are two principles ways of defining type equivalence </a:t>
            </a:r>
          </a:p>
          <a:p>
            <a:pPr lvl="1"/>
            <a:r>
              <a:rPr lang="en-US" dirty="0"/>
              <a:t>Structurally Equivalence</a:t>
            </a:r>
          </a:p>
          <a:p>
            <a:pPr lvl="1"/>
            <a:r>
              <a:rPr lang="en-US" dirty="0"/>
              <a:t>Name equivalence</a:t>
            </a:r>
            <a:endParaRPr lang="en-IN" dirty="0"/>
          </a:p>
        </p:txBody>
      </p:sp>
      <p:sp>
        <p:nvSpPr>
          <p:cNvPr id="3" name="Footer Placeholder 2">
            <a:extLst>
              <a:ext uri="{FF2B5EF4-FFF2-40B4-BE49-F238E27FC236}">
                <a16:creationId xmlns:a16="http://schemas.microsoft.com/office/drawing/2014/main" id="{38A43B35-1270-4E24-8FCA-B6E6C27AEBC2}"/>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4135E847-3AF0-4ACD-92C2-3277EF19E384}"/>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5" name="Title 4">
            <a:extLst>
              <a:ext uri="{FF2B5EF4-FFF2-40B4-BE49-F238E27FC236}">
                <a16:creationId xmlns:a16="http://schemas.microsoft.com/office/drawing/2014/main" id="{D862B3EC-2BF4-4D20-B93C-873F37A08A19}"/>
              </a:ext>
            </a:extLst>
          </p:cNvPr>
          <p:cNvSpPr>
            <a:spLocks noGrp="1"/>
          </p:cNvSpPr>
          <p:nvPr>
            <p:ph type="title"/>
          </p:nvPr>
        </p:nvSpPr>
        <p:spPr/>
        <p:txBody>
          <a:bodyPr/>
          <a:lstStyle/>
          <a:p>
            <a:r>
              <a:rPr lang="en-US" dirty="0"/>
              <a:t>Type Equivalence</a:t>
            </a:r>
            <a:endParaRPr lang="en-IN" dirty="0"/>
          </a:p>
        </p:txBody>
      </p:sp>
    </p:spTree>
    <p:extLst>
      <p:ext uri="{BB962C8B-B14F-4D97-AF65-F5344CB8AC3E}">
        <p14:creationId xmlns:p14="http://schemas.microsoft.com/office/powerpoint/2010/main" val="3641419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FD70A4-03CA-4097-B171-97781B68FDC6}"/>
              </a:ext>
            </a:extLst>
          </p:cNvPr>
          <p:cNvSpPr>
            <a:spLocks noGrp="1"/>
          </p:cNvSpPr>
          <p:nvPr>
            <p:ph idx="1"/>
          </p:nvPr>
        </p:nvSpPr>
        <p:spPr>
          <a:xfrm>
            <a:off x="1981200" y="1143000"/>
            <a:ext cx="8229600" cy="6096000"/>
          </a:xfrm>
        </p:spPr>
        <p:txBody>
          <a:bodyPr>
            <a:normAutofit/>
          </a:bodyPr>
          <a:lstStyle/>
          <a:p>
            <a:r>
              <a:rPr lang="en-US" dirty="0"/>
              <a:t>They are the same basic type.</a:t>
            </a:r>
          </a:p>
          <a:p>
            <a:r>
              <a:rPr lang="en-US" dirty="0"/>
              <a:t>They are formed by applying the same constructor ( say array) to structurally equivalent types.</a:t>
            </a:r>
          </a:p>
          <a:p>
            <a:r>
              <a:rPr lang="en-US" dirty="0"/>
              <a:t>One is a type name that denote the other. (type def or alias naming).</a:t>
            </a:r>
          </a:p>
          <a:p>
            <a:endParaRPr lang="en-US" dirty="0"/>
          </a:p>
          <a:p>
            <a:endParaRPr lang="en-US" dirty="0"/>
          </a:p>
          <a:p>
            <a:endParaRPr lang="en-US" dirty="0"/>
          </a:p>
          <a:p>
            <a:r>
              <a:rPr lang="en-US" dirty="0"/>
              <a:t>Note : In structurally refers to same memory location memory occupying space must be same.</a:t>
            </a:r>
            <a:endParaRPr lang="en-IN" dirty="0"/>
          </a:p>
        </p:txBody>
      </p:sp>
      <p:sp>
        <p:nvSpPr>
          <p:cNvPr id="3" name="Footer Placeholder 2">
            <a:extLst>
              <a:ext uri="{FF2B5EF4-FFF2-40B4-BE49-F238E27FC236}">
                <a16:creationId xmlns:a16="http://schemas.microsoft.com/office/drawing/2014/main" id="{5AAB98D2-BD8D-448B-908D-06B2B057F911}"/>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78738519-99FF-406F-95F4-A97F955FD23E}"/>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5" name="Title 4">
            <a:extLst>
              <a:ext uri="{FF2B5EF4-FFF2-40B4-BE49-F238E27FC236}">
                <a16:creationId xmlns:a16="http://schemas.microsoft.com/office/drawing/2014/main" id="{A2A285F5-E14F-4FCF-A7A0-BFE7A6C62F3B}"/>
              </a:ext>
            </a:extLst>
          </p:cNvPr>
          <p:cNvSpPr>
            <a:spLocks noGrp="1"/>
          </p:cNvSpPr>
          <p:nvPr>
            <p:ph type="title"/>
          </p:nvPr>
        </p:nvSpPr>
        <p:spPr/>
        <p:txBody>
          <a:bodyPr/>
          <a:lstStyle/>
          <a:p>
            <a:r>
              <a:rPr lang="en-US" dirty="0"/>
              <a:t>Structurally Equivalent</a:t>
            </a:r>
            <a:endParaRPr lang="en-IN" dirty="0"/>
          </a:p>
        </p:txBody>
      </p:sp>
      <p:pic>
        <p:nvPicPr>
          <p:cNvPr id="6" name="Picture 5">
            <a:extLst>
              <a:ext uri="{FF2B5EF4-FFF2-40B4-BE49-F238E27FC236}">
                <a16:creationId xmlns:a16="http://schemas.microsoft.com/office/drawing/2014/main" id="{E6DFCDAA-F64A-49B2-B693-3EAFD3A04B59}"/>
              </a:ext>
            </a:extLst>
          </p:cNvPr>
          <p:cNvPicPr>
            <a:picLocks noChangeAspect="1"/>
          </p:cNvPicPr>
          <p:nvPr/>
        </p:nvPicPr>
        <p:blipFill>
          <a:blip r:embed="rId2"/>
          <a:stretch>
            <a:fillRect/>
          </a:stretch>
        </p:blipFill>
        <p:spPr>
          <a:xfrm>
            <a:off x="2743201" y="3810000"/>
            <a:ext cx="6576159" cy="1316182"/>
          </a:xfrm>
          <a:prstGeom prst="rect">
            <a:avLst/>
          </a:prstGeom>
        </p:spPr>
      </p:pic>
    </p:spTree>
    <p:extLst>
      <p:ext uri="{BB962C8B-B14F-4D97-AF65-F5344CB8AC3E}">
        <p14:creationId xmlns:p14="http://schemas.microsoft.com/office/powerpoint/2010/main" val="1002681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A5A8A2-DAD4-4ACA-82E4-789221A18260}"/>
              </a:ext>
            </a:extLst>
          </p:cNvPr>
          <p:cNvSpPr>
            <a:spLocks noGrp="1"/>
          </p:cNvSpPr>
          <p:nvPr>
            <p:ph idx="1"/>
          </p:nvPr>
        </p:nvSpPr>
        <p:spPr/>
        <p:txBody>
          <a:bodyPr/>
          <a:lstStyle/>
          <a:p>
            <a:pPr marL="109855" indent="0">
              <a:buNone/>
            </a:pPr>
            <a:r>
              <a:rPr lang="en-US" dirty="0"/>
              <a:t>Integer is structurally equivalent to integer</a:t>
            </a:r>
          </a:p>
          <a:p>
            <a:pPr marL="109855" indent="0">
              <a:buNone/>
            </a:pPr>
            <a:r>
              <a:rPr lang="en-US" dirty="0"/>
              <a:t>Type S and T are structurally equivalent if the are declared as</a:t>
            </a:r>
          </a:p>
          <a:p>
            <a:pPr marL="109855" indent="0">
              <a:buNone/>
            </a:pPr>
            <a:r>
              <a:rPr lang="en-US" dirty="0"/>
              <a:t>	type S =array[0..9] of integer</a:t>
            </a:r>
          </a:p>
          <a:p>
            <a:pPr marL="109855" indent="0">
              <a:buNone/>
            </a:pPr>
            <a:r>
              <a:rPr lang="en-US" dirty="0"/>
              <a:t>	type T = array[0..9] of integer</a:t>
            </a:r>
          </a:p>
          <a:p>
            <a:pPr marL="109855" indent="0">
              <a:buNone/>
            </a:pPr>
            <a:r>
              <a:rPr lang="en-US" dirty="0"/>
              <a:t>Type S and integer are structurally equivalent if S is declared as : type S= integer;</a:t>
            </a:r>
          </a:p>
          <a:p>
            <a:pPr marL="109855" indent="0">
              <a:buNone/>
            </a:pPr>
            <a:endParaRPr lang="en-IN" dirty="0"/>
          </a:p>
        </p:txBody>
      </p:sp>
      <p:sp>
        <p:nvSpPr>
          <p:cNvPr id="3" name="Footer Placeholder 2">
            <a:extLst>
              <a:ext uri="{FF2B5EF4-FFF2-40B4-BE49-F238E27FC236}">
                <a16:creationId xmlns:a16="http://schemas.microsoft.com/office/drawing/2014/main" id="{5EB3700B-AA18-4921-A1CE-DDE7BF223264}"/>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F6CE89ED-BF91-45ED-865E-06AE3696F675}"/>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5" name="Title 4">
            <a:extLst>
              <a:ext uri="{FF2B5EF4-FFF2-40B4-BE49-F238E27FC236}">
                <a16:creationId xmlns:a16="http://schemas.microsoft.com/office/drawing/2014/main" id="{683DB144-35AA-4E4F-B807-1BF53DE113BA}"/>
              </a:ext>
            </a:extLst>
          </p:cNvPr>
          <p:cNvSpPr>
            <a:spLocks noGrp="1"/>
          </p:cNvSpPr>
          <p:nvPr>
            <p:ph type="title"/>
          </p:nvPr>
        </p:nvSpPr>
        <p:spPr/>
        <p:txBody>
          <a:bodyPr>
            <a:normAutofit/>
          </a:bodyPr>
          <a:lstStyle/>
          <a:p>
            <a:r>
              <a:rPr lang="en-US" dirty="0"/>
              <a:t>Example of structural Equivalence</a:t>
            </a:r>
            <a:endParaRPr lang="en-IN" dirty="0"/>
          </a:p>
        </p:txBody>
      </p:sp>
    </p:spTree>
    <p:extLst>
      <p:ext uri="{BB962C8B-B14F-4D97-AF65-F5344CB8AC3E}">
        <p14:creationId xmlns:p14="http://schemas.microsoft.com/office/powerpoint/2010/main" val="1502017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FD70A4-03CA-4097-B171-97781B68FDC6}"/>
              </a:ext>
            </a:extLst>
          </p:cNvPr>
          <p:cNvSpPr>
            <a:spLocks noGrp="1"/>
          </p:cNvSpPr>
          <p:nvPr>
            <p:ph idx="1"/>
          </p:nvPr>
        </p:nvSpPr>
        <p:spPr/>
        <p:txBody>
          <a:bodyPr/>
          <a:lstStyle/>
          <a:p>
            <a:r>
              <a:rPr lang="en-US" dirty="0"/>
              <a:t>They are the same basic type.</a:t>
            </a:r>
          </a:p>
          <a:p>
            <a:r>
              <a:rPr lang="en-US" dirty="0"/>
              <a:t>They are formed by applying the same constructor ( say array) to structurally equivalent types.</a:t>
            </a:r>
          </a:p>
          <a:p>
            <a:r>
              <a:rPr lang="en-US" dirty="0"/>
              <a:t>E.g. char </a:t>
            </a:r>
            <a:r>
              <a:rPr lang="en-US" dirty="0" err="1"/>
              <a:t>a,b</a:t>
            </a:r>
            <a:r>
              <a:rPr lang="en-US" dirty="0"/>
              <a:t>;</a:t>
            </a:r>
          </a:p>
          <a:p>
            <a:r>
              <a:rPr lang="en-US" dirty="0"/>
              <a:t> a=‘A’;</a:t>
            </a:r>
          </a:p>
          <a:p>
            <a:r>
              <a:rPr lang="en-US" dirty="0"/>
              <a:t>b=a; </a:t>
            </a:r>
          </a:p>
        </p:txBody>
      </p:sp>
      <p:sp>
        <p:nvSpPr>
          <p:cNvPr id="3" name="Footer Placeholder 2">
            <a:extLst>
              <a:ext uri="{FF2B5EF4-FFF2-40B4-BE49-F238E27FC236}">
                <a16:creationId xmlns:a16="http://schemas.microsoft.com/office/drawing/2014/main" id="{5AAB98D2-BD8D-448B-908D-06B2B057F911}"/>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78738519-99FF-406F-95F4-A97F955FD23E}"/>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5" name="Title 4">
            <a:extLst>
              <a:ext uri="{FF2B5EF4-FFF2-40B4-BE49-F238E27FC236}">
                <a16:creationId xmlns:a16="http://schemas.microsoft.com/office/drawing/2014/main" id="{A2A285F5-E14F-4FCF-A7A0-BFE7A6C62F3B}"/>
              </a:ext>
            </a:extLst>
          </p:cNvPr>
          <p:cNvSpPr>
            <a:spLocks noGrp="1"/>
          </p:cNvSpPr>
          <p:nvPr>
            <p:ph type="title"/>
          </p:nvPr>
        </p:nvSpPr>
        <p:spPr/>
        <p:txBody>
          <a:bodyPr/>
          <a:lstStyle/>
          <a:p>
            <a:r>
              <a:rPr lang="en-US" dirty="0"/>
              <a:t>Name Equivalent</a:t>
            </a:r>
            <a:endParaRPr lang="en-IN" dirty="0"/>
          </a:p>
        </p:txBody>
      </p:sp>
    </p:spTree>
    <p:extLst>
      <p:ext uri="{BB962C8B-B14F-4D97-AF65-F5344CB8AC3E}">
        <p14:creationId xmlns:p14="http://schemas.microsoft.com/office/powerpoint/2010/main" val="687903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IN" sz="2400" b="1" i="1" dirty="0">
                <a:solidFill>
                  <a:srgbClr val="FF0000"/>
                </a:solidFill>
                <a:latin typeface="Times New Roman" panose="02020603050405020304" pitchFamily="18" charset="0"/>
                <a:cs typeface="Times New Roman" panose="02020603050405020304" pitchFamily="18" charset="0"/>
              </a:rPr>
              <a:t>Name Equivalence</a:t>
            </a:r>
          </a:p>
          <a:p>
            <a:pPr marL="109855" indent="0" algn="just">
              <a:buNone/>
            </a:pPr>
            <a:endParaRPr lang="en-US" sz="2400" b="1" i="1" dirty="0">
              <a:solidFill>
                <a:srgbClr val="FF0000"/>
              </a:solidFill>
              <a:latin typeface="Times New Roman" panose="02020603050405020304" pitchFamily="18" charset="0"/>
              <a:cs typeface="Times New Roman" panose="02020603050405020304" pitchFamily="18" charset="0"/>
            </a:endParaRPr>
          </a:p>
          <a:p>
            <a:pPr marL="109855" indent="0" algn="just">
              <a:buNone/>
            </a:pPr>
            <a:r>
              <a:rPr lang="en-IN" sz="2400" dirty="0">
                <a:latin typeface="Times New Roman" panose="02020603050405020304" pitchFamily="18" charset="0"/>
                <a:cs typeface="Times New Roman" panose="02020603050405020304" pitchFamily="18" charset="0"/>
              </a:rPr>
              <a:t>TYPE </a:t>
            </a:r>
            <a:r>
              <a:rPr lang="en-IN" sz="2400" dirty="0" err="1">
                <a:latin typeface="Times New Roman" panose="02020603050405020304" pitchFamily="18" charset="0"/>
                <a:cs typeface="Times New Roman" panose="02020603050405020304" pitchFamily="18" charset="0"/>
              </a:rPr>
              <a:t>new_type</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old_type</a:t>
            </a:r>
            <a:r>
              <a:rPr lang="en-IN" sz="2400" dirty="0">
                <a:latin typeface="Times New Roman" panose="02020603050405020304" pitchFamily="18" charset="0"/>
                <a:cs typeface="Times New Roman" panose="02020603050405020304" pitchFamily="18" charset="0"/>
              </a:rPr>
              <a:t>; (* Modula-2 *)</a:t>
            </a:r>
          </a:p>
          <a:p>
            <a:pPr marL="109855" indent="0" algn="just">
              <a:buNone/>
            </a:pPr>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Here </a:t>
            </a:r>
            <a:r>
              <a:rPr lang="en-US" sz="2400" dirty="0" err="1">
                <a:latin typeface="Times New Roman" panose="02020603050405020304" pitchFamily="18" charset="0"/>
                <a:cs typeface="Times New Roman" panose="02020603050405020304" pitchFamily="18" charset="0"/>
              </a:rPr>
              <a:t>new_type</a:t>
            </a:r>
            <a:r>
              <a:rPr lang="en-US" sz="2400" dirty="0">
                <a:latin typeface="Times New Roman" panose="02020603050405020304" pitchFamily="18" charset="0"/>
                <a:cs typeface="Times New Roman" panose="02020603050405020304" pitchFamily="18" charset="0"/>
              </a:rPr>
              <a:t> is said to be an </a:t>
            </a:r>
            <a:r>
              <a:rPr lang="en-US" sz="2400" i="1" dirty="0">
                <a:latin typeface="Times New Roman" panose="02020603050405020304" pitchFamily="18" charset="0"/>
                <a:cs typeface="Times New Roman" panose="02020603050405020304" pitchFamily="18" charset="0"/>
              </a:rPr>
              <a:t>alias </a:t>
            </a:r>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old_type</a:t>
            </a:r>
            <a:r>
              <a:rPr lang="en-US" sz="2400" dirty="0">
                <a:latin typeface="Times New Roman" panose="02020603050405020304" pitchFamily="18" charset="0"/>
                <a:cs typeface="Times New Roman" panose="02020603050405020304" pitchFamily="18" charset="0"/>
              </a:rPr>
              <a:t>. Should we treat them as two names for the same type, or as names for two different types that happen to have </a:t>
            </a:r>
            <a:r>
              <a:rPr lang="en-IN" sz="2400" dirty="0">
                <a:latin typeface="Times New Roman" panose="02020603050405020304" pitchFamily="18" charset="0"/>
                <a:cs typeface="Times New Roman" panose="02020603050405020304" pitchFamily="18" charset="0"/>
              </a:rPr>
              <a:t>the same internal structure?</a:t>
            </a:r>
          </a:p>
          <a:p>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language in which aliased types are considered distinct is said to have </a:t>
            </a:r>
            <a:r>
              <a:rPr lang="en-US" sz="2400" b="1" i="1" u="sng" dirty="0">
                <a:solidFill>
                  <a:srgbClr val="FF0000"/>
                </a:solidFill>
                <a:latin typeface="Times New Roman" panose="02020603050405020304" pitchFamily="18" charset="0"/>
                <a:cs typeface="Times New Roman" panose="02020603050405020304" pitchFamily="18" charset="0"/>
              </a:rPr>
              <a:t>strict </a:t>
            </a:r>
            <a:r>
              <a:rPr lang="en-IN" sz="2400" b="1" i="1" u="sng" dirty="0">
                <a:solidFill>
                  <a:srgbClr val="FF0000"/>
                </a:solidFill>
                <a:latin typeface="Times New Roman" panose="02020603050405020304" pitchFamily="18" charset="0"/>
                <a:cs typeface="Times New Roman" panose="02020603050405020304" pitchFamily="18" charset="0"/>
              </a:rPr>
              <a:t>name equivalence</a:t>
            </a:r>
            <a:r>
              <a:rPr lang="en-IN" sz="2400" b="1" u="sng" dirty="0">
                <a:solidFill>
                  <a:srgbClr val="FF0000"/>
                </a:solidFill>
                <a:latin typeface="Times New Roman" panose="02020603050405020304" pitchFamily="18" charset="0"/>
                <a:cs typeface="Times New Roman" panose="02020603050405020304" pitchFamily="18" charset="0"/>
              </a:rPr>
              <a:t>.</a:t>
            </a:r>
          </a:p>
          <a:p>
            <a:pPr algn="just"/>
            <a:endParaRPr lang="en-US" sz="2400" b="1" u="sng"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language in which aliased types are considered equivalent is said to have </a:t>
            </a:r>
            <a:r>
              <a:rPr lang="en-US" sz="2400" b="1" i="1" u="sng" dirty="0">
                <a:solidFill>
                  <a:srgbClr val="FF0000"/>
                </a:solidFill>
                <a:latin typeface="Times New Roman" panose="02020603050405020304" pitchFamily="18" charset="0"/>
                <a:cs typeface="Times New Roman" panose="02020603050405020304" pitchFamily="18" charset="0"/>
              </a:rPr>
              <a:t>loose name equivalence. </a:t>
            </a:r>
            <a:r>
              <a:rPr lang="en-IN" sz="2400" dirty="0">
                <a:latin typeface="Times New Roman" panose="02020603050405020304" pitchFamily="18" charset="0"/>
                <a:cs typeface="Times New Roman" panose="02020603050405020304" pitchFamily="18" charset="0"/>
              </a:rPr>
              <a:t>Most Pascal-family languages (including </a:t>
            </a:r>
            <a:r>
              <a:rPr lang="en-US" sz="2400" dirty="0">
                <a:latin typeface="Times New Roman" panose="02020603050405020304" pitchFamily="18" charset="0"/>
                <a:cs typeface="Times New Roman" panose="02020603050405020304" pitchFamily="18" charset="0"/>
              </a:rPr>
              <a:t>Modula-2) use loose name equivalence.</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2415599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sz="2400" dirty="0">
                <a:latin typeface="Times New Roman" panose="02020603050405020304" pitchFamily="18" charset="0"/>
                <a:cs typeface="Times New Roman" panose="02020603050405020304" pitchFamily="18" charset="0"/>
              </a:rPr>
              <a:t>One way to think about the difference between strict and loose name equivalence is to remember the distinction between declarations and definitions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Under strict name equivalence, a declaration type A = B is considered a definition. Under loose name equivalence it is merely a declaration;</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2149444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sz="2400" dirty="0">
                <a:latin typeface="Times New Roman" panose="02020603050405020304" pitchFamily="18" charset="0"/>
                <a:cs typeface="Times New Roman" panose="02020603050405020304" pitchFamily="18" charset="0"/>
              </a:rPr>
              <a:t>If the programmer wishes to use a value of one type in a context that expects another, he or she will need to specify an explicit </a:t>
            </a:r>
            <a:r>
              <a:rPr lang="en-US" sz="2400" b="1" i="1" dirty="0">
                <a:latin typeface="Times New Roman" panose="02020603050405020304" pitchFamily="18" charset="0"/>
                <a:cs typeface="Times New Roman" panose="02020603050405020304" pitchFamily="18" charset="0"/>
              </a:rPr>
              <a:t>type conversion </a:t>
            </a:r>
            <a:r>
              <a:rPr lang="en-US" sz="2400" b="1" dirty="0">
                <a:latin typeface="Times New Roman" panose="02020603050405020304" pitchFamily="18" charset="0"/>
                <a:cs typeface="Times New Roman" panose="02020603050405020304" pitchFamily="18" charset="0"/>
              </a:rPr>
              <a:t>(also sometimes called a type </a:t>
            </a:r>
            <a:r>
              <a:rPr lang="en-US" sz="2400" b="1" i="1" dirty="0">
                <a:latin typeface="Times New Roman" panose="02020603050405020304" pitchFamily="18" charset="0"/>
                <a:cs typeface="Times New Roman" panose="02020603050405020304" pitchFamily="18" charset="0"/>
              </a:rPr>
              <a:t>cast </a:t>
            </a:r>
            <a:r>
              <a:rPr lang="en-US" sz="2400" b="1" dirty="0">
                <a:latin typeface="Times New Roman" panose="02020603050405020304" pitchFamily="18" charset="0"/>
                <a:cs typeface="Times New Roman" panose="02020603050405020304" pitchFamily="18" charset="0"/>
              </a:rPr>
              <a:t>).</a:t>
            </a:r>
          </a:p>
          <a:p>
            <a:pPr algn="just"/>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change of type that does not alter the underlying bits is called a </a:t>
            </a:r>
            <a:r>
              <a:rPr lang="en-US" sz="2400" dirty="0" err="1">
                <a:latin typeface="Times New Roman" panose="02020603050405020304" pitchFamily="18" charset="0"/>
                <a:cs typeface="Times New Roman" panose="02020603050405020304" pitchFamily="18" charset="0"/>
              </a:rPr>
              <a:t>nonconverting</a:t>
            </a:r>
            <a:r>
              <a:rPr lang="en-US" sz="2400" dirty="0">
                <a:latin typeface="Times New Roman" panose="02020603050405020304" pitchFamily="18" charset="0"/>
                <a:cs typeface="Times New Roman" panose="02020603050405020304" pitchFamily="18" charset="0"/>
              </a:rPr>
              <a:t> type cast, or sometimes a type pun.</a:t>
            </a:r>
          </a:p>
          <a:p>
            <a:pPr lvl="1"/>
            <a:endParaRPr lang="en-US" sz="1200" b="1"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3739564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F100D-22C0-449D-8350-E9E3DBCB1D22}"/>
              </a:ext>
            </a:extLst>
          </p:cNvPr>
          <p:cNvSpPr>
            <a:spLocks noGrp="1"/>
          </p:cNvSpPr>
          <p:nvPr>
            <p:ph idx="1"/>
          </p:nvPr>
        </p:nvSpPr>
        <p:spPr/>
        <p:txBody>
          <a:bodyPr/>
          <a:lstStyle/>
          <a:p>
            <a:r>
              <a:rPr lang="en-US" dirty="0"/>
              <a:t>A type cast is basically a conversion from one datatype to another datatype</a:t>
            </a:r>
          </a:p>
          <a:p>
            <a:r>
              <a:rPr lang="en-US" dirty="0"/>
              <a:t>Needed for avoiding data loss</a:t>
            </a:r>
          </a:p>
          <a:p>
            <a:r>
              <a:rPr lang="en-US" dirty="0"/>
              <a:t>Expression having more than one data type</a:t>
            </a:r>
          </a:p>
          <a:p>
            <a:endParaRPr lang="en-US" dirty="0"/>
          </a:p>
          <a:p>
            <a:r>
              <a:rPr lang="en-US" dirty="0"/>
              <a:t>There are two types of conversions</a:t>
            </a:r>
          </a:p>
          <a:p>
            <a:pPr lvl="1"/>
            <a:r>
              <a:rPr lang="en-IN" dirty="0"/>
              <a:t>Implicit type conversion (type promotion)</a:t>
            </a:r>
          </a:p>
          <a:p>
            <a:pPr lvl="1"/>
            <a:r>
              <a:rPr lang="en-IN" dirty="0"/>
              <a:t>Explicit type conversion</a:t>
            </a:r>
          </a:p>
        </p:txBody>
      </p:sp>
      <p:sp>
        <p:nvSpPr>
          <p:cNvPr id="3" name="Footer Placeholder 2">
            <a:extLst>
              <a:ext uri="{FF2B5EF4-FFF2-40B4-BE49-F238E27FC236}">
                <a16:creationId xmlns:a16="http://schemas.microsoft.com/office/drawing/2014/main" id="{9F7853BB-865E-4C46-81CA-D27631172628}"/>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499C8140-25A1-4783-9D73-957B35EE80D5}"/>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5" name="Title 4">
            <a:extLst>
              <a:ext uri="{FF2B5EF4-FFF2-40B4-BE49-F238E27FC236}">
                <a16:creationId xmlns:a16="http://schemas.microsoft.com/office/drawing/2014/main" id="{3CF01746-E819-466F-8B4F-05D7132AC735}"/>
              </a:ext>
            </a:extLst>
          </p:cNvPr>
          <p:cNvSpPr>
            <a:spLocks noGrp="1"/>
          </p:cNvSpPr>
          <p:nvPr>
            <p:ph type="title"/>
          </p:nvPr>
        </p:nvSpPr>
        <p:spPr/>
        <p:txBody>
          <a:bodyPr>
            <a:normAutofit/>
          </a:bodyPr>
          <a:lstStyle/>
          <a:p>
            <a:r>
              <a:rPr lang="en-US" dirty="0"/>
              <a:t>Type Conversion or Type Casting </a:t>
            </a:r>
            <a:endParaRPr lang="en-IN" dirty="0"/>
          </a:p>
        </p:txBody>
      </p:sp>
    </p:spTree>
    <p:extLst>
      <p:ext uri="{BB962C8B-B14F-4D97-AF65-F5344CB8AC3E}">
        <p14:creationId xmlns:p14="http://schemas.microsoft.com/office/powerpoint/2010/main" val="1552451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F5042D-E95B-4524-9650-21C733AB69C6}"/>
              </a:ext>
            </a:extLst>
          </p:cNvPr>
          <p:cNvSpPr>
            <a:spLocks noGrp="1"/>
          </p:cNvSpPr>
          <p:nvPr>
            <p:ph idx="1"/>
          </p:nvPr>
        </p:nvSpPr>
        <p:spPr>
          <a:xfrm>
            <a:off x="1981200" y="1481328"/>
            <a:ext cx="8229600" cy="4926616"/>
          </a:xfrm>
        </p:spPr>
        <p:txBody>
          <a:bodyPr>
            <a:normAutofit lnSpcReduction="10000"/>
          </a:bodyPr>
          <a:lstStyle/>
          <a:p>
            <a:r>
              <a:rPr lang="en-US" dirty="0"/>
              <a:t>It is a case when, a compiler converts one data type into another type of data </a:t>
            </a:r>
            <a:r>
              <a:rPr lang="en-US" dirty="0">
                <a:solidFill>
                  <a:srgbClr val="FF0000"/>
                </a:solidFill>
              </a:rPr>
              <a:t>automatically.</a:t>
            </a:r>
          </a:p>
          <a:p>
            <a:r>
              <a:rPr lang="en-US" dirty="0"/>
              <a:t>There is no external trigger form the user for this type of conversion.</a:t>
            </a:r>
          </a:p>
          <a:p>
            <a:r>
              <a:rPr lang="en-US" dirty="0"/>
              <a:t>Lower data type to higher data type</a:t>
            </a:r>
          </a:p>
          <a:p>
            <a:r>
              <a:rPr lang="en-US" dirty="0"/>
              <a:t>There is no data loss</a:t>
            </a:r>
          </a:p>
          <a:p>
            <a:r>
              <a:rPr lang="en-US" dirty="0"/>
              <a:t>For example</a:t>
            </a:r>
          </a:p>
          <a:p>
            <a:pPr marL="393065" lvl="1" indent="0">
              <a:buNone/>
            </a:pPr>
            <a:r>
              <a:rPr lang="en-US" dirty="0"/>
              <a:t>short a=20;</a:t>
            </a:r>
          </a:p>
          <a:p>
            <a:pPr marL="393065" lvl="1" indent="0">
              <a:buNone/>
            </a:pPr>
            <a:r>
              <a:rPr lang="en-US" dirty="0"/>
              <a:t>int b=a;  </a:t>
            </a:r>
          </a:p>
          <a:p>
            <a:pPr marL="393065" lvl="1" indent="0">
              <a:buNone/>
            </a:pPr>
            <a:r>
              <a:rPr lang="en-US" dirty="0"/>
              <a:t>So short range data type is accumulated under a long range data type</a:t>
            </a:r>
          </a:p>
          <a:p>
            <a:pPr marL="393065" lvl="1" indent="0">
              <a:buNone/>
            </a:pPr>
            <a:r>
              <a:rPr lang="en-US" dirty="0"/>
              <a:t> Boolean-char-short int –int-float-long-double-long double.</a:t>
            </a:r>
          </a:p>
          <a:p>
            <a:pPr marL="393065" lvl="1" indent="0">
              <a:buNone/>
            </a:pPr>
            <a:endParaRPr lang="en-US" dirty="0"/>
          </a:p>
          <a:p>
            <a:pPr marL="393065" lvl="1" indent="0">
              <a:buNone/>
            </a:pPr>
            <a:endParaRPr lang="en-IN" dirty="0">
              <a:solidFill>
                <a:srgbClr val="FF0000"/>
              </a:solidFill>
            </a:endParaRPr>
          </a:p>
        </p:txBody>
      </p:sp>
      <p:sp>
        <p:nvSpPr>
          <p:cNvPr id="3" name="Footer Placeholder 2">
            <a:extLst>
              <a:ext uri="{FF2B5EF4-FFF2-40B4-BE49-F238E27FC236}">
                <a16:creationId xmlns:a16="http://schemas.microsoft.com/office/drawing/2014/main" id="{678139C5-E1BE-4954-906D-FC0E5CAC735F}"/>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F44E3E68-2B8B-4A03-98FE-AE9C6BBAAD00}"/>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5" name="Title 4">
            <a:extLst>
              <a:ext uri="{FF2B5EF4-FFF2-40B4-BE49-F238E27FC236}">
                <a16:creationId xmlns:a16="http://schemas.microsoft.com/office/drawing/2014/main" id="{D7E3822F-2638-4614-A7A4-2FB04CBBC904}"/>
              </a:ext>
            </a:extLst>
          </p:cNvPr>
          <p:cNvSpPr>
            <a:spLocks noGrp="1"/>
          </p:cNvSpPr>
          <p:nvPr>
            <p:ph type="title"/>
          </p:nvPr>
        </p:nvSpPr>
        <p:spPr/>
        <p:txBody>
          <a:bodyPr/>
          <a:lstStyle/>
          <a:p>
            <a:r>
              <a:rPr lang="en-US" dirty="0"/>
              <a:t>Implicit type conversion</a:t>
            </a:r>
            <a:endParaRPr lang="en-IN" dirty="0"/>
          </a:p>
        </p:txBody>
      </p:sp>
    </p:spTree>
    <p:extLst>
      <p:ext uri="{BB962C8B-B14F-4D97-AF65-F5344CB8AC3E}">
        <p14:creationId xmlns:p14="http://schemas.microsoft.com/office/powerpoint/2010/main" val="406819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a:t>Course Code: MCT542 	</a:t>
            </a:r>
          </a:p>
          <a:p>
            <a:pPr>
              <a:buNone/>
            </a:pPr>
            <a:endParaRPr lang="en-US" b="1" dirty="0"/>
          </a:p>
          <a:p>
            <a:pPr>
              <a:buNone/>
            </a:pPr>
            <a:r>
              <a:rPr lang="en-US" b="1" dirty="0"/>
              <a:t>Courses: </a:t>
            </a:r>
            <a:r>
              <a:rPr lang="en-IN" b="1" dirty="0"/>
              <a:t>Principles of Programming Languages</a:t>
            </a:r>
          </a:p>
          <a:p>
            <a:pPr>
              <a:buNone/>
            </a:pPr>
            <a:endParaRPr lang="en-US" b="1" dirty="0"/>
          </a:p>
          <a:p>
            <a:pPr>
              <a:buNone/>
            </a:pPr>
            <a:r>
              <a:rPr lang="en-US" b="1" dirty="0"/>
              <a:t>L:3 Hrs, P: 0 Hrs,  Per week			         </a:t>
            </a:r>
          </a:p>
          <a:p>
            <a:pPr>
              <a:buNone/>
            </a:pPr>
            <a:endParaRPr lang="en-US" b="1" dirty="0"/>
          </a:p>
          <a:p>
            <a:pPr>
              <a:buNone/>
            </a:pPr>
            <a:r>
              <a:rPr lang="en-US" b="1" dirty="0"/>
              <a:t>Total Credits: 3</a:t>
            </a:r>
            <a:endParaRPr lang="en-US" dirty="0"/>
          </a:p>
          <a:p>
            <a:endParaRPr lang="en-US" dirty="0"/>
          </a:p>
        </p:txBody>
      </p:sp>
      <p:sp>
        <p:nvSpPr>
          <p:cNvPr id="5" name="Footer Placeholder 4"/>
          <p:cNvSpPr>
            <a:spLocks noGrp="1"/>
          </p:cNvSpPr>
          <p:nvPr>
            <p:ph type="ftr" sz="quarter" idx="11"/>
          </p:nvPr>
        </p:nvSpPr>
        <p:spPr/>
        <p:txBody>
          <a:bodyPr/>
          <a:lstStyle/>
          <a:p>
            <a:r>
              <a:rPr lang="en-US" dirty="0"/>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b="1" dirty="0"/>
              <a:t>Syllabus (MCA SEM- V)</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FF6787-72D0-4B3E-96EF-68B88BB928D5}"/>
              </a:ext>
            </a:extLst>
          </p:cNvPr>
          <p:cNvSpPr>
            <a:spLocks noGrp="1"/>
          </p:cNvSpPr>
          <p:nvPr>
            <p:ph idx="1"/>
          </p:nvPr>
        </p:nvSpPr>
        <p:spPr/>
        <p:txBody>
          <a:bodyPr>
            <a:normAutofit fontScale="92500" lnSpcReduction="20000"/>
          </a:bodyPr>
          <a:lstStyle/>
          <a:p>
            <a:pPr marL="109855" indent="0">
              <a:buNone/>
            </a:pPr>
            <a:r>
              <a:rPr lang="en-US" dirty="0"/>
              <a:t>void main()</a:t>
            </a:r>
          </a:p>
          <a:p>
            <a:pPr marL="109855" indent="0">
              <a:buNone/>
            </a:pPr>
            <a:r>
              <a:rPr lang="en-US" dirty="0"/>
              <a:t>{</a:t>
            </a:r>
          </a:p>
          <a:p>
            <a:pPr marL="109855" indent="0">
              <a:buNone/>
            </a:pPr>
            <a:r>
              <a:rPr lang="en-US" dirty="0"/>
              <a:t>	int x=10;</a:t>
            </a:r>
          </a:p>
          <a:p>
            <a:pPr marL="109855" indent="0">
              <a:buNone/>
            </a:pPr>
            <a:r>
              <a:rPr lang="en-US" dirty="0"/>
              <a:t>	char y= ‘a’;</a:t>
            </a:r>
          </a:p>
          <a:p>
            <a:pPr marL="109855" indent="0">
              <a:buNone/>
            </a:pPr>
            <a:r>
              <a:rPr lang="en-US" dirty="0"/>
              <a:t>	x=</a:t>
            </a:r>
            <a:r>
              <a:rPr lang="en-US" dirty="0" err="1"/>
              <a:t>x+y</a:t>
            </a:r>
            <a:r>
              <a:rPr lang="en-US" dirty="0"/>
              <a:t>;</a:t>
            </a:r>
          </a:p>
          <a:p>
            <a:pPr marL="109855" indent="0">
              <a:buNone/>
            </a:pPr>
            <a:r>
              <a:rPr lang="en-US" dirty="0"/>
              <a:t>	</a:t>
            </a:r>
            <a:r>
              <a:rPr lang="en-US" dirty="0" err="1"/>
              <a:t>printf</a:t>
            </a:r>
            <a:r>
              <a:rPr lang="en-US" dirty="0"/>
              <a:t>(“x=%</a:t>
            </a:r>
            <a:r>
              <a:rPr lang="en-US" dirty="0" err="1"/>
              <a:t>d”,x</a:t>
            </a:r>
            <a:r>
              <a:rPr lang="en-US" dirty="0"/>
              <a:t>)</a:t>
            </a:r>
          </a:p>
          <a:p>
            <a:pPr marL="109855" indent="0">
              <a:buNone/>
            </a:pPr>
            <a:r>
              <a:rPr lang="en-US" dirty="0"/>
              <a:t>}</a:t>
            </a:r>
          </a:p>
          <a:p>
            <a:pPr marL="109855" indent="0">
              <a:buNone/>
            </a:pPr>
            <a:endParaRPr lang="en-US" dirty="0"/>
          </a:p>
          <a:p>
            <a:pPr marL="109855" indent="0">
              <a:buNone/>
            </a:pPr>
            <a:r>
              <a:rPr lang="en-US" dirty="0"/>
              <a:t>Output x=107</a:t>
            </a:r>
          </a:p>
          <a:p>
            <a:pPr marL="109855" indent="0">
              <a:buNone/>
            </a:pPr>
            <a:r>
              <a:rPr lang="en-US" dirty="0"/>
              <a:t>Note ascii value of small a is 97</a:t>
            </a:r>
          </a:p>
          <a:p>
            <a:pPr marL="109855" indent="0">
              <a:buNone/>
            </a:pPr>
            <a:endParaRPr lang="en-IN" dirty="0"/>
          </a:p>
        </p:txBody>
      </p:sp>
      <p:sp>
        <p:nvSpPr>
          <p:cNvPr id="3" name="Footer Placeholder 2">
            <a:extLst>
              <a:ext uri="{FF2B5EF4-FFF2-40B4-BE49-F238E27FC236}">
                <a16:creationId xmlns:a16="http://schemas.microsoft.com/office/drawing/2014/main" id="{83D8423E-5C05-4EAA-B963-872BFFFBCEF4}"/>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87698ACD-4532-4D11-AAA0-69B8573B8417}"/>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5" name="Title 4">
            <a:extLst>
              <a:ext uri="{FF2B5EF4-FFF2-40B4-BE49-F238E27FC236}">
                <a16:creationId xmlns:a16="http://schemas.microsoft.com/office/drawing/2014/main" id="{86C9AF7A-C903-4888-9317-521C6160E3C0}"/>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481951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FF6787-72D0-4B3E-96EF-68B88BB928D5}"/>
              </a:ext>
            </a:extLst>
          </p:cNvPr>
          <p:cNvSpPr>
            <a:spLocks noGrp="1"/>
          </p:cNvSpPr>
          <p:nvPr>
            <p:ph idx="1"/>
          </p:nvPr>
        </p:nvSpPr>
        <p:spPr/>
        <p:txBody>
          <a:bodyPr>
            <a:normAutofit/>
          </a:bodyPr>
          <a:lstStyle/>
          <a:p>
            <a:pPr marL="109855" indent="0">
              <a:buNone/>
            </a:pPr>
            <a:r>
              <a:rPr lang="en-US" dirty="0"/>
              <a:t>void main()</a:t>
            </a:r>
          </a:p>
          <a:p>
            <a:pPr marL="109855" indent="0">
              <a:buNone/>
            </a:pPr>
            <a:r>
              <a:rPr lang="en-US" dirty="0"/>
              <a:t>{</a:t>
            </a:r>
          </a:p>
          <a:p>
            <a:pPr marL="109855" indent="0">
              <a:buNone/>
            </a:pPr>
            <a:r>
              <a:rPr lang="en-US" dirty="0"/>
              <a:t>	double x=1.2;</a:t>
            </a:r>
          </a:p>
          <a:p>
            <a:pPr marL="109855" indent="0">
              <a:buNone/>
            </a:pPr>
            <a:r>
              <a:rPr lang="en-US" dirty="0"/>
              <a:t>	int sum= (int)x+1;</a:t>
            </a:r>
          </a:p>
          <a:p>
            <a:pPr marL="109855" indent="0">
              <a:buNone/>
            </a:pPr>
            <a:r>
              <a:rPr lang="en-US" dirty="0"/>
              <a:t>		</a:t>
            </a:r>
            <a:r>
              <a:rPr lang="en-US" dirty="0" err="1"/>
              <a:t>printf</a:t>
            </a:r>
            <a:r>
              <a:rPr lang="en-US" dirty="0"/>
              <a:t>(“sum=%</a:t>
            </a:r>
            <a:r>
              <a:rPr lang="en-US" dirty="0" err="1"/>
              <a:t>d”,sum</a:t>
            </a:r>
            <a:r>
              <a:rPr lang="en-US" dirty="0"/>
              <a:t>)</a:t>
            </a:r>
          </a:p>
          <a:p>
            <a:pPr marL="109855" indent="0">
              <a:buNone/>
            </a:pPr>
            <a:r>
              <a:rPr lang="en-US" dirty="0"/>
              <a:t>}</a:t>
            </a:r>
          </a:p>
          <a:p>
            <a:pPr marL="109855" indent="0">
              <a:buNone/>
            </a:pPr>
            <a:endParaRPr lang="en-US" dirty="0"/>
          </a:p>
          <a:p>
            <a:pPr marL="109855" indent="0">
              <a:buNone/>
            </a:pPr>
            <a:r>
              <a:rPr lang="en-US" dirty="0"/>
              <a:t>Output sum=2</a:t>
            </a:r>
          </a:p>
          <a:p>
            <a:pPr marL="109855" indent="0">
              <a:buNone/>
            </a:pPr>
            <a:endParaRPr lang="en-IN" dirty="0"/>
          </a:p>
        </p:txBody>
      </p:sp>
      <p:sp>
        <p:nvSpPr>
          <p:cNvPr id="3" name="Footer Placeholder 2">
            <a:extLst>
              <a:ext uri="{FF2B5EF4-FFF2-40B4-BE49-F238E27FC236}">
                <a16:creationId xmlns:a16="http://schemas.microsoft.com/office/drawing/2014/main" id="{83D8423E-5C05-4EAA-B963-872BFFFBCEF4}"/>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87698ACD-4532-4D11-AAA0-69B8573B8417}"/>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5" name="Title 4">
            <a:extLst>
              <a:ext uri="{FF2B5EF4-FFF2-40B4-BE49-F238E27FC236}">
                <a16:creationId xmlns:a16="http://schemas.microsoft.com/office/drawing/2014/main" id="{86C9AF7A-C903-4888-9317-521C6160E3C0}"/>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973940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F5042D-E95B-4524-9650-21C733AB69C6}"/>
              </a:ext>
            </a:extLst>
          </p:cNvPr>
          <p:cNvSpPr>
            <a:spLocks noGrp="1"/>
          </p:cNvSpPr>
          <p:nvPr>
            <p:ph idx="1"/>
          </p:nvPr>
        </p:nvSpPr>
        <p:spPr/>
        <p:txBody>
          <a:bodyPr>
            <a:normAutofit fontScale="92500"/>
          </a:bodyPr>
          <a:lstStyle/>
          <a:p>
            <a:r>
              <a:rPr lang="en-US" dirty="0"/>
              <a:t>It is a case when, data of one type is converted explicitly (forcefully) to another type, with the help of predefined function</a:t>
            </a:r>
            <a:r>
              <a:rPr lang="en-US" dirty="0">
                <a:solidFill>
                  <a:srgbClr val="FF0000"/>
                </a:solidFill>
              </a:rPr>
              <a:t>.</a:t>
            </a:r>
          </a:p>
          <a:p>
            <a:r>
              <a:rPr lang="en-US" dirty="0">
                <a:solidFill>
                  <a:srgbClr val="FF0000"/>
                </a:solidFill>
              </a:rPr>
              <a:t>There is a data loss</a:t>
            </a:r>
          </a:p>
          <a:p>
            <a:r>
              <a:rPr lang="en-US" dirty="0"/>
              <a:t>Some conversion cannot be made implicitly.</a:t>
            </a:r>
          </a:p>
          <a:p>
            <a:r>
              <a:rPr lang="en-US" dirty="0"/>
              <a:t>For example</a:t>
            </a:r>
          </a:p>
          <a:p>
            <a:pPr marL="393065" lvl="1" indent="0">
              <a:buNone/>
            </a:pPr>
            <a:r>
              <a:rPr lang="en-US" dirty="0"/>
              <a:t>int to short</a:t>
            </a:r>
          </a:p>
          <a:p>
            <a:pPr marL="393065" lvl="1" indent="0">
              <a:buNone/>
            </a:pPr>
            <a:r>
              <a:rPr lang="en-IN" dirty="0">
                <a:solidFill>
                  <a:srgbClr val="FF0000"/>
                </a:solidFill>
              </a:rPr>
              <a:t> trying to convert higher data type to lower data type, there may chance of data loss.</a:t>
            </a:r>
          </a:p>
          <a:p>
            <a:r>
              <a:rPr lang="en-US" dirty="0">
                <a:solidFill>
                  <a:srgbClr val="FF0000"/>
                </a:solidFill>
              </a:rPr>
              <a:t>Syntax :  (type) expression</a:t>
            </a:r>
          </a:p>
          <a:p>
            <a:r>
              <a:rPr lang="en-US" dirty="0"/>
              <a:t>For example</a:t>
            </a:r>
          </a:p>
          <a:p>
            <a:pPr marL="393065" lvl="1" indent="0">
              <a:buNone/>
            </a:pPr>
            <a:r>
              <a:rPr lang="en-US" dirty="0"/>
              <a:t>(int) a        ( a is any data type higher than int)</a:t>
            </a:r>
            <a:endParaRPr lang="en-IN" dirty="0">
              <a:solidFill>
                <a:srgbClr val="FF0000"/>
              </a:solidFill>
            </a:endParaRPr>
          </a:p>
          <a:p>
            <a:pPr marL="393065" lvl="1" indent="0">
              <a:buNone/>
            </a:pPr>
            <a:endParaRPr lang="en-IN" dirty="0">
              <a:solidFill>
                <a:srgbClr val="FF0000"/>
              </a:solidFill>
            </a:endParaRPr>
          </a:p>
        </p:txBody>
      </p:sp>
      <p:sp>
        <p:nvSpPr>
          <p:cNvPr id="3" name="Footer Placeholder 2">
            <a:extLst>
              <a:ext uri="{FF2B5EF4-FFF2-40B4-BE49-F238E27FC236}">
                <a16:creationId xmlns:a16="http://schemas.microsoft.com/office/drawing/2014/main" id="{678139C5-E1BE-4954-906D-FC0E5CAC735F}"/>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F44E3E68-2B8B-4A03-98FE-AE9C6BBAAD00}"/>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5" name="Title 4">
            <a:extLst>
              <a:ext uri="{FF2B5EF4-FFF2-40B4-BE49-F238E27FC236}">
                <a16:creationId xmlns:a16="http://schemas.microsoft.com/office/drawing/2014/main" id="{D7E3822F-2638-4614-A7A4-2FB04CBBC904}"/>
              </a:ext>
            </a:extLst>
          </p:cNvPr>
          <p:cNvSpPr>
            <a:spLocks noGrp="1"/>
          </p:cNvSpPr>
          <p:nvPr>
            <p:ph type="title"/>
          </p:nvPr>
        </p:nvSpPr>
        <p:spPr/>
        <p:txBody>
          <a:bodyPr/>
          <a:lstStyle/>
          <a:p>
            <a:r>
              <a:rPr lang="en-US" dirty="0"/>
              <a:t>Explicit type conversion</a:t>
            </a:r>
            <a:endParaRPr lang="en-IN" dirty="0"/>
          </a:p>
        </p:txBody>
      </p:sp>
    </p:spTree>
    <p:extLst>
      <p:ext uri="{BB962C8B-B14F-4D97-AF65-F5344CB8AC3E}">
        <p14:creationId xmlns:p14="http://schemas.microsoft.com/office/powerpoint/2010/main" val="3397852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IN" sz="2400" b="1" i="1" dirty="0">
                <a:solidFill>
                  <a:srgbClr val="FF0000"/>
                </a:solidFill>
              </a:rPr>
              <a:t>Type Conversion and Casts</a:t>
            </a:r>
          </a:p>
          <a:p>
            <a:pPr marL="393065" lvl="1" indent="0" algn="just">
              <a:buNone/>
            </a:pPr>
            <a:endParaRPr lang="en-IN" sz="2000" dirty="0"/>
          </a:p>
          <a:p>
            <a:pPr marL="393065" lvl="1" indent="0" algn="just">
              <a:buNone/>
            </a:pPr>
            <a:r>
              <a:rPr lang="en-IN" sz="2000" dirty="0"/>
              <a:t>a := </a:t>
            </a:r>
            <a:r>
              <a:rPr lang="en-IN" sz="2000" i="1" dirty="0"/>
              <a:t>expression</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we expect the right-hand side to have the same type as a. In the expression </a:t>
            </a:r>
            <a:r>
              <a:rPr lang="en-IN" sz="2600" dirty="0">
                <a:latin typeface="Times New Roman" panose="02020603050405020304" pitchFamily="18" charset="0"/>
                <a:cs typeface="Times New Roman" panose="02020603050405020304" pitchFamily="18" charset="0"/>
              </a:rPr>
              <a:t>a + b </a:t>
            </a:r>
            <a:r>
              <a:rPr lang="en-US" sz="2600" dirty="0">
                <a:latin typeface="Times New Roman" panose="02020603050405020304" pitchFamily="18" charset="0"/>
                <a:cs typeface="Times New Roman" panose="02020603050405020304" pitchFamily="18" charset="0"/>
              </a:rPr>
              <a:t>the overloaded + symbol designates either integer or floating-point addition;</a:t>
            </a:r>
          </a:p>
          <a:p>
            <a:r>
              <a:rPr lang="en-US" sz="2600" dirty="0">
                <a:latin typeface="Times New Roman" panose="02020603050405020304" pitchFamily="18" charset="0"/>
                <a:cs typeface="Times New Roman" panose="02020603050405020304" pitchFamily="18" charset="0"/>
              </a:rPr>
              <a:t> we therefore expect either that a and b will both be integers, or that they will both be </a:t>
            </a:r>
            <a:r>
              <a:rPr lang="en-IN" sz="2600" dirty="0">
                <a:latin typeface="Times New Roman" panose="02020603050405020304" pitchFamily="18" charset="0"/>
                <a:cs typeface="Times New Roman" panose="02020603050405020304" pitchFamily="18" charset="0"/>
              </a:rPr>
              <a:t>reals.</a:t>
            </a:r>
            <a:endParaRPr lang="en-US" sz="26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604909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IN" sz="2400" b="1" i="1" dirty="0"/>
              <a:t>Coercion (Forcefully)</a:t>
            </a:r>
          </a:p>
          <a:p>
            <a:r>
              <a:rPr lang="en-US" sz="2400" dirty="0">
                <a:latin typeface="Times New Roman" panose="02020603050405020304" pitchFamily="18" charset="0"/>
                <a:cs typeface="Times New Roman" panose="02020603050405020304" pitchFamily="18" charset="0"/>
              </a:rPr>
              <a:t>Whenever a language allows a value of one type to be used in a context that expects another, the language implementation must perform an automatic, implicit conversion to the expected type. This conversion is called a </a:t>
            </a:r>
            <a:r>
              <a:rPr lang="en-US" sz="2400" b="1" i="1" u="sng" dirty="0">
                <a:solidFill>
                  <a:srgbClr val="FF0000"/>
                </a:solidFill>
                <a:latin typeface="Times New Roman" panose="02020603050405020304" pitchFamily="18" charset="0"/>
                <a:cs typeface="Times New Roman" panose="02020603050405020304" pitchFamily="18" charset="0"/>
              </a:rPr>
              <a:t>type coercion</a:t>
            </a:r>
            <a:r>
              <a:rPr lang="en-US" sz="2400" b="1" u="sng" dirty="0">
                <a:solidFill>
                  <a:srgbClr val="FF0000"/>
                </a:solidFill>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091518" y="2692631"/>
            <a:ext cx="8195482" cy="2442935"/>
          </a:xfrm>
          <a:prstGeom prst="rect">
            <a:avLst/>
          </a:prstGeom>
        </p:spPr>
      </p:pic>
      <p:pic>
        <p:nvPicPr>
          <p:cNvPr id="7" name="Picture 6"/>
          <p:cNvPicPr>
            <a:picLocks noChangeAspect="1"/>
          </p:cNvPicPr>
          <p:nvPr/>
        </p:nvPicPr>
        <p:blipFill>
          <a:blip r:embed="rId3"/>
          <a:stretch>
            <a:fillRect/>
          </a:stretch>
        </p:blipFill>
        <p:spPr>
          <a:xfrm>
            <a:off x="2162229" y="4935130"/>
            <a:ext cx="7438971" cy="2092953"/>
          </a:xfrm>
          <a:prstGeom prst="rect">
            <a:avLst/>
          </a:prstGeom>
        </p:spPr>
      </p:pic>
    </p:spTree>
    <p:extLst>
      <p:ext uri="{BB962C8B-B14F-4D97-AF65-F5344CB8AC3E}">
        <p14:creationId xmlns:p14="http://schemas.microsoft.com/office/powerpoint/2010/main" val="698503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B5CAF3-AC23-4459-8031-0C6D8CEEA432}"/>
              </a:ext>
            </a:extLst>
          </p:cNvPr>
          <p:cNvSpPr>
            <a:spLocks noGrp="1"/>
          </p:cNvSpPr>
          <p:nvPr>
            <p:ph idx="1"/>
          </p:nvPr>
        </p:nvSpPr>
        <p:spPr/>
        <p:txBody>
          <a:bodyPr/>
          <a:lstStyle/>
          <a:p>
            <a:r>
              <a:rPr lang="en-US" dirty="0"/>
              <a:t>(Advantage)It basically free the programmer form the low level concerns </a:t>
            </a:r>
            <a:r>
              <a:rPr lang="en-US" dirty="0" err="1"/>
              <a:t>upto</a:t>
            </a:r>
            <a:r>
              <a:rPr lang="en-US" dirty="0"/>
              <a:t> some level as adding two different data types i.e. real and int.</a:t>
            </a:r>
          </a:p>
          <a:p>
            <a:r>
              <a:rPr lang="en-US" dirty="0"/>
              <a:t>(Disadvantage)As programmer concern to some level is reduced which may be that it hides some serious errors which will not be easy to point out afterwards.</a:t>
            </a:r>
            <a:endParaRPr lang="en-IN" dirty="0"/>
          </a:p>
        </p:txBody>
      </p:sp>
      <p:sp>
        <p:nvSpPr>
          <p:cNvPr id="3" name="Footer Placeholder 2">
            <a:extLst>
              <a:ext uri="{FF2B5EF4-FFF2-40B4-BE49-F238E27FC236}">
                <a16:creationId xmlns:a16="http://schemas.microsoft.com/office/drawing/2014/main" id="{529A2B18-7B76-4904-A62B-FFA89FD78D9A}"/>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5264AFFA-E1ED-4A5C-A842-416A35EEEF9D}"/>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5" name="Title 4">
            <a:extLst>
              <a:ext uri="{FF2B5EF4-FFF2-40B4-BE49-F238E27FC236}">
                <a16:creationId xmlns:a16="http://schemas.microsoft.com/office/drawing/2014/main" id="{B43DA2BF-7AF9-4B78-A545-E7804E080510}"/>
              </a:ext>
            </a:extLst>
          </p:cNvPr>
          <p:cNvSpPr>
            <a:spLocks noGrp="1"/>
          </p:cNvSpPr>
          <p:nvPr>
            <p:ph type="title"/>
          </p:nvPr>
        </p:nvSpPr>
        <p:spPr/>
        <p:txBody>
          <a:bodyPr>
            <a:normAutofit/>
          </a:bodyPr>
          <a:lstStyle/>
          <a:p>
            <a:r>
              <a:rPr lang="en-US" dirty="0"/>
              <a:t>Advantage &amp; Disadvantage  of coercion</a:t>
            </a:r>
            <a:endParaRPr lang="en-IN" dirty="0"/>
          </a:p>
        </p:txBody>
      </p:sp>
    </p:spTree>
    <p:extLst>
      <p:ext uri="{BB962C8B-B14F-4D97-AF65-F5344CB8AC3E}">
        <p14:creationId xmlns:p14="http://schemas.microsoft.com/office/powerpoint/2010/main" val="3869937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C565F0-35B7-47B1-9B56-A7007C13C624}"/>
              </a:ext>
            </a:extLst>
          </p:cNvPr>
          <p:cNvSpPr>
            <a:spLocks noGrp="1"/>
          </p:cNvSpPr>
          <p:nvPr>
            <p:ph idx="1"/>
          </p:nvPr>
        </p:nvSpPr>
        <p:spPr/>
        <p:txBody>
          <a:bodyPr>
            <a:normAutofit/>
          </a:bodyPr>
          <a:lstStyle/>
          <a:p>
            <a:r>
              <a:rPr lang="en-US" dirty="0"/>
              <a:t>A type error is an error or undefined behavior which arises when a program attempts to perform an operation on a value on which the operation is undefined for. </a:t>
            </a:r>
          </a:p>
          <a:p>
            <a:r>
              <a:rPr lang="en-US" dirty="0"/>
              <a:t>For example, a programming language might allow us to treat a </a:t>
            </a:r>
            <a:r>
              <a:rPr lang="en-US" dirty="0" err="1"/>
              <a:t>boolean</a:t>
            </a:r>
            <a:r>
              <a:rPr lang="en-US" dirty="0"/>
              <a:t> as an integer and allow a </a:t>
            </a:r>
            <a:r>
              <a:rPr lang="en-US" dirty="0" err="1"/>
              <a:t>boolean</a:t>
            </a:r>
            <a:r>
              <a:rPr lang="en-US" dirty="0"/>
              <a:t> to be added to an integer. Although the result will be undefined the language raises no compile or run time errors. </a:t>
            </a:r>
            <a:endParaRPr lang="en-IN" dirty="0"/>
          </a:p>
        </p:txBody>
      </p:sp>
      <p:sp>
        <p:nvSpPr>
          <p:cNvPr id="3" name="Footer Placeholder 2">
            <a:extLst>
              <a:ext uri="{FF2B5EF4-FFF2-40B4-BE49-F238E27FC236}">
                <a16:creationId xmlns:a16="http://schemas.microsoft.com/office/drawing/2014/main" id="{1F9D8564-2215-4341-B80A-EBF9A39944A0}"/>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1788430C-D3ED-40EB-A6EF-9D9574E270EF}"/>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5" name="Title 4">
            <a:extLst>
              <a:ext uri="{FF2B5EF4-FFF2-40B4-BE49-F238E27FC236}">
                <a16:creationId xmlns:a16="http://schemas.microsoft.com/office/drawing/2014/main" id="{555A0607-6DAC-4A44-9B75-086AF4B29D52}"/>
              </a:ext>
            </a:extLst>
          </p:cNvPr>
          <p:cNvSpPr>
            <a:spLocks noGrp="1"/>
          </p:cNvSpPr>
          <p:nvPr>
            <p:ph type="title"/>
          </p:nvPr>
        </p:nvSpPr>
        <p:spPr/>
        <p:txBody>
          <a:bodyPr/>
          <a:lstStyle/>
          <a:p>
            <a:r>
              <a:rPr lang="en-US" dirty="0"/>
              <a:t>Type Error</a:t>
            </a:r>
            <a:endParaRPr lang="en-IN" dirty="0"/>
          </a:p>
        </p:txBody>
      </p:sp>
    </p:spTree>
    <p:extLst>
      <p:ext uri="{BB962C8B-B14F-4D97-AF65-F5344CB8AC3E}">
        <p14:creationId xmlns:p14="http://schemas.microsoft.com/office/powerpoint/2010/main" val="1649109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476257-7E6E-40B4-A7B0-58D56082BB59}"/>
              </a:ext>
            </a:extLst>
          </p:cNvPr>
          <p:cNvSpPr>
            <a:spLocks noGrp="1"/>
          </p:cNvSpPr>
          <p:nvPr>
            <p:ph idx="1"/>
          </p:nvPr>
        </p:nvSpPr>
        <p:spPr/>
        <p:txBody>
          <a:bodyPr>
            <a:normAutofit fontScale="92500" lnSpcReduction="20000"/>
          </a:bodyPr>
          <a:lstStyle/>
          <a:p>
            <a:r>
              <a:rPr lang="en-US" dirty="0"/>
              <a:t>The type-safety of a programming language is the extent to which it prevents type-errors.</a:t>
            </a:r>
          </a:p>
          <a:p>
            <a:r>
              <a:rPr lang="en-US" dirty="0"/>
              <a:t> The language can prevent a type-error at compile type or at runtime.</a:t>
            </a:r>
          </a:p>
          <a:p>
            <a:r>
              <a:rPr lang="en-US" dirty="0"/>
              <a:t> For example consider a 32-bit quantity in the machine. It can represent an int, a floating point or 4 ASCII characters.</a:t>
            </a:r>
          </a:p>
          <a:p>
            <a:r>
              <a:rPr lang="en-US" dirty="0"/>
              <a:t> Any of these interpretations may be correct given the context. </a:t>
            </a:r>
          </a:p>
          <a:p>
            <a:r>
              <a:rPr lang="en-US" dirty="0"/>
              <a:t>In certain programming languages (e.g. assembly), the programmer is entirely responsible of keeping track of the data types. If the programmer grabs a 32-bit number which really represents an integer and performs a machine level floating point addition on it, the result is undefined, meaning the results may be unpredictable from one computer to the next. </a:t>
            </a:r>
          </a:p>
          <a:p>
            <a:r>
              <a:rPr lang="en-US" dirty="0"/>
              <a:t>Higher level programming languages usually</a:t>
            </a:r>
            <a:endParaRPr lang="en-IN" dirty="0"/>
          </a:p>
        </p:txBody>
      </p:sp>
      <p:sp>
        <p:nvSpPr>
          <p:cNvPr id="3" name="Footer Placeholder 2">
            <a:extLst>
              <a:ext uri="{FF2B5EF4-FFF2-40B4-BE49-F238E27FC236}">
                <a16:creationId xmlns:a16="http://schemas.microsoft.com/office/drawing/2014/main" id="{6E18C160-4C0A-446F-A4BB-0E9B536EA2BD}"/>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8C601272-6266-42D6-B8C7-75C58AE13B85}"/>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5" name="Title 4">
            <a:extLst>
              <a:ext uri="{FF2B5EF4-FFF2-40B4-BE49-F238E27FC236}">
                <a16:creationId xmlns:a16="http://schemas.microsoft.com/office/drawing/2014/main" id="{2BF0CE07-47C1-4060-BE5B-31A81B7522CA}"/>
              </a:ext>
            </a:extLst>
          </p:cNvPr>
          <p:cNvSpPr>
            <a:spLocks noGrp="1"/>
          </p:cNvSpPr>
          <p:nvPr>
            <p:ph type="title"/>
          </p:nvPr>
        </p:nvSpPr>
        <p:spPr/>
        <p:txBody>
          <a:bodyPr/>
          <a:lstStyle/>
          <a:p>
            <a:r>
              <a:rPr lang="en-US" dirty="0"/>
              <a:t>Type Safety</a:t>
            </a:r>
            <a:endParaRPr lang="en-IN" dirty="0"/>
          </a:p>
        </p:txBody>
      </p:sp>
    </p:spTree>
    <p:extLst>
      <p:ext uri="{BB962C8B-B14F-4D97-AF65-F5344CB8AC3E}">
        <p14:creationId xmlns:p14="http://schemas.microsoft.com/office/powerpoint/2010/main" val="1614849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476257-7E6E-40B4-A7B0-58D56082BB59}"/>
              </a:ext>
            </a:extLst>
          </p:cNvPr>
          <p:cNvSpPr>
            <a:spLocks noGrp="1"/>
          </p:cNvSpPr>
          <p:nvPr>
            <p:ph idx="1"/>
          </p:nvPr>
        </p:nvSpPr>
        <p:spPr/>
        <p:txBody>
          <a:bodyPr>
            <a:normAutofit/>
          </a:bodyPr>
          <a:lstStyle/>
          <a:p>
            <a:r>
              <a:rPr lang="en-US" dirty="0"/>
              <a:t>Higher level programming languages usually reduce the burden of the </a:t>
            </a:r>
            <a:r>
              <a:rPr lang="en-US"/>
              <a:t>programmer by </a:t>
            </a:r>
            <a:r>
              <a:rPr lang="en-US" dirty="0"/>
              <a:t>keeping track of data types, by identifying type errors at compile or run-time, there-by reducing undefined behavior. </a:t>
            </a:r>
          </a:p>
          <a:p>
            <a:r>
              <a:rPr lang="en-US" dirty="0"/>
              <a:t>Some languages such as C/C++ define many constructs as undefined behavior, while other languages, for example Java, have less undefined behavior. </a:t>
            </a:r>
          </a:p>
          <a:p>
            <a:r>
              <a:rPr lang="en-US" dirty="0"/>
              <a:t>The extent to which a language provides type-error checking at compile time or runtime determines its type-safety.</a:t>
            </a:r>
            <a:endParaRPr lang="en-IN" dirty="0"/>
          </a:p>
        </p:txBody>
      </p:sp>
      <p:sp>
        <p:nvSpPr>
          <p:cNvPr id="3" name="Footer Placeholder 2">
            <a:extLst>
              <a:ext uri="{FF2B5EF4-FFF2-40B4-BE49-F238E27FC236}">
                <a16:creationId xmlns:a16="http://schemas.microsoft.com/office/drawing/2014/main" id="{6E18C160-4C0A-446F-A4BB-0E9B536EA2BD}"/>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8C601272-6266-42D6-B8C7-75C58AE13B85}"/>
              </a:ext>
            </a:extLst>
          </p:cNvPr>
          <p:cNvSpPr>
            <a:spLocks noGrp="1"/>
          </p:cNvSpPr>
          <p:nvPr>
            <p:ph type="sldNum" sz="quarter" idx="12"/>
          </p:nvPr>
        </p:nvSpPr>
        <p:spPr/>
        <p:txBody>
          <a:bodyPr/>
          <a:lstStyle/>
          <a:p>
            <a:fld id="{B6F15528-21DE-4FAA-801E-634DDDAF4B2B}" type="slidenum">
              <a:rPr lang="en-US" smtClean="0"/>
              <a:pPr/>
              <a:t>38</a:t>
            </a:fld>
            <a:endParaRPr lang="en-US"/>
          </a:p>
        </p:txBody>
      </p:sp>
      <p:sp>
        <p:nvSpPr>
          <p:cNvPr id="5" name="Title 4">
            <a:extLst>
              <a:ext uri="{FF2B5EF4-FFF2-40B4-BE49-F238E27FC236}">
                <a16:creationId xmlns:a16="http://schemas.microsoft.com/office/drawing/2014/main" id="{2BF0CE07-47C1-4060-BE5B-31A81B7522CA}"/>
              </a:ext>
            </a:extLst>
          </p:cNvPr>
          <p:cNvSpPr>
            <a:spLocks noGrp="1"/>
          </p:cNvSpPr>
          <p:nvPr>
            <p:ph type="title"/>
          </p:nvPr>
        </p:nvSpPr>
        <p:spPr/>
        <p:txBody>
          <a:bodyPr/>
          <a:lstStyle/>
          <a:p>
            <a:r>
              <a:rPr lang="en-US" dirty="0"/>
              <a:t>Type Safety</a:t>
            </a:r>
            <a:endParaRPr lang="en-IN" dirty="0"/>
          </a:p>
        </p:txBody>
      </p:sp>
    </p:spTree>
    <p:extLst>
      <p:ext uri="{BB962C8B-B14F-4D97-AF65-F5344CB8AC3E}">
        <p14:creationId xmlns:p14="http://schemas.microsoft.com/office/powerpoint/2010/main" val="864585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IN" sz="2400" b="1" dirty="0"/>
              <a:t>Type Compatibility</a:t>
            </a:r>
          </a:p>
          <a:p>
            <a:pPr algn="just"/>
            <a:r>
              <a:rPr lang="en-US" sz="2400" dirty="0">
                <a:latin typeface="Times New Roman" panose="02020603050405020304" pitchFamily="18" charset="0"/>
                <a:cs typeface="Times New Roman" panose="02020603050405020304" pitchFamily="18" charset="0"/>
              </a:rPr>
              <a:t>Most languages do not require equivalence of types in every context. Instead, they merely say that a value’s type must be </a:t>
            </a:r>
            <a:r>
              <a:rPr lang="en-US" sz="2400" i="1" dirty="0">
                <a:latin typeface="Times New Roman" panose="02020603050405020304" pitchFamily="18" charset="0"/>
                <a:cs typeface="Times New Roman" panose="02020603050405020304" pitchFamily="18" charset="0"/>
              </a:rPr>
              <a:t>compatible </a:t>
            </a:r>
            <a:r>
              <a:rPr lang="en-US" sz="2400" dirty="0">
                <a:latin typeface="Times New Roman" panose="02020603050405020304" pitchFamily="18" charset="0"/>
                <a:cs typeface="Times New Roman" panose="02020603050405020304" pitchFamily="18" charset="0"/>
              </a:rPr>
              <a:t>with that of the context in which it appears. </a:t>
            </a:r>
          </a:p>
          <a:p>
            <a:pPr algn="just"/>
            <a:endParaRPr lang="en-US" sz="2400" dirty="0">
              <a:latin typeface="Times New Roman" panose="02020603050405020304" pitchFamily="18" charset="0"/>
              <a:cs typeface="Times New Roman" panose="02020603050405020304" pitchFamily="18" charset="0"/>
            </a:endParaRPr>
          </a:p>
          <a:p>
            <a:pPr marL="365760" lvl="1" indent="0" algn="just">
              <a:buNone/>
            </a:pPr>
            <a:r>
              <a:rPr lang="en-US" sz="2000" dirty="0">
                <a:latin typeface="Times New Roman" panose="02020603050405020304" pitchFamily="18" charset="0"/>
                <a:cs typeface="Times New Roman" panose="02020603050405020304" pitchFamily="18" charset="0"/>
              </a:rPr>
              <a:t>For Ex: In an assignment statement, the type of the right-hand side must be compatible with that of the left-hand side. The types of the operands of + must both be compatible with some common type that supports addition (integers, real numbers, or perhaps strings or sets).</a:t>
            </a:r>
          </a:p>
          <a:p>
            <a:pPr marL="365760" lvl="1" indent="0" algn="just">
              <a:buNone/>
            </a:pPr>
            <a:endParaRPr lang="en-US" sz="2000" dirty="0">
              <a:latin typeface="Times New Roman" panose="02020603050405020304" pitchFamily="18" charset="0"/>
              <a:cs typeface="Times New Roman" panose="02020603050405020304" pitchFamily="18" charset="0"/>
            </a:endParaRPr>
          </a:p>
          <a:p>
            <a:pPr marL="365760" lvl="1" indent="0" algn="just">
              <a:buNone/>
            </a:pPr>
            <a:r>
              <a:rPr lang="en-US" sz="2100" dirty="0">
                <a:latin typeface="Times New Roman" panose="02020603050405020304" pitchFamily="18" charset="0"/>
                <a:cs typeface="Times New Roman" panose="02020603050405020304" pitchFamily="18" charset="0"/>
              </a:rPr>
              <a:t>In a subroutine call, the types of any arguments passed into the subroutine must be compatible with the types of the corresponding formal parameters, and the types of any formal parameters passed back to the caller must be compatible with the types of the corresponding </a:t>
            </a:r>
            <a:r>
              <a:rPr lang="en-IN" sz="2100" dirty="0">
                <a:latin typeface="Times New Roman" panose="02020603050405020304" pitchFamily="18" charset="0"/>
                <a:cs typeface="Times New Roman" panose="02020603050405020304" pitchFamily="18" charset="0"/>
              </a:rPr>
              <a:t>arguments.</a:t>
            </a:r>
          </a:p>
          <a:p>
            <a:pPr marL="365760" lvl="1" indent="0" algn="just">
              <a:buNone/>
            </a:pPr>
            <a:endParaRPr lang="en-US" sz="2100" dirty="0">
              <a:latin typeface="Times New Roman" panose="02020603050405020304" pitchFamily="18" charset="0"/>
              <a:cs typeface="Times New Roman" panose="02020603050405020304" pitchFamily="18" charset="0"/>
            </a:endParaRPr>
          </a:p>
          <a:p>
            <a:pPr marL="708660" lvl="1" indent="-34290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definition of type compatibility varies greatly from language to language.</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2756230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hangingPunct="0">
              <a:buNone/>
            </a:pPr>
            <a:r>
              <a:rPr lang="en-IN" sz="3000" dirty="0">
                <a:solidFill>
                  <a:srgbClr val="FF0000"/>
                </a:solidFill>
                <a:latin typeface="Times New Roman" panose="02020603050405020304" pitchFamily="18" charset="0"/>
                <a:cs typeface="Times New Roman" panose="02020603050405020304" pitchFamily="18" charset="0"/>
              </a:rPr>
              <a:t>Data Types, Numeric types, Implementations of </a:t>
            </a:r>
            <a:r>
              <a:rPr lang="en-IN" sz="3000" dirty="0" err="1">
                <a:solidFill>
                  <a:srgbClr val="FF0000"/>
                </a:solidFill>
                <a:latin typeface="Times New Roman" panose="02020603050405020304" pitchFamily="18" charset="0"/>
                <a:cs typeface="Times New Roman" panose="02020603050405020304" pitchFamily="18" charset="0"/>
              </a:rPr>
              <a:t>int</a:t>
            </a:r>
            <a:r>
              <a:rPr lang="en-IN" sz="3000" dirty="0">
                <a:solidFill>
                  <a:srgbClr val="FF0000"/>
                </a:solidFill>
                <a:latin typeface="Times New Roman" panose="02020603050405020304" pitchFamily="18" charset="0"/>
                <a:cs typeface="Times New Roman" panose="02020603050405020304" pitchFamily="18" charset="0"/>
              </a:rPr>
              <a:t>, float, bool, char, </a:t>
            </a:r>
            <a:r>
              <a:rPr lang="en-IN" sz="3000" dirty="0" err="1">
                <a:solidFill>
                  <a:srgbClr val="FF0000"/>
                </a:solidFill>
                <a:latin typeface="Times New Roman" panose="02020603050405020304" pitchFamily="18" charset="0"/>
                <a:cs typeface="Times New Roman" panose="02020603050405020304" pitchFamily="18" charset="0"/>
              </a:rPr>
              <a:t>enum</a:t>
            </a:r>
            <a:r>
              <a:rPr lang="en-IN" sz="3000" dirty="0">
                <a:solidFill>
                  <a:srgbClr val="FF0000"/>
                </a:solidFill>
                <a:latin typeface="Times New Roman" panose="02020603050405020304" pitchFamily="18" charset="0"/>
                <a:cs typeface="Times New Roman" panose="02020603050405020304" pitchFamily="18" charset="0"/>
              </a:rPr>
              <a:t>, </a:t>
            </a:r>
            <a:r>
              <a:rPr lang="en-IN" sz="3000" dirty="0" err="1">
                <a:solidFill>
                  <a:srgbClr val="FF0000"/>
                </a:solidFill>
                <a:latin typeface="Times New Roman" panose="02020603050405020304" pitchFamily="18" charset="0"/>
                <a:cs typeface="Times New Roman" panose="02020603050405020304" pitchFamily="18" charset="0"/>
              </a:rPr>
              <a:t>subranges</a:t>
            </a:r>
            <a:r>
              <a:rPr lang="en-IN" sz="3000" dirty="0">
                <a:solidFill>
                  <a:srgbClr val="FF0000"/>
                </a:solidFill>
                <a:latin typeface="Times New Roman" panose="02020603050405020304" pitchFamily="18" charset="0"/>
                <a:cs typeface="Times New Roman" panose="02020603050405020304" pitchFamily="18" charset="0"/>
              </a:rPr>
              <a:t>, </a:t>
            </a:r>
            <a:r>
              <a:rPr lang="en-IN" sz="3000" dirty="0">
                <a:latin typeface="Times New Roman" panose="02020603050405020304" pitchFamily="18" charset="0"/>
                <a:cs typeface="Times New Roman" panose="02020603050405020304" pitchFamily="18" charset="0"/>
              </a:rPr>
              <a:t>Type equivalence, type conversion, coercion, type safety, Records, packed and unpacked implementations, Variant Records,  Arrays, Row major allocation, Address calculation, Row/Column major allocation method impact, Row-pointer layout, Address calculation of row-pointer layout, Generation of code for array access, Stack Smashing due to lack of bound checks, Pointers, Recursive Data types, Tombstones/Lock and Key for Dangling Reference.</a:t>
            </a:r>
          </a:p>
          <a:p>
            <a:pPr algn="just"/>
            <a:endParaRPr lang="en-US"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64598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IN" sz="2400" b="1" dirty="0">
                <a:solidFill>
                  <a:srgbClr val="FF0000"/>
                </a:solidFill>
              </a:rPr>
              <a:t>overloading and coercion</a:t>
            </a:r>
            <a:endParaRPr lang="en-US" sz="2400" b="1" dirty="0">
              <a:solidFill>
                <a:srgbClr val="FF0000"/>
              </a:solidFill>
            </a:endParaRPr>
          </a:p>
          <a:p>
            <a:pPr algn="just"/>
            <a:endParaRPr lang="en-US" sz="2400" dirty="0"/>
          </a:p>
          <a:p>
            <a:pPr algn="just"/>
            <a:r>
              <a:rPr lang="en-IN" sz="2400" dirty="0">
                <a:latin typeface="Times New Roman" panose="02020603050405020304" pitchFamily="18" charset="0"/>
                <a:cs typeface="Times New Roman" panose="02020603050405020304" pitchFamily="18" charset="0"/>
              </a:rPr>
              <a:t>overloading and coercion </a:t>
            </a:r>
            <a:r>
              <a:rPr lang="en-US" sz="2400" dirty="0">
                <a:latin typeface="Times New Roman" panose="02020603050405020304" pitchFamily="18" charset="0"/>
                <a:cs typeface="Times New Roman" panose="02020603050405020304" pitchFamily="18" charset="0"/>
              </a:rPr>
              <a:t>can sometimes be used to similar effect </a:t>
            </a:r>
            <a:r>
              <a:rPr lang="en-IN" sz="2400" dirty="0">
                <a:latin typeface="Times New Roman" panose="02020603050405020304" pitchFamily="18" charset="0"/>
                <a:cs typeface="Times New Roman" panose="02020603050405020304" pitchFamily="18" charset="0"/>
              </a:rPr>
              <a:t>Consider the addition </a:t>
            </a:r>
            <a:r>
              <a:rPr lang="en-US" sz="2400" dirty="0">
                <a:latin typeface="Times New Roman" panose="02020603050405020304" pitchFamily="18" charset="0"/>
                <a:cs typeface="Times New Roman" panose="02020603050405020304" pitchFamily="18" charset="0"/>
              </a:rPr>
              <a:t>of numeric quantities.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the expression a + b, + may refer to either the integer or the floating-point addition operation. In a language without coercion, a and b must either both be integer or both be real; the compiler chooses the appropriate interpretation of + depending on their type.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language with coercion, + refers to the floating-point addition operation if either a or b is real; otherwise it refers to </a:t>
            </a:r>
            <a:r>
              <a:rPr lang="en-IN" sz="2400" dirty="0">
                <a:latin typeface="Times New Roman" panose="02020603050405020304" pitchFamily="18" charset="0"/>
                <a:cs typeface="Times New Roman" panose="02020603050405020304" pitchFamily="18" charset="0"/>
              </a:rPr>
              <a:t>the integer addition operation.</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3373755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IN" sz="2400" b="1" i="1" dirty="0"/>
              <a:t>Universal </a:t>
            </a:r>
            <a:r>
              <a:rPr lang="en-IN" sz="2400" b="1" i="1" dirty="0" err="1"/>
              <a:t>ReferenceTypes</a:t>
            </a:r>
            <a:endParaRPr lang="en-IN" sz="2400" b="1" i="1" dirty="0"/>
          </a:p>
          <a:p>
            <a:pPr algn="just"/>
            <a:r>
              <a:rPr lang="en-US" sz="2400" dirty="0">
                <a:latin typeface="Times New Roman" panose="02020603050405020304" pitchFamily="18" charset="0"/>
                <a:cs typeface="Times New Roman" panose="02020603050405020304" pitchFamily="18" charset="0"/>
              </a:rPr>
              <a:t>For systems </a:t>
            </a:r>
            <a:r>
              <a:rPr lang="en-US" sz="2400" dirty="0" err="1">
                <a:latin typeface="Times New Roman" panose="02020603050405020304" pitchFamily="18" charset="0"/>
                <a:cs typeface="Times New Roman" panose="02020603050405020304" pitchFamily="18" charset="0"/>
              </a:rPr>
              <a:t>programming,or</a:t>
            </a:r>
            <a:r>
              <a:rPr lang="en-US" sz="2400" dirty="0">
                <a:latin typeface="Times New Roman" panose="02020603050405020304" pitchFamily="18" charset="0"/>
                <a:cs typeface="Times New Roman" panose="02020603050405020304" pitchFamily="18" charset="0"/>
              </a:rPr>
              <a:t> to facilitate </a:t>
            </a:r>
            <a:r>
              <a:rPr lang="en-US" sz="2400" dirty="0" err="1">
                <a:latin typeface="Times New Roman" panose="02020603050405020304" pitchFamily="18" charset="0"/>
                <a:cs typeface="Times New Roman" panose="02020603050405020304" pitchFamily="18" charset="0"/>
              </a:rPr>
              <a:t>thewriting</a:t>
            </a:r>
            <a:r>
              <a:rPr lang="en-US" sz="2400" dirty="0">
                <a:latin typeface="Times New Roman" panose="02020603050405020304" pitchFamily="18" charset="0"/>
                <a:cs typeface="Times New Roman" panose="02020603050405020304" pitchFamily="18" charset="0"/>
              </a:rPr>
              <a:t> of general-purpose </a:t>
            </a:r>
            <a:r>
              <a:rPr lang="en-US" sz="2400" i="1" dirty="0">
                <a:latin typeface="Times New Roman" panose="02020603050405020304" pitchFamily="18" charset="0"/>
                <a:cs typeface="Times New Roman" panose="02020603050405020304" pitchFamily="18" charset="0"/>
              </a:rPr>
              <a:t>container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collection</a:t>
            </a:r>
            <a:r>
              <a:rPr lang="en-US" sz="2400" dirty="0">
                <a:latin typeface="Times New Roman" panose="02020603050405020304" pitchFamily="18" charset="0"/>
                <a:cs typeface="Times New Roman" panose="02020603050405020304" pitchFamily="18" charset="0"/>
              </a:rPr>
              <a:t>) objects (lists, stacks, queues, sets, etc.) that hold references to other objects, several languages provide a </a:t>
            </a:r>
            <a:r>
              <a:rPr lang="en-US" sz="2400" i="1" dirty="0">
                <a:latin typeface="Times New Roman" panose="02020603050405020304" pitchFamily="18" charset="0"/>
                <a:cs typeface="Times New Roman" panose="02020603050405020304" pitchFamily="18" charset="0"/>
              </a:rPr>
              <a:t>universal </a:t>
            </a:r>
            <a:r>
              <a:rPr lang="en-US" sz="2400" dirty="0">
                <a:latin typeface="Times New Roman" panose="02020603050405020304" pitchFamily="18" charset="0"/>
                <a:cs typeface="Times New Roman" panose="02020603050405020304" pitchFamily="18" charset="0"/>
              </a:rPr>
              <a:t>reference type.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C and C++, this type is called void *. In </a:t>
            </a:r>
            <a:r>
              <a:rPr lang="en-US" sz="2400" dirty="0" err="1">
                <a:latin typeface="Times New Roman" panose="02020603050405020304" pitchFamily="18" charset="0"/>
                <a:cs typeface="Times New Roman" panose="02020603050405020304" pitchFamily="18" charset="0"/>
              </a:rPr>
              <a:t>Clu</a:t>
            </a:r>
            <a:r>
              <a:rPr lang="en-US" sz="2400" dirty="0">
                <a:latin typeface="Times New Roman" panose="02020603050405020304" pitchFamily="18" charset="0"/>
                <a:cs typeface="Times New Roman" panose="02020603050405020304" pitchFamily="18" charset="0"/>
              </a:rPr>
              <a:t> it is called any; inModula-2, address; inModula-3, </a:t>
            </a:r>
            <a:r>
              <a:rPr lang="en-US" sz="2400" dirty="0" err="1">
                <a:latin typeface="Times New Roman" panose="02020603050405020304" pitchFamily="18" charset="0"/>
                <a:cs typeface="Times New Roman" panose="02020603050405020304" pitchFamily="18" charset="0"/>
              </a:rPr>
              <a:t>refany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inJava</a:t>
            </a:r>
            <a:r>
              <a:rPr lang="en-US" sz="2400" dirty="0">
                <a:latin typeface="Times New Roman" panose="02020603050405020304" pitchFamily="18" charset="0"/>
                <a:cs typeface="Times New Roman" panose="02020603050405020304" pitchFamily="18" charset="0"/>
              </a:rPr>
              <a:t>, Object; in C#, object.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t>Java and C# programmers frequently create container classes that hold objects of the universal reference class (Object or object, respectively).</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2" name="Title 1"/>
          <p:cNvSpPr>
            <a:spLocks noGrp="1"/>
          </p:cNvSpPr>
          <p:nvPr>
            <p:ph type="title"/>
          </p:nvPr>
        </p:nvSpPr>
        <p:spPr>
          <a:xfrm>
            <a:off x="1592289" y="-35257"/>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691406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r>
              <a:rPr lang="en-IN" sz="2400" dirty="0"/>
              <a:t>When an </a:t>
            </a:r>
            <a:r>
              <a:rPr lang="en-US" sz="2400" dirty="0"/>
              <a:t>object is removed from a container, it must be assigned (with a type cast) into a variable of an appropriate class before anything interesting can be done </a:t>
            </a:r>
            <a:r>
              <a:rPr lang="en-IN" sz="2400" dirty="0"/>
              <a:t>with it</a:t>
            </a:r>
            <a:endParaRPr lang="en-US" sz="16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987114" y="2351904"/>
            <a:ext cx="8711524" cy="3363096"/>
          </a:xfrm>
          <a:prstGeom prst="rect">
            <a:avLst/>
          </a:prstGeom>
        </p:spPr>
      </p:pic>
    </p:spTree>
    <p:extLst>
      <p:ext uri="{BB962C8B-B14F-4D97-AF65-F5344CB8AC3E}">
        <p14:creationId xmlns:p14="http://schemas.microsoft.com/office/powerpoint/2010/main" val="2875602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hangingPunct="0">
              <a:buNone/>
            </a:pPr>
            <a:r>
              <a:rPr lang="en-IN" sz="3000" dirty="0">
                <a:latin typeface="Times New Roman" panose="02020603050405020304" pitchFamily="18" charset="0"/>
                <a:cs typeface="Times New Roman" panose="02020603050405020304" pitchFamily="18" charset="0"/>
              </a:rPr>
              <a:t>Data Types, Numeric types, Implementations of </a:t>
            </a:r>
            <a:r>
              <a:rPr lang="en-IN" sz="3000" dirty="0" err="1">
                <a:latin typeface="Times New Roman" panose="02020603050405020304" pitchFamily="18" charset="0"/>
                <a:cs typeface="Times New Roman" panose="02020603050405020304" pitchFamily="18" charset="0"/>
              </a:rPr>
              <a:t>int</a:t>
            </a:r>
            <a:r>
              <a:rPr lang="en-IN" sz="3000" dirty="0">
                <a:latin typeface="Times New Roman" panose="02020603050405020304" pitchFamily="18" charset="0"/>
                <a:cs typeface="Times New Roman" panose="02020603050405020304" pitchFamily="18" charset="0"/>
              </a:rPr>
              <a:t>, float, bool, char, </a:t>
            </a:r>
            <a:r>
              <a:rPr lang="en-IN" sz="3000" dirty="0" err="1">
                <a:latin typeface="Times New Roman" panose="02020603050405020304" pitchFamily="18" charset="0"/>
                <a:cs typeface="Times New Roman" panose="02020603050405020304" pitchFamily="18" charset="0"/>
              </a:rPr>
              <a:t>enum</a:t>
            </a:r>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subranges</a:t>
            </a:r>
            <a:r>
              <a:rPr lang="en-IN" sz="3000" dirty="0">
                <a:latin typeface="Times New Roman" panose="02020603050405020304" pitchFamily="18" charset="0"/>
                <a:cs typeface="Times New Roman" panose="02020603050405020304" pitchFamily="18" charset="0"/>
              </a:rPr>
              <a:t>, Type equivalence, type conversion, coercion, type safety, </a:t>
            </a:r>
            <a:r>
              <a:rPr lang="en-IN" sz="3000" dirty="0">
                <a:solidFill>
                  <a:srgbClr val="FF0000"/>
                </a:solidFill>
                <a:latin typeface="Times New Roman" panose="02020603050405020304" pitchFamily="18" charset="0"/>
                <a:cs typeface="Times New Roman" panose="02020603050405020304" pitchFamily="18" charset="0"/>
              </a:rPr>
              <a:t>Records, packed and unpacked implementations, Variant Records,  Arrays, Row major allocation,</a:t>
            </a:r>
            <a:r>
              <a:rPr lang="en-IN" sz="3000" dirty="0">
                <a:latin typeface="Times New Roman" panose="02020603050405020304" pitchFamily="18" charset="0"/>
                <a:cs typeface="Times New Roman" panose="02020603050405020304" pitchFamily="18" charset="0"/>
              </a:rPr>
              <a:t> Address calculation, Row/Column major allocation method impact, Row-pointer layout, Address calculation of row-pointer layout, Generation of code for array access, Stack Smashing due to lack of bound checks, Pointers, Recursive Data types, Tombstones/Lock and Key for Dangling Reference.</a:t>
            </a:r>
          </a:p>
          <a:p>
            <a:pPr algn="just"/>
            <a:endParaRPr lang="en-US"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420768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hangingPunct="0">
              <a:buNone/>
            </a:pPr>
            <a:r>
              <a:rPr lang="en-IN" b="1" dirty="0"/>
              <a:t>Records (Structures) and Variants (Unions)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Record types allow related data of heterogeneous types to be stored and manipulated </a:t>
            </a:r>
            <a:r>
              <a:rPr lang="en-IN" sz="2400" dirty="0">
                <a:latin typeface="Times New Roman" panose="02020603050405020304" pitchFamily="18" charset="0"/>
                <a:cs typeface="Times New Roman" panose="02020603050405020304" pitchFamily="18" charset="0"/>
              </a:rPr>
              <a:t>together. Some languages use the term </a:t>
            </a:r>
            <a:r>
              <a:rPr lang="en-IN" sz="2400" i="1" dirty="0">
                <a:latin typeface="Times New Roman" panose="02020603050405020304" pitchFamily="18" charset="0"/>
                <a:cs typeface="Times New Roman" panose="02020603050405020304" pitchFamily="18" charset="0"/>
              </a:rPr>
              <a:t>structure </a:t>
            </a:r>
            <a:r>
              <a:rPr lang="en-IN" sz="2400" dirty="0">
                <a:latin typeface="Times New Roman" panose="02020603050405020304" pitchFamily="18" charset="0"/>
                <a:cs typeface="Times New Roman" panose="02020603050405020304" pitchFamily="18" charset="0"/>
              </a:rPr>
              <a:t>instead of </a:t>
            </a:r>
            <a:r>
              <a:rPr lang="en-IN" sz="2400" i="1" dirty="0">
                <a:latin typeface="Times New Roman" panose="02020603050405020304" pitchFamily="18" charset="0"/>
                <a:cs typeface="Times New Roman" panose="02020603050405020304" pitchFamily="18" charset="0"/>
              </a:rPr>
              <a:t>record</a:t>
            </a:r>
          </a:p>
          <a:p>
            <a:pPr algn="just"/>
            <a:endParaRPr lang="en-US" sz="2400" i="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Structures </a:t>
            </a:r>
            <a:r>
              <a:rPr lang="en-US" sz="2400" dirty="0">
                <a:latin typeface="Times New Roman" panose="02020603050405020304" pitchFamily="18" charset="0"/>
                <a:cs typeface="Times New Roman" panose="02020603050405020304" pitchFamily="18" charset="0"/>
              </a:rPr>
              <a:t>in C++ are defined as a special form of class (one in which members are globally visible by default). Java has no distinguished notion of </a:t>
            </a:r>
            <a:r>
              <a:rPr lang="en-US" sz="2400" dirty="0" err="1">
                <a:latin typeface="Times New Roman" panose="02020603050405020304" pitchFamily="18" charset="0"/>
                <a:cs typeface="Times New Roman" panose="02020603050405020304" pitchFamily="18" charset="0"/>
              </a:rPr>
              <a:t>struct</a:t>
            </a:r>
            <a:r>
              <a:rPr lang="en-US" sz="2400" dirty="0">
                <a:latin typeface="Times New Roman" panose="02020603050405020304" pitchFamily="18" charset="0"/>
                <a:cs typeface="Times New Roman" panose="02020603050405020304" pitchFamily="18" charset="0"/>
              </a:rPr>
              <a:t>; its programmers use classes in all cases. C# uses a reference model for variables of class types, and a value model for variables of </a:t>
            </a:r>
            <a:r>
              <a:rPr lang="en-US" sz="2400" dirty="0" err="1">
                <a:latin typeface="Times New Roman" panose="02020603050405020304" pitchFamily="18" charset="0"/>
                <a:cs typeface="Times New Roman" panose="02020603050405020304" pitchFamily="18" charset="0"/>
              </a:rPr>
              <a:t>struct</a:t>
            </a:r>
            <a:r>
              <a:rPr lang="en-US" sz="2400" dirty="0">
                <a:latin typeface="Times New Roman" panose="02020603050405020304" pitchFamily="18" charset="0"/>
                <a:cs typeface="Times New Roman" panose="02020603050405020304" pitchFamily="18" charset="0"/>
              </a:rPr>
              <a:t> types. C# </a:t>
            </a:r>
            <a:r>
              <a:rPr lang="en-US" sz="2400" dirty="0" err="1">
                <a:latin typeface="Times New Roman" panose="02020603050405020304" pitchFamily="18" charset="0"/>
                <a:cs typeface="Times New Roman" panose="02020603050405020304" pitchFamily="18" charset="0"/>
              </a:rPr>
              <a:t>structs</a:t>
            </a:r>
            <a:r>
              <a:rPr lang="en-US" sz="2400" dirty="0">
                <a:latin typeface="Times New Roman" panose="02020603050405020304" pitchFamily="18" charset="0"/>
                <a:cs typeface="Times New Roman" panose="02020603050405020304" pitchFamily="18" charset="0"/>
              </a:rPr>
              <a:t> do not support </a:t>
            </a:r>
            <a:r>
              <a:rPr lang="en-IN" sz="2400" dirty="0">
                <a:latin typeface="Times New Roman" panose="02020603050405020304" pitchFamily="18" charset="0"/>
                <a:cs typeface="Times New Roman" panose="02020603050405020304" pitchFamily="18" charset="0"/>
              </a:rPr>
              <a:t>inheritance.</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1385451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IN" sz="2400" b="1" dirty="0"/>
              <a:t>Syntax and Operations</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1905000" y="1254991"/>
            <a:ext cx="4191000" cy="1945409"/>
          </a:xfrm>
          <a:prstGeom prst="rect">
            <a:avLst/>
          </a:prstGeom>
        </p:spPr>
      </p:pic>
      <p:pic>
        <p:nvPicPr>
          <p:cNvPr id="10" name="Picture 9"/>
          <p:cNvPicPr>
            <a:picLocks noChangeAspect="1"/>
          </p:cNvPicPr>
          <p:nvPr/>
        </p:nvPicPr>
        <p:blipFill>
          <a:blip r:embed="rId3"/>
          <a:stretch>
            <a:fillRect/>
          </a:stretch>
        </p:blipFill>
        <p:spPr>
          <a:xfrm>
            <a:off x="4733302" y="3445192"/>
            <a:ext cx="5620850" cy="2820859"/>
          </a:xfrm>
          <a:prstGeom prst="rect">
            <a:avLst/>
          </a:prstGeom>
        </p:spPr>
      </p:pic>
    </p:spTree>
    <p:extLst>
      <p:ext uri="{BB962C8B-B14F-4D97-AF65-F5344CB8AC3E}">
        <p14:creationId xmlns:p14="http://schemas.microsoft.com/office/powerpoint/2010/main" val="1186208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hangingPunct="0">
              <a:buNone/>
            </a:pPr>
            <a:r>
              <a:rPr lang="en-US" sz="2400" dirty="0">
                <a:latin typeface="Times New Roman" panose="02020603050405020304" pitchFamily="18" charset="0"/>
                <a:cs typeface="Times New Roman" panose="02020603050405020304" pitchFamily="18" charset="0"/>
              </a:rPr>
              <a:t>Most languages allow record definitions to be nested. Again in C:</a:t>
            </a:r>
          </a:p>
          <a:p>
            <a:pPr marL="109855" indent="0" algn="just" hangingPunct="0">
              <a:buNone/>
            </a:pPr>
            <a:endParaRPr lang="en-US" sz="2400" dirty="0">
              <a:latin typeface="Times New Roman" panose="02020603050405020304" pitchFamily="18" charset="0"/>
              <a:cs typeface="Times New Roman" panose="02020603050405020304" pitchFamily="18" charset="0"/>
            </a:endParaRPr>
          </a:p>
          <a:p>
            <a:pPr marL="109855" indent="0" algn="just" hangingPunct="0">
              <a:buNone/>
            </a:pPr>
            <a:endParaRPr lang="en-US" sz="2400" dirty="0">
              <a:latin typeface="Times New Roman" panose="02020603050405020304" pitchFamily="18" charset="0"/>
              <a:cs typeface="Times New Roman" panose="02020603050405020304" pitchFamily="18" charset="0"/>
            </a:endParaRPr>
          </a:p>
          <a:p>
            <a:pPr marL="109855" indent="0" algn="just" hangingPunct="0">
              <a:buNone/>
            </a:pPr>
            <a:endParaRPr lang="en-US" sz="2400" dirty="0">
              <a:latin typeface="Times New Roman" panose="02020603050405020304" pitchFamily="18" charset="0"/>
              <a:cs typeface="Times New Roman" panose="02020603050405020304" pitchFamily="18" charset="0"/>
            </a:endParaRPr>
          </a:p>
          <a:p>
            <a:pPr marL="109855" indent="0" algn="just" hangingPunct="0">
              <a:buNone/>
            </a:pPr>
            <a:endParaRPr lang="en-US" sz="2400" dirty="0">
              <a:latin typeface="Times New Roman" panose="02020603050405020304" pitchFamily="18" charset="0"/>
              <a:cs typeface="Times New Roman" panose="02020603050405020304" pitchFamily="18" charset="0"/>
            </a:endParaRPr>
          </a:p>
          <a:p>
            <a:pPr marL="109855" indent="0" algn="just" hangingPunct="0">
              <a:buNone/>
            </a:pPr>
            <a:endParaRPr lang="en-US" sz="2400" dirty="0">
              <a:latin typeface="Times New Roman" panose="02020603050405020304" pitchFamily="18" charset="0"/>
              <a:cs typeface="Times New Roman" panose="02020603050405020304" pitchFamily="18" charset="0"/>
            </a:endParaRPr>
          </a:p>
          <a:p>
            <a:pPr marL="109855" indent="0" algn="just" hangingPunct="0">
              <a:buNone/>
            </a:pPr>
            <a:r>
              <a:rPr lang="en-US" sz="2400" b="1" dirty="0"/>
              <a:t>Memory Layout and Its Impact</a:t>
            </a:r>
          </a:p>
          <a:p>
            <a:r>
              <a:rPr lang="en-US" sz="2400" dirty="0">
                <a:latin typeface="Times New Roman" panose="02020603050405020304" pitchFamily="18" charset="0"/>
                <a:cs typeface="Times New Roman" panose="02020603050405020304" pitchFamily="18" charset="0"/>
              </a:rPr>
              <a:t>The fields of a record are usually stored in adjacent locations in memory. In its symbol table, the compiler keeps track of the offset of each field within each record </a:t>
            </a:r>
            <a:r>
              <a:rPr lang="en-IN" sz="2400" dirty="0">
                <a:latin typeface="Times New Roman" panose="02020603050405020304" pitchFamily="18" charset="0"/>
                <a:cs typeface="Times New Roman" panose="02020603050405020304" pitchFamily="18" charset="0"/>
              </a:rPr>
              <a:t>type.</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905000" y="1374619"/>
            <a:ext cx="2756030" cy="1846031"/>
          </a:xfrm>
          <a:prstGeom prst="rect">
            <a:avLst/>
          </a:prstGeom>
        </p:spPr>
      </p:pic>
      <p:pic>
        <p:nvPicPr>
          <p:cNvPr id="7" name="Picture 6"/>
          <p:cNvPicPr>
            <a:picLocks noChangeAspect="1"/>
          </p:cNvPicPr>
          <p:nvPr/>
        </p:nvPicPr>
        <p:blipFill>
          <a:blip r:embed="rId3"/>
          <a:stretch>
            <a:fillRect/>
          </a:stretch>
        </p:blipFill>
        <p:spPr>
          <a:xfrm>
            <a:off x="6248400" y="4800600"/>
            <a:ext cx="4449170" cy="1972468"/>
          </a:xfrm>
          <a:prstGeom prst="rect">
            <a:avLst/>
          </a:prstGeom>
        </p:spPr>
      </p:pic>
    </p:spTree>
    <p:extLst>
      <p:ext uri="{BB962C8B-B14F-4D97-AF65-F5344CB8AC3E}">
        <p14:creationId xmlns:p14="http://schemas.microsoft.com/office/powerpoint/2010/main" val="22521581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sz="2400" dirty="0">
                <a:latin typeface="Times New Roman" panose="02020603050405020304" pitchFamily="18" charset="0"/>
                <a:cs typeface="Times New Roman" panose="02020603050405020304" pitchFamily="18" charset="0"/>
              </a:rPr>
              <a:t>On a RISC machine, a global record is accessed in a similar way, using a dedicated </a:t>
            </a:r>
            <a:r>
              <a:rPr lang="en-US" sz="2400" i="1" dirty="0" err="1">
                <a:latin typeface="Times New Roman" panose="02020603050405020304" pitchFamily="18" charset="0"/>
                <a:cs typeface="Times New Roman" panose="02020603050405020304" pitchFamily="18" charset="0"/>
              </a:rPr>
              <a:t>globals</a:t>
            </a:r>
            <a:r>
              <a:rPr lang="en-US" sz="2400" i="1" dirty="0">
                <a:latin typeface="Times New Roman" panose="02020603050405020304" pitchFamily="18" charset="0"/>
                <a:cs typeface="Times New Roman" panose="02020603050405020304" pitchFamily="18" charset="0"/>
              </a:rPr>
              <a:t> pointer </a:t>
            </a:r>
            <a:r>
              <a:rPr lang="en-US" sz="2400" dirty="0">
                <a:latin typeface="Times New Roman" panose="02020603050405020304" pitchFamily="18" charset="0"/>
                <a:cs typeface="Times New Roman" panose="02020603050405020304" pitchFamily="18" charset="0"/>
              </a:rPr>
              <a:t>register as base. On a CISC machine, the compiler may access the field directly at its absolute address</a:t>
            </a: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248400" y="4800600"/>
            <a:ext cx="4449170" cy="1972468"/>
          </a:xfrm>
          <a:prstGeom prst="rect">
            <a:avLst/>
          </a:prstGeom>
        </p:spPr>
      </p:pic>
      <p:pic>
        <p:nvPicPr>
          <p:cNvPr id="9" name="Picture 8"/>
          <p:cNvPicPr>
            <a:picLocks noChangeAspect="1"/>
          </p:cNvPicPr>
          <p:nvPr/>
        </p:nvPicPr>
        <p:blipFill>
          <a:blip r:embed="rId3"/>
          <a:stretch>
            <a:fillRect/>
          </a:stretch>
        </p:blipFill>
        <p:spPr>
          <a:xfrm>
            <a:off x="6512257" y="2794830"/>
            <a:ext cx="4191000" cy="1945409"/>
          </a:xfrm>
          <a:prstGeom prst="rect">
            <a:avLst/>
          </a:prstGeom>
        </p:spPr>
      </p:pic>
      <p:sp>
        <p:nvSpPr>
          <p:cNvPr id="6" name="Rectangle 5"/>
          <p:cNvSpPr/>
          <p:nvPr/>
        </p:nvSpPr>
        <p:spPr>
          <a:xfrm>
            <a:off x="1667350" y="2209801"/>
            <a:ext cx="4572000" cy="3693319"/>
          </a:xfrm>
          <a:prstGeom prst="rect">
            <a:avLst/>
          </a:prstGeom>
        </p:spPr>
        <p:txBody>
          <a:bodyPr>
            <a:spAutoFit/>
          </a:bodyPr>
          <a:lstStyle/>
          <a:p>
            <a:r>
              <a:rPr lang="en-US" dirty="0">
                <a:latin typeface="Minion-Regular"/>
              </a:rPr>
              <a:t>Layout for our </a:t>
            </a:r>
            <a:r>
              <a:rPr lang="en-US" dirty="0">
                <a:latin typeface="CMTT10"/>
              </a:rPr>
              <a:t>element </a:t>
            </a:r>
            <a:r>
              <a:rPr lang="en-US" dirty="0">
                <a:latin typeface="Minion-Regular"/>
              </a:rPr>
              <a:t>type on a 32-bit machine,</a:t>
            </a:r>
          </a:p>
          <a:p>
            <a:r>
              <a:rPr lang="en-US" dirty="0"/>
              <a:t>The name field is only two characters long, it occupies two bytes in memory. </a:t>
            </a:r>
          </a:p>
          <a:p>
            <a:endParaRPr lang="en-US" dirty="0"/>
          </a:p>
          <a:p>
            <a:r>
              <a:rPr lang="en-US" dirty="0"/>
              <a:t>Since </a:t>
            </a:r>
            <a:r>
              <a:rPr lang="en-US" dirty="0" err="1"/>
              <a:t>atomic_number</a:t>
            </a:r>
            <a:r>
              <a:rPr lang="en-US" dirty="0"/>
              <a:t> is an integer, and must be word-aligned, there is a two-byte “hole” between the end of name and the </a:t>
            </a:r>
            <a:r>
              <a:rPr lang="en-IN" dirty="0"/>
              <a:t>beginning of </a:t>
            </a:r>
            <a:r>
              <a:rPr lang="en-IN" dirty="0" err="1"/>
              <a:t>atomic_number</a:t>
            </a:r>
            <a:r>
              <a:rPr lang="en-IN" dirty="0"/>
              <a:t>.</a:t>
            </a:r>
          </a:p>
          <a:p>
            <a:endParaRPr lang="en-US" dirty="0"/>
          </a:p>
          <a:p>
            <a:endParaRPr lang="en-US" dirty="0"/>
          </a:p>
          <a:p>
            <a:r>
              <a:rPr lang="en-US" dirty="0"/>
              <a:t>since Boolean variables  occupy a single byte, there are three bytes of empty space</a:t>
            </a:r>
            <a:endParaRPr lang="en-IN" dirty="0"/>
          </a:p>
        </p:txBody>
      </p:sp>
    </p:spTree>
    <p:extLst>
      <p:ext uri="{BB962C8B-B14F-4D97-AF65-F5344CB8AC3E}">
        <p14:creationId xmlns:p14="http://schemas.microsoft.com/office/powerpoint/2010/main" val="30380784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hangingPunct="0">
              <a:buNone/>
            </a:pPr>
            <a:r>
              <a:rPr lang="en-US" sz="2400" dirty="0">
                <a:latin typeface="Times New Roman" panose="02020603050405020304" pitchFamily="18" charset="0"/>
                <a:cs typeface="Times New Roman" panose="02020603050405020304" pitchFamily="18" charset="0"/>
              </a:rPr>
              <a:t>few languages—notably Pascal—allow the programmer to specify that a record type (or an array, set, or file type) should be </a:t>
            </a:r>
            <a:r>
              <a:rPr lang="en-US" sz="2400" i="1" dirty="0">
                <a:latin typeface="Times New Roman" panose="02020603050405020304" pitchFamily="18" charset="0"/>
                <a:cs typeface="Times New Roman" panose="02020603050405020304" pitchFamily="18" charset="0"/>
              </a:rPr>
              <a:t>packed</a:t>
            </a:r>
            <a:r>
              <a:rPr lang="en-US" sz="2400" dirty="0">
                <a:latin typeface="Times New Roman" panose="02020603050405020304" pitchFamily="18" charset="0"/>
                <a:cs typeface="Times New Roman" panose="02020603050405020304" pitchFamily="18" charset="0"/>
              </a:rPr>
              <a:t>:</a:t>
            </a:r>
          </a:p>
          <a:p>
            <a:pPr marL="365760" lvl="1" indent="0">
              <a:buNone/>
            </a:pPr>
            <a:r>
              <a:rPr lang="en-IN" sz="2000" b="1" dirty="0">
                <a:solidFill>
                  <a:srgbClr val="FF0000"/>
                </a:solidFill>
                <a:latin typeface="Times New Roman" panose="02020603050405020304" pitchFamily="18" charset="0"/>
                <a:cs typeface="Times New Roman" panose="02020603050405020304" pitchFamily="18" charset="0"/>
              </a:rPr>
              <a:t>type element = packed record</a:t>
            </a:r>
          </a:p>
          <a:p>
            <a:pPr marL="365760" lvl="1" indent="0">
              <a:buNone/>
            </a:pPr>
            <a:r>
              <a:rPr lang="en-IN" sz="2000" b="1" dirty="0">
                <a:solidFill>
                  <a:srgbClr val="FF0000"/>
                </a:solidFill>
                <a:latin typeface="Times New Roman" panose="02020603050405020304" pitchFamily="18" charset="0"/>
                <a:cs typeface="Times New Roman" panose="02020603050405020304" pitchFamily="18" charset="0"/>
              </a:rPr>
              <a:t>name : </a:t>
            </a:r>
            <a:r>
              <a:rPr lang="en-IN" sz="2000" b="1" dirty="0" err="1">
                <a:solidFill>
                  <a:srgbClr val="FF0000"/>
                </a:solidFill>
                <a:latin typeface="Times New Roman" panose="02020603050405020304" pitchFamily="18" charset="0"/>
                <a:cs typeface="Times New Roman" panose="02020603050405020304" pitchFamily="18" charset="0"/>
              </a:rPr>
              <a:t>two_chars</a:t>
            </a:r>
            <a:r>
              <a:rPr lang="en-IN" sz="2000" b="1" dirty="0">
                <a:solidFill>
                  <a:srgbClr val="FF0000"/>
                </a:solidFill>
                <a:latin typeface="Times New Roman" panose="02020603050405020304" pitchFamily="18" charset="0"/>
                <a:cs typeface="Times New Roman" panose="02020603050405020304" pitchFamily="18" charset="0"/>
              </a:rPr>
              <a:t>;</a:t>
            </a:r>
          </a:p>
          <a:p>
            <a:pPr marL="365760" lvl="1" indent="0">
              <a:buNone/>
            </a:pPr>
            <a:r>
              <a:rPr lang="en-IN" sz="2000" b="1" dirty="0" err="1">
                <a:solidFill>
                  <a:srgbClr val="FF0000"/>
                </a:solidFill>
                <a:latin typeface="Times New Roman" panose="02020603050405020304" pitchFamily="18" charset="0"/>
                <a:cs typeface="Times New Roman" panose="02020603050405020304" pitchFamily="18" charset="0"/>
              </a:rPr>
              <a:t>atomic_number</a:t>
            </a:r>
            <a:r>
              <a:rPr lang="en-IN" sz="2000" b="1" dirty="0">
                <a:solidFill>
                  <a:srgbClr val="FF0000"/>
                </a:solidFill>
                <a:latin typeface="Times New Roman" panose="02020603050405020304" pitchFamily="18" charset="0"/>
                <a:cs typeface="Times New Roman" panose="02020603050405020304" pitchFamily="18" charset="0"/>
              </a:rPr>
              <a:t> : integer;</a:t>
            </a:r>
          </a:p>
          <a:p>
            <a:pPr marL="365760" lvl="1" indent="0">
              <a:buNone/>
            </a:pPr>
            <a:r>
              <a:rPr lang="en-IN" sz="2000" b="1" dirty="0" err="1">
                <a:solidFill>
                  <a:srgbClr val="FF0000"/>
                </a:solidFill>
                <a:latin typeface="Times New Roman" panose="02020603050405020304" pitchFamily="18" charset="0"/>
                <a:cs typeface="Times New Roman" panose="02020603050405020304" pitchFamily="18" charset="0"/>
              </a:rPr>
              <a:t>atomic_weight</a:t>
            </a:r>
            <a:r>
              <a:rPr lang="en-IN" sz="2000" b="1" dirty="0">
                <a:solidFill>
                  <a:srgbClr val="FF0000"/>
                </a:solidFill>
                <a:latin typeface="Times New Roman" panose="02020603050405020304" pitchFamily="18" charset="0"/>
                <a:cs typeface="Times New Roman" panose="02020603050405020304" pitchFamily="18" charset="0"/>
              </a:rPr>
              <a:t> : real;</a:t>
            </a:r>
          </a:p>
          <a:p>
            <a:pPr marL="365760" lvl="1" indent="0">
              <a:buNone/>
            </a:pPr>
            <a:r>
              <a:rPr lang="en-IN" sz="2000" b="1" dirty="0">
                <a:solidFill>
                  <a:srgbClr val="FF0000"/>
                </a:solidFill>
                <a:latin typeface="Times New Roman" panose="02020603050405020304" pitchFamily="18" charset="0"/>
                <a:cs typeface="Times New Roman" panose="02020603050405020304" pitchFamily="18" charset="0"/>
              </a:rPr>
              <a:t>metallic : Boolean</a:t>
            </a:r>
          </a:p>
          <a:p>
            <a:pPr marL="365760" lvl="1" indent="0">
              <a:buNone/>
            </a:pPr>
            <a:r>
              <a:rPr lang="en-IN" sz="2000" b="1" dirty="0">
                <a:solidFill>
                  <a:srgbClr val="FF0000"/>
                </a:solidFill>
                <a:latin typeface="Times New Roman" panose="02020603050405020304" pitchFamily="18" charset="0"/>
                <a:cs typeface="Times New Roman" panose="02020603050405020304" pitchFamily="18" charset="0"/>
              </a:rPr>
              <a:t>end;</a:t>
            </a:r>
            <a:endParaRPr lang="en-US" sz="2000" b="1"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keyword packed indicates that the compiler should optimize for space instead </a:t>
            </a:r>
            <a:r>
              <a:rPr lang="en-IN" sz="2400" dirty="0">
                <a:latin typeface="Times New Roman" panose="02020603050405020304" pitchFamily="18" charset="0"/>
                <a:cs typeface="Times New Roman" panose="02020603050405020304" pitchFamily="18" charset="0"/>
              </a:rPr>
              <a:t>of speed. A likely packed </a:t>
            </a:r>
            <a:r>
              <a:rPr lang="en-US" sz="2400" dirty="0">
                <a:latin typeface="Times New Roman" panose="02020603050405020304" pitchFamily="18" charset="0"/>
                <a:cs typeface="Times New Roman" panose="02020603050405020304" pitchFamily="18" charset="0"/>
              </a:rPr>
              <a:t>layout for our element type (again for a 32-bit machine) appears in Figure. It is 15 bytes in length.</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3911688" y="5211232"/>
            <a:ext cx="3771409" cy="1591406"/>
          </a:xfrm>
          <a:prstGeom prst="rect">
            <a:avLst/>
          </a:prstGeom>
        </p:spPr>
      </p:pic>
    </p:spTree>
    <p:extLst>
      <p:ext uri="{BB962C8B-B14F-4D97-AF65-F5344CB8AC3E}">
        <p14:creationId xmlns:p14="http://schemas.microsoft.com/office/powerpoint/2010/main" val="2165050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r>
              <a:rPr lang="en-IN" sz="2400" dirty="0">
                <a:latin typeface="Times New Roman" panose="02020603050405020304" pitchFamily="18" charset="0"/>
                <a:cs typeface="Times New Roman" panose="02020603050405020304" pitchFamily="18" charset="0"/>
              </a:rPr>
              <a:t>C provide more elaborate </a:t>
            </a:r>
            <a:r>
              <a:rPr lang="en-US" sz="2400" dirty="0">
                <a:latin typeface="Times New Roman" panose="02020603050405020304" pitchFamily="18" charset="0"/>
                <a:cs typeface="Times New Roman" panose="02020603050405020304" pitchFamily="18" charset="0"/>
              </a:rPr>
              <a:t>packing mechanisms, which allow the programmer to specify precisely how many bits are to be devoted to each field.</a:t>
            </a:r>
          </a:p>
          <a:p>
            <a:pPr marL="109855" indent="0">
              <a:buNone/>
            </a:pPr>
            <a:r>
              <a:rPr lang="en-IN" sz="2400" b="1" dirty="0">
                <a:latin typeface="Times New Roman" panose="02020603050405020304" pitchFamily="18" charset="0"/>
                <a:cs typeface="Times New Roman" panose="02020603050405020304" pitchFamily="18" charset="0"/>
              </a:rPr>
              <a:t>Minimizing holes by sorting fields</a:t>
            </a:r>
          </a:p>
          <a:p>
            <a:r>
              <a:rPr lang="en-IN" sz="2400" dirty="0">
                <a:latin typeface="Times New Roman" panose="02020603050405020304" pitchFamily="18" charset="0"/>
                <a:cs typeface="Times New Roman" panose="02020603050405020304" pitchFamily="18" charset="0"/>
              </a:rPr>
              <a:t>A compromise, </a:t>
            </a:r>
            <a:r>
              <a:rPr lang="en-US" sz="2400" dirty="0">
                <a:latin typeface="Times New Roman" panose="02020603050405020304" pitchFamily="18" charset="0"/>
                <a:cs typeface="Times New Roman" panose="02020603050405020304" pitchFamily="18" charset="0"/>
              </a:rPr>
              <a:t>adopted by some compilers, is to sort a record’s fields according to the size of their alignment constraints. All byte-aligned fields might come first, followed by any half-word aligned fields, word-aligned fields, and (if the hardware requires) </a:t>
            </a:r>
            <a:r>
              <a:rPr lang="en-IN" sz="2400" dirty="0">
                <a:latin typeface="Times New Roman" panose="02020603050405020304" pitchFamily="18" charset="0"/>
                <a:cs typeface="Times New Roman" panose="02020603050405020304" pitchFamily="18" charset="0"/>
              </a:rPr>
              <a:t>double-word–aligned fields.</a:t>
            </a:r>
          </a:p>
          <a:p>
            <a:r>
              <a:rPr lang="en-US" sz="2400" dirty="0">
                <a:latin typeface="Times New Roman" panose="02020603050405020304" pitchFamily="18" charset="0"/>
                <a:cs typeface="Times New Roman" panose="02020603050405020304" pitchFamily="18" charset="0"/>
              </a:rPr>
              <a:t>For our element type, the resulting rearrangement </a:t>
            </a:r>
            <a:r>
              <a:rPr lang="en-IN" sz="2400" dirty="0">
                <a:latin typeface="Times New Roman" panose="02020603050405020304" pitchFamily="18" charset="0"/>
                <a:cs typeface="Times New Roman" panose="02020603050405020304" pitchFamily="18" charset="0"/>
              </a:rPr>
              <a:t>is shown in Figure</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689972" y="4761975"/>
            <a:ext cx="3481300" cy="1645969"/>
          </a:xfrm>
          <a:prstGeom prst="rect">
            <a:avLst/>
          </a:prstGeom>
        </p:spPr>
      </p:pic>
    </p:spTree>
    <p:extLst>
      <p:ext uri="{BB962C8B-B14F-4D97-AF65-F5344CB8AC3E}">
        <p14:creationId xmlns:p14="http://schemas.microsoft.com/office/powerpoint/2010/main" val="75071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907B24-FC50-423A-91C5-2BDE379CFA2C}"/>
              </a:ext>
            </a:extLst>
          </p:cNvPr>
          <p:cNvSpPr>
            <a:spLocks noGrp="1"/>
          </p:cNvSpPr>
          <p:nvPr>
            <p:ph idx="1"/>
          </p:nvPr>
        </p:nvSpPr>
        <p:spPr>
          <a:xfrm>
            <a:off x="1914633" y="762000"/>
            <a:ext cx="8229600" cy="4525963"/>
          </a:xfrm>
        </p:spPr>
        <p:txBody>
          <a:bodyPr>
            <a:normAutofit/>
          </a:bodyPr>
          <a:lstStyle/>
          <a:p>
            <a:pPr marL="109855" indent="0">
              <a:buNone/>
            </a:pPr>
            <a:r>
              <a:rPr lang="en-US" dirty="0">
                <a:solidFill>
                  <a:srgbClr val="FF0000"/>
                </a:solidFill>
              </a:rPr>
              <a:t>Introduction </a:t>
            </a:r>
          </a:p>
          <a:p>
            <a:r>
              <a:rPr lang="en-US" sz="3000" dirty="0">
                <a:latin typeface="Times New Roman" panose="02020603050405020304" pitchFamily="18" charset="0"/>
                <a:cs typeface="Times New Roman" panose="02020603050405020304" pitchFamily="18" charset="0"/>
              </a:rPr>
              <a:t>A data type defines a collection of data objects and a set of predefined operations on those objects. </a:t>
            </a:r>
          </a:p>
          <a:p>
            <a:r>
              <a:rPr lang="en-US" sz="3000" dirty="0">
                <a:latin typeface="Times New Roman" panose="02020603050405020304" pitchFamily="18" charset="0"/>
                <a:cs typeface="Times New Roman" panose="02020603050405020304" pitchFamily="18" charset="0"/>
              </a:rPr>
              <a:t>A descriptor is the collection of the attributes of a variable . (meta data in DBMS)</a:t>
            </a:r>
          </a:p>
          <a:p>
            <a:r>
              <a:rPr lang="en-US" sz="3000" dirty="0">
                <a:latin typeface="Times New Roman" panose="02020603050405020304" pitchFamily="18" charset="0"/>
                <a:cs typeface="Times New Roman" panose="02020603050405020304" pitchFamily="18" charset="0"/>
              </a:rPr>
              <a:t>An object represents an instance of a user-defined (abstract data) type. </a:t>
            </a:r>
          </a:p>
          <a:p>
            <a:r>
              <a:rPr lang="en-US" sz="3000" dirty="0">
                <a:latin typeface="Times New Roman" panose="02020603050405020304" pitchFamily="18" charset="0"/>
                <a:cs typeface="Times New Roman" panose="02020603050405020304" pitchFamily="18" charset="0"/>
              </a:rPr>
              <a:t>One design issue for all data types: What operations are defined and how are they specified?</a:t>
            </a:r>
            <a:endParaRPr lang="en-IN" sz="30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02C7FB55-20DC-44B9-8847-61507FCFBC33}"/>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768D290C-2780-416E-95A0-539CE7CCB46E}"/>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6" name="Title 1">
            <a:extLst>
              <a:ext uri="{FF2B5EF4-FFF2-40B4-BE49-F238E27FC236}">
                <a16:creationId xmlns:a16="http://schemas.microsoft.com/office/drawing/2014/main" id="{11BAF9A8-D0AC-45A7-9DBC-764555012BD1}"/>
              </a:ext>
            </a:extLst>
          </p:cNvPr>
          <p:cNvSpPr txBox="1">
            <a:spLocks/>
          </p:cNvSpPr>
          <p:nvPr/>
        </p:nvSpPr>
        <p:spPr>
          <a:xfrm>
            <a:off x="1667352" y="-61216"/>
            <a:ext cx="8763000" cy="823215"/>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marL="109855"/>
            <a:r>
              <a:rPr lang="en-IN" sz="3200" u="sng" dirty="0">
                <a:solidFill>
                  <a:srgbClr val="FF0000"/>
                </a:solidFill>
              </a:rPr>
              <a:t>Data Types</a:t>
            </a:r>
            <a:endParaRPr lang="en-IN" sz="3200" dirty="0">
              <a:solidFill>
                <a:srgbClr val="FF0000"/>
              </a:solidFill>
            </a:endParaRPr>
          </a:p>
        </p:txBody>
      </p:sp>
    </p:spTree>
    <p:extLst>
      <p:ext uri="{BB962C8B-B14F-4D97-AF65-F5344CB8AC3E}">
        <p14:creationId xmlns:p14="http://schemas.microsoft.com/office/powerpoint/2010/main" val="3952461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hangingPunct="0">
              <a:buNone/>
            </a:pPr>
            <a:r>
              <a:rPr lang="en-IN" sz="3200" b="1" dirty="0"/>
              <a:t>Variant Records (Unions)</a:t>
            </a:r>
          </a:p>
          <a:p>
            <a:r>
              <a:rPr lang="en-US" sz="2400" dirty="0">
                <a:latin typeface="Times New Roman" panose="02020603050405020304" pitchFamily="18" charset="0"/>
                <a:cs typeface="Times New Roman" panose="02020603050405020304" pitchFamily="18" charset="0"/>
              </a:rPr>
              <a:t>Programming languages of the 1960s and 1970s were designed in an era of severe </a:t>
            </a:r>
            <a:r>
              <a:rPr lang="en-IN" sz="2400" dirty="0">
                <a:latin typeface="Times New Roman" panose="02020603050405020304" pitchFamily="18" charset="0"/>
                <a:cs typeface="Times New Roman" panose="02020603050405020304" pitchFamily="18" charset="0"/>
              </a:rPr>
              <a:t>memory constraints. </a:t>
            </a:r>
          </a:p>
          <a:p>
            <a:r>
              <a:rPr lang="en-US" sz="2400" dirty="0">
                <a:latin typeface="Times New Roman" panose="02020603050405020304" pitchFamily="18" charset="0"/>
                <a:cs typeface="Times New Roman" panose="02020603050405020304" pitchFamily="18" charset="0"/>
              </a:rPr>
              <a:t>Many allowed the programmer to specify that certain variables (presumably ones that would never be used at the same time) should be allocated “on top of” one another, sharing the same bytes in memory.</a:t>
            </a:r>
          </a:p>
          <a:p>
            <a:pPr marL="109855" indent="0">
              <a:buNone/>
            </a:pPr>
            <a:r>
              <a:rPr lang="en-IN" sz="2400" b="1" dirty="0">
                <a:solidFill>
                  <a:srgbClr val="FF0000"/>
                </a:solidFill>
              </a:rPr>
              <a:t>union {</a:t>
            </a:r>
          </a:p>
          <a:p>
            <a:pPr marL="109855" indent="0">
              <a:buNone/>
            </a:pPr>
            <a:r>
              <a:rPr lang="en-IN" sz="2400" b="1" dirty="0" err="1">
                <a:solidFill>
                  <a:srgbClr val="FF0000"/>
                </a:solidFill>
              </a:rPr>
              <a:t>int</a:t>
            </a:r>
            <a:r>
              <a:rPr lang="en-IN" sz="2400" b="1" dirty="0">
                <a:solidFill>
                  <a:srgbClr val="FF0000"/>
                </a:solidFill>
              </a:rPr>
              <a:t> </a:t>
            </a:r>
            <a:r>
              <a:rPr lang="en-IN" sz="2400" b="1" dirty="0" err="1">
                <a:solidFill>
                  <a:srgbClr val="FF0000"/>
                </a:solidFill>
              </a:rPr>
              <a:t>i</a:t>
            </a:r>
            <a:r>
              <a:rPr lang="en-IN" sz="2400" b="1" dirty="0">
                <a:solidFill>
                  <a:srgbClr val="FF0000"/>
                </a:solidFill>
              </a:rPr>
              <a:t>;</a:t>
            </a:r>
          </a:p>
          <a:p>
            <a:pPr marL="109855" indent="0">
              <a:buNone/>
            </a:pPr>
            <a:r>
              <a:rPr lang="en-IN" sz="2400" b="1" dirty="0">
                <a:solidFill>
                  <a:srgbClr val="FF0000"/>
                </a:solidFill>
              </a:rPr>
              <a:t>double d;</a:t>
            </a:r>
          </a:p>
          <a:p>
            <a:pPr marL="109855" indent="0">
              <a:buNone/>
            </a:pPr>
            <a:r>
              <a:rPr lang="en-IN" sz="2400" b="1" dirty="0">
                <a:solidFill>
                  <a:srgbClr val="FF0000"/>
                </a:solidFill>
              </a:rPr>
              <a:t>_Bool b;</a:t>
            </a:r>
          </a:p>
          <a:p>
            <a:pPr marL="109855" indent="0">
              <a:buNone/>
            </a:pPr>
            <a:r>
              <a:rPr lang="en-IN" sz="2400" b="1" dirty="0">
                <a:solidFill>
                  <a:srgbClr val="FF0000"/>
                </a:solidFill>
              </a:rPr>
              <a:t>};</a:t>
            </a:r>
          </a:p>
          <a:p>
            <a:pPr marL="109855" indent="0" algn="just">
              <a:buNone/>
            </a:pPr>
            <a:r>
              <a:rPr lang="en-US" sz="2400" dirty="0">
                <a:latin typeface="Times New Roman" panose="02020603050405020304" pitchFamily="18" charset="0"/>
                <a:cs typeface="Times New Roman" panose="02020603050405020304" pitchFamily="18" charset="0"/>
              </a:rPr>
              <a:t>The overall size of this union would be that of its largest member (presumably d).</a:t>
            </a: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1843191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sz="2400" dirty="0">
                <a:latin typeface="Times New Roman" panose="02020603050405020304" pitchFamily="18" charset="0"/>
                <a:cs typeface="Times New Roman" panose="02020603050405020304" pitchFamily="18" charset="0"/>
              </a:rPr>
              <a:t>In practice, unions have been used for two main purposes. </a:t>
            </a:r>
            <a:r>
              <a:rPr lang="en-US" sz="2400" b="1" dirty="0">
                <a:latin typeface="Times New Roman" panose="02020603050405020304" pitchFamily="18" charset="0"/>
                <a:cs typeface="Times New Roman" panose="02020603050405020304" pitchFamily="18" charset="0"/>
              </a:rPr>
              <a:t>The first arises </a:t>
            </a:r>
            <a:r>
              <a:rPr lang="en-US" sz="2400" dirty="0">
                <a:latin typeface="Times New Roman" panose="02020603050405020304" pitchFamily="18" charset="0"/>
                <a:cs typeface="Times New Roman" panose="02020603050405020304" pitchFamily="18" charset="0"/>
              </a:rPr>
              <a:t>in systems programs, where unions allow the same set of bytes to be interpreted in different ways at different times.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second common purpose for unions is to represent alternative sets of </a:t>
            </a:r>
            <a:r>
              <a:rPr lang="en-IN" sz="2400" dirty="0">
                <a:latin typeface="Times New Roman" panose="02020603050405020304" pitchFamily="18" charset="0"/>
                <a:cs typeface="Times New Roman" panose="02020603050405020304" pitchFamily="18" charset="0"/>
              </a:rPr>
              <a:t>fields within a record.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much cleaner syntax appears in the variant records of Pascal and its successors, which allow the programmer to specify that certain (potentially hierarchical) sets of fields should overlap one another in memory.</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3665272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hangingPunct="0">
              <a:buNone/>
            </a:pPr>
            <a:r>
              <a:rPr lang="en-IN" sz="3200" b="1" dirty="0"/>
              <a:t>Arrays</a:t>
            </a:r>
          </a:p>
          <a:p>
            <a:pPr algn="just"/>
            <a:r>
              <a:rPr lang="en-US" sz="2400" dirty="0">
                <a:latin typeface="Times New Roman" panose="02020603050405020304" pitchFamily="18" charset="0"/>
                <a:cs typeface="Times New Roman" panose="02020603050405020304" pitchFamily="18" charset="0"/>
              </a:rPr>
              <a:t>Arrays are the most common and important composite data types. They have been a fundamental part of almost every high-level language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Unlike records, which group related fields of disparate types, arrays are usually </a:t>
            </a:r>
            <a:r>
              <a:rPr lang="en-IN" sz="2400" dirty="0">
                <a:latin typeface="Times New Roman" panose="02020603050405020304" pitchFamily="18" charset="0"/>
                <a:cs typeface="Times New Roman" panose="02020603050405020304" pitchFamily="18" charset="0"/>
              </a:rPr>
              <a:t>homogeneous. </a:t>
            </a:r>
            <a:r>
              <a:rPr lang="en-US" sz="2400" dirty="0">
                <a:latin typeface="Times New Roman" panose="02020603050405020304" pitchFamily="18" charset="0"/>
                <a:cs typeface="Times New Roman" panose="02020603050405020304" pitchFamily="18" charset="0"/>
              </a:rPr>
              <a:t>Semantically, they can be thought of as a mapping from an index type to a component or element type.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Some languages (e.g., Fortran) require that the index type be integer; many languages allow it to be any discrete type. </a:t>
            </a:r>
            <a:r>
              <a:rPr lang="en-IN" sz="2400" dirty="0">
                <a:latin typeface="Times New Roman" panose="02020603050405020304" pitchFamily="18" charset="0"/>
                <a:cs typeface="Times New Roman" panose="02020603050405020304" pitchFamily="18" charset="0"/>
              </a:rPr>
              <a:t>Some </a:t>
            </a:r>
            <a:r>
              <a:rPr lang="en-US" sz="2400" dirty="0">
                <a:latin typeface="Times New Roman" panose="02020603050405020304" pitchFamily="18" charset="0"/>
                <a:cs typeface="Times New Roman" panose="02020603050405020304" pitchFamily="18" charset="0"/>
              </a:rPr>
              <a:t>languages (e.g., Fortran 77) require that the element type of an array be scalar</a:t>
            </a: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1622515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sz="2400" dirty="0">
                <a:latin typeface="Times New Roman" panose="02020603050405020304" pitchFamily="18" charset="0"/>
                <a:cs typeface="Times New Roman" panose="02020603050405020304" pitchFamily="18" charset="0"/>
              </a:rPr>
              <a:t>Some languages (notably scripting languages) allow </a:t>
            </a:r>
            <a:r>
              <a:rPr lang="en-US" sz="2400" dirty="0" err="1">
                <a:latin typeface="Times New Roman" panose="02020603050405020304" pitchFamily="18" charset="0"/>
                <a:cs typeface="Times New Roman" panose="02020603050405020304" pitchFamily="18" charset="0"/>
              </a:rPr>
              <a:t>nondiscrete</a:t>
            </a:r>
            <a:r>
              <a:rPr lang="en-US" sz="2400" dirty="0">
                <a:latin typeface="Times New Roman" panose="02020603050405020304" pitchFamily="18" charset="0"/>
                <a:cs typeface="Times New Roman" panose="02020603050405020304" pitchFamily="18" charset="0"/>
              </a:rPr>
              <a:t> index types. The resulting associative arrays must generally be implemented with hash tables </a:t>
            </a:r>
            <a:r>
              <a:rPr lang="en-IN" sz="2400" dirty="0">
                <a:latin typeface="Times New Roman" panose="02020603050405020304" pitchFamily="18" charset="0"/>
                <a:cs typeface="Times New Roman" panose="02020603050405020304" pitchFamily="18" charset="0"/>
              </a:rPr>
              <a:t>or search trees;</a:t>
            </a:r>
          </a:p>
          <a:p>
            <a:pPr algn="just"/>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Associative arrays also resemble </a:t>
            </a:r>
            <a:r>
              <a:rPr lang="en-US" sz="2400" dirty="0">
                <a:latin typeface="Times New Roman" panose="02020603050405020304" pitchFamily="18" charset="0"/>
                <a:cs typeface="Times New Roman" panose="02020603050405020304" pitchFamily="18" charset="0"/>
              </a:rPr>
              <a:t>the dictionary or map types supported by the standard libraries of many </a:t>
            </a:r>
            <a:r>
              <a:rPr lang="en-IN" sz="2400" dirty="0">
                <a:latin typeface="Times New Roman" panose="02020603050405020304" pitchFamily="18" charset="0"/>
                <a:cs typeface="Times New Roman" panose="02020603050405020304" pitchFamily="18" charset="0"/>
              </a:rPr>
              <a:t>object-oriented languages.</a:t>
            </a:r>
            <a:endParaRPr lang="en-US" sz="2400" dirty="0">
              <a:latin typeface="Times New Roman" panose="02020603050405020304" pitchFamily="18" charset="0"/>
              <a:cs typeface="Times New Roman" panose="02020603050405020304" pitchFamily="18" charset="0"/>
            </a:endParaRPr>
          </a:p>
          <a:p>
            <a:pPr marL="109855" indent="0" algn="just">
              <a:buNone/>
            </a:pPr>
            <a:r>
              <a:rPr lang="en-IN" sz="2400" b="1" dirty="0"/>
              <a:t>Syntax and Operations</a:t>
            </a:r>
          </a:p>
          <a:p>
            <a:pPr marL="109855" indent="0" algn="just">
              <a:buNone/>
            </a:pP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Most languages refer to an element of an array by appending a subscript— delimited by parentheses or square brackets—to the name of the array.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 </a:t>
            </a:r>
            <a:r>
              <a:rPr lang="en-IN" sz="2400" dirty="0">
                <a:latin typeface="Times New Roman" panose="02020603050405020304" pitchFamily="18" charset="0"/>
                <a:cs typeface="Times New Roman" panose="02020603050405020304" pitchFamily="18" charset="0"/>
              </a:rPr>
              <a:t>In Fortran </a:t>
            </a:r>
            <a:r>
              <a:rPr lang="en-US" sz="2400" dirty="0">
                <a:latin typeface="Times New Roman" panose="02020603050405020304" pitchFamily="18" charset="0"/>
                <a:cs typeface="Times New Roman" panose="02020603050405020304" pitchFamily="18" charset="0"/>
              </a:rPr>
              <a:t>and Ada, one says A(3); in Pascal and C, one says A[3].</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392155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IN" sz="2400" dirty="0">
                <a:latin typeface="Times New Roman" panose="02020603050405020304" pitchFamily="18" charset="0"/>
                <a:cs typeface="Times New Roman" panose="02020603050405020304" pitchFamily="18" charset="0"/>
              </a:rPr>
              <a:t>Since parentheses are generally </a:t>
            </a:r>
            <a:r>
              <a:rPr lang="en-US" sz="2400" dirty="0">
                <a:latin typeface="Times New Roman" panose="02020603050405020304" pitchFamily="18" charset="0"/>
                <a:cs typeface="Times New Roman" panose="02020603050405020304" pitchFamily="18" charset="0"/>
              </a:rPr>
              <a:t>used to delimit the arguments to a subroutine call, square bracket subscript notation has the advantage of distinguishing between the two. The difference in notation makes a program easier to compile and, arguably, easier to read.</a:t>
            </a:r>
          </a:p>
          <a:p>
            <a:pPr algn="just"/>
            <a:endParaRPr lang="en-US" sz="2400" dirty="0">
              <a:latin typeface="Times New Roman" panose="02020603050405020304" pitchFamily="18" charset="0"/>
              <a:cs typeface="Times New Roman" panose="02020603050405020304" pitchFamily="18" charset="0"/>
            </a:endParaRPr>
          </a:p>
          <a:p>
            <a:pPr marL="109855" indent="0" algn="just">
              <a:buNone/>
            </a:pPr>
            <a:r>
              <a:rPr lang="en-IN" sz="2400" b="1" i="1" dirty="0"/>
              <a:t>Declarations</a:t>
            </a:r>
          </a:p>
          <a:p>
            <a:pPr marL="109855" indent="0">
              <a:buNone/>
            </a:pPr>
            <a:r>
              <a:rPr lang="en-IN" sz="2400" dirty="0"/>
              <a:t>In C:</a:t>
            </a:r>
          </a:p>
          <a:p>
            <a:pPr marL="109855" indent="0">
              <a:buNone/>
            </a:pPr>
            <a:r>
              <a:rPr lang="en-IN" sz="2400" dirty="0"/>
              <a:t>	</a:t>
            </a:r>
            <a:r>
              <a:rPr lang="en-IN" sz="2400" b="1" dirty="0">
                <a:solidFill>
                  <a:srgbClr val="FF0000"/>
                </a:solidFill>
              </a:rPr>
              <a:t>char upper[26];</a:t>
            </a:r>
          </a:p>
          <a:p>
            <a:pPr marL="109855" indent="0">
              <a:buNone/>
            </a:pPr>
            <a:r>
              <a:rPr lang="en-IN" sz="2400" dirty="0"/>
              <a:t>In Fortran:</a:t>
            </a:r>
          </a:p>
          <a:p>
            <a:pPr marL="109855" indent="0">
              <a:buNone/>
            </a:pPr>
            <a:r>
              <a:rPr lang="en-IN" sz="2400" b="1" dirty="0">
                <a:solidFill>
                  <a:srgbClr val="FF0000"/>
                </a:solidFill>
              </a:rPr>
              <a:t>	character, dimension (1:26) :: upper</a:t>
            </a:r>
          </a:p>
          <a:p>
            <a:pPr marL="109855" indent="0">
              <a:buNone/>
            </a:pPr>
            <a:r>
              <a:rPr lang="en-US" sz="2400" b="1" dirty="0">
                <a:solidFill>
                  <a:srgbClr val="FF0000"/>
                </a:solidFill>
              </a:rPr>
              <a:t>	character (26) upper ! shorthand notation</a:t>
            </a:r>
          </a:p>
          <a:p>
            <a:r>
              <a:rPr lang="en-US" sz="2400" dirty="0">
                <a:latin typeface="Times New Roman" panose="02020603050405020304" pitchFamily="18" charset="0"/>
                <a:cs typeface="Times New Roman" panose="02020603050405020304" pitchFamily="18" charset="0"/>
              </a:rPr>
              <a:t>In C, the lower bound of an index range is always zero: the indices of an n-element array are 0 . . . n−1. In Fortran, the lower bound of the index range is one by </a:t>
            </a:r>
            <a:r>
              <a:rPr lang="en-IN" sz="2400" dirty="0">
                <a:latin typeface="Times New Roman" panose="02020603050405020304" pitchFamily="18" charset="0"/>
                <a:cs typeface="Times New Roman" panose="02020603050405020304" pitchFamily="18" charset="0"/>
              </a:rPr>
              <a:t>default.</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19848605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hangingPunct="0">
              <a:buNone/>
            </a:pPr>
            <a:r>
              <a:rPr lang="en-IN" sz="2400" b="1" i="1" dirty="0"/>
              <a:t>Multidimensional arrays</a:t>
            </a:r>
            <a:endParaRPr lang="en-US" sz="2400" b="1" i="1" dirty="0"/>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some languages (e.g., </a:t>
            </a:r>
            <a:r>
              <a:rPr lang="en-US" sz="2400" dirty="0" err="1">
                <a:latin typeface="Times New Roman" panose="02020603050405020304" pitchFamily="18" charset="0"/>
                <a:cs typeface="Times New Roman" panose="02020603050405020304" pitchFamily="18" charset="0"/>
              </a:rPr>
              <a:t>Pascal,Ada</a:t>
            </a:r>
            <a:r>
              <a:rPr lang="en-US" sz="2400" dirty="0">
                <a:latin typeface="Times New Roman" panose="02020603050405020304" pitchFamily="18" charset="0"/>
                <a:cs typeface="Times New Roman" panose="02020603050405020304" pitchFamily="18" charset="0"/>
              </a:rPr>
              <a:t>, andModula-3), one can also declare a multidimensional array by using the array constructor more than once in the same </a:t>
            </a:r>
            <a:r>
              <a:rPr lang="en-IN" sz="2400" dirty="0">
                <a:latin typeface="Times New Roman" panose="02020603050405020304" pitchFamily="18" charset="0"/>
                <a:cs typeface="Times New Roman" panose="02020603050405020304" pitchFamily="18" charset="0"/>
              </a:rPr>
              <a:t>declaration. In Modula-3,</a:t>
            </a:r>
          </a:p>
          <a:p>
            <a:pPr marL="393065" lvl="1" indent="0">
              <a:buNone/>
            </a:pPr>
            <a:r>
              <a:rPr lang="en-US" sz="2000" dirty="0">
                <a:solidFill>
                  <a:srgbClr val="FF0000"/>
                </a:solidFill>
                <a:latin typeface="Times New Roman" panose="02020603050405020304" pitchFamily="18" charset="0"/>
                <a:cs typeface="Times New Roman" panose="02020603050405020304" pitchFamily="18" charset="0"/>
              </a:rPr>
              <a:t>VAR mat : ARRAY [1..10], [1..10] OF REAL;</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083737" y="1355154"/>
            <a:ext cx="8331831" cy="1691386"/>
          </a:xfrm>
          <a:prstGeom prst="rect">
            <a:avLst/>
          </a:prstGeom>
        </p:spPr>
      </p:pic>
    </p:spTree>
    <p:extLst>
      <p:ext uri="{BB962C8B-B14F-4D97-AF65-F5344CB8AC3E}">
        <p14:creationId xmlns:p14="http://schemas.microsoft.com/office/powerpoint/2010/main" val="26974510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r>
              <a:rPr lang="en-US" sz="2400" dirty="0">
                <a:latin typeface="Times New Roman" panose="02020603050405020304" pitchFamily="18" charset="0"/>
                <a:cs typeface="Times New Roman" panose="02020603050405020304" pitchFamily="18" charset="0"/>
              </a:rPr>
              <a:t>In C, one must also declare an array of arrays, and use two-subscript notation, but C’s integration of pointers and arrays </a:t>
            </a:r>
            <a:r>
              <a:rPr lang="en-IN" sz="2400" dirty="0">
                <a:latin typeface="Times New Roman" panose="02020603050405020304" pitchFamily="18" charset="0"/>
                <a:cs typeface="Times New Roman" panose="02020603050405020304" pitchFamily="18" charset="0"/>
              </a:rPr>
              <a:t>means </a:t>
            </a:r>
            <a:r>
              <a:rPr lang="en-US" sz="2400" dirty="0">
                <a:latin typeface="Times New Roman" panose="02020603050405020304" pitchFamily="18" charset="0"/>
                <a:cs typeface="Times New Roman" panose="02020603050405020304" pitchFamily="18" charset="0"/>
              </a:rPr>
              <a:t>that slices are not supported.</a:t>
            </a:r>
          </a:p>
          <a:p>
            <a:pPr marL="109855" indent="0">
              <a:buNone/>
            </a:pPr>
            <a:endParaRPr lang="en-IN" b="1" dirty="0">
              <a:solidFill>
                <a:srgbClr val="FF0000"/>
              </a:solidFill>
            </a:endParaRPr>
          </a:p>
          <a:p>
            <a:pPr marL="109855" indent="0">
              <a:buNone/>
            </a:pPr>
            <a:r>
              <a:rPr lang="en-IN" b="1" dirty="0">
                <a:solidFill>
                  <a:srgbClr val="FF0000"/>
                </a:solidFill>
              </a:rPr>
              <a:t>double mat[10][10];</a:t>
            </a:r>
          </a:p>
          <a:p>
            <a:pPr marL="109855" indent="0">
              <a:buNone/>
            </a:pPr>
            <a:endParaRPr lang="en-US" b="1"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Given this definition, mat[3][4] denotes an individual element of the array, but mat[3] denotes a reference, either to the third row of the array or to the first element of that row, depending on context.</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9197667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hangingPunct="0">
              <a:buNone/>
            </a:pPr>
            <a:r>
              <a:rPr lang="en-IN" sz="3000" dirty="0">
                <a:latin typeface="Times New Roman" panose="02020603050405020304" pitchFamily="18" charset="0"/>
                <a:cs typeface="Times New Roman" panose="02020603050405020304" pitchFamily="18" charset="0"/>
              </a:rPr>
              <a:t>Data Types, Numeric types, Implementations of </a:t>
            </a:r>
            <a:r>
              <a:rPr lang="en-IN" sz="3000" dirty="0" err="1">
                <a:latin typeface="Times New Roman" panose="02020603050405020304" pitchFamily="18" charset="0"/>
                <a:cs typeface="Times New Roman" panose="02020603050405020304" pitchFamily="18" charset="0"/>
              </a:rPr>
              <a:t>int</a:t>
            </a:r>
            <a:r>
              <a:rPr lang="en-IN" sz="3000" dirty="0">
                <a:latin typeface="Times New Roman" panose="02020603050405020304" pitchFamily="18" charset="0"/>
                <a:cs typeface="Times New Roman" panose="02020603050405020304" pitchFamily="18" charset="0"/>
              </a:rPr>
              <a:t>, float, bool, char, </a:t>
            </a:r>
            <a:r>
              <a:rPr lang="en-IN" sz="3000" dirty="0" err="1">
                <a:latin typeface="Times New Roman" panose="02020603050405020304" pitchFamily="18" charset="0"/>
                <a:cs typeface="Times New Roman" panose="02020603050405020304" pitchFamily="18" charset="0"/>
              </a:rPr>
              <a:t>enum</a:t>
            </a:r>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subranges</a:t>
            </a:r>
            <a:r>
              <a:rPr lang="en-IN" sz="3000" dirty="0">
                <a:latin typeface="Times New Roman" panose="02020603050405020304" pitchFamily="18" charset="0"/>
                <a:cs typeface="Times New Roman" panose="02020603050405020304" pitchFamily="18" charset="0"/>
              </a:rPr>
              <a:t>, Type equivalence, type conversion, coercion, type safety, Records, packed and unpacked implementations, Variant Records,  </a:t>
            </a:r>
            <a:r>
              <a:rPr lang="en-IN" sz="3000" b="1" dirty="0">
                <a:solidFill>
                  <a:srgbClr val="FF0000"/>
                </a:solidFill>
                <a:latin typeface="Times New Roman" panose="02020603050405020304" pitchFamily="18" charset="0"/>
                <a:cs typeface="Times New Roman" panose="02020603050405020304" pitchFamily="18" charset="0"/>
              </a:rPr>
              <a:t>Arrays, Row major allocation, Address calculation, </a:t>
            </a:r>
            <a:r>
              <a:rPr lang="en-IN" sz="3000" dirty="0">
                <a:latin typeface="Times New Roman" panose="02020603050405020304" pitchFamily="18" charset="0"/>
                <a:cs typeface="Times New Roman" panose="02020603050405020304" pitchFamily="18" charset="0"/>
              </a:rPr>
              <a:t>Row/Column major allocation method impact, Row-pointer layout, Address calculation of row-pointer layout, Generation of code for array access, Stack Smashing due to lack of bound checks, Pointers, Recursive Data types, Tombstones/Lock and Key for Dangling Reference.</a:t>
            </a:r>
          </a:p>
          <a:p>
            <a:pPr algn="just"/>
            <a:endParaRPr lang="en-US"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22354702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hangingPunct="0">
              <a:buNone/>
            </a:pPr>
            <a:r>
              <a:rPr lang="en-IN" sz="3200" b="1" dirty="0"/>
              <a:t>Arrays</a:t>
            </a:r>
          </a:p>
          <a:p>
            <a:pPr algn="just"/>
            <a:r>
              <a:rPr lang="en-US" sz="2400" dirty="0">
                <a:latin typeface="Times New Roman" panose="02020603050405020304" pitchFamily="18" charset="0"/>
                <a:cs typeface="Times New Roman" panose="02020603050405020304" pitchFamily="18" charset="0"/>
              </a:rPr>
              <a:t>Arrays are the most common and important composite data types. They have been a fundamental part of almost every high-level language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Unlike records, which group related fields of disparate types, arrays are usually </a:t>
            </a:r>
            <a:r>
              <a:rPr lang="en-IN" sz="2400" dirty="0">
                <a:latin typeface="Times New Roman" panose="02020603050405020304" pitchFamily="18" charset="0"/>
                <a:cs typeface="Times New Roman" panose="02020603050405020304" pitchFamily="18" charset="0"/>
              </a:rPr>
              <a:t>homogeneous. </a:t>
            </a:r>
            <a:r>
              <a:rPr lang="en-US" sz="2400" dirty="0">
                <a:latin typeface="Times New Roman" panose="02020603050405020304" pitchFamily="18" charset="0"/>
                <a:cs typeface="Times New Roman" panose="02020603050405020304" pitchFamily="18" charset="0"/>
              </a:rPr>
              <a:t>Semantically, they can be thought of as a mapping from an index type to a component or element type.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Some languages (e.g., Fortran) require that the index type be integer; many languages allow it to be any discrete type. </a:t>
            </a:r>
            <a:r>
              <a:rPr lang="en-IN" sz="2400" dirty="0">
                <a:latin typeface="Times New Roman" panose="02020603050405020304" pitchFamily="18" charset="0"/>
                <a:cs typeface="Times New Roman" panose="02020603050405020304" pitchFamily="18" charset="0"/>
              </a:rPr>
              <a:t>Some </a:t>
            </a:r>
            <a:r>
              <a:rPr lang="en-US" sz="2400" dirty="0">
                <a:latin typeface="Times New Roman" panose="02020603050405020304" pitchFamily="18" charset="0"/>
                <a:cs typeface="Times New Roman" panose="02020603050405020304" pitchFamily="18" charset="0"/>
              </a:rPr>
              <a:t>languages (e.g., Fortran 77) require that the element type of an array be scalar</a:t>
            </a: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38559017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sz="2400" dirty="0">
                <a:latin typeface="Times New Roman" panose="02020603050405020304" pitchFamily="18" charset="0"/>
                <a:cs typeface="Times New Roman" panose="02020603050405020304" pitchFamily="18" charset="0"/>
              </a:rPr>
              <a:t>Some languages (notably scripting languages) allow </a:t>
            </a:r>
            <a:r>
              <a:rPr lang="en-US" sz="2400" dirty="0" err="1">
                <a:latin typeface="Times New Roman" panose="02020603050405020304" pitchFamily="18" charset="0"/>
                <a:cs typeface="Times New Roman" panose="02020603050405020304" pitchFamily="18" charset="0"/>
              </a:rPr>
              <a:t>nondiscrete</a:t>
            </a:r>
            <a:r>
              <a:rPr lang="en-US" sz="2400" dirty="0">
                <a:latin typeface="Times New Roman" panose="02020603050405020304" pitchFamily="18" charset="0"/>
                <a:cs typeface="Times New Roman" panose="02020603050405020304" pitchFamily="18" charset="0"/>
              </a:rPr>
              <a:t> index types. The resulting associative arrays must generally be implemented with hash tables </a:t>
            </a:r>
            <a:r>
              <a:rPr lang="en-IN" sz="2400" dirty="0">
                <a:latin typeface="Times New Roman" panose="02020603050405020304" pitchFamily="18" charset="0"/>
                <a:cs typeface="Times New Roman" panose="02020603050405020304" pitchFamily="18" charset="0"/>
              </a:rPr>
              <a:t>or search trees;</a:t>
            </a:r>
          </a:p>
          <a:p>
            <a:pPr algn="just"/>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Associative arrays also resemble </a:t>
            </a:r>
            <a:r>
              <a:rPr lang="en-US" sz="2400" dirty="0">
                <a:latin typeface="Times New Roman" panose="02020603050405020304" pitchFamily="18" charset="0"/>
                <a:cs typeface="Times New Roman" panose="02020603050405020304" pitchFamily="18" charset="0"/>
              </a:rPr>
              <a:t>the dictionary or map types supported by the standard libraries of many </a:t>
            </a:r>
            <a:r>
              <a:rPr lang="en-IN" sz="2400" dirty="0">
                <a:latin typeface="Times New Roman" panose="02020603050405020304" pitchFamily="18" charset="0"/>
                <a:cs typeface="Times New Roman" panose="02020603050405020304" pitchFamily="18" charset="0"/>
              </a:rPr>
              <a:t>object-oriented languages.</a:t>
            </a:r>
            <a:endParaRPr lang="en-US" sz="2400" dirty="0">
              <a:latin typeface="Times New Roman" panose="02020603050405020304" pitchFamily="18" charset="0"/>
              <a:cs typeface="Times New Roman" panose="02020603050405020304" pitchFamily="18" charset="0"/>
            </a:endParaRPr>
          </a:p>
          <a:p>
            <a:pPr marL="109855" indent="0" algn="just">
              <a:buNone/>
            </a:pPr>
            <a:r>
              <a:rPr lang="en-IN" sz="2400" b="1" dirty="0"/>
              <a:t>Syntax and Operations</a:t>
            </a:r>
          </a:p>
          <a:p>
            <a:pPr marL="109855" indent="0" algn="just">
              <a:buNone/>
            </a:pP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Most languages refer to an element of an array by appending a subscript— delimited by parentheses or square brackets—to the name of the array.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 </a:t>
            </a:r>
            <a:r>
              <a:rPr lang="en-IN" sz="2400" dirty="0">
                <a:latin typeface="Times New Roman" panose="02020603050405020304" pitchFamily="18" charset="0"/>
                <a:cs typeface="Times New Roman" panose="02020603050405020304" pitchFamily="18" charset="0"/>
              </a:rPr>
              <a:t>In Fortran </a:t>
            </a:r>
            <a:r>
              <a:rPr lang="en-US" sz="2400" dirty="0">
                <a:latin typeface="Times New Roman" panose="02020603050405020304" pitchFamily="18" charset="0"/>
                <a:cs typeface="Times New Roman" panose="02020603050405020304" pitchFamily="18" charset="0"/>
              </a:rPr>
              <a:t>and Ada, one says A(3); in Pascal and C, one says A[3].</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155868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450D41F9-01E0-42D4-8A25-86C6990D84D7}"/>
              </a:ext>
            </a:extLst>
          </p:cNvPr>
          <p:cNvSpPr>
            <a:spLocks noGrp="1" noChangeArrowheads="1"/>
          </p:cNvSpPr>
          <p:nvPr>
            <p:ph idx="1"/>
          </p:nvPr>
        </p:nvSpPr>
        <p:spPr bwMode="auto">
          <a:xfrm>
            <a:off x="2362200" y="2487034"/>
            <a:ext cx="10515600" cy="3028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342900" indent="-342900" eaLnBrk="0" fontAlgn="base" hangingPunct="0">
              <a:spcBef>
                <a:spcPct val="0"/>
              </a:spcBef>
              <a:spcAft>
                <a:spcPct val="0"/>
              </a:spcAft>
            </a:pPr>
            <a:r>
              <a:rPr lang="en-US" altLang="en-US" sz="2400" dirty="0">
                <a:latin typeface="Arial" panose="020B0604020202020204" pitchFamily="34" charset="0"/>
              </a:rPr>
              <a:t>Types play a central role in the design and implementation of programming languages. </a:t>
            </a:r>
          </a:p>
          <a:p>
            <a:pPr marL="342900" indent="-342900" eaLnBrk="0" fontAlgn="base" hangingPunct="0">
              <a:spcBef>
                <a:spcPct val="0"/>
              </a:spcBef>
              <a:spcAft>
                <a:spcPct val="0"/>
              </a:spcAft>
            </a:pPr>
            <a:r>
              <a:rPr lang="en-US" altLang="en-US" sz="2400" dirty="0">
                <a:latin typeface="Arial" panose="020B0604020202020204" pitchFamily="34" charset="0"/>
              </a:rPr>
              <a:t>We can think of a type as a set of properties associated with a </a:t>
            </a:r>
            <a:r>
              <a:rPr lang="en-US" altLang="en-US" sz="2400" dirty="0">
                <a:solidFill>
                  <a:srgbClr val="FF0000"/>
                </a:solidFill>
                <a:latin typeface="Arial" panose="020B0604020202020204" pitchFamily="34" charset="0"/>
              </a:rPr>
              <a:t>data value. </a:t>
            </a:r>
          </a:p>
          <a:p>
            <a:pPr marL="342900" indent="-342900" eaLnBrk="0" fontAlgn="base" hangingPunct="0">
              <a:spcBef>
                <a:spcPct val="0"/>
              </a:spcBef>
              <a:spcAft>
                <a:spcPct val="0"/>
              </a:spcAft>
            </a:pPr>
            <a:r>
              <a:rPr lang="en-US" altLang="en-US" sz="2400" dirty="0">
                <a:latin typeface="Arial" panose="020B0604020202020204" pitchFamily="34" charset="0"/>
              </a:rPr>
              <a:t>Most, but not all, programming languages associate types with values. </a:t>
            </a:r>
          </a:p>
          <a:p>
            <a:pPr marL="342900" indent="-342900" eaLnBrk="0" fontAlgn="base" hangingPunct="0">
              <a:spcBef>
                <a:spcPct val="0"/>
              </a:spcBef>
              <a:spcAft>
                <a:spcPct val="0"/>
              </a:spcAft>
            </a:pPr>
            <a:r>
              <a:rPr lang="en-US" altLang="en-US" sz="2400" dirty="0">
                <a:latin typeface="Arial" panose="020B0604020202020204" pitchFamily="34" charset="0"/>
              </a:rPr>
              <a:t>The data type of a variable determines the values the variable may contain along with the operations that may be performed on it. </a:t>
            </a:r>
          </a:p>
          <a:p>
            <a:pPr marL="342900" indent="-342900" eaLnBrk="0" fontAlgn="base" hangingPunct="0">
              <a:spcBef>
                <a:spcPct val="0"/>
              </a:spcBef>
              <a:spcAft>
                <a:spcPct val="0"/>
              </a:spcAft>
            </a:pPr>
            <a:r>
              <a:rPr lang="en-US" altLang="en-US" sz="2400" dirty="0">
                <a:latin typeface="Arial" panose="020B0604020202020204" pitchFamily="34" charset="0"/>
              </a:rPr>
              <a:t>A programming language may have predefined basic data types and rules for defining additional types. </a:t>
            </a:r>
          </a:p>
          <a:p>
            <a:pPr mar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p:txBody>
      </p:sp>
      <p:sp>
        <p:nvSpPr>
          <p:cNvPr id="3" name="Footer Placeholder 2">
            <a:extLst>
              <a:ext uri="{FF2B5EF4-FFF2-40B4-BE49-F238E27FC236}">
                <a16:creationId xmlns:a16="http://schemas.microsoft.com/office/drawing/2014/main" id="{D4C97184-345E-479A-9B05-FE45365B1C51}"/>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F3F56C21-94D5-4A4D-8E79-D712CC6A0577}"/>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5" name="Title 4">
            <a:extLst>
              <a:ext uri="{FF2B5EF4-FFF2-40B4-BE49-F238E27FC236}">
                <a16:creationId xmlns:a16="http://schemas.microsoft.com/office/drawing/2014/main" id="{7DA88EC9-5E3B-4636-AF47-EEC911FE86CA}"/>
              </a:ext>
            </a:extLst>
          </p:cNvPr>
          <p:cNvSpPr>
            <a:spLocks noGrp="1"/>
          </p:cNvSpPr>
          <p:nvPr>
            <p:ph type="title"/>
          </p:nvPr>
        </p:nvSpPr>
        <p:spPr/>
        <p:txBody>
          <a:bodyPr/>
          <a:lstStyle/>
          <a:p>
            <a:r>
              <a:rPr lang="en-US" dirty="0"/>
              <a:t>Types</a:t>
            </a:r>
            <a:endParaRPr lang="en-IN" dirty="0"/>
          </a:p>
        </p:txBody>
      </p:sp>
    </p:spTree>
    <p:extLst>
      <p:ext uri="{BB962C8B-B14F-4D97-AF65-F5344CB8AC3E}">
        <p14:creationId xmlns:p14="http://schemas.microsoft.com/office/powerpoint/2010/main" val="472812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IN" sz="2400" dirty="0">
                <a:latin typeface="Times New Roman" panose="02020603050405020304" pitchFamily="18" charset="0"/>
                <a:cs typeface="Times New Roman" panose="02020603050405020304" pitchFamily="18" charset="0"/>
              </a:rPr>
              <a:t>Since parentheses are generally </a:t>
            </a:r>
            <a:r>
              <a:rPr lang="en-US" sz="2400" dirty="0">
                <a:latin typeface="Times New Roman" panose="02020603050405020304" pitchFamily="18" charset="0"/>
                <a:cs typeface="Times New Roman" panose="02020603050405020304" pitchFamily="18" charset="0"/>
              </a:rPr>
              <a:t>used to delimit the arguments to a subroutine call, square bracket subscript notation has the advantage of distinguishing between the two. The difference in notation makes a program easier to compile and, arguably, easier to read.</a:t>
            </a:r>
          </a:p>
          <a:p>
            <a:pPr algn="just"/>
            <a:endParaRPr lang="en-US" sz="2400" dirty="0">
              <a:latin typeface="Times New Roman" panose="02020603050405020304" pitchFamily="18" charset="0"/>
              <a:cs typeface="Times New Roman" panose="02020603050405020304" pitchFamily="18" charset="0"/>
            </a:endParaRPr>
          </a:p>
          <a:p>
            <a:pPr marL="109855" indent="0" algn="just">
              <a:buNone/>
            </a:pPr>
            <a:r>
              <a:rPr lang="en-IN" sz="2400" b="1" i="1" dirty="0"/>
              <a:t>Declarations</a:t>
            </a:r>
          </a:p>
          <a:p>
            <a:pPr marL="109855" indent="0">
              <a:buNone/>
            </a:pPr>
            <a:r>
              <a:rPr lang="en-IN" sz="2400" dirty="0"/>
              <a:t>In C:</a:t>
            </a:r>
          </a:p>
          <a:p>
            <a:pPr marL="109855" indent="0">
              <a:buNone/>
            </a:pPr>
            <a:r>
              <a:rPr lang="en-IN" sz="2400" dirty="0"/>
              <a:t>	</a:t>
            </a:r>
            <a:r>
              <a:rPr lang="en-IN" sz="2400" b="1" dirty="0">
                <a:solidFill>
                  <a:srgbClr val="FF0000"/>
                </a:solidFill>
              </a:rPr>
              <a:t>char upper[26];</a:t>
            </a:r>
          </a:p>
          <a:p>
            <a:pPr marL="109855" indent="0">
              <a:buNone/>
            </a:pPr>
            <a:r>
              <a:rPr lang="en-IN" sz="2400" dirty="0"/>
              <a:t>In Fortran:</a:t>
            </a:r>
          </a:p>
          <a:p>
            <a:pPr marL="109855" indent="0">
              <a:buNone/>
            </a:pPr>
            <a:r>
              <a:rPr lang="en-IN" sz="2400" b="1" dirty="0">
                <a:solidFill>
                  <a:srgbClr val="FF0000"/>
                </a:solidFill>
              </a:rPr>
              <a:t>	character, dimension (1:26) :: upper</a:t>
            </a:r>
          </a:p>
          <a:p>
            <a:pPr marL="109855" indent="0">
              <a:buNone/>
            </a:pPr>
            <a:r>
              <a:rPr lang="en-US" sz="2400" b="1" dirty="0">
                <a:solidFill>
                  <a:srgbClr val="FF0000"/>
                </a:solidFill>
              </a:rPr>
              <a:t>	character (26) upper ! shorthand notation</a:t>
            </a:r>
          </a:p>
          <a:p>
            <a:r>
              <a:rPr lang="en-US" sz="2400" dirty="0">
                <a:latin typeface="Times New Roman" panose="02020603050405020304" pitchFamily="18" charset="0"/>
                <a:cs typeface="Times New Roman" panose="02020603050405020304" pitchFamily="18" charset="0"/>
              </a:rPr>
              <a:t>In C, the lower bound of an index range is always zero: the indices of an n-element array are 0 . . . n−1. In Fortran, the lower bound of the index range is one by </a:t>
            </a:r>
            <a:r>
              <a:rPr lang="en-IN" sz="2400" dirty="0">
                <a:latin typeface="Times New Roman" panose="02020603050405020304" pitchFamily="18" charset="0"/>
                <a:cs typeface="Times New Roman" panose="02020603050405020304" pitchFamily="18" charset="0"/>
              </a:rPr>
              <a:t>default.</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14528026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hangingPunct="0">
              <a:buNone/>
            </a:pPr>
            <a:r>
              <a:rPr lang="en-IN" sz="2400" b="1" i="1" dirty="0"/>
              <a:t>Multidimensional arrays</a:t>
            </a:r>
            <a:endParaRPr lang="en-US" sz="2400" b="1" i="1" dirty="0"/>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some languages (e.g., </a:t>
            </a:r>
            <a:r>
              <a:rPr lang="en-US" sz="2400" dirty="0" err="1">
                <a:latin typeface="Times New Roman" panose="02020603050405020304" pitchFamily="18" charset="0"/>
                <a:cs typeface="Times New Roman" panose="02020603050405020304" pitchFamily="18" charset="0"/>
              </a:rPr>
              <a:t>Pascal,Ada</a:t>
            </a:r>
            <a:r>
              <a:rPr lang="en-US" sz="2400" dirty="0">
                <a:latin typeface="Times New Roman" panose="02020603050405020304" pitchFamily="18" charset="0"/>
                <a:cs typeface="Times New Roman" panose="02020603050405020304" pitchFamily="18" charset="0"/>
              </a:rPr>
              <a:t>, andModula-3), one can also declare a multidimensional array by using the array constructor more than once in the same </a:t>
            </a:r>
            <a:r>
              <a:rPr lang="en-IN" sz="2400" dirty="0">
                <a:latin typeface="Times New Roman" panose="02020603050405020304" pitchFamily="18" charset="0"/>
                <a:cs typeface="Times New Roman" panose="02020603050405020304" pitchFamily="18" charset="0"/>
              </a:rPr>
              <a:t>declaration. In Modula-3,</a:t>
            </a:r>
          </a:p>
          <a:p>
            <a:pPr marL="393065" lvl="1" indent="0">
              <a:buNone/>
            </a:pPr>
            <a:r>
              <a:rPr lang="en-US" sz="2000" dirty="0">
                <a:solidFill>
                  <a:srgbClr val="FF0000"/>
                </a:solidFill>
                <a:latin typeface="Times New Roman" panose="02020603050405020304" pitchFamily="18" charset="0"/>
                <a:cs typeface="Times New Roman" panose="02020603050405020304" pitchFamily="18" charset="0"/>
              </a:rPr>
              <a:t>VAR mat : ARRAY [1..10], [1..10] OF REAL;</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083737" y="1355154"/>
            <a:ext cx="8331831" cy="1691386"/>
          </a:xfrm>
          <a:prstGeom prst="rect">
            <a:avLst/>
          </a:prstGeom>
        </p:spPr>
      </p:pic>
    </p:spTree>
    <p:extLst>
      <p:ext uri="{BB962C8B-B14F-4D97-AF65-F5344CB8AC3E}">
        <p14:creationId xmlns:p14="http://schemas.microsoft.com/office/powerpoint/2010/main" val="16952428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r>
              <a:rPr lang="en-US" sz="2400" dirty="0">
                <a:latin typeface="Times New Roman" panose="02020603050405020304" pitchFamily="18" charset="0"/>
                <a:cs typeface="Times New Roman" panose="02020603050405020304" pitchFamily="18" charset="0"/>
              </a:rPr>
              <a:t>In C, one must also declare an array of arrays, and use two-subscript notation, but C’s integration of pointers and arrays </a:t>
            </a:r>
            <a:r>
              <a:rPr lang="en-IN" sz="2400" dirty="0">
                <a:latin typeface="Times New Roman" panose="02020603050405020304" pitchFamily="18" charset="0"/>
                <a:cs typeface="Times New Roman" panose="02020603050405020304" pitchFamily="18" charset="0"/>
              </a:rPr>
              <a:t>means </a:t>
            </a:r>
            <a:r>
              <a:rPr lang="en-US" sz="2400" dirty="0">
                <a:latin typeface="Times New Roman" panose="02020603050405020304" pitchFamily="18" charset="0"/>
                <a:cs typeface="Times New Roman" panose="02020603050405020304" pitchFamily="18" charset="0"/>
              </a:rPr>
              <a:t>that slices are not supported.</a:t>
            </a:r>
          </a:p>
          <a:p>
            <a:pPr marL="109855" indent="0">
              <a:buNone/>
            </a:pPr>
            <a:endParaRPr lang="en-IN" b="1" dirty="0">
              <a:solidFill>
                <a:srgbClr val="FF0000"/>
              </a:solidFill>
            </a:endParaRPr>
          </a:p>
          <a:p>
            <a:pPr marL="109855" indent="0">
              <a:buNone/>
            </a:pPr>
            <a:r>
              <a:rPr lang="en-IN" b="1" dirty="0">
                <a:solidFill>
                  <a:srgbClr val="FF0000"/>
                </a:solidFill>
              </a:rPr>
              <a:t>double mat[10][10];</a:t>
            </a:r>
          </a:p>
          <a:p>
            <a:pPr marL="109855" indent="0">
              <a:buNone/>
            </a:pPr>
            <a:endParaRPr lang="en-US" b="1"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Given this definition, mat[3][4] denotes an individual element of the array, but mat[3] denotes a reference, either to the third row of the array or to the first element of that row, depending on context.</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2573996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buNone/>
            </a:pPr>
            <a:r>
              <a:rPr lang="en-IN" sz="2400" b="1" i="1" dirty="0"/>
              <a:t>Slices and Array Operations</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slice </a:t>
            </a:r>
            <a:r>
              <a:rPr lang="en-US" sz="2200" dirty="0">
                <a:latin typeface="Times New Roman" panose="02020603050405020304" pitchFamily="18" charset="0"/>
                <a:cs typeface="Times New Roman" panose="02020603050405020304" pitchFamily="18" charset="0"/>
              </a:rPr>
              <a:t>or </a:t>
            </a:r>
            <a:r>
              <a:rPr lang="en-US" sz="2200" i="1" dirty="0">
                <a:latin typeface="Times New Roman" panose="02020603050405020304" pitchFamily="18" charset="0"/>
                <a:cs typeface="Times New Roman" panose="02020603050405020304" pitchFamily="18" charset="0"/>
              </a:rPr>
              <a:t>section </a:t>
            </a:r>
            <a:r>
              <a:rPr lang="en-US" sz="2200" dirty="0">
                <a:latin typeface="Times New Roman" panose="02020603050405020304" pitchFamily="18" charset="0"/>
                <a:cs typeface="Times New Roman" panose="02020603050405020304" pitchFamily="18" charset="0"/>
              </a:rPr>
              <a:t>is a rectangular portion of an array. </a:t>
            </a:r>
            <a:r>
              <a:rPr lang="en-IN" sz="2200" dirty="0">
                <a:latin typeface="Times New Roman" panose="02020603050405020304" pitchFamily="18" charset="0"/>
                <a:cs typeface="Times New Roman" panose="02020603050405020304" pitchFamily="18" charset="0"/>
              </a:rPr>
              <a:t>Fortran 90 and Single </a:t>
            </a:r>
            <a:r>
              <a:rPr lang="en-US" sz="2200" dirty="0">
                <a:latin typeface="Times New Roman" panose="02020603050405020304" pitchFamily="18" charset="0"/>
                <a:cs typeface="Times New Roman" panose="02020603050405020304" pitchFamily="18" charset="0"/>
              </a:rPr>
              <a:t>Array slice operations Assignment </a:t>
            </a:r>
          </a:p>
          <a:p>
            <a:r>
              <a:rPr lang="en-US" sz="2200" dirty="0">
                <a:latin typeface="Times New Roman" panose="02020603050405020304" pitchFamily="18" charset="0"/>
                <a:cs typeface="Times New Roman" panose="02020603050405020304" pitchFamily="18" charset="0"/>
              </a:rPr>
              <a:t>C provide extensive facilities for slicing, as do many scripting languages, including Perl, Python, Ruby, and R. For Ex: in Fortran language </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4393238" y="2970325"/>
            <a:ext cx="4138871" cy="3968999"/>
          </a:xfrm>
          <a:prstGeom prst="rect">
            <a:avLst/>
          </a:prstGeom>
        </p:spPr>
      </p:pic>
      <p:pic>
        <p:nvPicPr>
          <p:cNvPr id="7" name="Picture 6"/>
          <p:cNvPicPr>
            <a:picLocks noChangeAspect="1"/>
          </p:cNvPicPr>
          <p:nvPr/>
        </p:nvPicPr>
        <p:blipFill>
          <a:blip r:embed="rId3"/>
          <a:stretch>
            <a:fillRect/>
          </a:stretch>
        </p:blipFill>
        <p:spPr>
          <a:xfrm>
            <a:off x="2149766" y="2754263"/>
            <a:ext cx="7908635" cy="454871"/>
          </a:xfrm>
          <a:prstGeom prst="rect">
            <a:avLst/>
          </a:prstGeom>
        </p:spPr>
      </p:pic>
    </p:spTree>
    <p:extLst>
      <p:ext uri="{BB962C8B-B14F-4D97-AF65-F5344CB8AC3E}">
        <p14:creationId xmlns:p14="http://schemas.microsoft.com/office/powerpoint/2010/main" val="4232678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sz="2400" dirty="0">
                <a:latin typeface="Times New Roman" panose="02020603050405020304" pitchFamily="18" charset="0"/>
                <a:cs typeface="Times New Roman" panose="02020603050405020304" pitchFamily="18" charset="0"/>
              </a:rPr>
              <a:t>a slice is simply a contiguous range of elements </a:t>
            </a:r>
            <a:r>
              <a:rPr lang="en-IN" sz="2400" dirty="0">
                <a:latin typeface="Times New Roman" panose="02020603050405020304" pitchFamily="18" charset="0"/>
                <a:cs typeface="Times New Roman" panose="02020603050405020304" pitchFamily="18" charset="0"/>
              </a:rPr>
              <a:t>in a one-dimensional array. </a:t>
            </a:r>
          </a:p>
          <a:p>
            <a:pPr algn="just"/>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most languages, the only operations permitted on an array are selection of </a:t>
            </a:r>
            <a:r>
              <a:rPr lang="en-IN" sz="2400" dirty="0">
                <a:latin typeface="Times New Roman" panose="02020603050405020304" pitchFamily="18" charset="0"/>
                <a:cs typeface="Times New Roman" panose="02020603050405020304" pitchFamily="18" charset="0"/>
              </a:rPr>
              <a:t>an element and assignment.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Fortran 90 has a very rich set of </a:t>
            </a:r>
            <a:r>
              <a:rPr lang="en-US" sz="2400" i="1" dirty="0">
                <a:latin typeface="Times New Roman" panose="02020603050405020304" pitchFamily="18" charset="0"/>
                <a:cs typeface="Times New Roman" panose="02020603050405020304" pitchFamily="18" charset="0"/>
              </a:rPr>
              <a:t>array operations</a:t>
            </a:r>
            <a:r>
              <a:rPr lang="en-US" sz="2400" dirty="0">
                <a:latin typeface="Times New Roman" panose="02020603050405020304" pitchFamily="18" charset="0"/>
                <a:cs typeface="Times New Roman" panose="02020603050405020304" pitchFamily="18" charset="0"/>
              </a:rPr>
              <a:t>: built-in operations that take entire arrays as arguments. Because Fortran uses structural type equivalence, the operands of an array operator need only have the same element type and shape. </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Fortran 90 also provides a huge collection </a:t>
            </a:r>
            <a:r>
              <a:rPr lang="en-US" sz="2400" b="1" dirty="0">
                <a:solidFill>
                  <a:srgbClr val="FF0000"/>
                </a:solidFill>
                <a:latin typeface="Times New Roman" panose="02020603050405020304" pitchFamily="18" charset="0"/>
                <a:cs typeface="Times New Roman" panose="02020603050405020304" pitchFamily="18" charset="0"/>
              </a:rPr>
              <a:t>of </a:t>
            </a:r>
            <a:r>
              <a:rPr lang="en-US" sz="2400" b="1" i="1" dirty="0">
                <a:solidFill>
                  <a:srgbClr val="FF0000"/>
                </a:solidFill>
                <a:latin typeface="Times New Roman" panose="02020603050405020304" pitchFamily="18" charset="0"/>
                <a:cs typeface="Times New Roman" panose="02020603050405020304" pitchFamily="18" charset="0"/>
              </a:rPr>
              <a:t>intrinsic</a:t>
            </a:r>
            <a:r>
              <a:rPr lang="en-US" sz="2400" b="1" dirty="0">
                <a:solidFill>
                  <a:srgbClr val="FF0000"/>
                </a:solidFill>
                <a:latin typeface="Times New Roman" panose="02020603050405020304" pitchFamily="18" charset="0"/>
                <a:cs typeface="Times New Roman" panose="02020603050405020304" pitchFamily="18" charset="0"/>
              </a:rPr>
              <a:t>, or built-in functions</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38570248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sz="2400" b="1" dirty="0">
                <a:latin typeface="Times New Roman" panose="02020603050405020304" pitchFamily="18" charset="0"/>
                <a:cs typeface="Times New Roman" panose="02020603050405020304" pitchFamily="18" charset="0"/>
              </a:rPr>
              <a:t>Fortran 90 also provides a huge collection </a:t>
            </a:r>
            <a:r>
              <a:rPr lang="en-US" sz="2400" b="1" dirty="0">
                <a:solidFill>
                  <a:srgbClr val="FF0000"/>
                </a:solidFill>
                <a:latin typeface="Times New Roman" panose="02020603050405020304" pitchFamily="18" charset="0"/>
                <a:cs typeface="Times New Roman" panose="02020603050405020304" pitchFamily="18" charset="0"/>
              </a:rPr>
              <a:t>of </a:t>
            </a:r>
            <a:r>
              <a:rPr lang="en-US" sz="2400" b="1" i="1" dirty="0">
                <a:solidFill>
                  <a:srgbClr val="FF0000"/>
                </a:solidFill>
                <a:latin typeface="Times New Roman" panose="02020603050405020304" pitchFamily="18" charset="0"/>
                <a:cs typeface="Times New Roman" panose="02020603050405020304" pitchFamily="18" charset="0"/>
              </a:rPr>
              <a:t>intrinsic</a:t>
            </a:r>
            <a:r>
              <a:rPr lang="en-US" sz="2400" b="1" dirty="0">
                <a:solidFill>
                  <a:srgbClr val="FF0000"/>
                </a:solidFill>
                <a:latin typeface="Times New Roman" panose="02020603050405020304" pitchFamily="18" charset="0"/>
                <a:cs typeface="Times New Roman" panose="02020603050405020304" pitchFamily="18" charset="0"/>
              </a:rPr>
              <a:t>, or built-in functions</a:t>
            </a:r>
          </a:p>
          <a:p>
            <a:pPr algn="just"/>
            <a:r>
              <a:rPr lang="en-IN" sz="2400" dirty="0">
                <a:latin typeface="Times New Roman" panose="02020603050405020304" pitchFamily="18" charset="0"/>
                <a:cs typeface="Times New Roman" panose="02020603050405020304" pitchFamily="18" charset="0"/>
              </a:rPr>
              <a:t>More </a:t>
            </a:r>
            <a:r>
              <a:rPr lang="en-US" sz="2400" dirty="0">
                <a:latin typeface="Times New Roman" panose="02020603050405020304" pitchFamily="18" charset="0"/>
                <a:cs typeface="Times New Roman" panose="02020603050405020304" pitchFamily="18" charset="0"/>
              </a:rPr>
              <a:t>than 60 of these (including logic and bit manipulation, trigonometry, logs and exponents, type conversion, and string manipulation) are defined on scalars, but will also perform their operation element-wise if passed arrays as arguments.</a:t>
            </a:r>
          </a:p>
          <a:p>
            <a:pPr algn="just"/>
            <a:endParaRPr lang="en-US" sz="2400" dirty="0">
              <a:latin typeface="Times New Roman" panose="02020603050405020304" pitchFamily="18" charset="0"/>
              <a:cs typeface="Times New Roman" panose="02020603050405020304" pitchFamily="18" charset="0"/>
            </a:endParaRPr>
          </a:p>
          <a:p>
            <a:pPr marL="109855" indent="0" algn="just">
              <a:buNone/>
            </a:pPr>
            <a:r>
              <a:rPr lang="en-IN" b="1" dirty="0">
                <a:latin typeface="Times New Roman" panose="02020603050405020304" pitchFamily="18" charset="0"/>
                <a:cs typeface="Times New Roman" panose="02020603050405020304" pitchFamily="18" charset="0"/>
              </a:rPr>
              <a:t>Dimensions, Bounds, and Allocation</a:t>
            </a:r>
          </a:p>
          <a:p>
            <a:pPr algn="just"/>
            <a:r>
              <a:rPr lang="en-US" sz="2400" dirty="0">
                <a:latin typeface="Times New Roman" panose="02020603050405020304" pitchFamily="18" charset="0"/>
                <a:cs typeface="Times New Roman" panose="02020603050405020304" pitchFamily="18" charset="0"/>
              </a:rPr>
              <a:t>the shape of the array (including bounds) was specified in the declaration.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Ex: </a:t>
            </a:r>
            <a:r>
              <a:rPr lang="en-US" sz="2200" dirty="0">
                <a:latin typeface="Times New Roman" panose="02020603050405020304" pitchFamily="18" charset="0"/>
                <a:cs typeface="Times New Roman" panose="02020603050405020304" pitchFamily="18" charset="0"/>
              </a:rPr>
              <a:t>For such static shape arrays, storage can be managed in the usual way: static allocation for arrays whose lifetime is the entire program; stack allocation for arrays whose lifetime is an invocation of a subroutine; heap allocation for dynamically allocated arrays with more general </a:t>
            </a:r>
            <a:r>
              <a:rPr lang="en-IN" sz="2200" dirty="0">
                <a:latin typeface="Times New Roman" panose="02020603050405020304" pitchFamily="18" charset="0"/>
                <a:cs typeface="Times New Roman" panose="02020603050405020304" pitchFamily="18" charset="0"/>
              </a:rPr>
              <a:t>lifetime.</a:t>
            </a: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41639482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sz="2400" dirty="0">
                <a:latin typeface="Times New Roman" panose="02020603050405020304" pitchFamily="18" charset="0"/>
                <a:cs typeface="Times New Roman" panose="02020603050405020304" pitchFamily="18" charset="0"/>
              </a:rPr>
              <a:t>Storage management is more complex for arrays whose shape is not known until elaboration time, or whose shape may change during execution.</a:t>
            </a:r>
          </a:p>
          <a:p>
            <a:pPr marL="109855" indent="0" algn="just">
              <a:buNone/>
            </a:pPr>
            <a:r>
              <a:rPr lang="en-IN" sz="2400" b="1" i="1" dirty="0">
                <a:solidFill>
                  <a:srgbClr val="FF0000"/>
                </a:solidFill>
              </a:rPr>
              <a:t>descriptors</a:t>
            </a:r>
            <a:r>
              <a:rPr lang="en-IN" sz="2400" b="1" dirty="0">
                <a:solidFill>
                  <a:srgbClr val="FF0000"/>
                </a:solidFill>
              </a:rPr>
              <a:t>, or </a:t>
            </a:r>
            <a:r>
              <a:rPr lang="en-IN" sz="2400" b="1" i="1" dirty="0">
                <a:solidFill>
                  <a:srgbClr val="FF0000"/>
                </a:solidFill>
              </a:rPr>
              <a:t>dope vectors</a:t>
            </a:r>
          </a:p>
          <a:p>
            <a:pPr marL="109855" indent="0" algn="just">
              <a:buNone/>
            </a:pPr>
            <a:endParaRPr lang="en-US" sz="2400" b="1" i="1"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the number and bounds of array dimensions are statically known, the compiler can look them up in the symbol table in order to compute the address of elements of the array. When these values are not statically known, the compiler must generate code to look them up in a dope vector at run time.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contents of the dope vector are initialized at elaboration time, or whenever the number or bounds of dimensions change.</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3002522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sz="2400" dirty="0">
                <a:latin typeface="Times New Roman" panose="02020603050405020304" pitchFamily="18" charset="0"/>
                <a:cs typeface="Times New Roman" panose="02020603050405020304" pitchFamily="18" charset="0"/>
              </a:rPr>
              <a:t>The compiler may use dope vectors not only for dynamic shape arrays, but also for dynamic shape records. The dope vector for a record typically indicates the offset of each field from the beginning </a:t>
            </a:r>
            <a:r>
              <a:rPr lang="en-IN" sz="2400" dirty="0">
                <a:latin typeface="Times New Roman" panose="02020603050405020304" pitchFamily="18" charset="0"/>
                <a:cs typeface="Times New Roman" panose="02020603050405020304" pitchFamily="18" charset="0"/>
              </a:rPr>
              <a:t>of the record.</a:t>
            </a:r>
          </a:p>
          <a:p>
            <a:pPr algn="just"/>
            <a:endParaRPr lang="en-IN" sz="2400" dirty="0">
              <a:latin typeface="Times New Roman" panose="02020603050405020304" pitchFamily="18" charset="0"/>
              <a:cs typeface="Times New Roman" panose="02020603050405020304" pitchFamily="18" charset="0"/>
            </a:endParaRPr>
          </a:p>
          <a:p>
            <a:pPr marL="109855" indent="0" algn="just">
              <a:buNone/>
            </a:pPr>
            <a:r>
              <a:rPr lang="en-IN" sz="2400" b="1" i="1" dirty="0"/>
              <a:t>Stack Allocation</a:t>
            </a:r>
          </a:p>
          <a:p>
            <a:pPr algn="just"/>
            <a:r>
              <a:rPr lang="en-US" sz="2400" dirty="0">
                <a:latin typeface="Times New Roman" panose="02020603050405020304" pitchFamily="18" charset="0"/>
                <a:cs typeface="Times New Roman" panose="02020603050405020304" pitchFamily="18" charset="0"/>
              </a:rPr>
              <a:t>Subroutine parameters are the simplest example of dynamic shape arrays.</a:t>
            </a:r>
          </a:p>
          <a:p>
            <a:r>
              <a:rPr lang="en-US" sz="2400" dirty="0">
                <a:latin typeface="Times New Roman" panose="02020603050405020304" pitchFamily="18" charset="0"/>
                <a:cs typeface="Times New Roman" panose="02020603050405020304" pitchFamily="18" charset="0"/>
              </a:rPr>
              <a:t>C supports single-dimensional arrays of dynamic shape as a natural consequence of </a:t>
            </a:r>
            <a:r>
              <a:rPr lang="en-US" sz="2400" dirty="0" err="1">
                <a:latin typeface="Times New Roman" panose="02020603050405020304" pitchFamily="18" charset="0"/>
                <a:cs typeface="Times New Roman" panose="02020603050405020304" pitchFamily="18" charset="0"/>
              </a:rPr>
              <a:t>itsmerger</a:t>
            </a:r>
            <a:r>
              <a:rPr lang="en-US" sz="2400" dirty="0">
                <a:latin typeface="Times New Roman" panose="02020603050405020304" pitchFamily="18" charset="0"/>
                <a:cs typeface="Times New Roman" panose="02020603050405020304" pitchFamily="18" charset="0"/>
              </a:rPr>
              <a:t> of arrays and pointers</a:t>
            </a:r>
          </a:p>
          <a:p>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Below Figure contains a simple example </a:t>
            </a:r>
            <a:r>
              <a:rPr lang="en-US" sz="2400" dirty="0">
                <a:latin typeface="Times New Roman" panose="02020603050405020304" pitchFamily="18" charset="0"/>
                <a:cs typeface="Times New Roman" panose="02020603050405020304" pitchFamily="18" charset="0"/>
              </a:rPr>
              <a:t>in C99. Function square accepts an array parameter M of dynamic shape and allocates a local variable T of the same dynamic shape.</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36777298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586743" y="673288"/>
            <a:ext cx="9101023" cy="5956112"/>
          </a:xfrm>
          <a:prstGeom prst="rect">
            <a:avLst/>
          </a:prstGeom>
        </p:spPr>
      </p:pic>
    </p:spTree>
    <p:extLst>
      <p:ext uri="{BB962C8B-B14F-4D97-AF65-F5344CB8AC3E}">
        <p14:creationId xmlns:p14="http://schemas.microsoft.com/office/powerpoint/2010/main" val="2989433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sz="2400" dirty="0">
                <a:latin typeface="Times New Roman" panose="02020603050405020304" pitchFamily="18" charset="0"/>
                <a:cs typeface="Times New Roman" panose="02020603050405020304" pitchFamily="18" charset="0"/>
              </a:rPr>
              <a:t>In order to ensure that every local object can be found using a known offset from the frame pointer, we divide the stack frame into a fixed size part and a variable-size part. An object whose size is statically known goes in the fixed-size part. An object whose size is not known until elaboration time goes </a:t>
            </a:r>
            <a:r>
              <a:rPr lang="en-IN" sz="2400" dirty="0">
                <a:latin typeface="Times New Roman" panose="02020603050405020304" pitchFamily="18" charset="0"/>
                <a:cs typeface="Times New Roman" panose="02020603050405020304" pitchFamily="18" charset="0"/>
              </a:rPr>
              <a:t>in the variable-size part,</a:t>
            </a:r>
            <a:r>
              <a:rPr lang="en-US" sz="2400" dirty="0">
                <a:latin typeface="Times New Roman" panose="02020603050405020304" pitchFamily="18" charset="0"/>
                <a:cs typeface="Times New Roman" panose="02020603050405020304" pitchFamily="18" charset="0"/>
              </a:rPr>
              <a:t> and a pointer to it, together with a dope vector, goes in </a:t>
            </a:r>
            <a:r>
              <a:rPr lang="en-IN" sz="2400" dirty="0">
                <a:latin typeface="Times New Roman" panose="02020603050405020304" pitchFamily="18" charset="0"/>
                <a:cs typeface="Times New Roman" panose="02020603050405020304" pitchFamily="18" charset="0"/>
              </a:rPr>
              <a:t>the fixed-size part.</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2645859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AE6477-8E2E-429A-A7B3-B50FB4D26C9A}"/>
              </a:ext>
            </a:extLst>
          </p:cNvPr>
          <p:cNvSpPr>
            <a:spLocks noGrp="1"/>
          </p:cNvSpPr>
          <p:nvPr>
            <p:ph idx="1"/>
          </p:nvPr>
        </p:nvSpPr>
        <p:spPr/>
        <p:txBody>
          <a:bodyPr/>
          <a:lstStyle/>
          <a:p>
            <a:pPr marL="342900" indent="-342900" eaLnBrk="0" fontAlgn="base" hangingPunct="0">
              <a:spcBef>
                <a:spcPct val="0"/>
              </a:spcBef>
              <a:spcAft>
                <a:spcPct val="0"/>
              </a:spcAft>
            </a:pPr>
            <a:r>
              <a:rPr lang="en-US" altLang="en-US" sz="2400" dirty="0">
                <a:latin typeface="Arial" panose="020B0604020202020204" pitchFamily="34" charset="0"/>
              </a:rPr>
              <a:t>ANSI C includes char, a variety of integers and floating point numbers, enumerations, and void as its basic data types. </a:t>
            </a:r>
            <a:r>
              <a:rPr lang="en-US" altLang="en-US" sz="2400" dirty="0">
                <a:solidFill>
                  <a:srgbClr val="FF0000"/>
                </a:solidFill>
                <a:latin typeface="Arial" panose="020B0604020202020204" pitchFamily="34" charset="0"/>
              </a:rPr>
              <a:t>Derived types</a:t>
            </a:r>
            <a:r>
              <a:rPr lang="en-US" altLang="en-US" sz="2400" dirty="0">
                <a:latin typeface="Arial" panose="020B0604020202020204" pitchFamily="34" charset="0"/>
              </a:rPr>
              <a:t> that can be constructed from other types in a variety of ways include: </a:t>
            </a:r>
          </a:p>
          <a:p>
            <a:pPr marL="457200" lvl="1" indent="0" eaLnBrk="0" fontAlgn="base" hangingPunct="0">
              <a:lnSpc>
                <a:spcPct val="100000"/>
              </a:lnSpc>
              <a:spcBef>
                <a:spcPct val="0"/>
              </a:spcBef>
              <a:spcAft>
                <a:spcPct val="0"/>
              </a:spcAft>
              <a:buFontTx/>
              <a:buChar char="•"/>
            </a:pPr>
            <a:r>
              <a:rPr lang="en-US" altLang="en-US" dirty="0">
                <a:solidFill>
                  <a:srgbClr val="FF0000"/>
                </a:solidFill>
                <a:latin typeface="Arial" panose="020B0604020202020204" pitchFamily="34" charset="0"/>
              </a:rPr>
              <a:t>arrays</a:t>
            </a:r>
            <a:r>
              <a:rPr lang="en-US" altLang="en-US" dirty="0">
                <a:latin typeface="Arial" panose="020B0604020202020204" pitchFamily="34" charset="0"/>
              </a:rPr>
              <a:t> of objects of a given type </a:t>
            </a:r>
          </a:p>
          <a:p>
            <a:pPr marL="457200" lvl="1" indent="0" eaLnBrk="0" fontAlgn="base" hangingPunct="0">
              <a:lnSpc>
                <a:spcPct val="100000"/>
              </a:lnSpc>
              <a:spcBef>
                <a:spcPct val="0"/>
              </a:spcBef>
              <a:spcAft>
                <a:spcPct val="0"/>
              </a:spcAft>
              <a:buFontTx/>
              <a:buChar char="•"/>
            </a:pPr>
            <a:r>
              <a:rPr lang="en-US" altLang="en-US" dirty="0">
                <a:solidFill>
                  <a:srgbClr val="FF0000"/>
                </a:solidFill>
                <a:latin typeface="Arial" panose="020B0604020202020204" pitchFamily="34" charset="0"/>
              </a:rPr>
              <a:t>functions</a:t>
            </a:r>
            <a:r>
              <a:rPr lang="en-US" altLang="en-US" dirty="0">
                <a:latin typeface="Arial" panose="020B0604020202020204" pitchFamily="34" charset="0"/>
              </a:rPr>
              <a:t> returning objects of a given type </a:t>
            </a:r>
          </a:p>
          <a:p>
            <a:pPr marL="457200" lvl="1" indent="0" eaLnBrk="0" fontAlgn="base" hangingPunct="0">
              <a:lnSpc>
                <a:spcPct val="100000"/>
              </a:lnSpc>
              <a:spcBef>
                <a:spcPct val="0"/>
              </a:spcBef>
              <a:spcAft>
                <a:spcPct val="0"/>
              </a:spcAft>
              <a:buFontTx/>
              <a:buChar char="•"/>
            </a:pPr>
            <a:r>
              <a:rPr lang="en-US" altLang="en-US" dirty="0">
                <a:solidFill>
                  <a:srgbClr val="FF0000"/>
                </a:solidFill>
                <a:latin typeface="Arial" panose="020B0604020202020204" pitchFamily="34" charset="0"/>
              </a:rPr>
              <a:t>pointers</a:t>
            </a:r>
            <a:r>
              <a:rPr lang="en-US" altLang="en-US" dirty="0">
                <a:latin typeface="Arial" panose="020B0604020202020204" pitchFamily="34" charset="0"/>
              </a:rPr>
              <a:t> to objects of a given type </a:t>
            </a:r>
          </a:p>
          <a:p>
            <a:pPr marL="457200" lvl="1" indent="0" eaLnBrk="0" fontAlgn="base" hangingPunct="0">
              <a:lnSpc>
                <a:spcPct val="100000"/>
              </a:lnSpc>
              <a:spcBef>
                <a:spcPct val="0"/>
              </a:spcBef>
              <a:spcAft>
                <a:spcPct val="0"/>
              </a:spcAft>
              <a:buFontTx/>
              <a:buChar char="•"/>
            </a:pPr>
            <a:r>
              <a:rPr lang="en-US" altLang="en-US" dirty="0">
                <a:solidFill>
                  <a:srgbClr val="FF0000"/>
                </a:solidFill>
                <a:latin typeface="Arial" panose="020B0604020202020204" pitchFamily="34" charset="0"/>
              </a:rPr>
              <a:t>structures</a:t>
            </a:r>
            <a:r>
              <a:rPr lang="en-US" altLang="en-US" dirty="0">
                <a:latin typeface="Arial" panose="020B0604020202020204" pitchFamily="34" charset="0"/>
              </a:rPr>
              <a:t> containing a sequence of objects of various types </a:t>
            </a:r>
          </a:p>
          <a:p>
            <a:pPr marL="457200" lvl="1" indent="0" eaLnBrk="0" fontAlgn="base" hangingPunct="0">
              <a:lnSpc>
                <a:spcPct val="100000"/>
              </a:lnSpc>
              <a:spcBef>
                <a:spcPct val="0"/>
              </a:spcBef>
              <a:spcAft>
                <a:spcPct val="0"/>
              </a:spcAft>
              <a:buFontTx/>
              <a:buChar char="•"/>
            </a:pPr>
            <a:r>
              <a:rPr lang="en-US" altLang="en-US" dirty="0">
                <a:solidFill>
                  <a:srgbClr val="FF0000"/>
                </a:solidFill>
                <a:latin typeface="Arial" panose="020B0604020202020204" pitchFamily="34" charset="0"/>
              </a:rPr>
              <a:t>unions</a:t>
            </a:r>
            <a:r>
              <a:rPr lang="en-US" altLang="en-US" dirty="0">
                <a:latin typeface="Arial" panose="020B0604020202020204" pitchFamily="34" charset="0"/>
              </a:rPr>
              <a:t> capable of containing any one of several objects of various types </a:t>
            </a:r>
          </a:p>
          <a:p>
            <a:endParaRPr lang="en-IN" dirty="0"/>
          </a:p>
        </p:txBody>
      </p:sp>
      <p:sp>
        <p:nvSpPr>
          <p:cNvPr id="3" name="Footer Placeholder 2">
            <a:extLst>
              <a:ext uri="{FF2B5EF4-FFF2-40B4-BE49-F238E27FC236}">
                <a16:creationId xmlns:a16="http://schemas.microsoft.com/office/drawing/2014/main" id="{57370EDA-E411-43DB-A28B-C943D0548217}"/>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40199118-2002-4398-A47E-4718753C5DCB}"/>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5" name="Title 4">
            <a:extLst>
              <a:ext uri="{FF2B5EF4-FFF2-40B4-BE49-F238E27FC236}">
                <a16:creationId xmlns:a16="http://schemas.microsoft.com/office/drawing/2014/main" id="{7F2E8A59-6076-419C-8D57-E59088DCA393}"/>
              </a:ext>
            </a:extLst>
          </p:cNvPr>
          <p:cNvSpPr>
            <a:spLocks noGrp="1"/>
          </p:cNvSpPr>
          <p:nvPr>
            <p:ph type="title"/>
          </p:nvPr>
        </p:nvSpPr>
        <p:spPr/>
        <p:txBody>
          <a:bodyPr/>
          <a:lstStyle/>
          <a:p>
            <a:r>
              <a:rPr lang="en-US" dirty="0"/>
              <a:t>Types</a:t>
            </a:r>
            <a:endParaRPr lang="en-IN" dirty="0"/>
          </a:p>
        </p:txBody>
      </p:sp>
    </p:spTree>
    <p:extLst>
      <p:ext uri="{BB962C8B-B14F-4D97-AF65-F5344CB8AC3E}">
        <p14:creationId xmlns:p14="http://schemas.microsoft.com/office/powerpoint/2010/main" val="19783969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buNone/>
            </a:pPr>
            <a:r>
              <a:rPr lang="en-IN" sz="2400" b="1" i="1" dirty="0">
                <a:solidFill>
                  <a:srgbClr val="FF0000"/>
                </a:solidFill>
                <a:latin typeface="Times New Roman" panose="02020603050405020304" pitchFamily="18" charset="0"/>
                <a:cs typeface="Times New Roman" panose="02020603050405020304" pitchFamily="18" charset="0"/>
              </a:rPr>
              <a:t>Heap Allocation</a:t>
            </a:r>
          </a:p>
          <a:p>
            <a:pPr algn="just"/>
            <a:r>
              <a:rPr lang="en-US" sz="2200" dirty="0">
                <a:latin typeface="Times New Roman" panose="02020603050405020304" pitchFamily="18" charset="0"/>
                <a:cs typeface="Times New Roman" panose="02020603050405020304" pitchFamily="18" charset="0"/>
              </a:rPr>
              <a:t>Arrays that can change shape at arbitrary times are sometimes said to be </a:t>
            </a:r>
            <a:r>
              <a:rPr lang="en-US" sz="2200" i="1" dirty="0">
                <a:latin typeface="Times New Roman" panose="02020603050405020304" pitchFamily="18" charset="0"/>
                <a:cs typeface="Times New Roman" panose="02020603050405020304" pitchFamily="18" charset="0"/>
              </a:rPr>
              <a:t>fully dynamic</a:t>
            </a:r>
            <a:r>
              <a:rPr lang="en-US" sz="2200" dirty="0">
                <a:latin typeface="Times New Roman" panose="02020603050405020304" pitchFamily="18" charset="0"/>
                <a:cs typeface="Times New Roman" panose="02020603050405020304" pitchFamily="18" charset="0"/>
              </a:rPr>
              <a:t>. Because changes in size do not in general occur in FIFO order, stack allocation will not suffice; fully dynamic arrays must be allocated in the heap.</a:t>
            </a:r>
          </a:p>
          <a:p>
            <a:pPr algn="just"/>
            <a:r>
              <a:rPr lang="en-IN" sz="2200" dirty="0">
                <a:latin typeface="Times New Roman" panose="02020603050405020304" pitchFamily="18" charset="0"/>
                <a:cs typeface="Times New Roman" panose="02020603050405020304" pitchFamily="18" charset="0"/>
              </a:rPr>
              <a:t>Java and </a:t>
            </a:r>
            <a:r>
              <a:rPr lang="en-US" sz="2200" dirty="0">
                <a:latin typeface="Times New Roman" panose="02020603050405020304" pitchFamily="18" charset="0"/>
                <a:cs typeface="Times New Roman" panose="02020603050405020304" pitchFamily="18" charset="0"/>
              </a:rPr>
              <a:t>C# provide a similar capability (with a similar implementation), but describe the semantics differently: string variables in these languages are references to </a:t>
            </a:r>
            <a:r>
              <a:rPr lang="en-IN" sz="2200" dirty="0">
                <a:latin typeface="Times New Roman" panose="02020603050405020304" pitchFamily="18" charset="0"/>
                <a:cs typeface="Times New Roman" panose="02020603050405020304" pitchFamily="18" charset="0"/>
              </a:rPr>
              <a:t>immutable string objects:</a:t>
            </a: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524001" y="3739670"/>
            <a:ext cx="9230765" cy="3033399"/>
          </a:xfrm>
          <a:prstGeom prst="rect">
            <a:avLst/>
          </a:prstGeom>
        </p:spPr>
      </p:pic>
    </p:spTree>
    <p:extLst>
      <p:ext uri="{BB962C8B-B14F-4D97-AF65-F5344CB8AC3E}">
        <p14:creationId xmlns:p14="http://schemas.microsoft.com/office/powerpoint/2010/main" val="5782698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r>
              <a:rPr lang="en-IN" sz="2200" dirty="0">
                <a:latin typeface="Times New Roman" panose="02020603050405020304" pitchFamily="18" charset="0"/>
                <a:cs typeface="Times New Roman" panose="02020603050405020304" pitchFamily="18" charset="0"/>
              </a:rPr>
              <a:t>Dynamically resizable arrays  supported by the vector, </a:t>
            </a:r>
            <a:r>
              <a:rPr lang="en-US" sz="2200" dirty="0">
                <a:latin typeface="Times New Roman" panose="02020603050405020304" pitchFamily="18" charset="0"/>
                <a:cs typeface="Times New Roman" panose="02020603050405020304" pitchFamily="18" charset="0"/>
              </a:rPr>
              <a:t>Vector, and </a:t>
            </a:r>
            <a:r>
              <a:rPr lang="en-US" sz="2200" dirty="0" err="1">
                <a:latin typeface="Times New Roman" panose="02020603050405020304" pitchFamily="18" charset="0"/>
                <a:cs typeface="Times New Roman" panose="02020603050405020304" pitchFamily="18" charset="0"/>
              </a:rPr>
              <a:t>ArrayList</a:t>
            </a:r>
            <a:r>
              <a:rPr lang="en-US" sz="2200" dirty="0">
                <a:latin typeface="Times New Roman" panose="02020603050405020304" pitchFamily="18" charset="0"/>
                <a:cs typeface="Times New Roman" panose="02020603050405020304" pitchFamily="18" charset="0"/>
              </a:rPr>
              <a:t> classes of the C++, Java, and C# libraries </a:t>
            </a:r>
            <a:r>
              <a:rPr lang="en-IN" sz="2200" dirty="0">
                <a:latin typeface="Times New Roman" panose="02020603050405020304" pitchFamily="18" charset="0"/>
                <a:cs typeface="Times New Roman" panose="02020603050405020304" pitchFamily="18" charset="0"/>
              </a:rPr>
              <a:t>respectively.</a:t>
            </a:r>
          </a:p>
          <a:p>
            <a:endParaRPr lang="en-IN" sz="2200" dirty="0">
              <a:latin typeface="Times New Roman" panose="02020603050405020304" pitchFamily="18" charset="0"/>
              <a:cs typeface="Times New Roman" panose="02020603050405020304" pitchFamily="18" charset="0"/>
            </a:endParaRPr>
          </a:p>
          <a:p>
            <a:pPr marL="109855" indent="0">
              <a:buNone/>
            </a:pPr>
            <a:r>
              <a:rPr lang="en-IN" sz="2400" b="1" dirty="0"/>
              <a:t>Memory Layout</a:t>
            </a:r>
            <a:endParaRPr lang="en-US" sz="2400" b="1"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Arrays in most language implementations are stored in contiguous locations in memory. In a one-dimensional array, the second element of the array is stored immediately after the first (subject to alignment constraints); the third is stored immediately after the second, and so forth.</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For multidimensional arrays, it still makes sense to put the first element of the array in the array’s first memory location. But which element comes next?</a:t>
            </a:r>
          </a:p>
        </p:txBody>
      </p:sp>
      <p:sp>
        <p:nvSpPr>
          <p:cNvPr id="5" name="Footer Placeholder 4"/>
          <p:cNvSpPr>
            <a:spLocks noGrp="1"/>
          </p:cNvSpPr>
          <p:nvPr>
            <p:ph type="ftr" sz="quarter" idx="11"/>
          </p:nvPr>
        </p:nvSpPr>
        <p:spPr/>
        <p:txBody>
          <a:bodyPr/>
          <a:lstStyle/>
          <a:p>
            <a:r>
              <a:rPr lang="en-US" dirty="0"/>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8688829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sz="2400" dirty="0">
                <a:latin typeface="Times New Roman" panose="02020603050405020304" pitchFamily="18" charset="0"/>
                <a:cs typeface="Times New Roman" panose="02020603050405020304" pitchFamily="18" charset="0"/>
              </a:rPr>
              <a:t>There are two reasonable answers, called row-major and column-major order. In </a:t>
            </a:r>
            <a:r>
              <a:rPr lang="en-US" sz="2400" b="1" dirty="0">
                <a:solidFill>
                  <a:srgbClr val="FF0000"/>
                </a:solidFill>
                <a:latin typeface="Times New Roman" panose="02020603050405020304" pitchFamily="18" charset="0"/>
                <a:cs typeface="Times New Roman" panose="02020603050405020304" pitchFamily="18" charset="0"/>
              </a:rPr>
              <a:t>row-major order, </a:t>
            </a:r>
            <a:r>
              <a:rPr lang="en-US" sz="2400" dirty="0">
                <a:latin typeface="Times New Roman" panose="02020603050405020304" pitchFamily="18" charset="0"/>
                <a:cs typeface="Times New Roman" panose="02020603050405020304" pitchFamily="18" charset="0"/>
              </a:rPr>
              <a:t>consecutive locations in memory hold elements that differ by one in the final subscript (except at the ends of rows). A[2, 4], for example, is followed by A[2, 5].</a:t>
            </a:r>
          </a:p>
          <a:p>
            <a:pPr algn="just"/>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a:t>
            </a:r>
            <a:r>
              <a:rPr lang="en-US" sz="2400" b="1" dirty="0">
                <a:solidFill>
                  <a:srgbClr val="FF0000"/>
                </a:solidFill>
                <a:latin typeface="Times New Roman" panose="02020603050405020304" pitchFamily="18" charset="0"/>
                <a:cs typeface="Times New Roman" panose="02020603050405020304" pitchFamily="18" charset="0"/>
              </a:rPr>
              <a:t>column-major order</a:t>
            </a:r>
            <a:r>
              <a:rPr lang="en-US" sz="2400" dirty="0">
                <a:latin typeface="Times New Roman" panose="02020603050405020304" pitchFamily="18" charset="0"/>
                <a:cs typeface="Times New Roman" panose="02020603050405020304" pitchFamily="18" charset="0"/>
              </a:rPr>
              <a:t>, consecutive locations hold elements that differ by one in the initial subscript: A[2, 4] is followed by A[3, 4].</a:t>
            </a:r>
          </a:p>
          <a:p>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Fortran uses column-major order; </a:t>
            </a:r>
            <a:r>
              <a:rPr lang="en-US" sz="2400" dirty="0">
                <a:latin typeface="Times New Roman" panose="02020603050405020304" pitchFamily="18" charset="0"/>
                <a:cs typeface="Times New Roman" panose="02020603050405020304" pitchFamily="18" charset="0"/>
              </a:rPr>
              <a:t>most other languages use row-major order.</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9476172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698087" y="685798"/>
            <a:ext cx="8817185" cy="6087270"/>
          </a:xfrm>
          <a:prstGeom prst="rect">
            <a:avLst/>
          </a:prstGeom>
        </p:spPr>
      </p:pic>
    </p:spTree>
    <p:extLst>
      <p:ext uri="{BB962C8B-B14F-4D97-AF65-F5344CB8AC3E}">
        <p14:creationId xmlns:p14="http://schemas.microsoft.com/office/powerpoint/2010/main" val="103104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r>
              <a:rPr lang="en-US" sz="2400" dirty="0">
                <a:latin typeface="Times New Roman" panose="02020603050405020304" pitchFamily="18" charset="0"/>
                <a:cs typeface="Times New Roman" panose="02020603050405020304" pitchFamily="18" charset="0"/>
              </a:rPr>
              <a:t>The difference between row- and column-major layout can be important for programs that use nested loops to access all the elements of a large, multidimensional </a:t>
            </a:r>
            <a:r>
              <a:rPr lang="en-IN" sz="2400" dirty="0">
                <a:latin typeface="Times New Roman" panose="02020603050405020304" pitchFamily="18" charset="0"/>
                <a:cs typeface="Times New Roman" panose="02020603050405020304" pitchFamily="18" charset="0"/>
              </a:rPr>
              <a:t>array.</a:t>
            </a:r>
          </a:p>
          <a:p>
            <a:pPr marL="109855" indent="0">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code traverses a small array, all or most of its elements are likely to remain in the cache through the end of the nested loops, and the orientation of cache lines will not matter. For a large array, however, lines that are accessed early in the traversal are likely to be evicted to make room for lines accessed later in the traversal.</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3611463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633318" y="1082665"/>
            <a:ext cx="5727719" cy="3927753"/>
          </a:xfrm>
          <a:prstGeom prst="rect">
            <a:avLst/>
          </a:prstGeom>
        </p:spPr>
      </p:pic>
    </p:spTree>
    <p:extLst>
      <p:ext uri="{BB962C8B-B14F-4D97-AF65-F5344CB8AC3E}">
        <p14:creationId xmlns:p14="http://schemas.microsoft.com/office/powerpoint/2010/main" val="11530575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hangingPunct="0">
              <a:buNone/>
            </a:pPr>
            <a:r>
              <a:rPr lang="en-IN" sz="3000" dirty="0">
                <a:latin typeface="Times New Roman" panose="02020603050405020304" pitchFamily="18" charset="0"/>
                <a:cs typeface="Times New Roman" panose="02020603050405020304" pitchFamily="18" charset="0"/>
              </a:rPr>
              <a:t>Data Types, Numeric types, Implementations of </a:t>
            </a:r>
            <a:r>
              <a:rPr lang="en-IN" sz="3000" dirty="0" err="1">
                <a:latin typeface="Times New Roman" panose="02020603050405020304" pitchFamily="18" charset="0"/>
                <a:cs typeface="Times New Roman" panose="02020603050405020304" pitchFamily="18" charset="0"/>
              </a:rPr>
              <a:t>int</a:t>
            </a:r>
            <a:r>
              <a:rPr lang="en-IN" sz="3000" dirty="0">
                <a:latin typeface="Times New Roman" panose="02020603050405020304" pitchFamily="18" charset="0"/>
                <a:cs typeface="Times New Roman" panose="02020603050405020304" pitchFamily="18" charset="0"/>
              </a:rPr>
              <a:t>, float, bool, char, </a:t>
            </a:r>
            <a:r>
              <a:rPr lang="en-IN" sz="3000" dirty="0" err="1">
                <a:latin typeface="Times New Roman" panose="02020603050405020304" pitchFamily="18" charset="0"/>
                <a:cs typeface="Times New Roman" panose="02020603050405020304" pitchFamily="18" charset="0"/>
              </a:rPr>
              <a:t>enum</a:t>
            </a:r>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subranges</a:t>
            </a:r>
            <a:r>
              <a:rPr lang="en-IN" sz="3000" dirty="0">
                <a:latin typeface="Times New Roman" panose="02020603050405020304" pitchFamily="18" charset="0"/>
                <a:cs typeface="Times New Roman" panose="02020603050405020304" pitchFamily="18" charset="0"/>
              </a:rPr>
              <a:t>, Type equivalence, type conversion, coercion, type safety, Records, packed and unpacked implementations, Variant Records,  Arrays, Row major allocation, Address calculation, </a:t>
            </a:r>
            <a:r>
              <a:rPr lang="en-IN" sz="3000" dirty="0">
                <a:solidFill>
                  <a:srgbClr val="FF0000"/>
                </a:solidFill>
                <a:latin typeface="Times New Roman" panose="02020603050405020304" pitchFamily="18" charset="0"/>
                <a:cs typeface="Times New Roman" panose="02020603050405020304" pitchFamily="18" charset="0"/>
              </a:rPr>
              <a:t>Row/Column major allocation method impact, Row-pointer layout, Address calculation of row-pointer layout, Generation of code for array access,</a:t>
            </a:r>
            <a:r>
              <a:rPr lang="en-IN" sz="3000" dirty="0">
                <a:latin typeface="Times New Roman" panose="02020603050405020304" pitchFamily="18" charset="0"/>
                <a:cs typeface="Times New Roman" panose="02020603050405020304" pitchFamily="18" charset="0"/>
              </a:rPr>
              <a:t> Stack Smashing due to lack of bound checks, Pointers, Recursive Data types, Tombstones/Lock and Key for Dangling Reference.</a:t>
            </a:r>
          </a:p>
          <a:p>
            <a:pPr algn="just"/>
            <a:endParaRPr lang="en-US"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33681281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IN" b="1" i="1" dirty="0"/>
              <a:t>Row-Pointer Layout</a:t>
            </a:r>
          </a:p>
          <a:p>
            <a:pPr algn="just"/>
            <a:r>
              <a:rPr lang="en-US" sz="2200" dirty="0">
                <a:latin typeface="Times New Roman" panose="02020603050405020304" pitchFamily="18" charset="0"/>
                <a:cs typeface="Times New Roman" panose="02020603050405020304" pitchFamily="18" charset="0"/>
              </a:rPr>
              <a:t>If the array has more than two dimensions, it may be allocated as an array of pointers to arrays of pointers to. . . .This </a:t>
            </a:r>
            <a:r>
              <a:rPr lang="en-US" sz="2200" i="1" dirty="0">
                <a:latin typeface="Times New Roman" panose="02020603050405020304" pitchFamily="18" charset="0"/>
                <a:cs typeface="Times New Roman" panose="02020603050405020304" pitchFamily="18" charset="0"/>
              </a:rPr>
              <a:t>row-pointer </a:t>
            </a:r>
            <a:r>
              <a:rPr lang="en-US" sz="2200" dirty="0">
                <a:latin typeface="Times New Roman" panose="02020603050405020304" pitchFamily="18" charset="0"/>
                <a:cs typeface="Times New Roman" panose="02020603050405020304" pitchFamily="18" charset="0"/>
              </a:rPr>
              <a:t>memory layout requires more space in most cases, but has three potential advantages.</a:t>
            </a:r>
          </a:p>
          <a:p>
            <a:pPr algn="just"/>
            <a:endParaRPr lang="en-US"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First, it sometimes allows </a:t>
            </a:r>
            <a:r>
              <a:rPr lang="en-US" sz="2200" dirty="0">
                <a:latin typeface="Times New Roman" panose="02020603050405020304" pitchFamily="18" charset="0"/>
                <a:cs typeface="Times New Roman" panose="02020603050405020304" pitchFamily="18" charset="0"/>
              </a:rPr>
              <a:t>individual elements of the array to be accessed more quickly.</a:t>
            </a:r>
          </a:p>
          <a:p>
            <a:pPr algn="just"/>
            <a:r>
              <a:rPr lang="en-US" sz="2200" dirty="0">
                <a:latin typeface="Times New Roman" panose="02020603050405020304" pitchFamily="18" charset="0"/>
                <a:cs typeface="Times New Roman" panose="02020603050405020304" pitchFamily="18" charset="0"/>
              </a:rPr>
              <a:t>Second, it allows the rows to have different lengths, without devoting space to holes at the ends of the rows. This representation is sometimes </a:t>
            </a:r>
            <a:r>
              <a:rPr lang="en-IN" sz="2200" dirty="0">
                <a:latin typeface="Times New Roman" panose="02020603050405020304" pitchFamily="18" charset="0"/>
                <a:cs typeface="Times New Roman" panose="02020603050405020304" pitchFamily="18" charset="0"/>
              </a:rPr>
              <a:t>called a ragged array.</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Third, it allows a program to construct an array from preexisting </a:t>
            </a:r>
            <a:r>
              <a:rPr lang="en-IN" sz="2200" dirty="0">
                <a:latin typeface="Times New Roman" panose="02020603050405020304" pitchFamily="18" charset="0"/>
                <a:cs typeface="Times New Roman" panose="02020603050405020304" pitchFamily="18" charset="0"/>
              </a:rPr>
              <a:t>rows.</a:t>
            </a:r>
          </a:p>
          <a:p>
            <a:pPr algn="just"/>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C, C++, and C# </a:t>
            </a:r>
            <a:r>
              <a:rPr lang="en-US" sz="2200" dirty="0">
                <a:latin typeface="Times New Roman" panose="02020603050405020304" pitchFamily="18" charset="0"/>
                <a:cs typeface="Times New Roman" panose="02020603050405020304" pitchFamily="18" charset="0"/>
              </a:rPr>
              <a:t>provide both contiguous and row-pointer organizations for multidimensional </a:t>
            </a:r>
            <a:r>
              <a:rPr lang="en-IN" sz="2200" dirty="0">
                <a:latin typeface="Times New Roman" panose="02020603050405020304" pitchFamily="18" charset="0"/>
                <a:cs typeface="Times New Roman" panose="02020603050405020304" pitchFamily="18" charset="0"/>
              </a:rPr>
              <a:t>arrays.</a:t>
            </a: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2" name="Title 1"/>
          <p:cNvSpPr>
            <a:spLocks noGrp="1"/>
          </p:cNvSpPr>
          <p:nvPr>
            <p:ph type="title"/>
          </p:nvPr>
        </p:nvSpPr>
        <p:spPr>
          <a:xfrm>
            <a:off x="1487232" y="-110121"/>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23971025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dirty="0">
                <a:latin typeface="Times New Roman" panose="02020603050405020304" pitchFamily="18" charset="0"/>
                <a:cs typeface="Times New Roman" panose="02020603050405020304" pitchFamily="18" charset="0"/>
              </a:rPr>
              <a:t>s</a:t>
            </a: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560672" y="677837"/>
            <a:ext cx="8976361" cy="5951564"/>
          </a:xfrm>
          <a:prstGeom prst="rect">
            <a:avLst/>
          </a:prstGeom>
        </p:spPr>
      </p:pic>
    </p:spTree>
    <p:extLst>
      <p:ext uri="{BB962C8B-B14F-4D97-AF65-F5344CB8AC3E}">
        <p14:creationId xmlns:p14="http://schemas.microsoft.com/office/powerpoint/2010/main" val="35672469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dirty="0">
                <a:latin typeface="Times New Roman" panose="02020603050405020304" pitchFamily="18" charset="0"/>
                <a:cs typeface="Times New Roman" panose="02020603050405020304" pitchFamily="18" charset="0"/>
              </a:rPr>
              <a:t>s</a:t>
            </a: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667351" y="796118"/>
            <a:ext cx="8850903" cy="5299882"/>
          </a:xfrm>
          <a:prstGeom prst="rect">
            <a:avLst/>
          </a:prstGeom>
        </p:spPr>
      </p:pic>
    </p:spTree>
    <p:extLst>
      <p:ext uri="{BB962C8B-B14F-4D97-AF65-F5344CB8AC3E}">
        <p14:creationId xmlns:p14="http://schemas.microsoft.com/office/powerpoint/2010/main" val="93554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US" sz="2400" b="1" dirty="0"/>
              <a:t>Types serve two principal purposes:</a:t>
            </a:r>
            <a:endParaRPr lang="en-US" sz="2400" dirty="0">
              <a:latin typeface="Times New Roman" panose="02020603050405020304" pitchFamily="18" charset="0"/>
              <a:cs typeface="Times New Roman" panose="02020603050405020304" pitchFamily="18" charset="0"/>
            </a:endParaRPr>
          </a:p>
          <a:p>
            <a:pPr marL="850265" lvl="1" indent="-457200" algn="just">
              <a:buFont typeface="+mj-lt"/>
              <a:buAutoNum type="arabicPeriod"/>
            </a:pPr>
            <a:r>
              <a:rPr lang="en-US" sz="2000" dirty="0"/>
              <a:t>Types often provide an implicit context for operations (</a:t>
            </a:r>
            <a:r>
              <a:rPr lang="en-US" sz="2000" dirty="0">
                <a:solidFill>
                  <a:srgbClr val="FF0000"/>
                </a:solidFill>
              </a:rPr>
              <a:t>result of operation</a:t>
            </a:r>
            <a:r>
              <a:rPr lang="en-US" sz="2000" dirty="0"/>
              <a:t>) in a program. For example , in a C program the operation + in the expression </a:t>
            </a:r>
            <a:r>
              <a:rPr lang="en-US" sz="2000" dirty="0" err="1"/>
              <a:t>x+y</a:t>
            </a:r>
            <a:r>
              <a:rPr lang="en-US" sz="2000" dirty="0"/>
              <a:t> will be integer if x and y are int , and floating –point addition if x and y are of type float.</a:t>
            </a:r>
          </a:p>
          <a:p>
            <a:pPr marL="850265" lvl="1" indent="-457200" algn="just">
              <a:buFont typeface="+mj-lt"/>
              <a:buAutoNum type="arabicPeriod"/>
            </a:pPr>
            <a:endParaRPr lang="en-US" sz="2000" dirty="0"/>
          </a:p>
          <a:p>
            <a:pPr marL="850265" lvl="1" indent="-457200" algn="just">
              <a:buFont typeface="+mj-lt"/>
              <a:buAutoNum type="arabicPeriod"/>
            </a:pPr>
            <a:r>
              <a:rPr lang="en-US" sz="2000" dirty="0"/>
              <a:t>Types are very useful for </a:t>
            </a:r>
            <a:r>
              <a:rPr lang="en-US" sz="2000" dirty="0">
                <a:solidFill>
                  <a:srgbClr val="FF0000"/>
                </a:solidFill>
              </a:rPr>
              <a:t>catching programming errors </a:t>
            </a:r>
            <a:r>
              <a:rPr lang="en-US" sz="2000" dirty="0"/>
              <a:t>by making sure operators are applied to semantically valid operands. A strong argument for statically checkable types is that type clashes can be reported to the programmer at compile time. For example, </a:t>
            </a:r>
            <a:r>
              <a:rPr lang="en-US" sz="2000" u="sng" dirty="0"/>
              <a:t>a Java compiler can report an error at compile time if x and y are known to be of type </a:t>
            </a:r>
            <a:r>
              <a:rPr lang="en-US" sz="2000" u="sng" dirty="0" err="1"/>
              <a:t>Stirng</a:t>
            </a:r>
            <a:r>
              <a:rPr lang="en-US" sz="2000" u="sng" dirty="0"/>
              <a:t> </a:t>
            </a:r>
            <a:r>
              <a:rPr lang="en-US" sz="2000" u="sng" dirty="0" err="1"/>
              <a:t>i</a:t>
            </a:r>
            <a:r>
              <a:rPr lang="en-IN" sz="2000" u="sng" dirty="0"/>
              <a:t>n the expression x *y.</a:t>
            </a:r>
            <a:endParaRPr lang="en-US" sz="2000" u="sng" dirty="0"/>
          </a:p>
          <a:p>
            <a:pPr marL="393065" lvl="1" indent="0" algn="just">
              <a:buNone/>
            </a:pPr>
            <a:r>
              <a:rPr lang="en-US" sz="2000" dirty="0"/>
              <a:t> </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2699464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IN" b="1" dirty="0"/>
              <a:t>Strings</a:t>
            </a:r>
          </a:p>
          <a:p>
            <a:pPr algn="just"/>
            <a:r>
              <a:rPr lang="en-US" sz="2200" dirty="0">
                <a:latin typeface="Times New Roman" panose="02020603050405020304" pitchFamily="18" charset="0"/>
                <a:cs typeface="Times New Roman" panose="02020603050405020304" pitchFamily="18" charset="0"/>
              </a:rPr>
              <a:t>Almost all programming languages allow literal strings to be specified as a sequence of characters, usually enclosed in single or double quote marks. Many languages, including C and its descendants, distinguish between literal characters (usually delimited with single quotes) and literal strings (usually delimited with </a:t>
            </a:r>
            <a:r>
              <a:rPr lang="en-IN" sz="2200" dirty="0">
                <a:latin typeface="Times New Roman" panose="02020603050405020304" pitchFamily="18" charset="0"/>
                <a:cs typeface="Times New Roman" panose="02020603050405020304" pitchFamily="18" charset="0"/>
              </a:rPr>
              <a:t>double quotes).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Other languages (e.g., Pascal) make no distinction: a character is just a string of length one. Most languages also provide escape sequences that allow nonprinting characters and quote marks to appear inside of strings.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Some languages require that the length of a string-valued variable be bound  no later than elaboration time, allowing the variable to be implemented as a contiguous array of characters in the current stack frame.</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38419883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r>
              <a:rPr lang="en-IN" sz="2200" dirty="0">
                <a:latin typeface="Times New Roman" panose="02020603050405020304" pitchFamily="18" charset="0"/>
                <a:cs typeface="Times New Roman" panose="02020603050405020304" pitchFamily="18" charset="0"/>
              </a:rPr>
              <a:t>C++, Java, and C# </a:t>
            </a:r>
            <a:r>
              <a:rPr lang="en-US" sz="2200" dirty="0">
                <a:latin typeface="Times New Roman" panose="02020603050405020304" pitchFamily="18" charset="0"/>
                <a:cs typeface="Times New Roman" panose="02020603050405020304" pitchFamily="18" charset="0"/>
              </a:rPr>
              <a:t>provide them as predefined classes of object, in the formal, object-oriented sense. In all these languages a string variable is a reference to a string.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Assigning a new value to such a variable makes it refer to a different object.</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Concatenation and </a:t>
            </a:r>
            <a:r>
              <a:rPr lang="en-US" sz="2200" dirty="0">
                <a:latin typeface="Times New Roman" panose="02020603050405020304" pitchFamily="18" charset="0"/>
                <a:cs typeface="Times New Roman" panose="02020603050405020304" pitchFamily="18" charset="0"/>
              </a:rPr>
              <a:t>other string operators implicitly create new objects. The space used by objects that are no longer reachable from any variable is reclaimed automatically.</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2052453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IN" b="1" dirty="0"/>
              <a:t> Sets</a:t>
            </a:r>
          </a:p>
          <a:p>
            <a:pPr algn="just"/>
            <a:r>
              <a:rPr lang="en-US" sz="2400" dirty="0">
                <a:latin typeface="Times New Roman" panose="02020603050405020304" pitchFamily="18" charset="0"/>
                <a:cs typeface="Times New Roman" panose="02020603050405020304" pitchFamily="18" charset="0"/>
              </a:rPr>
              <a:t>A programming language set is an unordered collection of an arbitrary number of distinct values of a common type. Sets were introduced by Pascal, and are found in many more recent languages as well. The type from which elements of a set are drawn is known as the </a:t>
            </a:r>
            <a:r>
              <a:rPr lang="en-US" sz="2400" b="1" i="1" dirty="0">
                <a:latin typeface="Times New Roman" panose="02020603050405020304" pitchFamily="18" charset="0"/>
                <a:cs typeface="Times New Roman" panose="02020603050405020304" pitchFamily="18" charset="0"/>
              </a:rPr>
              <a:t>base </a:t>
            </a:r>
            <a:r>
              <a:rPr lang="en-US" sz="2400" b="1" dirty="0">
                <a:latin typeface="Times New Roman" panose="02020603050405020304" pitchFamily="18" charset="0"/>
                <a:cs typeface="Times New Roman" panose="02020603050405020304" pitchFamily="18" charset="0"/>
              </a:rPr>
              <a:t>or </a:t>
            </a:r>
            <a:r>
              <a:rPr lang="en-US" sz="2400" b="1" i="1" dirty="0">
                <a:latin typeface="Times New Roman" panose="02020603050405020304" pitchFamily="18" charset="0"/>
                <a:cs typeface="Times New Roman" panose="02020603050405020304" pitchFamily="18" charset="0"/>
              </a:rPr>
              <a:t>universe </a:t>
            </a:r>
            <a:r>
              <a:rPr lang="en-US" sz="2400" b="1" dirty="0">
                <a:latin typeface="Times New Roman" panose="02020603050405020304" pitchFamily="18" charset="0"/>
                <a:cs typeface="Times New Roman" panose="02020603050405020304" pitchFamily="18" charset="0"/>
              </a:rPr>
              <a:t>type.</a:t>
            </a:r>
          </a:p>
          <a:p>
            <a:pPr algn="just"/>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Pascal supports sets of any discrete type, and provides union, intersection, and difference operations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are many ways to implement sets, including arrays, hash tables, and various forms of trees.</a:t>
            </a:r>
          </a:p>
          <a:p>
            <a:pPr marL="109855" indent="0">
              <a:buNone/>
            </a:pP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For discrete base types with a modest number of elements, a characteristic array is a particularly appealing implementation</a:t>
            </a:r>
          </a:p>
        </p:txBody>
      </p:sp>
      <p:sp>
        <p:nvSpPr>
          <p:cNvPr id="5" name="Footer Placeholder 4"/>
          <p:cNvSpPr>
            <a:spLocks noGrp="1"/>
          </p:cNvSpPr>
          <p:nvPr>
            <p:ph type="ftr" sz="quarter" idx="11"/>
          </p:nvPr>
        </p:nvSpPr>
        <p:spPr/>
        <p:txBody>
          <a:bodyPr/>
          <a:lstStyle/>
          <a:p>
            <a:r>
              <a:rPr lang="en-US" dirty="0"/>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5760989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IN" b="1" dirty="0"/>
              <a:t>Pointers and Recursive Types</a:t>
            </a:r>
          </a:p>
          <a:p>
            <a:pPr algn="just"/>
            <a:r>
              <a:rPr lang="en-US" sz="2400" dirty="0">
                <a:latin typeface="Times New Roman" panose="02020603050405020304" pitchFamily="18" charset="0"/>
                <a:cs typeface="Times New Roman" panose="02020603050405020304" pitchFamily="18" charset="0"/>
              </a:rPr>
              <a:t>A recursive type is one whose objects may contain one or more references to other objects of the type. Most recursive types are records, since they need to contain something in addition to the reference, implying the existence of heterogeneous fields.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Recursive types are used to build a wide variety of “linked” data structures, </a:t>
            </a:r>
            <a:r>
              <a:rPr lang="en-IN" sz="2400" dirty="0">
                <a:latin typeface="Times New Roman" panose="02020603050405020304" pitchFamily="18" charset="0"/>
                <a:cs typeface="Times New Roman" panose="02020603050405020304" pitchFamily="18" charset="0"/>
              </a:rPr>
              <a:t>including lists and trees.</a:t>
            </a:r>
          </a:p>
          <a:p>
            <a:pPr algn="just"/>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languages that </a:t>
            </a:r>
            <a:r>
              <a:rPr lang="en-US" sz="2400" b="1" dirty="0">
                <a:latin typeface="Times New Roman" panose="02020603050405020304" pitchFamily="18" charset="0"/>
                <a:cs typeface="Times New Roman" panose="02020603050405020304" pitchFamily="18" charset="0"/>
              </a:rPr>
              <a:t>use a reference model of variables</a:t>
            </a:r>
            <a:r>
              <a:rPr lang="en-US" sz="2400" dirty="0">
                <a:latin typeface="Times New Roman" panose="02020603050405020304" pitchFamily="18" charset="0"/>
                <a:cs typeface="Times New Roman" panose="02020603050405020304" pitchFamily="18" charset="0"/>
              </a:rPr>
              <a:t>, it is easy for a record of type foo to include a reference to another record of type foo: every variable (and hence every record field) is a reference anyway</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2639446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r>
              <a:rPr lang="en-US" sz="2400" dirty="0">
                <a:latin typeface="Times New Roman" panose="02020603050405020304" pitchFamily="18" charset="0"/>
                <a:cs typeface="Times New Roman" panose="02020603050405020304" pitchFamily="18" charset="0"/>
              </a:rPr>
              <a:t>In languages that use a value model of variables, recursive types require the notion of a pointer: a variable (or field) whose value is a reference to some object. Pointers were first introduced </a:t>
            </a:r>
            <a:r>
              <a:rPr lang="en-IN" sz="2400" dirty="0">
                <a:latin typeface="Times New Roman" panose="02020603050405020304" pitchFamily="18" charset="0"/>
                <a:cs typeface="Times New Roman" panose="02020603050405020304" pitchFamily="18" charset="0"/>
              </a:rPr>
              <a:t>in PL/I.</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languages that use a value model of variables, recursive types require the notion of a pointer: a variable (or field) whose value is a reference to some object. Pointers were first introduced </a:t>
            </a:r>
            <a:r>
              <a:rPr lang="en-IN" sz="2400" dirty="0">
                <a:latin typeface="Times New Roman" panose="02020603050405020304" pitchFamily="18" charset="0"/>
                <a:cs typeface="Times New Roman" panose="02020603050405020304" pitchFamily="18" charset="0"/>
              </a:rPr>
              <a:t>in PL/I.</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other languages (e.g., PL/I, </a:t>
            </a:r>
            <a:r>
              <a:rPr lang="en-US" sz="2400" dirty="0" err="1">
                <a:latin typeface="Times New Roman" panose="02020603050405020304" pitchFamily="18" charset="0"/>
                <a:cs typeface="Times New Roman" panose="02020603050405020304" pitchFamily="18" charset="0"/>
              </a:rPr>
              <a:t>Algol</a:t>
            </a:r>
            <a:r>
              <a:rPr lang="en-US" sz="2400" dirty="0">
                <a:latin typeface="Times New Roman" panose="02020603050405020304" pitchFamily="18" charset="0"/>
                <a:cs typeface="Times New Roman" panose="02020603050405020304" pitchFamily="18" charset="0"/>
              </a:rPr>
              <a:t> 68, C, C++, and Ada 95), one can create a pointer to a </a:t>
            </a:r>
            <a:r>
              <a:rPr lang="en-US" sz="2400" dirty="0" err="1">
                <a:latin typeface="Times New Roman" panose="02020603050405020304" pitchFamily="18" charset="0"/>
                <a:cs typeface="Times New Roman" panose="02020603050405020304" pitchFamily="18" charset="0"/>
              </a:rPr>
              <a:t>nonheap</a:t>
            </a:r>
            <a:r>
              <a:rPr lang="en-US" sz="2400" dirty="0">
                <a:latin typeface="Times New Roman" panose="02020603050405020304" pitchFamily="18" charset="0"/>
                <a:cs typeface="Times New Roman" panose="02020603050405020304" pitchFamily="18" charset="0"/>
              </a:rPr>
              <a:t> object by using an “address of” operator.</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41301262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r>
              <a:rPr lang="en-US" sz="2400" dirty="0">
                <a:latin typeface="Times New Roman" panose="02020603050405020304" pitchFamily="18" charset="0"/>
                <a:cs typeface="Times New Roman" panose="02020603050405020304" pitchFamily="18" charset="0"/>
              </a:rPr>
              <a:t>In any language that permits new objects to be allocated from the heap, the question arises: </a:t>
            </a:r>
            <a:r>
              <a:rPr lang="en-US" sz="2400" b="1" dirty="0">
                <a:latin typeface="Times New Roman" panose="02020603050405020304" pitchFamily="18" charset="0"/>
                <a:cs typeface="Times New Roman" panose="02020603050405020304" pitchFamily="18" charset="0"/>
              </a:rPr>
              <a:t>how and when is storage reclaimed for objects that are no longer </a:t>
            </a:r>
            <a:r>
              <a:rPr lang="en-IN" sz="2400" b="1" dirty="0">
                <a:latin typeface="Times New Roman" panose="02020603050405020304" pitchFamily="18" charset="0"/>
                <a:cs typeface="Times New Roman" panose="02020603050405020304" pitchFamily="18" charset="0"/>
              </a:rPr>
              <a:t>needed?</a:t>
            </a:r>
          </a:p>
          <a:p>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short-lived programs it may be acceptable simply to leave the storage unused, but in most cases unused space must be reclaimed, to make room for other things. A program that fails to reclaim the space for objects that are no longer needed is said to </a:t>
            </a:r>
            <a:r>
              <a:rPr lang="en-US" sz="2400" b="1" dirty="0">
                <a:latin typeface="Times New Roman" panose="02020603050405020304" pitchFamily="18" charset="0"/>
                <a:cs typeface="Times New Roman" panose="02020603050405020304" pitchFamily="18" charset="0"/>
              </a:rPr>
              <a:t>“leak memory.”</a:t>
            </a:r>
            <a:r>
              <a:rPr lang="en-US" sz="2400" dirty="0">
                <a:latin typeface="Times New Roman" panose="02020603050405020304" pitchFamily="18" charset="0"/>
                <a:cs typeface="Times New Roman" panose="02020603050405020304" pitchFamily="18" charset="0"/>
              </a:rPr>
              <a:t> If such a program runs for an extended period of time, it may run out of space and crash.</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14438494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sz="2400" dirty="0">
                <a:latin typeface="Times New Roman" panose="02020603050405020304" pitchFamily="18" charset="0"/>
                <a:cs typeface="Times New Roman" panose="02020603050405020304" pitchFamily="18" charset="0"/>
              </a:rPr>
              <a:t>Many languages, including C,C++,Pascal,andModula-2, require the programmer to reclaim space explicitly. Other languages, includingModula-3, Java, C#, and all the functional and scripting languages, require the language implementation to reclaim unused objects automatically.</a:t>
            </a:r>
          </a:p>
          <a:p>
            <a:pPr algn="just"/>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Explicit storage reclamation simplifies </a:t>
            </a:r>
            <a:r>
              <a:rPr lang="en-US" sz="2400" dirty="0">
                <a:latin typeface="Times New Roman" panose="02020603050405020304" pitchFamily="18" charset="0"/>
                <a:cs typeface="Times New Roman" panose="02020603050405020304" pitchFamily="18" charset="0"/>
              </a:rPr>
              <a:t>the language implementation, but raises the possibility that the programmer will forget to reclaim objects that are no longer live </a:t>
            </a:r>
            <a:r>
              <a:rPr lang="en-US" sz="2400" b="1" dirty="0">
                <a:latin typeface="Times New Roman" panose="02020603050405020304" pitchFamily="18" charset="0"/>
                <a:cs typeface="Times New Roman" panose="02020603050405020304" pitchFamily="18" charset="0"/>
              </a:rPr>
              <a:t>(thereby leaking memory)</a:t>
            </a:r>
            <a:r>
              <a:rPr lang="en-US" sz="2400" dirty="0">
                <a:latin typeface="Times New Roman" panose="02020603050405020304" pitchFamily="18" charset="0"/>
                <a:cs typeface="Times New Roman" panose="02020603050405020304" pitchFamily="18" charset="0"/>
              </a:rPr>
              <a:t>, or will accidentally reclaim objects that are still in use (</a:t>
            </a:r>
            <a:r>
              <a:rPr lang="en-US" sz="2400" b="1" dirty="0">
                <a:latin typeface="Times New Roman" panose="02020603050405020304" pitchFamily="18" charset="0"/>
                <a:cs typeface="Times New Roman" panose="02020603050405020304" pitchFamily="18" charset="0"/>
              </a:rPr>
              <a:t>thereby creating dangling </a:t>
            </a:r>
            <a:r>
              <a:rPr lang="en-IN" sz="2400" b="1" dirty="0">
                <a:latin typeface="Times New Roman" panose="02020603050405020304" pitchFamily="18" charset="0"/>
                <a:cs typeface="Times New Roman" panose="02020603050405020304" pitchFamily="18" charset="0"/>
              </a:rPr>
              <a:t>references)</a:t>
            </a:r>
            <a:r>
              <a:rPr lang="en-IN" sz="2400" b="1" dirty="0"/>
              <a:t>.</a:t>
            </a:r>
            <a:endParaRPr lang="en-US" sz="2400" b="1"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3721537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Automatic storage reclamation (otherwise known as garbage collection) dramatically simplifies the programmer’s task, but imposes certain run-time costs, and raises the question of how the language implementation is to distinguish </a:t>
            </a:r>
            <a:r>
              <a:rPr lang="en-IN" sz="2400" dirty="0">
                <a:latin typeface="Times New Roman" panose="02020603050405020304" pitchFamily="18" charset="0"/>
                <a:cs typeface="Times New Roman" panose="02020603050405020304" pitchFamily="18" charset="0"/>
              </a:rPr>
              <a:t>garbage from active objects.</a:t>
            </a:r>
          </a:p>
          <a:p>
            <a:pPr marL="109855" indent="0" algn="just">
              <a:buNone/>
            </a:pPr>
            <a:endParaRPr lang="en-IN" sz="2400" b="1" dirty="0"/>
          </a:p>
          <a:p>
            <a:pPr marL="109855" indent="0" algn="just">
              <a:buNone/>
            </a:pPr>
            <a:r>
              <a:rPr lang="en-IN" sz="2400" b="1" dirty="0"/>
              <a:t>Syntax and Operations</a:t>
            </a:r>
          </a:p>
          <a:p>
            <a:pPr marL="109855" indent="0" algn="just">
              <a:buNone/>
            </a:pPr>
            <a:endParaRPr lang="en-IN" sz="2400" b="1" dirty="0"/>
          </a:p>
          <a:p>
            <a:pPr algn="just"/>
            <a:r>
              <a:rPr lang="en-US" sz="2400" dirty="0">
                <a:latin typeface="Times New Roman" panose="02020603050405020304" pitchFamily="18" charset="0"/>
                <a:cs typeface="Times New Roman" panose="02020603050405020304" pitchFamily="18" charset="0"/>
              </a:rPr>
              <a:t>The behavior of these operations depends heavily on whether the language is functional or imperative, and on whether it employs a reference or value model for variables/names.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Functional languages generally employ a reference model for names Objects in a functional language tend to be allocated automatically as needed, with a structure determined </a:t>
            </a:r>
            <a:r>
              <a:rPr lang="en-IN" sz="2400" dirty="0">
                <a:latin typeface="Times New Roman" panose="02020603050405020304" pitchFamily="18" charset="0"/>
                <a:cs typeface="Times New Roman" panose="02020603050405020304" pitchFamily="18" charset="0"/>
              </a:rPr>
              <a:t>by the language implementation. </a:t>
            </a:r>
            <a:r>
              <a:rPr lang="en-US" sz="2400" dirty="0">
                <a:latin typeface="Times New Roman" panose="02020603050405020304" pitchFamily="18" charset="0"/>
                <a:cs typeface="Times New Roman" panose="02020603050405020304" pitchFamily="18" charset="0"/>
              </a:rPr>
              <a:t>Variables in an imperative language may use either a value or a reference model, or some combination of the two.</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14911291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US" sz="2200" dirty="0">
                <a:latin typeface="Times New Roman" panose="02020603050405020304" pitchFamily="18" charset="0"/>
                <a:cs typeface="Times New Roman" panose="02020603050405020304" pitchFamily="18" charset="0"/>
              </a:rPr>
              <a:t>Example:</a:t>
            </a:r>
          </a:p>
          <a:p>
            <a:pPr algn="just"/>
            <a:r>
              <a:rPr lang="en-IN" sz="2200" dirty="0">
                <a:latin typeface="Times New Roman" panose="02020603050405020304" pitchFamily="18" charset="0"/>
                <a:cs typeface="Times New Roman" panose="02020603050405020304" pitchFamily="18" charset="0"/>
              </a:rPr>
              <a:t>In C, Pascal, </a:t>
            </a:r>
            <a:r>
              <a:rPr lang="en-US" sz="2200" dirty="0">
                <a:latin typeface="Times New Roman" panose="02020603050405020304" pitchFamily="18" charset="0"/>
                <a:cs typeface="Times New Roman" panose="02020603050405020304" pitchFamily="18" charset="0"/>
              </a:rPr>
              <a:t>or Ada, which employ a value model, the assignment A := B puts the value of B into A. If we want B to refer to an object, and we want A := B to make A refer to the object to which B refers, then A and B must be pointers.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In </a:t>
            </a:r>
            <a:r>
              <a:rPr lang="en-US" sz="2200" dirty="0" err="1">
                <a:latin typeface="Times New Roman" panose="02020603050405020304" pitchFamily="18" charset="0"/>
                <a:cs typeface="Times New Roman" panose="02020603050405020304" pitchFamily="18" charset="0"/>
              </a:rPr>
              <a:t>Clu</a:t>
            </a:r>
            <a:r>
              <a:rPr lang="en-US" sz="2200" dirty="0">
                <a:latin typeface="Times New Roman" panose="02020603050405020304" pitchFamily="18" charset="0"/>
                <a:cs typeface="Times New Roman" panose="02020603050405020304" pitchFamily="18" charset="0"/>
              </a:rPr>
              <a:t> and Smalltalk, which employ a reference model, the assignment A := B always makes A refer to the same object to which B refers.</a:t>
            </a:r>
          </a:p>
          <a:p>
            <a:pPr algn="just"/>
            <a:endParaRPr lang="en-US"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The assignment </a:t>
            </a:r>
            <a:r>
              <a:rPr lang="en-US" sz="2200" dirty="0">
                <a:latin typeface="Times New Roman" panose="02020603050405020304" pitchFamily="18" charset="0"/>
                <a:cs typeface="Times New Roman" panose="02020603050405020304" pitchFamily="18" charset="0"/>
              </a:rPr>
              <a:t>A := B in Java places the value of B into A if A and B are of built-in type; it makes A  refer to the object to which B refers if A and B are of user-defined type</a:t>
            </a: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21548825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marL="109855" indent="0" algn="just">
              <a:buNone/>
            </a:pPr>
            <a:r>
              <a:rPr lang="en-US" b="1" i="1" dirty="0"/>
              <a:t>Pointers and Arrays in C</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981200" y="1392338"/>
            <a:ext cx="8342606" cy="4398862"/>
          </a:xfrm>
          <a:prstGeom prst="rect">
            <a:avLst/>
          </a:prstGeom>
        </p:spPr>
      </p:pic>
    </p:spTree>
    <p:extLst>
      <p:ext uri="{BB962C8B-B14F-4D97-AF65-F5344CB8AC3E}">
        <p14:creationId xmlns:p14="http://schemas.microsoft.com/office/powerpoint/2010/main" val="400904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9F4FBE-BF0D-47F5-9B9C-D0FC40C7C6C3}"/>
              </a:ext>
            </a:extLst>
          </p:cNvPr>
          <p:cNvSpPr>
            <a:spLocks noGrp="1"/>
          </p:cNvSpPr>
          <p:nvPr>
            <p:ph idx="1"/>
          </p:nvPr>
        </p:nvSpPr>
        <p:spPr/>
        <p:txBody>
          <a:bodyPr>
            <a:normAutofit fontScale="92500" lnSpcReduction="10000"/>
          </a:bodyPr>
          <a:lstStyle/>
          <a:p>
            <a:r>
              <a:rPr lang="en-US" dirty="0"/>
              <a:t>Storage Representation for data objects</a:t>
            </a:r>
          </a:p>
          <a:p>
            <a:pPr lvl="1"/>
            <a:r>
              <a:rPr lang="en-US" dirty="0"/>
              <a:t>Hardware Influence</a:t>
            </a:r>
          </a:p>
          <a:p>
            <a:pPr lvl="1"/>
            <a:r>
              <a:rPr lang="en-US" dirty="0"/>
              <a:t>Software Influence </a:t>
            </a:r>
          </a:p>
          <a:p>
            <a:r>
              <a:rPr lang="en-US" dirty="0"/>
              <a:t>Value of that type</a:t>
            </a:r>
          </a:p>
          <a:p>
            <a:pPr lvl="1"/>
            <a:r>
              <a:rPr lang="en-US" dirty="0"/>
              <a:t>Compiler</a:t>
            </a:r>
          </a:p>
          <a:p>
            <a:pPr lvl="1"/>
            <a:r>
              <a:rPr lang="en-US" dirty="0"/>
              <a:t>Descriptor</a:t>
            </a:r>
          </a:p>
          <a:p>
            <a:r>
              <a:rPr lang="en-US" dirty="0"/>
              <a:t>Set of algorithms or procedures that define the operations of the type in terms of manipulations of the storage representation</a:t>
            </a:r>
          </a:p>
          <a:p>
            <a:pPr lvl="1"/>
            <a:r>
              <a:rPr lang="en-US" dirty="0"/>
              <a:t>Directly as a hardware operation </a:t>
            </a:r>
          </a:p>
          <a:p>
            <a:pPr lvl="1"/>
            <a:r>
              <a:rPr lang="en-US" dirty="0"/>
              <a:t>As a subprogram or procedure</a:t>
            </a:r>
          </a:p>
          <a:p>
            <a:pPr lvl="1"/>
            <a:r>
              <a:rPr lang="en-US" dirty="0"/>
              <a:t>As an inline code sequence</a:t>
            </a:r>
          </a:p>
          <a:p>
            <a:pPr lvl="2"/>
            <a:r>
              <a:rPr lang="en-US" dirty="0" err="1"/>
              <a:t>E.g</a:t>
            </a:r>
            <a:r>
              <a:rPr lang="en-US" dirty="0"/>
              <a:t> abs(x)=if x&lt;0 then –x else x</a:t>
            </a:r>
            <a:endParaRPr lang="en-IN" dirty="0"/>
          </a:p>
        </p:txBody>
      </p:sp>
      <p:sp>
        <p:nvSpPr>
          <p:cNvPr id="3" name="Footer Placeholder 2">
            <a:extLst>
              <a:ext uri="{FF2B5EF4-FFF2-40B4-BE49-F238E27FC236}">
                <a16:creationId xmlns:a16="http://schemas.microsoft.com/office/drawing/2014/main" id="{E5CEC4AB-7FBB-44B4-A27D-431B3FD750AF}"/>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37F1EB45-D0C6-461D-9273-9F181B2FD484}"/>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5" name="Title 4">
            <a:extLst>
              <a:ext uri="{FF2B5EF4-FFF2-40B4-BE49-F238E27FC236}">
                <a16:creationId xmlns:a16="http://schemas.microsoft.com/office/drawing/2014/main" id="{203CA6BD-5C8C-4316-834E-18226F294FCA}"/>
              </a:ext>
            </a:extLst>
          </p:cNvPr>
          <p:cNvSpPr>
            <a:spLocks noGrp="1"/>
          </p:cNvSpPr>
          <p:nvPr>
            <p:ph type="title"/>
          </p:nvPr>
        </p:nvSpPr>
        <p:spPr/>
        <p:txBody>
          <a:bodyPr>
            <a:normAutofit/>
          </a:bodyPr>
          <a:lstStyle/>
          <a:p>
            <a:r>
              <a:rPr lang="en-US" dirty="0"/>
              <a:t>Implementation of elementary data types</a:t>
            </a:r>
            <a:endParaRPr lang="en-IN" dirty="0"/>
          </a:p>
        </p:txBody>
      </p:sp>
    </p:spTree>
    <p:extLst>
      <p:ext uri="{BB962C8B-B14F-4D97-AF65-F5344CB8AC3E}">
        <p14:creationId xmlns:p14="http://schemas.microsoft.com/office/powerpoint/2010/main" val="30016714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7528" y="685801"/>
            <a:ext cx="7930392" cy="6087269"/>
          </a:xfrm>
        </p:spPr>
        <p:txBody>
          <a:bodyPr>
            <a:noAutofit/>
          </a:bodyPr>
          <a:lstStyle/>
          <a:p>
            <a:pPr algn="just"/>
            <a:r>
              <a:rPr lang="en-US" sz="2400" dirty="0">
                <a:latin typeface="Times New Roman" panose="02020603050405020304" pitchFamily="18" charset="0"/>
                <a:cs typeface="Times New Roman" panose="02020603050405020304" pitchFamily="18" charset="0"/>
              </a:rPr>
              <a:t>In most contexts, an </a:t>
            </a:r>
            <a:r>
              <a:rPr lang="en-US" sz="2400" dirty="0" err="1">
                <a:latin typeface="Times New Roman" panose="02020603050405020304" pitchFamily="18" charset="0"/>
                <a:cs typeface="Times New Roman" panose="02020603050405020304" pitchFamily="18" charset="0"/>
              </a:rPr>
              <a:t>unsubscripted</a:t>
            </a:r>
            <a:r>
              <a:rPr lang="en-US" sz="2400" dirty="0">
                <a:latin typeface="Times New Roman" panose="02020603050405020304" pitchFamily="18" charset="0"/>
                <a:cs typeface="Times New Roman" panose="02020603050405020304" pitchFamily="18" charset="0"/>
              </a:rPr>
              <a:t> array name in C is automatically converted to a pointer to the array’s first element (the one with index zero), as shown here </a:t>
            </a:r>
            <a:r>
              <a:rPr lang="en-IN" sz="2400" dirty="0">
                <a:latin typeface="Times New Roman" panose="02020603050405020304" pitchFamily="18" charset="0"/>
                <a:cs typeface="Times New Roman" panose="02020603050405020304" pitchFamily="18" charset="0"/>
              </a:rPr>
              <a:t>in line 1.</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Lines 3 and 5 illustrate pointer </a:t>
            </a:r>
            <a:r>
              <a:rPr lang="en-IN" sz="2400" dirty="0">
                <a:latin typeface="Times New Roman" panose="02020603050405020304" pitchFamily="18" charset="0"/>
                <a:cs typeface="Times New Roman" panose="02020603050405020304" pitchFamily="18" charset="0"/>
              </a:rPr>
              <a:t>arithmetic:</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prefix * is a pointer dereference operator. Pointer arithmetic is valid only within the bounds of a single array, but C compilers are not required to </a:t>
            </a:r>
            <a:r>
              <a:rPr lang="en-IN" sz="2400" dirty="0">
                <a:latin typeface="Times New Roman" panose="02020603050405020304" pitchFamily="18" charset="0"/>
                <a:cs typeface="Times New Roman" panose="02020603050405020304" pitchFamily="18" charset="0"/>
              </a:rPr>
              <a:t>check this.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addition to allowing an integer to be added to a pointer, C allows pointers to be subtracted from one another or compared for ordering, provided that they refer to elements of the same array.</a:t>
            </a:r>
          </a:p>
        </p:txBody>
      </p:sp>
      <p:sp>
        <p:nvSpPr>
          <p:cNvPr id="5" name="Footer Placeholder 4"/>
          <p:cNvSpPr>
            <a:spLocks noGrp="1"/>
          </p:cNvSpPr>
          <p:nvPr>
            <p:ph type="ftr" sz="quarter" idx="11"/>
          </p:nvPr>
        </p:nvSpPr>
        <p:spPr/>
        <p:txBody>
          <a:bodyPr/>
          <a:lstStyle/>
          <a:p>
            <a:r>
              <a:rPr lang="en-US" dirty="0"/>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8496592" y="1967646"/>
            <a:ext cx="2171408" cy="1476130"/>
          </a:xfrm>
          <a:prstGeom prst="rect">
            <a:avLst/>
          </a:prstGeom>
        </p:spPr>
      </p:pic>
    </p:spTree>
    <p:extLst>
      <p:ext uri="{BB962C8B-B14F-4D97-AF65-F5344CB8AC3E}">
        <p14:creationId xmlns:p14="http://schemas.microsoft.com/office/powerpoint/2010/main" val="36639461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3636" y="1690688"/>
            <a:ext cx="10515600" cy="5082381"/>
          </a:xfrm>
        </p:spPr>
        <p:txBody>
          <a:bodyPr>
            <a:normAutofit/>
          </a:bodyPr>
          <a:lstStyle/>
          <a:p>
            <a:pPr algn="just"/>
            <a:r>
              <a:rPr lang="en-US" sz="2400" dirty="0">
                <a:latin typeface="Times New Roman" panose="02020603050405020304" pitchFamily="18" charset="0"/>
                <a:cs typeface="Times New Roman" panose="02020603050405020304" pitchFamily="18" charset="0"/>
              </a:rPr>
              <a:t>If the array has more than two dimensions, it may be allocated as an array of pointers to arrays of pointers to. . . .This </a:t>
            </a:r>
            <a:r>
              <a:rPr lang="en-US" sz="2400" i="1" dirty="0">
                <a:latin typeface="Times New Roman" panose="02020603050405020304" pitchFamily="18" charset="0"/>
                <a:cs typeface="Times New Roman" panose="02020603050405020304" pitchFamily="18" charset="0"/>
              </a:rPr>
              <a:t>row-pointer </a:t>
            </a:r>
            <a:r>
              <a:rPr lang="en-US" sz="2400" dirty="0">
                <a:latin typeface="Times New Roman" panose="02020603050405020304" pitchFamily="18" charset="0"/>
                <a:cs typeface="Times New Roman" panose="02020603050405020304" pitchFamily="18" charset="0"/>
              </a:rPr>
              <a:t>memory layout requires more space in most cases, but has three potential advantages.</a:t>
            </a:r>
          </a:p>
          <a:p>
            <a:pPr algn="just"/>
            <a:endParaRPr lang="en-US" sz="2200"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First, it sometimes allows </a:t>
            </a:r>
            <a:r>
              <a:rPr lang="en-US" dirty="0">
                <a:latin typeface="Times New Roman" panose="02020603050405020304" pitchFamily="18" charset="0"/>
                <a:cs typeface="Times New Roman" panose="02020603050405020304" pitchFamily="18" charset="0"/>
              </a:rPr>
              <a:t>individual elements of the array to be accessed more quickly.</a:t>
            </a:r>
          </a:p>
          <a:p>
            <a:pPr lvl="1" algn="just"/>
            <a:r>
              <a:rPr lang="en-US" dirty="0">
                <a:latin typeface="Times New Roman" panose="02020603050405020304" pitchFamily="18" charset="0"/>
                <a:cs typeface="Times New Roman" panose="02020603050405020304" pitchFamily="18" charset="0"/>
              </a:rPr>
              <a:t>Second, it allows the rows to have different lengths, without devoting space to holes at the ends of the rows. This representation is sometimes </a:t>
            </a:r>
            <a:r>
              <a:rPr lang="en-IN" dirty="0">
                <a:latin typeface="Times New Roman" panose="02020603050405020304" pitchFamily="18" charset="0"/>
                <a:cs typeface="Times New Roman" panose="02020603050405020304" pitchFamily="18" charset="0"/>
              </a:rPr>
              <a:t>called a ragged array.</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Third, it allows a program to construct an array from preexisting </a:t>
            </a:r>
            <a:r>
              <a:rPr lang="en-IN" dirty="0">
                <a:latin typeface="Times New Roman" panose="02020603050405020304" pitchFamily="18" charset="0"/>
                <a:cs typeface="Times New Roman" panose="02020603050405020304" pitchFamily="18" charset="0"/>
              </a:rPr>
              <a:t>rows.</a:t>
            </a:r>
          </a:p>
          <a:p>
            <a:pPr algn="just"/>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C, C++, and C# </a:t>
            </a:r>
            <a:r>
              <a:rPr lang="en-US" sz="2200" dirty="0">
                <a:latin typeface="Times New Roman" panose="02020603050405020304" pitchFamily="18" charset="0"/>
                <a:cs typeface="Times New Roman" panose="02020603050405020304" pitchFamily="18" charset="0"/>
              </a:rPr>
              <a:t>provide both contiguous and row-pointer organizations for multidimensional </a:t>
            </a:r>
            <a:r>
              <a:rPr lang="en-IN" sz="2200" dirty="0">
                <a:latin typeface="Times New Roman" panose="02020603050405020304" pitchFamily="18" charset="0"/>
                <a:cs typeface="Times New Roman" panose="02020603050405020304" pitchFamily="18" charset="0"/>
              </a:rPr>
              <a:t>arrays.</a:t>
            </a: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
        <p:nvSpPr>
          <p:cNvPr id="7" name="Title 6">
            <a:extLst>
              <a:ext uri="{FF2B5EF4-FFF2-40B4-BE49-F238E27FC236}">
                <a16:creationId xmlns:a16="http://schemas.microsoft.com/office/drawing/2014/main" id="{7700D79E-82CC-4668-8DDF-F7B7EEA04C06}"/>
              </a:ext>
            </a:extLst>
          </p:cNvPr>
          <p:cNvSpPr>
            <a:spLocks noGrp="1"/>
          </p:cNvSpPr>
          <p:nvPr>
            <p:ph type="title"/>
          </p:nvPr>
        </p:nvSpPr>
        <p:spPr/>
        <p:txBody>
          <a:bodyPr/>
          <a:lstStyle/>
          <a:p>
            <a:r>
              <a:rPr lang="en-US" dirty="0"/>
              <a:t>Row-Pointer Layout</a:t>
            </a:r>
            <a:endParaRPr lang="en-IN" dirty="0"/>
          </a:p>
        </p:txBody>
      </p:sp>
    </p:spTree>
    <p:extLst>
      <p:ext uri="{BB962C8B-B14F-4D97-AF65-F5344CB8AC3E}">
        <p14:creationId xmlns:p14="http://schemas.microsoft.com/office/powerpoint/2010/main" val="986817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dirty="0">
                <a:latin typeface="Times New Roman" panose="02020603050405020304" pitchFamily="18" charset="0"/>
                <a:cs typeface="Times New Roman" panose="02020603050405020304" pitchFamily="18" charset="0"/>
              </a:rPr>
              <a:t>s</a:t>
            </a: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92</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560672" y="677837"/>
            <a:ext cx="8976361" cy="5951564"/>
          </a:xfrm>
          <a:prstGeom prst="rect">
            <a:avLst/>
          </a:prstGeom>
        </p:spPr>
      </p:pic>
    </p:spTree>
    <p:extLst>
      <p:ext uri="{BB962C8B-B14F-4D97-AF65-F5344CB8AC3E}">
        <p14:creationId xmlns:p14="http://schemas.microsoft.com/office/powerpoint/2010/main" val="21346834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352" y="685800"/>
            <a:ext cx="8763001" cy="6087269"/>
          </a:xfrm>
        </p:spPr>
        <p:txBody>
          <a:bodyPr>
            <a:normAutofit/>
          </a:bodyPr>
          <a:lstStyle/>
          <a:p>
            <a:pPr algn="just"/>
            <a:r>
              <a:rPr lang="en-US" dirty="0">
                <a:latin typeface="Times New Roman" panose="02020603050405020304" pitchFamily="18" charset="0"/>
                <a:cs typeface="Times New Roman" panose="02020603050405020304" pitchFamily="18" charset="0"/>
              </a:rPr>
              <a:t>s</a:t>
            </a: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Computer Application (RCOEM)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a:p>
        </p:txBody>
      </p:sp>
      <p:sp>
        <p:nvSpPr>
          <p:cNvPr id="2" name="Title 1"/>
          <p:cNvSpPr>
            <a:spLocks noGrp="1"/>
          </p:cNvSpPr>
          <p:nvPr>
            <p:ph type="title"/>
          </p:nvPr>
        </p:nvSpPr>
        <p:spPr>
          <a:xfrm>
            <a:off x="1667352" y="-61216"/>
            <a:ext cx="8763000" cy="823215"/>
          </a:xfrm>
        </p:spPr>
        <p:txBody>
          <a:bodyPr>
            <a:noAutofit/>
          </a:bodyPr>
          <a:lstStyle/>
          <a:p>
            <a:pPr marL="109855"/>
            <a:r>
              <a:rPr lang="en-IN" sz="3200" u="sng" dirty="0">
                <a:solidFill>
                  <a:srgbClr val="FF0000"/>
                </a:solidFill>
              </a:rPr>
              <a:t>Data Types</a:t>
            </a:r>
            <a:endParaRPr lang="en-IN" sz="3200" dirty="0">
              <a:solidFill>
                <a:srgbClr val="FF0000"/>
              </a:solidFill>
            </a:endParaRPr>
          </a:p>
        </p:txBody>
      </p:sp>
      <p:sp>
        <p:nvSpPr>
          <p:cNvPr id="8" name="Rectangle 3"/>
          <p:cNvSpPr>
            <a:spLocks noChangeArrowheads="1"/>
          </p:cNvSpPr>
          <p:nvPr/>
        </p:nvSpPr>
        <p:spPr bwMode="auto">
          <a:xfrm>
            <a:off x="2057401" y="304654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667351" y="796118"/>
            <a:ext cx="8850903" cy="5299882"/>
          </a:xfrm>
          <a:prstGeom prst="rect">
            <a:avLst/>
          </a:prstGeom>
        </p:spPr>
      </p:pic>
    </p:spTree>
    <p:extLst>
      <p:ext uri="{BB962C8B-B14F-4D97-AF65-F5344CB8AC3E}">
        <p14:creationId xmlns:p14="http://schemas.microsoft.com/office/powerpoint/2010/main" val="39029748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34FC78-240B-4CF3-B8CA-EB27B0F6F400}"/>
              </a:ext>
            </a:extLst>
          </p:cNvPr>
          <p:cNvSpPr>
            <a:spLocks noGrp="1"/>
          </p:cNvSpPr>
          <p:nvPr>
            <p:ph idx="1"/>
          </p:nvPr>
        </p:nvSpPr>
        <p:spPr/>
        <p:txBody>
          <a:bodyPr>
            <a:normAutofit/>
          </a:bodyPr>
          <a:lstStyle/>
          <a:p>
            <a:r>
              <a:rPr lang="en-US" dirty="0"/>
              <a:t>In any function call three components are always involved</a:t>
            </a:r>
          </a:p>
          <a:p>
            <a:pPr lvl="1"/>
            <a:r>
              <a:rPr lang="en-US" dirty="0"/>
              <a:t>Compiler</a:t>
            </a:r>
          </a:p>
          <a:p>
            <a:pPr lvl="1"/>
            <a:r>
              <a:rPr lang="en-US" dirty="0"/>
              <a:t>Application </a:t>
            </a:r>
          </a:p>
          <a:p>
            <a:pPr lvl="1"/>
            <a:r>
              <a:rPr lang="en-US" dirty="0"/>
              <a:t>Architecture</a:t>
            </a:r>
          </a:p>
          <a:p>
            <a:r>
              <a:rPr lang="en-US" dirty="0"/>
              <a:t>When a function is called, the stack frame is created.</a:t>
            </a:r>
          </a:p>
          <a:p>
            <a:pPr lvl="1"/>
            <a:endParaRPr lang="en-US" dirty="0"/>
          </a:p>
          <a:p>
            <a:pPr lvl="1"/>
            <a:endParaRPr lang="en-US" dirty="0"/>
          </a:p>
          <a:p>
            <a:pPr lvl="1"/>
            <a:endParaRPr lang="en-US" dirty="0"/>
          </a:p>
          <a:p>
            <a:pPr lvl="1"/>
            <a:endParaRPr lang="en-IN" dirty="0"/>
          </a:p>
        </p:txBody>
      </p:sp>
      <p:sp>
        <p:nvSpPr>
          <p:cNvPr id="3" name="Footer Placeholder 2">
            <a:extLst>
              <a:ext uri="{FF2B5EF4-FFF2-40B4-BE49-F238E27FC236}">
                <a16:creationId xmlns:a16="http://schemas.microsoft.com/office/drawing/2014/main" id="{C13129AF-31E1-4D2B-8AB9-101F5A9949BC}"/>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B9DA22FB-179E-4E32-B0E2-BA0B79B6C766}"/>
              </a:ext>
            </a:extLst>
          </p:cNvPr>
          <p:cNvSpPr>
            <a:spLocks noGrp="1"/>
          </p:cNvSpPr>
          <p:nvPr>
            <p:ph type="sldNum" sz="quarter" idx="12"/>
          </p:nvPr>
        </p:nvSpPr>
        <p:spPr/>
        <p:txBody>
          <a:bodyPr/>
          <a:lstStyle/>
          <a:p>
            <a:fld id="{B6F15528-21DE-4FAA-801E-634DDDAF4B2B}" type="slidenum">
              <a:rPr lang="en-US" smtClean="0"/>
              <a:pPr/>
              <a:t>94</a:t>
            </a:fld>
            <a:endParaRPr lang="en-US"/>
          </a:p>
        </p:txBody>
      </p:sp>
      <p:sp>
        <p:nvSpPr>
          <p:cNvPr id="5" name="Title 4">
            <a:extLst>
              <a:ext uri="{FF2B5EF4-FFF2-40B4-BE49-F238E27FC236}">
                <a16:creationId xmlns:a16="http://schemas.microsoft.com/office/drawing/2014/main" id="{76362642-AF3B-4F58-A75B-39543B1079F4}"/>
              </a:ext>
            </a:extLst>
          </p:cNvPr>
          <p:cNvSpPr>
            <a:spLocks noGrp="1"/>
          </p:cNvSpPr>
          <p:nvPr>
            <p:ph type="title"/>
          </p:nvPr>
        </p:nvSpPr>
        <p:spPr/>
        <p:txBody>
          <a:bodyPr/>
          <a:lstStyle/>
          <a:p>
            <a:r>
              <a:rPr lang="en-US" dirty="0"/>
              <a:t>Stack Smashing</a:t>
            </a:r>
            <a:endParaRPr lang="en-IN" dirty="0"/>
          </a:p>
        </p:txBody>
      </p:sp>
      <p:pic>
        <p:nvPicPr>
          <p:cNvPr id="7" name="Picture 6">
            <a:extLst>
              <a:ext uri="{FF2B5EF4-FFF2-40B4-BE49-F238E27FC236}">
                <a16:creationId xmlns:a16="http://schemas.microsoft.com/office/drawing/2014/main" id="{1CF53A62-E4B1-409C-83CD-7FE8E733E166}"/>
              </a:ext>
            </a:extLst>
          </p:cNvPr>
          <p:cNvPicPr>
            <a:picLocks noChangeAspect="1"/>
          </p:cNvPicPr>
          <p:nvPr/>
        </p:nvPicPr>
        <p:blipFill rotWithShape="1">
          <a:blip r:embed="rId2"/>
          <a:srcRect l="14999" t="8519" r="20833" b="36666"/>
          <a:stretch/>
        </p:blipFill>
        <p:spPr>
          <a:xfrm>
            <a:off x="3810000" y="4007281"/>
            <a:ext cx="4305300" cy="2068781"/>
          </a:xfrm>
          <a:prstGeom prst="rect">
            <a:avLst/>
          </a:prstGeom>
        </p:spPr>
      </p:pic>
    </p:spTree>
    <p:extLst>
      <p:ext uri="{BB962C8B-B14F-4D97-AF65-F5344CB8AC3E}">
        <p14:creationId xmlns:p14="http://schemas.microsoft.com/office/powerpoint/2010/main" val="17854474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484401-2793-4DA3-8246-B6C777DBB617}"/>
              </a:ext>
            </a:extLst>
          </p:cNvPr>
          <p:cNvSpPr>
            <a:spLocks noGrp="1"/>
          </p:cNvSpPr>
          <p:nvPr>
            <p:ph idx="1"/>
          </p:nvPr>
        </p:nvSpPr>
        <p:spPr>
          <a:xfrm>
            <a:off x="1981200" y="5135534"/>
            <a:ext cx="8229600" cy="960467"/>
          </a:xfrm>
        </p:spPr>
        <p:txBody>
          <a:bodyPr>
            <a:normAutofit/>
          </a:bodyPr>
          <a:lstStyle/>
          <a:p>
            <a:endParaRPr lang="en-IN" dirty="0"/>
          </a:p>
        </p:txBody>
      </p:sp>
      <p:sp>
        <p:nvSpPr>
          <p:cNvPr id="3" name="Footer Placeholder 2">
            <a:extLst>
              <a:ext uri="{FF2B5EF4-FFF2-40B4-BE49-F238E27FC236}">
                <a16:creationId xmlns:a16="http://schemas.microsoft.com/office/drawing/2014/main" id="{07712053-DEEA-40F3-B98C-6D78BEE25C87}"/>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804431EF-6560-4E39-BC03-6A11ADA1C7A3}"/>
              </a:ext>
            </a:extLst>
          </p:cNvPr>
          <p:cNvSpPr>
            <a:spLocks noGrp="1"/>
          </p:cNvSpPr>
          <p:nvPr>
            <p:ph type="sldNum" sz="quarter" idx="12"/>
          </p:nvPr>
        </p:nvSpPr>
        <p:spPr/>
        <p:txBody>
          <a:bodyPr/>
          <a:lstStyle/>
          <a:p>
            <a:fld id="{B6F15528-21DE-4FAA-801E-634DDDAF4B2B}" type="slidenum">
              <a:rPr lang="en-US" smtClean="0"/>
              <a:pPr/>
              <a:t>95</a:t>
            </a:fld>
            <a:endParaRPr lang="en-US"/>
          </a:p>
        </p:txBody>
      </p:sp>
      <p:pic>
        <p:nvPicPr>
          <p:cNvPr id="7" name="Picture 6">
            <a:extLst>
              <a:ext uri="{FF2B5EF4-FFF2-40B4-BE49-F238E27FC236}">
                <a16:creationId xmlns:a16="http://schemas.microsoft.com/office/drawing/2014/main" id="{E82BC677-35FE-4533-92C8-B329FFF70C84}"/>
              </a:ext>
            </a:extLst>
          </p:cNvPr>
          <p:cNvPicPr>
            <a:picLocks noChangeAspect="1"/>
          </p:cNvPicPr>
          <p:nvPr/>
        </p:nvPicPr>
        <p:blipFill rotWithShape="1">
          <a:blip r:embed="rId2"/>
          <a:srcRect l="15001" t="4344" r="14165" b="5555"/>
          <a:stretch/>
        </p:blipFill>
        <p:spPr>
          <a:xfrm>
            <a:off x="2667000" y="228601"/>
            <a:ext cx="6858000" cy="4906933"/>
          </a:xfrm>
          <a:prstGeom prst="rect">
            <a:avLst/>
          </a:prstGeom>
        </p:spPr>
      </p:pic>
    </p:spTree>
    <p:extLst>
      <p:ext uri="{BB962C8B-B14F-4D97-AF65-F5344CB8AC3E}">
        <p14:creationId xmlns:p14="http://schemas.microsoft.com/office/powerpoint/2010/main" val="22449691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6529B6-5711-47A6-82B7-695310C681C1}"/>
              </a:ext>
            </a:extLst>
          </p:cNvPr>
          <p:cNvSpPr>
            <a:spLocks noGrp="1"/>
          </p:cNvSpPr>
          <p:nvPr>
            <p:ph idx="1"/>
          </p:nvPr>
        </p:nvSpPr>
        <p:spPr/>
        <p:txBody>
          <a:bodyPr/>
          <a:lstStyle/>
          <a:p>
            <a:r>
              <a:rPr lang="en-US" dirty="0"/>
              <a:t>Assembly code in buffer </a:t>
            </a:r>
            <a:endParaRPr lang="en-IN" dirty="0"/>
          </a:p>
        </p:txBody>
      </p:sp>
      <p:sp>
        <p:nvSpPr>
          <p:cNvPr id="3" name="Footer Placeholder 2">
            <a:extLst>
              <a:ext uri="{FF2B5EF4-FFF2-40B4-BE49-F238E27FC236}">
                <a16:creationId xmlns:a16="http://schemas.microsoft.com/office/drawing/2014/main" id="{A566A174-14D0-4E9A-A825-A7F6F0FBB2CA}"/>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282984C0-1D39-4A2A-A369-68C0F6FBC96C}"/>
              </a:ext>
            </a:extLst>
          </p:cNvPr>
          <p:cNvSpPr>
            <a:spLocks noGrp="1"/>
          </p:cNvSpPr>
          <p:nvPr>
            <p:ph type="sldNum" sz="quarter" idx="12"/>
          </p:nvPr>
        </p:nvSpPr>
        <p:spPr/>
        <p:txBody>
          <a:bodyPr/>
          <a:lstStyle/>
          <a:p>
            <a:fld id="{B6F15528-21DE-4FAA-801E-634DDDAF4B2B}" type="slidenum">
              <a:rPr lang="en-US" smtClean="0"/>
              <a:pPr/>
              <a:t>96</a:t>
            </a:fld>
            <a:endParaRPr lang="en-US"/>
          </a:p>
        </p:txBody>
      </p:sp>
      <p:sp>
        <p:nvSpPr>
          <p:cNvPr id="5" name="Title 4">
            <a:extLst>
              <a:ext uri="{FF2B5EF4-FFF2-40B4-BE49-F238E27FC236}">
                <a16:creationId xmlns:a16="http://schemas.microsoft.com/office/drawing/2014/main" id="{6A5F589F-BA3F-4397-ADE4-DD86E396BF14}"/>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id="{9D3E4860-1F15-4B8F-BDE9-24DDC260E285}"/>
              </a:ext>
            </a:extLst>
          </p:cNvPr>
          <p:cNvPicPr>
            <a:picLocks noChangeAspect="1"/>
          </p:cNvPicPr>
          <p:nvPr/>
        </p:nvPicPr>
        <p:blipFill rotWithShape="1">
          <a:blip r:embed="rId2"/>
          <a:srcRect l="16667" t="26296" r="18332" b="20371"/>
          <a:stretch/>
        </p:blipFill>
        <p:spPr>
          <a:xfrm>
            <a:off x="3048000" y="2209800"/>
            <a:ext cx="5943600" cy="2743200"/>
          </a:xfrm>
          <a:prstGeom prst="rect">
            <a:avLst/>
          </a:prstGeom>
        </p:spPr>
      </p:pic>
    </p:spTree>
    <p:extLst>
      <p:ext uri="{BB962C8B-B14F-4D97-AF65-F5344CB8AC3E}">
        <p14:creationId xmlns:p14="http://schemas.microsoft.com/office/powerpoint/2010/main" val="17897484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167D4-ED5D-46F8-9274-DFFEFBD3DC4A}"/>
              </a:ext>
            </a:extLst>
          </p:cNvPr>
          <p:cNvSpPr>
            <a:spLocks noGrp="1"/>
          </p:cNvSpPr>
          <p:nvPr>
            <p:ph idx="1"/>
          </p:nvPr>
        </p:nvSpPr>
        <p:spPr/>
        <p:txBody>
          <a:bodyPr/>
          <a:lstStyle/>
          <a:p>
            <a:endParaRPr lang="en-IN"/>
          </a:p>
        </p:txBody>
      </p:sp>
      <p:sp>
        <p:nvSpPr>
          <p:cNvPr id="3" name="Footer Placeholder 2">
            <a:extLst>
              <a:ext uri="{FF2B5EF4-FFF2-40B4-BE49-F238E27FC236}">
                <a16:creationId xmlns:a16="http://schemas.microsoft.com/office/drawing/2014/main" id="{F0612681-F354-4FE5-9E45-8D4DB8897E49}"/>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04FADC0E-60AA-48C9-9B96-9161145D1EA0}"/>
              </a:ext>
            </a:extLst>
          </p:cNvPr>
          <p:cNvSpPr>
            <a:spLocks noGrp="1"/>
          </p:cNvSpPr>
          <p:nvPr>
            <p:ph type="sldNum" sz="quarter" idx="12"/>
          </p:nvPr>
        </p:nvSpPr>
        <p:spPr/>
        <p:txBody>
          <a:bodyPr/>
          <a:lstStyle/>
          <a:p>
            <a:fld id="{B6F15528-21DE-4FAA-801E-634DDDAF4B2B}" type="slidenum">
              <a:rPr lang="en-US" smtClean="0"/>
              <a:pPr/>
              <a:t>97</a:t>
            </a:fld>
            <a:endParaRPr lang="en-US"/>
          </a:p>
        </p:txBody>
      </p:sp>
      <p:sp>
        <p:nvSpPr>
          <p:cNvPr id="5" name="Title 4">
            <a:extLst>
              <a:ext uri="{FF2B5EF4-FFF2-40B4-BE49-F238E27FC236}">
                <a16:creationId xmlns:a16="http://schemas.microsoft.com/office/drawing/2014/main" id="{0687773C-851D-4192-9EE1-DF88365575F5}"/>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id="{B0EA4311-0BD2-4E36-979A-B610B0BEFB74}"/>
              </a:ext>
            </a:extLst>
          </p:cNvPr>
          <p:cNvPicPr>
            <a:picLocks noChangeAspect="1"/>
          </p:cNvPicPr>
          <p:nvPr/>
        </p:nvPicPr>
        <p:blipFill rotWithShape="1">
          <a:blip r:embed="rId2"/>
          <a:srcRect l="13334" t="2593" r="14166" b="2593"/>
          <a:stretch/>
        </p:blipFill>
        <p:spPr>
          <a:xfrm>
            <a:off x="2176463" y="319723"/>
            <a:ext cx="7839075" cy="5766676"/>
          </a:xfrm>
          <a:prstGeom prst="rect">
            <a:avLst/>
          </a:prstGeom>
        </p:spPr>
      </p:pic>
    </p:spTree>
    <p:extLst>
      <p:ext uri="{BB962C8B-B14F-4D97-AF65-F5344CB8AC3E}">
        <p14:creationId xmlns:p14="http://schemas.microsoft.com/office/powerpoint/2010/main" val="23133512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3DE56BE-2FBC-4FA0-A538-C2F3D67E8BF1}"/>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D5627BF4-E9D6-4DA1-B012-1A64EAD2ABC4}"/>
              </a:ext>
            </a:extLst>
          </p:cNvPr>
          <p:cNvSpPr>
            <a:spLocks noGrp="1"/>
          </p:cNvSpPr>
          <p:nvPr>
            <p:ph type="sldNum" sz="quarter" idx="12"/>
          </p:nvPr>
        </p:nvSpPr>
        <p:spPr/>
        <p:txBody>
          <a:bodyPr/>
          <a:lstStyle/>
          <a:p>
            <a:fld id="{B6F15528-21DE-4FAA-801E-634DDDAF4B2B}" type="slidenum">
              <a:rPr lang="en-US" smtClean="0"/>
              <a:pPr/>
              <a:t>98</a:t>
            </a:fld>
            <a:endParaRPr lang="en-US"/>
          </a:p>
        </p:txBody>
      </p:sp>
      <p:pic>
        <p:nvPicPr>
          <p:cNvPr id="10" name="Content Placeholder 6">
            <a:extLst>
              <a:ext uri="{FF2B5EF4-FFF2-40B4-BE49-F238E27FC236}">
                <a16:creationId xmlns:a16="http://schemas.microsoft.com/office/drawing/2014/main" id="{6EA1860B-DF36-4DCC-B6C7-3222FD766C25}"/>
              </a:ext>
            </a:extLst>
          </p:cNvPr>
          <p:cNvPicPr>
            <a:picLocks noGrp="1" noChangeAspect="1"/>
          </p:cNvPicPr>
          <p:nvPr>
            <p:ph idx="1"/>
          </p:nvPr>
        </p:nvPicPr>
        <p:blipFill rotWithShape="1">
          <a:blip r:embed="rId2"/>
          <a:srcRect l="13037" t="3803" r="13955" b="3546"/>
          <a:stretch/>
        </p:blipFill>
        <p:spPr>
          <a:xfrm>
            <a:off x="1348510" y="136525"/>
            <a:ext cx="8996218" cy="6125730"/>
          </a:xfrm>
        </p:spPr>
      </p:pic>
    </p:spTree>
    <p:extLst>
      <p:ext uri="{BB962C8B-B14F-4D97-AF65-F5344CB8AC3E}">
        <p14:creationId xmlns:p14="http://schemas.microsoft.com/office/powerpoint/2010/main" val="5633002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AFE65B-1099-4E48-B835-CC20374595C9}"/>
              </a:ext>
            </a:extLst>
          </p:cNvPr>
          <p:cNvSpPr>
            <a:spLocks noGrp="1"/>
          </p:cNvSpPr>
          <p:nvPr>
            <p:ph idx="1"/>
          </p:nvPr>
        </p:nvSpPr>
        <p:spPr/>
        <p:txBody>
          <a:bodyPr/>
          <a:lstStyle/>
          <a:p>
            <a:endParaRPr lang="en-IN"/>
          </a:p>
        </p:txBody>
      </p:sp>
      <p:sp>
        <p:nvSpPr>
          <p:cNvPr id="3" name="Footer Placeholder 2">
            <a:extLst>
              <a:ext uri="{FF2B5EF4-FFF2-40B4-BE49-F238E27FC236}">
                <a16:creationId xmlns:a16="http://schemas.microsoft.com/office/drawing/2014/main" id="{06F506C3-8D1B-40C1-B95A-8D5B9F1C5207}"/>
              </a:ext>
            </a:extLst>
          </p:cNvPr>
          <p:cNvSpPr>
            <a:spLocks noGrp="1"/>
          </p:cNvSpPr>
          <p:nvPr>
            <p:ph type="ftr" sz="quarter" idx="11"/>
          </p:nvPr>
        </p:nvSpPr>
        <p:spPr/>
        <p:txBody>
          <a:bodyPr/>
          <a:lstStyle/>
          <a:p>
            <a:r>
              <a:rPr lang="en-US"/>
              <a:t>Dept. of Computer Application (RCOEM)</a:t>
            </a:r>
          </a:p>
        </p:txBody>
      </p:sp>
      <p:sp>
        <p:nvSpPr>
          <p:cNvPr id="4" name="Slide Number Placeholder 3">
            <a:extLst>
              <a:ext uri="{FF2B5EF4-FFF2-40B4-BE49-F238E27FC236}">
                <a16:creationId xmlns:a16="http://schemas.microsoft.com/office/drawing/2014/main" id="{94B2875A-3BE1-4999-AC92-81AD3DFEDCBB}"/>
              </a:ext>
            </a:extLst>
          </p:cNvPr>
          <p:cNvSpPr>
            <a:spLocks noGrp="1"/>
          </p:cNvSpPr>
          <p:nvPr>
            <p:ph type="sldNum" sz="quarter" idx="12"/>
          </p:nvPr>
        </p:nvSpPr>
        <p:spPr/>
        <p:txBody>
          <a:bodyPr/>
          <a:lstStyle/>
          <a:p>
            <a:fld id="{B6F15528-21DE-4FAA-801E-634DDDAF4B2B}" type="slidenum">
              <a:rPr lang="en-US" smtClean="0"/>
              <a:pPr/>
              <a:t>99</a:t>
            </a:fld>
            <a:endParaRPr lang="en-US"/>
          </a:p>
        </p:txBody>
      </p:sp>
      <p:sp>
        <p:nvSpPr>
          <p:cNvPr id="5" name="Title 4">
            <a:extLst>
              <a:ext uri="{FF2B5EF4-FFF2-40B4-BE49-F238E27FC236}">
                <a16:creationId xmlns:a16="http://schemas.microsoft.com/office/drawing/2014/main" id="{8EA3842E-D86C-49FF-B74A-502326AAD510}"/>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id="{DD54897A-5FF4-4F18-83DA-67D848D83FDB}"/>
              </a:ext>
            </a:extLst>
          </p:cNvPr>
          <p:cNvPicPr>
            <a:picLocks noChangeAspect="1"/>
          </p:cNvPicPr>
          <p:nvPr/>
        </p:nvPicPr>
        <p:blipFill rotWithShape="1">
          <a:blip r:embed="rId2"/>
          <a:srcRect l="13333" t="4344" r="13333" b="2592"/>
          <a:stretch/>
        </p:blipFill>
        <p:spPr>
          <a:xfrm>
            <a:off x="2306495" y="457201"/>
            <a:ext cx="7579010" cy="5410201"/>
          </a:xfrm>
          <a:prstGeom prst="rect">
            <a:avLst/>
          </a:prstGeom>
        </p:spPr>
      </p:pic>
    </p:spTree>
    <p:extLst>
      <p:ext uri="{BB962C8B-B14F-4D97-AF65-F5344CB8AC3E}">
        <p14:creationId xmlns:p14="http://schemas.microsoft.com/office/powerpoint/2010/main" val="3258444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9202</Words>
  <Application>Microsoft Office PowerPoint</Application>
  <PresentationFormat>Widescreen</PresentationFormat>
  <Paragraphs>856</Paragraphs>
  <Slides>110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110</vt:i4>
      </vt:variant>
    </vt:vector>
  </HeadingPairs>
  <TitlesOfParts>
    <vt:vector size="119" baseType="lpstr">
      <vt:lpstr>Arial</vt:lpstr>
      <vt:lpstr>Calibri</vt:lpstr>
      <vt:lpstr>Calibri Light</vt:lpstr>
      <vt:lpstr>CMTT10</vt:lpstr>
      <vt:lpstr>Minion-Regular</vt:lpstr>
      <vt:lpstr>Times New Roman</vt:lpstr>
      <vt:lpstr>Wingdings</vt:lpstr>
      <vt:lpstr>Wingdings 3</vt:lpstr>
      <vt:lpstr>Office Theme</vt:lpstr>
      <vt:lpstr>PPL Section 2 part 2</vt:lpstr>
      <vt:lpstr>PowerPoint Presentation</vt:lpstr>
      <vt:lpstr>Syllabus (MCA SEM- V)</vt:lpstr>
      <vt:lpstr>Data Types</vt:lpstr>
      <vt:lpstr>PowerPoint Presentation</vt:lpstr>
      <vt:lpstr>Types</vt:lpstr>
      <vt:lpstr>Types</vt:lpstr>
      <vt:lpstr>Data Types</vt:lpstr>
      <vt:lpstr>Implementation of elementary data types</vt:lpstr>
      <vt:lpstr>Data Types</vt:lpstr>
      <vt:lpstr>Data Types</vt:lpstr>
      <vt:lpstr>Data Types</vt:lpstr>
      <vt:lpstr>Data Types</vt:lpstr>
      <vt:lpstr>Data Types</vt:lpstr>
      <vt:lpstr>Data Types</vt:lpstr>
      <vt:lpstr>Data Types</vt:lpstr>
      <vt:lpstr>Data Types</vt:lpstr>
      <vt:lpstr>Data Types</vt:lpstr>
      <vt:lpstr>Data Types</vt:lpstr>
      <vt:lpstr>Component of type system</vt:lpstr>
      <vt:lpstr>Type Equivalence</vt:lpstr>
      <vt:lpstr>Structurally Equivalent</vt:lpstr>
      <vt:lpstr>Example of structural Equivalence</vt:lpstr>
      <vt:lpstr>Name Equivalent</vt:lpstr>
      <vt:lpstr>Data Types</vt:lpstr>
      <vt:lpstr>Data Types</vt:lpstr>
      <vt:lpstr>Data Types</vt:lpstr>
      <vt:lpstr>Type Conversion or Type Casting </vt:lpstr>
      <vt:lpstr>Implicit type conversion</vt:lpstr>
      <vt:lpstr>PowerPoint Presentation</vt:lpstr>
      <vt:lpstr>PowerPoint Presentation</vt:lpstr>
      <vt:lpstr>Explicit type conversion</vt:lpstr>
      <vt:lpstr>Data Types</vt:lpstr>
      <vt:lpstr>Data Types</vt:lpstr>
      <vt:lpstr>Advantage &amp; Disadvantage  of coercion</vt:lpstr>
      <vt:lpstr>Type Error</vt:lpstr>
      <vt:lpstr>Type Safety</vt:lpstr>
      <vt:lpstr>Type Safety</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Row-Pointer Layout</vt:lpstr>
      <vt:lpstr>Data Types</vt:lpstr>
      <vt:lpstr>Data Types</vt:lpstr>
      <vt:lpstr>Stack Smashing</vt:lpstr>
      <vt:lpstr>PowerPoint Presentation</vt:lpstr>
      <vt:lpstr>PowerPoint Presentation</vt:lpstr>
      <vt:lpstr>PowerPoint Presentation</vt:lpstr>
      <vt:lpstr>PowerPoint Presentation</vt:lpstr>
      <vt:lpstr>PowerPoint Presentation</vt:lpstr>
      <vt:lpstr>Data Types</vt:lpstr>
      <vt:lpstr>Data Types</vt:lpstr>
      <vt:lpstr>Danling Reference</vt:lpstr>
      <vt:lpstr>How to overcome this situation</vt:lpstr>
      <vt:lpstr>Tombstone</vt:lpstr>
      <vt:lpstr>Tombstone</vt:lpstr>
      <vt:lpstr>Tombstone</vt:lpstr>
      <vt:lpstr>Lock and Keys</vt:lpstr>
      <vt:lpstr>Lock and Keys</vt:lpstr>
      <vt:lpstr>Lock and Keys</vt:lpstr>
      <vt:lpstr>Data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PPL Section 2 part 2</dc:title>
  <dc:creator>Satyajit Uparkar</dc:creator>
  <cp:lastModifiedBy>Satyajit Uparkar</cp:lastModifiedBy>
  <cp:revision>4</cp:revision>
  <dcterms:created xsi:type="dcterms:W3CDTF">2022-04-06T04:51:59Z</dcterms:created>
  <dcterms:modified xsi:type="dcterms:W3CDTF">2022-04-09T02:01:58Z</dcterms:modified>
</cp:coreProperties>
</file>