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5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32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0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6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33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62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9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5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7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3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92E7E-D1A7-46DE-B36F-45833B4331A7}" type="datetimeFigureOut">
              <a:rPr lang="en-IN" smtClean="0"/>
              <a:t>20-05-2024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E2BA-E903-4023-9C68-C9B14AC84D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97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westernpacific/news-room/events/detail/2024/04/29/default-calendar/expert-meeting-on-accelerating-access-to-human-genomics-for-public-health" TargetMode="External"/><Relationship Id="rId7" Type="http://schemas.openxmlformats.org/officeDocument/2006/relationships/hyperlink" Target="https://iris.who.int/bitstream/handle/10665/367353/9789240057401-eng.pdf?sequence=1" TargetMode="External"/><Relationship Id="rId2" Type="http://schemas.openxmlformats.org/officeDocument/2006/relationships/hyperlink" Target="https://iris.who.int/bitstream/handle/10665/359560/9789240052857-eng.pdf?sequenc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initiatives/genomic-surveillance-strategy" TargetMode="External"/><Relationship Id="rId5" Type="http://schemas.openxmlformats.org/officeDocument/2006/relationships/hyperlink" Target="https://www.who.int/initiatives/international-pathogen-surveillance-network#:~:text=Pathogen%20genomic%20surveillance%20is%20the,bacteria%2C%20fungi%2C%20and%20parasites." TargetMode="External"/><Relationship Id="rId4" Type="http://schemas.openxmlformats.org/officeDocument/2006/relationships/hyperlink" Target="https://uofuhealth.utah.edu/center-genomic-medicine/news/2023/08/genomic-medicine-and-future-of-health-c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9CAF-6C69-E646-12D3-6D59C292A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Genomics in Public Health and Pathogen Surveillance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9776-AB87-5921-6A17-9EFBFD6E3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5773" y="4916504"/>
            <a:ext cx="4154079" cy="81913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Submitted by: Mrinal Bamhotra</a:t>
            </a:r>
          </a:p>
        </p:txBody>
      </p:sp>
    </p:spTree>
    <p:extLst>
      <p:ext uri="{BB962C8B-B14F-4D97-AF65-F5344CB8AC3E}">
        <p14:creationId xmlns:p14="http://schemas.microsoft.com/office/powerpoint/2010/main" val="17806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64E1-FF44-87D2-6FE1-B47B3287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22550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/>
              <a:t>IPSN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D75F-2D03-FD4D-C677-FD8BBA0A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09" y="1398948"/>
            <a:ext cx="9905998" cy="31242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 The International Pathogen Surveillance Network, or IPSN, is an initiative by WHO that has established a global network for rapid surveillance of pathogens, which leads to more effective and better decision-making</a:t>
            </a:r>
            <a:r>
              <a:rPr lang="en-IN" sz="2800" dirty="0"/>
              <a:t> for public health.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F3FB4-F513-48EE-2EC8-EE092817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91" y="4017096"/>
            <a:ext cx="5229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83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EB4C-08BC-9282-6EE8-4A15C95C9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416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/>
              <a:t>Types of Surveillance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EBD8-72ED-CFD6-25A6-D4704B17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11197"/>
            <a:ext cx="9905998" cy="312420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/>
              <a:t>Passive Surveillance: </a:t>
            </a:r>
            <a:r>
              <a:rPr lang="en-IN" sz="2800" dirty="0"/>
              <a:t>pathogen data depends upon third parties like healthcare providers and laboratories.</a:t>
            </a:r>
          </a:p>
          <a:p>
            <a:pPr algn="just">
              <a:lnSpc>
                <a:spcPct val="150000"/>
              </a:lnSpc>
            </a:pPr>
            <a:r>
              <a:rPr lang="en-IN" sz="2800" b="1" dirty="0"/>
              <a:t>Active Surveillance: </a:t>
            </a:r>
            <a:r>
              <a:rPr lang="en-IN" sz="2800" dirty="0"/>
              <a:t>pathogen data depends upon the involvement of healthcare officials who investigate diseases by conducting surveys.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7219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2224-BC3A-44CC-6E90-FEFF7E8D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954"/>
            <a:ext cx="9905998" cy="1905000"/>
          </a:xfrm>
        </p:spPr>
        <p:txBody>
          <a:bodyPr>
            <a:normAutofit/>
          </a:bodyPr>
          <a:lstStyle/>
          <a:p>
            <a:r>
              <a:rPr lang="en-IN" sz="4000" dirty="0">
                <a:effectLst/>
                <a:ea typeface="Calibri" panose="020F0502020204030204" pitchFamily="34" charset="0"/>
              </a:rPr>
              <a:t>Global Genomic surveillance strategy for pathogens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6214-078E-DFD4-5B96-B8E4A95A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1962"/>
            <a:ext cx="9905998" cy="3124201"/>
          </a:xfrm>
        </p:spPr>
        <p:txBody>
          <a:bodyPr>
            <a:normAutofit/>
          </a:bodyPr>
          <a:lstStyle/>
          <a:p>
            <a:r>
              <a:rPr lang="en-IN" sz="2800" dirty="0"/>
              <a:t>WHO initiated a 10-year plan, i.e., 2022-2032, for the constant analysis of the pathogens that can potentially cause an epidemic or pandemic. and 10-year plan is called Global Genomic Surveillance Strategy for Pathogens with Pandemic and Epidemic Potential</a:t>
            </a:r>
          </a:p>
        </p:txBody>
      </p:sp>
    </p:spTree>
    <p:extLst>
      <p:ext uri="{BB962C8B-B14F-4D97-AF65-F5344CB8AC3E}">
        <p14:creationId xmlns:p14="http://schemas.microsoft.com/office/powerpoint/2010/main" val="64886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FBA3-5777-4929-C3D8-C6CDFA11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96" y="25137"/>
            <a:ext cx="10462983" cy="1905000"/>
          </a:xfrm>
        </p:spPr>
        <p:txBody>
          <a:bodyPr>
            <a:normAutofit/>
          </a:bodyPr>
          <a:lstStyle/>
          <a:p>
            <a:r>
              <a:rPr lang="en-IN" sz="5400" dirty="0"/>
              <a:t>Future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4B09-CE8A-9C88-A43B-443BB589D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03663"/>
            <a:ext cx="9905998" cy="3124201"/>
          </a:xfrm>
        </p:spPr>
        <p:txBody>
          <a:bodyPr>
            <a:normAutofit/>
          </a:bodyPr>
          <a:lstStyle/>
          <a:p>
            <a:r>
              <a:rPr lang="en-IN" sz="2800" dirty="0"/>
              <a:t>We can use AI for enhanced outbreak detection and response, identifying high-risk populations and leading to targeted public health.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AI can </a:t>
            </a:r>
            <a:r>
              <a:rPr lang="en-US" sz="2800" dirty="0"/>
              <a:t>analyze a vast amount of genomic data in real-time, allowing us to identify different pathogens faster</a:t>
            </a:r>
            <a:r>
              <a:rPr lang="en-IN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486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23D0-B9B2-137A-E1EC-6120A973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>
            <a:normAutofit/>
          </a:bodyPr>
          <a:lstStyle/>
          <a:p>
            <a:r>
              <a:rPr lang="en-IN" sz="5400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1263-0838-8904-9998-B7F6B59F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6" y="1564049"/>
            <a:ext cx="10906813" cy="4667067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https://iris.who.int/bitstream/handle/10665/359560/9789240052857-eng.pdf?sequence=1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https://www.who.int/westernpacific/news-room/events/detail/2024/04/29/default-calendar/expert-meeting-on-accelerating-access-to-human-genomics-for-public-health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Genomic Medicine and the Future of Health Care | University of Utah Health | University of Utah Health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International Pathogen Surveillance Network (IPSN) (</a:t>
            </a:r>
            <a:r>
              <a:rPr lang="en-IN" sz="1600" u="sng" kern="100" dirty="0" err="1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whohttps</a:t>
            </a: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://www.who.int/initiatives/international-pathogen-surveillance-network#:~:text=Pathogen%20genomic%20surveillance%20is%20the,bacteria%2C%20fungi%2C%20and%20parasites..int)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WHO global genomic surveihttps://www.who.int/initiatives/genomic-surveillance-strategyllance strategy for pathogens with pandemic and epidemic potential 2022-2032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u="sng" kern="100" dirty="0">
                <a:solidFill>
                  <a:srgbClr val="0000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https://iris.who.int/bitstream/handle/10665/367353/9789240057401-eng.pdf?sequence=1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499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C4A3-CF27-6FBE-420C-BCAACE08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267" y="184886"/>
            <a:ext cx="9905998" cy="1478570"/>
          </a:xfrm>
        </p:spPr>
        <p:txBody>
          <a:bodyPr>
            <a:normAutofit/>
          </a:bodyPr>
          <a:lstStyle/>
          <a:p>
            <a:r>
              <a:rPr lang="en-IN" sz="48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7EED-8E78-46E6-A39A-978ACD7D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1074"/>
            <a:ext cx="9905999" cy="4405838"/>
          </a:xfrm>
        </p:spPr>
        <p:txBody>
          <a:bodyPr>
            <a:normAutofit/>
          </a:bodyPr>
          <a:lstStyle/>
          <a:p>
            <a:r>
              <a:rPr lang="en-IN" sz="2000" dirty="0"/>
              <a:t>Genomics in Public Health</a:t>
            </a:r>
          </a:p>
          <a:p>
            <a:pPr marL="0" indent="0">
              <a:buNone/>
            </a:pPr>
            <a:r>
              <a:rPr lang="en-IN" sz="1800" dirty="0"/>
              <a:t>	1. Introduction</a:t>
            </a:r>
          </a:p>
          <a:p>
            <a:pPr marL="0" indent="0">
              <a:buNone/>
            </a:pPr>
            <a:r>
              <a:rPr lang="en-IN" sz="1800" dirty="0"/>
              <a:t>	2. Applications</a:t>
            </a:r>
          </a:p>
          <a:p>
            <a:pPr marL="0" indent="0">
              <a:buNone/>
            </a:pPr>
            <a:r>
              <a:rPr lang="en-IN" sz="1800" dirty="0"/>
              <a:t>	3. Advantages</a:t>
            </a:r>
          </a:p>
          <a:p>
            <a:pPr marL="0" indent="0">
              <a:buNone/>
            </a:pPr>
            <a:r>
              <a:rPr lang="en-IN" sz="1800" dirty="0"/>
              <a:t>	4. Disadvantages</a:t>
            </a:r>
          </a:p>
          <a:p>
            <a:r>
              <a:rPr lang="en-IN" sz="2000" dirty="0"/>
              <a:t>Pathogen Surveillance</a:t>
            </a:r>
          </a:p>
          <a:p>
            <a:pPr marL="914400" lvl="2" indent="0">
              <a:buNone/>
            </a:pPr>
            <a:r>
              <a:rPr lang="en-IN" dirty="0"/>
              <a:t>1. Introduction</a:t>
            </a:r>
          </a:p>
          <a:p>
            <a:pPr marL="914400" lvl="2" indent="0">
              <a:buNone/>
            </a:pPr>
            <a:r>
              <a:rPr lang="en-IN" dirty="0"/>
              <a:t>2. IPSN</a:t>
            </a:r>
          </a:p>
          <a:p>
            <a:pPr marL="914400" lvl="2" indent="0">
              <a:buNone/>
            </a:pPr>
            <a:r>
              <a:rPr lang="en-IN" dirty="0"/>
              <a:t>3. Types of Surveillances</a:t>
            </a:r>
          </a:p>
          <a:p>
            <a:pPr marL="914400" lvl="2" indent="0">
              <a:buNone/>
            </a:pPr>
            <a:r>
              <a:rPr lang="en-IN" dirty="0">
                <a:effectLst/>
                <a:ea typeface="Calibri" panose="020F0502020204030204" pitchFamily="34" charset="0"/>
              </a:rPr>
              <a:t>4. Global Genomic surveillance strategy for pathogens</a:t>
            </a:r>
          </a:p>
          <a:p>
            <a:pPr marL="914400" lvl="2" indent="0">
              <a:buNone/>
            </a:pPr>
            <a:endParaRPr lang="en-IN" dirty="0"/>
          </a:p>
          <a:p>
            <a:pPr marL="1371600" lvl="2" indent="-457200">
              <a:buFont typeface="+mj-lt"/>
              <a:buAutoNum type="arabicPeriod"/>
            </a:pPr>
            <a:endParaRPr lang="en-IN" dirty="0"/>
          </a:p>
          <a:p>
            <a:pPr marL="1371600" lvl="2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C1834-BF4B-B922-BEAE-7D5FA524A536}"/>
              </a:ext>
            </a:extLst>
          </p:cNvPr>
          <p:cNvSpPr txBox="1"/>
          <p:nvPr/>
        </p:nvSpPr>
        <p:spPr>
          <a:xfrm>
            <a:off x="1160267" y="5806912"/>
            <a:ext cx="2903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Future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3071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4C60-0AA7-9F32-6EAE-183E60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44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Genomics in Public Health</a:t>
            </a:r>
          </a:p>
        </p:txBody>
      </p:sp>
    </p:spTree>
    <p:extLst>
      <p:ext uri="{BB962C8B-B14F-4D97-AF65-F5344CB8AC3E}">
        <p14:creationId xmlns:p14="http://schemas.microsoft.com/office/powerpoint/2010/main" val="36422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F1D1-B923-0B82-DF7A-43F148AD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883"/>
          </a:xfrm>
        </p:spPr>
        <p:txBody>
          <a:bodyPr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193B-75C6-50D5-FBF8-5AD73E53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66" y="1828822"/>
            <a:ext cx="10774067" cy="35381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 According to WHO</a:t>
            </a:r>
            <a:r>
              <a:rPr lang="en-US" sz="2800" dirty="0"/>
              <a:t>, Genomics is a branch of molecular biology that treats not only genes but all </a:t>
            </a:r>
            <a:r>
              <a:rPr lang="en-IN" sz="2800" dirty="0"/>
              <a:t>DNA using </a:t>
            </a:r>
            <a:r>
              <a:rPr lang="en-US" sz="2800" dirty="0"/>
              <a:t>biochemistry, genetics, and molecular biology techniques</a:t>
            </a:r>
            <a:r>
              <a:rPr lang="en-IN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800" dirty="0"/>
              <a:t>Public Health Genomics is a rapidly growing field that applies genomic knowledge to improve public health by monitoring infectious diseases.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  <a:p>
            <a:pPr algn="just">
              <a:lnSpc>
                <a:spcPct val="150000"/>
              </a:lnSpc>
            </a:pPr>
            <a:endParaRPr lang="en-IN" sz="2800" dirty="0"/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063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D27E-4A28-DFA0-06FE-DED66573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1127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75D0-01E1-856A-2881-0B903C76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571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dirty="0"/>
              <a:t>Disease </a:t>
            </a: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tracking</a:t>
            </a:r>
            <a:r>
              <a:rPr lang="en-IN" sz="2800" dirty="0"/>
              <a:t> and Outbreak Examination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Personalized Medicine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Prevention from Chronic Diseases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Genomic Environmental Health</a:t>
            </a:r>
          </a:p>
        </p:txBody>
      </p:sp>
    </p:spTree>
    <p:extLst>
      <p:ext uri="{BB962C8B-B14F-4D97-AF65-F5344CB8AC3E}">
        <p14:creationId xmlns:p14="http://schemas.microsoft.com/office/powerpoint/2010/main" val="383612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313-F9C8-7874-5102-BBFA5B9A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10001069" cy="879835"/>
          </a:xfrm>
        </p:spPr>
        <p:txBody>
          <a:bodyPr>
            <a:normAutofit/>
          </a:bodyPr>
          <a:lstStyle/>
          <a:p>
            <a:r>
              <a:rPr lang="en-IN" sz="4800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823F-60E8-FEFF-440B-A461B9F1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95" y="2026762"/>
            <a:ext cx="10124386" cy="398125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Ethical concerns regarding the data privacy of the patients</a:t>
            </a:r>
          </a:p>
          <a:p>
            <a:pPr algn="just">
              <a:lnSpc>
                <a:spcPct val="150000"/>
              </a:lnSpc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Challenges while interpreting complex genetic data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Limited access to genomic technologies in low-resource environments.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Discovery of Drug Targets</a:t>
            </a:r>
          </a:p>
        </p:txBody>
      </p:sp>
    </p:spTree>
    <p:extLst>
      <p:ext uri="{BB962C8B-B14F-4D97-AF65-F5344CB8AC3E}">
        <p14:creationId xmlns:p14="http://schemas.microsoft.com/office/powerpoint/2010/main" val="157104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D7A7-99D6-59D9-53C4-0A683A32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562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9DCB-EADC-7F08-3950-20977A11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9723"/>
            <a:ext cx="9905998" cy="31242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Ethical concerns regarding the data privacy of the patients</a:t>
            </a:r>
          </a:p>
          <a:p>
            <a:pPr algn="just">
              <a:lnSpc>
                <a:spcPct val="150000"/>
              </a:lnSpc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Challenges while interpreting the complex genetic data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Limited access to genomic technologies in low-resource environments.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574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1F33-B546-E780-8B73-52992C9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Pathogen Surveillance </a:t>
            </a:r>
          </a:p>
        </p:txBody>
      </p:sp>
    </p:spTree>
    <p:extLst>
      <p:ext uri="{BB962C8B-B14F-4D97-AF65-F5344CB8AC3E}">
        <p14:creationId xmlns:p14="http://schemas.microsoft.com/office/powerpoint/2010/main" val="169948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A7B1-467C-98B0-E546-903C96AB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406"/>
            <a:ext cx="9905998" cy="1905000"/>
          </a:xfrm>
        </p:spPr>
        <p:txBody>
          <a:bodyPr>
            <a:norm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38C0-0F3E-1280-598D-1FB61005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6783"/>
            <a:ext cx="9905998" cy="312420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sz="2800" dirty="0"/>
              <a:t>It is a comprehensive process involving monitoring and </a:t>
            </a:r>
            <a:r>
              <a:rPr lang="en-IN" sz="2800" dirty="0" err="1"/>
              <a:t>analyzing</a:t>
            </a:r>
            <a:r>
              <a:rPr lang="en-IN" sz="2800" dirty="0"/>
              <a:t> various pathogens’ genetic material.</a:t>
            </a:r>
          </a:p>
          <a:p>
            <a:pPr algn="just">
              <a:lnSpc>
                <a:spcPct val="150000"/>
              </a:lnSpc>
            </a:pPr>
            <a:r>
              <a:rPr lang="en-IN" sz="2800" dirty="0"/>
              <a:t>The procedure includes the collection, monitoring, and analysis of genetic material of pathogens where the genetic makeup, evolution, and spread are checked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8039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481</TotalTime>
  <Words>546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Tw Cen MT</vt:lpstr>
      <vt:lpstr>Circuit</vt:lpstr>
      <vt:lpstr>Genomics in Public Health and Pathogen Surveillance</vt:lpstr>
      <vt:lpstr>Table of Contents</vt:lpstr>
      <vt:lpstr>Genomics in Public Health</vt:lpstr>
      <vt:lpstr>Introduction</vt:lpstr>
      <vt:lpstr>Applications</vt:lpstr>
      <vt:lpstr>Advantages</vt:lpstr>
      <vt:lpstr>Disadvantages</vt:lpstr>
      <vt:lpstr>Pathogen Surveillance </vt:lpstr>
      <vt:lpstr>Introduction</vt:lpstr>
      <vt:lpstr>IPSN</vt:lpstr>
      <vt:lpstr>Types of Surveillance</vt:lpstr>
      <vt:lpstr>Global Genomic surveillance strategy for pathogens</vt:lpstr>
      <vt:lpstr>Future Aspects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 in Public Health and Pathogen Surveillance</dc:title>
  <dc:creator>Mrinal Bamhotra</dc:creator>
  <cp:lastModifiedBy>Mrinal Bamhotra</cp:lastModifiedBy>
  <cp:revision>5</cp:revision>
  <dcterms:created xsi:type="dcterms:W3CDTF">2024-05-19T00:17:09Z</dcterms:created>
  <dcterms:modified xsi:type="dcterms:W3CDTF">2024-05-20T04:00:20Z</dcterms:modified>
</cp:coreProperties>
</file>