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59" r:id="rId2"/>
  </p:sldMasterIdLst>
  <p:notesMasterIdLst>
    <p:notesMasterId r:id="rId32"/>
  </p:notesMasterIdLst>
  <p:sldIdLst>
    <p:sldId id="256" r:id="rId3"/>
    <p:sldId id="257" r:id="rId4"/>
    <p:sldId id="258" r:id="rId5"/>
    <p:sldId id="259" r:id="rId6"/>
    <p:sldId id="260" r:id="rId7"/>
    <p:sldId id="277" r:id="rId8"/>
    <p:sldId id="278" r:id="rId9"/>
    <p:sldId id="279" r:id="rId10"/>
    <p:sldId id="261" r:id="rId11"/>
    <p:sldId id="262" r:id="rId12"/>
    <p:sldId id="281"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84" r:id="rId27"/>
    <p:sldId id="285" r:id="rId28"/>
    <p:sldId id="276" r:id="rId29"/>
    <p:sldId id="282" r:id="rId30"/>
    <p:sldId id="283" r:id="rId3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hook6xeTFOfy3xiUBqVTKfqCf7P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38DBEE-2F6D-434A-86FD-93D1FB2DF6A7}" v="96" dt="2023-05-23T05:58:25.987"/>
  </p1510:revLst>
</p1510:revInfo>
</file>

<file path=ppt/tableStyles.xml><?xml version="1.0" encoding="utf-8"?>
<a:tblStyleLst xmlns:a="http://schemas.openxmlformats.org/drawingml/2006/main" def="{C004D42D-56E9-402A-8C84-FAD5A76E48A6}">
  <a:tblStyle styleId="{C004D42D-56E9-402A-8C84-FAD5A76E48A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17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5/10/relationships/revisionInfo" Target="revisionInfo.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customschemas.google.com/relationships/presentationmetadata" Target="metadata"/><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brata Sahu" userId="1e17330bc223aca0" providerId="LiveId" clId="{B730B7CD-06E4-47A5-AF5A-DFC497EC36DC}"/>
    <pc:docChg chg="modSld">
      <pc:chgData name="Subrata Sahu" userId="1e17330bc223aca0" providerId="LiveId" clId="{B730B7CD-06E4-47A5-AF5A-DFC497EC36DC}" dt="2023-05-23T06:17:51.307" v="2" actId="1076"/>
      <pc:docMkLst>
        <pc:docMk/>
      </pc:docMkLst>
      <pc:sldChg chg="modSp mod">
        <pc:chgData name="Subrata Sahu" userId="1e17330bc223aca0" providerId="LiveId" clId="{B730B7CD-06E4-47A5-AF5A-DFC497EC36DC}" dt="2023-05-23T06:17:51.307" v="2" actId="1076"/>
        <pc:sldMkLst>
          <pc:docMk/>
          <pc:sldMk cId="0" sldId="256"/>
        </pc:sldMkLst>
        <pc:spChg chg="mod">
          <ac:chgData name="Subrata Sahu" userId="1e17330bc223aca0" providerId="LiveId" clId="{B730B7CD-06E4-47A5-AF5A-DFC497EC36DC}" dt="2023-05-23T06:17:51.307" v="2" actId="1076"/>
          <ac:spMkLst>
            <pc:docMk/>
            <pc:sldMk cId="0" sldId="256"/>
            <ac:spMk id="9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87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
        <p:cNvGrpSpPr/>
        <p:nvPr/>
      </p:nvGrpSpPr>
      <p:grpSpPr>
        <a:xfrm>
          <a:off x="0" y="0"/>
          <a:ext cx="0" cy="0"/>
          <a:chOff x="0" y="0"/>
          <a:chExt cx="0" cy="0"/>
        </a:xfrm>
      </p:grpSpPr>
      <p:sp>
        <p:nvSpPr>
          <p:cNvPr id="17" name="Google Shape;17;p23"/>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3"/>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32"/>
          <p:cNvSpPr txBox="1">
            <a:spLocks noGrp="1"/>
          </p:cNvSpPr>
          <p:nvPr>
            <p:ph type="title"/>
          </p:nvPr>
        </p:nvSpPr>
        <p:spPr>
          <a:xfrm rot="5400000">
            <a:off x="7242175" y="1787525"/>
            <a:ext cx="5937250"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Click to edit Master title style</a:t>
            </a:r>
            <a:endParaRPr/>
          </a:p>
        </p:txBody>
      </p:sp>
      <p:sp>
        <p:nvSpPr>
          <p:cNvPr id="75" name="Google Shape;75;p32"/>
          <p:cNvSpPr txBox="1">
            <a:spLocks noGrp="1"/>
          </p:cNvSpPr>
          <p:nvPr>
            <p:ph type="body" idx="1"/>
          </p:nvPr>
        </p:nvSpPr>
        <p:spPr>
          <a:xfrm rot="5400000">
            <a:off x="1654175" y="-854075"/>
            <a:ext cx="5937250" cy="8026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76" name="Google Shape;76;p32"/>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2"/>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6"/>
        <p:cNvGrpSpPr/>
        <p:nvPr/>
      </p:nvGrpSpPr>
      <p:grpSpPr>
        <a:xfrm>
          <a:off x="0" y="0"/>
          <a:ext cx="0" cy="0"/>
          <a:chOff x="0" y="0"/>
          <a:chExt cx="0" cy="0"/>
        </a:xfrm>
      </p:grpSpPr>
      <p:sp>
        <p:nvSpPr>
          <p:cNvPr id="87" name="Google Shape;87;p34"/>
          <p:cNvSpPr txBox="1">
            <a:spLocks noGrp="1"/>
          </p:cNvSpPr>
          <p:nvPr>
            <p:ph type="ctrTitle"/>
          </p:nvPr>
        </p:nvSpPr>
        <p:spPr>
          <a:xfrm>
            <a:off x="624417" y="620713"/>
            <a:ext cx="10943167" cy="10826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34"/>
          <p:cNvSpPr txBox="1">
            <a:spLocks noGrp="1"/>
          </p:cNvSpPr>
          <p:nvPr>
            <p:ph type="subTitle" idx="1"/>
          </p:nvPr>
        </p:nvSpPr>
        <p:spPr>
          <a:xfrm>
            <a:off x="626533" y="1843088"/>
            <a:ext cx="10949517" cy="981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640"/>
              </a:spcBef>
              <a:spcAft>
                <a:spcPts val="0"/>
              </a:spcAft>
              <a:buClr>
                <a:schemeClr val="dk1"/>
              </a:buClr>
              <a:buSzPts val="3200"/>
              <a:buFont typeface="Arial"/>
              <a:buNone/>
              <a:defRPr/>
            </a:lvl1pPr>
            <a:lvl2pPr lvl="1" algn="l">
              <a:lnSpc>
                <a:spcPct val="100000"/>
              </a:lnSpc>
              <a:spcBef>
                <a:spcPts val="360"/>
              </a:spcBef>
              <a:spcAft>
                <a:spcPts val="0"/>
              </a:spcAft>
              <a:buClr>
                <a:schemeClr val="dk1"/>
              </a:buClr>
              <a:buSzPts val="1800"/>
              <a:buChar char="–"/>
              <a:defRPr/>
            </a:lvl2pPr>
            <a:lvl3pPr lvl="2" algn="l">
              <a:lnSpc>
                <a:spcPct val="100000"/>
              </a:lnSpc>
              <a:spcBef>
                <a:spcPts val="360"/>
              </a:spcBef>
              <a:spcAft>
                <a:spcPts val="0"/>
              </a:spcAft>
              <a:buClr>
                <a:schemeClr val="dk1"/>
              </a:buClr>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a:endParaRPr/>
          </a:p>
        </p:txBody>
      </p:sp>
      <p:sp>
        <p:nvSpPr>
          <p:cNvPr id="89" name="Google Shape;89;p34"/>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3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34"/>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24"/>
          <p:cNvSpPr txBox="1">
            <a:spLocks noGrp="1"/>
          </p:cNvSpPr>
          <p:nvPr>
            <p:ph type="title"/>
          </p:nvPr>
        </p:nvSpPr>
        <p:spPr>
          <a:xfrm>
            <a:off x="609600" y="190500"/>
            <a:ext cx="10972800" cy="58261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Click to edit Master title style</a:t>
            </a:r>
            <a:endParaRPr/>
          </a:p>
        </p:txBody>
      </p:sp>
      <p:sp>
        <p:nvSpPr>
          <p:cNvPr id="22" name="Google Shape;22;p24"/>
          <p:cNvSpPr txBox="1">
            <a:spLocks noGrp="1"/>
          </p:cNvSpPr>
          <p:nvPr>
            <p:ph type="body" idx="1"/>
          </p:nvPr>
        </p:nvSpPr>
        <p:spPr>
          <a:xfrm>
            <a:off x="609600" y="1174750"/>
            <a:ext cx="10972800" cy="4953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23" name="Google Shape;23;p24"/>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4"/>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6"/>
        <p:cNvGrpSpPr/>
        <p:nvPr/>
      </p:nvGrpSpPr>
      <p:grpSpPr>
        <a:xfrm>
          <a:off x="0" y="0"/>
          <a:ext cx="0" cy="0"/>
          <a:chOff x="0" y="0"/>
          <a:chExt cx="0" cy="0"/>
        </a:xfrm>
      </p:grpSpPr>
      <p:sp>
        <p:nvSpPr>
          <p:cNvPr id="27" name="Google Shape;27;p25"/>
          <p:cNvSpPr txBox="1">
            <a:spLocks noGrp="1"/>
          </p:cNvSpPr>
          <p:nvPr>
            <p:ph type="title"/>
          </p:nvPr>
        </p:nvSpPr>
        <p:spPr>
          <a:xfrm>
            <a:off x="609600" y="190500"/>
            <a:ext cx="10972800" cy="58261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Click to edit Master title style</a:t>
            </a:r>
            <a:endParaRPr/>
          </a:p>
        </p:txBody>
      </p:sp>
      <p:sp>
        <p:nvSpPr>
          <p:cNvPr id="28" name="Google Shape;28;p25"/>
          <p:cNvSpPr txBox="1">
            <a:spLocks noGrp="1"/>
          </p:cNvSpPr>
          <p:nvPr>
            <p:ph type="body" idx="1"/>
          </p:nvPr>
        </p:nvSpPr>
        <p:spPr>
          <a:xfrm>
            <a:off x="609600" y="1174750"/>
            <a:ext cx="5384800" cy="4953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29" name="Google Shape;29;p25"/>
          <p:cNvSpPr txBox="1">
            <a:spLocks noGrp="1"/>
          </p:cNvSpPr>
          <p:nvPr>
            <p:ph type="body" idx="2"/>
          </p:nvPr>
        </p:nvSpPr>
        <p:spPr>
          <a:xfrm>
            <a:off x="6197600" y="1174750"/>
            <a:ext cx="5384800" cy="4953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30" name="Google Shape;30;p25"/>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5"/>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26"/>
          <p:cNvSpPr txBox="1">
            <a:spLocks noGrp="1"/>
          </p:cNvSpPr>
          <p:nvPr>
            <p:ph type="title"/>
          </p:nvPr>
        </p:nvSpPr>
        <p:spPr>
          <a:xfrm>
            <a:off x="831851" y="1709738"/>
            <a:ext cx="10515600" cy="2852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Click to edit Master title style</a:t>
            </a:r>
            <a:endParaRPr/>
          </a:p>
        </p:txBody>
      </p:sp>
      <p:sp>
        <p:nvSpPr>
          <p:cNvPr id="35" name="Google Shape;35;p26"/>
          <p:cNvSpPr txBox="1">
            <a:spLocks noGrp="1"/>
          </p:cNvSpPr>
          <p:nvPr>
            <p:ph type="body" idx="1"/>
          </p:nvPr>
        </p:nvSpPr>
        <p:spPr>
          <a:xfrm>
            <a:off x="831851"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Clr>
                <a:schemeClr val="dk1"/>
              </a:buClr>
              <a:buSzPts val="2400"/>
              <a:buFont typeface="Arial"/>
              <a:buNone/>
              <a:defRPr sz="2400"/>
            </a:lvl1pPr>
            <a:lvl2pPr marL="914400" lvl="1" indent="-228600" algn="l">
              <a:spcBef>
                <a:spcPts val="400"/>
              </a:spcBef>
              <a:spcAft>
                <a:spcPts val="0"/>
              </a:spcAft>
              <a:buClr>
                <a:schemeClr val="dk1"/>
              </a:buClr>
              <a:buSzPts val="2000"/>
              <a:buFont typeface="Arial"/>
              <a:buNone/>
              <a:defRPr sz="2000"/>
            </a:lvl2pPr>
            <a:lvl3pPr marL="1371600" lvl="2" indent="-228600" algn="l">
              <a:spcBef>
                <a:spcPts val="360"/>
              </a:spcBef>
              <a:spcAft>
                <a:spcPts val="0"/>
              </a:spcAft>
              <a:buClr>
                <a:schemeClr val="dk1"/>
              </a:buClr>
              <a:buSzPts val="1800"/>
              <a:buFont typeface="Arial"/>
              <a:buNone/>
              <a:defRPr sz="1800"/>
            </a:lvl3pPr>
            <a:lvl4pPr marL="1828800" lvl="3" indent="-228600" algn="l">
              <a:spcBef>
                <a:spcPts val="320"/>
              </a:spcBef>
              <a:spcAft>
                <a:spcPts val="0"/>
              </a:spcAft>
              <a:buClr>
                <a:schemeClr val="dk1"/>
              </a:buClr>
              <a:buSzPts val="1600"/>
              <a:buFont typeface="Arial"/>
              <a:buNone/>
              <a:defRPr sz="1600"/>
            </a:lvl4pPr>
            <a:lvl5pPr marL="2286000" lvl="4" indent="-228600" algn="l">
              <a:spcBef>
                <a:spcPts val="320"/>
              </a:spcBef>
              <a:spcAft>
                <a:spcPts val="0"/>
              </a:spcAft>
              <a:buClr>
                <a:schemeClr val="dk1"/>
              </a:buClr>
              <a:buSzPts val="1600"/>
              <a:buFont typeface="Arial"/>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pPr lvl="0"/>
            <a:r>
              <a:rPr lang="en-US"/>
              <a:t>Click to edit Master text styles</a:t>
            </a:r>
          </a:p>
        </p:txBody>
      </p:sp>
      <p:sp>
        <p:nvSpPr>
          <p:cNvPr id="36" name="Google Shape;36;p26"/>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6"/>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7"/>
          <p:cNvSpPr txBox="1">
            <a:spLocks noGrp="1"/>
          </p:cNvSpPr>
          <p:nvPr>
            <p:ph type="title"/>
          </p:nvPr>
        </p:nvSpPr>
        <p:spPr>
          <a:xfrm>
            <a:off x="840317" y="365125"/>
            <a:ext cx="10515600" cy="13255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Click to edit Master title style</a:t>
            </a:r>
            <a:endParaRPr/>
          </a:p>
        </p:txBody>
      </p:sp>
      <p:sp>
        <p:nvSpPr>
          <p:cNvPr id="41" name="Google Shape;41;p27"/>
          <p:cNvSpPr txBox="1">
            <a:spLocks noGrp="1"/>
          </p:cNvSpPr>
          <p:nvPr>
            <p:ph type="body" idx="1"/>
          </p:nvPr>
        </p:nvSpPr>
        <p:spPr>
          <a:xfrm>
            <a:off x="840317" y="1681163"/>
            <a:ext cx="5158316"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lvl="0"/>
            <a:r>
              <a:rPr lang="en-US"/>
              <a:t>Click to edit Master text styles</a:t>
            </a:r>
          </a:p>
        </p:txBody>
      </p:sp>
      <p:sp>
        <p:nvSpPr>
          <p:cNvPr id="42" name="Google Shape;42;p27"/>
          <p:cNvSpPr txBox="1">
            <a:spLocks noGrp="1"/>
          </p:cNvSpPr>
          <p:nvPr>
            <p:ph type="body" idx="2"/>
          </p:nvPr>
        </p:nvSpPr>
        <p:spPr>
          <a:xfrm>
            <a:off x="840317" y="2505075"/>
            <a:ext cx="5158316"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43" name="Google Shape;43;p27"/>
          <p:cNvSpPr txBox="1">
            <a:spLocks noGrp="1"/>
          </p:cNvSpPr>
          <p:nvPr>
            <p:ph type="body" idx="3"/>
          </p:nvPr>
        </p:nvSpPr>
        <p:spPr>
          <a:xfrm>
            <a:off x="6172200" y="1681163"/>
            <a:ext cx="5183717"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lvl="0"/>
            <a:r>
              <a:rPr lang="en-US"/>
              <a:t>Click to edit Master text styles</a:t>
            </a:r>
          </a:p>
        </p:txBody>
      </p:sp>
      <p:sp>
        <p:nvSpPr>
          <p:cNvPr id="44" name="Google Shape;44;p27"/>
          <p:cNvSpPr txBox="1">
            <a:spLocks noGrp="1"/>
          </p:cNvSpPr>
          <p:nvPr>
            <p:ph type="body" idx="4"/>
          </p:nvPr>
        </p:nvSpPr>
        <p:spPr>
          <a:xfrm>
            <a:off x="6172200" y="2505075"/>
            <a:ext cx="5183717"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45" name="Google Shape;45;p27"/>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7"/>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8"/>
          <p:cNvSpPr txBox="1">
            <a:spLocks noGrp="1"/>
          </p:cNvSpPr>
          <p:nvPr>
            <p:ph type="title"/>
          </p:nvPr>
        </p:nvSpPr>
        <p:spPr>
          <a:xfrm>
            <a:off x="609600" y="190500"/>
            <a:ext cx="10972800" cy="58261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Click to edit Master title style</a:t>
            </a:r>
            <a:endParaRPr/>
          </a:p>
        </p:txBody>
      </p:sp>
      <p:sp>
        <p:nvSpPr>
          <p:cNvPr id="50" name="Google Shape;50;p28"/>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8"/>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29"/>
          <p:cNvSpPr txBox="1">
            <a:spLocks noGrp="1"/>
          </p:cNvSpPr>
          <p:nvPr>
            <p:ph type="title"/>
          </p:nvPr>
        </p:nvSpPr>
        <p:spPr>
          <a:xfrm>
            <a:off x="840317" y="457200"/>
            <a:ext cx="3932767"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Click to edit Master title style</a:t>
            </a:r>
            <a:endParaRPr/>
          </a:p>
        </p:txBody>
      </p:sp>
      <p:sp>
        <p:nvSpPr>
          <p:cNvPr id="55" name="Google Shape;55;p29"/>
          <p:cNvSpPr txBox="1">
            <a:spLocks noGrp="1"/>
          </p:cNvSpPr>
          <p:nvPr>
            <p:ph type="body" idx="1"/>
          </p:nvPr>
        </p:nvSpPr>
        <p:spPr>
          <a:xfrm>
            <a:off x="5183717"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pPr lvl="0"/>
            <a:r>
              <a:rPr lang="en-US"/>
              <a:t>Click to edit Master text styles</a:t>
            </a:r>
          </a:p>
        </p:txBody>
      </p:sp>
      <p:sp>
        <p:nvSpPr>
          <p:cNvPr id="56" name="Google Shape;56;p29"/>
          <p:cNvSpPr txBox="1">
            <a:spLocks noGrp="1"/>
          </p:cNvSpPr>
          <p:nvPr>
            <p:ph type="body" idx="2"/>
          </p:nvPr>
        </p:nvSpPr>
        <p:spPr>
          <a:xfrm>
            <a:off x="840317" y="2057400"/>
            <a:ext cx="3932767"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Font typeface="Arial"/>
              <a:buNone/>
              <a:defRPr sz="1600"/>
            </a:lvl1pPr>
            <a:lvl2pPr marL="914400" lvl="1" indent="-228600" algn="l">
              <a:spcBef>
                <a:spcPts val="280"/>
              </a:spcBef>
              <a:spcAft>
                <a:spcPts val="0"/>
              </a:spcAft>
              <a:buClr>
                <a:schemeClr val="dk1"/>
              </a:buClr>
              <a:buSzPts val="1400"/>
              <a:buFont typeface="Arial"/>
              <a:buNone/>
              <a:defRPr sz="1400"/>
            </a:lvl2pPr>
            <a:lvl3pPr marL="1371600" lvl="2" indent="-228600" algn="l">
              <a:spcBef>
                <a:spcPts val="240"/>
              </a:spcBef>
              <a:spcAft>
                <a:spcPts val="0"/>
              </a:spcAft>
              <a:buClr>
                <a:schemeClr val="dk1"/>
              </a:buClr>
              <a:buSzPts val="1200"/>
              <a:buFont typeface="Arial"/>
              <a:buNone/>
              <a:defRPr sz="1200"/>
            </a:lvl3pPr>
            <a:lvl4pPr marL="1828800" lvl="3" indent="-228600" algn="l">
              <a:spcBef>
                <a:spcPts val="200"/>
              </a:spcBef>
              <a:spcAft>
                <a:spcPts val="0"/>
              </a:spcAft>
              <a:buClr>
                <a:schemeClr val="dk1"/>
              </a:buClr>
              <a:buSzPts val="1000"/>
              <a:buFont typeface="Arial"/>
              <a:buNone/>
              <a:defRPr sz="1000"/>
            </a:lvl4pPr>
            <a:lvl5pPr marL="2286000" lvl="4" indent="-228600" algn="l">
              <a:spcBef>
                <a:spcPts val="200"/>
              </a:spcBef>
              <a:spcAft>
                <a:spcPts val="0"/>
              </a:spcAft>
              <a:buClr>
                <a:schemeClr val="dk1"/>
              </a:buClr>
              <a:buSzPts val="1000"/>
              <a:buFont typeface="Arial"/>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lvl="0"/>
            <a:r>
              <a:rPr lang="en-US"/>
              <a:t>Click to edit Master text styles</a:t>
            </a:r>
          </a:p>
        </p:txBody>
      </p:sp>
      <p:sp>
        <p:nvSpPr>
          <p:cNvPr id="57" name="Google Shape;57;p29"/>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9"/>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30"/>
          <p:cNvSpPr txBox="1">
            <a:spLocks noGrp="1"/>
          </p:cNvSpPr>
          <p:nvPr>
            <p:ph type="title"/>
          </p:nvPr>
        </p:nvSpPr>
        <p:spPr>
          <a:xfrm>
            <a:off x="840317" y="457200"/>
            <a:ext cx="3932767"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Click to edit Master title style</a:t>
            </a:r>
            <a:endParaRPr/>
          </a:p>
        </p:txBody>
      </p:sp>
      <p:sp>
        <p:nvSpPr>
          <p:cNvPr id="62" name="Google Shape;62;p30"/>
          <p:cNvSpPr>
            <a:spLocks noGrp="1"/>
          </p:cNvSpPr>
          <p:nvPr>
            <p:ph type="pic" idx="2"/>
          </p:nvPr>
        </p:nvSpPr>
        <p:spPr>
          <a:xfrm>
            <a:off x="5183717" y="987425"/>
            <a:ext cx="6172200" cy="4873625"/>
          </a:xfrm>
          <a:prstGeom prst="rect">
            <a:avLst/>
          </a:prstGeom>
          <a:noFill/>
          <a:ln>
            <a:noFill/>
          </a:ln>
        </p:spPr>
      </p:sp>
      <p:sp>
        <p:nvSpPr>
          <p:cNvPr id="63" name="Google Shape;63;p30"/>
          <p:cNvSpPr txBox="1">
            <a:spLocks noGrp="1"/>
          </p:cNvSpPr>
          <p:nvPr>
            <p:ph type="body" idx="1"/>
          </p:nvPr>
        </p:nvSpPr>
        <p:spPr>
          <a:xfrm>
            <a:off x="840317" y="2057400"/>
            <a:ext cx="3932767"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Font typeface="Arial"/>
              <a:buNone/>
              <a:defRPr sz="1600"/>
            </a:lvl1pPr>
            <a:lvl2pPr marL="914400" lvl="1" indent="-228600" algn="l">
              <a:spcBef>
                <a:spcPts val="280"/>
              </a:spcBef>
              <a:spcAft>
                <a:spcPts val="0"/>
              </a:spcAft>
              <a:buClr>
                <a:schemeClr val="dk1"/>
              </a:buClr>
              <a:buSzPts val="1400"/>
              <a:buFont typeface="Arial"/>
              <a:buNone/>
              <a:defRPr sz="1400"/>
            </a:lvl2pPr>
            <a:lvl3pPr marL="1371600" lvl="2" indent="-228600" algn="l">
              <a:spcBef>
                <a:spcPts val="240"/>
              </a:spcBef>
              <a:spcAft>
                <a:spcPts val="0"/>
              </a:spcAft>
              <a:buClr>
                <a:schemeClr val="dk1"/>
              </a:buClr>
              <a:buSzPts val="1200"/>
              <a:buFont typeface="Arial"/>
              <a:buNone/>
              <a:defRPr sz="1200"/>
            </a:lvl3pPr>
            <a:lvl4pPr marL="1828800" lvl="3" indent="-228600" algn="l">
              <a:spcBef>
                <a:spcPts val="200"/>
              </a:spcBef>
              <a:spcAft>
                <a:spcPts val="0"/>
              </a:spcAft>
              <a:buClr>
                <a:schemeClr val="dk1"/>
              </a:buClr>
              <a:buSzPts val="1000"/>
              <a:buFont typeface="Arial"/>
              <a:buNone/>
              <a:defRPr sz="1000"/>
            </a:lvl4pPr>
            <a:lvl5pPr marL="2286000" lvl="4" indent="-228600" algn="l">
              <a:spcBef>
                <a:spcPts val="200"/>
              </a:spcBef>
              <a:spcAft>
                <a:spcPts val="0"/>
              </a:spcAft>
              <a:buClr>
                <a:schemeClr val="dk1"/>
              </a:buClr>
              <a:buSzPts val="1000"/>
              <a:buFont typeface="Arial"/>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lvl="0"/>
            <a:r>
              <a:rPr lang="en-US"/>
              <a:t>Click to edit Master text styles</a:t>
            </a:r>
          </a:p>
        </p:txBody>
      </p:sp>
      <p:sp>
        <p:nvSpPr>
          <p:cNvPr id="64" name="Google Shape;64;p30"/>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0"/>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31"/>
          <p:cNvSpPr txBox="1">
            <a:spLocks noGrp="1"/>
          </p:cNvSpPr>
          <p:nvPr>
            <p:ph type="title"/>
          </p:nvPr>
        </p:nvSpPr>
        <p:spPr>
          <a:xfrm>
            <a:off x="609600" y="190500"/>
            <a:ext cx="10972800" cy="58261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Click to edit Master title style</a:t>
            </a:r>
            <a:endParaRPr/>
          </a:p>
        </p:txBody>
      </p:sp>
      <p:sp>
        <p:nvSpPr>
          <p:cNvPr id="69" name="Google Shape;69;p31"/>
          <p:cNvSpPr txBox="1">
            <a:spLocks noGrp="1"/>
          </p:cNvSpPr>
          <p:nvPr>
            <p:ph type="body" idx="1"/>
          </p:nvPr>
        </p:nvSpPr>
        <p:spPr>
          <a:xfrm rot="5400000">
            <a:off x="3619500" y="-1835150"/>
            <a:ext cx="4953000"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70" name="Google Shape;70;p31"/>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1"/>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6000">
              <a:schemeClr val="accent2">
                <a:lumMod val="0"/>
                <a:lumOff val="100000"/>
              </a:schemeClr>
            </a:gs>
            <a:gs pos="35000">
              <a:schemeClr val="accent2">
                <a:lumMod val="0"/>
                <a:lumOff val="100000"/>
              </a:schemeClr>
            </a:gs>
            <a:gs pos="89000">
              <a:schemeClr val="accent2">
                <a:lumMod val="100000"/>
              </a:schemeClr>
            </a:gs>
          </a:gsLst>
          <a:path path="circle">
            <a:fillToRect l="50000" t="-80000" r="50000" b="180000"/>
          </a:path>
          <a:tileRect/>
        </a:gradFill>
        <a:effectLst/>
      </p:bgPr>
    </p:bg>
    <p:spTree>
      <p:nvGrpSpPr>
        <p:cNvPr id="1" name="Shape 9"/>
        <p:cNvGrpSpPr/>
        <p:nvPr/>
      </p:nvGrpSpPr>
      <p:grpSpPr>
        <a:xfrm>
          <a:off x="0" y="0"/>
          <a:ext cx="0" cy="0"/>
          <a:chOff x="0" y="0"/>
          <a:chExt cx="0" cy="0"/>
        </a:xfrm>
      </p:grpSpPr>
      <p:pic>
        <p:nvPicPr>
          <p:cNvPr id="10" name="Google Shape;10;p22"/>
          <p:cNvPicPr preferRelativeResize="0"/>
          <p:nvPr/>
        </p:nvPicPr>
        <p:blipFill rotWithShape="1">
          <a:blip r:embed="rId12">
            <a:alphaModFix/>
          </a:blip>
          <a:srcRect/>
          <a:stretch/>
        </p:blipFill>
        <p:spPr>
          <a:xfrm>
            <a:off x="0" y="0"/>
            <a:ext cx="12192000" cy="6858000"/>
          </a:xfrm>
          <a:prstGeom prst="rect">
            <a:avLst/>
          </a:prstGeom>
          <a:noFill/>
          <a:ln>
            <a:noFill/>
          </a:ln>
        </p:spPr>
      </p:pic>
      <p:sp>
        <p:nvSpPr>
          <p:cNvPr id="11" name="Google Shape;11;p22"/>
          <p:cNvSpPr txBox="1">
            <a:spLocks noGrp="1"/>
          </p:cNvSpPr>
          <p:nvPr>
            <p:ph type="title"/>
          </p:nvPr>
        </p:nvSpPr>
        <p:spPr>
          <a:xfrm>
            <a:off x="609600" y="190500"/>
            <a:ext cx="10972800" cy="582612"/>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6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chemeClr val="dk1"/>
                </a:solidFill>
                <a:latin typeface="Arial"/>
                <a:ea typeface="Arial"/>
                <a:cs typeface="Arial"/>
                <a:sym typeface="Arial"/>
              </a:defRPr>
            </a:lvl9pPr>
          </a:lstStyle>
          <a:p>
            <a:endParaRPr/>
          </a:p>
        </p:txBody>
      </p:sp>
      <p:sp>
        <p:nvSpPr>
          <p:cNvPr id="12" name="Google Shape;12;p22"/>
          <p:cNvSpPr txBox="1">
            <a:spLocks noGrp="1"/>
          </p:cNvSpPr>
          <p:nvPr>
            <p:ph type="body" idx="1"/>
          </p:nvPr>
        </p:nvSpPr>
        <p:spPr>
          <a:xfrm>
            <a:off x="609600" y="1174750"/>
            <a:ext cx="10972800" cy="49530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 name="Google Shape;13;p22"/>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2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 name="Google Shape;15;p22"/>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6000">
              <a:schemeClr val="accent2">
                <a:lumMod val="0"/>
                <a:lumOff val="100000"/>
              </a:schemeClr>
            </a:gs>
            <a:gs pos="35000">
              <a:schemeClr val="accent2">
                <a:lumMod val="0"/>
                <a:lumOff val="100000"/>
              </a:schemeClr>
            </a:gs>
            <a:gs pos="89000">
              <a:schemeClr val="accent2">
                <a:lumMod val="100000"/>
              </a:schemeClr>
            </a:gs>
          </a:gsLst>
          <a:path path="circle">
            <a:fillToRect l="50000" t="-80000" r="50000" b="180000"/>
          </a:path>
          <a:tileRect/>
        </a:gradFill>
        <a:effectLst/>
      </p:bgPr>
    </p:bg>
    <p:spTree>
      <p:nvGrpSpPr>
        <p:cNvPr id="1" name="Shape 79"/>
        <p:cNvGrpSpPr/>
        <p:nvPr/>
      </p:nvGrpSpPr>
      <p:grpSpPr>
        <a:xfrm>
          <a:off x="0" y="0"/>
          <a:ext cx="0" cy="0"/>
          <a:chOff x="0" y="0"/>
          <a:chExt cx="0" cy="0"/>
        </a:xfrm>
      </p:grpSpPr>
      <p:pic>
        <p:nvPicPr>
          <p:cNvPr id="80" name="Google Shape;80;p33"/>
          <p:cNvPicPr preferRelativeResize="0"/>
          <p:nvPr/>
        </p:nvPicPr>
        <p:blipFill rotWithShape="1">
          <a:blip r:embed="rId3">
            <a:alphaModFix/>
          </a:blip>
          <a:srcRect b="3794"/>
          <a:stretch/>
        </p:blipFill>
        <p:spPr>
          <a:xfrm>
            <a:off x="0" y="260350"/>
            <a:ext cx="12192000" cy="6597650"/>
          </a:xfrm>
          <a:prstGeom prst="rect">
            <a:avLst/>
          </a:prstGeom>
          <a:noFill/>
          <a:ln>
            <a:noFill/>
          </a:ln>
        </p:spPr>
      </p:pic>
      <p:sp>
        <p:nvSpPr>
          <p:cNvPr id="81" name="Google Shape;81;p33"/>
          <p:cNvSpPr txBox="1">
            <a:spLocks noGrp="1"/>
          </p:cNvSpPr>
          <p:nvPr>
            <p:ph type="title"/>
          </p:nvPr>
        </p:nvSpPr>
        <p:spPr>
          <a:xfrm>
            <a:off x="609600" y="190500"/>
            <a:ext cx="10972800" cy="582612"/>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3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600" b="0" i="0" u="none" strike="noStrike" cap="none">
                <a:solidFill>
                  <a:schemeClr val="dk1"/>
                </a:solidFill>
                <a:latin typeface="Arial"/>
                <a:ea typeface="Arial"/>
                <a:cs typeface="Arial"/>
                <a:sym typeface="Arial"/>
              </a:defRPr>
            </a:lvl9pPr>
          </a:lstStyle>
          <a:p>
            <a:endParaRPr/>
          </a:p>
        </p:txBody>
      </p:sp>
      <p:sp>
        <p:nvSpPr>
          <p:cNvPr id="82" name="Google Shape;82;p33"/>
          <p:cNvSpPr txBox="1">
            <a:spLocks noGrp="1"/>
          </p:cNvSpPr>
          <p:nvPr>
            <p:ph type="body" idx="1"/>
          </p:nvPr>
        </p:nvSpPr>
        <p:spPr>
          <a:xfrm>
            <a:off x="609600" y="1174750"/>
            <a:ext cx="10972800" cy="49530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3" name="Google Shape;83;p33"/>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4" name="Google Shape;84;p3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5" name="Google Shape;85;p33"/>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6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pxfuel.com/en/free-photo-xgvwi"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internationaljournalofresearch.com/tag/causes-of-air-pollution/" TargetMode="External"/><Relationship Id="rId5" Type="http://schemas.openxmlformats.org/officeDocument/2006/relationships/image" Target="../media/image4.jpeg"/><Relationship Id="rId4" Type="http://schemas.openxmlformats.org/officeDocument/2006/relationships/hyperlink" Target="https://www.pxfuel.com/en/free-photo-xgvwi"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www.kaggle.com/" TargetMode="External"/><Relationship Id="rId7" Type="http://schemas.openxmlformats.org/officeDocument/2006/relationships/hyperlink" Target="https://1drv.ms/x/s!AqCsI8ILMxcehAAvsjBIdgL1k_Oa?e=IdMYxq"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hyperlink" Target="https://1drv.ms/x/s!AqCsI8ILMxcehAJQri1oj2ZjQCic?e=RRtLu9" TargetMode="External"/><Relationship Id="rId5" Type="http://schemas.openxmlformats.org/officeDocument/2006/relationships/hyperlink" Target="http://www.google.com/" TargetMode="External"/><Relationship Id="rId4" Type="http://schemas.openxmlformats.org/officeDocument/2006/relationships/hyperlink" Target="http://www.data.gov.in/"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kaggle.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counterview.net/2016/11/indias-air-pollution-problem-is-being.html" TargetMode="External"/><Relationship Id="rId5" Type="http://schemas.openxmlformats.org/officeDocument/2006/relationships/image" Target="../media/image6.jpe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www.pexels.com/photo/air-air-pollution-chimney-clouds-459728/" TargetMode="External"/><Relationship Id="rId2" Type="http://schemas.openxmlformats.org/officeDocument/2006/relationships/image" Target="../media/image7.jpeg"/><Relationship Id="rId1" Type="http://schemas.openxmlformats.org/officeDocument/2006/relationships/slideLayout" Target="../slideLayouts/slideLayout1.xml"/><Relationship Id="rId5" Type="http://schemas.openxmlformats.org/officeDocument/2006/relationships/hyperlink" Target="https://www.flickr.com/photos/friendsoftheearthscotland/20685480579" TargetMode="Externa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7000"/>
            <a:lum/>
            <a:extLst>
              <a:ext uri="{837473B0-CC2E-450A-ABE3-18F120FF3D39}">
                <a1611:picAttrSrcUrl xmlns:a1611="http://schemas.microsoft.com/office/drawing/2016/11/main" r:id="rId4"/>
              </a:ext>
            </a:extLst>
          </a:blip>
          <a:srcRect/>
          <a:stretch>
            <a:fillRect t="-9000" b="-9000"/>
          </a:stretch>
        </a:blipFill>
        <a:effectLst/>
      </p:bgPr>
    </p:bg>
    <p:spTree>
      <p:nvGrpSpPr>
        <p:cNvPr id="1" name="Shape 95"/>
        <p:cNvGrpSpPr/>
        <p:nvPr/>
      </p:nvGrpSpPr>
      <p:grpSpPr>
        <a:xfrm>
          <a:off x="0" y="0"/>
          <a:ext cx="0" cy="0"/>
          <a:chOff x="0" y="0"/>
          <a:chExt cx="0" cy="0"/>
        </a:xfrm>
      </p:grpSpPr>
      <p:sp>
        <p:nvSpPr>
          <p:cNvPr id="96" name="Google Shape;96;p1"/>
          <p:cNvSpPr txBox="1"/>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1</a:t>
            </a:fld>
            <a:endParaRPr/>
          </a:p>
        </p:txBody>
      </p:sp>
      <p:sp>
        <p:nvSpPr>
          <p:cNvPr id="97" name="Google Shape;97;p1"/>
          <p:cNvSpPr txBox="1"/>
          <p:nvPr/>
        </p:nvSpPr>
        <p:spPr>
          <a:xfrm>
            <a:off x="945535" y="3691261"/>
            <a:ext cx="8026400" cy="120028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PAPER :DSE-4</a:t>
            </a:r>
            <a:endParaRPr dirty="0"/>
          </a:p>
        </p:txBody>
      </p:sp>
      <p:sp>
        <p:nvSpPr>
          <p:cNvPr id="98" name="Google Shape;98;p1"/>
          <p:cNvSpPr txBox="1"/>
          <p:nvPr/>
        </p:nvSpPr>
        <p:spPr>
          <a:xfrm>
            <a:off x="1558687" y="137018"/>
            <a:ext cx="8826908" cy="2194407"/>
          </a:xfrm>
          <a:prstGeom prst="rect">
            <a:avLst/>
          </a:prstGeom>
          <a:noFill/>
          <a:ln>
            <a:noFill/>
          </a:ln>
        </p:spPr>
        <p:txBody>
          <a:bodyPr spcFirstLastPara="1" wrap="square" lIns="91425" tIns="45700" rIns="91425" bIns="45700" anchor="t" anchorCtr="0">
            <a:spAutoFit/>
          </a:bodyPr>
          <a:lstStyle/>
          <a:p>
            <a:pPr marL="0" lvl="0" indent="0" algn="ctr" rtl="0">
              <a:lnSpc>
                <a:spcPct val="115000"/>
              </a:lnSpc>
              <a:spcBef>
                <a:spcPts val="1200"/>
              </a:spcBef>
              <a:spcAft>
                <a:spcPts val="0"/>
              </a:spcAft>
              <a:buClr>
                <a:schemeClr val="dk1"/>
              </a:buClr>
              <a:buSzPts val="1100"/>
              <a:buFont typeface="Arial"/>
              <a:buNone/>
            </a:pPr>
            <a:r>
              <a:rPr lang="en-US" sz="2800" b="1" dirty="0">
                <a:solidFill>
                  <a:schemeClr val="tx1"/>
                </a:solidFill>
                <a:latin typeface="Algerian" panose="04020705040A02060702" pitchFamily="82" charset="0"/>
                <a:ea typeface="Times New Roman"/>
                <a:cs typeface="Times New Roman"/>
                <a:sym typeface="Times New Roman"/>
              </a:rPr>
              <a:t>STATISTICAL ANALYSIS OF AIR QUALITY DATA AND</a:t>
            </a:r>
            <a:endParaRPr sz="2800" b="1" dirty="0">
              <a:solidFill>
                <a:schemeClr val="tx1"/>
              </a:solidFill>
              <a:latin typeface="Algerian" panose="04020705040A02060702" pitchFamily="82" charset="0"/>
              <a:ea typeface="Times New Roman"/>
              <a:cs typeface="Times New Roman"/>
              <a:sym typeface="Times New Roman"/>
            </a:endParaRPr>
          </a:p>
          <a:p>
            <a:pPr marL="0" lvl="0" indent="0" algn="ctr" rtl="0">
              <a:lnSpc>
                <a:spcPct val="115000"/>
              </a:lnSpc>
              <a:spcBef>
                <a:spcPts val="1200"/>
              </a:spcBef>
              <a:spcAft>
                <a:spcPts val="0"/>
              </a:spcAft>
              <a:buClr>
                <a:schemeClr val="dk1"/>
              </a:buClr>
              <a:buSzPts val="1100"/>
              <a:buFont typeface="Arial"/>
              <a:buNone/>
            </a:pPr>
            <a:r>
              <a:rPr lang="en-US" sz="2800" b="1" dirty="0">
                <a:solidFill>
                  <a:schemeClr val="tx1"/>
                </a:solidFill>
                <a:latin typeface="Algerian" panose="04020705040A02060702" pitchFamily="82" charset="0"/>
                <a:ea typeface="Times New Roman"/>
                <a:cs typeface="Times New Roman"/>
                <a:sym typeface="Times New Roman"/>
              </a:rPr>
              <a:t>STUDY OF ITS EFFECT ON AIR POLLUTION</a:t>
            </a:r>
            <a:endParaRPr sz="2800" b="1" dirty="0">
              <a:solidFill>
                <a:schemeClr val="tx1"/>
              </a:solidFill>
              <a:latin typeface="Algerian" panose="04020705040A02060702" pitchFamily="82" charset="0"/>
              <a:ea typeface="Times New Roman"/>
              <a:cs typeface="Times New Roman"/>
              <a:sym typeface="Times New Roman"/>
            </a:endParaRPr>
          </a:p>
          <a:p>
            <a:pPr marL="0" lvl="0" indent="0" algn="ctr" rtl="0">
              <a:lnSpc>
                <a:spcPct val="115000"/>
              </a:lnSpc>
              <a:spcBef>
                <a:spcPts val="1200"/>
              </a:spcBef>
              <a:spcAft>
                <a:spcPts val="1200"/>
              </a:spcAft>
              <a:buClr>
                <a:schemeClr val="dk1"/>
              </a:buClr>
              <a:buSzPts val="1100"/>
              <a:buFont typeface="Arial"/>
              <a:buNone/>
            </a:pPr>
            <a:r>
              <a:rPr lang="en-US" sz="2800" b="1" dirty="0">
                <a:solidFill>
                  <a:schemeClr val="tx1"/>
                </a:solidFill>
                <a:latin typeface="Algerian" panose="04020705040A02060702" pitchFamily="82" charset="0"/>
                <a:ea typeface="Times New Roman"/>
                <a:cs typeface="Times New Roman"/>
                <a:sym typeface="Times New Roman"/>
              </a:rPr>
              <a:t> IN WEST BENGAL</a:t>
            </a:r>
            <a:endParaRPr sz="4400" dirty="0">
              <a:solidFill>
                <a:schemeClr val="tx1"/>
              </a:solidFill>
              <a:latin typeface="Algerian" panose="04020705040A02060702" pitchFamily="82" charset="0"/>
            </a:endParaRPr>
          </a:p>
        </p:txBody>
      </p:sp>
      <p:sp>
        <p:nvSpPr>
          <p:cNvPr id="99" name="Google Shape;99;p1"/>
          <p:cNvSpPr txBox="1"/>
          <p:nvPr/>
        </p:nvSpPr>
        <p:spPr>
          <a:xfrm>
            <a:off x="3151615" y="3101985"/>
            <a:ext cx="7233980" cy="29546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1" u="none" strike="noStrike" cap="none" dirty="0">
                <a:solidFill>
                  <a:srgbClr val="00B0F0"/>
                </a:solidFill>
                <a:latin typeface="Arial"/>
                <a:ea typeface="Arial"/>
                <a:cs typeface="Arial"/>
                <a:sym typeface="Arial"/>
              </a:rPr>
              <a:t>PRESENTING BY –SUBRATA SAHU</a:t>
            </a:r>
            <a:endParaRPr lang="en-US" i="1" dirty="0">
              <a:solidFill>
                <a:srgbClr val="00B0F0"/>
              </a:solidFill>
            </a:endParaRPr>
          </a:p>
          <a:p>
            <a:pPr marL="0" marR="0" lvl="0" indent="0" algn="l" rtl="0">
              <a:lnSpc>
                <a:spcPct val="100000"/>
              </a:lnSpc>
              <a:spcBef>
                <a:spcPts val="0"/>
              </a:spcBef>
              <a:spcAft>
                <a:spcPts val="0"/>
              </a:spcAft>
              <a:buClr>
                <a:schemeClr val="dk1"/>
              </a:buClr>
              <a:buSzPts val="1800"/>
              <a:buFont typeface="Arial"/>
              <a:buNone/>
            </a:pPr>
            <a:r>
              <a:rPr lang="en-US" sz="1800" b="0" i="1" u="none" strike="noStrike" cap="none" dirty="0">
                <a:solidFill>
                  <a:srgbClr val="00B0F0"/>
                </a:solidFill>
                <a:latin typeface="Arial"/>
                <a:ea typeface="Arial"/>
                <a:cs typeface="Arial"/>
                <a:sym typeface="Arial"/>
              </a:rPr>
              <a:t> ROLL NO---   BSC(SEM-VI)STAT -14</a:t>
            </a:r>
          </a:p>
          <a:p>
            <a:pPr marL="0" marR="0" lvl="0" indent="0" algn="l" rtl="0">
              <a:lnSpc>
                <a:spcPct val="100000"/>
              </a:lnSpc>
              <a:spcBef>
                <a:spcPts val="0"/>
              </a:spcBef>
              <a:spcAft>
                <a:spcPts val="0"/>
              </a:spcAft>
              <a:buClr>
                <a:schemeClr val="dk1"/>
              </a:buClr>
              <a:buSzPts val="1800"/>
              <a:buFont typeface="Arial"/>
              <a:buNone/>
            </a:pPr>
            <a:endParaRPr i="1" dirty="0">
              <a:solidFill>
                <a:srgbClr val="00B0F0"/>
              </a:solidFill>
            </a:endParaRPr>
          </a:p>
          <a:p>
            <a:pPr marL="0" marR="0" lvl="0" indent="0" algn="l" rtl="0">
              <a:lnSpc>
                <a:spcPct val="100000"/>
              </a:lnSpc>
              <a:spcBef>
                <a:spcPts val="0"/>
              </a:spcBef>
              <a:spcAft>
                <a:spcPts val="0"/>
              </a:spcAft>
              <a:buClr>
                <a:schemeClr val="dk1"/>
              </a:buClr>
              <a:buSzPts val="1800"/>
              <a:buFont typeface="Arial"/>
              <a:buNone/>
            </a:pPr>
            <a:endParaRPr lang="en-US" sz="2000" b="0" i="1" u="none" strike="noStrike" cap="none" dirty="0">
              <a:solidFill>
                <a:schemeClr val="dk1"/>
              </a:solidFill>
              <a:latin typeface="+mj-lt"/>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lang="en-US" sz="2000" dirty="0">
              <a:solidFill>
                <a:schemeClr val="dk1"/>
              </a:solidFill>
              <a:latin typeface="+mj-lt"/>
            </a:endParaRPr>
          </a:p>
          <a:p>
            <a:pPr marL="0" marR="0" lvl="0" indent="0" algn="l" rtl="0">
              <a:lnSpc>
                <a:spcPct val="100000"/>
              </a:lnSpc>
              <a:spcBef>
                <a:spcPts val="0"/>
              </a:spcBef>
              <a:spcAft>
                <a:spcPts val="0"/>
              </a:spcAft>
              <a:buClr>
                <a:schemeClr val="dk1"/>
              </a:buClr>
              <a:buSzPts val="1800"/>
              <a:buFont typeface="Arial"/>
              <a:buNone/>
            </a:pPr>
            <a:endParaRPr lang="en-US" sz="2000" dirty="0">
              <a:solidFill>
                <a:schemeClr val="dk1"/>
              </a:solidFill>
              <a:latin typeface="+mj-lt"/>
            </a:endParaRPr>
          </a:p>
          <a:p>
            <a:pPr marL="0" marR="0" lvl="0" indent="0" algn="l" rtl="0">
              <a:lnSpc>
                <a:spcPct val="100000"/>
              </a:lnSpc>
              <a:spcBef>
                <a:spcPts val="0"/>
              </a:spcBef>
              <a:spcAft>
                <a:spcPts val="0"/>
              </a:spcAft>
              <a:buClr>
                <a:schemeClr val="dk1"/>
              </a:buClr>
              <a:buSzPts val="1800"/>
              <a:buFont typeface="Arial"/>
              <a:buNone/>
            </a:pPr>
            <a:endParaRPr lang="en-US" sz="2000" dirty="0">
              <a:solidFill>
                <a:schemeClr val="dk1"/>
              </a:solidFill>
              <a:latin typeface="+mj-lt"/>
            </a:endParaRPr>
          </a:p>
          <a:p>
            <a:pPr marL="0" marR="0" lvl="0" indent="0" algn="l" rtl="0">
              <a:lnSpc>
                <a:spcPct val="100000"/>
              </a:lnSpc>
              <a:spcBef>
                <a:spcPts val="0"/>
              </a:spcBef>
              <a:spcAft>
                <a:spcPts val="0"/>
              </a:spcAft>
              <a:buClr>
                <a:schemeClr val="dk1"/>
              </a:buClr>
              <a:buSzPts val="1800"/>
              <a:buFont typeface="Arial"/>
              <a:buNone/>
            </a:pPr>
            <a:r>
              <a:rPr lang="en-US" sz="2000" b="0" i="0" u="none" strike="noStrike" cap="none" dirty="0">
                <a:solidFill>
                  <a:schemeClr val="accent2">
                    <a:lumMod val="75000"/>
                  </a:schemeClr>
                </a:solidFill>
                <a:latin typeface="+mj-lt"/>
                <a:ea typeface="Arial"/>
                <a:cs typeface="Arial"/>
                <a:sym typeface="Arial"/>
              </a:rPr>
              <a:t>       </a:t>
            </a:r>
            <a:r>
              <a:rPr lang="en-US" sz="2000" b="1" i="0" u="none" strike="noStrike" cap="none" dirty="0">
                <a:solidFill>
                  <a:schemeClr val="accent2">
                    <a:lumMod val="75000"/>
                  </a:schemeClr>
                </a:solidFill>
                <a:latin typeface="+mj-lt"/>
                <a:ea typeface="Arial"/>
                <a:cs typeface="Arial"/>
                <a:sym typeface="Arial"/>
              </a:rPr>
              <a:t>DEPARTMENT OF STATISTICS</a:t>
            </a:r>
          </a:p>
          <a:p>
            <a:pPr marL="0" marR="0" lvl="0" indent="0" algn="l" rtl="0">
              <a:lnSpc>
                <a:spcPct val="100000"/>
              </a:lnSpc>
              <a:spcBef>
                <a:spcPts val="0"/>
              </a:spcBef>
              <a:spcAft>
                <a:spcPts val="0"/>
              </a:spcAft>
              <a:buClr>
                <a:schemeClr val="dk1"/>
              </a:buClr>
              <a:buSzPts val="1800"/>
              <a:buFont typeface="Arial"/>
              <a:buNone/>
            </a:pPr>
            <a:endParaRPr sz="1600" b="1" dirty="0">
              <a:solidFill>
                <a:schemeClr val="accent2">
                  <a:lumMod val="75000"/>
                </a:schemeClr>
              </a:solidFill>
              <a:latin typeface="+mj-lt"/>
            </a:endParaRPr>
          </a:p>
          <a:p>
            <a:pPr marL="0" marR="0" lvl="0" indent="0" algn="l" rtl="0">
              <a:lnSpc>
                <a:spcPct val="100000"/>
              </a:lnSpc>
              <a:spcBef>
                <a:spcPts val="0"/>
              </a:spcBef>
              <a:spcAft>
                <a:spcPts val="0"/>
              </a:spcAft>
              <a:buClr>
                <a:schemeClr val="dk1"/>
              </a:buClr>
              <a:buSzPts val="1800"/>
              <a:buFont typeface="Arial"/>
              <a:buNone/>
            </a:pPr>
            <a:r>
              <a:rPr lang="en-US" sz="2000" b="1" i="0" u="none" strike="noStrike" cap="none" dirty="0">
                <a:solidFill>
                  <a:schemeClr val="accent2">
                    <a:lumMod val="75000"/>
                  </a:schemeClr>
                </a:solidFill>
                <a:latin typeface="+mj-lt"/>
                <a:ea typeface="Arial"/>
                <a:cs typeface="Arial"/>
                <a:sym typeface="Arial"/>
              </a:rPr>
              <a:t>       VISVA BHARATI UNIVERSITY</a:t>
            </a:r>
            <a:endParaRPr sz="1600" b="1" dirty="0">
              <a:solidFill>
                <a:schemeClr val="accent2">
                  <a:lumMod val="75000"/>
                </a:schemeClr>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2" name="Google Shape;152;p7"/>
          <p:cNvSpPr txBox="1"/>
          <p:nvPr/>
        </p:nvSpPr>
        <p:spPr>
          <a:xfrm>
            <a:off x="8341566" y="5618161"/>
            <a:ext cx="1614197" cy="369291"/>
          </a:xfrm>
          <a:prstGeom prst="rect">
            <a:avLst/>
          </a:prstGeom>
          <a:solidFill>
            <a:srgbClr val="FF00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dirty="0">
                <a:solidFill>
                  <a:schemeClr val="dk1"/>
                </a:solidFill>
                <a:latin typeface="Arial"/>
                <a:ea typeface="Arial"/>
                <a:cs typeface="Arial"/>
                <a:sym typeface="Arial"/>
              </a:rPr>
              <a:t>Fig no:4</a:t>
            </a:r>
            <a:endParaRPr dirty="0"/>
          </a:p>
        </p:txBody>
      </p:sp>
      <p:sp>
        <p:nvSpPr>
          <p:cNvPr id="153" name="Google Shape;153;p7"/>
          <p:cNvSpPr txBox="1"/>
          <p:nvPr/>
        </p:nvSpPr>
        <p:spPr>
          <a:xfrm flipH="1">
            <a:off x="2384425" y="5618162"/>
            <a:ext cx="1152525" cy="368300"/>
          </a:xfrm>
          <a:prstGeom prst="rect">
            <a:avLst/>
          </a:prstGeom>
          <a:solidFill>
            <a:srgbClr val="FF00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dirty="0">
                <a:solidFill>
                  <a:schemeClr val="dk1"/>
                </a:solidFill>
                <a:latin typeface="Arial"/>
                <a:ea typeface="Arial"/>
                <a:cs typeface="Arial"/>
                <a:sym typeface="Arial"/>
              </a:rPr>
              <a:t>Fig no:3</a:t>
            </a:r>
            <a:endParaRPr dirty="0"/>
          </a:p>
        </p:txBody>
      </p:sp>
      <p:sp>
        <p:nvSpPr>
          <p:cNvPr id="154" name="Google Shape;154;p7"/>
          <p:cNvSpPr txBox="1"/>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10</a:t>
            </a:fld>
            <a:endParaRPr/>
          </a:p>
        </p:txBody>
      </p:sp>
      <p:sp>
        <p:nvSpPr>
          <p:cNvPr id="155" name="Google Shape;155;p7"/>
          <p:cNvSpPr txBox="1"/>
          <p:nvPr/>
        </p:nvSpPr>
        <p:spPr>
          <a:xfrm>
            <a:off x="1441061" y="4155167"/>
            <a:ext cx="38608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02D5FCA2-DF30-215A-798E-DBA3794E41F9}"/>
              </a:ext>
            </a:extLst>
          </p:cNvPr>
          <p:cNvPicPr>
            <a:picLocks noChangeAspect="1"/>
          </p:cNvPicPr>
          <p:nvPr/>
        </p:nvPicPr>
        <p:blipFill>
          <a:blip r:embed="rId3"/>
          <a:srcRect/>
          <a:stretch>
            <a:fillRect/>
          </a:stretch>
        </p:blipFill>
        <p:spPr bwMode="auto">
          <a:xfrm>
            <a:off x="192897" y="1"/>
            <a:ext cx="4854964" cy="3292475"/>
          </a:xfrm>
          <a:prstGeom prst="rect">
            <a:avLst/>
          </a:prstGeom>
          <a:noFill/>
          <a:ln w="9525">
            <a:noFill/>
            <a:miter lim="800000"/>
            <a:headEnd/>
            <a:tailEnd/>
          </a:ln>
        </p:spPr>
      </p:pic>
      <p:sp>
        <p:nvSpPr>
          <p:cNvPr id="5" name="TextBox 4">
            <a:extLst>
              <a:ext uri="{FF2B5EF4-FFF2-40B4-BE49-F238E27FC236}">
                <a16:creationId xmlns:a16="http://schemas.microsoft.com/office/drawing/2014/main" id="{CE370B29-8C02-5D8A-504B-45733E387E92}"/>
              </a:ext>
            </a:extLst>
          </p:cNvPr>
          <p:cNvSpPr txBox="1"/>
          <p:nvPr/>
        </p:nvSpPr>
        <p:spPr>
          <a:xfrm>
            <a:off x="102637" y="3429000"/>
            <a:ext cx="6176865" cy="1839606"/>
          </a:xfrm>
          <a:prstGeom prst="rect">
            <a:avLst/>
          </a:prstGeom>
          <a:noFill/>
        </p:spPr>
        <p:txBody>
          <a:bodyPr wrap="square">
            <a:spAutoFit/>
          </a:bodyPr>
          <a:lstStyle/>
          <a:p>
            <a:pPr>
              <a:lnSpc>
                <a:spcPct val="115000"/>
              </a:lnSpc>
              <a:spcAft>
                <a:spcPts val="10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Interpretation: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From the above bar diagram, it can be noted that the average SO</a:t>
            </a:r>
            <a:r>
              <a:rPr lang="en-US" sz="20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content in air is higher in industrial areas than residential and other areas for most of the years except for 2012 when it is higher in residential, rural and other areas than industrial areas.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09E4B121-4C90-6073-BFAA-B854B4B4E256}"/>
              </a:ext>
            </a:extLst>
          </p:cNvPr>
          <p:cNvPicPr>
            <a:picLocks noChangeAspect="1"/>
          </p:cNvPicPr>
          <p:nvPr/>
        </p:nvPicPr>
        <p:blipFill>
          <a:blip r:embed="rId4"/>
          <a:srcRect/>
          <a:stretch>
            <a:fillRect/>
          </a:stretch>
        </p:blipFill>
        <p:spPr bwMode="auto">
          <a:xfrm>
            <a:off x="6876661" y="0"/>
            <a:ext cx="4404049" cy="3292475"/>
          </a:xfrm>
          <a:prstGeom prst="rect">
            <a:avLst/>
          </a:prstGeom>
          <a:noFill/>
          <a:ln w="9525">
            <a:noFill/>
            <a:miter lim="800000"/>
            <a:headEnd/>
            <a:tailEnd/>
          </a:ln>
        </p:spPr>
      </p:pic>
      <p:sp>
        <p:nvSpPr>
          <p:cNvPr id="8" name="TextBox 7">
            <a:extLst>
              <a:ext uri="{FF2B5EF4-FFF2-40B4-BE49-F238E27FC236}">
                <a16:creationId xmlns:a16="http://schemas.microsoft.com/office/drawing/2014/main" id="{7BBBF708-FAB8-969A-BE70-C8418DAB94A8}"/>
              </a:ext>
            </a:extLst>
          </p:cNvPr>
          <p:cNvSpPr txBox="1"/>
          <p:nvPr/>
        </p:nvSpPr>
        <p:spPr>
          <a:xfrm>
            <a:off x="6783355" y="3292476"/>
            <a:ext cx="5408645" cy="1868397"/>
          </a:xfrm>
          <a:prstGeom prst="rect">
            <a:avLst/>
          </a:prstGeom>
          <a:noFill/>
        </p:spPr>
        <p:txBody>
          <a:bodyPr wrap="square">
            <a:spAutoFit/>
          </a:bodyPr>
          <a:lstStyle/>
          <a:p>
            <a:pPr>
              <a:lnSpc>
                <a:spcPct val="115000"/>
              </a:lnSpc>
              <a:spcAft>
                <a:spcPts val="10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Interpretation: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From the above bar diagram, it can be noted that the average SPM content in air is higher in industrial areas than residential and other areas for all the years from 2005 to 2015.</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F02C44F-E195-C90F-C514-D3AE0F1962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071DC5-40DA-A20C-AF59-199CD25DF79A}"/>
              </a:ext>
            </a:extLst>
          </p:cNvPr>
          <p:cNvPicPr>
            <a:picLocks noChangeAspect="1"/>
          </p:cNvPicPr>
          <p:nvPr/>
        </p:nvPicPr>
        <p:blipFill>
          <a:blip r:embed="rId2"/>
          <a:srcRect/>
          <a:stretch>
            <a:fillRect/>
          </a:stretch>
        </p:blipFill>
        <p:spPr bwMode="auto">
          <a:xfrm>
            <a:off x="141813" y="533089"/>
            <a:ext cx="5731510" cy="2727960"/>
          </a:xfrm>
          <a:prstGeom prst="rect">
            <a:avLst/>
          </a:prstGeom>
          <a:noFill/>
          <a:ln w="9525">
            <a:noFill/>
            <a:miter lim="800000"/>
            <a:headEnd/>
            <a:tailEnd/>
          </a:ln>
        </p:spPr>
      </p:pic>
      <p:pic>
        <p:nvPicPr>
          <p:cNvPr id="3" name="Picture 2">
            <a:extLst>
              <a:ext uri="{FF2B5EF4-FFF2-40B4-BE49-F238E27FC236}">
                <a16:creationId xmlns:a16="http://schemas.microsoft.com/office/drawing/2014/main" id="{17A76385-3DBB-19B9-F88B-1E063D81EDFC}"/>
              </a:ext>
            </a:extLst>
          </p:cNvPr>
          <p:cNvPicPr>
            <a:picLocks noChangeAspect="1"/>
          </p:cNvPicPr>
          <p:nvPr/>
        </p:nvPicPr>
        <p:blipFill>
          <a:blip r:embed="rId3"/>
          <a:srcRect/>
          <a:stretch>
            <a:fillRect/>
          </a:stretch>
        </p:blipFill>
        <p:spPr bwMode="auto">
          <a:xfrm>
            <a:off x="6527061" y="533089"/>
            <a:ext cx="5731510" cy="2727960"/>
          </a:xfrm>
          <a:prstGeom prst="rect">
            <a:avLst/>
          </a:prstGeom>
          <a:noFill/>
          <a:ln w="9525">
            <a:noFill/>
            <a:miter lim="800000"/>
            <a:headEnd/>
            <a:tailEnd/>
          </a:ln>
        </p:spPr>
      </p:pic>
      <p:sp>
        <p:nvSpPr>
          <p:cNvPr id="5" name="TextBox 4">
            <a:extLst>
              <a:ext uri="{FF2B5EF4-FFF2-40B4-BE49-F238E27FC236}">
                <a16:creationId xmlns:a16="http://schemas.microsoft.com/office/drawing/2014/main" id="{302FAEEA-A20B-FBFE-9513-4FAD7D39CBEA}"/>
              </a:ext>
            </a:extLst>
          </p:cNvPr>
          <p:cNvSpPr txBox="1"/>
          <p:nvPr/>
        </p:nvSpPr>
        <p:spPr>
          <a:xfrm>
            <a:off x="278661" y="3596952"/>
            <a:ext cx="6130212" cy="1983428"/>
          </a:xfrm>
          <a:prstGeom prst="rect">
            <a:avLst/>
          </a:prstGeom>
          <a:noFill/>
        </p:spPr>
        <p:txBody>
          <a:bodyPr wrap="square">
            <a:spAutoFit/>
          </a:bodyPr>
          <a:lstStyle/>
          <a:p>
            <a:pP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Interpretation: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From the above bar diagram, it can be noted that Durgapur has the highest average SPM content in air in its industrial areas. Kolkata has higher SPM content in air in its residential and other areas than its industrial areas. Also Barrackpore has higher SPM content in air in its residential, rural and other areas than its industrial areas.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1490EEFB-74EA-3F81-7233-BB0895FD911D}"/>
              </a:ext>
            </a:extLst>
          </p:cNvPr>
          <p:cNvSpPr txBox="1"/>
          <p:nvPr/>
        </p:nvSpPr>
        <p:spPr>
          <a:xfrm>
            <a:off x="6222261" y="3596952"/>
            <a:ext cx="6130212" cy="1983428"/>
          </a:xfrm>
          <a:prstGeom prst="rect">
            <a:avLst/>
          </a:prstGeom>
          <a:noFill/>
        </p:spPr>
        <p:txBody>
          <a:bodyPr wrap="square">
            <a:spAutoFit/>
          </a:bodyPr>
          <a:lstStyle/>
          <a:p>
            <a:pP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Interpretation: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From the above bar diagram, it can be noted that the average RSPM content in air is mostly maximum in industrial areas as compared to residential and other areas. But Haldia has higher RSPM content in air in its RIROU areas than industrial areas. Also it can be observed that Durgapur has the highest average RSPM content in air in its industrial areas.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Google Shape;153;p7">
            <a:extLst>
              <a:ext uri="{FF2B5EF4-FFF2-40B4-BE49-F238E27FC236}">
                <a16:creationId xmlns:a16="http://schemas.microsoft.com/office/drawing/2014/main" id="{BBA9949E-9FC5-ADF0-4B35-CC62C46394BD}"/>
              </a:ext>
            </a:extLst>
          </p:cNvPr>
          <p:cNvSpPr txBox="1"/>
          <p:nvPr/>
        </p:nvSpPr>
        <p:spPr>
          <a:xfrm flipH="1">
            <a:off x="2384425" y="5618162"/>
            <a:ext cx="1152525" cy="368300"/>
          </a:xfrm>
          <a:prstGeom prst="rect">
            <a:avLst/>
          </a:prstGeom>
          <a:solidFill>
            <a:srgbClr val="FF00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dirty="0">
                <a:solidFill>
                  <a:schemeClr val="dk1"/>
                </a:solidFill>
                <a:latin typeface="Arial"/>
                <a:ea typeface="Arial"/>
                <a:cs typeface="Arial"/>
                <a:sym typeface="Arial"/>
              </a:rPr>
              <a:t>Fig no:5</a:t>
            </a:r>
            <a:endParaRPr dirty="0"/>
          </a:p>
        </p:txBody>
      </p:sp>
      <p:sp>
        <p:nvSpPr>
          <p:cNvPr id="9" name="Google Shape;153;p7">
            <a:extLst>
              <a:ext uri="{FF2B5EF4-FFF2-40B4-BE49-F238E27FC236}">
                <a16:creationId xmlns:a16="http://schemas.microsoft.com/office/drawing/2014/main" id="{555E3C18-F5ED-AE88-2B91-D984A42AE6F5}"/>
              </a:ext>
            </a:extLst>
          </p:cNvPr>
          <p:cNvSpPr txBox="1"/>
          <p:nvPr/>
        </p:nvSpPr>
        <p:spPr>
          <a:xfrm flipH="1">
            <a:off x="8984278" y="5547983"/>
            <a:ext cx="1152525" cy="368300"/>
          </a:xfrm>
          <a:prstGeom prst="rect">
            <a:avLst/>
          </a:prstGeom>
          <a:solidFill>
            <a:srgbClr val="FF00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dirty="0">
                <a:solidFill>
                  <a:schemeClr val="dk1"/>
                </a:solidFill>
                <a:latin typeface="Arial"/>
                <a:ea typeface="Arial"/>
                <a:cs typeface="Arial"/>
                <a:sym typeface="Arial"/>
              </a:rPr>
              <a:t>Fig no:6</a:t>
            </a:r>
            <a:endParaRPr dirty="0"/>
          </a:p>
        </p:txBody>
      </p:sp>
    </p:spTree>
    <p:extLst>
      <p:ext uri="{BB962C8B-B14F-4D97-AF65-F5344CB8AC3E}">
        <p14:creationId xmlns:p14="http://schemas.microsoft.com/office/powerpoint/2010/main" val="4006785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8"/>
          <p:cNvSpPr txBox="1">
            <a:spLocks noGrp="1"/>
          </p:cNvSpPr>
          <p:nvPr>
            <p:ph type="title"/>
          </p:nvPr>
        </p:nvSpPr>
        <p:spPr>
          <a:xfrm>
            <a:off x="609600" y="190500"/>
            <a:ext cx="10972800" cy="58261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0000"/>
              </a:buClr>
              <a:buSzPts val="3600"/>
              <a:buFont typeface="Arial"/>
              <a:buNone/>
            </a:pPr>
            <a:r>
              <a:rPr lang="en-US" sz="3600" dirty="0">
                <a:solidFill>
                  <a:srgbClr val="FF0000"/>
                </a:solidFill>
                <a:latin typeface="Arial"/>
                <a:ea typeface="Arial"/>
                <a:cs typeface="Arial"/>
                <a:sym typeface="Arial"/>
              </a:rPr>
              <a:t>(b)</a:t>
            </a:r>
            <a:r>
              <a:rPr lang="en-US" dirty="0">
                <a:solidFill>
                  <a:srgbClr val="FF0000"/>
                </a:solidFill>
              </a:rPr>
              <a:t>PIE</a:t>
            </a:r>
            <a:r>
              <a:rPr lang="en-US" sz="3600" dirty="0">
                <a:solidFill>
                  <a:srgbClr val="FF0000"/>
                </a:solidFill>
                <a:latin typeface="Arial"/>
                <a:ea typeface="Arial"/>
                <a:cs typeface="Arial"/>
                <a:sym typeface="Arial"/>
              </a:rPr>
              <a:t> </a:t>
            </a:r>
            <a:r>
              <a:rPr lang="en-US" dirty="0">
                <a:solidFill>
                  <a:srgbClr val="FF0000"/>
                </a:solidFill>
              </a:rPr>
              <a:t>CHART</a:t>
            </a:r>
            <a:endParaRPr dirty="0"/>
          </a:p>
        </p:txBody>
      </p:sp>
      <p:sp>
        <p:nvSpPr>
          <p:cNvPr id="162" name="Google Shape;162;p8"/>
          <p:cNvSpPr txBox="1">
            <a:spLocks noGrp="1"/>
          </p:cNvSpPr>
          <p:nvPr>
            <p:ph type="body" idx="1"/>
          </p:nvPr>
        </p:nvSpPr>
        <p:spPr>
          <a:xfrm>
            <a:off x="696912" y="1511300"/>
            <a:ext cx="53848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Arial"/>
              <a:buChar char="•"/>
            </a:pPr>
            <a:r>
              <a:rPr lang="en-US" sz="2000" dirty="0">
                <a:effectLst/>
                <a:latin typeface="Algerian" panose="04020705040A02060702" pitchFamily="82" charset="0"/>
                <a:ea typeface="Calibri" panose="020F0502020204030204" pitchFamily="34" charset="0"/>
                <a:cs typeface="Calibri" panose="020F0502020204030204" pitchFamily="34" charset="0"/>
              </a:rPr>
              <a:t>SO</a:t>
            </a:r>
            <a:r>
              <a:rPr lang="en-US" sz="2000" baseline="-25000" dirty="0">
                <a:effectLst/>
                <a:latin typeface="Algerian" panose="04020705040A02060702" pitchFamily="82" charset="0"/>
                <a:ea typeface="Calibri" panose="020F0502020204030204" pitchFamily="34" charset="0"/>
                <a:cs typeface="Calibri" panose="020F0502020204030204" pitchFamily="34" charset="0"/>
              </a:rPr>
              <a:t>2</a:t>
            </a:r>
            <a:r>
              <a:rPr lang="en-US" sz="2000" dirty="0">
                <a:effectLst/>
                <a:latin typeface="Algerian" panose="04020705040A02060702" pitchFamily="82" charset="0"/>
                <a:ea typeface="Calibri" panose="020F0502020204030204" pitchFamily="34" charset="0"/>
                <a:cs typeface="Calibri" panose="020F0502020204030204" pitchFamily="34" charset="0"/>
              </a:rPr>
              <a:t>,</a:t>
            </a:r>
            <a:r>
              <a:rPr lang="en-US" sz="2000" dirty="0">
                <a:effectLst/>
                <a:latin typeface="Algerian" panose="04020705040A02060702" pitchFamily="82" charset="0"/>
                <a:ea typeface="Calibri" panose="020F0502020204030204" pitchFamily="34" charset="0"/>
              </a:rPr>
              <a:t> NO</a:t>
            </a:r>
            <a:r>
              <a:rPr lang="en-US" sz="2000" baseline="-25000" dirty="0">
                <a:effectLst/>
                <a:latin typeface="Algerian" panose="04020705040A02060702" pitchFamily="82" charset="0"/>
                <a:ea typeface="Calibri" panose="020F0502020204030204" pitchFamily="34" charset="0"/>
              </a:rPr>
              <a:t>2,</a:t>
            </a:r>
            <a:r>
              <a:rPr lang="en-US" sz="2000" dirty="0">
                <a:effectLst/>
                <a:latin typeface="Algerian" panose="04020705040A02060702" pitchFamily="82" charset="0"/>
                <a:ea typeface="Calibri" panose="020F0502020204030204" pitchFamily="34" charset="0"/>
              </a:rPr>
              <a:t> RSPM, SPM IN </a:t>
            </a:r>
            <a:r>
              <a:rPr lang="en-US" sz="2000" b="1" i="1" u="sng" dirty="0">
                <a:solidFill>
                  <a:srgbClr val="333333"/>
                </a:solidFill>
                <a:effectLst/>
                <a:latin typeface="Algerian" panose="04020705040A02060702" pitchFamily="82" charset="0"/>
                <a:ea typeface="Times New Roman" panose="02020603050405020304" pitchFamily="18" charset="0"/>
                <a:cs typeface="Times New Roman" panose="02020603050405020304" pitchFamily="18" charset="0"/>
              </a:rPr>
              <a:t>DIFFERENT AREAS(PERCENTAGE</a:t>
            </a:r>
            <a:r>
              <a:rPr lang="en-US" sz="1800" b="1" i="1" u="sng" dirty="0">
                <a:solidFill>
                  <a:srgbClr val="333333"/>
                </a:solidFill>
                <a:effectLst/>
                <a:latin typeface="Algerian" panose="04020705040A02060702" pitchFamily="82" charset="0"/>
                <a:ea typeface="Times New Roman" panose="02020603050405020304" pitchFamily="18" charset="0"/>
                <a:cs typeface="Times New Roman" panose="02020603050405020304" pitchFamily="18" charset="0"/>
              </a:rPr>
              <a:t>):</a:t>
            </a:r>
            <a:endParaRPr sz="2400" dirty="0">
              <a:solidFill>
                <a:schemeClr val="dk1"/>
              </a:solidFill>
              <a:latin typeface="Algerian" panose="04020705040A02060702" pitchFamily="82" charset="0"/>
              <a:sym typeface="Arial"/>
            </a:endParaRPr>
          </a:p>
        </p:txBody>
      </p:sp>
      <p:sp>
        <p:nvSpPr>
          <p:cNvPr id="164" name="Google Shape;164;p8"/>
          <p:cNvSpPr txBox="1"/>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12</a:t>
            </a:fld>
            <a:endParaRPr/>
          </a:p>
        </p:txBody>
      </p:sp>
      <p:sp>
        <p:nvSpPr>
          <p:cNvPr id="165" name="Google Shape;165;p8"/>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FD462B9C-1087-298F-4256-69788270A7D9}"/>
              </a:ext>
            </a:extLst>
          </p:cNvPr>
          <p:cNvPicPr>
            <a:picLocks noChangeAspect="1"/>
          </p:cNvPicPr>
          <p:nvPr/>
        </p:nvPicPr>
        <p:blipFill>
          <a:blip r:embed="rId3"/>
          <a:stretch>
            <a:fillRect/>
          </a:stretch>
        </p:blipFill>
        <p:spPr>
          <a:xfrm>
            <a:off x="447869" y="2304660"/>
            <a:ext cx="5262466" cy="3816221"/>
          </a:xfrm>
          <a:prstGeom prst="rect">
            <a:avLst/>
          </a:prstGeom>
        </p:spPr>
      </p:pic>
      <p:pic>
        <p:nvPicPr>
          <p:cNvPr id="4" name="Picture 3">
            <a:extLst>
              <a:ext uri="{FF2B5EF4-FFF2-40B4-BE49-F238E27FC236}">
                <a16:creationId xmlns:a16="http://schemas.microsoft.com/office/drawing/2014/main" id="{692BD3F3-7E4E-9979-2DBD-3198E185F111}"/>
              </a:ext>
            </a:extLst>
          </p:cNvPr>
          <p:cNvPicPr>
            <a:picLocks noChangeAspect="1"/>
          </p:cNvPicPr>
          <p:nvPr/>
        </p:nvPicPr>
        <p:blipFill>
          <a:blip r:embed="rId4"/>
          <a:stretch>
            <a:fillRect/>
          </a:stretch>
        </p:blipFill>
        <p:spPr>
          <a:xfrm>
            <a:off x="6820678" y="143846"/>
            <a:ext cx="4819987" cy="3551076"/>
          </a:xfrm>
          <a:prstGeom prst="rect">
            <a:avLst/>
          </a:prstGeom>
        </p:spPr>
      </p:pic>
      <p:pic>
        <p:nvPicPr>
          <p:cNvPr id="5" name="Picture 4">
            <a:extLst>
              <a:ext uri="{FF2B5EF4-FFF2-40B4-BE49-F238E27FC236}">
                <a16:creationId xmlns:a16="http://schemas.microsoft.com/office/drawing/2014/main" id="{431E494C-41F8-6931-9E36-C936004FA8C8}"/>
              </a:ext>
            </a:extLst>
          </p:cNvPr>
          <p:cNvPicPr>
            <a:picLocks noChangeAspect="1"/>
          </p:cNvPicPr>
          <p:nvPr/>
        </p:nvPicPr>
        <p:blipFill>
          <a:blip r:embed="rId5"/>
          <a:stretch>
            <a:fillRect/>
          </a:stretch>
        </p:blipFill>
        <p:spPr>
          <a:xfrm>
            <a:off x="6820678" y="3069771"/>
            <a:ext cx="5233833" cy="2967491"/>
          </a:xfrm>
          <a:prstGeom prst="rect">
            <a:avLst/>
          </a:prstGeom>
        </p:spPr>
      </p:pic>
      <p:sp>
        <p:nvSpPr>
          <p:cNvPr id="2" name="Slide Number Placeholder 1">
            <a:extLst>
              <a:ext uri="{FF2B5EF4-FFF2-40B4-BE49-F238E27FC236}">
                <a16:creationId xmlns:a16="http://schemas.microsoft.com/office/drawing/2014/main" id="{679D6332-7269-D058-5D8F-990BDD8AD7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5" name="Google Shape;175;p9"/>
          <p:cNvSpPr txBox="1"/>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13</a:t>
            </a:fld>
            <a:endParaRPr/>
          </a:p>
        </p:txBody>
      </p:sp>
      <p:sp>
        <p:nvSpPr>
          <p:cNvPr id="176" name="Google Shape;176;p9"/>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0999F3F9-79CF-DEE3-EBA7-01D291EB3A7C}"/>
              </a:ext>
            </a:extLst>
          </p:cNvPr>
          <p:cNvSpPr txBox="1"/>
          <p:nvPr/>
        </p:nvSpPr>
        <p:spPr>
          <a:xfrm>
            <a:off x="139959" y="522514"/>
            <a:ext cx="7781731" cy="954107"/>
          </a:xfrm>
          <a:prstGeom prst="rect">
            <a:avLst/>
          </a:prstGeom>
          <a:noFill/>
        </p:spPr>
        <p:txBody>
          <a:bodyPr wrap="square">
            <a:spAutoFit/>
          </a:bodyPr>
          <a:lstStyle/>
          <a:p>
            <a:pPr marL="342900" indent="-342900">
              <a:buClr>
                <a:schemeClr val="dk1"/>
              </a:buClr>
              <a:buSzPts val="2400"/>
              <a:buFont typeface="Arial"/>
              <a:buChar char="•"/>
            </a:pPr>
            <a:r>
              <a:rPr lang="en-US" sz="2000" b="1" i="1" u="sng" dirty="0">
                <a:solidFill>
                  <a:srgbClr val="333333"/>
                </a:solidFill>
                <a:latin typeface="Algerian" panose="04020705040A02060702" pitchFamily="82" charset="0"/>
                <a:ea typeface="Times New Roman" panose="02020603050405020304" pitchFamily="18" charset="0"/>
                <a:cs typeface="Times New Roman" panose="02020603050405020304" pitchFamily="18" charset="0"/>
              </a:rPr>
              <a:t>1</a:t>
            </a:r>
            <a:r>
              <a:rPr lang="en-US" sz="2000" b="1" i="1" u="sng" dirty="0">
                <a:solidFill>
                  <a:srgbClr val="333333"/>
                </a:solidFill>
                <a:effectLst/>
                <a:latin typeface="Algerian" panose="04020705040A02060702" pitchFamily="82" charset="0"/>
                <a:ea typeface="Times New Roman" panose="02020603050405020304" pitchFamily="18" charset="0"/>
                <a:cs typeface="Times New Roman" panose="02020603050405020304" pitchFamily="18" charset="0"/>
              </a:rPr>
              <a:t>)DIFFERENT AIR PARTICALS IN DIFFERENT AREAS(PERCENTAGE):</a:t>
            </a:r>
            <a:endParaRPr lang="en-IN" sz="2000" dirty="0">
              <a:effectLst/>
              <a:latin typeface="Algerian" panose="04020705040A02060702" pitchFamily="82" charset="0"/>
              <a:ea typeface="Calibri" panose="020F0502020204030204" pitchFamily="34" charset="0"/>
              <a:cs typeface="Times New Roman" panose="02020603050405020304" pitchFamily="18" charset="0"/>
            </a:endParaRPr>
          </a:p>
          <a:p>
            <a:pPr marL="342900" marR="0" lvl="0" indent="-342900" algn="l" rtl="0">
              <a:lnSpc>
                <a:spcPct val="100000"/>
              </a:lnSpc>
              <a:spcBef>
                <a:spcPts val="0"/>
              </a:spcBef>
              <a:spcAft>
                <a:spcPts val="0"/>
              </a:spcAft>
              <a:buClr>
                <a:schemeClr val="dk1"/>
              </a:buClr>
              <a:buSzPts val="2400"/>
              <a:buFont typeface="Arial"/>
              <a:buChar char="•"/>
            </a:pPr>
            <a:endParaRPr lang="en-US" sz="1600" dirty="0">
              <a:solidFill>
                <a:schemeClr val="dk1"/>
              </a:solidFill>
              <a:latin typeface="Algerian" panose="04020705040A02060702" pitchFamily="82" charset="0"/>
              <a:sym typeface="Arial"/>
            </a:endParaRPr>
          </a:p>
        </p:txBody>
      </p:sp>
      <p:pic>
        <p:nvPicPr>
          <p:cNvPr id="4" name="Picture 3">
            <a:extLst>
              <a:ext uri="{FF2B5EF4-FFF2-40B4-BE49-F238E27FC236}">
                <a16:creationId xmlns:a16="http://schemas.microsoft.com/office/drawing/2014/main" id="{1CB263EE-EF97-F154-6790-6A03B5AF3059}"/>
              </a:ext>
            </a:extLst>
          </p:cNvPr>
          <p:cNvPicPr>
            <a:picLocks noChangeAspect="1"/>
          </p:cNvPicPr>
          <p:nvPr/>
        </p:nvPicPr>
        <p:blipFill>
          <a:blip r:embed="rId3"/>
          <a:stretch>
            <a:fillRect/>
          </a:stretch>
        </p:blipFill>
        <p:spPr>
          <a:xfrm>
            <a:off x="139959" y="1832889"/>
            <a:ext cx="5731510" cy="3378835"/>
          </a:xfrm>
          <a:prstGeom prst="rect">
            <a:avLst/>
          </a:prstGeom>
        </p:spPr>
      </p:pic>
      <p:pic>
        <p:nvPicPr>
          <p:cNvPr id="5" name="Picture 4">
            <a:extLst>
              <a:ext uri="{FF2B5EF4-FFF2-40B4-BE49-F238E27FC236}">
                <a16:creationId xmlns:a16="http://schemas.microsoft.com/office/drawing/2014/main" id="{66F6E66A-5770-97B6-9F13-E73E63070370}"/>
              </a:ext>
            </a:extLst>
          </p:cNvPr>
          <p:cNvPicPr>
            <a:picLocks noChangeAspect="1"/>
          </p:cNvPicPr>
          <p:nvPr/>
        </p:nvPicPr>
        <p:blipFill>
          <a:blip r:embed="rId4"/>
          <a:stretch>
            <a:fillRect/>
          </a:stretch>
        </p:blipFill>
        <p:spPr>
          <a:xfrm>
            <a:off x="6460490" y="0"/>
            <a:ext cx="5731510" cy="3597275"/>
          </a:xfrm>
          <a:prstGeom prst="rect">
            <a:avLst/>
          </a:prstGeom>
        </p:spPr>
      </p:pic>
      <p:pic>
        <p:nvPicPr>
          <p:cNvPr id="6" name="Picture 5">
            <a:extLst>
              <a:ext uri="{FF2B5EF4-FFF2-40B4-BE49-F238E27FC236}">
                <a16:creationId xmlns:a16="http://schemas.microsoft.com/office/drawing/2014/main" id="{3F203E59-D276-31C1-BD91-AF6E2805908D}"/>
              </a:ext>
            </a:extLst>
          </p:cNvPr>
          <p:cNvPicPr>
            <a:picLocks noChangeAspect="1"/>
          </p:cNvPicPr>
          <p:nvPr/>
        </p:nvPicPr>
        <p:blipFill>
          <a:blip r:embed="rId5"/>
          <a:stretch>
            <a:fillRect/>
          </a:stretch>
        </p:blipFill>
        <p:spPr>
          <a:xfrm>
            <a:off x="6402653" y="3296921"/>
            <a:ext cx="5484547" cy="26560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4" name="Google Shape;184;p10"/>
          <p:cNvSpPr txBox="1"/>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14</a:t>
            </a:fld>
            <a:endParaRPr/>
          </a:p>
        </p:txBody>
      </p:sp>
      <p:sp>
        <p:nvSpPr>
          <p:cNvPr id="185" name="Google Shape;185;p10"/>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a:solidFill>
                <a:schemeClr val="dk1"/>
              </a:solidFill>
              <a:latin typeface="Arial"/>
              <a:ea typeface="Arial"/>
              <a:cs typeface="Arial"/>
              <a:sym typeface="Arial"/>
            </a:endParaRPr>
          </a:p>
        </p:txBody>
      </p:sp>
      <p:pic>
        <p:nvPicPr>
          <p:cNvPr id="2" name="Picture 1">
            <a:extLst>
              <a:ext uri="{FF2B5EF4-FFF2-40B4-BE49-F238E27FC236}">
                <a16:creationId xmlns:a16="http://schemas.microsoft.com/office/drawing/2014/main" id="{C8827820-C251-8A59-9128-D64C529497AE}"/>
              </a:ext>
            </a:extLst>
          </p:cNvPr>
          <p:cNvPicPr>
            <a:picLocks noChangeAspect="1"/>
          </p:cNvPicPr>
          <p:nvPr/>
        </p:nvPicPr>
        <p:blipFill>
          <a:blip r:embed="rId3"/>
          <a:stretch>
            <a:fillRect/>
          </a:stretch>
        </p:blipFill>
        <p:spPr>
          <a:xfrm>
            <a:off x="364490" y="523370"/>
            <a:ext cx="5731510" cy="3432810"/>
          </a:xfrm>
          <a:prstGeom prst="rect">
            <a:avLst/>
          </a:prstGeom>
        </p:spPr>
      </p:pic>
      <p:pic>
        <p:nvPicPr>
          <p:cNvPr id="3" name="Picture 2">
            <a:extLst>
              <a:ext uri="{FF2B5EF4-FFF2-40B4-BE49-F238E27FC236}">
                <a16:creationId xmlns:a16="http://schemas.microsoft.com/office/drawing/2014/main" id="{5B0E39C9-8E23-E90C-F749-DD035D4496A3}"/>
              </a:ext>
            </a:extLst>
          </p:cNvPr>
          <p:cNvPicPr>
            <a:picLocks noChangeAspect="1"/>
          </p:cNvPicPr>
          <p:nvPr/>
        </p:nvPicPr>
        <p:blipFill>
          <a:blip r:embed="rId4"/>
          <a:stretch>
            <a:fillRect/>
          </a:stretch>
        </p:blipFill>
        <p:spPr>
          <a:xfrm>
            <a:off x="6652727" y="429209"/>
            <a:ext cx="5350808" cy="3526971"/>
          </a:xfrm>
          <a:prstGeom prst="rect">
            <a:avLst/>
          </a:prstGeom>
        </p:spPr>
      </p:pic>
      <p:sp>
        <p:nvSpPr>
          <p:cNvPr id="4" name="Google Shape;142;p6">
            <a:extLst>
              <a:ext uri="{FF2B5EF4-FFF2-40B4-BE49-F238E27FC236}">
                <a16:creationId xmlns:a16="http://schemas.microsoft.com/office/drawing/2014/main" id="{D6FC64B3-2A87-9903-A707-AE7BA9B76164}"/>
              </a:ext>
            </a:extLst>
          </p:cNvPr>
          <p:cNvSpPr txBox="1"/>
          <p:nvPr/>
        </p:nvSpPr>
        <p:spPr>
          <a:xfrm>
            <a:off x="7975080" y="4201885"/>
            <a:ext cx="2024741" cy="369291"/>
          </a:xfrm>
          <a:prstGeom prst="rect">
            <a:avLst/>
          </a:prstGeom>
          <a:gradFill>
            <a:gsLst>
              <a:gs pos="0">
                <a:srgbClr val="FF6A6A"/>
              </a:gs>
              <a:gs pos="50000">
                <a:srgbClr val="FF4747"/>
              </a:gs>
              <a:gs pos="100000">
                <a:srgbClr val="E53434"/>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Arial"/>
              <a:buNone/>
            </a:pPr>
            <a:r>
              <a:rPr lang="en-US" sz="1800" dirty="0">
                <a:solidFill>
                  <a:srgbClr val="FFFFFF"/>
                </a:solidFill>
                <a:latin typeface="Arial"/>
                <a:ea typeface="Arial"/>
                <a:cs typeface="Arial"/>
                <a:sym typeface="Arial"/>
              </a:rPr>
              <a:t>Fig no:08</a:t>
            </a:r>
            <a:endParaRPr dirty="0"/>
          </a:p>
        </p:txBody>
      </p:sp>
      <p:sp>
        <p:nvSpPr>
          <p:cNvPr id="5" name="Google Shape;142;p6">
            <a:extLst>
              <a:ext uri="{FF2B5EF4-FFF2-40B4-BE49-F238E27FC236}">
                <a16:creationId xmlns:a16="http://schemas.microsoft.com/office/drawing/2014/main" id="{E88CE9F9-DBE9-D531-5A7C-65B4691ACC1E}"/>
              </a:ext>
            </a:extLst>
          </p:cNvPr>
          <p:cNvSpPr txBox="1"/>
          <p:nvPr/>
        </p:nvSpPr>
        <p:spPr>
          <a:xfrm>
            <a:off x="1337388" y="4201885"/>
            <a:ext cx="2024741" cy="369291"/>
          </a:xfrm>
          <a:prstGeom prst="rect">
            <a:avLst/>
          </a:prstGeom>
          <a:gradFill>
            <a:gsLst>
              <a:gs pos="0">
                <a:srgbClr val="FF6A6A"/>
              </a:gs>
              <a:gs pos="50000">
                <a:srgbClr val="FF4747"/>
              </a:gs>
              <a:gs pos="100000">
                <a:srgbClr val="E53434"/>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Arial"/>
              <a:buNone/>
            </a:pPr>
            <a:r>
              <a:rPr lang="en-US" sz="1800" dirty="0">
                <a:solidFill>
                  <a:srgbClr val="FFFFFF"/>
                </a:solidFill>
                <a:latin typeface="Arial"/>
                <a:ea typeface="Arial"/>
                <a:cs typeface="Arial"/>
                <a:sym typeface="Arial"/>
              </a:rPr>
              <a:t>Fig no:07</a:t>
            </a:r>
            <a:endParaRPr dirty="0"/>
          </a:p>
        </p:txBody>
      </p:sp>
      <p:sp>
        <p:nvSpPr>
          <p:cNvPr id="6" name="Slide Number Placeholder 5">
            <a:extLst>
              <a:ext uri="{FF2B5EF4-FFF2-40B4-BE49-F238E27FC236}">
                <a16:creationId xmlns:a16="http://schemas.microsoft.com/office/drawing/2014/main" id="{3CB6CF75-F2F6-9F04-0925-7CFDBD381C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title"/>
          </p:nvPr>
        </p:nvSpPr>
        <p:spPr>
          <a:xfrm>
            <a:off x="609600" y="438944"/>
            <a:ext cx="10972800" cy="582612"/>
          </a:xfrm>
          <a:prstGeom prst="rect">
            <a:avLst/>
          </a:prstGeom>
          <a:noFill/>
          <a:ln>
            <a:noFill/>
          </a:ln>
        </p:spPr>
        <p:txBody>
          <a:bodyPr spcFirstLastPara="1" wrap="square" lIns="91425" tIns="45700" rIns="91425" bIns="45700" anchor="ctr" anchorCtr="0">
            <a:noAutofit/>
          </a:bodyPr>
          <a:lstStyle/>
          <a:p>
            <a:pPr>
              <a:buClr>
                <a:srgbClr val="00B050"/>
              </a:buClr>
              <a:buSzPts val="3600"/>
            </a:pPr>
            <a:r>
              <a:rPr lang="en-US" sz="3600" dirty="0">
                <a:solidFill>
                  <a:srgbClr val="00B050"/>
                </a:solidFill>
                <a:latin typeface="Arial"/>
                <a:ea typeface="Arial"/>
                <a:cs typeface="Arial"/>
                <a:sym typeface="Arial"/>
              </a:rPr>
              <a:t>ANALYSIS AND INTERPRETATION</a:t>
            </a:r>
            <a:br>
              <a:rPr lang="en-US" dirty="0"/>
            </a:br>
            <a:endParaRPr dirty="0"/>
          </a:p>
        </p:txBody>
      </p:sp>
      <p:sp>
        <p:nvSpPr>
          <p:cNvPr id="191" name="Google Shape;191;p11"/>
          <p:cNvSpPr txBox="1">
            <a:spLocks noGrp="1"/>
          </p:cNvSpPr>
          <p:nvPr>
            <p:ph type="body" idx="1"/>
          </p:nvPr>
        </p:nvSpPr>
        <p:spPr>
          <a:xfrm>
            <a:off x="609600" y="1174750"/>
            <a:ext cx="10972800" cy="4953000"/>
          </a:xfrm>
          <a:prstGeom prst="rect">
            <a:avLst/>
          </a:prstGeom>
          <a:noFill/>
          <a:ln>
            <a:noFill/>
          </a:ln>
        </p:spPr>
        <p:txBody>
          <a:bodyPr spcFirstLastPara="1" wrap="square" lIns="91425" tIns="45700" rIns="91425" bIns="45700" anchor="t" anchorCtr="0">
            <a:noAutofit/>
          </a:bodyPr>
          <a:lstStyle/>
          <a:p>
            <a:pPr marL="342900">
              <a:spcBef>
                <a:spcPts val="0"/>
              </a:spcBef>
              <a:buSzPts val="2400"/>
            </a:pPr>
            <a:r>
              <a:rPr lang="en-US" sz="4000" i="1" dirty="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t> Now a two-way analysis of variance is carried out for the average  </a:t>
            </a:r>
            <a:r>
              <a:rPr lang="en-US" sz="4000" dirty="0">
                <a:solidFill>
                  <a:srgbClr val="00B0F0"/>
                </a:solidFill>
                <a:effectLst/>
                <a:latin typeface="Algerian" panose="04020705040A02060702" pitchFamily="82" charset="0"/>
                <a:ea typeface="Calibri" panose="020F0502020204030204" pitchFamily="34" charset="0"/>
                <a:cs typeface="Calibri" panose="020F0502020204030204" pitchFamily="34" charset="0"/>
              </a:rPr>
              <a:t>SO</a:t>
            </a:r>
            <a:r>
              <a:rPr lang="en-US" sz="4000" baseline="-25000" dirty="0">
                <a:solidFill>
                  <a:srgbClr val="00B0F0"/>
                </a:solidFill>
                <a:effectLst/>
                <a:latin typeface="Algerian" panose="04020705040A02060702" pitchFamily="82" charset="0"/>
                <a:ea typeface="Calibri" panose="020F0502020204030204" pitchFamily="34" charset="0"/>
                <a:cs typeface="Calibri" panose="020F0502020204030204" pitchFamily="34" charset="0"/>
              </a:rPr>
              <a:t>2</a:t>
            </a:r>
            <a:r>
              <a:rPr lang="en-US" sz="4000" dirty="0">
                <a:solidFill>
                  <a:srgbClr val="00B0F0"/>
                </a:solidFill>
                <a:effectLst/>
                <a:latin typeface="Algerian" panose="04020705040A02060702" pitchFamily="82" charset="0"/>
                <a:ea typeface="Calibri" panose="020F0502020204030204" pitchFamily="34" charset="0"/>
                <a:cs typeface="Calibri" panose="020F0502020204030204" pitchFamily="34" charset="0"/>
              </a:rPr>
              <a:t>,</a:t>
            </a:r>
            <a:r>
              <a:rPr lang="en-US" sz="4000" dirty="0">
                <a:solidFill>
                  <a:srgbClr val="00B0F0"/>
                </a:solidFill>
                <a:effectLst/>
                <a:latin typeface="Algerian" panose="04020705040A02060702" pitchFamily="82" charset="0"/>
                <a:ea typeface="Calibri" panose="020F0502020204030204" pitchFamily="34" charset="0"/>
              </a:rPr>
              <a:t> NO</a:t>
            </a:r>
            <a:r>
              <a:rPr lang="en-US" sz="4000" baseline="-25000" dirty="0">
                <a:solidFill>
                  <a:srgbClr val="00B0F0"/>
                </a:solidFill>
                <a:effectLst/>
                <a:latin typeface="Algerian" panose="04020705040A02060702" pitchFamily="82" charset="0"/>
                <a:ea typeface="Calibri" panose="020F0502020204030204" pitchFamily="34" charset="0"/>
              </a:rPr>
              <a:t>2,</a:t>
            </a:r>
            <a:r>
              <a:rPr lang="en-US" sz="4000" dirty="0">
                <a:solidFill>
                  <a:srgbClr val="00B0F0"/>
                </a:solidFill>
                <a:effectLst/>
                <a:latin typeface="Algerian" panose="04020705040A02060702" pitchFamily="82" charset="0"/>
                <a:ea typeface="Calibri" panose="020F0502020204030204" pitchFamily="34" charset="0"/>
              </a:rPr>
              <a:t> RSPM, SPM </a:t>
            </a:r>
            <a:r>
              <a:rPr lang="en-US" sz="4000" i="1" dirty="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t>content in air taking the two factors as location and type of location using R software as follows:</a:t>
            </a:r>
            <a:endParaRPr sz="4000" dirty="0">
              <a:solidFill>
                <a:srgbClr val="00B0F0"/>
              </a:solidFill>
              <a:latin typeface="Algerian" panose="04020705040A02060702" pitchFamily="82" charset="0"/>
            </a:endParaRPr>
          </a:p>
          <a:p>
            <a:pPr marL="342900" marR="0" lvl="0" indent="-342900" algn="l" rtl="0">
              <a:lnSpc>
                <a:spcPct val="100000"/>
              </a:lnSpc>
              <a:spcBef>
                <a:spcPts val="480"/>
              </a:spcBef>
              <a:spcAft>
                <a:spcPts val="0"/>
              </a:spcAft>
              <a:buClr>
                <a:schemeClr val="dk1"/>
              </a:buClr>
              <a:buSzPts val="2400"/>
              <a:buFont typeface="Arial"/>
              <a:buChar char="•"/>
            </a:pPr>
            <a:r>
              <a:rPr lang="en-US" sz="4000" dirty="0">
                <a:solidFill>
                  <a:schemeClr val="dk1"/>
                </a:solidFill>
                <a:latin typeface="Algerian" panose="04020705040A02060702" pitchFamily="82" charset="0"/>
                <a:sym typeface="Arial"/>
              </a:rPr>
              <a:t>This is actually two way classified data with one observation per cell .</a:t>
            </a:r>
            <a:endParaRPr sz="4000" dirty="0">
              <a:latin typeface="Algerian" panose="04020705040A02060702" pitchFamily="82" charset="0"/>
            </a:endParaRPr>
          </a:p>
          <a:p>
            <a:pPr marL="0" marR="0" lvl="0" indent="0" algn="l" rtl="0">
              <a:lnSpc>
                <a:spcPct val="100000"/>
              </a:lnSpc>
              <a:spcBef>
                <a:spcPts val="480"/>
              </a:spcBef>
              <a:spcAft>
                <a:spcPts val="0"/>
              </a:spcAft>
              <a:buClr>
                <a:srgbClr val="FF0000"/>
              </a:buClr>
              <a:buSzPts val="2400"/>
              <a:buNone/>
            </a:pPr>
            <a:endParaRPr dirty="0"/>
          </a:p>
        </p:txBody>
      </p:sp>
      <p:sp>
        <p:nvSpPr>
          <p:cNvPr id="192" name="Google Shape;192;p11"/>
          <p:cNvSpPr txBox="1"/>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15</a:t>
            </a:fld>
            <a:endParaRPr/>
          </a:p>
        </p:txBody>
      </p:sp>
      <p:sp>
        <p:nvSpPr>
          <p:cNvPr id="193" name="Google Shape;193;p11"/>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a:solidFill>
                <a:schemeClr val="dk1"/>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74373594-D8A9-E9F5-E20F-F86ED4D7347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title"/>
          </p:nvPr>
        </p:nvSpPr>
        <p:spPr>
          <a:xfrm>
            <a:off x="609600" y="190500"/>
            <a:ext cx="10972800" cy="58261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B050"/>
              </a:buClr>
              <a:buSzPts val="3600"/>
              <a:buFont typeface="Arial"/>
              <a:buNone/>
            </a:pPr>
            <a:r>
              <a:rPr lang="en-US" sz="3600" dirty="0">
                <a:solidFill>
                  <a:srgbClr val="00B050"/>
                </a:solidFill>
                <a:latin typeface="Arial"/>
                <a:ea typeface="Arial"/>
                <a:cs typeface="Arial"/>
                <a:sym typeface="Arial"/>
              </a:rPr>
              <a:t>METHOD AND MATERIALS</a:t>
            </a:r>
            <a:endParaRPr dirty="0"/>
          </a:p>
        </p:txBody>
      </p:sp>
      <p:sp>
        <p:nvSpPr>
          <p:cNvPr id="199" name="Google Shape;199;p12"/>
          <p:cNvSpPr txBox="1">
            <a:spLocks noGrp="1"/>
          </p:cNvSpPr>
          <p:nvPr>
            <p:ph type="body" idx="1"/>
          </p:nvPr>
        </p:nvSpPr>
        <p:spPr>
          <a:xfrm>
            <a:off x="609600" y="1536700"/>
            <a:ext cx="11068050" cy="4567237"/>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1800" dirty="0">
                <a:solidFill>
                  <a:schemeClr val="dk1"/>
                </a:solidFill>
                <a:latin typeface="Arial"/>
                <a:ea typeface="Arial"/>
                <a:cs typeface="Arial"/>
                <a:sym typeface="Arial"/>
              </a:rPr>
              <a:t>   </a:t>
            </a:r>
            <a:endParaRPr sz="1800" dirty="0">
              <a:solidFill>
                <a:schemeClr val="dk1"/>
              </a:solidFill>
              <a:latin typeface="Arial"/>
              <a:ea typeface="Arial"/>
              <a:cs typeface="Arial"/>
              <a:sym typeface="Arial"/>
            </a:endParaRPr>
          </a:p>
        </p:txBody>
      </p:sp>
      <p:sp>
        <p:nvSpPr>
          <p:cNvPr id="200" name="Google Shape;200;p12"/>
          <p:cNvSpPr txBox="1"/>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16</a:t>
            </a:fld>
            <a:endParaRPr/>
          </a:p>
        </p:txBody>
      </p:sp>
      <p:sp>
        <p:nvSpPr>
          <p:cNvPr id="201" name="Google Shape;201;p12"/>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a:solidFill>
                <a:schemeClr val="dk1"/>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2D02662C-5D7B-21C4-E941-9C51FE2C85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3"/>
          <p:cNvSpPr txBox="1"/>
          <p:nvPr/>
        </p:nvSpPr>
        <p:spPr>
          <a:xfrm>
            <a:off x="568324" y="314325"/>
            <a:ext cx="3140075"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1800"/>
              <a:buFont typeface="Arial"/>
              <a:buNone/>
            </a:pPr>
            <a:r>
              <a:rPr lang="en-US" sz="1800" dirty="0">
                <a:solidFill>
                  <a:srgbClr val="FF0000"/>
                </a:solidFill>
                <a:latin typeface="Arial"/>
                <a:ea typeface="Arial"/>
                <a:cs typeface="Arial"/>
                <a:sym typeface="Arial"/>
              </a:rPr>
              <a:t>HYPOTHESIS TESTING :</a:t>
            </a:r>
            <a:endParaRPr dirty="0"/>
          </a:p>
        </p:txBody>
      </p:sp>
      <p:sp>
        <p:nvSpPr>
          <p:cNvPr id="207" name="Google Shape;207;p13"/>
          <p:cNvSpPr txBox="1"/>
          <p:nvPr/>
        </p:nvSpPr>
        <p:spPr>
          <a:xfrm>
            <a:off x="1181197" y="827088"/>
            <a:ext cx="2293937"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C0"/>
              </a:buClr>
              <a:buSzPts val="1800"/>
              <a:buFont typeface="Arial"/>
              <a:buNone/>
            </a:pPr>
            <a:r>
              <a:rPr lang="en-US" sz="1800" dirty="0">
                <a:solidFill>
                  <a:srgbClr val="0070C0"/>
                </a:solidFill>
                <a:latin typeface="Arial"/>
                <a:ea typeface="Arial"/>
                <a:cs typeface="Arial"/>
                <a:sym typeface="Arial"/>
              </a:rPr>
              <a:t>NULL HYPOTHESIS</a:t>
            </a:r>
            <a:endParaRPr dirty="0"/>
          </a:p>
        </p:txBody>
      </p:sp>
      <p:sp>
        <p:nvSpPr>
          <p:cNvPr id="208" name="Google Shape;208;p13"/>
          <p:cNvSpPr txBox="1"/>
          <p:nvPr/>
        </p:nvSpPr>
        <p:spPr>
          <a:xfrm>
            <a:off x="3708399" y="711199"/>
            <a:ext cx="7723187" cy="1489075"/>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a:solidFill>
                <a:schemeClr val="dk1"/>
              </a:solidFill>
              <a:latin typeface="Arial"/>
              <a:ea typeface="Arial"/>
              <a:cs typeface="Arial"/>
              <a:sym typeface="Arial"/>
            </a:endParaRPr>
          </a:p>
        </p:txBody>
      </p:sp>
      <p:sp>
        <p:nvSpPr>
          <p:cNvPr id="209" name="Google Shape;209;p13"/>
          <p:cNvSpPr txBox="1"/>
          <p:nvPr/>
        </p:nvSpPr>
        <p:spPr>
          <a:xfrm>
            <a:off x="817303" y="3613945"/>
            <a:ext cx="3560762"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C0"/>
              </a:buClr>
              <a:buSzPts val="1800"/>
              <a:buFont typeface="Arial"/>
              <a:buNone/>
            </a:pPr>
            <a:r>
              <a:rPr lang="en-US" sz="1800" dirty="0">
                <a:solidFill>
                  <a:srgbClr val="0070C0"/>
                </a:solidFill>
                <a:latin typeface="Arial"/>
                <a:ea typeface="Arial"/>
                <a:cs typeface="Arial"/>
                <a:sym typeface="Arial"/>
              </a:rPr>
              <a:t>ALTERNATIVE HYPOTHESIS</a:t>
            </a:r>
            <a:endParaRPr dirty="0"/>
          </a:p>
        </p:txBody>
      </p:sp>
      <p:sp>
        <p:nvSpPr>
          <p:cNvPr id="210" name="Google Shape;210;p13"/>
          <p:cNvSpPr txBox="1"/>
          <p:nvPr/>
        </p:nvSpPr>
        <p:spPr>
          <a:xfrm>
            <a:off x="4376738" y="3937791"/>
            <a:ext cx="3649662" cy="368300"/>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a:solidFill>
                <a:schemeClr val="dk1"/>
              </a:solidFill>
              <a:latin typeface="Arial"/>
              <a:ea typeface="Arial"/>
              <a:cs typeface="Arial"/>
              <a:sym typeface="Arial"/>
            </a:endParaRPr>
          </a:p>
        </p:txBody>
      </p:sp>
      <p:sp>
        <p:nvSpPr>
          <p:cNvPr id="211" name="Google Shape;211;p13"/>
          <p:cNvSpPr txBox="1"/>
          <p:nvPr/>
        </p:nvSpPr>
        <p:spPr>
          <a:xfrm>
            <a:off x="4487862" y="2249963"/>
            <a:ext cx="2755900" cy="354329"/>
          </a:xfrm>
          <a:prstGeom prst="rect">
            <a:avLst/>
          </a:prstGeom>
          <a:blipFill rotWithShape="1">
            <a:blip r:embed="rId5">
              <a:alphaModFix/>
            </a:blip>
            <a:stretch>
              <a:fillRect l="-9" t="-161" r="9" b="160"/>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strike="noStrike">
                <a:latin typeface="Arial"/>
                <a:ea typeface="Arial"/>
                <a:cs typeface="Arial"/>
                <a:sym typeface="Arial"/>
              </a:rPr>
              <a:t> </a:t>
            </a:r>
            <a:endParaRPr sz="1800" strike="noStrike">
              <a:latin typeface="Arial"/>
              <a:ea typeface="Arial"/>
              <a:cs typeface="Arial"/>
              <a:sym typeface="Arial"/>
            </a:endParaRPr>
          </a:p>
        </p:txBody>
      </p:sp>
      <p:sp>
        <p:nvSpPr>
          <p:cNvPr id="212" name="Google Shape;212;p13"/>
          <p:cNvSpPr txBox="1"/>
          <p:nvPr/>
        </p:nvSpPr>
        <p:spPr>
          <a:xfrm>
            <a:off x="4487862" y="2603500"/>
            <a:ext cx="2657475" cy="360362"/>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a:solidFill>
                <a:schemeClr val="dk1"/>
              </a:solidFill>
              <a:latin typeface="Arial"/>
              <a:ea typeface="Arial"/>
              <a:cs typeface="Arial"/>
              <a:sym typeface="Arial"/>
            </a:endParaRPr>
          </a:p>
        </p:txBody>
      </p:sp>
      <p:sp>
        <p:nvSpPr>
          <p:cNvPr id="213" name="Google Shape;213;p13"/>
          <p:cNvSpPr txBox="1"/>
          <p:nvPr/>
        </p:nvSpPr>
        <p:spPr>
          <a:xfrm>
            <a:off x="2248807" y="4377533"/>
            <a:ext cx="6784975" cy="368300"/>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a:solidFill>
                <a:schemeClr val="dk1"/>
              </a:solidFill>
              <a:latin typeface="Arial"/>
              <a:ea typeface="Arial"/>
              <a:cs typeface="Arial"/>
              <a:sym typeface="Arial"/>
            </a:endParaRPr>
          </a:p>
        </p:txBody>
      </p:sp>
      <p:sp>
        <p:nvSpPr>
          <p:cNvPr id="214" name="Google Shape;214;p13"/>
          <p:cNvSpPr txBox="1"/>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17</a:t>
            </a:fld>
            <a:endParaRPr/>
          </a:p>
        </p:txBody>
      </p:sp>
      <p:sp>
        <p:nvSpPr>
          <p:cNvPr id="215" name="Google Shape;215;p13"/>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4"/>
          <p:cNvSpPr txBox="1"/>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18</a:t>
            </a:fld>
            <a:endParaRPr/>
          </a:p>
        </p:txBody>
      </p:sp>
      <p:sp>
        <p:nvSpPr>
          <p:cNvPr id="221" name="Google Shape;221;p14"/>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a:solidFill>
                <a:schemeClr val="dk1"/>
              </a:solidFill>
              <a:latin typeface="Arial"/>
              <a:ea typeface="Arial"/>
              <a:cs typeface="Arial"/>
              <a:sym typeface="Arial"/>
            </a:endParaRPr>
          </a:p>
        </p:txBody>
      </p:sp>
      <p:sp>
        <p:nvSpPr>
          <p:cNvPr id="222" name="Google Shape;222;p14"/>
          <p:cNvSpPr txBox="1"/>
          <p:nvPr/>
        </p:nvSpPr>
        <p:spPr>
          <a:xfrm>
            <a:off x="960438" y="0"/>
            <a:ext cx="2176462"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800"/>
              <a:buFont typeface="Arial"/>
              <a:buNone/>
            </a:pPr>
            <a:r>
              <a:rPr lang="en-US" sz="1800" dirty="0">
                <a:solidFill>
                  <a:schemeClr val="accent2"/>
                </a:solidFill>
                <a:latin typeface="Arial"/>
                <a:ea typeface="Arial"/>
                <a:cs typeface="Arial"/>
                <a:sym typeface="Arial"/>
              </a:rPr>
              <a:t>TEST STATISTICS</a:t>
            </a:r>
            <a:r>
              <a:rPr lang="en-US" sz="1800" dirty="0">
                <a:solidFill>
                  <a:schemeClr val="dk1"/>
                </a:solidFill>
                <a:latin typeface="Arial"/>
                <a:ea typeface="Arial"/>
                <a:cs typeface="Arial"/>
                <a:sym typeface="Arial"/>
              </a:rPr>
              <a:t> </a:t>
            </a:r>
            <a:endParaRPr dirty="0"/>
          </a:p>
        </p:txBody>
      </p:sp>
      <p:sp>
        <p:nvSpPr>
          <p:cNvPr id="223" name="Google Shape;223;p14"/>
          <p:cNvSpPr txBox="1"/>
          <p:nvPr/>
        </p:nvSpPr>
        <p:spPr>
          <a:xfrm>
            <a:off x="951462" y="438927"/>
            <a:ext cx="10083800" cy="2597150"/>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11B40FC6-04C5-3D9E-8CBC-B9C7CCACA075}"/>
              </a:ext>
            </a:extLst>
          </p:cNvPr>
          <p:cNvPicPr>
            <a:picLocks noChangeAspect="1"/>
          </p:cNvPicPr>
          <p:nvPr/>
        </p:nvPicPr>
        <p:blipFill>
          <a:blip r:embed="rId4"/>
          <a:stretch>
            <a:fillRect/>
          </a:stretch>
        </p:blipFill>
        <p:spPr>
          <a:xfrm>
            <a:off x="2571686" y="2916897"/>
            <a:ext cx="6843353" cy="337595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7"/>
        <p:cNvGrpSpPr/>
        <p:nvPr/>
      </p:nvGrpSpPr>
      <p:grpSpPr>
        <a:xfrm>
          <a:off x="0" y="0"/>
          <a:ext cx="0" cy="0"/>
          <a:chOff x="0" y="0"/>
          <a:chExt cx="0" cy="0"/>
        </a:xfrm>
      </p:grpSpPr>
      <p:sp>
        <p:nvSpPr>
          <p:cNvPr id="229" name="Google Shape;229;p15"/>
          <p:cNvSpPr txBox="1"/>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19</a:t>
            </a:fld>
            <a:endParaRPr/>
          </a:p>
        </p:txBody>
      </p:sp>
      <p:sp>
        <p:nvSpPr>
          <p:cNvPr id="230" name="Google Shape;230;p15"/>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a:solidFill>
                <a:schemeClr val="dk1"/>
              </a:solidFill>
              <a:latin typeface="Arial"/>
              <a:ea typeface="Arial"/>
              <a:cs typeface="Arial"/>
              <a:sym typeface="Arial"/>
            </a:endParaRPr>
          </a:p>
        </p:txBody>
      </p:sp>
      <p:graphicFrame>
        <p:nvGraphicFramePr>
          <p:cNvPr id="231" name="Google Shape;231;p15"/>
          <p:cNvGraphicFramePr/>
          <p:nvPr>
            <p:extLst>
              <p:ext uri="{D42A27DB-BD31-4B8C-83A1-F6EECF244321}">
                <p14:modId xmlns:p14="http://schemas.microsoft.com/office/powerpoint/2010/main" val="4187518455"/>
              </p:ext>
            </p:extLst>
          </p:nvPr>
        </p:nvGraphicFramePr>
        <p:xfrm>
          <a:off x="3710474" y="11848"/>
          <a:ext cx="8481526" cy="2971480"/>
        </p:xfrm>
        <a:graphic>
          <a:graphicData uri="http://schemas.openxmlformats.org/drawingml/2006/table">
            <a:tbl>
              <a:tblPr>
                <a:noFill/>
                <a:tableStyleId>{C004D42D-56E9-402A-8C84-FAD5A76E48A6}</a:tableStyleId>
              </a:tblPr>
              <a:tblGrid>
                <a:gridCol w="1054359">
                  <a:extLst>
                    <a:ext uri="{9D8B030D-6E8A-4147-A177-3AD203B41FA5}">
                      <a16:colId xmlns:a16="http://schemas.microsoft.com/office/drawing/2014/main" val="20000"/>
                    </a:ext>
                  </a:extLst>
                </a:gridCol>
                <a:gridCol w="1382441">
                  <a:extLst>
                    <a:ext uri="{9D8B030D-6E8A-4147-A177-3AD203B41FA5}">
                      <a16:colId xmlns:a16="http://schemas.microsoft.com/office/drawing/2014/main" val="20001"/>
                    </a:ext>
                  </a:extLst>
                </a:gridCol>
                <a:gridCol w="1211469">
                  <a:extLst>
                    <a:ext uri="{9D8B030D-6E8A-4147-A177-3AD203B41FA5}">
                      <a16:colId xmlns:a16="http://schemas.microsoft.com/office/drawing/2014/main" val="20002"/>
                    </a:ext>
                  </a:extLst>
                </a:gridCol>
                <a:gridCol w="1225331">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gridCol w="1169526">
                  <a:extLst>
                    <a:ext uri="{9D8B030D-6E8A-4147-A177-3AD203B41FA5}">
                      <a16:colId xmlns:a16="http://schemas.microsoft.com/office/drawing/2014/main" val="20006"/>
                    </a:ext>
                  </a:extLst>
                </a:gridCol>
              </a:tblGrid>
              <a:tr h="0">
                <a:tc>
                  <a:txBody>
                    <a:bodyPr/>
                    <a:lstStyle/>
                    <a:p>
                      <a:pPr marL="0" marR="0" lvl="0" indent="0" algn="l" rtl="0">
                        <a:lnSpc>
                          <a:spcPct val="100000"/>
                        </a:lnSpc>
                        <a:spcBef>
                          <a:spcPts val="0"/>
                        </a:spcBef>
                        <a:spcAft>
                          <a:spcPts val="0"/>
                        </a:spcAft>
                        <a:buClr>
                          <a:srgbClr val="FFFFFF"/>
                        </a:buClr>
                        <a:buSzPts val="1800"/>
                        <a:buFont typeface="Arial"/>
                        <a:buNone/>
                      </a:pPr>
                      <a:r>
                        <a:rPr lang="en-US" sz="1800" b="1" dirty="0">
                          <a:solidFill>
                            <a:srgbClr val="FFFFFF"/>
                          </a:solidFill>
                          <a:latin typeface="Arial"/>
                          <a:ea typeface="Arial"/>
                          <a:cs typeface="Arial"/>
                          <a:sym typeface="Arial"/>
                        </a:rPr>
                        <a:t>Source of Variation</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C73109"/>
                    </a:solidFill>
                  </a:tcPr>
                </a:tc>
                <a:tc>
                  <a:txBody>
                    <a:bodyPr/>
                    <a:lstStyle/>
                    <a:p>
                      <a:pPr marL="0" marR="0" lvl="0" indent="0" algn="l" rtl="0">
                        <a:lnSpc>
                          <a:spcPct val="100000"/>
                        </a:lnSpc>
                        <a:spcBef>
                          <a:spcPts val="0"/>
                        </a:spcBef>
                        <a:spcAft>
                          <a:spcPts val="0"/>
                        </a:spcAft>
                        <a:buClr>
                          <a:srgbClr val="FFFFFF"/>
                        </a:buClr>
                        <a:buSzPts val="1800"/>
                        <a:buFont typeface="Arial"/>
                        <a:buNone/>
                      </a:pPr>
                      <a:r>
                        <a:rPr lang="en-US" sz="1800" b="1" dirty="0">
                          <a:solidFill>
                            <a:srgbClr val="FFFFFF"/>
                          </a:solidFill>
                          <a:latin typeface="Arial"/>
                          <a:cs typeface="Arial"/>
                          <a:sym typeface="Arial"/>
                        </a:rPr>
                        <a:t>DF</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C73109"/>
                    </a:solidFill>
                  </a:tcPr>
                </a:tc>
                <a:tc>
                  <a:txBody>
                    <a:bodyPr/>
                    <a:lstStyle/>
                    <a:p>
                      <a:pPr marL="0" marR="0" lvl="0" indent="0" algn="l" rtl="0">
                        <a:lnSpc>
                          <a:spcPct val="100000"/>
                        </a:lnSpc>
                        <a:spcBef>
                          <a:spcPts val="0"/>
                        </a:spcBef>
                        <a:spcAft>
                          <a:spcPts val="0"/>
                        </a:spcAft>
                        <a:buClr>
                          <a:srgbClr val="FFFFFF"/>
                        </a:buClr>
                        <a:buSzPts val="1800"/>
                        <a:buFont typeface="Arial"/>
                        <a:buNone/>
                      </a:pPr>
                      <a:r>
                        <a:rPr lang="en-US" sz="1800" b="1" dirty="0">
                          <a:solidFill>
                            <a:srgbClr val="FFFFFF"/>
                          </a:solidFill>
                          <a:latin typeface="Arial"/>
                          <a:cs typeface="Arial"/>
                          <a:sym typeface="Arial"/>
                        </a:rPr>
                        <a:t>SS</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C73109"/>
                    </a:solidFill>
                  </a:tcPr>
                </a:tc>
                <a:tc>
                  <a:txBody>
                    <a:bodyPr/>
                    <a:lstStyle/>
                    <a:p>
                      <a:pPr marL="0" marR="0" lvl="0" indent="0" algn="l" rtl="0">
                        <a:lnSpc>
                          <a:spcPct val="100000"/>
                        </a:lnSpc>
                        <a:spcBef>
                          <a:spcPts val="0"/>
                        </a:spcBef>
                        <a:spcAft>
                          <a:spcPts val="0"/>
                        </a:spcAft>
                        <a:buClr>
                          <a:srgbClr val="FFFFFF"/>
                        </a:buClr>
                        <a:buSzPts val="1800"/>
                        <a:buFont typeface="Arial"/>
                        <a:buNone/>
                      </a:pPr>
                      <a:r>
                        <a:rPr lang="en-US" sz="1800" b="1">
                          <a:solidFill>
                            <a:srgbClr val="FFFFFF"/>
                          </a:solidFill>
                          <a:latin typeface="Arial"/>
                          <a:ea typeface="Arial"/>
                          <a:cs typeface="Arial"/>
                          <a:sym typeface="Arial"/>
                        </a:rPr>
                        <a:t>MSS</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C73109"/>
                    </a:solidFill>
                  </a:tcPr>
                </a:tc>
                <a:tc>
                  <a:txBody>
                    <a:bodyPr/>
                    <a:lstStyle/>
                    <a:p>
                      <a:pPr marL="0" marR="0" lvl="0" indent="0" algn="l" rtl="0">
                        <a:lnSpc>
                          <a:spcPct val="100000"/>
                        </a:lnSpc>
                        <a:spcBef>
                          <a:spcPts val="0"/>
                        </a:spcBef>
                        <a:spcAft>
                          <a:spcPts val="0"/>
                        </a:spcAft>
                        <a:buClr>
                          <a:srgbClr val="FFFFFF"/>
                        </a:buClr>
                        <a:buSzPts val="1800"/>
                        <a:buFont typeface="Arial"/>
                        <a:buNone/>
                      </a:pPr>
                      <a:r>
                        <a:rPr lang="en-US" sz="1800" b="1">
                          <a:solidFill>
                            <a:srgbClr val="FFFFFF"/>
                          </a:solidFill>
                          <a:latin typeface="Arial"/>
                          <a:ea typeface="Arial"/>
                          <a:cs typeface="Arial"/>
                          <a:sym typeface="Arial"/>
                        </a:rPr>
                        <a:t>Fobs</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C73109"/>
                    </a:solidFill>
                  </a:tcPr>
                </a:tc>
                <a:tc>
                  <a:txBody>
                    <a:bodyPr/>
                    <a:lstStyle/>
                    <a:p>
                      <a:pPr marL="0" marR="0" lvl="0" indent="0" algn="l" rtl="0">
                        <a:lnSpc>
                          <a:spcPct val="100000"/>
                        </a:lnSpc>
                        <a:spcBef>
                          <a:spcPts val="0"/>
                        </a:spcBef>
                        <a:spcAft>
                          <a:spcPts val="0"/>
                        </a:spcAft>
                        <a:buClr>
                          <a:srgbClr val="FFFFFF"/>
                        </a:buClr>
                        <a:buSzPts val="1800"/>
                        <a:buFont typeface="Arial"/>
                        <a:buNone/>
                      </a:pPr>
                      <a:r>
                        <a:rPr lang="en-US" sz="1800" b="1">
                          <a:solidFill>
                            <a:srgbClr val="FFFFFF"/>
                          </a:solidFill>
                          <a:latin typeface="Arial"/>
                          <a:ea typeface="Arial"/>
                          <a:cs typeface="Arial"/>
                          <a:sym typeface="Arial"/>
                        </a:rPr>
                        <a:t>P-value</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C73109"/>
                    </a:solidFill>
                  </a:tcPr>
                </a:tc>
                <a:tc>
                  <a:txBody>
                    <a:bodyPr/>
                    <a:lstStyle/>
                    <a:p>
                      <a:pPr marL="0" marR="0" lvl="0" indent="0" algn="l" rtl="0">
                        <a:lnSpc>
                          <a:spcPct val="100000"/>
                        </a:lnSpc>
                        <a:spcBef>
                          <a:spcPts val="0"/>
                        </a:spcBef>
                        <a:spcAft>
                          <a:spcPts val="0"/>
                        </a:spcAft>
                        <a:buClr>
                          <a:srgbClr val="FFFFFF"/>
                        </a:buClr>
                        <a:buSzPts val="1800"/>
                        <a:buFont typeface="Arial"/>
                        <a:buNone/>
                      </a:pPr>
                      <a:r>
                        <a:rPr lang="en-US" sz="1800" b="1">
                          <a:solidFill>
                            <a:srgbClr val="FFFFFF"/>
                          </a:solidFill>
                          <a:latin typeface="Arial"/>
                          <a:ea typeface="Arial"/>
                          <a:cs typeface="Arial"/>
                          <a:sym typeface="Arial"/>
                        </a:rPr>
                        <a:t>F critical</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C73109"/>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Location</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14</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760.0</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54.28</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ea typeface="Arial"/>
                          <a:cs typeface="Arial"/>
                          <a:sym typeface="Arial"/>
                        </a:rPr>
                        <a:t>1.575</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ea typeface="Arial"/>
                          <a:cs typeface="Arial"/>
                          <a:sym typeface="Arial"/>
                        </a:rPr>
                        <a:t>0.1271</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1.9350</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extLst>
                  <a:ext uri="{0D108BD9-81ED-4DB2-BD59-A6C34878D82A}">
                    <a16:rowId xmlns:a16="http://schemas.microsoft.com/office/drawing/2014/main" val="10001"/>
                  </a:ext>
                </a:extLst>
              </a:tr>
              <a:tr h="639750">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Type</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3</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429.5</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ea typeface="Arial"/>
                          <a:cs typeface="Arial"/>
                          <a:sym typeface="Arial"/>
                        </a:rPr>
                        <a:t>143.18</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dirty="0"/>
                        <a:t>4.155</a:t>
                      </a:r>
                      <a:endParaRPr sz="1800"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ea typeface="Arial"/>
                          <a:cs typeface="Arial"/>
                          <a:sym typeface="Arial"/>
                        </a:rPr>
                        <a:t>0.0115</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2.827</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ea typeface="Arial"/>
                          <a:cs typeface="Arial"/>
                          <a:sym typeface="Arial"/>
                        </a:rPr>
                        <a:t>Error</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42</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1447.4</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34.46</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a:solidFill>
                            <a:srgbClr val="000000"/>
                          </a:solidFill>
                          <a:latin typeface="Arial"/>
                          <a:ea typeface="Arial"/>
                          <a:cs typeface="Arial"/>
                          <a:sym typeface="Arial"/>
                        </a:rPr>
                        <a:t>Total</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dirty="0"/>
                        <a:t>59</a:t>
                      </a:r>
                      <a:endParaRPr sz="1800"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dirty="0"/>
                        <a:t>2636.9</a:t>
                      </a:r>
                      <a:endParaRPr sz="1800"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extLst>
                  <a:ext uri="{0D108BD9-81ED-4DB2-BD59-A6C34878D82A}">
                    <a16:rowId xmlns:a16="http://schemas.microsoft.com/office/drawing/2014/main" val="10004"/>
                  </a:ext>
                </a:extLst>
              </a:tr>
            </a:tbl>
          </a:graphicData>
        </a:graphic>
      </p:graphicFrame>
      <p:graphicFrame>
        <p:nvGraphicFramePr>
          <p:cNvPr id="4" name="Google Shape;231;p15">
            <a:extLst>
              <a:ext uri="{FF2B5EF4-FFF2-40B4-BE49-F238E27FC236}">
                <a16:creationId xmlns:a16="http://schemas.microsoft.com/office/drawing/2014/main" id="{7AF775FF-F5AA-7A1B-5042-A19E74FEE926}"/>
              </a:ext>
            </a:extLst>
          </p:cNvPr>
          <p:cNvGraphicFramePr/>
          <p:nvPr>
            <p:extLst>
              <p:ext uri="{D42A27DB-BD31-4B8C-83A1-F6EECF244321}">
                <p14:modId xmlns:p14="http://schemas.microsoft.com/office/powerpoint/2010/main" val="2120857492"/>
              </p:ext>
            </p:extLst>
          </p:nvPr>
        </p:nvGraphicFramePr>
        <p:xfrm>
          <a:off x="3710474" y="3149978"/>
          <a:ext cx="8481526" cy="2971480"/>
        </p:xfrm>
        <a:graphic>
          <a:graphicData uri="http://schemas.openxmlformats.org/drawingml/2006/table">
            <a:tbl>
              <a:tblPr>
                <a:noFill/>
                <a:tableStyleId>{C004D42D-56E9-402A-8C84-FAD5A76E48A6}</a:tableStyleId>
              </a:tblPr>
              <a:tblGrid>
                <a:gridCol w="1054359">
                  <a:extLst>
                    <a:ext uri="{9D8B030D-6E8A-4147-A177-3AD203B41FA5}">
                      <a16:colId xmlns:a16="http://schemas.microsoft.com/office/drawing/2014/main" val="20000"/>
                    </a:ext>
                  </a:extLst>
                </a:gridCol>
                <a:gridCol w="1382441">
                  <a:extLst>
                    <a:ext uri="{9D8B030D-6E8A-4147-A177-3AD203B41FA5}">
                      <a16:colId xmlns:a16="http://schemas.microsoft.com/office/drawing/2014/main" val="20001"/>
                    </a:ext>
                  </a:extLst>
                </a:gridCol>
                <a:gridCol w="1211469">
                  <a:extLst>
                    <a:ext uri="{9D8B030D-6E8A-4147-A177-3AD203B41FA5}">
                      <a16:colId xmlns:a16="http://schemas.microsoft.com/office/drawing/2014/main" val="20002"/>
                    </a:ext>
                  </a:extLst>
                </a:gridCol>
                <a:gridCol w="1225331">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gridCol w="1169526">
                  <a:extLst>
                    <a:ext uri="{9D8B030D-6E8A-4147-A177-3AD203B41FA5}">
                      <a16:colId xmlns:a16="http://schemas.microsoft.com/office/drawing/2014/main" val="20006"/>
                    </a:ext>
                  </a:extLst>
                </a:gridCol>
              </a:tblGrid>
              <a:tr h="0">
                <a:tc>
                  <a:txBody>
                    <a:bodyPr/>
                    <a:lstStyle/>
                    <a:p>
                      <a:pPr marL="0" marR="0" lvl="0" indent="0" algn="l" rtl="0">
                        <a:lnSpc>
                          <a:spcPct val="100000"/>
                        </a:lnSpc>
                        <a:spcBef>
                          <a:spcPts val="0"/>
                        </a:spcBef>
                        <a:spcAft>
                          <a:spcPts val="0"/>
                        </a:spcAft>
                        <a:buClr>
                          <a:srgbClr val="FFFFFF"/>
                        </a:buClr>
                        <a:buSzPts val="1800"/>
                        <a:buFont typeface="Arial"/>
                        <a:buNone/>
                      </a:pPr>
                      <a:r>
                        <a:rPr lang="en-US" sz="1800" b="1" dirty="0">
                          <a:solidFill>
                            <a:srgbClr val="FFFFFF"/>
                          </a:solidFill>
                          <a:latin typeface="Arial"/>
                          <a:ea typeface="Arial"/>
                          <a:cs typeface="Arial"/>
                          <a:sym typeface="Arial"/>
                        </a:rPr>
                        <a:t>Source of Variation</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C73109"/>
                    </a:solidFill>
                  </a:tcPr>
                </a:tc>
                <a:tc>
                  <a:txBody>
                    <a:bodyPr/>
                    <a:lstStyle/>
                    <a:p>
                      <a:pPr marL="0" marR="0" lvl="0" indent="0" algn="l" rtl="0">
                        <a:lnSpc>
                          <a:spcPct val="100000"/>
                        </a:lnSpc>
                        <a:spcBef>
                          <a:spcPts val="0"/>
                        </a:spcBef>
                        <a:spcAft>
                          <a:spcPts val="0"/>
                        </a:spcAft>
                        <a:buClr>
                          <a:srgbClr val="FFFFFF"/>
                        </a:buClr>
                        <a:buSzPts val="1800"/>
                        <a:buFont typeface="Arial"/>
                        <a:buNone/>
                      </a:pPr>
                      <a:r>
                        <a:rPr lang="en-US" sz="1800" b="1" dirty="0">
                          <a:solidFill>
                            <a:srgbClr val="FFFFFF"/>
                          </a:solidFill>
                          <a:latin typeface="Arial"/>
                          <a:cs typeface="Arial"/>
                          <a:sym typeface="Arial"/>
                        </a:rPr>
                        <a:t>DF</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C73109"/>
                    </a:solidFill>
                  </a:tcPr>
                </a:tc>
                <a:tc>
                  <a:txBody>
                    <a:bodyPr/>
                    <a:lstStyle/>
                    <a:p>
                      <a:pPr marL="0" marR="0" lvl="0" indent="0" algn="l" rtl="0">
                        <a:lnSpc>
                          <a:spcPct val="100000"/>
                        </a:lnSpc>
                        <a:spcBef>
                          <a:spcPts val="0"/>
                        </a:spcBef>
                        <a:spcAft>
                          <a:spcPts val="0"/>
                        </a:spcAft>
                        <a:buClr>
                          <a:srgbClr val="FFFFFF"/>
                        </a:buClr>
                        <a:buSzPts val="1800"/>
                        <a:buFont typeface="Arial"/>
                        <a:buNone/>
                      </a:pPr>
                      <a:r>
                        <a:rPr lang="en-US" sz="1800" b="1" dirty="0">
                          <a:solidFill>
                            <a:srgbClr val="FFFFFF"/>
                          </a:solidFill>
                          <a:latin typeface="Arial"/>
                          <a:cs typeface="Arial"/>
                          <a:sym typeface="Arial"/>
                        </a:rPr>
                        <a:t>SS</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C73109"/>
                    </a:solidFill>
                  </a:tcPr>
                </a:tc>
                <a:tc>
                  <a:txBody>
                    <a:bodyPr/>
                    <a:lstStyle/>
                    <a:p>
                      <a:pPr marL="0" marR="0" lvl="0" indent="0" algn="l" rtl="0">
                        <a:lnSpc>
                          <a:spcPct val="100000"/>
                        </a:lnSpc>
                        <a:spcBef>
                          <a:spcPts val="0"/>
                        </a:spcBef>
                        <a:spcAft>
                          <a:spcPts val="0"/>
                        </a:spcAft>
                        <a:buClr>
                          <a:srgbClr val="FFFFFF"/>
                        </a:buClr>
                        <a:buSzPts val="1800"/>
                        <a:buFont typeface="Arial"/>
                        <a:buNone/>
                      </a:pPr>
                      <a:r>
                        <a:rPr lang="en-US" sz="1800" b="1">
                          <a:solidFill>
                            <a:srgbClr val="FFFFFF"/>
                          </a:solidFill>
                          <a:latin typeface="Arial"/>
                          <a:ea typeface="Arial"/>
                          <a:cs typeface="Arial"/>
                          <a:sym typeface="Arial"/>
                        </a:rPr>
                        <a:t>MSS</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C73109"/>
                    </a:solidFill>
                  </a:tcPr>
                </a:tc>
                <a:tc>
                  <a:txBody>
                    <a:bodyPr/>
                    <a:lstStyle/>
                    <a:p>
                      <a:pPr marL="0" marR="0" lvl="0" indent="0" algn="l" rtl="0">
                        <a:lnSpc>
                          <a:spcPct val="100000"/>
                        </a:lnSpc>
                        <a:spcBef>
                          <a:spcPts val="0"/>
                        </a:spcBef>
                        <a:spcAft>
                          <a:spcPts val="0"/>
                        </a:spcAft>
                        <a:buClr>
                          <a:srgbClr val="FFFFFF"/>
                        </a:buClr>
                        <a:buSzPts val="1800"/>
                        <a:buFont typeface="Arial"/>
                        <a:buNone/>
                      </a:pPr>
                      <a:r>
                        <a:rPr lang="en-US" sz="1800" b="1">
                          <a:solidFill>
                            <a:srgbClr val="FFFFFF"/>
                          </a:solidFill>
                          <a:latin typeface="Arial"/>
                          <a:ea typeface="Arial"/>
                          <a:cs typeface="Arial"/>
                          <a:sym typeface="Arial"/>
                        </a:rPr>
                        <a:t>Fobs</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C73109"/>
                    </a:solidFill>
                  </a:tcPr>
                </a:tc>
                <a:tc>
                  <a:txBody>
                    <a:bodyPr/>
                    <a:lstStyle/>
                    <a:p>
                      <a:pPr marL="0" marR="0" lvl="0" indent="0" algn="l" rtl="0">
                        <a:lnSpc>
                          <a:spcPct val="100000"/>
                        </a:lnSpc>
                        <a:spcBef>
                          <a:spcPts val="0"/>
                        </a:spcBef>
                        <a:spcAft>
                          <a:spcPts val="0"/>
                        </a:spcAft>
                        <a:buClr>
                          <a:srgbClr val="FFFFFF"/>
                        </a:buClr>
                        <a:buSzPts val="1800"/>
                        <a:buFont typeface="Arial"/>
                        <a:buNone/>
                      </a:pPr>
                      <a:r>
                        <a:rPr lang="en-US" sz="1800" b="1">
                          <a:solidFill>
                            <a:srgbClr val="FFFFFF"/>
                          </a:solidFill>
                          <a:latin typeface="Arial"/>
                          <a:ea typeface="Arial"/>
                          <a:cs typeface="Arial"/>
                          <a:sym typeface="Arial"/>
                        </a:rPr>
                        <a:t>P-value</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C73109"/>
                    </a:solidFill>
                  </a:tcPr>
                </a:tc>
                <a:tc>
                  <a:txBody>
                    <a:bodyPr/>
                    <a:lstStyle/>
                    <a:p>
                      <a:pPr marL="0" marR="0" lvl="0" indent="0" algn="l" rtl="0">
                        <a:lnSpc>
                          <a:spcPct val="100000"/>
                        </a:lnSpc>
                        <a:spcBef>
                          <a:spcPts val="0"/>
                        </a:spcBef>
                        <a:spcAft>
                          <a:spcPts val="0"/>
                        </a:spcAft>
                        <a:buClr>
                          <a:srgbClr val="FFFFFF"/>
                        </a:buClr>
                        <a:buSzPts val="1800"/>
                        <a:buFont typeface="Arial"/>
                        <a:buNone/>
                      </a:pPr>
                      <a:r>
                        <a:rPr lang="en-US" sz="1800" b="1">
                          <a:solidFill>
                            <a:srgbClr val="FFFFFF"/>
                          </a:solidFill>
                          <a:latin typeface="Arial"/>
                          <a:ea typeface="Arial"/>
                          <a:cs typeface="Arial"/>
                          <a:sym typeface="Arial"/>
                        </a:rPr>
                        <a:t>F critical</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C73109"/>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Location</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14</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20702</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1478.7</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3.666</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ea typeface="Arial"/>
                          <a:cs typeface="Arial"/>
                          <a:sym typeface="Arial"/>
                        </a:rPr>
                        <a:t>0.000543</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1.9350</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extLst>
                  <a:ext uri="{0D108BD9-81ED-4DB2-BD59-A6C34878D82A}">
                    <a16:rowId xmlns:a16="http://schemas.microsoft.com/office/drawing/2014/main" val="10001"/>
                  </a:ext>
                </a:extLst>
              </a:tr>
              <a:tr h="639750">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Type</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3</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7050</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2349.9</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dirty="0"/>
                        <a:t>5.826</a:t>
                      </a:r>
                      <a:endParaRPr sz="1800"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ea typeface="Arial"/>
                          <a:cs typeface="Arial"/>
                          <a:sym typeface="Arial"/>
                        </a:rPr>
                        <a:t>0.002015</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2.827</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a:solidFill>
                            <a:srgbClr val="000000"/>
                          </a:solidFill>
                          <a:latin typeface="Arial"/>
                          <a:ea typeface="Arial"/>
                          <a:cs typeface="Arial"/>
                          <a:sym typeface="Arial"/>
                        </a:rPr>
                        <a:t>Error</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42</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16942</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403.4</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a:solidFill>
                            <a:srgbClr val="000000"/>
                          </a:solidFill>
                          <a:latin typeface="Arial"/>
                          <a:ea typeface="Arial"/>
                          <a:cs typeface="Arial"/>
                          <a:sym typeface="Arial"/>
                        </a:rPr>
                        <a:t>Total</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dirty="0"/>
                        <a:t>59</a:t>
                      </a:r>
                      <a:endParaRPr sz="1800"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dirty="0"/>
                        <a:t>44694</a:t>
                      </a:r>
                      <a:endParaRPr sz="1800"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D3027F51-6494-4FC4-AB8E-9831BA6A17FD}"/>
              </a:ext>
            </a:extLst>
          </p:cNvPr>
          <p:cNvSpPr txBox="1"/>
          <p:nvPr/>
        </p:nvSpPr>
        <p:spPr>
          <a:xfrm>
            <a:off x="174173" y="134057"/>
            <a:ext cx="3345024" cy="3449342"/>
          </a:xfrm>
          <a:prstGeom prst="rect">
            <a:avLst/>
          </a:prstGeom>
          <a:noFill/>
        </p:spPr>
        <p:txBody>
          <a:bodyPr wrap="square">
            <a:spAutoFit/>
          </a:bodyPr>
          <a:lstStyle/>
          <a:p>
            <a:pPr>
              <a:lnSpc>
                <a:spcPct val="115000"/>
              </a:lnSpc>
              <a:spcAft>
                <a:spcPts val="1000"/>
              </a:spcAft>
            </a:pPr>
            <a:r>
              <a:rPr lang="en-US" sz="3200" b="1" dirty="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t>ANOVA TABLE FOR SO</a:t>
            </a:r>
            <a:r>
              <a:rPr lang="en-US" sz="3200" b="1" baseline="-25000" dirty="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t>2  </a:t>
            </a:r>
          </a:p>
          <a:p>
            <a:pPr>
              <a:lnSpc>
                <a:spcPct val="115000"/>
              </a:lnSpc>
              <a:spcAft>
                <a:spcPts val="1000"/>
              </a:spcAft>
            </a:pPr>
            <a:r>
              <a:rPr lang="en-US" sz="3200"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Since the p-value for location is greater than 0.05, so we conclude that the average SO</a:t>
            </a:r>
            <a:r>
              <a:rPr lang="en-US" sz="1400" baseline="-250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2</a:t>
            </a:r>
            <a:r>
              <a:rPr lang="en-US" sz="14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 content in air does not differ significantly between locations. But the p-value for type of location is less than 0.05 indicating that the average SO</a:t>
            </a:r>
            <a:r>
              <a:rPr lang="en-US" sz="1400" baseline="-250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2</a:t>
            </a:r>
            <a:r>
              <a:rPr lang="en-US" sz="14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 content in air differs significantly between types of locations.</a:t>
            </a:r>
            <a:endParaRPr lang="en-IN" sz="1100" dirty="0">
              <a:solidFill>
                <a:srgbClr val="00B05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655AB4A-4CF4-2403-5496-B89C8FBCC235}"/>
              </a:ext>
            </a:extLst>
          </p:cNvPr>
          <p:cNvSpPr txBox="1"/>
          <p:nvPr/>
        </p:nvSpPr>
        <p:spPr>
          <a:xfrm>
            <a:off x="108080" y="4814596"/>
            <a:ext cx="3494314" cy="1169551"/>
          </a:xfrm>
          <a:prstGeom prst="rect">
            <a:avLst/>
          </a:prstGeom>
          <a:noFill/>
        </p:spPr>
        <p:txBody>
          <a:bodyPr wrap="square">
            <a:spAutoFit/>
          </a:bodyPr>
          <a:lstStyle/>
          <a:p>
            <a:r>
              <a:rPr lang="en-US" sz="1400" dirty="0">
                <a:solidFill>
                  <a:srgbClr val="00B050"/>
                </a:solidFill>
                <a:effectLst/>
                <a:latin typeface="Times New Roman" panose="02020603050405020304" pitchFamily="18" charset="0"/>
                <a:ea typeface="Calibri" panose="020F0502020204030204" pitchFamily="34" charset="0"/>
              </a:rPr>
              <a:t>Since the p-value for both location and type are less than 0.05, so we conclude that the average NO</a:t>
            </a:r>
            <a:r>
              <a:rPr lang="en-US" sz="1400" baseline="-25000" dirty="0">
                <a:solidFill>
                  <a:srgbClr val="00B050"/>
                </a:solidFill>
                <a:effectLst/>
                <a:latin typeface="Times New Roman" panose="02020603050405020304" pitchFamily="18" charset="0"/>
                <a:ea typeface="Calibri" panose="020F0502020204030204" pitchFamily="34" charset="0"/>
              </a:rPr>
              <a:t>2</a:t>
            </a:r>
            <a:r>
              <a:rPr lang="en-US" sz="1400" dirty="0">
                <a:solidFill>
                  <a:srgbClr val="00B050"/>
                </a:solidFill>
                <a:effectLst/>
                <a:latin typeface="Times New Roman" panose="02020603050405020304" pitchFamily="18" charset="0"/>
                <a:ea typeface="Calibri" panose="020F0502020204030204" pitchFamily="34" charset="0"/>
              </a:rPr>
              <a:t> content in air differs significantly both between locations and also between types of locations</a:t>
            </a:r>
            <a:r>
              <a:rPr lang="en-US" sz="1400" dirty="0">
                <a:effectLst/>
                <a:latin typeface="Times New Roman" panose="02020603050405020304" pitchFamily="18" charset="0"/>
                <a:ea typeface="Calibri" panose="020F0502020204030204" pitchFamily="34" charset="0"/>
              </a:rPr>
              <a:t>. </a:t>
            </a:r>
            <a:endParaRPr lang="en-IN" dirty="0"/>
          </a:p>
        </p:txBody>
      </p:sp>
      <p:sp>
        <p:nvSpPr>
          <p:cNvPr id="10" name="TextBox 9">
            <a:extLst>
              <a:ext uri="{FF2B5EF4-FFF2-40B4-BE49-F238E27FC236}">
                <a16:creationId xmlns:a16="http://schemas.microsoft.com/office/drawing/2014/main" id="{DA9C98D0-6E1E-5729-D6AD-3E123C1F15D1}"/>
              </a:ext>
            </a:extLst>
          </p:cNvPr>
          <p:cNvSpPr txBox="1"/>
          <p:nvPr/>
        </p:nvSpPr>
        <p:spPr>
          <a:xfrm>
            <a:off x="0" y="3781800"/>
            <a:ext cx="3858208" cy="1182440"/>
          </a:xfrm>
          <a:prstGeom prst="rect">
            <a:avLst/>
          </a:prstGeom>
          <a:noFill/>
        </p:spPr>
        <p:txBody>
          <a:bodyPr wrap="square">
            <a:spAutoFit/>
          </a:bodyPr>
          <a:lstStyle/>
          <a:p>
            <a:pPr>
              <a:lnSpc>
                <a:spcPct val="115000"/>
              </a:lnSpc>
              <a:spcAft>
                <a:spcPts val="1000"/>
              </a:spcAft>
            </a:pPr>
            <a:r>
              <a:rPr lang="en-US" sz="3200" b="1" dirty="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t>ANOVA TABLE FOR </a:t>
            </a:r>
            <a:r>
              <a:rPr lang="en-US" sz="3200" dirty="0">
                <a:solidFill>
                  <a:srgbClr val="00B0F0"/>
                </a:solidFill>
                <a:effectLst/>
                <a:latin typeface="Algerian" panose="04020705040A02060702" pitchFamily="82" charset="0"/>
                <a:ea typeface="Calibri" panose="020F0502020204030204" pitchFamily="34" charset="0"/>
              </a:rPr>
              <a:t>NO</a:t>
            </a:r>
            <a:r>
              <a:rPr lang="en-US" sz="3200" baseline="-25000" dirty="0">
                <a:solidFill>
                  <a:srgbClr val="00B0F0"/>
                </a:solidFill>
                <a:effectLst/>
                <a:latin typeface="Algerian" panose="04020705040A02060702" pitchFamily="82" charset="0"/>
                <a:ea typeface="Calibri" panose="020F0502020204030204" pitchFamily="34" charset="0"/>
              </a:rPr>
              <a:t>2</a:t>
            </a:r>
            <a:r>
              <a:rPr lang="en-US" sz="3200" b="1" baseline="-25000" dirty="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9000"/>
            <a:lum/>
            <a:extLst>
              <a:ext uri="{837473B0-CC2E-450A-ABE3-18F120FF3D39}">
                <a1611:picAttrSrcUrl xmlns:a1611="http://schemas.microsoft.com/office/drawing/2016/11/main" r:id="rId4"/>
              </a:ext>
            </a:extLst>
          </a:blip>
          <a:srcRect/>
          <a:stretch>
            <a:fillRect t="-9000" b="-9000"/>
          </a:stretch>
        </a:blipFill>
        <a:effectLst/>
      </p:bgPr>
    </p:bg>
    <p:spTree>
      <p:nvGrpSpPr>
        <p:cNvPr id="1" name="Shape 104"/>
        <p:cNvGrpSpPr/>
        <p:nvPr/>
      </p:nvGrpSpPr>
      <p:grpSpPr>
        <a:xfrm>
          <a:off x="0" y="0"/>
          <a:ext cx="0" cy="0"/>
          <a:chOff x="0" y="0"/>
          <a:chExt cx="0" cy="0"/>
        </a:xfrm>
      </p:grpSpPr>
      <p:sp>
        <p:nvSpPr>
          <p:cNvPr id="105" name="Google Shape;105;p2"/>
          <p:cNvSpPr txBox="1">
            <a:spLocks noGrp="1"/>
          </p:cNvSpPr>
          <p:nvPr>
            <p:ph type="title"/>
          </p:nvPr>
        </p:nvSpPr>
        <p:spPr>
          <a:xfrm>
            <a:off x="609600" y="84137"/>
            <a:ext cx="109728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B050"/>
              </a:buClr>
              <a:buSzPts val="3600"/>
              <a:buFont typeface="Arial"/>
              <a:buNone/>
            </a:pPr>
            <a:r>
              <a:rPr lang="en-US" sz="6000" dirty="0">
                <a:solidFill>
                  <a:srgbClr val="00B050"/>
                </a:solidFill>
                <a:latin typeface="Algerian" panose="04020705040A02060702" pitchFamily="82" charset="0"/>
                <a:sym typeface="Arial"/>
              </a:rPr>
              <a:t>Contents</a:t>
            </a:r>
            <a:endParaRPr sz="6000" dirty="0">
              <a:latin typeface="Algerian" panose="04020705040A02060702" pitchFamily="82" charset="0"/>
            </a:endParaRPr>
          </a:p>
        </p:txBody>
      </p:sp>
      <p:graphicFrame>
        <p:nvGraphicFramePr>
          <p:cNvPr id="106" name="Google Shape;106;p2"/>
          <p:cNvGraphicFramePr/>
          <p:nvPr>
            <p:extLst>
              <p:ext uri="{D42A27DB-BD31-4B8C-83A1-F6EECF244321}">
                <p14:modId xmlns:p14="http://schemas.microsoft.com/office/powerpoint/2010/main" val="1880229970"/>
              </p:ext>
            </p:extLst>
          </p:nvPr>
        </p:nvGraphicFramePr>
        <p:xfrm>
          <a:off x="7299735" y="136525"/>
          <a:ext cx="4405300" cy="5768026"/>
        </p:xfrm>
        <a:graphic>
          <a:graphicData uri="http://schemas.openxmlformats.org/drawingml/2006/table">
            <a:tbl>
              <a:tblPr>
                <a:noFill/>
                <a:tableStyleId>{C004D42D-56E9-402A-8C84-FAD5A76E48A6}</a:tableStyleId>
              </a:tblPr>
              <a:tblGrid>
                <a:gridCol w="895350">
                  <a:extLst>
                    <a:ext uri="{9D8B030D-6E8A-4147-A177-3AD203B41FA5}">
                      <a16:colId xmlns:a16="http://schemas.microsoft.com/office/drawing/2014/main" val="20000"/>
                    </a:ext>
                  </a:extLst>
                </a:gridCol>
                <a:gridCol w="3509950">
                  <a:extLst>
                    <a:ext uri="{9D8B030D-6E8A-4147-A177-3AD203B41FA5}">
                      <a16:colId xmlns:a16="http://schemas.microsoft.com/office/drawing/2014/main" val="20001"/>
                    </a:ext>
                  </a:extLst>
                </a:gridCol>
              </a:tblGrid>
              <a:tr h="640920">
                <a:tc>
                  <a:txBody>
                    <a:bodyPr/>
                    <a:lstStyle/>
                    <a:p>
                      <a:pPr marL="0" marR="0" lvl="0" indent="0" algn="l" rtl="0">
                        <a:lnSpc>
                          <a:spcPct val="100000"/>
                        </a:lnSpc>
                        <a:spcBef>
                          <a:spcPts val="0"/>
                        </a:spcBef>
                        <a:spcAft>
                          <a:spcPts val="0"/>
                        </a:spcAft>
                        <a:buClr>
                          <a:srgbClr val="FF0000"/>
                        </a:buClr>
                        <a:buSzPts val="1800"/>
                        <a:buFont typeface="Arial"/>
                        <a:buNone/>
                      </a:pPr>
                      <a:r>
                        <a:rPr lang="en-US" sz="1800" b="1" u="none" strike="noStrike" cap="none" dirty="0">
                          <a:solidFill>
                            <a:srgbClr val="FF0000"/>
                          </a:solidFill>
                          <a:highlight>
                            <a:srgbClr val="FFFF00"/>
                          </a:highlight>
                          <a:latin typeface="Arial"/>
                          <a:ea typeface="Arial"/>
                          <a:cs typeface="Arial"/>
                          <a:sym typeface="Arial"/>
                        </a:rPr>
                        <a:t>serial no.</a:t>
                      </a:r>
                      <a:endParaRPr dirty="0">
                        <a:highlight>
                          <a:srgbClr val="FFFF00"/>
                        </a:highlight>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C73109"/>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C73109"/>
                    </a:solidFill>
                  </a:tcPr>
                </a:tc>
                <a:extLst>
                  <a:ext uri="{0D108BD9-81ED-4DB2-BD59-A6C34878D82A}">
                    <a16:rowId xmlns:a16="http://schemas.microsoft.com/office/drawing/2014/main" val="10000"/>
                  </a:ext>
                </a:extLst>
              </a:tr>
              <a:tr h="640920">
                <a:tc>
                  <a:txBody>
                    <a:bodyPr/>
                    <a:lstStyle/>
                    <a:p>
                      <a:pPr marL="0" marR="0" lvl="0" indent="0" algn="l" rtl="0">
                        <a:lnSpc>
                          <a:spcPct val="100000"/>
                        </a:lnSpc>
                        <a:spcBef>
                          <a:spcPts val="0"/>
                        </a:spcBef>
                        <a:spcAft>
                          <a:spcPts val="0"/>
                        </a:spcAft>
                        <a:buClr>
                          <a:srgbClr val="7030A0"/>
                        </a:buClr>
                        <a:buSzPts val="1800"/>
                        <a:buFont typeface="Arial"/>
                        <a:buNone/>
                      </a:pPr>
                      <a:r>
                        <a:rPr lang="en-US" sz="1800">
                          <a:solidFill>
                            <a:srgbClr val="7030A0"/>
                          </a:solidFill>
                          <a:latin typeface="Arial"/>
                          <a:ea typeface="Arial"/>
                          <a:cs typeface="Arial"/>
                          <a:sym typeface="Arial"/>
                        </a:rPr>
                        <a:t>1.</a:t>
                      </a:r>
                      <a:endParaRPr sz="1800">
                        <a:solidFill>
                          <a:srgbClr val="7030A0"/>
                        </a:solidFill>
                        <a:latin typeface="Arial"/>
                        <a:ea typeface="Arial"/>
                        <a:cs typeface="Arial"/>
                        <a:sym typeface="Arial"/>
                      </a:endParaRPr>
                    </a:p>
                    <a:p>
                      <a:pPr marL="0" marR="0" lvl="0" indent="0" algn="l" rtl="0">
                        <a:spcBef>
                          <a:spcPts val="0"/>
                        </a:spcBef>
                        <a:spcAft>
                          <a:spcPts val="0"/>
                        </a:spcAft>
                        <a:buNone/>
                      </a:pPr>
                      <a:endParaRPr sz="1800">
                        <a:solidFill>
                          <a:srgbClr val="7030A0"/>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lnSpc>
                          <a:spcPct val="100000"/>
                        </a:lnSpc>
                        <a:spcBef>
                          <a:spcPts val="0"/>
                        </a:spcBef>
                        <a:spcAft>
                          <a:spcPts val="0"/>
                        </a:spcAft>
                        <a:buClr>
                          <a:srgbClr val="7030A0"/>
                        </a:buClr>
                        <a:buSzPts val="1800"/>
                        <a:buFont typeface="Arial"/>
                        <a:buNone/>
                      </a:pPr>
                      <a:r>
                        <a:rPr lang="en-US" sz="1800">
                          <a:solidFill>
                            <a:srgbClr val="7030A0"/>
                          </a:solidFill>
                          <a:latin typeface="Arial"/>
                          <a:ea typeface="Arial"/>
                          <a:cs typeface="Arial"/>
                          <a:sym typeface="Arial"/>
                        </a:rPr>
                        <a:t>Introduction</a:t>
                      </a:r>
                      <a:endParaRPr sz="1800">
                        <a:solidFill>
                          <a:srgbClr val="7030A0"/>
                        </a:solidFill>
                        <a:latin typeface="Arial"/>
                        <a:ea typeface="Arial"/>
                        <a:cs typeface="Arial"/>
                        <a:sym typeface="Arial"/>
                      </a:endParaRPr>
                    </a:p>
                    <a:p>
                      <a:pPr marL="0" marR="0" lvl="0" indent="0" algn="l" rtl="0">
                        <a:spcBef>
                          <a:spcPts val="0"/>
                        </a:spcBef>
                        <a:spcAft>
                          <a:spcPts val="0"/>
                        </a:spcAft>
                        <a:buNone/>
                      </a:pPr>
                      <a:endParaRPr sz="1800">
                        <a:solidFill>
                          <a:srgbClr val="7030A0"/>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extLst>
                  <a:ext uri="{0D108BD9-81ED-4DB2-BD59-A6C34878D82A}">
                    <a16:rowId xmlns:a16="http://schemas.microsoft.com/office/drawing/2014/main" val="10001"/>
                  </a:ext>
                </a:extLst>
              </a:tr>
              <a:tr h="642182">
                <a:tc>
                  <a:txBody>
                    <a:bodyPr/>
                    <a:lstStyle/>
                    <a:p>
                      <a:pPr marL="0" marR="0" lvl="0" indent="0" algn="l" rtl="0">
                        <a:lnSpc>
                          <a:spcPct val="100000"/>
                        </a:lnSpc>
                        <a:spcBef>
                          <a:spcPts val="0"/>
                        </a:spcBef>
                        <a:spcAft>
                          <a:spcPts val="0"/>
                        </a:spcAft>
                        <a:buClr>
                          <a:srgbClr val="7030A0"/>
                        </a:buClr>
                        <a:buSzPts val="1800"/>
                        <a:buFont typeface="Arial"/>
                        <a:buNone/>
                      </a:pPr>
                      <a:r>
                        <a:rPr lang="en-US" sz="1800">
                          <a:solidFill>
                            <a:srgbClr val="7030A0"/>
                          </a:solidFill>
                          <a:latin typeface="Arial"/>
                          <a:ea typeface="Arial"/>
                          <a:cs typeface="Arial"/>
                          <a:sym typeface="Arial"/>
                        </a:rPr>
                        <a:t>2.</a:t>
                      </a:r>
                      <a:endParaRPr sz="1800">
                        <a:solidFill>
                          <a:srgbClr val="7030A0"/>
                        </a:solidFill>
                        <a:latin typeface="Arial"/>
                        <a:ea typeface="Arial"/>
                        <a:cs typeface="Arial"/>
                        <a:sym typeface="Arial"/>
                      </a:endParaRPr>
                    </a:p>
                    <a:p>
                      <a:pPr marL="0" marR="0" lvl="0" indent="0" algn="l" rtl="0">
                        <a:spcBef>
                          <a:spcPts val="0"/>
                        </a:spcBef>
                        <a:spcAft>
                          <a:spcPts val="0"/>
                        </a:spcAft>
                        <a:buNone/>
                      </a:pPr>
                      <a:endParaRPr sz="1800">
                        <a:solidFill>
                          <a:srgbClr val="7030A0"/>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defTabSz="914400" rtl="0" eaLnBrk="1" fontAlgn="auto" latinLnBrk="0" hangingPunct="1">
                        <a:lnSpc>
                          <a:spcPct val="100000"/>
                        </a:lnSpc>
                        <a:spcBef>
                          <a:spcPts val="0"/>
                        </a:spcBef>
                        <a:spcAft>
                          <a:spcPts val="0"/>
                        </a:spcAft>
                        <a:buClr>
                          <a:srgbClr val="7030A0"/>
                        </a:buClr>
                        <a:buSzPts val="1800"/>
                        <a:buFont typeface="Arial"/>
                        <a:buNone/>
                        <a:tabLst/>
                        <a:defRPr/>
                      </a:pPr>
                      <a:r>
                        <a:rPr lang="en-US" sz="1800" dirty="0">
                          <a:solidFill>
                            <a:srgbClr val="7030A0"/>
                          </a:solidFill>
                          <a:latin typeface="Arial"/>
                          <a:ea typeface="Arial"/>
                          <a:cs typeface="Arial"/>
                          <a:sym typeface="Arial"/>
                        </a:rPr>
                        <a:t>Description of data</a:t>
                      </a:r>
                    </a:p>
                    <a:p>
                      <a:pPr marL="0" marR="0" lvl="0" indent="0" algn="l" rtl="0">
                        <a:lnSpc>
                          <a:spcPct val="100000"/>
                        </a:lnSpc>
                        <a:spcBef>
                          <a:spcPts val="0"/>
                        </a:spcBef>
                        <a:spcAft>
                          <a:spcPts val="0"/>
                        </a:spcAft>
                        <a:buClr>
                          <a:srgbClr val="7030A0"/>
                        </a:buClr>
                        <a:buSzPts val="1800"/>
                        <a:buFont typeface="Arial"/>
                        <a:buNone/>
                      </a:pPr>
                      <a:endParaRPr sz="1800" dirty="0">
                        <a:solidFill>
                          <a:srgbClr val="7030A0"/>
                        </a:solidFill>
                        <a:latin typeface="Arial"/>
                        <a:ea typeface="Arial"/>
                        <a:cs typeface="Arial"/>
                        <a:sym typeface="Arial"/>
                      </a:endParaRPr>
                    </a:p>
                    <a:p>
                      <a:pPr marL="0" marR="0" lvl="0" indent="0" algn="l" rtl="0">
                        <a:spcBef>
                          <a:spcPts val="0"/>
                        </a:spcBef>
                        <a:spcAft>
                          <a:spcPts val="0"/>
                        </a:spcAft>
                        <a:buNone/>
                      </a:pPr>
                      <a:endParaRPr sz="1800" dirty="0">
                        <a:solidFill>
                          <a:srgbClr val="7030A0"/>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extLst>
                  <a:ext uri="{0D108BD9-81ED-4DB2-BD59-A6C34878D82A}">
                    <a16:rowId xmlns:a16="http://schemas.microsoft.com/office/drawing/2014/main" val="10002"/>
                  </a:ext>
                </a:extLst>
              </a:tr>
              <a:tr h="640920">
                <a:tc>
                  <a:txBody>
                    <a:bodyPr/>
                    <a:lstStyle/>
                    <a:p>
                      <a:pPr marL="0" marR="0" lvl="0" indent="0" algn="l" rtl="0">
                        <a:lnSpc>
                          <a:spcPct val="100000"/>
                        </a:lnSpc>
                        <a:spcBef>
                          <a:spcPts val="0"/>
                        </a:spcBef>
                        <a:spcAft>
                          <a:spcPts val="0"/>
                        </a:spcAft>
                        <a:buClr>
                          <a:srgbClr val="7030A0"/>
                        </a:buClr>
                        <a:buSzPts val="1800"/>
                        <a:buFont typeface="Arial"/>
                        <a:buNone/>
                      </a:pPr>
                      <a:r>
                        <a:rPr lang="en-US" sz="1800">
                          <a:solidFill>
                            <a:srgbClr val="7030A0"/>
                          </a:solidFill>
                          <a:latin typeface="Arial"/>
                          <a:ea typeface="Arial"/>
                          <a:cs typeface="Arial"/>
                          <a:sym typeface="Arial"/>
                        </a:rPr>
                        <a:t>3.</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lnSpc>
                          <a:spcPct val="100000"/>
                        </a:lnSpc>
                        <a:spcBef>
                          <a:spcPts val="0"/>
                        </a:spcBef>
                        <a:spcAft>
                          <a:spcPts val="0"/>
                        </a:spcAft>
                        <a:buClr>
                          <a:srgbClr val="7030A0"/>
                        </a:buClr>
                        <a:buSzPts val="1800"/>
                        <a:buFont typeface="Arial"/>
                        <a:buNone/>
                      </a:pPr>
                      <a:r>
                        <a:rPr lang="en-US" sz="1800" dirty="0">
                          <a:solidFill>
                            <a:srgbClr val="7030A0"/>
                          </a:solidFill>
                          <a:latin typeface="Arial"/>
                          <a:ea typeface="Arial"/>
                          <a:cs typeface="Arial"/>
                          <a:sym typeface="Arial"/>
                        </a:rPr>
                        <a:t>Objectives</a:t>
                      </a:r>
                      <a:endParaRPr sz="1800" dirty="0">
                        <a:solidFill>
                          <a:srgbClr val="7030A0"/>
                        </a:solidFill>
                        <a:latin typeface="Arial"/>
                        <a:ea typeface="Arial"/>
                        <a:cs typeface="Arial"/>
                        <a:sym typeface="Arial"/>
                      </a:endParaRPr>
                    </a:p>
                    <a:p>
                      <a:pPr marL="0" marR="0" lvl="0" indent="0" algn="l" rtl="0">
                        <a:spcBef>
                          <a:spcPts val="0"/>
                        </a:spcBef>
                        <a:spcAft>
                          <a:spcPts val="0"/>
                        </a:spcAft>
                        <a:buNone/>
                      </a:pPr>
                      <a:endParaRPr sz="1800" dirty="0">
                        <a:solidFill>
                          <a:srgbClr val="7030A0"/>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extLst>
                  <a:ext uri="{0D108BD9-81ED-4DB2-BD59-A6C34878D82A}">
                    <a16:rowId xmlns:a16="http://schemas.microsoft.com/office/drawing/2014/main" val="10003"/>
                  </a:ext>
                </a:extLst>
              </a:tr>
              <a:tr h="640920">
                <a:tc>
                  <a:txBody>
                    <a:bodyPr/>
                    <a:lstStyle/>
                    <a:p>
                      <a:pPr marL="0" marR="0" lvl="0" indent="0" algn="l" rtl="0">
                        <a:lnSpc>
                          <a:spcPct val="100000"/>
                        </a:lnSpc>
                        <a:spcBef>
                          <a:spcPts val="0"/>
                        </a:spcBef>
                        <a:spcAft>
                          <a:spcPts val="0"/>
                        </a:spcAft>
                        <a:buClr>
                          <a:srgbClr val="7030A0"/>
                        </a:buClr>
                        <a:buSzPts val="1800"/>
                        <a:buFont typeface="Arial"/>
                        <a:buNone/>
                      </a:pPr>
                      <a:r>
                        <a:rPr lang="en-US" sz="1800">
                          <a:solidFill>
                            <a:srgbClr val="7030A0"/>
                          </a:solidFill>
                          <a:latin typeface="Arial"/>
                          <a:ea typeface="Arial"/>
                          <a:cs typeface="Arial"/>
                          <a:sym typeface="Arial"/>
                        </a:rPr>
                        <a:t>4.</a:t>
                      </a:r>
                      <a:endParaRPr sz="1800">
                        <a:solidFill>
                          <a:srgbClr val="7030A0"/>
                        </a:solidFill>
                        <a:latin typeface="Arial"/>
                        <a:ea typeface="Arial"/>
                        <a:cs typeface="Arial"/>
                        <a:sym typeface="Arial"/>
                      </a:endParaRPr>
                    </a:p>
                    <a:p>
                      <a:pPr marL="0" marR="0" lvl="0" indent="0" algn="l" rtl="0">
                        <a:spcBef>
                          <a:spcPts val="0"/>
                        </a:spcBef>
                        <a:spcAft>
                          <a:spcPts val="0"/>
                        </a:spcAft>
                        <a:buNone/>
                      </a:pPr>
                      <a:endParaRPr sz="1800">
                        <a:solidFill>
                          <a:srgbClr val="7030A0"/>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lnSpc>
                          <a:spcPct val="100000"/>
                        </a:lnSpc>
                        <a:spcBef>
                          <a:spcPts val="0"/>
                        </a:spcBef>
                        <a:spcAft>
                          <a:spcPts val="0"/>
                        </a:spcAft>
                        <a:buClr>
                          <a:srgbClr val="7030A0"/>
                        </a:buClr>
                        <a:buSzPts val="1800"/>
                        <a:buFont typeface="Arial"/>
                        <a:buNone/>
                      </a:pPr>
                      <a:r>
                        <a:rPr lang="en-IN" sz="1800" dirty="0">
                          <a:solidFill>
                            <a:srgbClr val="7030A0"/>
                          </a:solidFill>
                          <a:latin typeface="Arial"/>
                          <a:ea typeface="Arial"/>
                          <a:cs typeface="Arial"/>
                          <a:sym typeface="Arial"/>
                        </a:rPr>
                        <a:t>Methodology</a:t>
                      </a:r>
                      <a:endParaRPr sz="1800" dirty="0">
                        <a:solidFill>
                          <a:srgbClr val="7030A0"/>
                        </a:solidFill>
                        <a:latin typeface="Arial"/>
                        <a:ea typeface="Arial"/>
                        <a:cs typeface="Arial"/>
                        <a:sym typeface="Arial"/>
                      </a:endParaRPr>
                    </a:p>
                    <a:p>
                      <a:pPr marL="0" marR="0" lvl="0" indent="0" algn="l" rtl="0">
                        <a:spcBef>
                          <a:spcPts val="0"/>
                        </a:spcBef>
                        <a:spcAft>
                          <a:spcPts val="0"/>
                        </a:spcAft>
                        <a:buNone/>
                      </a:pPr>
                      <a:endParaRPr sz="1800" dirty="0">
                        <a:solidFill>
                          <a:srgbClr val="7030A0"/>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extLst>
                  <a:ext uri="{0D108BD9-81ED-4DB2-BD59-A6C34878D82A}">
                    <a16:rowId xmlns:a16="http://schemas.microsoft.com/office/drawing/2014/main" val="10004"/>
                  </a:ext>
                </a:extLst>
              </a:tr>
              <a:tr h="640920">
                <a:tc>
                  <a:txBody>
                    <a:bodyPr/>
                    <a:lstStyle/>
                    <a:p>
                      <a:pPr marL="0" marR="0" lvl="0" indent="0" algn="l" rtl="0">
                        <a:lnSpc>
                          <a:spcPct val="100000"/>
                        </a:lnSpc>
                        <a:spcBef>
                          <a:spcPts val="0"/>
                        </a:spcBef>
                        <a:spcAft>
                          <a:spcPts val="0"/>
                        </a:spcAft>
                        <a:buClr>
                          <a:srgbClr val="7030A0"/>
                        </a:buClr>
                        <a:buSzPts val="1800"/>
                        <a:buFont typeface="Arial"/>
                        <a:buNone/>
                      </a:pPr>
                      <a:r>
                        <a:rPr lang="en-US" sz="1800">
                          <a:solidFill>
                            <a:srgbClr val="7030A0"/>
                          </a:solidFill>
                          <a:latin typeface="Arial"/>
                          <a:ea typeface="Arial"/>
                          <a:cs typeface="Arial"/>
                          <a:sym typeface="Arial"/>
                        </a:rPr>
                        <a:t>5.</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lnSpc>
                          <a:spcPct val="100000"/>
                        </a:lnSpc>
                        <a:spcBef>
                          <a:spcPts val="0"/>
                        </a:spcBef>
                        <a:spcAft>
                          <a:spcPts val="0"/>
                        </a:spcAft>
                        <a:buClr>
                          <a:srgbClr val="7030A0"/>
                        </a:buClr>
                        <a:buSzPts val="1800"/>
                        <a:buFont typeface="Arial"/>
                        <a:buNone/>
                      </a:pPr>
                      <a:r>
                        <a:rPr lang="en-US" sz="1800" dirty="0">
                          <a:solidFill>
                            <a:srgbClr val="7030A0"/>
                          </a:solidFill>
                          <a:latin typeface="Arial"/>
                          <a:ea typeface="Arial"/>
                          <a:cs typeface="Arial"/>
                          <a:sym typeface="Arial"/>
                        </a:rPr>
                        <a:t>Data Analysis and Interpretation</a:t>
                      </a:r>
                      <a:endParaRPr sz="1800" dirty="0">
                        <a:solidFill>
                          <a:srgbClr val="7030A0"/>
                        </a:solidFill>
                        <a:latin typeface="Arial"/>
                        <a:ea typeface="Arial"/>
                        <a:cs typeface="Arial"/>
                        <a:sym typeface="Arial"/>
                      </a:endParaRPr>
                    </a:p>
                    <a:p>
                      <a:pPr marL="0" marR="0" lvl="0" indent="0" algn="l" rtl="0">
                        <a:spcBef>
                          <a:spcPts val="0"/>
                        </a:spcBef>
                        <a:spcAft>
                          <a:spcPts val="0"/>
                        </a:spcAft>
                        <a:buNone/>
                      </a:pPr>
                      <a:endParaRPr sz="1800" dirty="0">
                        <a:solidFill>
                          <a:srgbClr val="7030A0"/>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extLst>
                  <a:ext uri="{0D108BD9-81ED-4DB2-BD59-A6C34878D82A}">
                    <a16:rowId xmlns:a16="http://schemas.microsoft.com/office/drawing/2014/main" val="10005"/>
                  </a:ext>
                </a:extLst>
              </a:tr>
              <a:tr h="367176">
                <a:tc>
                  <a:txBody>
                    <a:bodyPr/>
                    <a:lstStyle/>
                    <a:p>
                      <a:pPr marL="0" marR="0" lvl="0" indent="0" algn="l" rtl="0">
                        <a:lnSpc>
                          <a:spcPct val="100000"/>
                        </a:lnSpc>
                        <a:spcBef>
                          <a:spcPts val="0"/>
                        </a:spcBef>
                        <a:spcAft>
                          <a:spcPts val="0"/>
                        </a:spcAft>
                        <a:buClr>
                          <a:srgbClr val="7030A0"/>
                        </a:buClr>
                        <a:buSzPts val="1800"/>
                        <a:buFont typeface="Arial"/>
                        <a:buNone/>
                      </a:pPr>
                      <a:r>
                        <a:rPr lang="en-US" sz="1800">
                          <a:solidFill>
                            <a:srgbClr val="7030A0"/>
                          </a:solidFill>
                          <a:latin typeface="Arial"/>
                          <a:ea typeface="Arial"/>
                          <a:cs typeface="Arial"/>
                          <a:sym typeface="Arial"/>
                        </a:rPr>
                        <a:t>6.</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lnSpc>
                          <a:spcPct val="100000"/>
                        </a:lnSpc>
                        <a:spcBef>
                          <a:spcPts val="0"/>
                        </a:spcBef>
                        <a:spcAft>
                          <a:spcPts val="0"/>
                        </a:spcAft>
                        <a:buClr>
                          <a:srgbClr val="7030A0"/>
                        </a:buClr>
                        <a:buSzPts val="1800"/>
                        <a:buFont typeface="Arial"/>
                        <a:buNone/>
                      </a:pPr>
                      <a:r>
                        <a:rPr lang="en-US" sz="1800" dirty="0">
                          <a:solidFill>
                            <a:srgbClr val="7030A0"/>
                          </a:solidFill>
                          <a:latin typeface="Arial"/>
                          <a:cs typeface="Arial"/>
                          <a:sym typeface="Arial"/>
                        </a:rPr>
                        <a:t>Conclusion</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extLst>
                  <a:ext uri="{0D108BD9-81ED-4DB2-BD59-A6C34878D82A}">
                    <a16:rowId xmlns:a16="http://schemas.microsoft.com/office/drawing/2014/main" val="10006"/>
                  </a:ext>
                </a:extLst>
              </a:tr>
              <a:tr h="640920">
                <a:tc>
                  <a:txBody>
                    <a:bodyPr/>
                    <a:lstStyle/>
                    <a:p>
                      <a:pPr marL="0" marR="0" lvl="0" indent="0" algn="l" rtl="0">
                        <a:lnSpc>
                          <a:spcPct val="100000"/>
                        </a:lnSpc>
                        <a:spcBef>
                          <a:spcPts val="0"/>
                        </a:spcBef>
                        <a:spcAft>
                          <a:spcPts val="0"/>
                        </a:spcAft>
                        <a:buClr>
                          <a:srgbClr val="7030A0"/>
                        </a:buClr>
                        <a:buSzPts val="1800"/>
                        <a:buFont typeface="Arial"/>
                        <a:buNone/>
                      </a:pPr>
                      <a:r>
                        <a:rPr lang="en-US" sz="1800">
                          <a:solidFill>
                            <a:srgbClr val="7030A0"/>
                          </a:solidFill>
                          <a:latin typeface="Arial"/>
                          <a:ea typeface="Arial"/>
                          <a:cs typeface="Arial"/>
                          <a:sym typeface="Arial"/>
                        </a:rPr>
                        <a:t>7.</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lnSpc>
                          <a:spcPct val="100000"/>
                        </a:lnSpc>
                        <a:spcBef>
                          <a:spcPts val="0"/>
                        </a:spcBef>
                        <a:spcAft>
                          <a:spcPts val="0"/>
                        </a:spcAft>
                        <a:buClr>
                          <a:srgbClr val="7030A0"/>
                        </a:buClr>
                        <a:buSzPts val="1800"/>
                        <a:buFont typeface="Arial"/>
                        <a:buNone/>
                      </a:pPr>
                      <a:r>
                        <a:rPr lang="en-US" sz="1800" dirty="0">
                          <a:solidFill>
                            <a:srgbClr val="7030A0"/>
                          </a:solidFill>
                          <a:latin typeface="Arial"/>
                          <a:ea typeface="Arial"/>
                          <a:cs typeface="Arial"/>
                          <a:sym typeface="Arial"/>
                        </a:rPr>
                        <a:t>Reference</a:t>
                      </a:r>
                      <a:endParaRPr sz="1800" dirty="0">
                        <a:solidFill>
                          <a:srgbClr val="7030A0"/>
                        </a:solidFill>
                        <a:latin typeface="Arial"/>
                        <a:ea typeface="Arial"/>
                        <a:cs typeface="Arial"/>
                        <a:sym typeface="Arial"/>
                      </a:endParaRPr>
                    </a:p>
                    <a:p>
                      <a:pPr marL="0" marR="0" lvl="0" indent="0" algn="l" rtl="0">
                        <a:spcBef>
                          <a:spcPts val="0"/>
                        </a:spcBef>
                        <a:spcAft>
                          <a:spcPts val="0"/>
                        </a:spcAft>
                        <a:buNone/>
                      </a:pPr>
                      <a:endParaRPr sz="1800" dirty="0">
                        <a:solidFill>
                          <a:srgbClr val="7030A0"/>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extLst>
                  <a:ext uri="{0D108BD9-81ED-4DB2-BD59-A6C34878D82A}">
                    <a16:rowId xmlns:a16="http://schemas.microsoft.com/office/drawing/2014/main" val="10007"/>
                  </a:ext>
                </a:extLst>
              </a:tr>
              <a:tr h="640920">
                <a:tc>
                  <a:txBody>
                    <a:bodyPr/>
                    <a:lstStyle/>
                    <a:p>
                      <a:pPr marL="0" marR="0" lvl="0" indent="0" algn="l" rtl="0">
                        <a:spcBef>
                          <a:spcPts val="0"/>
                        </a:spcBef>
                        <a:spcAft>
                          <a:spcPts val="0"/>
                        </a:spcAft>
                        <a:buNone/>
                      </a:pPr>
                      <a:r>
                        <a:rPr lang="en-IN" sz="1800" dirty="0">
                          <a:solidFill>
                            <a:schemeClr val="dk1"/>
                          </a:solidFill>
                          <a:latin typeface="Arial"/>
                          <a:ea typeface="Arial"/>
                          <a:cs typeface="Arial"/>
                          <a:sym typeface="Arial"/>
                        </a:rPr>
                        <a:t>8.</a:t>
                      </a:r>
                      <a:endParaRPr sz="1800" dirty="0">
                        <a:solidFill>
                          <a:schemeClr val="dk1"/>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IN" sz="1800" dirty="0">
                          <a:solidFill>
                            <a:srgbClr val="7030A0"/>
                          </a:solidFill>
                          <a:latin typeface="Arial"/>
                          <a:ea typeface="Arial"/>
                          <a:cs typeface="Arial"/>
                          <a:sym typeface="Arial"/>
                        </a:rPr>
                        <a:t>Appendix</a:t>
                      </a:r>
                      <a:endParaRPr sz="1800" dirty="0">
                        <a:solidFill>
                          <a:srgbClr val="7030A0"/>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extLst>
                  <a:ext uri="{0D108BD9-81ED-4DB2-BD59-A6C34878D82A}">
                    <a16:rowId xmlns:a16="http://schemas.microsoft.com/office/drawing/2014/main" val="10008"/>
                  </a:ext>
                </a:extLst>
              </a:tr>
            </a:tbl>
          </a:graphicData>
        </a:graphic>
      </p:graphicFrame>
      <p:sp>
        <p:nvSpPr>
          <p:cNvPr id="108" name="Google Shape;108;p2"/>
          <p:cNvSpPr txBox="1"/>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2</a:t>
            </a:fld>
            <a:endParaRPr/>
          </a:p>
        </p:txBody>
      </p:sp>
      <p:sp>
        <p:nvSpPr>
          <p:cNvPr id="109" name="Google Shape;109;p2"/>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a:solidFill>
                <a:schemeClr val="dk1"/>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A55271A7-D03B-8FF4-0292-1860301640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16" name="Picture 15">
            <a:extLst>
              <a:ext uri="{FF2B5EF4-FFF2-40B4-BE49-F238E27FC236}">
                <a16:creationId xmlns:a16="http://schemas.microsoft.com/office/drawing/2014/main" id="{E527D839-760B-8E94-B110-4245654E597A}"/>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486965" y="1567811"/>
            <a:ext cx="6400800" cy="35433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16"/>
          <p:cNvSpPr txBox="1"/>
          <p:nvPr/>
        </p:nvSpPr>
        <p:spPr>
          <a:xfrm>
            <a:off x="4922837" y="5748337"/>
            <a:ext cx="1300162"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Table no:2 </a:t>
            </a:r>
            <a:endParaRPr/>
          </a:p>
        </p:txBody>
      </p:sp>
      <p:sp>
        <p:nvSpPr>
          <p:cNvPr id="240" name="Google Shape;240;p16"/>
          <p:cNvSpPr txBox="1"/>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20</a:t>
            </a:fld>
            <a:endParaRPr/>
          </a:p>
        </p:txBody>
      </p:sp>
      <p:sp>
        <p:nvSpPr>
          <p:cNvPr id="241" name="Google Shape;241;p16"/>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a:solidFill>
                <a:schemeClr val="dk1"/>
              </a:solidFill>
              <a:latin typeface="Arial"/>
              <a:ea typeface="Arial"/>
              <a:cs typeface="Arial"/>
              <a:sym typeface="Arial"/>
            </a:endParaRPr>
          </a:p>
        </p:txBody>
      </p:sp>
      <p:graphicFrame>
        <p:nvGraphicFramePr>
          <p:cNvPr id="3" name="Google Shape;231;p15">
            <a:extLst>
              <a:ext uri="{FF2B5EF4-FFF2-40B4-BE49-F238E27FC236}">
                <a16:creationId xmlns:a16="http://schemas.microsoft.com/office/drawing/2014/main" id="{88808591-F906-C22E-489B-CF4948F3E423}"/>
              </a:ext>
            </a:extLst>
          </p:cNvPr>
          <p:cNvGraphicFramePr/>
          <p:nvPr>
            <p:extLst>
              <p:ext uri="{D42A27DB-BD31-4B8C-83A1-F6EECF244321}">
                <p14:modId xmlns:p14="http://schemas.microsoft.com/office/powerpoint/2010/main" val="651906406"/>
              </p:ext>
            </p:extLst>
          </p:nvPr>
        </p:nvGraphicFramePr>
        <p:xfrm>
          <a:off x="3710474" y="0"/>
          <a:ext cx="8481526" cy="2971480"/>
        </p:xfrm>
        <a:graphic>
          <a:graphicData uri="http://schemas.openxmlformats.org/drawingml/2006/table">
            <a:tbl>
              <a:tblPr>
                <a:noFill/>
                <a:tableStyleId>{C004D42D-56E9-402A-8C84-FAD5A76E48A6}</a:tableStyleId>
              </a:tblPr>
              <a:tblGrid>
                <a:gridCol w="1054359">
                  <a:extLst>
                    <a:ext uri="{9D8B030D-6E8A-4147-A177-3AD203B41FA5}">
                      <a16:colId xmlns:a16="http://schemas.microsoft.com/office/drawing/2014/main" val="20000"/>
                    </a:ext>
                  </a:extLst>
                </a:gridCol>
                <a:gridCol w="1382441">
                  <a:extLst>
                    <a:ext uri="{9D8B030D-6E8A-4147-A177-3AD203B41FA5}">
                      <a16:colId xmlns:a16="http://schemas.microsoft.com/office/drawing/2014/main" val="20001"/>
                    </a:ext>
                  </a:extLst>
                </a:gridCol>
                <a:gridCol w="1211469">
                  <a:extLst>
                    <a:ext uri="{9D8B030D-6E8A-4147-A177-3AD203B41FA5}">
                      <a16:colId xmlns:a16="http://schemas.microsoft.com/office/drawing/2014/main" val="20002"/>
                    </a:ext>
                  </a:extLst>
                </a:gridCol>
                <a:gridCol w="1225331">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gridCol w="1169526">
                  <a:extLst>
                    <a:ext uri="{9D8B030D-6E8A-4147-A177-3AD203B41FA5}">
                      <a16:colId xmlns:a16="http://schemas.microsoft.com/office/drawing/2014/main" val="20006"/>
                    </a:ext>
                  </a:extLst>
                </a:gridCol>
              </a:tblGrid>
              <a:tr h="0">
                <a:tc>
                  <a:txBody>
                    <a:bodyPr/>
                    <a:lstStyle/>
                    <a:p>
                      <a:pPr marL="0" marR="0" lvl="0" indent="0" algn="l" rtl="0">
                        <a:lnSpc>
                          <a:spcPct val="100000"/>
                        </a:lnSpc>
                        <a:spcBef>
                          <a:spcPts val="0"/>
                        </a:spcBef>
                        <a:spcAft>
                          <a:spcPts val="0"/>
                        </a:spcAft>
                        <a:buClr>
                          <a:srgbClr val="FFFFFF"/>
                        </a:buClr>
                        <a:buSzPts val="1800"/>
                        <a:buFont typeface="Arial"/>
                        <a:buNone/>
                      </a:pPr>
                      <a:r>
                        <a:rPr lang="en-US" sz="1800" b="1" dirty="0">
                          <a:solidFill>
                            <a:srgbClr val="FFFFFF"/>
                          </a:solidFill>
                          <a:latin typeface="Arial"/>
                          <a:ea typeface="Arial"/>
                          <a:cs typeface="Arial"/>
                          <a:sym typeface="Arial"/>
                        </a:rPr>
                        <a:t>Source of Variation</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C73109"/>
                    </a:solidFill>
                  </a:tcPr>
                </a:tc>
                <a:tc>
                  <a:txBody>
                    <a:bodyPr/>
                    <a:lstStyle/>
                    <a:p>
                      <a:pPr marL="0" marR="0" lvl="0" indent="0" algn="l" rtl="0">
                        <a:lnSpc>
                          <a:spcPct val="100000"/>
                        </a:lnSpc>
                        <a:spcBef>
                          <a:spcPts val="0"/>
                        </a:spcBef>
                        <a:spcAft>
                          <a:spcPts val="0"/>
                        </a:spcAft>
                        <a:buClr>
                          <a:srgbClr val="FFFFFF"/>
                        </a:buClr>
                        <a:buSzPts val="1800"/>
                        <a:buFont typeface="Arial"/>
                        <a:buNone/>
                      </a:pPr>
                      <a:r>
                        <a:rPr lang="en-US" sz="1800" b="1" dirty="0">
                          <a:solidFill>
                            <a:srgbClr val="FFFFFF"/>
                          </a:solidFill>
                          <a:latin typeface="Arial"/>
                          <a:cs typeface="Arial"/>
                          <a:sym typeface="Arial"/>
                        </a:rPr>
                        <a:t>DF</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C73109"/>
                    </a:solidFill>
                  </a:tcPr>
                </a:tc>
                <a:tc>
                  <a:txBody>
                    <a:bodyPr/>
                    <a:lstStyle/>
                    <a:p>
                      <a:pPr marL="0" marR="0" lvl="0" indent="0" algn="l" rtl="0">
                        <a:lnSpc>
                          <a:spcPct val="100000"/>
                        </a:lnSpc>
                        <a:spcBef>
                          <a:spcPts val="0"/>
                        </a:spcBef>
                        <a:spcAft>
                          <a:spcPts val="0"/>
                        </a:spcAft>
                        <a:buClr>
                          <a:srgbClr val="FFFFFF"/>
                        </a:buClr>
                        <a:buSzPts val="1800"/>
                        <a:buFont typeface="Arial"/>
                        <a:buNone/>
                      </a:pPr>
                      <a:r>
                        <a:rPr lang="en-US" sz="1800" b="1" dirty="0">
                          <a:solidFill>
                            <a:srgbClr val="FFFFFF"/>
                          </a:solidFill>
                          <a:latin typeface="Arial"/>
                          <a:cs typeface="Arial"/>
                          <a:sym typeface="Arial"/>
                        </a:rPr>
                        <a:t>SS</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C73109"/>
                    </a:solidFill>
                  </a:tcPr>
                </a:tc>
                <a:tc>
                  <a:txBody>
                    <a:bodyPr/>
                    <a:lstStyle/>
                    <a:p>
                      <a:pPr marL="0" marR="0" lvl="0" indent="0" algn="l" rtl="0">
                        <a:lnSpc>
                          <a:spcPct val="100000"/>
                        </a:lnSpc>
                        <a:spcBef>
                          <a:spcPts val="0"/>
                        </a:spcBef>
                        <a:spcAft>
                          <a:spcPts val="0"/>
                        </a:spcAft>
                        <a:buClr>
                          <a:srgbClr val="FFFFFF"/>
                        </a:buClr>
                        <a:buSzPts val="1800"/>
                        <a:buFont typeface="Arial"/>
                        <a:buNone/>
                      </a:pPr>
                      <a:r>
                        <a:rPr lang="en-US" sz="1800" b="1">
                          <a:solidFill>
                            <a:srgbClr val="FFFFFF"/>
                          </a:solidFill>
                          <a:latin typeface="Arial"/>
                          <a:ea typeface="Arial"/>
                          <a:cs typeface="Arial"/>
                          <a:sym typeface="Arial"/>
                        </a:rPr>
                        <a:t>MSS</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C73109"/>
                    </a:solidFill>
                  </a:tcPr>
                </a:tc>
                <a:tc>
                  <a:txBody>
                    <a:bodyPr/>
                    <a:lstStyle/>
                    <a:p>
                      <a:pPr marL="0" marR="0" lvl="0" indent="0" algn="l" rtl="0">
                        <a:lnSpc>
                          <a:spcPct val="100000"/>
                        </a:lnSpc>
                        <a:spcBef>
                          <a:spcPts val="0"/>
                        </a:spcBef>
                        <a:spcAft>
                          <a:spcPts val="0"/>
                        </a:spcAft>
                        <a:buClr>
                          <a:srgbClr val="FFFFFF"/>
                        </a:buClr>
                        <a:buSzPts val="1800"/>
                        <a:buFont typeface="Arial"/>
                        <a:buNone/>
                      </a:pPr>
                      <a:r>
                        <a:rPr lang="en-US" sz="1800" b="1">
                          <a:solidFill>
                            <a:srgbClr val="FFFFFF"/>
                          </a:solidFill>
                          <a:latin typeface="Arial"/>
                          <a:ea typeface="Arial"/>
                          <a:cs typeface="Arial"/>
                          <a:sym typeface="Arial"/>
                        </a:rPr>
                        <a:t>Fobs</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C73109"/>
                    </a:solidFill>
                  </a:tcPr>
                </a:tc>
                <a:tc>
                  <a:txBody>
                    <a:bodyPr/>
                    <a:lstStyle/>
                    <a:p>
                      <a:pPr marL="0" marR="0" lvl="0" indent="0" algn="l" rtl="0">
                        <a:lnSpc>
                          <a:spcPct val="100000"/>
                        </a:lnSpc>
                        <a:spcBef>
                          <a:spcPts val="0"/>
                        </a:spcBef>
                        <a:spcAft>
                          <a:spcPts val="0"/>
                        </a:spcAft>
                        <a:buClr>
                          <a:srgbClr val="FFFFFF"/>
                        </a:buClr>
                        <a:buSzPts val="1800"/>
                        <a:buFont typeface="Arial"/>
                        <a:buNone/>
                      </a:pPr>
                      <a:r>
                        <a:rPr lang="en-US" sz="1800" b="1">
                          <a:solidFill>
                            <a:srgbClr val="FFFFFF"/>
                          </a:solidFill>
                          <a:latin typeface="Arial"/>
                          <a:ea typeface="Arial"/>
                          <a:cs typeface="Arial"/>
                          <a:sym typeface="Arial"/>
                        </a:rPr>
                        <a:t>P-value</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C73109"/>
                    </a:solidFill>
                  </a:tcPr>
                </a:tc>
                <a:tc>
                  <a:txBody>
                    <a:bodyPr/>
                    <a:lstStyle/>
                    <a:p>
                      <a:pPr marL="0" marR="0" lvl="0" indent="0" algn="l" rtl="0">
                        <a:lnSpc>
                          <a:spcPct val="100000"/>
                        </a:lnSpc>
                        <a:spcBef>
                          <a:spcPts val="0"/>
                        </a:spcBef>
                        <a:spcAft>
                          <a:spcPts val="0"/>
                        </a:spcAft>
                        <a:buClr>
                          <a:srgbClr val="FFFFFF"/>
                        </a:buClr>
                        <a:buSzPts val="1800"/>
                        <a:buFont typeface="Arial"/>
                        <a:buNone/>
                      </a:pPr>
                      <a:r>
                        <a:rPr lang="en-US" sz="1800" b="1">
                          <a:solidFill>
                            <a:srgbClr val="FFFFFF"/>
                          </a:solidFill>
                          <a:latin typeface="Arial"/>
                          <a:ea typeface="Arial"/>
                          <a:cs typeface="Arial"/>
                          <a:sym typeface="Arial"/>
                        </a:rPr>
                        <a:t>F critical</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C73109"/>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Location</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14</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73229</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5231</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2.458</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ea typeface="Arial"/>
                          <a:cs typeface="Arial"/>
                          <a:sym typeface="Arial"/>
                        </a:rPr>
                        <a:t>0.0124</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1.9350</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extLst>
                  <a:ext uri="{0D108BD9-81ED-4DB2-BD59-A6C34878D82A}">
                    <a16:rowId xmlns:a16="http://schemas.microsoft.com/office/drawing/2014/main" val="10001"/>
                  </a:ext>
                </a:extLst>
              </a:tr>
              <a:tr h="639750">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Type</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3</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20757</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6919</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dirty="0"/>
                        <a:t>3.251</a:t>
                      </a:r>
                      <a:endParaRPr sz="1800"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ea typeface="Arial"/>
                          <a:cs typeface="Arial"/>
                          <a:sym typeface="Arial"/>
                        </a:rPr>
                        <a:t>0.0310</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2.827</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ea typeface="Arial"/>
                          <a:cs typeface="Arial"/>
                          <a:sym typeface="Arial"/>
                        </a:rPr>
                        <a:t>Error</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42</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89377</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2128</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a:solidFill>
                            <a:srgbClr val="000000"/>
                          </a:solidFill>
                          <a:latin typeface="Arial"/>
                          <a:ea typeface="Arial"/>
                          <a:cs typeface="Arial"/>
                          <a:sym typeface="Arial"/>
                        </a:rPr>
                        <a:t>Total</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dirty="0"/>
                        <a:t>59</a:t>
                      </a:r>
                      <a:endParaRPr sz="1800"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dirty="0"/>
                        <a:t>183363</a:t>
                      </a:r>
                      <a:endParaRPr sz="1800"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extLst>
                  <a:ext uri="{0D108BD9-81ED-4DB2-BD59-A6C34878D82A}">
                    <a16:rowId xmlns:a16="http://schemas.microsoft.com/office/drawing/2014/main" val="10004"/>
                  </a:ext>
                </a:extLst>
              </a:tr>
            </a:tbl>
          </a:graphicData>
        </a:graphic>
      </p:graphicFrame>
      <p:graphicFrame>
        <p:nvGraphicFramePr>
          <p:cNvPr id="4" name="Google Shape;231;p15">
            <a:extLst>
              <a:ext uri="{FF2B5EF4-FFF2-40B4-BE49-F238E27FC236}">
                <a16:creationId xmlns:a16="http://schemas.microsoft.com/office/drawing/2014/main" id="{BC764ED8-4FB8-9826-F290-C5CB5B15FB36}"/>
              </a:ext>
            </a:extLst>
          </p:cNvPr>
          <p:cNvGraphicFramePr/>
          <p:nvPr>
            <p:extLst>
              <p:ext uri="{D42A27DB-BD31-4B8C-83A1-F6EECF244321}">
                <p14:modId xmlns:p14="http://schemas.microsoft.com/office/powerpoint/2010/main" val="2871937501"/>
              </p:ext>
            </p:extLst>
          </p:nvPr>
        </p:nvGraphicFramePr>
        <p:xfrm>
          <a:off x="3710474" y="3209451"/>
          <a:ext cx="8481526" cy="2971480"/>
        </p:xfrm>
        <a:graphic>
          <a:graphicData uri="http://schemas.openxmlformats.org/drawingml/2006/table">
            <a:tbl>
              <a:tblPr>
                <a:noFill/>
                <a:tableStyleId>{C004D42D-56E9-402A-8C84-FAD5A76E48A6}</a:tableStyleId>
              </a:tblPr>
              <a:tblGrid>
                <a:gridCol w="1054359">
                  <a:extLst>
                    <a:ext uri="{9D8B030D-6E8A-4147-A177-3AD203B41FA5}">
                      <a16:colId xmlns:a16="http://schemas.microsoft.com/office/drawing/2014/main" val="20000"/>
                    </a:ext>
                  </a:extLst>
                </a:gridCol>
                <a:gridCol w="1382441">
                  <a:extLst>
                    <a:ext uri="{9D8B030D-6E8A-4147-A177-3AD203B41FA5}">
                      <a16:colId xmlns:a16="http://schemas.microsoft.com/office/drawing/2014/main" val="20001"/>
                    </a:ext>
                  </a:extLst>
                </a:gridCol>
                <a:gridCol w="1211469">
                  <a:extLst>
                    <a:ext uri="{9D8B030D-6E8A-4147-A177-3AD203B41FA5}">
                      <a16:colId xmlns:a16="http://schemas.microsoft.com/office/drawing/2014/main" val="20002"/>
                    </a:ext>
                  </a:extLst>
                </a:gridCol>
                <a:gridCol w="1225331">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gridCol w="1169526">
                  <a:extLst>
                    <a:ext uri="{9D8B030D-6E8A-4147-A177-3AD203B41FA5}">
                      <a16:colId xmlns:a16="http://schemas.microsoft.com/office/drawing/2014/main" val="20006"/>
                    </a:ext>
                  </a:extLst>
                </a:gridCol>
              </a:tblGrid>
              <a:tr h="0">
                <a:tc>
                  <a:txBody>
                    <a:bodyPr/>
                    <a:lstStyle/>
                    <a:p>
                      <a:pPr marL="0" marR="0" lvl="0" indent="0" algn="l" rtl="0">
                        <a:lnSpc>
                          <a:spcPct val="100000"/>
                        </a:lnSpc>
                        <a:spcBef>
                          <a:spcPts val="0"/>
                        </a:spcBef>
                        <a:spcAft>
                          <a:spcPts val="0"/>
                        </a:spcAft>
                        <a:buClr>
                          <a:srgbClr val="FFFFFF"/>
                        </a:buClr>
                        <a:buSzPts val="1800"/>
                        <a:buFont typeface="Arial"/>
                        <a:buNone/>
                      </a:pPr>
                      <a:r>
                        <a:rPr lang="en-US" sz="1800" b="1" dirty="0">
                          <a:solidFill>
                            <a:srgbClr val="FFFFFF"/>
                          </a:solidFill>
                          <a:latin typeface="Arial"/>
                          <a:ea typeface="Arial"/>
                          <a:cs typeface="Arial"/>
                          <a:sym typeface="Arial"/>
                        </a:rPr>
                        <a:t>Source of Variation</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C73109"/>
                    </a:solidFill>
                  </a:tcPr>
                </a:tc>
                <a:tc>
                  <a:txBody>
                    <a:bodyPr/>
                    <a:lstStyle/>
                    <a:p>
                      <a:pPr marL="0" marR="0" lvl="0" indent="0" algn="l" rtl="0">
                        <a:lnSpc>
                          <a:spcPct val="100000"/>
                        </a:lnSpc>
                        <a:spcBef>
                          <a:spcPts val="0"/>
                        </a:spcBef>
                        <a:spcAft>
                          <a:spcPts val="0"/>
                        </a:spcAft>
                        <a:buClr>
                          <a:srgbClr val="FFFFFF"/>
                        </a:buClr>
                        <a:buSzPts val="1800"/>
                        <a:buFont typeface="Arial"/>
                        <a:buNone/>
                      </a:pPr>
                      <a:r>
                        <a:rPr lang="en-US" sz="1800" b="1" dirty="0">
                          <a:solidFill>
                            <a:srgbClr val="FFFFFF"/>
                          </a:solidFill>
                          <a:latin typeface="Arial"/>
                          <a:cs typeface="Arial"/>
                          <a:sym typeface="Arial"/>
                        </a:rPr>
                        <a:t>DF</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C73109"/>
                    </a:solidFill>
                  </a:tcPr>
                </a:tc>
                <a:tc>
                  <a:txBody>
                    <a:bodyPr/>
                    <a:lstStyle/>
                    <a:p>
                      <a:pPr marL="0" marR="0" lvl="0" indent="0" algn="l" rtl="0">
                        <a:lnSpc>
                          <a:spcPct val="100000"/>
                        </a:lnSpc>
                        <a:spcBef>
                          <a:spcPts val="0"/>
                        </a:spcBef>
                        <a:spcAft>
                          <a:spcPts val="0"/>
                        </a:spcAft>
                        <a:buClr>
                          <a:srgbClr val="FFFFFF"/>
                        </a:buClr>
                        <a:buSzPts val="1800"/>
                        <a:buFont typeface="Arial"/>
                        <a:buNone/>
                      </a:pPr>
                      <a:r>
                        <a:rPr lang="en-US" sz="1800" b="1" dirty="0">
                          <a:solidFill>
                            <a:srgbClr val="FFFFFF"/>
                          </a:solidFill>
                          <a:latin typeface="Arial"/>
                          <a:cs typeface="Arial"/>
                          <a:sym typeface="Arial"/>
                        </a:rPr>
                        <a:t>SS</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C73109"/>
                    </a:solidFill>
                  </a:tcPr>
                </a:tc>
                <a:tc>
                  <a:txBody>
                    <a:bodyPr/>
                    <a:lstStyle/>
                    <a:p>
                      <a:pPr marL="0" marR="0" lvl="0" indent="0" algn="l" rtl="0">
                        <a:lnSpc>
                          <a:spcPct val="100000"/>
                        </a:lnSpc>
                        <a:spcBef>
                          <a:spcPts val="0"/>
                        </a:spcBef>
                        <a:spcAft>
                          <a:spcPts val="0"/>
                        </a:spcAft>
                        <a:buClr>
                          <a:srgbClr val="FFFFFF"/>
                        </a:buClr>
                        <a:buSzPts val="1800"/>
                        <a:buFont typeface="Arial"/>
                        <a:buNone/>
                      </a:pPr>
                      <a:r>
                        <a:rPr lang="en-US" sz="1800" b="1">
                          <a:solidFill>
                            <a:srgbClr val="FFFFFF"/>
                          </a:solidFill>
                          <a:latin typeface="Arial"/>
                          <a:ea typeface="Arial"/>
                          <a:cs typeface="Arial"/>
                          <a:sym typeface="Arial"/>
                        </a:rPr>
                        <a:t>MSS</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C73109"/>
                    </a:solidFill>
                  </a:tcPr>
                </a:tc>
                <a:tc>
                  <a:txBody>
                    <a:bodyPr/>
                    <a:lstStyle/>
                    <a:p>
                      <a:pPr marL="0" marR="0" lvl="0" indent="0" algn="l" rtl="0">
                        <a:lnSpc>
                          <a:spcPct val="100000"/>
                        </a:lnSpc>
                        <a:spcBef>
                          <a:spcPts val="0"/>
                        </a:spcBef>
                        <a:spcAft>
                          <a:spcPts val="0"/>
                        </a:spcAft>
                        <a:buClr>
                          <a:srgbClr val="FFFFFF"/>
                        </a:buClr>
                        <a:buSzPts val="1800"/>
                        <a:buFont typeface="Arial"/>
                        <a:buNone/>
                      </a:pPr>
                      <a:r>
                        <a:rPr lang="en-US" sz="1800" b="1">
                          <a:solidFill>
                            <a:srgbClr val="FFFFFF"/>
                          </a:solidFill>
                          <a:latin typeface="Arial"/>
                          <a:ea typeface="Arial"/>
                          <a:cs typeface="Arial"/>
                          <a:sym typeface="Arial"/>
                        </a:rPr>
                        <a:t>Fobs</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C73109"/>
                    </a:solidFill>
                  </a:tcPr>
                </a:tc>
                <a:tc>
                  <a:txBody>
                    <a:bodyPr/>
                    <a:lstStyle/>
                    <a:p>
                      <a:pPr marL="0" marR="0" lvl="0" indent="0" algn="l" rtl="0">
                        <a:lnSpc>
                          <a:spcPct val="100000"/>
                        </a:lnSpc>
                        <a:spcBef>
                          <a:spcPts val="0"/>
                        </a:spcBef>
                        <a:spcAft>
                          <a:spcPts val="0"/>
                        </a:spcAft>
                        <a:buClr>
                          <a:srgbClr val="FFFFFF"/>
                        </a:buClr>
                        <a:buSzPts val="1800"/>
                        <a:buFont typeface="Arial"/>
                        <a:buNone/>
                      </a:pPr>
                      <a:r>
                        <a:rPr lang="en-US" sz="1800" b="1">
                          <a:solidFill>
                            <a:srgbClr val="FFFFFF"/>
                          </a:solidFill>
                          <a:latin typeface="Arial"/>
                          <a:ea typeface="Arial"/>
                          <a:cs typeface="Arial"/>
                          <a:sym typeface="Arial"/>
                        </a:rPr>
                        <a:t>P-value</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C73109"/>
                    </a:solidFill>
                  </a:tcPr>
                </a:tc>
                <a:tc>
                  <a:txBody>
                    <a:bodyPr/>
                    <a:lstStyle/>
                    <a:p>
                      <a:pPr marL="0" marR="0" lvl="0" indent="0" algn="l" rtl="0">
                        <a:lnSpc>
                          <a:spcPct val="100000"/>
                        </a:lnSpc>
                        <a:spcBef>
                          <a:spcPts val="0"/>
                        </a:spcBef>
                        <a:spcAft>
                          <a:spcPts val="0"/>
                        </a:spcAft>
                        <a:buClr>
                          <a:srgbClr val="FFFFFF"/>
                        </a:buClr>
                        <a:buSzPts val="1800"/>
                        <a:buFont typeface="Arial"/>
                        <a:buNone/>
                      </a:pPr>
                      <a:r>
                        <a:rPr lang="en-US" sz="1800" b="1">
                          <a:solidFill>
                            <a:srgbClr val="FFFFFF"/>
                          </a:solidFill>
                          <a:latin typeface="Arial"/>
                          <a:ea typeface="Arial"/>
                          <a:cs typeface="Arial"/>
                          <a:sym typeface="Arial"/>
                        </a:rPr>
                        <a:t>F critical</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C73109"/>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Location</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14</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122020</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8716</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3.211</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ea typeface="Arial"/>
                          <a:cs typeface="Arial"/>
                          <a:sym typeface="Arial"/>
                        </a:rPr>
                        <a:t>0.00172</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1.9350</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extLst>
                  <a:ext uri="{0D108BD9-81ED-4DB2-BD59-A6C34878D82A}">
                    <a16:rowId xmlns:a16="http://schemas.microsoft.com/office/drawing/2014/main" val="10001"/>
                  </a:ext>
                </a:extLst>
              </a:tr>
              <a:tr h="639750">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Type</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3</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43942</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14647</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dirty="0"/>
                        <a:t>5.397</a:t>
                      </a:r>
                      <a:endParaRPr sz="1800"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ea typeface="Arial"/>
                          <a:cs typeface="Arial"/>
                          <a:sym typeface="Arial"/>
                        </a:rPr>
                        <a:t>0.00312</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2.827</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ea typeface="Arial"/>
                          <a:cs typeface="Arial"/>
                          <a:sym typeface="Arial"/>
                        </a:rPr>
                        <a:t>Error</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42</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113997</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000000"/>
                          </a:solidFill>
                          <a:latin typeface="Arial"/>
                          <a:cs typeface="Arial"/>
                          <a:sym typeface="Arial"/>
                        </a:rPr>
                        <a:t>2714</a:t>
                      </a:r>
                      <a:endParaRPr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CDCC"/>
                    </a:solidFill>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a:solidFill>
                            <a:srgbClr val="000000"/>
                          </a:solidFill>
                          <a:latin typeface="Arial"/>
                          <a:ea typeface="Arial"/>
                          <a:cs typeface="Arial"/>
                          <a:sym typeface="Arial"/>
                        </a:rPr>
                        <a:t>Total</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dirty="0"/>
                        <a:t>59</a:t>
                      </a:r>
                      <a:endParaRPr sz="1800"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dirty="0"/>
                        <a:t>279959</a:t>
                      </a:r>
                      <a:endParaRPr sz="1800" dirty="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tc>
                  <a:txBody>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5E8E7"/>
                    </a:solidFill>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4012680E-B96A-82C8-13BE-A9658230DF9D}"/>
              </a:ext>
            </a:extLst>
          </p:cNvPr>
          <p:cNvSpPr txBox="1"/>
          <p:nvPr/>
        </p:nvSpPr>
        <p:spPr>
          <a:xfrm>
            <a:off x="0" y="1342905"/>
            <a:ext cx="3834882" cy="1315425"/>
          </a:xfrm>
          <a:prstGeom prst="rect">
            <a:avLst/>
          </a:prstGeom>
          <a:noFill/>
        </p:spPr>
        <p:txBody>
          <a:bodyPr wrap="square">
            <a:spAutoFit/>
          </a:bodyPr>
          <a:lstStyle/>
          <a:p>
            <a:pPr>
              <a:lnSpc>
                <a:spcPct val="115000"/>
              </a:lnSpc>
              <a:spcAft>
                <a:spcPts val="1000"/>
              </a:spcAft>
            </a:pPr>
            <a:r>
              <a:rPr lang="en-US" sz="14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Since the p-value for both location and type are less than 0.05, so we conclude that the average RSPM content in air differs significantly both between locations and also between types of locations. </a:t>
            </a:r>
            <a:endParaRPr lang="en-IN" sz="1100" dirty="0">
              <a:solidFill>
                <a:srgbClr val="00B05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D737667E-B71D-90D3-5230-74D08B237410}"/>
              </a:ext>
            </a:extLst>
          </p:cNvPr>
          <p:cNvSpPr txBox="1"/>
          <p:nvPr/>
        </p:nvSpPr>
        <p:spPr>
          <a:xfrm>
            <a:off x="106242" y="4432912"/>
            <a:ext cx="3466322" cy="1315425"/>
          </a:xfrm>
          <a:prstGeom prst="rect">
            <a:avLst/>
          </a:prstGeom>
          <a:noFill/>
        </p:spPr>
        <p:txBody>
          <a:bodyPr wrap="square">
            <a:spAutoFit/>
          </a:bodyPr>
          <a:lstStyle/>
          <a:p>
            <a:pPr>
              <a:lnSpc>
                <a:spcPct val="115000"/>
              </a:lnSpc>
              <a:spcAft>
                <a:spcPts val="1000"/>
              </a:spcAft>
            </a:pPr>
            <a:r>
              <a:rPr lang="en-US" sz="14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Since the p-value for both location and type are less than 0.05, so we conclude that the average SPM content in air differs significantly both between locations and also between types of locations.</a:t>
            </a:r>
            <a:endParaRPr lang="en-IN" sz="1100" dirty="0">
              <a:solidFill>
                <a:srgbClr val="00B05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FF0797F-E38B-7AB8-ACAC-A51FA1D2F936}"/>
              </a:ext>
            </a:extLst>
          </p:cNvPr>
          <p:cNvSpPr txBox="1"/>
          <p:nvPr/>
        </p:nvSpPr>
        <p:spPr>
          <a:xfrm>
            <a:off x="0" y="125232"/>
            <a:ext cx="4165600" cy="1182440"/>
          </a:xfrm>
          <a:prstGeom prst="rect">
            <a:avLst/>
          </a:prstGeom>
          <a:noFill/>
        </p:spPr>
        <p:txBody>
          <a:bodyPr wrap="square">
            <a:spAutoFit/>
          </a:bodyPr>
          <a:lstStyle/>
          <a:p>
            <a:pPr>
              <a:lnSpc>
                <a:spcPct val="115000"/>
              </a:lnSpc>
              <a:spcAft>
                <a:spcPts val="1000"/>
              </a:spcAft>
            </a:pPr>
            <a:r>
              <a:rPr lang="en-US" sz="3200" b="1" dirty="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t>ANOVA TABLE FOR RSPM</a:t>
            </a:r>
            <a:endParaRPr lang="en-US" sz="3200" b="1" baseline="-25000" dirty="0">
              <a:solidFill>
                <a:srgbClr val="00B0F0"/>
              </a:solidFill>
              <a:effectLst/>
              <a:latin typeface="Algerian" panose="04020705040A02060702" pitchFamily="82"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1EBE0CE2-0F73-5925-BE60-F2782F5FDCF4}"/>
              </a:ext>
            </a:extLst>
          </p:cNvPr>
          <p:cNvSpPr txBox="1"/>
          <p:nvPr/>
        </p:nvSpPr>
        <p:spPr>
          <a:xfrm>
            <a:off x="-31668" y="3145157"/>
            <a:ext cx="3742142" cy="1182440"/>
          </a:xfrm>
          <a:prstGeom prst="rect">
            <a:avLst/>
          </a:prstGeom>
          <a:noFill/>
        </p:spPr>
        <p:txBody>
          <a:bodyPr wrap="square">
            <a:spAutoFit/>
          </a:bodyPr>
          <a:lstStyle/>
          <a:p>
            <a:pPr>
              <a:lnSpc>
                <a:spcPct val="115000"/>
              </a:lnSpc>
              <a:spcAft>
                <a:spcPts val="1000"/>
              </a:spcAft>
            </a:pPr>
            <a:r>
              <a:rPr lang="en-US" sz="3200" b="1" dirty="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t>ANOVA TABLE FOR SPM</a:t>
            </a:r>
            <a:endParaRPr lang="en-US" sz="3200" b="1" baseline="-25000" dirty="0">
              <a:solidFill>
                <a:srgbClr val="00B0F0"/>
              </a:solidFill>
              <a:effectLst/>
              <a:latin typeface="Algerian" panose="04020705040A02060702" pitchFamily="82" charset="0"/>
              <a:ea typeface="Calibri" panose="020F0502020204030204" pitchFamily="34"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9" name="Google Shape;249;p17"/>
          <p:cNvSpPr txBox="1"/>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21</a:t>
            </a:fld>
            <a:endParaRPr/>
          </a:p>
        </p:txBody>
      </p:sp>
      <p:sp>
        <p:nvSpPr>
          <p:cNvPr id="3" name="TextBox 2">
            <a:extLst>
              <a:ext uri="{FF2B5EF4-FFF2-40B4-BE49-F238E27FC236}">
                <a16:creationId xmlns:a16="http://schemas.microsoft.com/office/drawing/2014/main" id="{DF24962A-3295-9AA4-1A71-3A8DEFEB26AF}"/>
              </a:ext>
            </a:extLst>
          </p:cNvPr>
          <p:cNvSpPr txBox="1"/>
          <p:nvPr/>
        </p:nvSpPr>
        <p:spPr>
          <a:xfrm>
            <a:off x="3390640" y="89872"/>
            <a:ext cx="6387841" cy="523220"/>
          </a:xfrm>
          <a:prstGeom prst="rect">
            <a:avLst/>
          </a:prstGeom>
          <a:noFill/>
        </p:spPr>
        <p:txBody>
          <a:bodyPr wrap="square">
            <a:spAutoFit/>
          </a:bodyPr>
          <a:lstStyle/>
          <a:p>
            <a:r>
              <a:rPr lang="en-US" sz="2800" u="sng" dirty="0">
                <a:solidFill>
                  <a:schemeClr val="bg2">
                    <a:lumMod val="95000"/>
                    <a:lumOff val="5000"/>
                  </a:schemeClr>
                </a:solidFill>
                <a:effectLst/>
                <a:latin typeface="Algerian" panose="04020705040A02060702" pitchFamily="82" charset="0"/>
                <a:ea typeface="Calibri" panose="020F0502020204030204" pitchFamily="34" charset="0"/>
                <a:cs typeface="Times New Roman" panose="02020603050405020304" pitchFamily="18" charset="0"/>
              </a:rPr>
              <a:t>Welch Two Sample t-test for </a:t>
            </a:r>
            <a:r>
              <a:rPr lang="en-US" sz="2800" b="1" u="sng" dirty="0">
                <a:solidFill>
                  <a:schemeClr val="bg2">
                    <a:lumMod val="95000"/>
                    <a:lumOff val="5000"/>
                  </a:schemeClr>
                </a:solidFill>
                <a:effectLst/>
                <a:latin typeface="Algerian" panose="04020705040A02060702" pitchFamily="82" charset="0"/>
                <a:ea typeface="Calibri" panose="020F0502020204030204" pitchFamily="34" charset="0"/>
                <a:cs typeface="Times New Roman" panose="02020603050405020304" pitchFamily="18" charset="0"/>
              </a:rPr>
              <a:t>SO</a:t>
            </a:r>
            <a:r>
              <a:rPr lang="en-US" sz="2800" b="1" u="sng" baseline="-25000" dirty="0">
                <a:solidFill>
                  <a:schemeClr val="bg2">
                    <a:lumMod val="95000"/>
                    <a:lumOff val="5000"/>
                  </a:schemeClr>
                </a:solidFill>
                <a:effectLst/>
                <a:latin typeface="Algerian" panose="04020705040A02060702" pitchFamily="82" charset="0"/>
                <a:ea typeface="Calibri" panose="020F0502020204030204" pitchFamily="34" charset="0"/>
                <a:cs typeface="Times New Roman" panose="02020603050405020304" pitchFamily="18" charset="0"/>
              </a:rPr>
              <a:t>2</a:t>
            </a:r>
            <a:r>
              <a:rPr lang="en-US" sz="2800" u="sng" dirty="0">
                <a:solidFill>
                  <a:schemeClr val="bg2">
                    <a:lumMod val="95000"/>
                    <a:lumOff val="5000"/>
                  </a:schemeClr>
                </a:solidFill>
                <a:effectLst/>
                <a:latin typeface="Algerian" panose="04020705040A02060702" pitchFamily="82" charset="0"/>
                <a:ea typeface="Calibri" panose="020F0502020204030204" pitchFamily="34" charset="0"/>
                <a:cs typeface="Times New Roman" panose="02020603050405020304" pitchFamily="18" charset="0"/>
              </a:rPr>
              <a:t> </a:t>
            </a:r>
            <a:endParaRPr lang="en-IN" sz="2800" u="sng" dirty="0">
              <a:solidFill>
                <a:schemeClr val="bg2">
                  <a:lumMod val="95000"/>
                  <a:lumOff val="5000"/>
                </a:schemeClr>
              </a:solidFill>
              <a:latin typeface="Algerian" panose="04020705040A02060702" pitchFamily="82" charset="0"/>
            </a:endParaRPr>
          </a:p>
        </p:txBody>
      </p:sp>
      <p:sp>
        <p:nvSpPr>
          <p:cNvPr id="11" name="TextBox 10">
            <a:extLst>
              <a:ext uri="{FF2B5EF4-FFF2-40B4-BE49-F238E27FC236}">
                <a16:creationId xmlns:a16="http://schemas.microsoft.com/office/drawing/2014/main" id="{109BE307-A0B3-D50B-4488-1F784F5D50D9}"/>
              </a:ext>
            </a:extLst>
          </p:cNvPr>
          <p:cNvSpPr txBox="1"/>
          <p:nvPr/>
        </p:nvSpPr>
        <p:spPr>
          <a:xfrm>
            <a:off x="6193194" y="914945"/>
            <a:ext cx="6097554" cy="1766317"/>
          </a:xfrm>
          <a:prstGeom prst="rect">
            <a:avLst/>
          </a:prstGeom>
          <a:noFill/>
        </p:spPr>
        <p:txBody>
          <a:bodyPr wrap="square">
            <a:spAutoFit/>
          </a:bodyPr>
          <a:lstStyle/>
          <a:p>
            <a:pPr>
              <a:lnSpc>
                <a:spcPct val="115000"/>
              </a:lnSpc>
              <a:spcAft>
                <a:spcPts val="1000"/>
              </a:spcAft>
            </a:pPr>
            <a:r>
              <a:rPr lang="en-US" sz="2400"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Since the p-value is less than 0.05, so we conclude that the average SO</a:t>
            </a:r>
            <a:r>
              <a:rPr lang="en-US" sz="2400" baseline="-25000"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2</a:t>
            </a:r>
            <a:r>
              <a:rPr lang="en-US" sz="2400"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 content in air differs significantly between industrial areas and residential and other areas</a:t>
            </a:r>
            <a:r>
              <a:rPr lang="en-US" sz="1800"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solidFill>
                <a:srgbClr val="00B0F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38B0DEC8-840E-AB6A-63E9-063CF9D86F29}"/>
              </a:ext>
            </a:extLst>
          </p:cNvPr>
          <p:cNvSpPr txBox="1"/>
          <p:nvPr/>
        </p:nvSpPr>
        <p:spPr>
          <a:xfrm>
            <a:off x="472002" y="3859857"/>
            <a:ext cx="6097554" cy="1757212"/>
          </a:xfrm>
          <a:prstGeom prst="rect">
            <a:avLst/>
          </a:prstGeom>
          <a:noFill/>
        </p:spPr>
        <p:txBody>
          <a:bodyPr wrap="square">
            <a:spAutoFit/>
          </a:bodyPr>
          <a:lstStyle/>
          <a:p>
            <a:pPr>
              <a:lnSpc>
                <a:spcPct val="115000"/>
              </a:lnSpc>
              <a:spcAft>
                <a:spcPts val="1000"/>
              </a:spcAft>
            </a:pPr>
            <a:r>
              <a:rPr lang="en-US" sz="24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Since the p-value is less than 0.05, so we conclude that the average SO</a:t>
            </a:r>
            <a:r>
              <a:rPr lang="en-US" sz="2400" baseline="-250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 content in air differs significantly between industrial areas and RIROU areas</a:t>
            </a:r>
            <a:r>
              <a:rPr lang="en-US" sz="14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Arrow: Right 18">
            <a:extLst>
              <a:ext uri="{FF2B5EF4-FFF2-40B4-BE49-F238E27FC236}">
                <a16:creationId xmlns:a16="http://schemas.microsoft.com/office/drawing/2014/main" id="{7D62CA6F-F276-9976-2410-49D0FEBCCCFC}"/>
              </a:ext>
            </a:extLst>
          </p:cNvPr>
          <p:cNvSpPr/>
          <p:nvPr/>
        </p:nvSpPr>
        <p:spPr>
          <a:xfrm>
            <a:off x="5199873" y="1546978"/>
            <a:ext cx="805543" cy="471195"/>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p>
        </p:txBody>
      </p:sp>
      <p:sp>
        <p:nvSpPr>
          <p:cNvPr id="20" name="Arrow: Left 19">
            <a:extLst>
              <a:ext uri="{FF2B5EF4-FFF2-40B4-BE49-F238E27FC236}">
                <a16:creationId xmlns:a16="http://schemas.microsoft.com/office/drawing/2014/main" id="{A130CC59-C9AB-0F09-A6AC-A355EE294E27}"/>
              </a:ext>
            </a:extLst>
          </p:cNvPr>
          <p:cNvSpPr/>
          <p:nvPr/>
        </p:nvSpPr>
        <p:spPr>
          <a:xfrm>
            <a:off x="6284972" y="4375697"/>
            <a:ext cx="569167" cy="362766"/>
          </a:xfrm>
          <a:prstGeom prst="lef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79B5B872-0975-3704-2D20-89C4B0337170}"/>
              </a:ext>
            </a:extLst>
          </p:cNvPr>
          <p:cNvSpPr/>
          <p:nvPr/>
        </p:nvSpPr>
        <p:spPr>
          <a:xfrm>
            <a:off x="186612" y="613092"/>
            <a:ext cx="4825483" cy="265945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nSpc>
                <a:spcPct val="115000"/>
              </a:lnSpc>
              <a:spcAft>
                <a:spcPts val="1000"/>
              </a:spcAft>
            </a:pPr>
            <a:r>
              <a:rPr lang="en-US"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t = 2.6173, df = 17.457, p-value = 0.01775</a:t>
            </a:r>
            <a:endParaRPr lang="en-IN"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95 percent confidence interval:</a:t>
            </a:r>
            <a:endParaRPr lang="en-IN"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1.295281   11.954707</a:t>
            </a:r>
            <a:endParaRPr lang="en-IN"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sample estimates:</a:t>
            </a:r>
            <a:endParaRPr lang="en-IN"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mean of x     mean of y </a:t>
            </a:r>
            <a:endParaRPr lang="en-IN"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8.158503     1.533509</a:t>
            </a:r>
            <a:endParaRPr lang="en-IN"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Oval 26">
            <a:extLst>
              <a:ext uri="{FF2B5EF4-FFF2-40B4-BE49-F238E27FC236}">
                <a16:creationId xmlns:a16="http://schemas.microsoft.com/office/drawing/2014/main" id="{44DE23F9-E7FF-A3D3-8182-27374A5E0501}"/>
              </a:ext>
            </a:extLst>
          </p:cNvPr>
          <p:cNvSpPr/>
          <p:nvPr/>
        </p:nvSpPr>
        <p:spPr>
          <a:xfrm>
            <a:off x="7539135" y="3272543"/>
            <a:ext cx="4562669" cy="315624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t = 2.3546,    df = 21.581,p-value = 0.02807</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95 percent confidence interval: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0.7556062   12.0267849</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sample estimates: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mean of x     mean of 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8.158503     1.767308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8" name="Google Shape;258;p18"/>
          <p:cNvSpPr txBox="1"/>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22</a:t>
            </a:fld>
            <a:endParaRPr/>
          </a:p>
        </p:txBody>
      </p:sp>
      <p:sp>
        <p:nvSpPr>
          <p:cNvPr id="259" name="Google Shape;259;p18"/>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3574B704-AA9E-3445-189F-082B18F62BD6}"/>
              </a:ext>
            </a:extLst>
          </p:cNvPr>
          <p:cNvSpPr txBox="1"/>
          <p:nvPr/>
        </p:nvSpPr>
        <p:spPr>
          <a:xfrm>
            <a:off x="3224505" y="-46653"/>
            <a:ext cx="6097554" cy="461665"/>
          </a:xfrm>
          <a:prstGeom prst="rect">
            <a:avLst/>
          </a:prstGeom>
          <a:noFill/>
        </p:spPr>
        <p:txBody>
          <a:bodyPr wrap="square">
            <a:spAutoFit/>
          </a:bodyPr>
          <a:lstStyle/>
          <a:p>
            <a:r>
              <a:rPr lang="en-US" sz="2400" u="sng" dirty="0">
                <a:solidFill>
                  <a:srgbClr val="002060"/>
                </a:solidFill>
                <a:effectLst/>
                <a:latin typeface="Algerian" panose="04020705040A02060702" pitchFamily="82" charset="0"/>
                <a:ea typeface="Calibri" panose="020F0502020204030204" pitchFamily="34" charset="0"/>
                <a:cs typeface="Times New Roman" panose="02020603050405020304" pitchFamily="18" charset="0"/>
              </a:rPr>
              <a:t>Welch Two Sample t-test for </a:t>
            </a:r>
            <a:r>
              <a:rPr lang="en-US" sz="2400" b="1" i="1" u="sng" dirty="0">
                <a:solidFill>
                  <a:srgbClr val="002060"/>
                </a:solidFill>
                <a:effectLst/>
                <a:latin typeface="Algerian" panose="04020705040A02060702" pitchFamily="82" charset="0"/>
                <a:ea typeface="Calibri" panose="020F0502020204030204" pitchFamily="34" charset="0"/>
              </a:rPr>
              <a:t>NO</a:t>
            </a:r>
            <a:r>
              <a:rPr lang="en-US" sz="2400" b="1" i="1" u="sng" baseline="-25000" dirty="0">
                <a:solidFill>
                  <a:srgbClr val="002060"/>
                </a:solidFill>
                <a:effectLst/>
                <a:latin typeface="Algerian" panose="04020705040A02060702" pitchFamily="82" charset="0"/>
                <a:ea typeface="Calibri" panose="020F0502020204030204" pitchFamily="34" charset="0"/>
              </a:rPr>
              <a:t>2</a:t>
            </a:r>
            <a:endParaRPr lang="en-IN" sz="2400" dirty="0">
              <a:solidFill>
                <a:srgbClr val="002060"/>
              </a:solidFill>
              <a:latin typeface="Algerian" panose="04020705040A02060702" pitchFamily="82" charset="0"/>
            </a:endParaRPr>
          </a:p>
        </p:txBody>
      </p:sp>
      <p:sp>
        <p:nvSpPr>
          <p:cNvPr id="6" name="Rectangle: Rounded Corners 5">
            <a:extLst>
              <a:ext uri="{FF2B5EF4-FFF2-40B4-BE49-F238E27FC236}">
                <a16:creationId xmlns:a16="http://schemas.microsoft.com/office/drawing/2014/main" id="{5A30ADF4-2BDA-C8A1-3AB2-882AA07E688C}"/>
              </a:ext>
            </a:extLst>
          </p:cNvPr>
          <p:cNvSpPr/>
          <p:nvPr/>
        </p:nvSpPr>
        <p:spPr>
          <a:xfrm>
            <a:off x="74645" y="625151"/>
            <a:ext cx="4823926" cy="2995127"/>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 = 2.8859, df = 22.506, p-value = 0.008454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95 percent confidence interval: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7.753515   47.173867           </a:t>
            </a: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sample estimates: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mean of x       mean of y </a:t>
            </a: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36.317857      8.854167</a:t>
            </a:r>
            <a:endPar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Arrow: Right 6">
            <a:extLst>
              <a:ext uri="{FF2B5EF4-FFF2-40B4-BE49-F238E27FC236}">
                <a16:creationId xmlns:a16="http://schemas.microsoft.com/office/drawing/2014/main" id="{003D5ED3-9E7D-CE1D-CB07-CCBE4D17C3DF}"/>
              </a:ext>
            </a:extLst>
          </p:cNvPr>
          <p:cNvSpPr/>
          <p:nvPr/>
        </p:nvSpPr>
        <p:spPr>
          <a:xfrm>
            <a:off x="5001208" y="1642188"/>
            <a:ext cx="690465" cy="461665"/>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F34ED6BB-D517-5C7E-DA08-81EEF8C09DF9}"/>
              </a:ext>
            </a:extLst>
          </p:cNvPr>
          <p:cNvSpPr txBox="1"/>
          <p:nvPr/>
        </p:nvSpPr>
        <p:spPr>
          <a:xfrm>
            <a:off x="6214187" y="1351450"/>
            <a:ext cx="4511350" cy="1341008"/>
          </a:xfrm>
          <a:prstGeom prst="rect">
            <a:avLst/>
          </a:prstGeom>
          <a:noFill/>
        </p:spPr>
        <p:txBody>
          <a:bodyPr wrap="square">
            <a:spAutoFit/>
          </a:bodyPr>
          <a:lstStyle/>
          <a:p>
            <a:pPr>
              <a:lnSpc>
                <a:spcPct val="115000"/>
              </a:lnSpc>
              <a:spcAft>
                <a:spcPts val="1000"/>
              </a:spcAft>
            </a:pPr>
            <a:r>
              <a:rPr lang="en-US" sz="1800"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Since the p-value is less than 0.05, so we conclude that the average NO</a:t>
            </a:r>
            <a:r>
              <a:rPr lang="en-US" sz="1800" baseline="-25000"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2</a:t>
            </a:r>
            <a:r>
              <a:rPr lang="en-US" sz="1800"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 content in air differs significantly between industrial areas and RIROU areas</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3B5F8B1C-30DA-2639-6413-8E14DDE06F79}"/>
              </a:ext>
            </a:extLst>
          </p:cNvPr>
          <p:cNvSpPr/>
          <p:nvPr/>
        </p:nvSpPr>
        <p:spPr>
          <a:xfrm>
            <a:off x="7035282" y="3184783"/>
            <a:ext cx="4674637" cy="2805469"/>
          </a:xfrm>
          <a:prstGeom prst="roundRect">
            <a:avLst/>
          </a:prstGeom>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nSpc>
                <a:spcPct val="115000"/>
              </a:lnSpc>
              <a:spcAft>
                <a:spcPts val="1000"/>
              </a:spcAft>
            </a:pPr>
            <a:r>
              <a:rPr lang="en-US" sz="1800" dirty="0">
                <a:solidFill>
                  <a:schemeClr val="accent4">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t = 2.4523, df = 25.781, p-value = 0.02128</a:t>
            </a:r>
            <a:endParaRPr lang="en-IN" sz="1800" dirty="0">
              <a:solidFill>
                <a:schemeClr val="accent4">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chemeClr val="accent4">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95 percent confidence interval:</a:t>
            </a:r>
            <a:endParaRPr lang="en-IN" sz="1800" dirty="0">
              <a:solidFill>
                <a:schemeClr val="accent4">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chemeClr val="accent4">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4.049506  46.115616</a:t>
            </a:r>
            <a:endParaRPr lang="en-IN" sz="1800" dirty="0">
              <a:solidFill>
                <a:schemeClr val="accent4">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chemeClr val="accent4">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sample estimates:</a:t>
            </a:r>
            <a:endParaRPr lang="en-IN" sz="1800" dirty="0">
              <a:solidFill>
                <a:schemeClr val="accent4">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chemeClr val="accent4">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mean of x   mean of y </a:t>
            </a:r>
            <a:endParaRPr lang="en-IN" sz="1800" dirty="0">
              <a:solidFill>
                <a:schemeClr val="accent4">
                  <a:lumMod val="95000"/>
                  <a:lumOff val="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chemeClr val="accent4">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36.31786   11.23530</a:t>
            </a:r>
            <a:endParaRPr lang="en-IN" sz="1800" dirty="0">
              <a:solidFill>
                <a:schemeClr val="accent4">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Arrow: Left 10">
            <a:extLst>
              <a:ext uri="{FF2B5EF4-FFF2-40B4-BE49-F238E27FC236}">
                <a16:creationId xmlns:a16="http://schemas.microsoft.com/office/drawing/2014/main" id="{8FBFAD90-B7E6-6855-5B9B-C9E111ED7B2F}"/>
              </a:ext>
            </a:extLst>
          </p:cNvPr>
          <p:cNvSpPr/>
          <p:nvPr/>
        </p:nvSpPr>
        <p:spPr>
          <a:xfrm>
            <a:off x="6214187" y="4497355"/>
            <a:ext cx="615821" cy="382555"/>
          </a:xfrm>
          <a:prstGeom prst="lef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7D2200F7-EF1E-B92E-F147-BE4B05E8D411}"/>
              </a:ext>
            </a:extLst>
          </p:cNvPr>
          <p:cNvSpPr txBox="1"/>
          <p:nvPr/>
        </p:nvSpPr>
        <p:spPr>
          <a:xfrm>
            <a:off x="227825" y="3909591"/>
            <a:ext cx="5781088" cy="1764394"/>
          </a:xfrm>
          <a:prstGeom prst="rect">
            <a:avLst/>
          </a:prstGeom>
          <a:noFill/>
        </p:spPr>
        <p:txBody>
          <a:bodyPr wrap="square">
            <a:spAutoFit/>
          </a:bodyPr>
          <a:lstStyle/>
          <a:p>
            <a:pPr>
              <a:lnSpc>
                <a:spcPct val="115000"/>
              </a:lnSpc>
              <a:spcAft>
                <a:spcPts val="1000"/>
              </a:spcAft>
            </a:pPr>
            <a:r>
              <a:rPr lang="en-US" sz="24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Since the p-value is less than 0.05, so we conclude that the average NO</a:t>
            </a:r>
            <a:r>
              <a:rPr lang="en-US" sz="2400" baseline="-250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 content in air differs significantly between industrial areas and residential areas.</a:t>
            </a:r>
            <a:endParaRPr lang="en-IN" sz="24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9"/>
          <p:cNvSpPr txBox="1"/>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23</a:t>
            </a:fld>
            <a:endParaRPr/>
          </a:p>
        </p:txBody>
      </p:sp>
      <p:sp>
        <p:nvSpPr>
          <p:cNvPr id="265" name="Google Shape;265;p19"/>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885F3B90-8D21-CE86-F6AA-94184CA12E78}"/>
              </a:ext>
            </a:extLst>
          </p:cNvPr>
          <p:cNvSpPr txBox="1"/>
          <p:nvPr/>
        </p:nvSpPr>
        <p:spPr>
          <a:xfrm>
            <a:off x="3278675" y="0"/>
            <a:ext cx="6097554" cy="461665"/>
          </a:xfrm>
          <a:prstGeom prst="rect">
            <a:avLst/>
          </a:prstGeom>
          <a:noFill/>
        </p:spPr>
        <p:txBody>
          <a:bodyPr wrap="square">
            <a:spAutoFit/>
          </a:bodyPr>
          <a:lstStyle/>
          <a:p>
            <a:r>
              <a:rPr lang="en-US" sz="2400" u="sng" dirty="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t>Welch Two Sample t-test for RSPM</a:t>
            </a:r>
            <a:endParaRPr lang="en-IN" sz="2400" dirty="0">
              <a:solidFill>
                <a:srgbClr val="00B0F0"/>
              </a:solidFill>
              <a:latin typeface="Algerian" panose="04020705040A02060702" pitchFamily="82" charset="0"/>
            </a:endParaRPr>
          </a:p>
        </p:txBody>
      </p:sp>
      <p:sp>
        <p:nvSpPr>
          <p:cNvPr id="5" name="Oval 4">
            <a:extLst>
              <a:ext uri="{FF2B5EF4-FFF2-40B4-BE49-F238E27FC236}">
                <a16:creationId xmlns:a16="http://schemas.microsoft.com/office/drawing/2014/main" id="{A3115881-0988-3247-8151-E338F7E97F7D}"/>
              </a:ext>
            </a:extLst>
          </p:cNvPr>
          <p:cNvSpPr/>
          <p:nvPr/>
        </p:nvSpPr>
        <p:spPr>
          <a:xfrm>
            <a:off x="612250" y="671804"/>
            <a:ext cx="5322019" cy="275719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t = 2.2291, df = 25.562, p-value = 0.0348295                                    95percent confidence interval:3.417467   85.218083</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sample estimates</a:t>
            </a: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mean of x                  mean of y             70.54148                    26.22370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Arrow: Notched Right 5">
            <a:extLst>
              <a:ext uri="{FF2B5EF4-FFF2-40B4-BE49-F238E27FC236}">
                <a16:creationId xmlns:a16="http://schemas.microsoft.com/office/drawing/2014/main" id="{A05CFDA3-3C13-AE91-0369-C25DCEFBD5ED}"/>
              </a:ext>
            </a:extLst>
          </p:cNvPr>
          <p:cNvSpPr/>
          <p:nvPr/>
        </p:nvSpPr>
        <p:spPr>
          <a:xfrm>
            <a:off x="6096000" y="1800808"/>
            <a:ext cx="864637" cy="578498"/>
          </a:xfrm>
          <a:prstGeom prst="notched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3D4AE197-9E22-9F4E-818D-4F637FDAE73A}"/>
              </a:ext>
            </a:extLst>
          </p:cNvPr>
          <p:cNvSpPr txBox="1"/>
          <p:nvPr/>
        </p:nvSpPr>
        <p:spPr>
          <a:xfrm>
            <a:off x="6960637" y="1163249"/>
            <a:ext cx="4285083" cy="1833643"/>
          </a:xfrm>
          <a:prstGeom prst="rect">
            <a:avLst/>
          </a:prstGeom>
          <a:noFill/>
        </p:spPr>
        <p:txBody>
          <a:bodyPr wrap="square">
            <a:spAutoFit/>
          </a:bodyPr>
          <a:lstStyle/>
          <a:p>
            <a:pPr>
              <a:lnSpc>
                <a:spcPct val="115000"/>
              </a:lnSpc>
              <a:spcAft>
                <a:spcPts val="1000"/>
              </a:spcAft>
            </a:pPr>
            <a:r>
              <a:rPr lang="en-US" sz="20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Since the p-value is less than 0.05, so we conclude that the average RSPM content in air differs significantly between industrial areas and residential areas</a:t>
            </a:r>
            <a:r>
              <a:rPr lang="en-US" sz="14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a:t>
            </a:r>
            <a:endParaRPr lang="en-IN" sz="1100" dirty="0">
              <a:solidFill>
                <a:srgbClr val="7030A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 name="Oval 9">
            <a:extLst>
              <a:ext uri="{FF2B5EF4-FFF2-40B4-BE49-F238E27FC236}">
                <a16:creationId xmlns:a16="http://schemas.microsoft.com/office/drawing/2014/main" id="{5519C438-C3FA-82A2-9E5D-68C50E7289EA}"/>
              </a:ext>
            </a:extLst>
          </p:cNvPr>
          <p:cNvSpPr/>
          <p:nvPr/>
        </p:nvSpPr>
        <p:spPr>
          <a:xfrm>
            <a:off x="7305869" y="3256384"/>
            <a:ext cx="4886131" cy="3079102"/>
          </a:xfrm>
          <a:prstGeom prst="ellipse">
            <a:avLst/>
          </a:prstGeom>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nSpc>
                <a:spcPct val="115000"/>
              </a:lnSpc>
              <a:spcAft>
                <a:spcPts val="1000"/>
              </a:spcAft>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t = 2.2317, df = 27.009, p-value = 0.03413</a:t>
            </a:r>
            <a:r>
              <a:rPr lang="en-IN" sz="18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95 percent confidence interval: 3.748638    89.254822 sample estimates:</a:t>
            </a:r>
          </a:p>
          <a:p>
            <a:pPr>
              <a:lnSpc>
                <a:spcPct val="115000"/>
              </a:lnSpc>
              <a:spcAft>
                <a:spcPts val="1000"/>
              </a:spcAft>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mean of x    mean of y </a:t>
            </a:r>
            <a:endParaRPr lang="en-IN"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70.54148     24.03975</a:t>
            </a:r>
            <a:endParaRPr lang="en-IN"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Arrow: Left 12">
            <a:extLst>
              <a:ext uri="{FF2B5EF4-FFF2-40B4-BE49-F238E27FC236}">
                <a16:creationId xmlns:a16="http://schemas.microsoft.com/office/drawing/2014/main" id="{D0CCB7FE-C2EF-C95C-DDDA-229297F1F2F1}"/>
              </a:ext>
            </a:extLst>
          </p:cNvPr>
          <p:cNvSpPr/>
          <p:nvPr/>
        </p:nvSpPr>
        <p:spPr>
          <a:xfrm>
            <a:off x="6298163" y="4702629"/>
            <a:ext cx="783772" cy="492902"/>
          </a:xfrm>
          <a:prstGeom prst="lef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36B975FF-9BCE-6B6E-6425-8E162FD0F9B5}"/>
              </a:ext>
            </a:extLst>
          </p:cNvPr>
          <p:cNvSpPr txBox="1"/>
          <p:nvPr/>
        </p:nvSpPr>
        <p:spPr>
          <a:xfrm>
            <a:off x="421434" y="3687080"/>
            <a:ext cx="5214256" cy="2191049"/>
          </a:xfrm>
          <a:prstGeom prst="rect">
            <a:avLst/>
          </a:prstGeom>
          <a:noFill/>
        </p:spPr>
        <p:txBody>
          <a:bodyPr wrap="square">
            <a:spAutoFit/>
          </a:bodyPr>
          <a:lstStyle/>
          <a:p>
            <a:pPr>
              <a:lnSpc>
                <a:spcPct val="115000"/>
              </a:lnSpc>
              <a:spcAft>
                <a:spcPts val="1000"/>
              </a:spcAft>
            </a:pPr>
            <a:r>
              <a:rPr lang="en-US" sz="24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Since the p-value is less than 0.05, so we conclude that the average RSPM content in air differs significantly between industrial areas and RIROU areas</a:t>
            </a:r>
            <a:r>
              <a:rPr lang="en-US" sz="14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0"/>
          <p:cNvSpPr txBox="1"/>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24</a:t>
            </a:fld>
            <a:endParaRPr/>
          </a:p>
        </p:txBody>
      </p:sp>
      <p:sp>
        <p:nvSpPr>
          <p:cNvPr id="273" name="Google Shape;273;p20"/>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37FBDE3E-D0D8-7AA0-A89C-10468C07B5D5}"/>
              </a:ext>
            </a:extLst>
          </p:cNvPr>
          <p:cNvSpPr txBox="1"/>
          <p:nvPr/>
        </p:nvSpPr>
        <p:spPr>
          <a:xfrm>
            <a:off x="3328697" y="0"/>
            <a:ext cx="6097554" cy="461665"/>
          </a:xfrm>
          <a:prstGeom prst="rect">
            <a:avLst/>
          </a:prstGeom>
          <a:noFill/>
        </p:spPr>
        <p:txBody>
          <a:bodyPr wrap="square">
            <a:spAutoFit/>
          </a:bodyPr>
          <a:lstStyle/>
          <a:p>
            <a:r>
              <a:rPr lang="en-US" sz="2400" u="sng" dirty="0">
                <a:solidFill>
                  <a:schemeClr val="accent2">
                    <a:lumMod val="75000"/>
                  </a:schemeClr>
                </a:solidFill>
                <a:effectLst/>
                <a:latin typeface="Algerian" panose="04020705040A02060702" pitchFamily="82" charset="0"/>
                <a:ea typeface="Calibri" panose="020F0502020204030204" pitchFamily="34" charset="0"/>
                <a:cs typeface="Times New Roman" panose="02020603050405020304" pitchFamily="18" charset="0"/>
              </a:rPr>
              <a:t>Welch Two Sample t-test for SPM</a:t>
            </a:r>
            <a:endParaRPr lang="en-IN" sz="2400" dirty="0">
              <a:solidFill>
                <a:schemeClr val="accent2">
                  <a:lumMod val="75000"/>
                </a:schemeClr>
              </a:solidFill>
              <a:latin typeface="Algerian" panose="04020705040A02060702" pitchFamily="82" charset="0"/>
            </a:endParaRPr>
          </a:p>
        </p:txBody>
      </p:sp>
      <p:sp>
        <p:nvSpPr>
          <p:cNvPr id="5" name="Speech Bubble: Oval 4">
            <a:extLst>
              <a:ext uri="{FF2B5EF4-FFF2-40B4-BE49-F238E27FC236}">
                <a16:creationId xmlns:a16="http://schemas.microsoft.com/office/drawing/2014/main" id="{A6235AEE-AE0A-EB01-1022-683F0F7C7D9F}"/>
              </a:ext>
            </a:extLst>
          </p:cNvPr>
          <p:cNvSpPr/>
          <p:nvPr/>
        </p:nvSpPr>
        <p:spPr>
          <a:xfrm>
            <a:off x="121298" y="443004"/>
            <a:ext cx="5057192" cy="2869163"/>
          </a:xfrm>
          <a:prstGeom prst="wedgeEllipseCallout">
            <a:avLst/>
          </a:prstGeom>
        </p:spPr>
        <p:style>
          <a:lnRef idx="1">
            <a:schemeClr val="dk1"/>
          </a:lnRef>
          <a:fillRef idx="3">
            <a:schemeClr val="dk1"/>
          </a:fillRef>
          <a:effectRef idx="2">
            <a:schemeClr val="dk1"/>
          </a:effectRef>
          <a:fontRef idx="minor">
            <a:schemeClr val="lt1"/>
          </a:fontRef>
        </p:style>
        <p:txBody>
          <a:bodyPr rtlCol="0" anchor="ct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t = 3.0968, df = 14, p-value = 0.007882       95 percent confidence interval:     23.37574 128.69805      sample estimates: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mean of x              mean of 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76.0369            0.0000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Arrow: Notched Right 5">
            <a:extLst>
              <a:ext uri="{FF2B5EF4-FFF2-40B4-BE49-F238E27FC236}">
                <a16:creationId xmlns:a16="http://schemas.microsoft.com/office/drawing/2014/main" id="{3E80EB5B-5413-BC54-05DE-9CA2B4F13830}"/>
              </a:ext>
            </a:extLst>
          </p:cNvPr>
          <p:cNvSpPr/>
          <p:nvPr/>
        </p:nvSpPr>
        <p:spPr>
          <a:xfrm>
            <a:off x="5281127" y="1679510"/>
            <a:ext cx="970383" cy="476250"/>
          </a:xfrm>
          <a:prstGeom prst="notchedRightArrow">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7FE5827A-0AFC-E63E-A86B-B39F67B9A446}"/>
              </a:ext>
            </a:extLst>
          </p:cNvPr>
          <p:cNvSpPr txBox="1"/>
          <p:nvPr/>
        </p:nvSpPr>
        <p:spPr>
          <a:xfrm>
            <a:off x="6354147" y="1153176"/>
            <a:ext cx="6097554" cy="1764394"/>
          </a:xfrm>
          <a:prstGeom prst="rect">
            <a:avLst/>
          </a:prstGeom>
          <a:noFill/>
        </p:spPr>
        <p:txBody>
          <a:bodyPr wrap="square">
            <a:spAutoFit/>
          </a:bodyPr>
          <a:lstStyle/>
          <a:p>
            <a:pPr>
              <a:lnSpc>
                <a:spcPct val="115000"/>
              </a:lnSpc>
              <a:spcAft>
                <a:spcPts val="1000"/>
              </a:spcAft>
            </a:pPr>
            <a:r>
              <a:rPr lang="en-US" sz="24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Since the p-value is less than 0.05, so we conclude that the average SPM content in air differs significantly between industrial areas and RIROU areas.</a:t>
            </a:r>
            <a:endParaRPr lang="en-IN" sz="24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CAC6EF0B-26B1-9C68-748B-60328434114A}"/>
              </a:ext>
            </a:extLst>
          </p:cNvPr>
          <p:cNvSpPr/>
          <p:nvPr/>
        </p:nvSpPr>
        <p:spPr>
          <a:xfrm>
            <a:off x="7013510" y="3069771"/>
            <a:ext cx="5057192" cy="304178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 = 2.7162, df = 14, p-value = 0.01672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95 percent confidence interval: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6.429794    54.696730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sample estimates: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mean of x   mean of 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30.56326    0.00000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610A47F2-0DB7-6826-606E-14652B9DB7E6}"/>
              </a:ext>
            </a:extLst>
          </p:cNvPr>
          <p:cNvSpPr txBox="1"/>
          <p:nvPr/>
        </p:nvSpPr>
        <p:spPr>
          <a:xfrm>
            <a:off x="190760" y="3947612"/>
            <a:ext cx="6223518" cy="1757212"/>
          </a:xfrm>
          <a:prstGeom prst="rect">
            <a:avLst/>
          </a:prstGeom>
          <a:noFill/>
        </p:spPr>
        <p:txBody>
          <a:bodyPr wrap="square">
            <a:spAutoFit/>
          </a:bodyPr>
          <a:lstStyle/>
          <a:p>
            <a:pPr>
              <a:lnSpc>
                <a:spcPct val="115000"/>
              </a:lnSpc>
              <a:spcAft>
                <a:spcPts val="1000"/>
              </a:spcAft>
            </a:pPr>
            <a:r>
              <a:rPr lang="en-US" sz="2400"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Since the p-value is less than 0.05, so we conclude that the average SPM content in air differs significantly between residential, rural and other areas and RIROU areas</a:t>
            </a:r>
            <a:r>
              <a:rPr lang="en-US" sz="1400" u="sng"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Arrow: Left 11">
            <a:extLst>
              <a:ext uri="{FF2B5EF4-FFF2-40B4-BE49-F238E27FC236}">
                <a16:creationId xmlns:a16="http://schemas.microsoft.com/office/drawing/2014/main" id="{98FC10C0-7E69-348D-21C4-3BEBD25E75AC}"/>
              </a:ext>
            </a:extLst>
          </p:cNvPr>
          <p:cNvSpPr/>
          <p:nvPr/>
        </p:nvSpPr>
        <p:spPr>
          <a:xfrm>
            <a:off x="6027576" y="4590661"/>
            <a:ext cx="830424" cy="401217"/>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166196-7098-A6D9-57E0-B06AC5B3163D}"/>
              </a:ext>
            </a:extLst>
          </p:cNvPr>
          <p:cNvSpPr txBox="1"/>
          <p:nvPr/>
        </p:nvSpPr>
        <p:spPr>
          <a:xfrm>
            <a:off x="-81500" y="13179"/>
            <a:ext cx="6094674" cy="6228500"/>
          </a:xfrm>
          <a:prstGeom prst="rect">
            <a:avLst/>
          </a:prstGeom>
          <a:noFill/>
        </p:spPr>
        <p:txBody>
          <a:bodyPr wrap="square">
            <a:spAutoFit/>
          </a:bodyPr>
          <a:lstStyle/>
          <a:p>
            <a:pPr marL="457200">
              <a:lnSpc>
                <a:spcPct val="115000"/>
              </a:lnSpc>
            </a:pPr>
            <a:r>
              <a:rPr lang="en-US" sz="12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457200">
              <a:lnSpc>
                <a:spcPct val="115000"/>
              </a:lnSpc>
            </a:pP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15000"/>
              </a:lnSpc>
            </a:pPr>
            <a:endParaRPr lang="en-US" sz="12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15000"/>
              </a:lnSpc>
            </a:pP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15000"/>
              </a:lnSpc>
            </a:pPr>
            <a:r>
              <a:rPr lang="en-US" sz="20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1)</a:t>
            </a:r>
            <a:r>
              <a:rPr lang="en-US" sz="20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The average content of sulphur dioxide (SO</a:t>
            </a:r>
            <a:r>
              <a:rPr lang="en-US" sz="2000" baseline="-250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in air differs significantly between types of locations but does not vary significantly between the various locations of West Bengal. It differs significantly between industrial areas and residential areas and also between industrial and RIROU areas. From the bar diagrams, Raniganj is observed to have the highest average SO</a:t>
            </a:r>
            <a:r>
              <a:rPr lang="en-US" sz="2000" baseline="-250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content in air which maybe due to a large number of industries present there. In 2012, average SO</a:t>
            </a:r>
            <a:r>
              <a:rPr lang="en-US" sz="2000" baseline="-250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content was much lower in industrial areas than residential and other areas which maybe due to shutdown of some factories or recession. Hence sulphur dioxide (SO</a:t>
            </a:r>
            <a:r>
              <a:rPr lang="en-US" sz="2000" baseline="-250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can be considered as a major air pollutant mostly in industrial areas due to various industrial productions. </a:t>
            </a:r>
            <a:endParaRPr lang="en-IN" sz="20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58796EB8-1484-0387-9CF5-DBEA90FAE450}"/>
              </a:ext>
            </a:extLst>
          </p:cNvPr>
          <p:cNvSpPr txBox="1"/>
          <p:nvPr/>
        </p:nvSpPr>
        <p:spPr>
          <a:xfrm>
            <a:off x="6013174" y="907180"/>
            <a:ext cx="6094674" cy="4664867"/>
          </a:xfrm>
          <a:prstGeom prst="rect">
            <a:avLst/>
          </a:prstGeom>
          <a:noFill/>
        </p:spPr>
        <p:txBody>
          <a:bodyPr wrap="square">
            <a:spAutoFit/>
          </a:bodyPr>
          <a:lstStyle/>
          <a:p>
            <a:pPr marL="457200">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The average content of nitrogen dioxide (NO</a:t>
            </a:r>
            <a:r>
              <a:rPr lang="en-US" sz="2000" baseline="-250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in air differs significantly both between types of locations and also between the various locations of West Bengal. It differs significantly between industrial areas and residential areas and also between industrial and RIROU areas. From the bar diagrams, it is observed that industrial areas of Howrah have the highest average NO</a:t>
            </a:r>
            <a:r>
              <a:rPr lang="en-US" sz="2000" baseline="-250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content in air. The average NO</a:t>
            </a:r>
            <a:r>
              <a:rPr lang="en-US" sz="2000" baseline="-250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content remains higher in industrial areas throughout all the years from 2005 to 2015. Hence nitrogen dioxide (NO</a:t>
            </a:r>
            <a:r>
              <a:rPr lang="en-US" sz="2000" baseline="-250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can also be considered as a major air pollutant mostly in industrial areas due to various industrial productions</a:t>
            </a:r>
            <a:endParaRPr lang="en-IN" sz="2000" dirty="0">
              <a:solidFill>
                <a:srgbClr val="7030A0"/>
              </a:solidFill>
            </a:endParaRPr>
          </a:p>
        </p:txBody>
      </p:sp>
      <p:sp>
        <p:nvSpPr>
          <p:cNvPr id="7" name="TextBox 6">
            <a:extLst>
              <a:ext uri="{FF2B5EF4-FFF2-40B4-BE49-F238E27FC236}">
                <a16:creationId xmlns:a16="http://schemas.microsoft.com/office/drawing/2014/main" id="{9AEE4BEC-01EC-6F3B-6BEA-4FD82363E006}"/>
              </a:ext>
            </a:extLst>
          </p:cNvPr>
          <p:cNvSpPr txBox="1"/>
          <p:nvPr/>
        </p:nvSpPr>
        <p:spPr>
          <a:xfrm>
            <a:off x="2965837" y="60070"/>
            <a:ext cx="6094674" cy="800219"/>
          </a:xfrm>
          <a:prstGeom prst="rect">
            <a:avLst/>
          </a:prstGeom>
          <a:noFill/>
        </p:spPr>
        <p:txBody>
          <a:bodyPr wrap="square">
            <a:spAutoFit/>
          </a:bodyPr>
          <a:lstStyle/>
          <a:p>
            <a:r>
              <a:rPr lang="en-US"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r>
              <a:rPr lang="en-US" sz="3200" b="1" dirty="0">
                <a:effectLst/>
                <a:latin typeface="Algerian" panose="04020705040A02060702" pitchFamily="82" charset="0"/>
                <a:ea typeface="Calibri" panose="020F0502020204030204" pitchFamily="34" charset="0"/>
                <a:cs typeface="Times New Roman" panose="02020603050405020304" pitchFamily="18" charset="0"/>
              </a:rPr>
              <a:t>CONCLUSION</a:t>
            </a:r>
            <a:endParaRPr lang="en-IN" sz="3200" dirty="0">
              <a:effectLst/>
              <a:latin typeface="Algerian" panose="04020705040A02060702" pitchFamily="82"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40536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12B861-39E3-11DD-1752-CCF0E3AAD7A2}"/>
              </a:ext>
            </a:extLst>
          </p:cNvPr>
          <p:cNvSpPr txBox="1"/>
          <p:nvPr/>
        </p:nvSpPr>
        <p:spPr>
          <a:xfrm>
            <a:off x="-69573" y="712805"/>
            <a:ext cx="6094674" cy="5025094"/>
          </a:xfrm>
          <a:prstGeom prst="rect">
            <a:avLst/>
          </a:prstGeom>
          <a:noFill/>
        </p:spPr>
        <p:txBody>
          <a:bodyPr wrap="square">
            <a:spAutoFit/>
          </a:bodyPr>
          <a:lstStyle/>
          <a:p>
            <a:pPr marL="457200">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20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The average content of RSPM in air differs significantly both between types of locations and also between the various locations of West Bengal. It differs significantly between industrial areas and residential areas and also between industrial and RIROU areas. From the bar diagrams, it is observed that industrial areas of Durgapur have the highest average RSPM content in air. Haldia has a higher average RSPM content in its RIROU areas than industrial areas. The average RSPM content remains higher in industrial areas for almost all the years from 2005 to 2015. Hence RSPM is a major air pollutant mostly in industrial areas and also partly in RIROU areas.</a:t>
            </a:r>
            <a:endParaRPr lang="en-IN" sz="20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29AD017-72CD-7572-A70A-FBEEC69C5B54}"/>
              </a:ext>
            </a:extLst>
          </p:cNvPr>
          <p:cNvSpPr txBox="1"/>
          <p:nvPr/>
        </p:nvSpPr>
        <p:spPr>
          <a:xfrm>
            <a:off x="5949421" y="461144"/>
            <a:ext cx="6094674" cy="6053773"/>
          </a:xfrm>
          <a:prstGeom prst="rect">
            <a:avLst/>
          </a:prstGeom>
          <a:noFill/>
        </p:spPr>
        <p:txBody>
          <a:bodyPr wrap="square">
            <a:spAutoFit/>
          </a:bodyPr>
          <a:lstStyle/>
          <a:p>
            <a:pPr marL="457200">
              <a:lnSpc>
                <a:spcPct val="115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4)</a:t>
            </a:r>
            <a:r>
              <a:rPr lang="en-US" sz="2000"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The average content of SPM in air differs significantly both between types of locations and also between the various locations of West Bengal. It differs significantly between industrial areas and RIROU areas and also between residential, rural and other areas and RIROU areas. Durgapur has the highest average SPM content in its industrial areas. Kolkata being urban has higher average SPM content in its residential areas than industrial areas. Barrackpore being on the outskirts of Kolkata has higher average SPM content in its residential, rural and other areas than industrial areas. The average SPM content remains higher in industrial areas for almost all the years from 2005 to 2015.Thus SPM is an air pollutant not only in industrial areas but also in residential areas.</a:t>
            </a:r>
            <a:endParaRPr lang="en-IN" sz="20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48285FC8-1BA4-CF9E-BC49-625913D67616}"/>
              </a:ext>
            </a:extLst>
          </p:cNvPr>
          <p:cNvSpPr txBox="1"/>
          <p:nvPr/>
        </p:nvSpPr>
        <p:spPr>
          <a:xfrm>
            <a:off x="4572000" y="0"/>
            <a:ext cx="6297432" cy="523220"/>
          </a:xfrm>
          <a:prstGeom prst="rect">
            <a:avLst/>
          </a:prstGeom>
          <a:noFill/>
        </p:spPr>
        <p:txBody>
          <a:bodyPr wrap="square">
            <a:spAutoFit/>
          </a:bodyPr>
          <a:lstStyle/>
          <a:p>
            <a:r>
              <a:rPr lang="en-US" sz="2800" b="1" dirty="0">
                <a:solidFill>
                  <a:schemeClr val="accent2">
                    <a:lumMod val="75000"/>
                  </a:schemeClr>
                </a:solidFill>
                <a:effectLst/>
                <a:latin typeface="Algerian" panose="04020705040A02060702" pitchFamily="82" charset="0"/>
                <a:ea typeface="Calibri" panose="020F0502020204030204" pitchFamily="34" charset="0"/>
                <a:cs typeface="Times New Roman" panose="02020603050405020304" pitchFamily="18" charset="0"/>
              </a:rPr>
              <a:t>CONCLUSION</a:t>
            </a:r>
            <a:endParaRPr lang="en-IN" sz="2800" dirty="0">
              <a:solidFill>
                <a:schemeClr val="accent2">
                  <a:lumMod val="75000"/>
                </a:schemeClr>
              </a:solidFill>
            </a:endParaRPr>
          </a:p>
        </p:txBody>
      </p:sp>
    </p:spTree>
    <p:extLst>
      <p:ext uri="{BB962C8B-B14F-4D97-AF65-F5344CB8AC3E}">
        <p14:creationId xmlns:p14="http://schemas.microsoft.com/office/powerpoint/2010/main" val="274353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1"/>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a:solidFill>
                <a:schemeClr val="dk1"/>
              </a:solidFill>
              <a:latin typeface="Arial"/>
              <a:ea typeface="Arial"/>
              <a:cs typeface="Arial"/>
              <a:sym typeface="Arial"/>
            </a:endParaRPr>
          </a:p>
        </p:txBody>
      </p:sp>
      <p:sp>
        <p:nvSpPr>
          <p:cNvPr id="281" name="Google Shape;281;p21"/>
          <p:cNvSpPr txBox="1"/>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27</a:t>
            </a:fld>
            <a:endParaRPr/>
          </a:p>
        </p:txBody>
      </p:sp>
      <p:sp>
        <p:nvSpPr>
          <p:cNvPr id="284" name="Google Shape;284;p21"/>
          <p:cNvSpPr txBox="1"/>
          <p:nvPr/>
        </p:nvSpPr>
        <p:spPr>
          <a:xfrm>
            <a:off x="2028825" y="2892425"/>
            <a:ext cx="309562"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8CED0A18-5DA5-F7D7-5861-4CDA944A1C91}"/>
              </a:ext>
            </a:extLst>
          </p:cNvPr>
          <p:cNvSpPr txBox="1"/>
          <p:nvPr/>
        </p:nvSpPr>
        <p:spPr>
          <a:xfrm>
            <a:off x="2712876" y="136525"/>
            <a:ext cx="6097554" cy="6217215"/>
          </a:xfrm>
          <a:prstGeom prst="rect">
            <a:avLst/>
          </a:prstGeom>
          <a:noFill/>
        </p:spPr>
        <p:txBody>
          <a:bodyPr wrap="square">
            <a:spAutoFit/>
          </a:bodyPr>
          <a:lstStyle/>
          <a:p>
            <a:pPr>
              <a:lnSpc>
                <a:spcPct val="115000"/>
              </a:lnSpc>
              <a:spcAft>
                <a:spcPts val="1000"/>
              </a:spcAft>
            </a:pPr>
            <a:r>
              <a:rPr lang="en-US" sz="2800" b="1" i="1" u="sng" dirty="0">
                <a:solidFill>
                  <a:schemeClr val="accent1">
                    <a:lumMod val="60000"/>
                    <a:lumOff val="40000"/>
                  </a:schemeClr>
                </a:solidFill>
                <a:effectLst/>
                <a:latin typeface="Algerian" panose="04020705040A02060702" pitchFamily="82" charset="0"/>
                <a:ea typeface="Calibri" panose="020F0502020204030204" pitchFamily="34" charset="0"/>
                <a:cs typeface="Times New Roman" panose="02020603050405020304" pitchFamily="18" charset="0"/>
              </a:rPr>
              <a:t>DATA AND DIAGRAMATIC PRESENTATION REFERENCE</a:t>
            </a:r>
            <a:endParaRPr lang="en-IN" sz="2800" dirty="0">
              <a:solidFill>
                <a:schemeClr val="accent1">
                  <a:lumMod val="60000"/>
                  <a:lumOff val="40000"/>
                </a:schemeClr>
              </a:solidFill>
              <a:effectLst/>
              <a:latin typeface="Algerian" panose="04020705040A02060702" pitchFamily="82"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Fundamentals of Statistics Volume 1 – A.M Gun, M.K. Gupta, B. Dasgupta</a:t>
            </a:r>
            <a:endParaRPr lang="en-IN" sz="1800" dirty="0">
              <a:solidFill>
                <a:srgbClr val="00B0F0"/>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en-US" sz="1800"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Fundamentals of Statistics Volume 2 – A.M Gun, M.K. Gupta, B. Dasgupta</a:t>
            </a:r>
            <a:endParaRPr lang="en-IN" sz="1800" dirty="0">
              <a:solidFill>
                <a:srgbClr val="00B0F0"/>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en-US" sz="1800"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https://byjus.com/maths/pie-chart/</a:t>
            </a:r>
            <a:endParaRPr lang="en-IN" sz="1800" dirty="0">
              <a:solidFill>
                <a:srgbClr val="00B0F0"/>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en-US" sz="1800" u="sng" dirty="0">
                <a:solidFill>
                  <a:srgbClr val="00B0F0"/>
                </a:solidFill>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www.kaggle.com</a:t>
            </a:r>
            <a:endParaRPr lang="en-IN" sz="1800" dirty="0">
              <a:solidFill>
                <a:srgbClr val="00B0F0"/>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en-US" sz="1800" u="sng" dirty="0">
                <a:solidFill>
                  <a:srgbClr val="00B0F0"/>
                </a:solidFill>
                <a:effectLst/>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www.data.gov.in</a:t>
            </a:r>
            <a:endParaRPr lang="en-IN" sz="1800" dirty="0">
              <a:solidFill>
                <a:srgbClr val="00B0F0"/>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en-US" sz="1800" u="sng" dirty="0">
                <a:solidFill>
                  <a:srgbClr val="00B0F0"/>
                </a:solidFill>
                <a:effectLst/>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www.google.com</a:t>
            </a:r>
            <a:endParaRPr lang="en-IN" sz="1800" dirty="0">
              <a:solidFill>
                <a:srgbClr val="00B0F0"/>
              </a:solidFill>
              <a:effectLst/>
              <a:latin typeface="Calibri" panose="020F0502020204030204" pitchFamily="34" charset="0"/>
              <a:ea typeface="Calibri" panose="020F0502020204030204" pitchFamily="34" charset="0"/>
              <a:cs typeface="Calibri" panose="020F0502020204030204" pitchFamily="34" charset="0"/>
            </a:endParaRPr>
          </a:p>
          <a:p>
            <a:pPr marL="457200">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i="1" u="sng" dirty="0">
                <a:solidFill>
                  <a:srgbClr val="00B050"/>
                </a:solidFill>
                <a:effectLst/>
                <a:latin typeface="Algerian" panose="04020705040A02060702" pitchFamily="82" charset="0"/>
                <a:ea typeface="Calibri" panose="020F0502020204030204" pitchFamily="34" charset="0"/>
                <a:cs typeface="Times New Roman" panose="02020603050405020304" pitchFamily="18" charset="0"/>
              </a:rPr>
              <a:t>APPENDIX</a:t>
            </a:r>
            <a:endParaRPr lang="en-IN" sz="2000" dirty="0">
              <a:solidFill>
                <a:srgbClr val="00B050"/>
              </a:solidFill>
              <a:effectLst/>
              <a:latin typeface="Algerian" panose="04020705040A02060702" pitchFamily="82" charset="0"/>
              <a:ea typeface="Calibri" panose="020F0502020204030204" pitchFamily="34" charset="0"/>
              <a:cs typeface="Times New Roman" panose="02020603050405020304" pitchFamily="18" charset="0"/>
            </a:endParaRPr>
          </a:p>
          <a:p>
            <a:pPr marL="457200">
              <a:lnSpc>
                <a:spcPct val="115000"/>
              </a:lnSpc>
            </a:pPr>
            <a:r>
              <a:rPr lang="en-US" sz="2000" b="1" dirty="0">
                <a:solidFill>
                  <a:srgbClr val="00B050"/>
                </a:solidFill>
                <a:effectLst/>
                <a:latin typeface="Algerian" panose="04020705040A02060702" pitchFamily="82" charset="0"/>
                <a:ea typeface="Calibri" panose="020F0502020204030204" pitchFamily="34" charset="0"/>
                <a:cs typeface="Times New Roman" panose="02020603050405020304" pitchFamily="18" charset="0"/>
              </a:rPr>
              <a:t>                   </a:t>
            </a:r>
            <a:r>
              <a:rPr lang="en-US" sz="2000" b="1" i="1" u="sng" dirty="0">
                <a:solidFill>
                  <a:srgbClr val="00B050"/>
                </a:solidFill>
                <a:effectLst/>
                <a:latin typeface="Algerian" panose="04020705040A02060702" pitchFamily="82" charset="0"/>
                <a:ea typeface="Calibri" panose="020F0502020204030204" pitchFamily="34" charset="0"/>
                <a:cs typeface="Times New Roman" panose="02020603050405020304" pitchFamily="18" charset="0"/>
              </a:rPr>
              <a:t>PROJECT DATA</a:t>
            </a:r>
            <a:endParaRPr lang="en-IN" sz="2000" dirty="0">
              <a:solidFill>
                <a:srgbClr val="00B050"/>
              </a:solidFill>
              <a:effectLst/>
              <a:latin typeface="Algerian" panose="04020705040A02060702" pitchFamily="82" charset="0"/>
              <a:ea typeface="Calibri" panose="020F0502020204030204" pitchFamily="34" charset="0"/>
              <a:cs typeface="Times New Roman" panose="02020603050405020304" pitchFamily="18" charset="0"/>
            </a:endParaRPr>
          </a:p>
          <a:p>
            <a:pPr marL="457200">
              <a:lnSpc>
                <a:spcPct val="115000"/>
              </a:lnSpc>
            </a:pPr>
            <a:r>
              <a:rPr lang="en-US" sz="20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1)</a:t>
            </a:r>
            <a:r>
              <a:rPr lang="en-US" sz="2000" u="sng"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air quality data(</a:t>
            </a:r>
            <a:r>
              <a:rPr lang="en-US" sz="2000" u="sng" dirty="0" err="1">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wb</a:t>
            </a:r>
            <a:r>
              <a:rPr lang="en-US" sz="2000" u="sng"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 (2005-2015).xlsx</a:t>
            </a:r>
            <a:endParaRPr lang="en-IN" sz="20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20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2)</a:t>
            </a:r>
            <a:r>
              <a:rPr lang="en-US" sz="2000" u="sng"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data.xlsx</a:t>
            </a:r>
            <a:endParaRPr lang="en-IN" sz="20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2000" b="1" u="none" strike="noStrike"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n-US" sz="1100" b="1" u="none" strike="noStrike"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E4855B-1FA1-83E3-3E38-8A742C22B72C}"/>
              </a:ext>
            </a:extLst>
          </p:cNvPr>
          <p:cNvSpPr txBox="1"/>
          <p:nvPr/>
        </p:nvSpPr>
        <p:spPr>
          <a:xfrm>
            <a:off x="-223934" y="65314"/>
            <a:ext cx="12415934" cy="5593647"/>
          </a:xfrm>
          <a:prstGeom prst="rect">
            <a:avLst/>
          </a:prstGeom>
          <a:noFill/>
        </p:spPr>
        <p:txBody>
          <a:bodyPr wrap="square">
            <a:spAutoFit/>
          </a:bodyPr>
          <a:lstStyle/>
          <a:p>
            <a:pPr marL="457200">
              <a:lnSpc>
                <a:spcPct val="115000"/>
              </a:lnSpc>
            </a:pPr>
            <a:r>
              <a:rPr lang="en-US" sz="2800" b="1" i="1" u="sng" dirty="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t>ACKNOWLEDGEMENT: -</a:t>
            </a:r>
            <a:endParaRPr lang="en-IN" sz="2800" dirty="0">
              <a:solidFill>
                <a:srgbClr val="00B0F0"/>
              </a:solidFill>
              <a:effectLst/>
              <a:latin typeface="Algerian" panose="04020705040A02060702" pitchFamily="82" charset="0"/>
              <a:ea typeface="Calibri" panose="020F0502020204030204" pitchFamily="34" charset="0"/>
              <a:cs typeface="Times New Roman" panose="02020603050405020304" pitchFamily="18" charset="0"/>
            </a:endParaRPr>
          </a:p>
          <a:p>
            <a:pPr marL="457200">
              <a:lnSpc>
                <a:spcPct val="115000"/>
              </a:lnSpc>
            </a:pPr>
            <a:r>
              <a:rPr lang="en-US" sz="1400" b="1" i="1"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18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I am indebted to so many people for helping me in the preparation of this</a:t>
            </a:r>
            <a:endParaRPr lang="en-IN"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18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project. I owe a deep debt of gratitude to my supervisor Dr. Debashis Chatterjee for necessary guidance, for this presentation of this dissertation, valuable comments and suggestions. I am extremely grateful to him for the necessary stimulus, support and valuable time.</a:t>
            </a:r>
            <a:endParaRPr lang="en-IN"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18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18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Special thanks to Dr. Sudhansu Sekhar Maiti, Head of the Department of</a:t>
            </a:r>
            <a:endParaRPr lang="en-IN"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18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Statistics, Visva Bharati University. I am greatly indebted to Dr. Arindam Chakraborty, Dr. Tirthankar Ghosh, Dr. Saran Ishika Maiti, Dr. Soumalaya Mukhopadhyay, Dr. Sourav Rana;Faculty members </a:t>
            </a:r>
            <a:endParaRPr lang="en-IN"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18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often took pain and stood by me in adverse circumstances. Without their </a:t>
            </a:r>
            <a:endParaRPr lang="en-IN"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18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encouragement and inspiration, it was not possible for me to complete this project. Finally, my earnest thanks go to my friends who were always besideme when I needed them without any excuses and made these three years worthwhile. This project is not only a mere project. It is the memories spend with the whole department which has created a mutual understanding </a:t>
            </a:r>
            <a:endParaRPr lang="en-IN"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18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among us. There are many emotions related to this piece of work, especially respect and duty towards teachers and vice versa, educational attachment with my friends and social attachment with my college.</a:t>
            </a:r>
            <a:endParaRPr lang="en-IN"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8508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A71564-33F8-5A30-42B0-A9750CE072BA}"/>
              </a:ext>
            </a:extLst>
          </p:cNvPr>
          <p:cNvSpPr txBox="1"/>
          <p:nvPr/>
        </p:nvSpPr>
        <p:spPr>
          <a:xfrm>
            <a:off x="2474844" y="2027206"/>
            <a:ext cx="6094674" cy="1401794"/>
          </a:xfrm>
          <a:prstGeom prst="rect">
            <a:avLst/>
          </a:prstGeom>
          <a:noFill/>
        </p:spPr>
        <p:txBody>
          <a:bodyPr wrap="square">
            <a:spAutoFit/>
          </a:bodyPr>
          <a:lstStyle/>
          <a:p>
            <a:pPr marL="457200">
              <a:lnSpc>
                <a:spcPct val="115000"/>
              </a:lnSpc>
            </a:pPr>
            <a:r>
              <a:rPr lang="en-US" sz="8000" dirty="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t>THANK YOU</a:t>
            </a:r>
            <a:endParaRPr lang="en-IN" sz="8000" dirty="0">
              <a:solidFill>
                <a:srgbClr val="00B0F0"/>
              </a:solidFill>
              <a:effectLst/>
              <a:latin typeface="Algerian" panose="04020705040A02060702" pitchFamily="8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291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txBox="1">
            <a:spLocks noGrp="1"/>
          </p:cNvSpPr>
          <p:nvPr>
            <p:ph type="title"/>
          </p:nvPr>
        </p:nvSpPr>
        <p:spPr>
          <a:xfrm>
            <a:off x="3071812" y="274637"/>
            <a:ext cx="4945062" cy="7080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B050"/>
              </a:buClr>
              <a:buSzPts val="3600"/>
              <a:buFont typeface="Arial"/>
              <a:buNone/>
            </a:pPr>
            <a:r>
              <a:rPr lang="en-US" sz="3600">
                <a:solidFill>
                  <a:srgbClr val="00B050"/>
                </a:solidFill>
                <a:latin typeface="Arial"/>
                <a:ea typeface="Arial"/>
                <a:cs typeface="Arial"/>
                <a:sym typeface="Arial"/>
              </a:rPr>
              <a:t>Introduction</a:t>
            </a:r>
            <a:endParaRPr/>
          </a:p>
        </p:txBody>
      </p:sp>
      <p:sp>
        <p:nvSpPr>
          <p:cNvPr id="115" name="Google Shape;115;p3"/>
          <p:cNvSpPr txBox="1">
            <a:spLocks noGrp="1"/>
          </p:cNvSpPr>
          <p:nvPr>
            <p:ph type="body" idx="1"/>
          </p:nvPr>
        </p:nvSpPr>
        <p:spPr>
          <a:xfrm>
            <a:off x="609600" y="982662"/>
            <a:ext cx="10972800" cy="4798706"/>
          </a:xfrm>
          <a:prstGeom prst="rect">
            <a:avLst/>
          </a:prstGeom>
          <a:noFill/>
          <a:ln>
            <a:noFill/>
          </a:ln>
        </p:spPr>
        <p:txBody>
          <a:bodyPr spcFirstLastPara="1" wrap="square" lIns="91425" tIns="45700" rIns="91425" bIns="45700" anchor="t" anchorCtr="0">
            <a:noAutofit/>
          </a:bodyPr>
          <a:lstStyle/>
          <a:p>
            <a:pPr>
              <a:lnSpc>
                <a:spcPct val="115000"/>
              </a:lnSpc>
              <a:spcBef>
                <a:spcPts val="1500"/>
              </a:spcBef>
              <a:spcAft>
                <a:spcPts val="750"/>
              </a:spcAft>
            </a:pPr>
            <a:r>
              <a:rPr lang="en-IN" sz="1800" dirty="0">
                <a:solidFill>
                  <a:srgbClr val="813588"/>
                </a:solidFill>
                <a:effectLst/>
                <a:latin typeface="inherit"/>
                <a:ea typeface="Times New Roman" panose="02020603050405020304" pitchFamily="18" charset="0"/>
                <a:cs typeface="Arial" panose="020B0604020202020204" pitchFamily="34" charset="0"/>
              </a:rPr>
              <a:t>What is Air Pollution?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750"/>
              </a:spcAft>
            </a:pP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Air pollution refers to any physical, chemical or biological change in the air. It is the contamination of air by harmful gases, dust and smoke which affects plants, animals and humans drastically.</a:t>
            </a:r>
          </a:p>
          <a:p>
            <a:pPr>
              <a:lnSpc>
                <a:spcPct val="115000"/>
              </a:lnSpc>
              <a:spcAft>
                <a:spcPts val="75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Air pollution is one of the major and serious problems in all over the world. Air gets polluted mainly by artificial and natural sources. Polluted air contains gases, dust, fumes and other harmful materials present in it. Air pollution problems is higher in these days when compare to last 50 years back.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750"/>
              </a:spcAft>
            </a:pP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There is a certain percentage of gases present in the atmosphere. An increase or decrease in the composition of these gases is harmful to survival. This imbalance in the gaseous composition has resulted in an increase in earth’s temperature, which is known as global warming.</a:t>
            </a:r>
          </a:p>
          <a:p>
            <a:pPr>
              <a:lnSpc>
                <a:spcPct val="115000"/>
              </a:lnSpc>
              <a:spcAft>
                <a:spcPts val="75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West Bengal has the highest air pollution related deaths among states in the mid socio demographic index (SDI) segment according to a report published by Centre for Science and Environment (CSE), a Delhi based public interest research organization.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rtl="0">
              <a:lnSpc>
                <a:spcPct val="100000"/>
              </a:lnSpc>
              <a:spcBef>
                <a:spcPts val="0"/>
              </a:spcBef>
              <a:spcAft>
                <a:spcPts val="0"/>
              </a:spcAft>
              <a:buClr>
                <a:srgbClr val="FF0000"/>
              </a:buClr>
              <a:buSzPts val="3200"/>
              <a:buFont typeface="Arial"/>
              <a:buNone/>
            </a:pPr>
            <a:endParaRPr sz="3200" dirty="0">
              <a:solidFill>
                <a:schemeClr val="dk1"/>
              </a:solidFill>
              <a:latin typeface="Arial"/>
              <a:ea typeface="Arial"/>
              <a:cs typeface="Arial"/>
              <a:sym typeface="Arial"/>
            </a:endParaRPr>
          </a:p>
        </p:txBody>
      </p:sp>
      <p:sp>
        <p:nvSpPr>
          <p:cNvPr id="116" name="Google Shape;116;p3"/>
          <p:cNvSpPr txBox="1"/>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3</a:t>
            </a:fld>
            <a:endParaRPr/>
          </a:p>
        </p:txBody>
      </p:sp>
      <p:sp>
        <p:nvSpPr>
          <p:cNvPr id="117" name="Google Shape;117;p3"/>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a:solidFill>
                <a:schemeClr val="dk1"/>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A17DB397-E8AC-6F83-3B0F-E2385C9D52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txBox="1">
            <a:spLocks noGrp="1"/>
          </p:cNvSpPr>
          <p:nvPr>
            <p:ph type="body" idx="1"/>
          </p:nvPr>
        </p:nvSpPr>
        <p:spPr>
          <a:xfrm>
            <a:off x="533400" y="533400"/>
            <a:ext cx="11049000" cy="55927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3200"/>
              <a:buFont typeface="Arial"/>
              <a:buNone/>
            </a:pPr>
            <a:r>
              <a:rPr lang="en-US" dirty="0">
                <a:solidFill>
                  <a:srgbClr val="FF0000"/>
                </a:solidFill>
                <a:latin typeface="Algerian" panose="04020705040A02060702" pitchFamily="82" charset="0"/>
              </a:rPr>
              <a:t>                      </a:t>
            </a:r>
            <a:r>
              <a:rPr lang="en-US" sz="4400" b="1" dirty="0">
                <a:solidFill>
                  <a:srgbClr val="7030A0"/>
                </a:solidFill>
                <a:effectLst/>
                <a:latin typeface="Algerian" panose="04020705040A02060702" pitchFamily="82" charset="0"/>
                <a:ea typeface="Calibri" panose="020F0502020204030204" pitchFamily="34" charset="0"/>
                <a:cs typeface="Times New Roman" panose="02020603050405020304" pitchFamily="18" charset="0"/>
              </a:rPr>
              <a:t>DESCRIPTION OF DATA</a:t>
            </a:r>
            <a:endParaRPr lang="en-IN" sz="4400" dirty="0">
              <a:solidFill>
                <a:srgbClr val="7030A0"/>
              </a:solidFill>
              <a:latin typeface="Algerian" panose="04020705040A02060702" pitchFamily="82" charset="0"/>
              <a:ea typeface="Calibri" panose="020F0502020204030204" pitchFamily="34" charset="0"/>
              <a:cs typeface="Times New Roman" panose="02020603050405020304" pitchFamily="18" charset="0"/>
            </a:endParaRPr>
          </a:p>
          <a:p>
            <a:pPr marL="0" marR="0" lvl="0" indent="0" algn="l" rtl="0">
              <a:lnSpc>
                <a:spcPct val="100000"/>
              </a:lnSpc>
              <a:spcBef>
                <a:spcPts val="0"/>
              </a:spcBef>
              <a:spcAft>
                <a:spcPts val="0"/>
              </a:spcAft>
              <a:buClr>
                <a:srgbClr val="FF0000"/>
              </a:buClr>
              <a:buSzPts val="3200"/>
              <a:buFont typeface="Arial"/>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15000"/>
              </a:lnSpc>
              <a:spcAft>
                <a:spcPts val="10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Data is collected on the various contents in air viz. Sulphur dioxide (SO</a:t>
            </a:r>
            <a:r>
              <a:rPr lang="en-US" sz="28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nitrogen dioxide (NO</a:t>
            </a:r>
            <a:r>
              <a:rPr lang="en-US" sz="28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RSPM and SPM in different locations of West Bengal over the years from 2005 to 2015. The locations are Asansol, Barrackpore, Haripur, Kolkata, Dankuni, Durgapur, Haldia, Howrah, Rani Ganj, sank rail, South Suburban, Kalyani, Maldah, Siliguri and Ulu Beria, each of which is classified into four types of areas viz. Industrial areas, Residential and other areas, Residential, Rural and other areas and RIROU areas. A part of the raw data is given in the appendix later.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152400" algn="l" rtl="0">
              <a:lnSpc>
                <a:spcPct val="100000"/>
              </a:lnSpc>
              <a:spcBef>
                <a:spcPts val="480"/>
              </a:spcBef>
              <a:spcAft>
                <a:spcPts val="0"/>
              </a:spcAft>
              <a:buClr>
                <a:srgbClr val="7030A0"/>
              </a:buClr>
              <a:buSzPts val="2400"/>
              <a:buFont typeface="Arial"/>
              <a:buChar char="•"/>
            </a:pPr>
            <a:endParaRPr dirty="0"/>
          </a:p>
        </p:txBody>
      </p:sp>
      <p:sp>
        <p:nvSpPr>
          <p:cNvPr id="123" name="Google Shape;123;p4"/>
          <p:cNvSpPr txBox="1"/>
          <p:nvPr/>
        </p:nvSpPr>
        <p:spPr>
          <a:xfrm>
            <a:off x="4826000" y="2136775"/>
            <a:ext cx="2540000"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 </a:t>
            </a:r>
            <a:endParaRPr/>
          </a:p>
        </p:txBody>
      </p:sp>
      <p:sp>
        <p:nvSpPr>
          <p:cNvPr id="124" name="Google Shape;124;p4"/>
          <p:cNvSpPr txBox="1"/>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4</a:t>
            </a:fld>
            <a:endParaRPr/>
          </a:p>
        </p:txBody>
      </p:sp>
      <p:sp>
        <p:nvSpPr>
          <p:cNvPr id="125" name="Google Shape;125;p4"/>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a:solidFill>
                <a:schemeClr val="dk1"/>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E33E5B2B-D477-2B0B-8DE7-F6240891E01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5"/>
          <p:cNvSpPr txBox="1">
            <a:spLocks noGrp="1"/>
          </p:cNvSpPr>
          <p:nvPr>
            <p:ph type="title"/>
          </p:nvPr>
        </p:nvSpPr>
        <p:spPr>
          <a:xfrm>
            <a:off x="609600" y="190500"/>
            <a:ext cx="10972800" cy="58261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B050"/>
              </a:buClr>
              <a:buSzPts val="3600"/>
              <a:buFont typeface="Arial"/>
              <a:buNone/>
            </a:pPr>
            <a:r>
              <a:rPr lang="en-US" sz="3600" dirty="0">
                <a:solidFill>
                  <a:srgbClr val="00B050"/>
                </a:solidFill>
                <a:latin typeface="Arial"/>
                <a:ea typeface="Arial"/>
                <a:cs typeface="Arial"/>
                <a:sym typeface="Arial"/>
              </a:rPr>
              <a:t>Data Description</a:t>
            </a:r>
            <a:endParaRPr dirty="0"/>
          </a:p>
        </p:txBody>
      </p:sp>
      <p:sp>
        <p:nvSpPr>
          <p:cNvPr id="131" name="Google Shape;131;p5"/>
          <p:cNvSpPr txBox="1">
            <a:spLocks noGrp="1"/>
          </p:cNvSpPr>
          <p:nvPr>
            <p:ph type="body" idx="1"/>
          </p:nvPr>
        </p:nvSpPr>
        <p:spPr>
          <a:xfrm>
            <a:off x="609600" y="1174750"/>
            <a:ext cx="10972800" cy="4953000"/>
          </a:xfrm>
          <a:prstGeom prst="rect">
            <a:avLst/>
          </a:prstGeom>
          <a:noFill/>
          <a:ln>
            <a:noFill/>
          </a:ln>
        </p:spPr>
        <p:txBody>
          <a:bodyPr spcFirstLastPara="1" wrap="square" lIns="91425" tIns="45700" rIns="91425" bIns="45700" anchor="t" anchorCtr="0">
            <a:noAutofit/>
          </a:bodyPr>
          <a:lstStyle/>
          <a:p>
            <a:pPr marL="342900">
              <a:spcBef>
                <a:spcPts val="0"/>
              </a:spcBef>
              <a:buSzPts val="3200"/>
            </a:pP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The data is collected from the website </a:t>
            </a:r>
            <a:r>
              <a:rPr lang="en-US" u="sng"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www.kaggle.com</a:t>
            </a:r>
            <a:endParaRPr lang="en-IN"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3200"/>
              <a:buNone/>
            </a:pPr>
            <a:endParaRPr lang="en-US" dirty="0">
              <a:solidFill>
                <a:srgbClr val="0070C0"/>
              </a:solidFill>
              <a:latin typeface="Calibri" panose="020F0502020204030204" pitchFamily="34" charset="0"/>
              <a:ea typeface="Calibri" panose="020F0502020204030204" pitchFamily="34" charset="0"/>
              <a:cs typeface="Calibri" panose="020F0502020204030204" pitchFamily="34" charset="0"/>
              <a:sym typeface="Arial"/>
            </a:endParaRPr>
          </a:p>
          <a:p>
            <a:pPr marL="342900" marR="0" lvl="0" indent="-342900" algn="l" rtl="0">
              <a:lnSpc>
                <a:spcPct val="100000"/>
              </a:lnSpc>
              <a:spcBef>
                <a:spcPts val="0"/>
              </a:spcBef>
              <a:spcAft>
                <a:spcPts val="0"/>
              </a:spcAft>
              <a:buClr>
                <a:schemeClr val="dk1"/>
              </a:buClr>
              <a:buSzPts val="3200"/>
              <a:buFont typeface="Arial"/>
              <a:buChar char="•"/>
            </a:pPr>
            <a:endParaRPr lang="en-US" sz="3200" dirty="0">
              <a:solidFill>
                <a:srgbClr val="0070C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3200"/>
              <a:buFont typeface="Arial"/>
              <a:buChar char="•"/>
            </a:pPr>
            <a:endParaRPr lang="en-IN" dirty="0"/>
          </a:p>
        </p:txBody>
      </p:sp>
      <p:sp>
        <p:nvSpPr>
          <p:cNvPr id="132" name="Google Shape;132;p5"/>
          <p:cNvSpPr txBox="1"/>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5</a:t>
            </a:fld>
            <a:endParaRPr/>
          </a:p>
        </p:txBody>
      </p:sp>
      <p:sp>
        <p:nvSpPr>
          <p:cNvPr id="133" name="Google Shape;133;p5"/>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5D5E2AC4-16E7-CE4F-7A97-73F0FA40788E}"/>
              </a:ext>
            </a:extLst>
          </p:cNvPr>
          <p:cNvPicPr>
            <a:picLocks noChangeAspect="1"/>
          </p:cNvPicPr>
          <p:nvPr/>
        </p:nvPicPr>
        <p:blipFill>
          <a:blip r:embed="rId4"/>
          <a:stretch>
            <a:fillRect/>
          </a:stretch>
        </p:blipFill>
        <p:spPr>
          <a:xfrm>
            <a:off x="835976" y="2046281"/>
            <a:ext cx="6401355" cy="3741744"/>
          </a:xfrm>
          <a:prstGeom prst="rect">
            <a:avLst/>
          </a:prstGeom>
        </p:spPr>
      </p:pic>
      <p:sp>
        <p:nvSpPr>
          <p:cNvPr id="2" name="Slide Number Placeholder 1">
            <a:extLst>
              <a:ext uri="{FF2B5EF4-FFF2-40B4-BE49-F238E27FC236}">
                <a16:creationId xmlns:a16="http://schemas.microsoft.com/office/drawing/2014/main" id="{E4BF7220-F7AF-1F18-ABB1-43356117BA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5" name="Picture 4">
            <a:extLst>
              <a:ext uri="{FF2B5EF4-FFF2-40B4-BE49-F238E27FC236}">
                <a16:creationId xmlns:a16="http://schemas.microsoft.com/office/drawing/2014/main" id="{AEE27A6D-4845-5F33-6692-0B257CB76DC6}"/>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7613260" y="2097326"/>
            <a:ext cx="4578740" cy="36906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0B2370-3AC1-5918-082E-827DB962871E}"/>
              </a:ext>
            </a:extLst>
          </p:cNvPr>
          <p:cNvSpPr txBox="1"/>
          <p:nvPr/>
        </p:nvSpPr>
        <p:spPr>
          <a:xfrm>
            <a:off x="1425676" y="143424"/>
            <a:ext cx="7069393" cy="5853910"/>
          </a:xfrm>
          <a:prstGeom prst="rect">
            <a:avLst/>
          </a:prstGeom>
          <a:noFill/>
        </p:spPr>
        <p:txBody>
          <a:bodyPr wrap="square">
            <a:spAutoFit/>
          </a:bodyPr>
          <a:lstStyle/>
          <a:p>
            <a:pPr algn="ctr">
              <a:lnSpc>
                <a:spcPct val="115000"/>
              </a:lnSpc>
              <a:spcAft>
                <a:spcPts val="1000"/>
              </a:spcAft>
            </a:pPr>
            <a:r>
              <a:rPr lang="en-US" sz="3600" b="1" dirty="0">
                <a:effectLst/>
                <a:latin typeface="Algerian" panose="04020705040A02060702" pitchFamily="82" charset="0"/>
                <a:ea typeface="Calibri" panose="020F0502020204030204" pitchFamily="34" charset="0"/>
                <a:cs typeface="Times New Roman" panose="02020603050405020304" pitchFamily="18" charset="0"/>
              </a:rPr>
              <a:t>OBJECTIVES</a:t>
            </a:r>
            <a:endParaRPr lang="en-IN" sz="3600" dirty="0">
              <a:effectLst/>
              <a:latin typeface="Algerian" panose="04020705040A02060702" pitchFamily="82"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Calibri" panose="020F0502020204030204" pitchFamily="34" charset="0"/>
                <a:ea typeface="Calibri" panose="020F0502020204030204" pitchFamily="34" charset="0"/>
                <a:cs typeface="Calibri" panose="020F0502020204030204" pitchFamily="34" charset="0"/>
              </a:rPr>
              <a:t>Our main objectives are: -</a:t>
            </a:r>
            <a:endParaRPr lang="en-IN" sz="2000" dirty="0">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1000"/>
              </a:spcAft>
            </a:pPr>
            <a:r>
              <a:rPr lang="en-IN" sz="2000" dirty="0">
                <a:effectLst/>
                <a:latin typeface="Calibri" panose="020F0502020204030204" pitchFamily="34" charset="0"/>
                <a:ea typeface="Calibri" panose="020F0502020204030204" pitchFamily="34" charset="0"/>
                <a:cs typeface="Calibri" panose="020F0502020204030204" pitchFamily="34" charset="0"/>
              </a:rPr>
              <a:t>1) </a:t>
            </a:r>
            <a:r>
              <a:rPr lang="en-US" sz="2000" dirty="0">
                <a:effectLst/>
                <a:latin typeface="Calibri" panose="020F0502020204030204" pitchFamily="34" charset="0"/>
                <a:ea typeface="Calibri" panose="020F0502020204030204" pitchFamily="34" charset="0"/>
                <a:cs typeface="Calibri" panose="020F0502020204030204" pitchFamily="34" charset="0"/>
              </a:rPr>
              <a:t>Compare the average  SO</a:t>
            </a:r>
            <a:r>
              <a:rPr lang="en-US" sz="2000" baseline="-25000" dirty="0">
                <a:effectLst/>
                <a:latin typeface="Calibri" panose="020F0502020204030204" pitchFamily="34" charset="0"/>
                <a:ea typeface="Calibri" panose="020F0502020204030204" pitchFamily="34" charset="0"/>
                <a:cs typeface="Calibri" panose="020F0502020204030204" pitchFamily="34" charset="0"/>
              </a:rPr>
              <a:t>2</a:t>
            </a:r>
            <a:r>
              <a:rPr lang="en-US" sz="2000" dirty="0">
                <a:effectLst/>
                <a:latin typeface="Calibri" panose="020F0502020204030204" pitchFamily="34" charset="0"/>
                <a:ea typeface="Calibri" panose="020F0502020204030204" pitchFamily="34" charset="0"/>
                <a:cs typeface="Calibri" panose="020F0502020204030204" pitchFamily="34" charset="0"/>
              </a:rPr>
              <a:t>,</a:t>
            </a:r>
            <a:r>
              <a:rPr lang="en-US" sz="2000" dirty="0">
                <a:effectLst/>
                <a:latin typeface="Times New Roman" panose="02020603050405020304" pitchFamily="18" charset="0"/>
                <a:ea typeface="Calibri" panose="020F0502020204030204" pitchFamily="34" charset="0"/>
              </a:rPr>
              <a:t> NO</a:t>
            </a:r>
            <a:r>
              <a:rPr lang="en-US" sz="2000" baseline="-25000" dirty="0">
                <a:effectLst/>
                <a:latin typeface="Times New Roman" panose="02020603050405020304" pitchFamily="18" charset="0"/>
                <a:ea typeface="Calibri" panose="020F0502020204030204" pitchFamily="34" charset="0"/>
              </a:rPr>
              <a:t>2,</a:t>
            </a:r>
            <a:r>
              <a:rPr lang="en-US" sz="2000" dirty="0">
                <a:effectLst/>
                <a:latin typeface="Times New Roman" panose="02020603050405020304" pitchFamily="18" charset="0"/>
                <a:ea typeface="Calibri" panose="020F0502020204030204" pitchFamily="34" charset="0"/>
              </a:rPr>
              <a:t> RSPM, SPM</a:t>
            </a:r>
            <a:r>
              <a:rPr lang="en-US" sz="2000" dirty="0">
                <a:effectLst/>
                <a:latin typeface="Calibri" panose="020F0502020204030204" pitchFamily="34" charset="0"/>
                <a:ea typeface="Calibri" panose="020F0502020204030204" pitchFamily="34" charset="0"/>
                <a:cs typeface="Calibri" panose="020F0502020204030204" pitchFamily="34" charset="0"/>
              </a:rPr>
              <a:t> content in air location wise and between types of locations in West Bengal (2005-2015)</a:t>
            </a:r>
            <a:r>
              <a:rPr lang="en-IN" sz="2000" dirty="0">
                <a:latin typeface="Calibri" panose="020F0502020204030204" pitchFamily="34" charset="0"/>
                <a:ea typeface="Calibri" panose="020F0502020204030204" pitchFamily="34" charset="0"/>
                <a:cs typeface="Calibri" panose="020F0502020204030204" pitchFamily="34" charset="0"/>
              </a:rPr>
              <a:t> </a:t>
            </a:r>
            <a:r>
              <a:rPr lang="en-US" sz="2000" dirty="0">
                <a:effectLst/>
                <a:latin typeface="Calibri" panose="020F0502020204030204" pitchFamily="34" charset="0"/>
                <a:ea typeface="Calibri" panose="020F0502020204030204" pitchFamily="34" charset="0"/>
                <a:cs typeface="Calibri" panose="020F0502020204030204" pitchFamily="34" charset="0"/>
              </a:rPr>
              <a:t>through </a:t>
            </a:r>
            <a:r>
              <a:rPr lang="en-US" sz="20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diagrammatic representation. </a:t>
            </a:r>
          </a:p>
          <a:p>
            <a:r>
              <a:rPr lang="en-US" sz="2000" dirty="0">
                <a:effectLst/>
                <a:latin typeface="Calibri" panose="020F0502020204030204" pitchFamily="34" charset="0"/>
                <a:ea typeface="Calibri" panose="020F0502020204030204" pitchFamily="34" charset="0"/>
                <a:cs typeface="Calibri" panose="020F0502020204030204" pitchFamily="34" charset="0"/>
              </a:rPr>
              <a:t>2) Compare the average SO</a:t>
            </a:r>
            <a:r>
              <a:rPr lang="en-US" sz="2000" baseline="-25000" dirty="0">
                <a:effectLst/>
                <a:latin typeface="Calibri" panose="020F0502020204030204" pitchFamily="34" charset="0"/>
                <a:ea typeface="Calibri" panose="020F0502020204030204" pitchFamily="34" charset="0"/>
                <a:cs typeface="Calibri" panose="020F0502020204030204" pitchFamily="34" charset="0"/>
              </a:rPr>
              <a:t>2</a:t>
            </a:r>
            <a:r>
              <a:rPr lang="en-US" sz="2000" dirty="0">
                <a:effectLst/>
                <a:latin typeface="Calibri" panose="020F0502020204030204" pitchFamily="34" charset="0"/>
                <a:ea typeface="Calibri" panose="020F0502020204030204" pitchFamily="34" charset="0"/>
                <a:cs typeface="Calibri" panose="020F0502020204030204" pitchFamily="34" charset="0"/>
              </a:rPr>
              <a:t>,</a:t>
            </a:r>
            <a:r>
              <a:rPr lang="en-US" sz="2000" dirty="0">
                <a:effectLst/>
                <a:latin typeface="Times New Roman" panose="02020603050405020304" pitchFamily="18" charset="0"/>
                <a:ea typeface="Calibri" panose="020F0502020204030204" pitchFamily="34" charset="0"/>
              </a:rPr>
              <a:t> NO</a:t>
            </a:r>
            <a:r>
              <a:rPr lang="en-US" sz="2000" baseline="-25000" dirty="0">
                <a:effectLst/>
                <a:latin typeface="Times New Roman" panose="02020603050405020304" pitchFamily="18" charset="0"/>
                <a:ea typeface="Calibri" panose="020F0502020204030204" pitchFamily="34" charset="0"/>
              </a:rPr>
              <a:t>2,</a:t>
            </a:r>
            <a:r>
              <a:rPr lang="en-US" sz="2000" dirty="0">
                <a:effectLst/>
                <a:latin typeface="Times New Roman" panose="02020603050405020304" pitchFamily="18" charset="0"/>
                <a:ea typeface="Calibri" panose="020F0502020204030204" pitchFamily="34" charset="0"/>
              </a:rPr>
              <a:t> RSPM, SPM</a:t>
            </a:r>
            <a:r>
              <a:rPr lang="en-US" sz="2000" dirty="0">
                <a:effectLst/>
                <a:latin typeface="Calibri" panose="020F0502020204030204" pitchFamily="34" charset="0"/>
                <a:ea typeface="Calibri" panose="020F0502020204030204" pitchFamily="34" charset="0"/>
                <a:cs typeface="Calibri" panose="020F0502020204030204" pitchFamily="34" charset="0"/>
              </a:rPr>
              <a:t> content in air between years and between types of locations in West Bengal through </a:t>
            </a:r>
            <a:r>
              <a:rPr lang="en-US" sz="20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diagrammatic representation. </a:t>
            </a:r>
          </a:p>
          <a:p>
            <a:endParaRPr lang="en-US" sz="2000" u="sng" dirty="0">
              <a:effectLst/>
              <a:latin typeface="Calibri" panose="020F0502020204030204" pitchFamily="34" charset="0"/>
              <a:ea typeface="Calibri" panose="020F0502020204030204" pitchFamily="34" charset="0"/>
              <a:cs typeface="Calibri" panose="020F0502020204030204" pitchFamily="34" charset="0"/>
            </a:endParaRPr>
          </a:p>
          <a:p>
            <a:r>
              <a:rPr lang="en-US" sz="2000" dirty="0">
                <a:effectLst/>
                <a:latin typeface="Calibri" panose="020F0502020204030204" pitchFamily="34" charset="0"/>
                <a:ea typeface="Calibri" panose="020F0502020204030204" pitchFamily="34" charset="0"/>
                <a:cs typeface="Calibri" panose="020F0502020204030204" pitchFamily="34" charset="0"/>
              </a:rPr>
              <a:t>3) Perform a </a:t>
            </a:r>
            <a:r>
              <a:rPr lang="en-US" sz="20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two-way analysis of variance </a:t>
            </a:r>
            <a:r>
              <a:rPr lang="en-US" sz="2000" dirty="0">
                <a:effectLst/>
                <a:latin typeface="Calibri" panose="020F0502020204030204" pitchFamily="34" charset="0"/>
                <a:ea typeface="Calibri" panose="020F0502020204030204" pitchFamily="34" charset="0"/>
                <a:cs typeface="Calibri" panose="020F0502020204030204" pitchFamily="34" charset="0"/>
              </a:rPr>
              <a:t>to test the significance of the locations and types of locations on the average Sulphur dioxide SO</a:t>
            </a:r>
            <a:r>
              <a:rPr lang="en-US" sz="2000" baseline="-25000" dirty="0">
                <a:effectLst/>
                <a:latin typeface="Calibri" panose="020F0502020204030204" pitchFamily="34" charset="0"/>
                <a:ea typeface="Calibri" panose="020F0502020204030204" pitchFamily="34" charset="0"/>
                <a:cs typeface="Calibri" panose="020F0502020204030204" pitchFamily="34" charset="0"/>
              </a:rPr>
              <a:t>2</a:t>
            </a:r>
            <a:r>
              <a:rPr lang="en-US" sz="2000" dirty="0">
                <a:effectLst/>
                <a:latin typeface="Calibri" panose="020F0502020204030204" pitchFamily="34" charset="0"/>
                <a:ea typeface="Calibri" panose="020F0502020204030204" pitchFamily="34" charset="0"/>
                <a:cs typeface="Calibri" panose="020F0502020204030204" pitchFamily="34" charset="0"/>
              </a:rPr>
              <a:t>,</a:t>
            </a:r>
            <a:r>
              <a:rPr lang="en-US" sz="2000" dirty="0">
                <a:effectLst/>
                <a:latin typeface="Times New Roman" panose="02020603050405020304" pitchFamily="18" charset="0"/>
                <a:ea typeface="Calibri" panose="020F0502020204030204" pitchFamily="34" charset="0"/>
              </a:rPr>
              <a:t> NO</a:t>
            </a:r>
            <a:r>
              <a:rPr lang="en-US" sz="2000" baseline="-25000" dirty="0">
                <a:effectLst/>
                <a:latin typeface="Times New Roman" panose="02020603050405020304" pitchFamily="18" charset="0"/>
                <a:ea typeface="Calibri" panose="020F0502020204030204" pitchFamily="34" charset="0"/>
              </a:rPr>
              <a:t>2,</a:t>
            </a:r>
            <a:r>
              <a:rPr lang="en-US" sz="2000" dirty="0">
                <a:effectLst/>
                <a:latin typeface="Times New Roman" panose="02020603050405020304" pitchFamily="18" charset="0"/>
                <a:ea typeface="Calibri" panose="020F0502020204030204" pitchFamily="34" charset="0"/>
              </a:rPr>
              <a:t> RSPM, SPM</a:t>
            </a:r>
            <a:r>
              <a:rPr lang="en-US" sz="2000" dirty="0">
                <a:effectLst/>
                <a:latin typeface="Calibri" panose="020F0502020204030204" pitchFamily="34" charset="0"/>
                <a:ea typeface="Calibri" panose="020F0502020204030204" pitchFamily="34" charset="0"/>
                <a:cs typeface="Calibri" panose="020F0502020204030204" pitchFamily="34" charset="0"/>
              </a:rPr>
              <a:t> content in air.</a:t>
            </a:r>
          </a:p>
          <a:p>
            <a:endParaRPr lang="en-IN" sz="2000" dirty="0">
              <a:effectLst/>
              <a:latin typeface="Calibri" panose="020F0502020204030204" pitchFamily="34" charset="0"/>
              <a:ea typeface="Calibri" panose="020F0502020204030204" pitchFamily="34" charset="0"/>
              <a:cs typeface="Calibri" panose="020F0502020204030204" pitchFamily="34" charset="0"/>
            </a:endParaRPr>
          </a:p>
          <a:p>
            <a:r>
              <a:rPr lang="en-US" sz="2000" dirty="0">
                <a:effectLst/>
                <a:latin typeface="Calibri" panose="020F0502020204030204" pitchFamily="34" charset="0"/>
                <a:ea typeface="Calibri" panose="020F0502020204030204" pitchFamily="34" charset="0"/>
                <a:cs typeface="Calibri" panose="020F0502020204030204" pitchFamily="34" charset="0"/>
              </a:rPr>
              <a:t>4) Perform </a:t>
            </a:r>
            <a:r>
              <a:rPr lang="en-US" sz="20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Welch Two Sample t-test.</a:t>
            </a:r>
            <a:endParaRPr lang="en-US" sz="2000" u="sng" dirty="0">
              <a:solidFill>
                <a:srgbClr val="00B050"/>
              </a:solidFill>
              <a:effectLst/>
              <a:latin typeface="Calibri" panose="020F0502020204030204" pitchFamily="34" charset="0"/>
              <a:ea typeface="Calibri" panose="020F0502020204030204" pitchFamily="34" charset="0"/>
              <a:cs typeface="Calibri" panose="020F0502020204030204" pitchFamily="34"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2DE9611C-2F13-83C7-9EFF-7805C286339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973891" y="0"/>
            <a:ext cx="4218109" cy="2811386"/>
          </a:xfrm>
          <a:prstGeom prst="rect">
            <a:avLst/>
          </a:prstGeom>
        </p:spPr>
      </p:pic>
      <p:pic>
        <p:nvPicPr>
          <p:cNvPr id="9" name="Picture 8">
            <a:extLst>
              <a:ext uri="{FF2B5EF4-FFF2-40B4-BE49-F238E27FC236}">
                <a16:creationId xmlns:a16="http://schemas.microsoft.com/office/drawing/2014/main" id="{2327A9DC-57E5-647F-463D-4296DE0E5AFE}"/>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258174" y="3542751"/>
            <a:ext cx="3933825" cy="2454583"/>
          </a:xfrm>
          <a:prstGeom prst="rect">
            <a:avLst/>
          </a:prstGeom>
        </p:spPr>
      </p:pic>
    </p:spTree>
    <p:extLst>
      <p:ext uri="{BB962C8B-B14F-4D97-AF65-F5344CB8AC3E}">
        <p14:creationId xmlns:p14="http://schemas.microsoft.com/office/powerpoint/2010/main" val="684516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F59A6D-4AD4-CB4D-813A-D54016F7DBF8}"/>
              </a:ext>
            </a:extLst>
          </p:cNvPr>
          <p:cNvSpPr txBox="1"/>
          <p:nvPr/>
        </p:nvSpPr>
        <p:spPr>
          <a:xfrm>
            <a:off x="268255" y="226663"/>
            <a:ext cx="6097554" cy="5752857"/>
          </a:xfrm>
          <a:prstGeom prst="rect">
            <a:avLst/>
          </a:prstGeom>
          <a:noFill/>
        </p:spPr>
        <p:txBody>
          <a:bodyPr wrap="square">
            <a:spAutoFit/>
          </a:bodyPr>
          <a:lstStyle/>
          <a:p>
            <a:pPr marL="457200" algn="ctr">
              <a:lnSpc>
                <a:spcPct val="115000"/>
              </a:lnSpc>
              <a:spcAft>
                <a:spcPts val="1000"/>
              </a:spcAft>
            </a:pPr>
            <a:r>
              <a:rPr lang="en-US" sz="2400" b="1" dirty="0">
                <a:effectLst/>
                <a:latin typeface="Algerian" panose="04020705040A02060702" pitchFamily="82" charset="0"/>
                <a:ea typeface="Calibri" panose="020F0502020204030204" pitchFamily="34" charset="0"/>
                <a:cs typeface="Times New Roman" panose="02020603050405020304" pitchFamily="18" charset="0"/>
              </a:rPr>
              <a:t>METHODOLOGY</a:t>
            </a:r>
            <a:endParaRPr lang="en-IN" sz="1600" dirty="0">
              <a:effectLst/>
              <a:latin typeface="Algerian" panose="04020705040A02060702" pitchFamily="82" charset="0"/>
              <a:ea typeface="Calibri" panose="020F0502020204030204" pitchFamily="34" charset="0"/>
              <a:cs typeface="Times New Roman" panose="02020603050405020304" pitchFamily="18" charset="0"/>
            </a:endParaRPr>
          </a:p>
          <a:p>
            <a:pPr>
              <a:lnSpc>
                <a:spcPct val="115000"/>
              </a:lnSpc>
              <a:spcBef>
                <a:spcPts val="1500"/>
              </a:spcBef>
              <a:spcAft>
                <a:spcPts val="750"/>
              </a:spcAft>
            </a:pPr>
            <a:r>
              <a:rPr lang="en-IN" sz="2400" dirty="0">
                <a:solidFill>
                  <a:srgbClr val="813588"/>
                </a:solidFill>
                <a:effectLst/>
                <a:latin typeface="Roboto" panose="02000000000000000000" pitchFamily="2" charset="0"/>
                <a:ea typeface="Times New Roman" panose="02020603050405020304" pitchFamily="18" charset="0"/>
                <a:cs typeface="Times New Roman" panose="02020603050405020304" pitchFamily="18" charset="0"/>
              </a:rPr>
              <a:t>Definition of Mean in Statistics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750"/>
              </a:spcAft>
            </a:pPr>
            <a:r>
              <a:rPr lang="en-IN" sz="18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Mean</a:t>
            </a: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is the average of the given numbers and is calculated by dividing the sum of given numbers by the total number of numbers. </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750"/>
              </a:spcAft>
            </a:pP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Mean = (Sum of all the observations/Total number of observations)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457200" algn="ct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457200" algn="ctr">
              <a:lnSpc>
                <a:spcPct val="115000"/>
              </a:lnSpc>
              <a:spcAft>
                <a:spcPts val="1000"/>
              </a:spcAft>
            </a:pPr>
            <a:r>
              <a:rPr lang="en-US" sz="2400" b="1" dirty="0">
                <a:solidFill>
                  <a:srgbClr val="813588"/>
                </a:solidFill>
                <a:effectLst/>
                <a:latin typeface="Roboto" panose="02000000000000000000" pitchFamily="2" charset="0"/>
                <a:ea typeface="Times New Roman" panose="02020603050405020304" pitchFamily="18" charset="0"/>
                <a:cs typeface="Times New Roman" panose="02020603050405020304" pitchFamily="18" charset="0"/>
              </a:rPr>
              <a:t>Mean Symbol (X Bar)</a:t>
            </a:r>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spcAft>
                <a:spcPts val="750"/>
              </a:spcAft>
            </a:pPr>
            <a:r>
              <a:rPr lang="en-IN" sz="1800" dirty="0">
                <a:solidFill>
                  <a:srgbClr val="333333"/>
                </a:solidFill>
                <a:effectLst/>
                <a:latin typeface="Roboto" panose="02000000000000000000" pitchFamily="2" charset="0"/>
                <a:ea typeface="Times New Roman" panose="02020603050405020304" pitchFamily="18" charset="0"/>
              </a:rPr>
              <a:t>The symbol of mean is usually given by the symbol ‘x̄’. The bar above the letter x, represents the mean of x number of values. </a:t>
            </a:r>
            <a:endParaRPr lang="en-IN" sz="1800" dirty="0">
              <a:effectLst/>
              <a:latin typeface="Times New Roman" panose="02020603050405020304" pitchFamily="18" charset="0"/>
              <a:ea typeface="Times New Roman" panose="02020603050405020304" pitchFamily="18" charset="0"/>
            </a:endParaRPr>
          </a:p>
          <a:p>
            <a:pPr>
              <a:spcAft>
                <a:spcPts val="750"/>
              </a:spcAft>
            </a:pPr>
            <a:r>
              <a:rPr lang="en-IN" sz="1800" dirty="0">
                <a:solidFill>
                  <a:srgbClr val="333333"/>
                </a:solidFill>
                <a:effectLst/>
                <a:latin typeface="Roboto" panose="02000000000000000000" pitchFamily="2" charset="0"/>
                <a:ea typeface="Times New Roman" panose="02020603050405020304" pitchFamily="18" charset="0"/>
              </a:rPr>
              <a:t>X̄ = (Sum of values ÷ Number of values)</a:t>
            </a:r>
            <a:endParaRPr lang="en-IN" sz="1800" dirty="0">
              <a:effectLst/>
              <a:latin typeface="Times New Roman" panose="02020603050405020304" pitchFamily="18" charset="0"/>
              <a:ea typeface="Times New Roman" panose="02020603050405020304" pitchFamily="18" charset="0"/>
            </a:endParaRPr>
          </a:p>
          <a:p>
            <a:pPr>
              <a:spcAft>
                <a:spcPts val="750"/>
              </a:spcAft>
            </a:pPr>
            <a:r>
              <a:rPr lang="en-IN" sz="1800" dirty="0">
                <a:solidFill>
                  <a:srgbClr val="00B050"/>
                </a:solidFill>
                <a:effectLst/>
                <a:latin typeface="Roboto" panose="02000000000000000000" pitchFamily="2" charset="0"/>
                <a:ea typeface="Times New Roman" panose="02020603050405020304" pitchFamily="18" charset="0"/>
              </a:rPr>
              <a:t>X̄ = (x</a:t>
            </a:r>
            <a:r>
              <a:rPr lang="en-IN" sz="1800" baseline="-25000" dirty="0">
                <a:solidFill>
                  <a:srgbClr val="00B050"/>
                </a:solidFill>
                <a:effectLst/>
                <a:latin typeface="Roboto" panose="02000000000000000000" pitchFamily="2" charset="0"/>
                <a:ea typeface="Times New Roman" panose="02020603050405020304" pitchFamily="18" charset="0"/>
              </a:rPr>
              <a:t>1</a:t>
            </a:r>
            <a:r>
              <a:rPr lang="en-IN" sz="1800" dirty="0">
                <a:solidFill>
                  <a:srgbClr val="00B050"/>
                </a:solidFill>
                <a:effectLst/>
                <a:latin typeface="Roboto" panose="02000000000000000000" pitchFamily="2" charset="0"/>
                <a:ea typeface="Times New Roman" panose="02020603050405020304" pitchFamily="18" charset="0"/>
              </a:rPr>
              <a:t> + x</a:t>
            </a:r>
            <a:r>
              <a:rPr lang="en-IN" sz="1800" baseline="-25000" dirty="0">
                <a:solidFill>
                  <a:srgbClr val="00B050"/>
                </a:solidFill>
                <a:effectLst/>
                <a:latin typeface="Roboto" panose="02000000000000000000" pitchFamily="2" charset="0"/>
                <a:ea typeface="Times New Roman" panose="02020603050405020304" pitchFamily="18" charset="0"/>
              </a:rPr>
              <a:t>2</a:t>
            </a:r>
            <a:r>
              <a:rPr lang="en-IN" sz="1800" dirty="0">
                <a:solidFill>
                  <a:srgbClr val="00B050"/>
                </a:solidFill>
                <a:effectLst/>
                <a:latin typeface="Roboto" panose="02000000000000000000" pitchFamily="2" charset="0"/>
                <a:ea typeface="Times New Roman" panose="02020603050405020304" pitchFamily="18" charset="0"/>
              </a:rPr>
              <a:t> + x</a:t>
            </a:r>
            <a:r>
              <a:rPr lang="en-IN" sz="1800" baseline="-25000" dirty="0">
                <a:solidFill>
                  <a:srgbClr val="00B050"/>
                </a:solidFill>
                <a:effectLst/>
                <a:latin typeface="Roboto" panose="02000000000000000000" pitchFamily="2" charset="0"/>
                <a:ea typeface="Times New Roman" panose="02020603050405020304" pitchFamily="18" charset="0"/>
              </a:rPr>
              <a:t>3</a:t>
            </a:r>
            <a:r>
              <a:rPr lang="en-IN" sz="1800" dirty="0">
                <a:solidFill>
                  <a:srgbClr val="00B050"/>
                </a:solidFill>
                <a:effectLst/>
                <a:latin typeface="Roboto" panose="02000000000000000000" pitchFamily="2" charset="0"/>
                <a:ea typeface="Times New Roman" panose="02020603050405020304" pitchFamily="18" charset="0"/>
              </a:rPr>
              <a:t> +…. +x</a:t>
            </a:r>
            <a:r>
              <a:rPr lang="en-IN" sz="1800" baseline="-25000" dirty="0">
                <a:solidFill>
                  <a:srgbClr val="00B050"/>
                </a:solidFill>
                <a:effectLst/>
                <a:latin typeface="Roboto" panose="02000000000000000000" pitchFamily="2" charset="0"/>
                <a:ea typeface="Times New Roman" panose="02020603050405020304" pitchFamily="18" charset="0"/>
              </a:rPr>
              <a:t>n</a:t>
            </a:r>
            <a:r>
              <a:rPr lang="en-IN" sz="1800" dirty="0">
                <a:solidFill>
                  <a:srgbClr val="00B050"/>
                </a:solidFill>
                <a:effectLst/>
                <a:latin typeface="Roboto" panose="02000000000000000000" pitchFamily="2" charset="0"/>
                <a:ea typeface="Times New Roman" panose="02020603050405020304" pitchFamily="18" charset="0"/>
              </a:rPr>
              <a:t>)/n</a:t>
            </a:r>
            <a:endParaRPr lang="en-IN" sz="1800" dirty="0">
              <a:solidFill>
                <a:srgbClr val="00B050"/>
              </a:solidFill>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2D37ED4E-286B-7DAF-67EE-13AC36119275}"/>
              </a:ext>
            </a:extLst>
          </p:cNvPr>
          <p:cNvPicPr>
            <a:picLocks noChangeAspect="1"/>
          </p:cNvPicPr>
          <p:nvPr/>
        </p:nvPicPr>
        <p:blipFill>
          <a:blip r:embed="rId2"/>
          <a:stretch>
            <a:fillRect/>
          </a:stretch>
        </p:blipFill>
        <p:spPr>
          <a:xfrm>
            <a:off x="6624735" y="307911"/>
            <a:ext cx="4572000" cy="5551714"/>
          </a:xfrm>
          <a:prstGeom prst="rect">
            <a:avLst/>
          </a:prstGeom>
        </p:spPr>
      </p:pic>
    </p:spTree>
    <p:extLst>
      <p:ext uri="{BB962C8B-B14F-4D97-AF65-F5344CB8AC3E}">
        <p14:creationId xmlns:p14="http://schemas.microsoft.com/office/powerpoint/2010/main" val="438007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F9CA8F-FC06-2ADD-8C0A-07EFF676F377}"/>
              </a:ext>
            </a:extLst>
          </p:cNvPr>
          <p:cNvPicPr>
            <a:picLocks noChangeAspect="1"/>
          </p:cNvPicPr>
          <p:nvPr/>
        </p:nvPicPr>
        <p:blipFill>
          <a:blip r:embed="rId2"/>
          <a:stretch>
            <a:fillRect/>
          </a:stretch>
        </p:blipFill>
        <p:spPr>
          <a:xfrm>
            <a:off x="590073" y="121298"/>
            <a:ext cx="11011854" cy="5812971"/>
          </a:xfrm>
          <a:prstGeom prst="rect">
            <a:avLst/>
          </a:prstGeom>
        </p:spPr>
      </p:pic>
    </p:spTree>
    <p:extLst>
      <p:ext uri="{BB962C8B-B14F-4D97-AF65-F5344CB8AC3E}">
        <p14:creationId xmlns:p14="http://schemas.microsoft.com/office/powerpoint/2010/main" val="1178482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609600" y="190500"/>
            <a:ext cx="10972800" cy="58261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B050"/>
              </a:buClr>
              <a:buSzPts val="3600"/>
              <a:buFont typeface="Arial"/>
              <a:buNone/>
            </a:pPr>
            <a:br>
              <a:rPr lang="en-US" sz="3600">
                <a:solidFill>
                  <a:srgbClr val="00B050"/>
                </a:solidFill>
                <a:latin typeface="Arial"/>
                <a:ea typeface="Arial"/>
                <a:cs typeface="Arial"/>
                <a:sym typeface="Arial"/>
              </a:rPr>
            </a:br>
            <a:r>
              <a:rPr lang="en-US" sz="3600">
                <a:solidFill>
                  <a:srgbClr val="00B050"/>
                </a:solidFill>
                <a:latin typeface="Arial"/>
                <a:ea typeface="Arial"/>
                <a:cs typeface="Arial"/>
                <a:sym typeface="Arial"/>
              </a:rPr>
              <a:t>GRAPHICAL REPRESENTATION:</a:t>
            </a:r>
            <a:br>
              <a:rPr lang="en-US" sz="3600">
                <a:solidFill>
                  <a:srgbClr val="00B050"/>
                </a:solidFill>
                <a:latin typeface="Arial"/>
                <a:ea typeface="Arial"/>
                <a:cs typeface="Arial"/>
                <a:sym typeface="Arial"/>
              </a:rPr>
            </a:br>
            <a:r>
              <a:rPr lang="en-US" sz="3600">
                <a:solidFill>
                  <a:srgbClr val="00B050"/>
                </a:solidFill>
                <a:latin typeface="Arial"/>
                <a:ea typeface="Arial"/>
                <a:cs typeface="Arial"/>
                <a:sym typeface="Arial"/>
              </a:rPr>
              <a:t> </a:t>
            </a:r>
            <a:r>
              <a:rPr lang="en-US" sz="3600">
                <a:solidFill>
                  <a:srgbClr val="FF0000"/>
                </a:solidFill>
                <a:latin typeface="Arial"/>
                <a:ea typeface="Arial"/>
                <a:cs typeface="Arial"/>
                <a:sym typeface="Arial"/>
              </a:rPr>
              <a:t>(a)Bar plot</a:t>
            </a:r>
            <a:br>
              <a:rPr lang="en-US" sz="3600">
                <a:solidFill>
                  <a:srgbClr val="00B050"/>
                </a:solidFill>
                <a:latin typeface="Arial"/>
                <a:ea typeface="Arial"/>
                <a:cs typeface="Arial"/>
                <a:sym typeface="Arial"/>
              </a:rPr>
            </a:br>
            <a:endParaRPr/>
          </a:p>
        </p:txBody>
      </p:sp>
      <p:sp>
        <p:nvSpPr>
          <p:cNvPr id="139" name="Google Shape;139;p6"/>
          <p:cNvSpPr txBox="1">
            <a:spLocks noGrp="1"/>
          </p:cNvSpPr>
          <p:nvPr>
            <p:ph type="body" idx="1"/>
          </p:nvPr>
        </p:nvSpPr>
        <p:spPr>
          <a:xfrm>
            <a:off x="609600" y="1174750"/>
            <a:ext cx="109728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dirty="0">
                <a:solidFill>
                  <a:schemeClr val="dk1"/>
                </a:solidFill>
                <a:latin typeface="Arial"/>
                <a:ea typeface="Arial"/>
                <a:cs typeface="Arial"/>
                <a:sym typeface="Arial"/>
              </a:rPr>
              <a:t>The divided bar plot </a:t>
            </a:r>
            <a:r>
              <a:rPr lang="en-US" dirty="0"/>
              <a:t>between location and types of locations/year.</a:t>
            </a:r>
            <a:endParaRPr dirty="0"/>
          </a:p>
        </p:txBody>
      </p:sp>
      <p:sp>
        <p:nvSpPr>
          <p:cNvPr id="142" name="Google Shape;142;p6"/>
          <p:cNvSpPr txBox="1"/>
          <p:nvPr/>
        </p:nvSpPr>
        <p:spPr>
          <a:xfrm>
            <a:off x="8341567" y="5840963"/>
            <a:ext cx="2024741" cy="369291"/>
          </a:xfrm>
          <a:prstGeom prst="rect">
            <a:avLst/>
          </a:prstGeom>
          <a:gradFill>
            <a:gsLst>
              <a:gs pos="0">
                <a:srgbClr val="FF6A6A"/>
              </a:gs>
              <a:gs pos="50000">
                <a:srgbClr val="FF4747"/>
              </a:gs>
              <a:gs pos="100000">
                <a:srgbClr val="E53434"/>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Arial"/>
              <a:buNone/>
            </a:pPr>
            <a:r>
              <a:rPr lang="en-US" sz="1800" dirty="0">
                <a:solidFill>
                  <a:srgbClr val="FFFFFF"/>
                </a:solidFill>
                <a:latin typeface="Arial"/>
                <a:ea typeface="Arial"/>
                <a:cs typeface="Arial"/>
                <a:sym typeface="Arial"/>
              </a:rPr>
              <a:t>Fig no:1</a:t>
            </a:r>
            <a:endParaRPr dirty="0"/>
          </a:p>
        </p:txBody>
      </p:sp>
      <p:sp>
        <p:nvSpPr>
          <p:cNvPr id="144" name="Google Shape;144;p6"/>
          <p:cNvSpPr txBox="1"/>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9</a:t>
            </a:fld>
            <a:endParaRPr/>
          </a:p>
        </p:txBody>
      </p:sp>
      <p:pic>
        <p:nvPicPr>
          <p:cNvPr id="2" name="Picture 1">
            <a:extLst>
              <a:ext uri="{FF2B5EF4-FFF2-40B4-BE49-F238E27FC236}">
                <a16:creationId xmlns:a16="http://schemas.microsoft.com/office/drawing/2014/main" id="{FEDFE589-DA96-40D8-15ED-B800944611C5}"/>
              </a:ext>
            </a:extLst>
          </p:cNvPr>
          <p:cNvPicPr>
            <a:picLocks noChangeAspect="1"/>
          </p:cNvPicPr>
          <p:nvPr/>
        </p:nvPicPr>
        <p:blipFill>
          <a:blip r:embed="rId3"/>
          <a:srcRect/>
          <a:stretch>
            <a:fillRect/>
          </a:stretch>
        </p:blipFill>
        <p:spPr bwMode="auto">
          <a:xfrm>
            <a:off x="5755163" y="1651242"/>
            <a:ext cx="5964873" cy="4274101"/>
          </a:xfrm>
          <a:prstGeom prst="rect">
            <a:avLst/>
          </a:prstGeom>
          <a:noFill/>
          <a:ln w="9525">
            <a:noFill/>
            <a:miter lim="800000"/>
            <a:headEnd/>
            <a:tailEnd/>
          </a:ln>
        </p:spPr>
      </p:pic>
      <p:sp>
        <p:nvSpPr>
          <p:cNvPr id="4" name="TextBox 3">
            <a:extLst>
              <a:ext uri="{FF2B5EF4-FFF2-40B4-BE49-F238E27FC236}">
                <a16:creationId xmlns:a16="http://schemas.microsoft.com/office/drawing/2014/main" id="{08F81316-C284-AA95-2DDE-247D9D83B7DC}"/>
              </a:ext>
            </a:extLst>
          </p:cNvPr>
          <p:cNvSpPr txBox="1"/>
          <p:nvPr/>
        </p:nvSpPr>
        <p:spPr>
          <a:xfrm>
            <a:off x="268255" y="2541597"/>
            <a:ext cx="5486908" cy="3038589"/>
          </a:xfrm>
          <a:prstGeom prst="rect">
            <a:avLst/>
          </a:prstGeom>
          <a:noFill/>
        </p:spPr>
        <p:txBody>
          <a:bodyPr wrap="square">
            <a:spAutoFit/>
          </a:bodyPr>
          <a:lstStyle/>
          <a:p>
            <a:pPr>
              <a:lnSpc>
                <a:spcPct val="115000"/>
              </a:lnSpc>
              <a:spcAft>
                <a:spcPts val="10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Interpretation: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From the above bar diagram, it can be noted that the average SO</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content in air is mostly maximum in industrial areas as compared to residential and other areas. Also, it can be observed that the industrial areas of Rani Ganj has the highest average SO</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content in air.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6229B7F-368C-DDFD-3C9D-A736216A65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SUBRATA</Template>
  <TotalTime>254</TotalTime>
  <Words>2722</Words>
  <Application>Microsoft Office PowerPoint</Application>
  <PresentationFormat>Widescreen</PresentationFormat>
  <Paragraphs>327</Paragraphs>
  <Slides>29</Slides>
  <Notes>21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Algerian</vt:lpstr>
      <vt:lpstr>Arial</vt:lpstr>
      <vt:lpstr>Calibri</vt:lpstr>
      <vt:lpstr>Calibri Light</vt:lpstr>
      <vt:lpstr>inherit</vt:lpstr>
      <vt:lpstr>Roboto</vt:lpstr>
      <vt:lpstr>Symbol</vt:lpstr>
      <vt:lpstr>Times New Roman</vt:lpstr>
      <vt:lpstr>Orange Waves</vt:lpstr>
      <vt:lpstr>1_Orange Waves</vt:lpstr>
      <vt:lpstr>PowerPoint Presentation</vt:lpstr>
      <vt:lpstr>Contents</vt:lpstr>
      <vt:lpstr>Introduction</vt:lpstr>
      <vt:lpstr>PowerPoint Presentation</vt:lpstr>
      <vt:lpstr>Data Description</vt:lpstr>
      <vt:lpstr>PowerPoint Presentation</vt:lpstr>
      <vt:lpstr>PowerPoint Presentation</vt:lpstr>
      <vt:lpstr>PowerPoint Presentation</vt:lpstr>
      <vt:lpstr> GRAPHICAL REPRESENTATION:  (a)Bar plot </vt:lpstr>
      <vt:lpstr>PowerPoint Presentation</vt:lpstr>
      <vt:lpstr>PowerPoint Presentation</vt:lpstr>
      <vt:lpstr>(b)PIE CHART</vt:lpstr>
      <vt:lpstr>PowerPoint Presentation</vt:lpstr>
      <vt:lpstr>PowerPoint Presentation</vt:lpstr>
      <vt:lpstr>ANALYSIS AND INTERPRETATION </vt:lpstr>
      <vt:lpstr>METHOD AND MATERIALS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Subrata Sahu</dc:creator>
  <cp:lastModifiedBy>Subrata Sahu</cp:lastModifiedBy>
  <cp:revision>8</cp:revision>
  <dcterms:created xsi:type="dcterms:W3CDTF">2023-05-06T06:23:46Z</dcterms:created>
  <dcterms:modified xsi:type="dcterms:W3CDTF">2023-05-23T18:46:10Z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B3FB7F36D0D3434B89F50EC272532F02</vt:lpwstr>
  </property>
  <property fmtid="{D5CDD505-2E9C-101B-9397-08002B2CF9AE}" pid="3" name="KSOProductBuildVer">
    <vt:lpwstr>1033-11.2.0.11156</vt:lpwstr>
  </property>
</Properties>
</file>