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Barplot</a:t>
            </a:r>
            <a:r>
              <a:rPr lang="en-IN" baseline="0"/>
              <a:t> on </a:t>
            </a:r>
            <a:r>
              <a:rPr lang="en-IN"/>
              <a:t>overspeeding</a:t>
            </a:r>
            <a:r>
              <a:rPr lang="en-IN" baseline="0"/>
              <a:t> cases of different city</a:t>
            </a:r>
            <a:endParaRPr lang="en-IN"/>
          </a:p>
        </c:rich>
      </c:tx>
      <c:layout>
        <c:manualLayout>
          <c:xMode val="edge"/>
          <c:yMode val="edge"/>
          <c:x val="0.10091724277170926"/>
          <c:y val="3.479471120389700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Sheet1!$F$5</c:f>
              <c:strCache>
                <c:ptCount val="1"/>
                <c:pt idx="0">
                  <c:v>overspeeding cases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Sheet1!$E$6:$E$25</c:f>
              <c:strCache>
                <c:ptCount val="20"/>
                <c:pt idx="0">
                  <c:v>MALAPPURAM</c:v>
                </c:pt>
                <c:pt idx="1">
                  <c:v>MEERUT</c:v>
                </c:pt>
                <c:pt idx="2">
                  <c:v>MUMBAI</c:v>
                </c:pt>
                <c:pt idx="3">
                  <c:v>NAGPUR</c:v>
                </c:pt>
                <c:pt idx="4">
                  <c:v>NASIK</c:v>
                </c:pt>
                <c:pt idx="5">
                  <c:v>PATNA</c:v>
                </c:pt>
                <c:pt idx="6">
                  <c:v>PUNE</c:v>
                </c:pt>
                <c:pt idx="7">
                  <c:v>RAIPUR</c:v>
                </c:pt>
                <c:pt idx="8">
                  <c:v>RAJKOT</c:v>
                </c:pt>
                <c:pt idx="9">
                  <c:v>RANCHI</c:v>
                </c:pt>
                <c:pt idx="10">
                  <c:v>SRINAGAR</c:v>
                </c:pt>
                <c:pt idx="11">
                  <c:v>SURAT</c:v>
                </c:pt>
                <c:pt idx="12">
                  <c:v>THIRUVANANTHAPURAM</c:v>
                </c:pt>
                <c:pt idx="13">
                  <c:v>THRISSUR</c:v>
                </c:pt>
                <c:pt idx="14">
                  <c:v>TIRUCHIRAPPALLI</c:v>
                </c:pt>
                <c:pt idx="15">
                  <c:v>VADODARA</c:v>
                </c:pt>
                <c:pt idx="16">
                  <c:v>VARANASI</c:v>
                </c:pt>
                <c:pt idx="17">
                  <c:v>VASAI VIRAR</c:v>
                </c:pt>
                <c:pt idx="18">
                  <c:v>VIJAYAWADA</c:v>
                </c:pt>
                <c:pt idx="19">
                  <c:v>VISHAKHAPATNAM</c:v>
                </c:pt>
              </c:strCache>
            </c:strRef>
          </c:cat>
          <c:val>
            <c:numRef>
              <c:f>Sheet1!$F$6:$F$25</c:f>
              <c:numCache>
                <c:formatCode>General</c:formatCode>
                <c:ptCount val="20"/>
                <c:pt idx="0">
                  <c:v>637</c:v>
                </c:pt>
                <c:pt idx="1">
                  <c:v>191</c:v>
                </c:pt>
                <c:pt idx="2">
                  <c:v>235</c:v>
                </c:pt>
                <c:pt idx="3">
                  <c:v>504</c:v>
                </c:pt>
                <c:pt idx="4">
                  <c:v>33</c:v>
                </c:pt>
                <c:pt idx="5">
                  <c:v>175</c:v>
                </c:pt>
                <c:pt idx="6">
                  <c:v>165</c:v>
                </c:pt>
                <c:pt idx="7">
                  <c:v>634</c:v>
                </c:pt>
                <c:pt idx="8">
                  <c:v>346</c:v>
                </c:pt>
                <c:pt idx="9">
                  <c:v>84</c:v>
                </c:pt>
                <c:pt idx="10">
                  <c:v>331</c:v>
                </c:pt>
                <c:pt idx="11">
                  <c:v>660</c:v>
                </c:pt>
                <c:pt idx="12">
                  <c:v>833</c:v>
                </c:pt>
                <c:pt idx="13">
                  <c:v>1476</c:v>
                </c:pt>
                <c:pt idx="14">
                  <c:v>353</c:v>
                </c:pt>
                <c:pt idx="15">
                  <c:v>436</c:v>
                </c:pt>
                <c:pt idx="16">
                  <c:v>36</c:v>
                </c:pt>
                <c:pt idx="17">
                  <c:v>276</c:v>
                </c:pt>
                <c:pt idx="18">
                  <c:v>1101</c:v>
                </c:pt>
                <c:pt idx="19">
                  <c:v>1785</c:v>
                </c:pt>
              </c:numCache>
            </c:numRef>
          </c:val>
          <c:extLst>
            <c:ext xmlns:c16="http://schemas.microsoft.com/office/drawing/2014/chart" uri="{C3380CC4-5D6E-409C-BE32-E72D297353CC}">
              <c16:uniqueId val="{00000000-042A-486E-B399-8EC8A63E9BA6}"/>
            </c:ext>
          </c:extLst>
        </c:ser>
        <c:ser>
          <c:idx val="1"/>
          <c:order val="1"/>
          <c:tx>
            <c:strRef>
              <c:f>Sheet1!$G$5</c:f>
              <c:strCache>
                <c:ptCount val="1"/>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Sheet1!$E$6:$E$25</c:f>
              <c:strCache>
                <c:ptCount val="20"/>
                <c:pt idx="0">
                  <c:v>MALAPPURAM</c:v>
                </c:pt>
                <c:pt idx="1">
                  <c:v>MEERUT</c:v>
                </c:pt>
                <c:pt idx="2">
                  <c:v>MUMBAI</c:v>
                </c:pt>
                <c:pt idx="3">
                  <c:v>NAGPUR</c:v>
                </c:pt>
                <c:pt idx="4">
                  <c:v>NASIK</c:v>
                </c:pt>
                <c:pt idx="5">
                  <c:v>PATNA</c:v>
                </c:pt>
                <c:pt idx="6">
                  <c:v>PUNE</c:v>
                </c:pt>
                <c:pt idx="7">
                  <c:v>RAIPUR</c:v>
                </c:pt>
                <c:pt idx="8">
                  <c:v>RAJKOT</c:v>
                </c:pt>
                <c:pt idx="9">
                  <c:v>RANCHI</c:v>
                </c:pt>
                <c:pt idx="10">
                  <c:v>SRINAGAR</c:v>
                </c:pt>
                <c:pt idx="11">
                  <c:v>SURAT</c:v>
                </c:pt>
                <c:pt idx="12">
                  <c:v>THIRUVANANTHAPURAM</c:v>
                </c:pt>
                <c:pt idx="13">
                  <c:v>THRISSUR</c:v>
                </c:pt>
                <c:pt idx="14">
                  <c:v>TIRUCHIRAPPALLI</c:v>
                </c:pt>
                <c:pt idx="15">
                  <c:v>VADODARA</c:v>
                </c:pt>
                <c:pt idx="16">
                  <c:v>VARANASI</c:v>
                </c:pt>
                <c:pt idx="17">
                  <c:v>VASAI VIRAR</c:v>
                </c:pt>
                <c:pt idx="18">
                  <c:v>VIJAYAWADA</c:v>
                </c:pt>
                <c:pt idx="19">
                  <c:v>VISHAKHAPATNAM</c:v>
                </c:pt>
              </c:strCache>
            </c:strRef>
          </c:cat>
          <c:val>
            <c:numRef>
              <c:f>Sheet1!$G$6:$G$25</c:f>
              <c:numCache>
                <c:formatCode>General</c:formatCode>
                <c:ptCount val="20"/>
              </c:numCache>
            </c:numRef>
          </c:val>
          <c:extLst>
            <c:ext xmlns:c16="http://schemas.microsoft.com/office/drawing/2014/chart" uri="{C3380CC4-5D6E-409C-BE32-E72D297353CC}">
              <c16:uniqueId val="{00000001-042A-486E-B399-8EC8A63E9BA6}"/>
            </c:ext>
          </c:extLst>
        </c:ser>
        <c:dLbls>
          <c:showLegendKey val="0"/>
          <c:showVal val="0"/>
          <c:showCatName val="0"/>
          <c:showSerName val="0"/>
          <c:showPercent val="0"/>
          <c:showBubbleSize val="0"/>
        </c:dLbls>
        <c:gapWidth val="150"/>
        <c:overlap val="100"/>
        <c:axId val="1019795200"/>
        <c:axId val="1019796448"/>
      </c:barChart>
      <c:catAx>
        <c:axId val="10197952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9796448"/>
        <c:crosses val="autoZero"/>
        <c:auto val="1"/>
        <c:lblAlgn val="ctr"/>
        <c:lblOffset val="100"/>
        <c:noMultiLvlLbl val="0"/>
      </c:catAx>
      <c:valAx>
        <c:axId val="10197964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9795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Pie</a:t>
            </a:r>
            <a:r>
              <a:rPr lang="en-IN" baseline="0"/>
              <a:t> chart on </a:t>
            </a:r>
            <a:r>
              <a:rPr lang="en-IN"/>
              <a:t>Dangerous or Careless Driving/ Overtaking etc Cases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Sheet1!$L$4</c:f>
              <c:strCache>
                <c:ptCount val="1"/>
                <c:pt idx="0">
                  <c:v>Dangerous or Careless Driving/ Overtaking etc Cases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FB4-422F-8935-121C31B8933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FB4-422F-8935-121C31B8933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FB4-422F-8935-121C31B8933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FB4-422F-8935-121C31B8933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6FB4-422F-8935-121C31B8933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6FB4-422F-8935-121C31B8933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6FB4-422F-8935-121C31B8933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6FB4-422F-8935-121C31B8933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6FB4-422F-8935-121C31B89330}"/>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6FB4-422F-8935-121C31B89330}"/>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6FB4-422F-8935-121C31B89330}"/>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6FB4-422F-8935-121C31B89330}"/>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6FB4-422F-8935-121C31B89330}"/>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6FB4-422F-8935-121C31B89330}"/>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6FB4-422F-8935-121C31B89330}"/>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6FB4-422F-8935-121C31B89330}"/>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6FB4-422F-8935-121C31B89330}"/>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6FB4-422F-8935-121C31B89330}"/>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6FB4-422F-8935-121C31B89330}"/>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6FB4-422F-8935-121C31B8933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Sheet1!$K$5:$K$24</c:f>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f>Sheet1!$L$5:$L$24</c:f>
              <c:numCache>
                <c:formatCode>General</c:formatCode>
                <c:ptCount val="20"/>
                <c:pt idx="0">
                  <c:v>2185</c:v>
                </c:pt>
                <c:pt idx="1">
                  <c:v>65</c:v>
                </c:pt>
                <c:pt idx="2">
                  <c:v>886</c:v>
                </c:pt>
                <c:pt idx="3">
                  <c:v>5039</c:v>
                </c:pt>
                <c:pt idx="4">
                  <c:v>3536</c:v>
                </c:pt>
                <c:pt idx="5">
                  <c:v>1752</c:v>
                </c:pt>
                <c:pt idx="6">
                  <c:v>1570</c:v>
                </c:pt>
                <c:pt idx="7">
                  <c:v>4115</c:v>
                </c:pt>
                <c:pt idx="8">
                  <c:v>1418</c:v>
                </c:pt>
                <c:pt idx="9">
                  <c:v>1230</c:v>
                </c:pt>
                <c:pt idx="10">
                  <c:v>2773</c:v>
                </c:pt>
                <c:pt idx="11">
                  <c:v>11333</c:v>
                </c:pt>
                <c:pt idx="12">
                  <c:v>13253</c:v>
                </c:pt>
                <c:pt idx="13">
                  <c:v>8216</c:v>
                </c:pt>
                <c:pt idx="14">
                  <c:v>69</c:v>
                </c:pt>
                <c:pt idx="15">
                  <c:v>70</c:v>
                </c:pt>
                <c:pt idx="16">
                  <c:v>17</c:v>
                </c:pt>
                <c:pt idx="17">
                  <c:v>2</c:v>
                </c:pt>
                <c:pt idx="18">
                  <c:v>990</c:v>
                </c:pt>
                <c:pt idx="19">
                  <c:v>1130</c:v>
                </c:pt>
              </c:numCache>
            </c:numRef>
          </c:val>
          <c:extLst>
            <c:ext xmlns:c16="http://schemas.microsoft.com/office/drawing/2014/chart" uri="{C3380CC4-5D6E-409C-BE32-E72D297353CC}">
              <c16:uniqueId val="{00000028-6FB4-422F-8935-121C31B8933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Multiple</a:t>
            </a:r>
            <a:r>
              <a:rPr lang="en-IN" baseline="0"/>
              <a:t> bar diagram over different states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66165791776028"/>
          <c:y val="6.2638888888888883E-2"/>
          <c:w val="0.87753018372703417"/>
          <c:h val="0.42429206765820948"/>
        </c:manualLayout>
      </c:layout>
      <c:barChart>
        <c:barDir val="col"/>
        <c:grouping val="clustered"/>
        <c:varyColors val="0"/>
        <c:ser>
          <c:idx val="0"/>
          <c:order val="0"/>
          <c:tx>
            <c:strRef>
              <c:f>Sheet1!$G$3</c:f>
              <c:strCache>
                <c:ptCount val="1"/>
                <c:pt idx="0">
                  <c:v>Driving under Influence of Drug/Alcohol Cases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Sheet1!$F$4:$F$23</c:f>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f>Sheet1!$G$4:$G$23</c:f>
              <c:numCache>
                <c:formatCode>General</c:formatCode>
                <c:ptCount val="20"/>
                <c:pt idx="0">
                  <c:v>119</c:v>
                </c:pt>
                <c:pt idx="1">
                  <c:v>3</c:v>
                </c:pt>
                <c:pt idx="2">
                  <c:v>288</c:v>
                </c:pt>
                <c:pt idx="3">
                  <c:v>51</c:v>
                </c:pt>
                <c:pt idx="4">
                  <c:v>145</c:v>
                </c:pt>
                <c:pt idx="5">
                  <c:v>122</c:v>
                </c:pt>
                <c:pt idx="6">
                  <c:v>100</c:v>
                </c:pt>
                <c:pt idx="7">
                  <c:v>124</c:v>
                </c:pt>
                <c:pt idx="8">
                  <c:v>71</c:v>
                </c:pt>
                <c:pt idx="9">
                  <c:v>204</c:v>
                </c:pt>
                <c:pt idx="10">
                  <c:v>178</c:v>
                </c:pt>
                <c:pt idx="11">
                  <c:v>156</c:v>
                </c:pt>
                <c:pt idx="12">
                  <c:v>1875</c:v>
                </c:pt>
                <c:pt idx="13">
                  <c:v>311</c:v>
                </c:pt>
                <c:pt idx="14">
                  <c:v>17</c:v>
                </c:pt>
                <c:pt idx="15">
                  <c:v>39</c:v>
                </c:pt>
                <c:pt idx="16">
                  <c:v>7</c:v>
                </c:pt>
                <c:pt idx="17">
                  <c:v>3</c:v>
                </c:pt>
                <c:pt idx="18">
                  <c:v>275</c:v>
                </c:pt>
                <c:pt idx="19">
                  <c:v>166</c:v>
                </c:pt>
              </c:numCache>
            </c:numRef>
          </c:val>
          <c:extLst>
            <c:ext xmlns:c16="http://schemas.microsoft.com/office/drawing/2014/chart" uri="{C3380CC4-5D6E-409C-BE32-E72D297353CC}">
              <c16:uniqueId val="{00000000-4F50-47A0-956D-122B7E7B127E}"/>
            </c:ext>
          </c:extLst>
        </c:ser>
        <c:ser>
          <c:idx val="2"/>
          <c:order val="2"/>
          <c:tx>
            <c:strRef>
              <c:f>Sheet1!$I$3</c:f>
              <c:strCache>
                <c:ptCount val="1"/>
                <c:pt idx="0">
                  <c:v>Driving under Influence of Drug/Alcohol Injured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Sheet1!$F$4:$F$23</c:f>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f>Sheet1!$I$4:$I$23</c:f>
              <c:numCache>
                <c:formatCode>General</c:formatCode>
                <c:ptCount val="20"/>
                <c:pt idx="0">
                  <c:v>64</c:v>
                </c:pt>
                <c:pt idx="1">
                  <c:v>6</c:v>
                </c:pt>
                <c:pt idx="2">
                  <c:v>201</c:v>
                </c:pt>
                <c:pt idx="3">
                  <c:v>53</c:v>
                </c:pt>
                <c:pt idx="4">
                  <c:v>159</c:v>
                </c:pt>
                <c:pt idx="5">
                  <c:v>21</c:v>
                </c:pt>
                <c:pt idx="6">
                  <c:v>116</c:v>
                </c:pt>
                <c:pt idx="7">
                  <c:v>96</c:v>
                </c:pt>
                <c:pt idx="8">
                  <c:v>96</c:v>
                </c:pt>
                <c:pt idx="9">
                  <c:v>253</c:v>
                </c:pt>
                <c:pt idx="10">
                  <c:v>167</c:v>
                </c:pt>
                <c:pt idx="11">
                  <c:v>142</c:v>
                </c:pt>
                <c:pt idx="12">
                  <c:v>1208</c:v>
                </c:pt>
                <c:pt idx="13">
                  <c:v>180</c:v>
                </c:pt>
                <c:pt idx="14">
                  <c:v>18</c:v>
                </c:pt>
                <c:pt idx="15">
                  <c:v>60</c:v>
                </c:pt>
                <c:pt idx="16">
                  <c:v>3</c:v>
                </c:pt>
                <c:pt idx="17">
                  <c:v>3</c:v>
                </c:pt>
                <c:pt idx="18">
                  <c:v>261</c:v>
                </c:pt>
                <c:pt idx="19">
                  <c:v>78</c:v>
                </c:pt>
              </c:numCache>
            </c:numRef>
          </c:val>
          <c:extLst>
            <c:ext xmlns:c16="http://schemas.microsoft.com/office/drawing/2014/chart" uri="{C3380CC4-5D6E-409C-BE32-E72D297353CC}">
              <c16:uniqueId val="{00000001-4F50-47A0-956D-122B7E7B127E}"/>
            </c:ext>
          </c:extLst>
        </c:ser>
        <c:ser>
          <c:idx val="6"/>
          <c:order val="6"/>
          <c:tx>
            <c:strRef>
              <c:f>Sheet1!$M$3</c:f>
              <c:strCache>
                <c:ptCount val="1"/>
                <c:pt idx="0">
                  <c:v>Driving under Influence of Drug/Alcohol Died</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Sheet1!$F$4:$F$23</c:f>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f>Sheet1!$M$4:$M$23</c:f>
              <c:numCache>
                <c:formatCode>General</c:formatCode>
                <c:ptCount val="20"/>
                <c:pt idx="0">
                  <c:v>50</c:v>
                </c:pt>
                <c:pt idx="1">
                  <c:v>0</c:v>
                </c:pt>
                <c:pt idx="2">
                  <c:v>154</c:v>
                </c:pt>
                <c:pt idx="3">
                  <c:v>12</c:v>
                </c:pt>
                <c:pt idx="4">
                  <c:v>44</c:v>
                </c:pt>
                <c:pt idx="5">
                  <c:v>10</c:v>
                </c:pt>
                <c:pt idx="6">
                  <c:v>47</c:v>
                </c:pt>
                <c:pt idx="7">
                  <c:v>47</c:v>
                </c:pt>
                <c:pt idx="8">
                  <c:v>31</c:v>
                </c:pt>
                <c:pt idx="9">
                  <c:v>326</c:v>
                </c:pt>
                <c:pt idx="10">
                  <c:v>71</c:v>
                </c:pt>
                <c:pt idx="11">
                  <c:v>12</c:v>
                </c:pt>
                <c:pt idx="12">
                  <c:v>271</c:v>
                </c:pt>
                <c:pt idx="13">
                  <c:v>189</c:v>
                </c:pt>
                <c:pt idx="14">
                  <c:v>6</c:v>
                </c:pt>
                <c:pt idx="15">
                  <c:v>30</c:v>
                </c:pt>
                <c:pt idx="16">
                  <c:v>5</c:v>
                </c:pt>
                <c:pt idx="17">
                  <c:v>2</c:v>
                </c:pt>
                <c:pt idx="18">
                  <c:v>104</c:v>
                </c:pt>
                <c:pt idx="19">
                  <c:v>109</c:v>
                </c:pt>
              </c:numCache>
            </c:numRef>
          </c:val>
          <c:extLst>
            <c:ext xmlns:c16="http://schemas.microsoft.com/office/drawing/2014/chart" uri="{C3380CC4-5D6E-409C-BE32-E72D297353CC}">
              <c16:uniqueId val="{00000002-4F50-47A0-956D-122B7E7B127E}"/>
            </c:ext>
          </c:extLst>
        </c:ser>
        <c:dLbls>
          <c:showLegendKey val="0"/>
          <c:showVal val="0"/>
          <c:showCatName val="0"/>
          <c:showSerName val="0"/>
          <c:showPercent val="0"/>
          <c:showBubbleSize val="0"/>
        </c:dLbls>
        <c:gapWidth val="100"/>
        <c:overlap val="-24"/>
        <c:axId val="1043877664"/>
        <c:axId val="1043877248"/>
        <c:extLst>
          <c:ext xmlns:c15="http://schemas.microsoft.com/office/drawing/2012/chart" uri="{02D57815-91ED-43cb-92C2-25804820EDAC}">
            <c15:filteredBarSeries>
              <c15:ser>
                <c:idx val="1"/>
                <c:order val="1"/>
                <c:tx>
                  <c:strRef>
                    <c:extLst>
                      <c:ext uri="{02D57815-91ED-43cb-92C2-25804820EDAC}">
                        <c15:formulaRef>
                          <c15:sqref>Sheet1!$H$3</c15:sqref>
                        </c15:formulaRef>
                      </c:ext>
                    </c:extLst>
                    <c:strCache>
                      <c:ptCount val="1"/>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c:ext uri="{02D57815-91ED-43cb-92C2-25804820EDAC}">
                        <c15:formulaRef>
                          <c15:sqref>Sheet1!$H$4:$H$23</c15:sqref>
                        </c15:formulaRef>
                      </c:ext>
                    </c:extLst>
                    <c:numCache>
                      <c:formatCode>General</c:formatCode>
                      <c:ptCount val="20"/>
                    </c:numCache>
                  </c:numRef>
                </c:val>
                <c:extLst>
                  <c:ext xmlns:c16="http://schemas.microsoft.com/office/drawing/2014/chart" uri="{C3380CC4-5D6E-409C-BE32-E72D297353CC}">
                    <c16:uniqueId val="{00000003-4F50-47A0-956D-122B7E7B127E}"/>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Sheet1!$J$3</c15:sqref>
                        </c15:formulaRef>
                      </c:ext>
                    </c:extLst>
                    <c:strCache>
                      <c:ptCount val="1"/>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xmlns:c15="http://schemas.microsoft.com/office/drawing/2012/chart">
                      <c:ext xmlns:c15="http://schemas.microsoft.com/office/drawing/2012/chart" uri="{02D57815-91ED-43cb-92C2-25804820EDAC}">
                        <c15:formulaRef>
                          <c15:sqref>Sheet1!$J$4:$J$23</c15:sqref>
                        </c15:formulaRef>
                      </c:ext>
                    </c:extLst>
                    <c:numCache>
                      <c:formatCode>General</c:formatCode>
                      <c:ptCount val="20"/>
                    </c:numCache>
                  </c:numRef>
                </c:val>
                <c:extLst xmlns:c15="http://schemas.microsoft.com/office/drawing/2012/chart">
                  <c:ext xmlns:c16="http://schemas.microsoft.com/office/drawing/2014/chart" uri="{C3380CC4-5D6E-409C-BE32-E72D297353CC}">
                    <c16:uniqueId val="{00000004-4F50-47A0-956D-122B7E7B127E}"/>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Sheet1!$K$3</c15:sqref>
                        </c15:formulaRef>
                      </c:ext>
                    </c:extLst>
                    <c:strCache>
                      <c:ptCount val="1"/>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xmlns:c15="http://schemas.microsoft.com/office/drawing/2012/chart">
                      <c:ext xmlns:c15="http://schemas.microsoft.com/office/drawing/2012/chart" uri="{02D57815-91ED-43cb-92C2-25804820EDAC}">
                        <c15:formulaRef>
                          <c15:sqref>Sheet1!$K$4:$K$23</c15:sqref>
                        </c15:formulaRef>
                      </c:ext>
                    </c:extLst>
                    <c:numCache>
                      <c:formatCode>General</c:formatCode>
                      <c:ptCount val="20"/>
                    </c:numCache>
                  </c:numRef>
                </c:val>
                <c:extLst xmlns:c15="http://schemas.microsoft.com/office/drawing/2012/chart">
                  <c:ext xmlns:c16="http://schemas.microsoft.com/office/drawing/2014/chart" uri="{C3380CC4-5D6E-409C-BE32-E72D297353CC}">
                    <c16:uniqueId val="{00000005-4F50-47A0-956D-122B7E7B127E}"/>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Sheet1!$L$3</c15:sqref>
                        </c15:formulaRef>
                      </c:ext>
                    </c:extLst>
                    <c:strCache>
                      <c:ptCount val="1"/>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xmlns:c15="http://schemas.microsoft.com/office/drawing/2012/chart">
                      <c:ext xmlns:c15="http://schemas.microsoft.com/office/drawing/2012/chart" uri="{02D57815-91ED-43cb-92C2-25804820EDAC}">
                        <c15:formulaRef>
                          <c15:sqref>Sheet1!$L$4:$L$23</c15:sqref>
                        </c15:formulaRef>
                      </c:ext>
                    </c:extLst>
                    <c:numCache>
                      <c:formatCode>General</c:formatCode>
                      <c:ptCount val="20"/>
                    </c:numCache>
                  </c:numRef>
                </c:val>
                <c:extLst xmlns:c15="http://schemas.microsoft.com/office/drawing/2012/chart">
                  <c:ext xmlns:c16="http://schemas.microsoft.com/office/drawing/2014/chart" uri="{C3380CC4-5D6E-409C-BE32-E72D297353CC}">
                    <c16:uniqueId val="{00000006-4F50-47A0-956D-122B7E7B127E}"/>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Sheet1!$N$3</c15:sqref>
                        </c15:formulaRef>
                      </c:ext>
                    </c:extLst>
                    <c:strCache>
                      <c:ptCount val="1"/>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xmlns:c15="http://schemas.microsoft.com/office/drawing/2012/chart">
                      <c:ext xmlns:c15="http://schemas.microsoft.com/office/drawing/2012/chart" uri="{02D57815-91ED-43cb-92C2-25804820EDAC}">
                        <c15:formulaRef>
                          <c15:sqref>Sheet1!$N$4:$N$23</c15:sqref>
                        </c15:formulaRef>
                      </c:ext>
                    </c:extLst>
                    <c:numCache>
                      <c:formatCode>General</c:formatCode>
                      <c:ptCount val="20"/>
                    </c:numCache>
                  </c:numRef>
                </c:val>
                <c:extLst xmlns:c15="http://schemas.microsoft.com/office/drawing/2012/chart">
                  <c:ext xmlns:c16="http://schemas.microsoft.com/office/drawing/2014/chart" uri="{C3380CC4-5D6E-409C-BE32-E72D297353CC}">
                    <c16:uniqueId val="{00000007-4F50-47A0-956D-122B7E7B127E}"/>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Sheet1!$O$3</c15:sqref>
                        </c15:formulaRef>
                      </c:ext>
                    </c:extLst>
                    <c:strCache>
                      <c:ptCount val="1"/>
                    </c:strCache>
                  </c:strRef>
                </c:tx>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xmlns:c15="http://schemas.microsoft.com/office/drawing/2012/chart">
                      <c:ext xmlns:c15="http://schemas.microsoft.com/office/drawing/2012/chart" uri="{02D57815-91ED-43cb-92C2-25804820EDAC}">
                        <c15:formulaRef>
                          <c15:sqref>Sheet1!$O$4:$O$23</c15:sqref>
                        </c15:formulaRef>
                      </c:ext>
                    </c:extLst>
                    <c:numCache>
                      <c:formatCode>General</c:formatCode>
                      <c:ptCount val="20"/>
                    </c:numCache>
                  </c:numRef>
                </c:val>
                <c:extLst xmlns:c15="http://schemas.microsoft.com/office/drawing/2012/chart">
                  <c:ext xmlns:c16="http://schemas.microsoft.com/office/drawing/2014/chart" uri="{C3380CC4-5D6E-409C-BE32-E72D297353CC}">
                    <c16:uniqueId val="{00000008-4F50-47A0-956D-122B7E7B127E}"/>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Sheet1!$P$3</c15:sqref>
                        </c15:formulaRef>
                      </c:ext>
                    </c:extLst>
                    <c:strCache>
                      <c:ptCount val="1"/>
                    </c:strCache>
                  </c:strRef>
                </c:tx>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xmlns:c15="http://schemas.microsoft.com/office/drawing/2012/chart">
                      <c:ext xmlns:c15="http://schemas.microsoft.com/office/drawing/2012/chart" uri="{02D57815-91ED-43cb-92C2-25804820EDAC}">
                        <c15:formulaRef>
                          <c15:sqref>Sheet1!$P$4:$P$23</c15:sqref>
                        </c15:formulaRef>
                      </c:ext>
                    </c:extLst>
                    <c:numCache>
                      <c:formatCode>General</c:formatCode>
                      <c:ptCount val="20"/>
                    </c:numCache>
                  </c:numRef>
                </c:val>
                <c:extLst xmlns:c15="http://schemas.microsoft.com/office/drawing/2012/chart">
                  <c:ext xmlns:c16="http://schemas.microsoft.com/office/drawing/2014/chart" uri="{C3380CC4-5D6E-409C-BE32-E72D297353CC}">
                    <c16:uniqueId val="{00000009-4F50-47A0-956D-122B7E7B127E}"/>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Sheet1!$Q$3</c15:sqref>
                        </c15:formulaRef>
                      </c:ext>
                    </c:extLst>
                    <c:strCache>
                      <c:ptCount val="1"/>
                    </c:strCache>
                  </c:strRef>
                </c:tx>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Sheet1!$F$4:$F$23</c15:sqref>
                        </c15:formulaRef>
                      </c:ext>
                    </c:extLst>
                    <c:strCache>
                      <c:ptCount val="20"/>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strCache>
                  </c:strRef>
                </c:cat>
                <c:val>
                  <c:numRef>
                    <c:extLst xmlns:c15="http://schemas.microsoft.com/office/drawing/2012/chart">
                      <c:ext xmlns:c15="http://schemas.microsoft.com/office/drawing/2012/chart" uri="{02D57815-91ED-43cb-92C2-25804820EDAC}">
                        <c15:formulaRef>
                          <c15:sqref>Sheet1!$Q$4:$Q$23</c15:sqref>
                        </c15:formulaRef>
                      </c:ext>
                    </c:extLst>
                    <c:numCache>
                      <c:formatCode>General</c:formatCode>
                      <c:ptCount val="20"/>
                    </c:numCache>
                  </c:numRef>
                </c:val>
                <c:extLst xmlns:c15="http://schemas.microsoft.com/office/drawing/2012/chart">
                  <c:ext xmlns:c16="http://schemas.microsoft.com/office/drawing/2014/chart" uri="{C3380CC4-5D6E-409C-BE32-E72D297353CC}">
                    <c16:uniqueId val="{0000000A-4F50-47A0-956D-122B7E7B127E}"/>
                  </c:ext>
                </c:extLst>
              </c15:ser>
            </c15:filteredBarSeries>
          </c:ext>
        </c:extLst>
      </c:barChart>
      <c:catAx>
        <c:axId val="10438776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3877248"/>
        <c:crosses val="autoZero"/>
        <c:auto val="1"/>
        <c:lblAlgn val="ctr"/>
        <c:lblOffset val="100"/>
        <c:noMultiLvlLbl val="0"/>
      </c:catAx>
      <c:valAx>
        <c:axId val="10438772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3877664"/>
        <c:crosses val="autoZero"/>
        <c:crossBetween val="between"/>
      </c:valAx>
      <c:spPr>
        <a:noFill/>
        <a:ln>
          <a:noFill/>
        </a:ln>
        <a:effectLst/>
      </c:spPr>
    </c:plotArea>
    <c:legend>
      <c:legendPos val="b"/>
      <c:layout>
        <c:manualLayout>
          <c:xMode val="edge"/>
          <c:yMode val="edge"/>
          <c:x val="0.20007283464566927"/>
          <c:y val="0.75031580729828129"/>
          <c:w val="0.58874300087489062"/>
          <c:h val="0.218322185533259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A2E6-C2E3-0C95-1021-6893ACA9A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1EFD17-A9FB-51CB-F763-D030E74EC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69D428-8D5F-7D10-CD8D-1A3B6EC2457B}"/>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5" name="Footer Placeholder 4">
            <a:extLst>
              <a:ext uri="{FF2B5EF4-FFF2-40B4-BE49-F238E27FC236}">
                <a16:creationId xmlns:a16="http://schemas.microsoft.com/office/drawing/2014/main" id="{161C0938-63A2-1A76-C600-EC3372D3A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1DDA4D-FAB5-A35C-65D6-3CB0598BB136}"/>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94026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7F65-273C-9D44-1171-2CD5D85705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983F40-8B81-764C-4389-5FC241F5AC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4E4B7-9C75-D1BC-F30E-BFBE7F8CF725}"/>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5" name="Footer Placeholder 4">
            <a:extLst>
              <a:ext uri="{FF2B5EF4-FFF2-40B4-BE49-F238E27FC236}">
                <a16:creationId xmlns:a16="http://schemas.microsoft.com/office/drawing/2014/main" id="{7ED0E6BB-7F35-8878-FC72-CCDC51A0E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3782E-1EBD-DBA5-3948-E0015BF69660}"/>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87241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F4C0E3-252F-78C8-8B62-65A16050A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EA9DCA-9375-853D-1168-032270B90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A2CAA-DA4C-4058-A380-98D92DA78A29}"/>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5" name="Footer Placeholder 4">
            <a:extLst>
              <a:ext uri="{FF2B5EF4-FFF2-40B4-BE49-F238E27FC236}">
                <a16:creationId xmlns:a16="http://schemas.microsoft.com/office/drawing/2014/main" id="{FC377300-1B30-F0DB-D16C-77B29DBC5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B72A5-967B-9107-8DCF-0D84DF99EF53}"/>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0212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4D6C-18BD-40F2-CDE1-62B28C533A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C129E-A370-9868-073A-BB45588FC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1EC53-2E3F-9DA9-845E-73F825A38407}"/>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5" name="Footer Placeholder 4">
            <a:extLst>
              <a:ext uri="{FF2B5EF4-FFF2-40B4-BE49-F238E27FC236}">
                <a16:creationId xmlns:a16="http://schemas.microsoft.com/office/drawing/2014/main" id="{FEF48F37-CD07-4273-D5ED-6E4062BEB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4963A-A673-4C78-6EB5-CC2B5E0244DF}"/>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80758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59CC-95E0-DFB6-61BF-0BBA15909B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491D76-8AD7-0535-79BA-E667F1AF3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44668-931B-F1EA-4BE6-FC331A447BFB}"/>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5" name="Footer Placeholder 4">
            <a:extLst>
              <a:ext uri="{FF2B5EF4-FFF2-40B4-BE49-F238E27FC236}">
                <a16:creationId xmlns:a16="http://schemas.microsoft.com/office/drawing/2014/main" id="{ADCFD5F7-0F20-41C3-96F3-70B1B42FD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6B013-A8C3-1921-C48E-DD65107A598B}"/>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26603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55E-9732-6FC7-667E-8DE3FA975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643D7F-E73D-488D-4938-79D518108C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684D93-C2A7-6F48-776F-3965D4B27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A9E712-73CF-3A71-0E9E-4D98B28AA744}"/>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6" name="Footer Placeholder 5">
            <a:extLst>
              <a:ext uri="{FF2B5EF4-FFF2-40B4-BE49-F238E27FC236}">
                <a16:creationId xmlns:a16="http://schemas.microsoft.com/office/drawing/2014/main" id="{A655A897-A4DA-2429-9F8E-5B0FA4B349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53611-39D8-5AEE-DF25-E7FE30F23893}"/>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07148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957A-D08E-13DE-078C-51C58A29B8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49D58-23BD-84F9-8177-5266A3686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2F202-EB01-8148-8603-24B205BE4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997B80-F16E-12AA-70B0-FD762254C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BA9BB-462F-1D57-BF99-26EDDC572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7B5392-EBBA-309D-D52E-CE94B24FEE1B}"/>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8" name="Footer Placeholder 7">
            <a:extLst>
              <a:ext uri="{FF2B5EF4-FFF2-40B4-BE49-F238E27FC236}">
                <a16:creationId xmlns:a16="http://schemas.microsoft.com/office/drawing/2014/main" id="{8BD373DE-1B77-6791-E841-C73BA7AB87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41BB7A-B042-6259-EF8B-9E21825D1D4B}"/>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5913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4805-1807-D9F9-8013-9A41C2D3D6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0FF6B1-E4AD-7A35-AF7C-6A439B7DF0C8}"/>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4" name="Footer Placeholder 3">
            <a:extLst>
              <a:ext uri="{FF2B5EF4-FFF2-40B4-BE49-F238E27FC236}">
                <a16:creationId xmlns:a16="http://schemas.microsoft.com/office/drawing/2014/main" id="{B46EE416-C3F3-19C8-80E1-4DB38D4113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D59A20-654E-0733-A707-8FDFD5CFFA6B}"/>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27783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B8FA1-14E9-C6F7-87B8-CFF94DE6A838}"/>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3" name="Footer Placeholder 2">
            <a:extLst>
              <a:ext uri="{FF2B5EF4-FFF2-40B4-BE49-F238E27FC236}">
                <a16:creationId xmlns:a16="http://schemas.microsoft.com/office/drawing/2014/main" id="{03DB0789-8082-9204-0E90-27D5AB7442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8A1947-9362-DAD2-2F24-98D16E0C0919}"/>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122065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9CA0-30A2-A8DF-62D8-1AE830D64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4909-5F5F-C82A-D157-6B7EFB11A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362F24-F65E-C9B3-60C3-D47D986AE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ABCD2-4D87-2D44-9C55-BF6C1CBB5C29}"/>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6" name="Footer Placeholder 5">
            <a:extLst>
              <a:ext uri="{FF2B5EF4-FFF2-40B4-BE49-F238E27FC236}">
                <a16:creationId xmlns:a16="http://schemas.microsoft.com/office/drawing/2014/main" id="{C682DC0A-29B3-B376-B2A7-46EB6861BA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D69AC5-A64E-7237-4040-B5919C23111E}"/>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02520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24D6-FFF3-C71E-A803-B6614FBC8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F9B089-F02C-6BE2-09F9-C1F3F78FD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256645-B112-B23C-6500-C1A88DE91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AE670-5E01-EE23-322C-49E3AEA41241}"/>
              </a:ext>
            </a:extLst>
          </p:cNvPr>
          <p:cNvSpPr>
            <a:spLocks noGrp="1"/>
          </p:cNvSpPr>
          <p:nvPr>
            <p:ph type="dt" sz="half" idx="10"/>
          </p:nvPr>
        </p:nvSpPr>
        <p:spPr/>
        <p:txBody>
          <a:bodyPr/>
          <a:lstStyle/>
          <a:p>
            <a:fld id="{94C073E0-84ED-4A5F-B2F1-1CFF923CFC6E}" type="datetimeFigureOut">
              <a:rPr lang="en-IN" smtClean="0"/>
              <a:t>24-05-2023</a:t>
            </a:fld>
            <a:endParaRPr lang="en-IN"/>
          </a:p>
        </p:txBody>
      </p:sp>
      <p:sp>
        <p:nvSpPr>
          <p:cNvPr id="6" name="Footer Placeholder 5">
            <a:extLst>
              <a:ext uri="{FF2B5EF4-FFF2-40B4-BE49-F238E27FC236}">
                <a16:creationId xmlns:a16="http://schemas.microsoft.com/office/drawing/2014/main" id="{E9C3EB11-B43E-3627-025D-BFFE5D2CC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DCC85-8F26-4DAC-4D73-9B18D816BC8E}"/>
              </a:ext>
            </a:extLst>
          </p:cNvPr>
          <p:cNvSpPr>
            <a:spLocks noGrp="1"/>
          </p:cNvSpPr>
          <p:nvPr>
            <p:ph type="sldNum" sz="quarter" idx="12"/>
          </p:nvPr>
        </p:nvSpPr>
        <p:spPr/>
        <p:txBody>
          <a:bodyPr/>
          <a:lstStyle/>
          <a:p>
            <a:fld id="{1EE3752A-BD13-49B4-9818-010643EB42CA}" type="slidenum">
              <a:rPr lang="en-IN" smtClean="0"/>
              <a:t>‹#›</a:t>
            </a:fld>
            <a:endParaRPr lang="en-IN"/>
          </a:p>
        </p:txBody>
      </p:sp>
    </p:spTree>
    <p:extLst>
      <p:ext uri="{BB962C8B-B14F-4D97-AF65-F5344CB8AC3E}">
        <p14:creationId xmlns:p14="http://schemas.microsoft.com/office/powerpoint/2010/main" val="353938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BAF28-C21C-CB59-296B-013F7506A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3060EA-04AC-075B-78BF-99ED2D724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ADE7A-6620-2C87-1796-8F7C9409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073E0-84ED-4A5F-B2F1-1CFF923CFC6E}" type="datetimeFigureOut">
              <a:rPr lang="en-IN" smtClean="0"/>
              <a:t>24-05-2023</a:t>
            </a:fld>
            <a:endParaRPr lang="en-IN"/>
          </a:p>
        </p:txBody>
      </p:sp>
      <p:sp>
        <p:nvSpPr>
          <p:cNvPr id="5" name="Footer Placeholder 4">
            <a:extLst>
              <a:ext uri="{FF2B5EF4-FFF2-40B4-BE49-F238E27FC236}">
                <a16:creationId xmlns:a16="http://schemas.microsoft.com/office/drawing/2014/main" id="{5B106756-85FA-86DF-B265-A3FB80A73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CFCEF9-FD09-E4AC-8F62-56C26016B1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3752A-BD13-49B4-9818-010643EB42CA}" type="slidenum">
              <a:rPr lang="en-IN" smtClean="0"/>
              <a:t>‹#›</a:t>
            </a:fld>
            <a:endParaRPr lang="en-IN"/>
          </a:p>
        </p:txBody>
      </p:sp>
    </p:spTree>
    <p:extLst>
      <p:ext uri="{BB962C8B-B14F-4D97-AF65-F5344CB8AC3E}">
        <p14:creationId xmlns:p14="http://schemas.microsoft.com/office/powerpoint/2010/main" val="30889476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rdinal_measurement" TargetMode="External"/><Relationship Id="rId2" Type="http://schemas.openxmlformats.org/officeDocument/2006/relationships/hyperlink" Target="https://en.wikipedia.org/wiki/Statistical_independence" TargetMode="Externa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hyperlink" Target="https://www.scribbr.com/statistics/degrees-of-freedom/" TargetMode="External"/><Relationship Id="rId2" Type="http://schemas.openxmlformats.org/officeDocument/2006/relationships/image" Target="../media/image23.emf"/><Relationship Id="rId1" Type="http://schemas.openxmlformats.org/officeDocument/2006/relationships/slideLayout" Target="../slideLayouts/slideLayout7.xml"/><Relationship Id="rId5" Type="http://schemas.openxmlformats.org/officeDocument/2006/relationships/hyperlink" Target="https://www.scribbr.com/statistics/p-value/" TargetMode="External"/><Relationship Id="rId4" Type="http://schemas.openxmlformats.org/officeDocument/2006/relationships/hyperlink" Target="https://www.scribbr.com/statistics/test-statistic/"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ata.opencity.in/dataset/national-crime-data-2021/resource/traffic-accidents-in-india-2021---split-by-states-%26-cities-cause-wise" TargetMode="Externa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98EF2A-A04E-63FD-91F1-6F85B03FFCA7}"/>
              </a:ext>
            </a:extLst>
          </p:cNvPr>
          <p:cNvSpPr/>
          <p:nvPr/>
        </p:nvSpPr>
        <p:spPr>
          <a:xfrm>
            <a:off x="623047" y="433668"/>
            <a:ext cx="10945906" cy="145228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latin typeface="Arial Black" panose="020B0A04020102020204" pitchFamily="34" charset="0"/>
              </a:rPr>
              <a:t>TRAFFIC ACCIDENT DATA ANALYSIS IN INDIA IN 2021</a:t>
            </a:r>
          </a:p>
        </p:txBody>
      </p:sp>
      <p:sp>
        <p:nvSpPr>
          <p:cNvPr id="5" name="Rectangle 4">
            <a:extLst>
              <a:ext uri="{FF2B5EF4-FFF2-40B4-BE49-F238E27FC236}">
                <a16:creationId xmlns:a16="http://schemas.microsoft.com/office/drawing/2014/main" id="{F5B63254-25CA-DE97-5A85-43AC2B5F0962}"/>
              </a:ext>
            </a:extLst>
          </p:cNvPr>
          <p:cNvSpPr/>
          <p:nvPr/>
        </p:nvSpPr>
        <p:spPr>
          <a:xfrm>
            <a:off x="1004047" y="4607859"/>
            <a:ext cx="10085294" cy="145228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a:t>SUBMITTED BY</a:t>
            </a:r>
          </a:p>
          <a:p>
            <a:pPr algn="ctr"/>
            <a:endParaRPr lang="en-IN" b="1" dirty="0"/>
          </a:p>
          <a:p>
            <a:pPr algn="ctr"/>
            <a:r>
              <a:rPr lang="en-IN" b="1" dirty="0"/>
              <a:t>ROHIT JANA  </a:t>
            </a:r>
          </a:p>
          <a:p>
            <a:pPr algn="ctr"/>
            <a:r>
              <a:rPr lang="en-IN" b="1" dirty="0"/>
              <a:t>B.SC.(HONOURS) IN  STATISTICS, SEMESTER-VI</a:t>
            </a:r>
          </a:p>
          <a:p>
            <a:pPr algn="ctr"/>
            <a:r>
              <a:rPr lang="en-IN" b="1" dirty="0"/>
              <a:t>ROLL NO: BSC(SEM-VI) STAT-08</a:t>
            </a:r>
          </a:p>
        </p:txBody>
      </p:sp>
      <p:pic>
        <p:nvPicPr>
          <p:cNvPr id="9" name="Picture 8">
            <a:extLst>
              <a:ext uri="{FF2B5EF4-FFF2-40B4-BE49-F238E27FC236}">
                <a16:creationId xmlns:a16="http://schemas.microsoft.com/office/drawing/2014/main" id="{AD49F3C2-22A0-8815-06F1-82632ED22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597" y="568029"/>
            <a:ext cx="8658805" cy="4938532"/>
          </a:xfrm>
          <a:prstGeom prst="rect">
            <a:avLst/>
          </a:prstGeom>
        </p:spPr>
      </p:pic>
    </p:spTree>
    <p:extLst>
      <p:ext uri="{BB962C8B-B14F-4D97-AF65-F5344CB8AC3E}">
        <p14:creationId xmlns:p14="http://schemas.microsoft.com/office/powerpoint/2010/main" val="240906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1AB1FE-2B5D-6EB0-ABEC-E4F3EF10CA94}"/>
              </a:ext>
            </a:extLst>
          </p:cNvPr>
          <p:cNvSpPr/>
          <p:nvPr/>
        </p:nvSpPr>
        <p:spPr>
          <a:xfrm>
            <a:off x="1114425" y="76200"/>
            <a:ext cx="10610850" cy="13716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SIMPLE LINEAR RGRESSION MODEL AND CORRESPONDING PARAMETRIC AND NON-PARAMETRIC TEST</a:t>
            </a:r>
          </a:p>
        </p:txBody>
      </p:sp>
      <p:sp>
        <p:nvSpPr>
          <p:cNvPr id="3" name="Rectangle: Rounded Corners 2">
            <a:extLst>
              <a:ext uri="{FF2B5EF4-FFF2-40B4-BE49-F238E27FC236}">
                <a16:creationId xmlns:a16="http://schemas.microsoft.com/office/drawing/2014/main" id="{3E3C7319-BA40-2E10-1D09-11C4E998DA42}"/>
              </a:ext>
            </a:extLst>
          </p:cNvPr>
          <p:cNvSpPr/>
          <p:nvPr/>
        </p:nvSpPr>
        <p:spPr>
          <a:xfrm>
            <a:off x="390769" y="2243015"/>
            <a:ext cx="5814646" cy="976923"/>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Simple linear regression on weather poor visibility cases vs injured over 28 states in India </a:t>
            </a:r>
          </a:p>
        </p:txBody>
      </p:sp>
      <p:sp>
        <p:nvSpPr>
          <p:cNvPr id="5" name="TextBox 4">
            <a:extLst>
              <a:ext uri="{FF2B5EF4-FFF2-40B4-BE49-F238E27FC236}">
                <a16:creationId xmlns:a16="http://schemas.microsoft.com/office/drawing/2014/main" id="{BB1214EF-A04D-BC92-F0AE-414D3902B21E}"/>
              </a:ext>
            </a:extLst>
          </p:cNvPr>
          <p:cNvSpPr txBox="1"/>
          <p:nvPr/>
        </p:nvSpPr>
        <p:spPr>
          <a:xfrm>
            <a:off x="390769" y="3301119"/>
            <a:ext cx="6096000" cy="979307"/>
          </a:xfrm>
          <a:prstGeom prst="rect">
            <a:avLst/>
          </a:prstGeom>
          <a:noFill/>
        </p:spPr>
        <p:txBody>
          <a:bodyPr wrap="square">
            <a:spAutoFit/>
          </a:bodyPr>
          <a:lstStyle/>
          <a:p>
            <a:pPr>
              <a:lnSpc>
                <a:spcPct val="107000"/>
              </a:lnSpc>
              <a:spcAft>
                <a:spcPts val="120"/>
              </a:spcAft>
            </a:pPr>
            <a:r>
              <a:rPr lang="en-IN" sz="18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Where y=Weather Condition Poor</a:t>
            </a:r>
            <a:r>
              <a:rPr lang="en-IN" b="1" dirty="0">
                <a:solidFill>
                  <a:srgbClr val="002060"/>
                </a:solidFill>
                <a:latin typeface="Arial" panose="020B0604020202020204" pitchFamily="34" charset="0"/>
                <a:ea typeface="Times New Roman" panose="02020603050405020304" pitchFamily="18" charset="0"/>
                <a:cs typeface="Mangal" panose="02040503050203030202" pitchFamily="18" charset="0"/>
              </a:rPr>
              <a:t> </a:t>
            </a:r>
            <a:r>
              <a:rPr lang="en-IN" sz="18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Visibility Injured and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8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a:t>
            </a:r>
            <a:r>
              <a:rPr lang="en-IN" b="1" dirty="0">
                <a:solidFill>
                  <a:srgbClr val="002060"/>
                </a:solidFill>
                <a:latin typeface="Arial" panose="020B0604020202020204" pitchFamily="34" charset="0"/>
                <a:ea typeface="Times New Roman" panose="02020603050405020304" pitchFamily="18" charset="0"/>
                <a:cs typeface="Mangal" panose="02040503050203030202" pitchFamily="18" charset="0"/>
              </a:rPr>
              <a:t>x</a:t>
            </a:r>
            <a:r>
              <a:rPr lang="en-IN" sz="18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=Weather</a:t>
            </a:r>
            <a:r>
              <a:rPr lang="en-IN" b="1" dirty="0">
                <a:solidFill>
                  <a:srgbClr val="002060"/>
                </a:solidFill>
                <a:latin typeface="Arial" panose="020B0604020202020204" pitchFamily="34" charset="0"/>
                <a:ea typeface="Times New Roman" panose="02020603050405020304" pitchFamily="18" charset="0"/>
                <a:cs typeface="Mangal" panose="02040503050203030202" pitchFamily="18" charset="0"/>
              </a:rPr>
              <a:t> </a:t>
            </a:r>
            <a:r>
              <a:rPr lang="en-IN" sz="18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Condition Poor</a:t>
            </a:r>
            <a:r>
              <a:rPr lang="en-IN" b="1" dirty="0">
                <a:solidFill>
                  <a:srgbClr val="002060"/>
                </a:solidFill>
                <a:latin typeface="Arial" panose="020B0604020202020204" pitchFamily="34" charset="0"/>
                <a:ea typeface="Times New Roman" panose="02020603050405020304" pitchFamily="18" charset="0"/>
                <a:cs typeface="Mangal" panose="02040503050203030202" pitchFamily="18" charset="0"/>
              </a:rPr>
              <a:t> </a:t>
            </a:r>
            <a:r>
              <a:rPr lang="en-IN" sz="18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Visibility Cases.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id="{56837F76-504C-171E-5663-87F169906F44}"/>
              </a:ext>
            </a:extLst>
          </p:cNvPr>
          <p:cNvSpPr/>
          <p:nvPr/>
        </p:nvSpPr>
        <p:spPr>
          <a:xfrm>
            <a:off x="390769" y="4361607"/>
            <a:ext cx="5814646" cy="2086085"/>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So our linear regression model is :</a:t>
            </a:r>
          </a:p>
          <a:p>
            <a:pPr algn="ctr"/>
            <a:r>
              <a:rPr lang="en-IN" b="1" dirty="0"/>
              <a:t>y=b0+b1x+e; where e is the error which follows normal distribution having mean 0 and constant variance</a:t>
            </a:r>
            <a:r>
              <a:rPr lang="en-IN" dirty="0"/>
              <a:t>. </a:t>
            </a:r>
            <a:r>
              <a:rPr lang="en-IN" b="1" dirty="0"/>
              <a:t>We will use to estimate b0 and b1 by least square principal which is nothing but the minimizing the sum of square of errors with respect to b0 and b1.</a:t>
            </a:r>
          </a:p>
          <a:p>
            <a:pPr algn="ctr"/>
            <a:r>
              <a:rPr lang="en-IN" dirty="0"/>
              <a:t> </a:t>
            </a:r>
          </a:p>
        </p:txBody>
      </p:sp>
      <p:pic>
        <p:nvPicPr>
          <p:cNvPr id="7" name="Picture 6">
            <a:extLst>
              <a:ext uri="{FF2B5EF4-FFF2-40B4-BE49-F238E27FC236}">
                <a16:creationId xmlns:a16="http://schemas.microsoft.com/office/drawing/2014/main" id="{25195EFC-1F93-4429-E09D-52461EFB22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7415" y="1861692"/>
            <a:ext cx="4400061" cy="2856910"/>
          </a:xfrm>
          <a:prstGeom prst="rect">
            <a:avLst/>
          </a:prstGeom>
          <a:noFill/>
        </p:spPr>
      </p:pic>
      <p:sp>
        <p:nvSpPr>
          <p:cNvPr id="8" name="Rectangle: Rounded Corners 7">
            <a:extLst>
              <a:ext uri="{FF2B5EF4-FFF2-40B4-BE49-F238E27FC236}">
                <a16:creationId xmlns:a16="http://schemas.microsoft.com/office/drawing/2014/main" id="{B35A7BCD-18D1-8393-D129-9D610A042DCA}"/>
              </a:ext>
            </a:extLst>
          </p:cNvPr>
          <p:cNvSpPr/>
          <p:nvPr/>
        </p:nvSpPr>
        <p:spPr>
          <a:xfrm>
            <a:off x="6967415" y="5119342"/>
            <a:ext cx="4962770" cy="120356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rgbClr val="002060"/>
                </a:solidFill>
                <a:latin typeface="Arial" panose="020B0604020202020204" pitchFamily="34" charset="0"/>
                <a:ea typeface="Times New Roman" panose="02020603050405020304" pitchFamily="18" charset="0"/>
              </a:rPr>
              <a:t>So our fitted regression equation is y</a:t>
            </a:r>
            <a:r>
              <a:rPr lang="en-IN" sz="1800" b="1" dirty="0">
                <a:solidFill>
                  <a:srgbClr val="002060"/>
                </a:solidFill>
                <a:effectLst/>
                <a:latin typeface="Arial" panose="020B0604020202020204" pitchFamily="34" charset="0"/>
                <a:ea typeface="Times New Roman" panose="02020603050405020304" pitchFamily="18" charset="0"/>
              </a:rPr>
              <a:t>=12.1927+0.8132x</a:t>
            </a:r>
            <a:endParaRPr lang="en-IN" dirty="0"/>
          </a:p>
        </p:txBody>
      </p:sp>
    </p:spTree>
    <p:extLst>
      <p:ext uri="{BB962C8B-B14F-4D97-AF65-F5344CB8AC3E}">
        <p14:creationId xmlns:p14="http://schemas.microsoft.com/office/powerpoint/2010/main" val="385408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A44C67-6198-6BF8-A990-67B7FBF3D58E}"/>
              </a:ext>
            </a:extLst>
          </p:cNvPr>
          <p:cNvSpPr/>
          <p:nvPr/>
        </p:nvSpPr>
        <p:spPr>
          <a:xfrm>
            <a:off x="633046" y="234462"/>
            <a:ext cx="9870831" cy="8284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b="1" dirty="0"/>
              <a:t>Normality test to check data of weather poor visibility cases and injured are coming from the normal distribution or not.</a:t>
            </a:r>
          </a:p>
        </p:txBody>
      </p:sp>
      <p:sp>
        <p:nvSpPr>
          <p:cNvPr id="4" name="Rectangle: Rounded Corners 3">
            <a:extLst>
              <a:ext uri="{FF2B5EF4-FFF2-40B4-BE49-F238E27FC236}">
                <a16:creationId xmlns:a16="http://schemas.microsoft.com/office/drawing/2014/main" id="{5DD74B08-1105-2633-680A-68307EEADF9E}"/>
              </a:ext>
            </a:extLst>
          </p:cNvPr>
          <p:cNvSpPr/>
          <p:nvPr/>
        </p:nvSpPr>
        <p:spPr>
          <a:xfrm>
            <a:off x="132862" y="1813170"/>
            <a:ext cx="2594707" cy="68775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000" b="1" dirty="0"/>
              <a:t>Shapiro wilk test:</a:t>
            </a:r>
          </a:p>
        </p:txBody>
      </p:sp>
      <p:sp>
        <p:nvSpPr>
          <p:cNvPr id="6" name="TextBox 5">
            <a:extLst>
              <a:ext uri="{FF2B5EF4-FFF2-40B4-BE49-F238E27FC236}">
                <a16:creationId xmlns:a16="http://schemas.microsoft.com/office/drawing/2014/main" id="{5999C62F-4FC3-721F-FC2F-8D6517E457FD}"/>
              </a:ext>
            </a:extLst>
          </p:cNvPr>
          <p:cNvSpPr txBox="1"/>
          <p:nvPr/>
        </p:nvSpPr>
        <p:spPr>
          <a:xfrm>
            <a:off x="31262" y="2887668"/>
            <a:ext cx="5095630" cy="2938818"/>
          </a:xfrm>
          <a:prstGeom prst="rect">
            <a:avLst/>
          </a:prstGeom>
          <a:noFill/>
          <a:ln>
            <a:solidFill>
              <a:srgbClr val="7030A0"/>
            </a:solidFill>
          </a:ln>
          <a:effectLst>
            <a:innerShdw blurRad="63500" dist="50800" dir="18900000">
              <a:prstClr val="black">
                <a:alpha val="50000"/>
              </a:prstClr>
            </a:innerShdw>
          </a:effectLst>
        </p:spPr>
        <p:txBody>
          <a:bodyPr wrap="square">
            <a:spAutoFit/>
          </a:bodyPr>
          <a:lstStyle/>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The Shapiro-Wilk test is a test of normality. It is used to determine whether a sample comes from a normal distribution.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We can easily perform a Shapiro-Wilk test on a given dataset using the following built-in function in 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err="1">
                <a:solidFill>
                  <a:srgbClr val="002060"/>
                </a:solidFill>
                <a:effectLst/>
                <a:latin typeface="Arial" panose="020B0604020202020204" pitchFamily="34" charset="0"/>
                <a:ea typeface="Times New Roman" panose="02020603050405020304" pitchFamily="18" charset="0"/>
                <a:cs typeface="Mangal" panose="02040503050203030202" pitchFamily="18" charset="0"/>
              </a:rPr>
              <a:t>shapiro.test</a:t>
            </a: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(x)</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where: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B0F0"/>
                </a:solidFill>
                <a:effectLst/>
                <a:latin typeface="Arial" panose="020B0604020202020204" pitchFamily="34" charset="0"/>
                <a:ea typeface="Times New Roman" panose="02020603050405020304" pitchFamily="18" charset="0"/>
                <a:cs typeface="Mangal" panose="02040503050203030202" pitchFamily="18" charset="0"/>
              </a:rPr>
              <a:t>              x: A numeric vector of data values.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This function produces a test statistic W along with a corresponding p-value. If the p-value is less than α =.05, there is sufficient evidence to say that the sample does not come from a population that is normally distributed.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Note: The sample size must be between 3 and 5,000 in order to use the </a:t>
            </a:r>
            <a:r>
              <a:rPr lang="en-IN" sz="1200" b="1" dirty="0" err="1">
                <a:solidFill>
                  <a:srgbClr val="002060"/>
                </a:solidFill>
                <a:effectLst/>
                <a:latin typeface="Arial" panose="020B0604020202020204" pitchFamily="34" charset="0"/>
                <a:ea typeface="Times New Roman" panose="02020603050405020304" pitchFamily="18" charset="0"/>
                <a:cs typeface="Mangal" panose="02040503050203030202" pitchFamily="18" charset="0"/>
              </a:rPr>
              <a:t>shapiro.test</a:t>
            </a: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function.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202122"/>
                </a:solidFill>
                <a:effectLst/>
                <a:latin typeface="Arial" panose="020B0604020202020204" pitchFamily="34"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410AF11E-92FC-E438-4771-9345C1391CDF}"/>
              </a:ext>
            </a:extLst>
          </p:cNvPr>
          <p:cNvPicPr>
            <a:picLocks noChangeAspect="1"/>
          </p:cNvPicPr>
          <p:nvPr/>
        </p:nvPicPr>
        <p:blipFill>
          <a:blip r:embed="rId2"/>
          <a:stretch>
            <a:fillRect/>
          </a:stretch>
        </p:blipFill>
        <p:spPr>
          <a:xfrm>
            <a:off x="5924061" y="1456279"/>
            <a:ext cx="4986215" cy="263116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Rectangle: Rounded Corners 8">
            <a:extLst>
              <a:ext uri="{FF2B5EF4-FFF2-40B4-BE49-F238E27FC236}">
                <a16:creationId xmlns:a16="http://schemas.microsoft.com/office/drawing/2014/main" id="{869093AE-8223-7B3A-04AB-9AC1AB729EAC}"/>
              </a:ext>
            </a:extLst>
          </p:cNvPr>
          <p:cNvSpPr/>
          <p:nvPr/>
        </p:nvSpPr>
        <p:spPr>
          <a:xfrm>
            <a:off x="5588000" y="4462585"/>
            <a:ext cx="6033477" cy="2250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07000"/>
              </a:lnSpc>
              <a:spcAft>
                <a:spcPts val="120"/>
              </a:spcAft>
            </a:pPr>
            <a:r>
              <a:rPr lang="en-IN" sz="2400" b="1" u="sng" dirty="0">
                <a:solidFill>
                  <a:srgbClr val="202122"/>
                </a:solidFill>
                <a:effectLst/>
                <a:latin typeface="Arial" panose="020B0604020202020204" pitchFamily="34" charset="0"/>
                <a:ea typeface="Times New Roman" panose="02020603050405020304" pitchFamily="18" charset="0"/>
                <a:cs typeface="Mangal" panose="02040503050203030202" pitchFamily="18" charset="0"/>
              </a:rPr>
              <a:t>Conclusion: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6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As p value is less than 0.05 so we reject our null hypothesis (that is data are coming from the normal distribution).  So, data are not following normal distribution but for in practice we assume that the data are coming from normal distribution and after that we will go to correlation test.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587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59E8C6E-3D22-4246-00DC-4D25AEAD5EDE}"/>
              </a:ext>
            </a:extLst>
          </p:cNvPr>
          <p:cNvSpPr/>
          <p:nvPr/>
        </p:nvSpPr>
        <p:spPr>
          <a:xfrm>
            <a:off x="125046" y="62523"/>
            <a:ext cx="3595077" cy="16334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b="1" dirty="0"/>
              <a:t>Correlation test</a:t>
            </a:r>
          </a:p>
          <a:p>
            <a:pPr algn="ctr"/>
            <a:r>
              <a:rPr lang="en-IN" sz="2400" b="1" dirty="0"/>
              <a:t>(Parametric test)</a:t>
            </a:r>
          </a:p>
        </p:txBody>
      </p:sp>
      <p:sp>
        <p:nvSpPr>
          <p:cNvPr id="5" name="TextBox 4">
            <a:extLst>
              <a:ext uri="{FF2B5EF4-FFF2-40B4-BE49-F238E27FC236}">
                <a16:creationId xmlns:a16="http://schemas.microsoft.com/office/drawing/2014/main" id="{1600CF25-88F8-AB09-EDE0-87270FC752B1}"/>
              </a:ext>
            </a:extLst>
          </p:cNvPr>
          <p:cNvSpPr txBox="1"/>
          <p:nvPr/>
        </p:nvSpPr>
        <p:spPr>
          <a:xfrm>
            <a:off x="234462" y="1797538"/>
            <a:ext cx="5861538" cy="4399089"/>
          </a:xfrm>
          <a:prstGeom prst="rect">
            <a:avLst/>
          </a:prstGeom>
          <a:solidFill>
            <a:schemeClr val="accent6">
              <a:lumMod val="40000"/>
              <a:lumOff val="60000"/>
            </a:schemeClr>
          </a:solidFill>
        </p:spPr>
        <p:txBody>
          <a:bodyPr wrap="square">
            <a:spAutoFit/>
          </a:bodyPr>
          <a:lstStyle/>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One way to quantify the relationship between two variables is to use the Pearson correlation coefficient, which is a measure of the linear association between two variables.</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202122"/>
                </a:solidFill>
                <a:effectLst/>
                <a:latin typeface="Arial" panose="020B0604020202020204" pitchFamily="34" charset="0"/>
                <a:ea typeface="Times New Roman" panose="02020603050405020304" pitchFamily="18" charset="0"/>
                <a:cs typeface="Mangal" panose="02040503050203030202" pitchFamily="18" charset="0"/>
              </a:rPr>
              <a:t> </a:t>
            </a: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It always takes on a value between -1 and 1 where:</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-1 indicates a perfectly negative linear correlation between two variables</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0 indicates no linear correlation between two variables</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1 indicates a perfectly positive linear correlation between two variables</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To determine if a correlation coefficient is statistically significant, you can calculate the corresponding t-score and p-value.</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a:t>
            </a:r>
            <a:r>
              <a:rPr lang="en-IN" sz="1200" b="1" dirty="0">
                <a:solidFill>
                  <a:srgbClr val="FF0000"/>
                </a:solidFill>
                <a:effectLst/>
                <a:latin typeface="Arial" panose="020B0604020202020204" pitchFamily="34" charset="0"/>
                <a:ea typeface="Times New Roman" panose="02020603050405020304" pitchFamily="18" charset="0"/>
                <a:cs typeface="Mangal" panose="02040503050203030202" pitchFamily="18" charset="0"/>
              </a:rPr>
              <a:t>The formula to calculate the t-score of a correlation coefficient (r) is:</a:t>
            </a:r>
            <a:endParaRPr lang="en-IN" sz="11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FF0000"/>
                </a:solidFill>
                <a:effectLst/>
                <a:latin typeface="Arial" panose="020B0604020202020204" pitchFamily="34" charset="0"/>
                <a:ea typeface="Times New Roman" panose="02020603050405020304" pitchFamily="18" charset="0"/>
                <a:cs typeface="Mangal" panose="02040503050203030202" pitchFamily="18" charset="0"/>
              </a:rPr>
              <a:t> </a:t>
            </a:r>
            <a:r>
              <a:rPr lang="en-IN" sz="1200" b="1" u="sng" dirty="0">
                <a:solidFill>
                  <a:srgbClr val="FF0000"/>
                </a:solidFill>
                <a:effectLst/>
                <a:latin typeface="Arial" panose="020B0604020202020204" pitchFamily="34" charset="0"/>
                <a:ea typeface="Times New Roman" panose="02020603050405020304" pitchFamily="18" charset="0"/>
                <a:cs typeface="Mangal" panose="02040503050203030202" pitchFamily="18" charset="0"/>
              </a:rPr>
              <a:t>t = r * √n-2 / √1-r2</a:t>
            </a:r>
            <a:endParaRPr lang="en-IN" sz="1100" b="1" u="sng"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FF0000"/>
                </a:solidFill>
                <a:effectLst/>
                <a:latin typeface="Arial" panose="020B0604020202020204" pitchFamily="34" charset="0"/>
                <a:ea typeface="Times New Roman" panose="02020603050405020304" pitchFamily="18" charset="0"/>
                <a:cs typeface="Mangal" panose="02040503050203030202" pitchFamily="18" charset="0"/>
              </a:rPr>
              <a:t> The p-value is calculated as the corresponding two-sided p-value for the </a:t>
            </a:r>
            <a:r>
              <a:rPr lang="en-IN" sz="1200" b="1" u="sng" dirty="0">
                <a:solidFill>
                  <a:srgbClr val="FF0000"/>
                </a:solidFill>
                <a:effectLst/>
                <a:latin typeface="Arial" panose="020B0604020202020204" pitchFamily="34" charset="0"/>
                <a:ea typeface="Times New Roman" panose="02020603050405020304" pitchFamily="18" charset="0"/>
                <a:cs typeface="Mangal" panose="02040503050203030202" pitchFamily="18" charset="0"/>
              </a:rPr>
              <a:t>t-distribution with n-2 degrees of freedom.</a:t>
            </a:r>
            <a:endParaRPr lang="en-IN" sz="1100" b="1" u="sng"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To determine if the correlation coefficient between two variables is statistically significant, you can perform a correlation test in R using the following syntax:</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err="1">
                <a:effectLst/>
                <a:latin typeface="Arial" panose="020B0604020202020204" pitchFamily="34" charset="0"/>
                <a:ea typeface="Times New Roman" panose="02020603050405020304" pitchFamily="18" charset="0"/>
                <a:cs typeface="Mangal" panose="02040503050203030202" pitchFamily="18" charset="0"/>
              </a:rPr>
              <a:t>cor.test</a:t>
            </a:r>
            <a:r>
              <a:rPr lang="en-IN" sz="1200" b="1" dirty="0">
                <a:effectLst/>
                <a:latin typeface="Arial" panose="020B0604020202020204" pitchFamily="34" charset="0"/>
                <a:ea typeface="Times New Roman" panose="02020603050405020304" pitchFamily="18" charset="0"/>
                <a:cs typeface="Mangal" panose="02040503050203030202" pitchFamily="18" charset="0"/>
              </a:rPr>
              <a:t>(x, y, method=c(“</a:t>
            </a:r>
            <a:r>
              <a:rPr lang="en-IN" sz="1200" b="1" dirty="0" err="1">
                <a:effectLst/>
                <a:latin typeface="Arial" panose="020B0604020202020204" pitchFamily="34" charset="0"/>
                <a:ea typeface="Times New Roman" panose="02020603050405020304" pitchFamily="18" charset="0"/>
                <a:cs typeface="Mangal" panose="02040503050203030202" pitchFamily="18" charset="0"/>
              </a:rPr>
              <a:t>pearson</a:t>
            </a:r>
            <a:r>
              <a:rPr lang="en-IN" sz="1200" b="1" dirty="0">
                <a:effectLst/>
                <a:latin typeface="Arial" panose="020B0604020202020204" pitchFamily="34" charset="0"/>
                <a:ea typeface="Times New Roman" panose="02020603050405020304" pitchFamily="18" charset="0"/>
                <a:cs typeface="Mangal" panose="02040503050203030202" pitchFamily="18" charset="0"/>
              </a:rPr>
              <a:t>”, “</a:t>
            </a:r>
            <a:r>
              <a:rPr lang="en-IN" sz="1200" b="1" dirty="0" err="1">
                <a:effectLst/>
                <a:latin typeface="Arial" panose="020B0604020202020204" pitchFamily="34" charset="0"/>
                <a:ea typeface="Times New Roman" panose="02020603050405020304" pitchFamily="18" charset="0"/>
                <a:cs typeface="Mangal" panose="02040503050203030202" pitchFamily="18" charset="0"/>
              </a:rPr>
              <a:t>kendall</a:t>
            </a:r>
            <a:r>
              <a:rPr lang="en-IN" sz="1200" b="1" dirty="0">
                <a:effectLst/>
                <a:latin typeface="Arial" panose="020B0604020202020204" pitchFamily="34" charset="0"/>
                <a:ea typeface="Times New Roman" panose="02020603050405020304" pitchFamily="18" charset="0"/>
                <a:cs typeface="Mangal" panose="02040503050203030202" pitchFamily="18" charset="0"/>
              </a:rPr>
              <a:t>”, “spearman”))</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where:</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x, y: Numeric vectors of data.</a:t>
            </a:r>
            <a:endPar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method: Method used to calculate correlation between two vectors. Default is “</a:t>
            </a:r>
            <a:r>
              <a:rPr lang="en-IN" sz="1200" b="1" dirty="0" err="1">
                <a:solidFill>
                  <a:srgbClr val="002060"/>
                </a:solidFill>
                <a:effectLst/>
                <a:latin typeface="Arial" panose="020B0604020202020204" pitchFamily="34" charset="0"/>
                <a:ea typeface="Times New Roman" panose="02020603050405020304" pitchFamily="18" charset="0"/>
                <a:cs typeface="Mangal" panose="02040503050203030202" pitchFamily="18" charset="0"/>
              </a:rPr>
              <a:t>pearson</a:t>
            </a: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a:t>
            </a:r>
            <a:endPar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D906D876-7241-6835-C72E-3D28CCCBFDC6}"/>
              </a:ext>
            </a:extLst>
          </p:cNvPr>
          <p:cNvSpPr/>
          <p:nvPr/>
        </p:nvSpPr>
        <p:spPr>
          <a:xfrm>
            <a:off x="6260123" y="187569"/>
            <a:ext cx="5673969" cy="21336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120"/>
              </a:spcAft>
            </a:pPr>
            <a:r>
              <a:rPr lang="en-IN" sz="1800" b="1" u="sng" dirty="0">
                <a:solidFill>
                  <a:srgbClr val="202122"/>
                </a:solidFill>
                <a:effectLst/>
                <a:latin typeface="Arial" panose="020B0604020202020204" pitchFamily="34" charset="0"/>
                <a:ea typeface="Times New Roman" panose="02020603050405020304" pitchFamily="18" charset="0"/>
                <a:cs typeface="Mangal" panose="02040503050203030202" pitchFamily="18" charset="0"/>
              </a:rPr>
              <a:t>R CODE: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800" b="1" dirty="0" err="1">
                <a:solidFill>
                  <a:srgbClr val="202122"/>
                </a:solidFill>
                <a:effectLst/>
                <a:highlight>
                  <a:srgbClr val="D3D3D3"/>
                </a:highlight>
                <a:latin typeface="Arial" panose="020B0604020202020204" pitchFamily="34" charset="0"/>
                <a:ea typeface="Times New Roman" panose="02020603050405020304" pitchFamily="18" charset="0"/>
                <a:cs typeface="Mangal" panose="02040503050203030202" pitchFamily="18" charset="0"/>
              </a:rPr>
              <a:t>cor.test</a:t>
            </a:r>
            <a:r>
              <a:rPr lang="en-IN" sz="1800" b="1" dirty="0">
                <a:solidFill>
                  <a:srgbClr val="202122"/>
                </a:solidFill>
                <a:effectLst/>
                <a:highlight>
                  <a:srgbClr val="D3D3D3"/>
                </a:highlight>
                <a:latin typeface="Arial" panose="020B0604020202020204" pitchFamily="34" charset="0"/>
                <a:ea typeface="Times New Roman" panose="02020603050405020304" pitchFamily="18" charset="0"/>
                <a:cs typeface="Mangal" panose="02040503050203030202" pitchFamily="18" charset="0"/>
              </a:rPr>
              <a:t>(y8$Weather.Condition..Poor.Visibility..Cases,y8$Weather.Condition..Poor.Visibility..Injured,method = c("</a:t>
            </a:r>
            <a:r>
              <a:rPr lang="en-IN" sz="1800" b="1" dirty="0" err="1">
                <a:solidFill>
                  <a:srgbClr val="202122"/>
                </a:solidFill>
                <a:effectLst/>
                <a:highlight>
                  <a:srgbClr val="D3D3D3"/>
                </a:highlight>
                <a:latin typeface="Arial" panose="020B0604020202020204" pitchFamily="34" charset="0"/>
                <a:ea typeface="Times New Roman" panose="02020603050405020304" pitchFamily="18" charset="0"/>
                <a:cs typeface="Mangal" panose="02040503050203030202" pitchFamily="18" charset="0"/>
              </a:rPr>
              <a:t>pearson</a:t>
            </a:r>
            <a:r>
              <a:rPr lang="en-IN" sz="1800" b="1" dirty="0">
                <a:solidFill>
                  <a:srgbClr val="202122"/>
                </a:solidFill>
                <a:effectLst/>
                <a:highlight>
                  <a:srgbClr val="D3D3D3"/>
                </a:highlight>
                <a:latin typeface="Arial" panose="020B0604020202020204" pitchFamily="34" charset="0"/>
                <a:ea typeface="Times New Roman" panose="02020603050405020304" pitchFamily="18" charset="0"/>
                <a:cs typeface="Mangal" panose="02040503050203030202" pitchFamily="18" charset="0"/>
              </a:rPr>
              <a:t>","</a:t>
            </a:r>
            <a:r>
              <a:rPr lang="en-IN" sz="1800" b="1" dirty="0" err="1">
                <a:solidFill>
                  <a:srgbClr val="202122"/>
                </a:solidFill>
                <a:effectLst/>
                <a:highlight>
                  <a:srgbClr val="D3D3D3"/>
                </a:highlight>
                <a:latin typeface="Arial" panose="020B0604020202020204" pitchFamily="34" charset="0"/>
                <a:ea typeface="Times New Roman" panose="02020603050405020304" pitchFamily="18" charset="0"/>
                <a:cs typeface="Mangal" panose="02040503050203030202" pitchFamily="18" charset="0"/>
              </a:rPr>
              <a:t>kendall</a:t>
            </a:r>
            <a:r>
              <a:rPr lang="en-IN" sz="1800" b="1" dirty="0">
                <a:solidFill>
                  <a:srgbClr val="202122"/>
                </a:solidFill>
                <a:effectLst/>
                <a:highlight>
                  <a:srgbClr val="D3D3D3"/>
                </a:highlight>
                <a:latin typeface="Arial" panose="020B0604020202020204" pitchFamily="34" charset="0"/>
                <a:ea typeface="Times New Roman" panose="02020603050405020304" pitchFamily="18" charset="0"/>
                <a:cs typeface="Mangal" panose="02040503050203030202" pitchFamily="18" charset="0"/>
              </a:rPr>
              <a:t>","spearman"))</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1" name="Picture 10">
            <a:extLst>
              <a:ext uri="{FF2B5EF4-FFF2-40B4-BE49-F238E27FC236}">
                <a16:creationId xmlns:a16="http://schemas.microsoft.com/office/drawing/2014/main" id="{168F8774-4B58-100A-6259-26BD9F5CDCF4}"/>
              </a:ext>
            </a:extLst>
          </p:cNvPr>
          <p:cNvPicPr>
            <a:picLocks noChangeAspect="1"/>
          </p:cNvPicPr>
          <p:nvPr/>
        </p:nvPicPr>
        <p:blipFill>
          <a:blip r:embed="rId2">
            <a:duotone>
              <a:prstClr val="black"/>
              <a:schemeClr val="accent6">
                <a:tint val="45000"/>
                <a:satMod val="400000"/>
              </a:schemeClr>
            </a:duotone>
          </a:blip>
          <a:stretch>
            <a:fillRect/>
          </a:stretch>
        </p:blipFill>
        <p:spPr>
          <a:xfrm>
            <a:off x="6260123" y="2590800"/>
            <a:ext cx="5501229" cy="1676400"/>
          </a:xfrm>
          <a:prstGeom prst="rect">
            <a:avLst/>
          </a:prstGeom>
          <a:ln w="127000" cap="sq">
            <a:solidFill>
              <a:srgbClr val="002060"/>
            </a:solidFill>
            <a:miter lim="800000"/>
          </a:ln>
          <a:effectLst>
            <a:outerShdw blurRad="57150" dist="50800" dir="2700000" algn="tl" rotWithShape="0">
              <a:srgbClr val="000000">
                <a:alpha val="40000"/>
              </a:srgbClr>
            </a:outerShdw>
          </a:effectLst>
        </p:spPr>
      </p:pic>
      <p:pic>
        <p:nvPicPr>
          <p:cNvPr id="14" name="Picture 13">
            <a:extLst>
              <a:ext uri="{FF2B5EF4-FFF2-40B4-BE49-F238E27FC236}">
                <a16:creationId xmlns:a16="http://schemas.microsoft.com/office/drawing/2014/main" id="{91A5C98A-A864-6F7C-2A3E-D996D91856D0}"/>
              </a:ext>
            </a:extLst>
          </p:cNvPr>
          <p:cNvPicPr>
            <a:picLocks noChangeAspect="1"/>
          </p:cNvPicPr>
          <p:nvPr/>
        </p:nvPicPr>
        <p:blipFill>
          <a:blip r:embed="rId3">
            <a:duotone>
              <a:prstClr val="black"/>
              <a:schemeClr val="accent5">
                <a:tint val="45000"/>
                <a:satMod val="400000"/>
              </a:schemeClr>
            </a:duotone>
          </a:blip>
          <a:stretch>
            <a:fillRect/>
          </a:stretch>
        </p:blipFill>
        <p:spPr>
          <a:xfrm>
            <a:off x="6244492" y="4536831"/>
            <a:ext cx="5642707" cy="192649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960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75FBAAF-A333-0ACF-C474-00D4AA4EA02B}"/>
              </a:ext>
            </a:extLst>
          </p:cNvPr>
          <p:cNvSpPr/>
          <p:nvPr/>
        </p:nvSpPr>
        <p:spPr>
          <a:xfrm>
            <a:off x="343877" y="226646"/>
            <a:ext cx="4486031" cy="21804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b="1" dirty="0"/>
              <a:t>Mood’s median test</a:t>
            </a:r>
          </a:p>
          <a:p>
            <a:pPr algn="ctr"/>
            <a:r>
              <a:rPr lang="en-IN" sz="2400" b="1" dirty="0"/>
              <a:t>(Non-parametric test)</a:t>
            </a:r>
          </a:p>
        </p:txBody>
      </p:sp>
      <p:pic>
        <p:nvPicPr>
          <p:cNvPr id="4" name="Picture 3">
            <a:extLst>
              <a:ext uri="{FF2B5EF4-FFF2-40B4-BE49-F238E27FC236}">
                <a16:creationId xmlns:a16="http://schemas.microsoft.com/office/drawing/2014/main" id="{3F19CE97-05CA-E2C8-E9E3-0A5B6D714725}"/>
              </a:ext>
            </a:extLst>
          </p:cNvPr>
          <p:cNvPicPr>
            <a:picLocks noChangeAspect="1"/>
          </p:cNvPicPr>
          <p:nvPr/>
        </p:nvPicPr>
        <p:blipFill>
          <a:blip r:embed="rId2">
            <a:duotone>
              <a:prstClr val="black"/>
              <a:srgbClr val="00B050">
                <a:tint val="45000"/>
                <a:satMod val="400000"/>
              </a:srgbClr>
            </a:duotone>
          </a:blip>
          <a:stretch>
            <a:fillRect/>
          </a:stretch>
        </p:blipFill>
        <p:spPr>
          <a:xfrm>
            <a:off x="88920" y="2622998"/>
            <a:ext cx="5405295" cy="3621493"/>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C144231F-85A7-0E30-E1B7-8AA5A04C713D}"/>
              </a:ext>
            </a:extLst>
          </p:cNvPr>
          <p:cNvPicPr>
            <a:picLocks noChangeAspect="1"/>
          </p:cNvPicPr>
          <p:nvPr/>
        </p:nvPicPr>
        <p:blipFill>
          <a:blip r:embed="rId3">
            <a:duotone>
              <a:prstClr val="black"/>
              <a:schemeClr val="accent6">
                <a:tint val="45000"/>
                <a:satMod val="400000"/>
              </a:schemeClr>
            </a:duotone>
          </a:blip>
          <a:stretch>
            <a:fillRect/>
          </a:stretch>
        </p:blipFill>
        <p:spPr>
          <a:xfrm>
            <a:off x="6116739" y="501552"/>
            <a:ext cx="5628183" cy="1600786"/>
          </a:xfrm>
          <a:prstGeom prst="rect">
            <a:avLst/>
          </a:prstGeom>
          <a:ln w="127000" cap="sq">
            <a:solidFill>
              <a:schemeClr val="accent2">
                <a:lumMod val="50000"/>
              </a:schemeClr>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DDBB103A-8281-29D5-572D-6945941BC6DE}"/>
              </a:ext>
            </a:extLst>
          </p:cNvPr>
          <p:cNvPicPr>
            <a:picLocks noChangeAspect="1"/>
          </p:cNvPicPr>
          <p:nvPr/>
        </p:nvPicPr>
        <p:blipFill>
          <a:blip r:embed="rId4">
            <a:duotone>
              <a:prstClr val="black"/>
              <a:schemeClr val="accent5">
                <a:tint val="45000"/>
                <a:satMod val="400000"/>
              </a:schemeClr>
            </a:duotone>
          </a:blip>
          <a:stretch>
            <a:fillRect/>
          </a:stretch>
        </p:blipFill>
        <p:spPr>
          <a:xfrm>
            <a:off x="6041292" y="2517843"/>
            <a:ext cx="5808735" cy="1374219"/>
          </a:xfrm>
          <a:prstGeom prst="rect">
            <a:avLst/>
          </a:prstGeom>
          <a:ln w="127000" cap="sq">
            <a:solidFill>
              <a:schemeClr val="accent1">
                <a:lumMod val="50000"/>
              </a:schemeClr>
            </a:solidFill>
            <a:miter lim="800000"/>
          </a:ln>
          <a:effectLst>
            <a:outerShdw blurRad="57150" dist="50800" dir="2700000" algn="tl" rotWithShape="0">
              <a:srgbClr val="000000">
                <a:alpha val="40000"/>
              </a:srgbClr>
            </a:outerShdw>
          </a:effectLst>
        </p:spPr>
      </p:pic>
      <p:sp>
        <p:nvSpPr>
          <p:cNvPr id="11" name="TextBox 10">
            <a:extLst>
              <a:ext uri="{FF2B5EF4-FFF2-40B4-BE49-F238E27FC236}">
                <a16:creationId xmlns:a16="http://schemas.microsoft.com/office/drawing/2014/main" id="{DAE771D2-1EE0-FDB0-A8ED-CE34A18DAC88}"/>
              </a:ext>
            </a:extLst>
          </p:cNvPr>
          <p:cNvSpPr txBox="1"/>
          <p:nvPr/>
        </p:nvSpPr>
        <p:spPr>
          <a:xfrm>
            <a:off x="5947508" y="4366147"/>
            <a:ext cx="6048104" cy="1161985"/>
          </a:xfrm>
          <a:prstGeom prst="rect">
            <a:avLst/>
          </a:prstGeom>
          <a:solidFill>
            <a:schemeClr val="accent4">
              <a:lumMod val="60000"/>
              <a:lumOff val="40000"/>
            </a:schemeClr>
          </a:solidFill>
          <a:ln>
            <a:solidFill>
              <a:srgbClr val="00B0F0"/>
            </a:solidFill>
          </a:ln>
        </p:spPr>
        <p:txBody>
          <a:bodyPr wrap="square">
            <a:spAutoFit/>
          </a:bodyPr>
          <a:lstStyle/>
          <a:p>
            <a:pPr>
              <a:lnSpc>
                <a:spcPct val="107000"/>
              </a:lnSpc>
              <a:spcAft>
                <a:spcPts val="120"/>
              </a:spcAft>
            </a:pPr>
            <a:r>
              <a:rPr lang="en-IN" sz="1600" b="1" u="sng" dirty="0">
                <a:solidFill>
                  <a:srgbClr val="202122"/>
                </a:solidFill>
                <a:effectLst/>
                <a:latin typeface="Arial" panose="020B0604020202020204" pitchFamily="34" charset="0"/>
                <a:ea typeface="Times New Roman" panose="02020603050405020304" pitchFamily="18" charset="0"/>
                <a:cs typeface="Mangal" panose="02040503050203030202" pitchFamily="18" charset="0"/>
              </a:rPr>
              <a:t>Conclusion: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As p-value is grater than 0.05 so we do not reject our null hypothesis that is the median of two group that is :  y8$Weather.Condition..Poor.Visibility..Injured </a:t>
            </a:r>
            <a:r>
              <a:rPr lang="en-IN" sz="1200" b="1" dirty="0">
                <a:solidFill>
                  <a:srgbClr val="002060"/>
                </a:solidFill>
                <a:latin typeface="Arial" panose="020B0604020202020204" pitchFamily="34" charset="0"/>
                <a:ea typeface="Times New Roman" panose="02020603050405020304" pitchFamily="18" charset="0"/>
                <a:cs typeface="Mangal" panose="02040503050203030202" pitchFamily="18" charset="0"/>
              </a:rPr>
              <a:t>and</a:t>
            </a:r>
            <a:r>
              <a:rPr lang="en-IN" sz="120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y8$Weather.Condition..Other.Causes..Cases are equal.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200" b="1" dirty="0">
                <a:solidFill>
                  <a:srgbClr val="202122"/>
                </a:solidFill>
                <a:effectLst/>
                <a:latin typeface="Arial" panose="020B0604020202020204" pitchFamily="34"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6605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735886-3890-C551-FDB3-A3E9B2123832}"/>
              </a:ext>
            </a:extLst>
          </p:cNvPr>
          <p:cNvSpPr/>
          <p:nvPr/>
        </p:nvSpPr>
        <p:spPr>
          <a:xfrm>
            <a:off x="3469822" y="293913"/>
            <a:ext cx="4474028" cy="11185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b="1" dirty="0"/>
              <a:t>Maan-Whitney U test</a:t>
            </a:r>
          </a:p>
          <a:p>
            <a:pPr algn="ctr"/>
            <a:r>
              <a:rPr lang="en-IN" sz="2800" b="1" dirty="0"/>
              <a:t>(Non-Parametric test)</a:t>
            </a:r>
          </a:p>
        </p:txBody>
      </p:sp>
      <p:sp>
        <p:nvSpPr>
          <p:cNvPr id="4" name="TextBox 3">
            <a:extLst>
              <a:ext uri="{FF2B5EF4-FFF2-40B4-BE49-F238E27FC236}">
                <a16:creationId xmlns:a16="http://schemas.microsoft.com/office/drawing/2014/main" id="{FB51EC46-798C-550C-E8EF-1404E6DB89C1}"/>
              </a:ext>
            </a:extLst>
          </p:cNvPr>
          <p:cNvSpPr txBox="1"/>
          <p:nvPr/>
        </p:nvSpPr>
        <p:spPr>
          <a:xfrm>
            <a:off x="97972" y="1469572"/>
            <a:ext cx="5600699" cy="1703543"/>
          </a:xfrm>
          <a:prstGeom prst="rect">
            <a:avLst/>
          </a:prstGeom>
          <a:solidFill>
            <a:schemeClr val="accent4">
              <a:lumMod val="60000"/>
              <a:lumOff val="40000"/>
            </a:schemeClr>
          </a:solidFill>
        </p:spPr>
        <p:txBody>
          <a:bodyPr wrap="square">
            <a:spAutoFit/>
          </a:bodyPr>
          <a:lstStyle/>
          <a:p>
            <a:pPr>
              <a:lnSpc>
                <a:spcPct val="107000"/>
              </a:lnSpc>
              <a:spcAft>
                <a:spcPts val="120"/>
              </a:spcAft>
            </a:pP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A Mann-Whitney U test (sometimes called the Wilcoxon rank-sum test) is used to compare the differences between two independent samples when the sample distributions are not normally distributed and the sample sizes are small (n &lt;30).</a:t>
            </a:r>
            <a:endParaRPr lang="en-IN" sz="105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
              </a:spcAft>
            </a:pP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A very general formulation is to assume that:</a:t>
            </a:r>
            <a:endParaRPr lang="en-IN" sz="105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120"/>
              </a:spcAft>
              <a:buFont typeface="+mj-lt"/>
              <a:buAutoNum type="arabicPeriod"/>
              <a:tabLst>
                <a:tab pos="457200" algn="l"/>
              </a:tabLst>
            </a:pP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All the observations from both groups are </a:t>
            </a:r>
            <a:r>
              <a:rPr lang="en-IN" sz="1050" b="1" u="sng" dirty="0">
                <a:solidFill>
                  <a:srgbClr val="00B0F0"/>
                </a:solidFill>
                <a:effectLst/>
                <a:latin typeface="Arial" panose="020B0604020202020204" pitchFamily="34" charset="0"/>
                <a:ea typeface="Times New Roman" panose="02020603050405020304" pitchFamily="18" charset="0"/>
                <a:cs typeface="Mangal" panose="02040503050203030202" pitchFamily="18" charset="0"/>
                <a:hlinkClick r:id="rId2" tooltip="Statistical independence"/>
              </a:rPr>
              <a:t>independent</a:t>
            </a: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of each other,</a:t>
            </a:r>
            <a:endParaRPr lang="en-IN" sz="105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120"/>
              </a:spcAft>
              <a:buFont typeface="+mj-lt"/>
              <a:buAutoNum type="arabicPeriod"/>
              <a:tabLst>
                <a:tab pos="457200" algn="l"/>
              </a:tabLst>
            </a:pP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The responses are at least </a:t>
            </a:r>
            <a:r>
              <a:rPr lang="en-IN" sz="1050" b="1" u="sng" dirty="0">
                <a:solidFill>
                  <a:srgbClr val="00B0F0"/>
                </a:solidFill>
                <a:effectLst/>
                <a:latin typeface="Arial" panose="020B0604020202020204" pitchFamily="34" charset="0"/>
                <a:ea typeface="Times New Roman" panose="02020603050405020304" pitchFamily="18" charset="0"/>
                <a:cs typeface="Mangal" panose="02040503050203030202" pitchFamily="18" charset="0"/>
                <a:hlinkClick r:id="rId3" tooltip="Ordinal measurement"/>
              </a:rPr>
              <a:t>ordinal</a:t>
            </a: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(i.e., one can at least say, of any two observations, which is the greater),</a:t>
            </a:r>
            <a:endParaRPr lang="en-IN" sz="105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120"/>
              </a:spcAft>
              <a:buFont typeface="+mj-lt"/>
              <a:buAutoNum type="arabicPeriod"/>
              <a:tabLst>
                <a:tab pos="457200" algn="l"/>
              </a:tabLst>
            </a:pP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Under the null hypothesis </a:t>
            </a:r>
            <a:r>
              <a:rPr lang="en-IN" sz="1050" b="1" i="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H</a:t>
            </a:r>
            <a:r>
              <a:rPr lang="en-IN" sz="1050" b="1" baseline="-25000"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0</a:t>
            </a: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the distributions of both populations are identical. </a:t>
            </a:r>
            <a:endParaRPr lang="en-IN" sz="105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120"/>
              </a:spcAft>
              <a:buFont typeface="+mj-lt"/>
              <a:buAutoNum type="arabicPeriod"/>
              <a:tabLst>
                <a:tab pos="457200" algn="l"/>
              </a:tabLst>
            </a:pP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The alternative hypothesis </a:t>
            </a:r>
            <a:r>
              <a:rPr lang="en-IN" sz="1050" b="1" i="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H</a:t>
            </a:r>
            <a:r>
              <a:rPr lang="en-IN" sz="1050" b="1" baseline="-25000"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1</a:t>
            </a:r>
            <a:r>
              <a:rPr lang="en-IN" sz="1050" b="1" dirty="0">
                <a:solidFill>
                  <a:srgbClr val="002060"/>
                </a:solidFill>
                <a:effectLst/>
                <a:latin typeface="Arial" panose="020B0604020202020204" pitchFamily="34" charset="0"/>
                <a:ea typeface="Times New Roman" panose="02020603050405020304" pitchFamily="18" charset="0"/>
                <a:cs typeface="Mangal" panose="02040503050203030202" pitchFamily="18" charset="0"/>
              </a:rPr>
              <a:t> is that the distributions are not identical. </a:t>
            </a:r>
            <a:endParaRPr lang="en-IN" sz="105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2414409D-908A-B904-7B58-C03E246EB5E2}"/>
              </a:ext>
            </a:extLst>
          </p:cNvPr>
          <p:cNvPicPr>
            <a:picLocks noChangeAspect="1"/>
          </p:cNvPicPr>
          <p:nvPr/>
        </p:nvPicPr>
        <p:blipFill>
          <a:blip r:embed="rId4">
            <a:duotone>
              <a:prstClr val="black"/>
              <a:schemeClr val="accent2">
                <a:tint val="45000"/>
                <a:satMod val="400000"/>
              </a:schemeClr>
            </a:duotone>
          </a:blip>
          <a:stretch>
            <a:fillRect/>
          </a:stretch>
        </p:blipFill>
        <p:spPr>
          <a:xfrm>
            <a:off x="97972" y="3230267"/>
            <a:ext cx="5600698" cy="3333820"/>
          </a:xfrm>
          <a:prstGeom prst="rect">
            <a:avLst/>
          </a:prstGeom>
        </p:spPr>
      </p:pic>
      <p:sp>
        <p:nvSpPr>
          <p:cNvPr id="7" name="Rectangle: Rounded Corners 6">
            <a:extLst>
              <a:ext uri="{FF2B5EF4-FFF2-40B4-BE49-F238E27FC236}">
                <a16:creationId xmlns:a16="http://schemas.microsoft.com/office/drawing/2014/main" id="{69B06AC0-44A0-8FFF-1FA5-A62BC1DBF290}"/>
              </a:ext>
            </a:extLst>
          </p:cNvPr>
          <p:cNvSpPr/>
          <p:nvPr/>
        </p:nvSpPr>
        <p:spPr>
          <a:xfrm>
            <a:off x="6095999" y="1462017"/>
            <a:ext cx="5869353" cy="14042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Maan-Whitney U test over </a:t>
            </a:r>
            <a:r>
              <a:rPr lang="en-IN" b="1" u="sng" dirty="0"/>
              <a:t>dangerous or careless driving died cases and lack of road infrastructure died cases</a:t>
            </a:r>
          </a:p>
        </p:txBody>
      </p:sp>
      <p:sp>
        <p:nvSpPr>
          <p:cNvPr id="8" name="Rectangle: Rounded Corners 7">
            <a:extLst>
              <a:ext uri="{FF2B5EF4-FFF2-40B4-BE49-F238E27FC236}">
                <a16:creationId xmlns:a16="http://schemas.microsoft.com/office/drawing/2014/main" id="{4285DEA5-512E-5900-C8CD-6BA86C2F11F0}"/>
              </a:ext>
            </a:extLst>
          </p:cNvPr>
          <p:cNvSpPr/>
          <p:nvPr/>
        </p:nvSpPr>
        <p:spPr>
          <a:xfrm>
            <a:off x="6096000" y="2915872"/>
            <a:ext cx="5869354" cy="1843697"/>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rgbClr val="C00000"/>
                </a:solidFill>
              </a:rPr>
              <a:t>R-CODE:</a:t>
            </a:r>
          </a:p>
          <a:p>
            <a:pPr algn="ctr"/>
            <a:r>
              <a:rPr lang="en-IN" sz="1200" b="1" dirty="0" err="1">
                <a:solidFill>
                  <a:schemeClr val="tx1">
                    <a:lumMod val="85000"/>
                    <a:lumOff val="15000"/>
                  </a:schemeClr>
                </a:solidFill>
              </a:rPr>
              <a:t>wilcox.test</a:t>
            </a:r>
            <a:r>
              <a:rPr lang="en-IN" sz="1200" b="1" dirty="0">
                <a:solidFill>
                  <a:schemeClr val="tx1">
                    <a:lumMod val="85000"/>
                    <a:lumOff val="15000"/>
                  </a:schemeClr>
                </a:solidFill>
              </a:rPr>
              <a:t>(y8$Dangerous.or.Careless.Driving..Overtaking.etc.Died,y8$Lack.of.Road.Infrastructure.Died)</a:t>
            </a:r>
          </a:p>
          <a:p>
            <a:pPr algn="ctr"/>
            <a:r>
              <a:rPr lang="en-IN" sz="1200" b="1" dirty="0">
                <a:solidFill>
                  <a:schemeClr val="tx1">
                    <a:lumMod val="85000"/>
                    <a:lumOff val="15000"/>
                  </a:schemeClr>
                </a:solidFill>
              </a:rPr>
              <a:t>OUTPUT:</a:t>
            </a:r>
          </a:p>
          <a:p>
            <a:pPr algn="ctr"/>
            <a:r>
              <a:rPr lang="en-IN" sz="1200" b="1" dirty="0">
                <a:solidFill>
                  <a:schemeClr val="tx1">
                    <a:lumMod val="85000"/>
                    <a:lumOff val="15000"/>
                  </a:schemeClr>
                </a:solidFill>
              </a:rPr>
              <a:t>Wilcoxon rank sum test with continuity correction</a:t>
            </a:r>
          </a:p>
          <a:p>
            <a:pPr algn="ctr"/>
            <a:r>
              <a:rPr lang="en-IN" sz="1200" b="1" dirty="0">
                <a:solidFill>
                  <a:schemeClr val="tx1">
                    <a:lumMod val="85000"/>
                    <a:lumOff val="15000"/>
                  </a:schemeClr>
                </a:solidFill>
              </a:rPr>
              <a:t>data:  y8$Dangerous.or.Careless.Driving..Overtaking.etc.Die and y8$Lack.of.Road.Infrastructure.Died,W = 697, p-value = 5.983e-07</a:t>
            </a:r>
          </a:p>
          <a:p>
            <a:pPr algn="ctr"/>
            <a:r>
              <a:rPr lang="en-IN" sz="1200" b="1" dirty="0">
                <a:solidFill>
                  <a:schemeClr val="tx1">
                    <a:lumMod val="85000"/>
                    <a:lumOff val="15000"/>
                  </a:schemeClr>
                </a:solidFill>
              </a:rPr>
              <a:t>alternative hypothesis: true location shift is not equal to 0</a:t>
            </a:r>
          </a:p>
          <a:p>
            <a:pPr algn="ctr"/>
            <a:endParaRPr lang="en-IN" dirty="0"/>
          </a:p>
        </p:txBody>
      </p:sp>
      <p:sp>
        <p:nvSpPr>
          <p:cNvPr id="9" name="Rectangle: Rounded Corners 8">
            <a:extLst>
              <a:ext uri="{FF2B5EF4-FFF2-40B4-BE49-F238E27FC236}">
                <a16:creationId xmlns:a16="http://schemas.microsoft.com/office/drawing/2014/main" id="{A43E9AE0-4586-2F5B-9771-05901642CA96}"/>
              </a:ext>
            </a:extLst>
          </p:cNvPr>
          <p:cNvSpPr/>
          <p:nvPr/>
        </p:nvSpPr>
        <p:spPr>
          <a:xfrm>
            <a:off x="6096000" y="4897177"/>
            <a:ext cx="5869354" cy="15387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lumMod val="95000"/>
                    <a:lumOff val="5000"/>
                  </a:schemeClr>
                </a:solidFill>
              </a:rPr>
              <a:t>Conclusion:</a:t>
            </a:r>
          </a:p>
          <a:p>
            <a:pPr algn="ctr"/>
            <a:r>
              <a:rPr lang="en-US" sz="1600" b="1" dirty="0">
                <a:solidFill>
                  <a:schemeClr val="tx1">
                    <a:lumMod val="95000"/>
                    <a:lumOff val="5000"/>
                  </a:schemeClr>
                </a:solidFill>
              </a:rPr>
              <a:t>As the p-value is less than 0.05 so we reject our null hypothesis that is the distribution of ‘y8$Dangerous.or. Careless.Driving..</a:t>
            </a:r>
            <a:r>
              <a:rPr lang="en-US" sz="1600" b="1" dirty="0" err="1">
                <a:solidFill>
                  <a:schemeClr val="tx1">
                    <a:lumMod val="95000"/>
                    <a:lumOff val="5000"/>
                  </a:schemeClr>
                </a:solidFill>
              </a:rPr>
              <a:t>Overtaking.etc.Died</a:t>
            </a:r>
            <a:r>
              <a:rPr lang="en-US" sz="1600" b="1" dirty="0">
                <a:solidFill>
                  <a:schemeClr val="tx1">
                    <a:lumMod val="95000"/>
                    <a:lumOff val="5000"/>
                  </a:schemeClr>
                </a:solidFill>
              </a:rPr>
              <a:t>’ and ‘y8$Lack.of.Road.Infrastructure.Died’ are not same.</a:t>
            </a:r>
          </a:p>
        </p:txBody>
      </p:sp>
    </p:spTree>
    <p:extLst>
      <p:ext uri="{BB962C8B-B14F-4D97-AF65-F5344CB8AC3E}">
        <p14:creationId xmlns:p14="http://schemas.microsoft.com/office/powerpoint/2010/main" val="225210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4402EB-EF90-773F-0EB3-D88976450105}"/>
              </a:ext>
            </a:extLst>
          </p:cNvPr>
          <p:cNvSpPr/>
          <p:nvPr/>
        </p:nvSpPr>
        <p:spPr>
          <a:xfrm>
            <a:off x="2289908" y="125047"/>
            <a:ext cx="7158892" cy="11566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b="1" dirty="0"/>
              <a:t>MULTIPLE REGRESSION</a:t>
            </a:r>
          </a:p>
        </p:txBody>
      </p:sp>
      <p:sp>
        <p:nvSpPr>
          <p:cNvPr id="3" name="Rectangle: Rounded Corners 2">
            <a:extLst>
              <a:ext uri="{FF2B5EF4-FFF2-40B4-BE49-F238E27FC236}">
                <a16:creationId xmlns:a16="http://schemas.microsoft.com/office/drawing/2014/main" id="{55047646-3074-1224-77AB-F73F85B21DC7}"/>
              </a:ext>
            </a:extLst>
          </p:cNvPr>
          <p:cNvSpPr/>
          <p:nvPr/>
        </p:nvSpPr>
        <p:spPr>
          <a:xfrm>
            <a:off x="711201" y="1883508"/>
            <a:ext cx="10769600" cy="43844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07000"/>
              </a:lnSpc>
              <a:spcAft>
                <a:spcPts val="800"/>
              </a:spcAf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Multiple regression is an extension of linear regression into relationship between more than two variables. In simple linear relation we have one predictor and one response variable, but in multiple regression we have more than one predictor variable and one response variable.</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The general mathematical equation for multiple regression is −</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 = a + b1x1 + b2x2 +...</a:t>
            </a:r>
            <a:r>
              <a:rPr lang="en-IN" sz="1800" b="1" dirty="0" err="1">
                <a:solidFill>
                  <a:srgbClr val="002060"/>
                </a:solidFill>
                <a:effectLst/>
                <a:latin typeface="Calibri" panose="020F0502020204030204" pitchFamily="34" charset="0"/>
                <a:ea typeface="Calibri" panose="020F0502020204030204" pitchFamily="34" charset="0"/>
                <a:cs typeface="Mangal" panose="02040503050203030202" pitchFamily="18" charset="0"/>
              </a:rPr>
              <a:t>bnxn</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 e </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Following is the description of the parameters used −</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 is the response variable.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a, b1, b2...bn are the coefficients.</a:t>
            </a:r>
          </a:p>
          <a:p>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x1, x2, ...</a:t>
            </a:r>
            <a:r>
              <a:rPr lang="en-IN" sz="1800" b="1" dirty="0" err="1">
                <a:solidFill>
                  <a:srgbClr val="002060"/>
                </a:solidFill>
                <a:effectLst/>
                <a:latin typeface="Calibri" panose="020F0502020204030204" pitchFamily="34" charset="0"/>
                <a:ea typeface="Calibri" panose="020F0502020204030204" pitchFamily="34" charset="0"/>
                <a:cs typeface="Mangal" panose="02040503050203030202" pitchFamily="18" charset="0"/>
              </a:rPr>
              <a:t>xn</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are the predictor variables.</a:t>
            </a:r>
            <a:endParaRPr lang="en-US" b="1" dirty="0"/>
          </a:p>
        </p:txBody>
      </p:sp>
    </p:spTree>
    <p:extLst>
      <p:ext uri="{BB962C8B-B14F-4D97-AF65-F5344CB8AC3E}">
        <p14:creationId xmlns:p14="http://schemas.microsoft.com/office/powerpoint/2010/main" val="408081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9C7A6F-EDA2-42E7-3434-A76CBD3342C5}"/>
              </a:ext>
            </a:extLst>
          </p:cNvPr>
          <p:cNvSpPr/>
          <p:nvPr/>
        </p:nvSpPr>
        <p:spPr>
          <a:xfrm>
            <a:off x="89808" y="73479"/>
            <a:ext cx="5077232" cy="17553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b="1" dirty="0">
                <a:solidFill>
                  <a:schemeClr val="tx1">
                    <a:lumMod val="95000"/>
                    <a:lumOff val="5000"/>
                  </a:schemeClr>
                </a:solidFill>
              </a:rPr>
              <a:t>Multiple Linear Regression Model-1</a:t>
            </a:r>
          </a:p>
        </p:txBody>
      </p:sp>
      <p:sp>
        <p:nvSpPr>
          <p:cNvPr id="4" name="TextBox 3">
            <a:extLst>
              <a:ext uri="{FF2B5EF4-FFF2-40B4-BE49-F238E27FC236}">
                <a16:creationId xmlns:a16="http://schemas.microsoft.com/office/drawing/2014/main" id="{72F41C3E-D380-5730-011D-CCF3B01280F8}"/>
              </a:ext>
            </a:extLst>
          </p:cNvPr>
          <p:cNvSpPr txBox="1"/>
          <p:nvPr/>
        </p:nvSpPr>
        <p:spPr>
          <a:xfrm>
            <a:off x="89810" y="1902279"/>
            <a:ext cx="5077232" cy="482420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07000"/>
              </a:lnSpc>
              <a:spcAft>
                <a:spcPts val="800"/>
              </a:spcAft>
            </a:pPr>
            <a:r>
              <a:rPr lang="en-IN" sz="20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Multiple regression model is on how total died of road accident depends on some cases.</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R1=</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y8$Total.Road.Accidents.Died.</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x1=</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y8$Dangerous.or.Careless.Driving..Overtaking.etc.Cases</a:t>
            </a:r>
            <a:r>
              <a:rPr lang="en-IN" sz="1600" b="1" dirty="0">
                <a:effectLst/>
                <a:latin typeface="Calibri" panose="020F0502020204030204" pitchFamily="34" charset="0"/>
                <a:ea typeface="Calibri" panose="020F0502020204030204" pitchFamily="34" charset="0"/>
                <a:cs typeface="Mangal" panose="02040503050203030202" pitchFamily="18" charset="0"/>
              </a:rPr>
              <a:t>.</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x2=</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y8$Overspeeding.Cases.</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x3=</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y8$Defect.in.Mechanical.Condition.of.Vehicle.Cases</a:t>
            </a:r>
            <a:r>
              <a:rPr lang="en-IN" sz="1600" b="1" dirty="0">
                <a:effectLst/>
                <a:latin typeface="Calibri" panose="020F0502020204030204" pitchFamily="34" charset="0"/>
                <a:ea typeface="Calibri" panose="020F0502020204030204" pitchFamily="34" charset="0"/>
                <a:cs typeface="Mangal" panose="02040503050203030202" pitchFamily="18" charset="0"/>
              </a:rPr>
              <a:t>.</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x4=</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y8$Weather.Condition..Poor.Visibility..Cases</a:t>
            </a:r>
            <a:r>
              <a:rPr lang="en-IN" sz="1600" b="1" dirty="0">
                <a:effectLst/>
                <a:latin typeface="Calibri" panose="020F0502020204030204" pitchFamily="34" charset="0"/>
                <a:ea typeface="Calibri" panose="020F0502020204030204" pitchFamily="34" charset="0"/>
                <a:cs typeface="Mangal" panose="02040503050203030202" pitchFamily="18" charset="0"/>
              </a:rPr>
              <a:t>.</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x5=</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y8$Lack.of.Road.Infrastructure.Cases.</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x6=</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y8$Vehicles.Parking.at.Road.Shoulders.Cases .</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our multiple regression model is:</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R</a:t>
            </a:r>
            <a:r>
              <a:rPr lang="en-IN" sz="1600" b="1" baseline="-25000" dirty="0">
                <a:effectLst/>
                <a:latin typeface="Calibri" panose="020F0502020204030204" pitchFamily="34" charset="0"/>
                <a:ea typeface="Calibri" panose="020F0502020204030204" pitchFamily="34" charset="0"/>
                <a:cs typeface="Mangal" panose="02040503050203030202" pitchFamily="18" charset="0"/>
              </a:rPr>
              <a:t>1</a:t>
            </a:r>
            <a:r>
              <a:rPr lang="en-IN" sz="1600" b="1" dirty="0">
                <a:effectLst/>
                <a:latin typeface="Calibri" panose="020F0502020204030204" pitchFamily="34" charset="0"/>
                <a:ea typeface="Calibri" panose="020F0502020204030204" pitchFamily="34" charset="0"/>
                <a:cs typeface="Mangal" panose="02040503050203030202" pitchFamily="18" charset="0"/>
              </a:rPr>
              <a:t>=</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a+b</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1</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1</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2</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2</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3</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3</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4</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4</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5</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5</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6</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6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6</a:t>
            </a:r>
            <a:r>
              <a:rPr lang="en-IN" sz="16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+e; where e is error which follows normal distribution having mean 0 with constant variance sigma square.</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8B04515B-63CB-ADFA-A7A9-AE4A2C0F227A}"/>
              </a:ext>
            </a:extLst>
          </p:cNvPr>
          <p:cNvPicPr>
            <a:picLocks noChangeAspect="1"/>
          </p:cNvPicPr>
          <p:nvPr/>
        </p:nvPicPr>
        <p:blipFill>
          <a:blip r:embed="rId2">
            <a:duotone>
              <a:prstClr val="black"/>
              <a:srgbClr val="0070C0">
                <a:tint val="45000"/>
                <a:satMod val="400000"/>
              </a:srgbClr>
            </a:duotone>
          </a:blip>
          <a:stretch>
            <a:fillRect/>
          </a:stretch>
        </p:blipFill>
        <p:spPr>
          <a:xfrm>
            <a:off x="5804807" y="604157"/>
            <a:ext cx="6155872" cy="12981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34925B45-1D8F-F059-DCC0-5245D89B8F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48809" y="2324278"/>
            <a:ext cx="4489404" cy="1858369"/>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C518709C-E4AA-F852-64A1-DD1B098803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17229" y="4604647"/>
            <a:ext cx="4743450" cy="20655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Oval 8">
            <a:extLst>
              <a:ext uri="{FF2B5EF4-FFF2-40B4-BE49-F238E27FC236}">
                <a16:creationId xmlns:a16="http://schemas.microsoft.com/office/drawing/2014/main" id="{90EEF6B7-5D19-6E8D-3593-C11857D92272}"/>
              </a:ext>
            </a:extLst>
          </p:cNvPr>
          <p:cNvSpPr/>
          <p:nvPr/>
        </p:nvSpPr>
        <p:spPr>
          <a:xfrm>
            <a:off x="5347607" y="2465613"/>
            <a:ext cx="1787979" cy="10450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lumMod val="95000"/>
                    <a:lumOff val="5000"/>
                  </a:schemeClr>
                </a:solidFill>
              </a:rPr>
              <a:t>Correlation matrix</a:t>
            </a:r>
          </a:p>
        </p:txBody>
      </p:sp>
      <p:sp>
        <p:nvSpPr>
          <p:cNvPr id="10" name="Oval 9">
            <a:extLst>
              <a:ext uri="{FF2B5EF4-FFF2-40B4-BE49-F238E27FC236}">
                <a16:creationId xmlns:a16="http://schemas.microsoft.com/office/drawing/2014/main" id="{71BB20E9-458E-EBBF-83CC-6E19A3AC9CF3}"/>
              </a:ext>
            </a:extLst>
          </p:cNvPr>
          <p:cNvSpPr/>
          <p:nvPr/>
        </p:nvSpPr>
        <p:spPr>
          <a:xfrm>
            <a:off x="5359311" y="5110843"/>
            <a:ext cx="1776275" cy="10450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lumMod val="95000"/>
                    <a:lumOff val="5000"/>
                  </a:schemeClr>
                </a:solidFill>
              </a:rPr>
              <a:t>Correlation</a:t>
            </a:r>
          </a:p>
          <a:p>
            <a:pPr algn="ctr"/>
            <a:r>
              <a:rPr lang="en-IN" b="1" dirty="0">
                <a:solidFill>
                  <a:schemeClr val="tx1">
                    <a:lumMod val="95000"/>
                    <a:lumOff val="5000"/>
                  </a:schemeClr>
                </a:solidFill>
              </a:rPr>
              <a:t>plot</a:t>
            </a:r>
          </a:p>
        </p:txBody>
      </p:sp>
    </p:spTree>
    <p:extLst>
      <p:ext uri="{BB962C8B-B14F-4D97-AF65-F5344CB8AC3E}">
        <p14:creationId xmlns:p14="http://schemas.microsoft.com/office/powerpoint/2010/main" val="333039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CAADF6-10E9-8B34-FC14-FF4E72A8DC2B}"/>
              </a:ext>
            </a:extLst>
          </p:cNvPr>
          <p:cNvSpPr/>
          <p:nvPr/>
        </p:nvSpPr>
        <p:spPr>
          <a:xfrm>
            <a:off x="109416" y="171939"/>
            <a:ext cx="5040922" cy="161778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lumMod val="95000"/>
                    <a:lumOff val="5000"/>
                  </a:schemeClr>
                </a:solidFill>
              </a:rPr>
              <a:t>Multiple Linear Regression Model-2</a:t>
            </a:r>
          </a:p>
        </p:txBody>
      </p:sp>
      <p:pic>
        <p:nvPicPr>
          <p:cNvPr id="3" name="Picture 2">
            <a:extLst>
              <a:ext uri="{FF2B5EF4-FFF2-40B4-BE49-F238E27FC236}">
                <a16:creationId xmlns:a16="http://schemas.microsoft.com/office/drawing/2014/main" id="{1A0A7C0E-2B43-7A48-0309-2EBFD0B30EEB}"/>
              </a:ext>
            </a:extLst>
          </p:cNvPr>
          <p:cNvPicPr>
            <a:picLocks noChangeAspect="1"/>
          </p:cNvPicPr>
          <p:nvPr/>
        </p:nvPicPr>
        <p:blipFill>
          <a:blip r:embed="rId2">
            <a:duotone>
              <a:prstClr val="black"/>
              <a:schemeClr val="accent6">
                <a:lumMod val="60000"/>
                <a:lumOff val="40000"/>
                <a:tint val="45000"/>
                <a:satMod val="400000"/>
              </a:schemeClr>
            </a:duotone>
          </a:blip>
          <a:stretch>
            <a:fillRect/>
          </a:stretch>
        </p:blipFill>
        <p:spPr>
          <a:xfrm>
            <a:off x="292833" y="2024184"/>
            <a:ext cx="4529259" cy="4661877"/>
          </a:xfrm>
          <a:prstGeom prst="rect">
            <a:avLst/>
          </a:prstGeom>
          <a:blipFill>
            <a:blip r:embed="rId3"/>
            <a:tile tx="0" ty="0" sx="100000" sy="100000" flip="none" algn="tl"/>
          </a:blipFill>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E905B67E-3AAC-3084-1159-ACB2057DED83}"/>
              </a:ext>
            </a:extLst>
          </p:cNvPr>
          <p:cNvPicPr>
            <a:picLocks noChangeAspect="1"/>
          </p:cNvPicPr>
          <p:nvPr/>
        </p:nvPicPr>
        <p:blipFill>
          <a:blip r:embed="rId4">
            <a:duotone>
              <a:prstClr val="black"/>
              <a:schemeClr val="accent1">
                <a:tint val="45000"/>
                <a:satMod val="400000"/>
              </a:schemeClr>
            </a:duotone>
          </a:blip>
          <a:stretch>
            <a:fillRect/>
          </a:stretch>
        </p:blipFill>
        <p:spPr>
          <a:xfrm>
            <a:off x="5955322" y="421523"/>
            <a:ext cx="6002215" cy="1188446"/>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630B7B44-4FCD-6DCF-00EC-3E1C6387B518}"/>
              </a:ext>
            </a:extLst>
          </p:cNvPr>
          <p:cNvPicPr>
            <a:picLocks noChangeAspect="1"/>
          </p:cNvPicPr>
          <p:nvPr/>
        </p:nvPicPr>
        <p:blipFill>
          <a:blip r:embed="rId5"/>
          <a:stretch>
            <a:fillRect/>
          </a:stretch>
        </p:blipFill>
        <p:spPr>
          <a:xfrm>
            <a:off x="7369909" y="1890498"/>
            <a:ext cx="4689229" cy="2142240"/>
          </a:xfrm>
          <a:prstGeom prst="rect">
            <a:avLst/>
          </a:prstGeom>
        </p:spPr>
      </p:pic>
      <p:sp>
        <p:nvSpPr>
          <p:cNvPr id="7" name="Oval 6">
            <a:extLst>
              <a:ext uri="{FF2B5EF4-FFF2-40B4-BE49-F238E27FC236}">
                <a16:creationId xmlns:a16="http://schemas.microsoft.com/office/drawing/2014/main" id="{0593CC36-ABA6-1C19-C286-D031235FB0C4}"/>
              </a:ext>
            </a:extLst>
          </p:cNvPr>
          <p:cNvSpPr/>
          <p:nvPr/>
        </p:nvSpPr>
        <p:spPr>
          <a:xfrm>
            <a:off x="5150338" y="2505394"/>
            <a:ext cx="2219570" cy="90463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solidFill>
                  <a:schemeClr val="tx1">
                    <a:lumMod val="95000"/>
                    <a:lumOff val="5000"/>
                  </a:schemeClr>
                </a:solidFill>
              </a:rPr>
              <a:t>CORRELATION MATRIX</a:t>
            </a:r>
          </a:p>
        </p:txBody>
      </p:sp>
      <p:pic>
        <p:nvPicPr>
          <p:cNvPr id="8" name="Picture 7">
            <a:extLst>
              <a:ext uri="{FF2B5EF4-FFF2-40B4-BE49-F238E27FC236}">
                <a16:creationId xmlns:a16="http://schemas.microsoft.com/office/drawing/2014/main" id="{4EC35D67-1CF4-42AE-88AA-8963A23A0DC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70208" y="4305452"/>
            <a:ext cx="4588930" cy="2380609"/>
          </a:xfrm>
          <a:prstGeom prst="rect">
            <a:avLst/>
          </a:prstGeom>
          <a:ln w="88900" cap="sq" cmpd="thickThin">
            <a:solidFill>
              <a:srgbClr val="000000"/>
            </a:solidFill>
            <a:prstDash val="solid"/>
            <a:miter lim="800000"/>
          </a:ln>
          <a:effectLst>
            <a:innerShdw blurRad="76200">
              <a:srgbClr val="000000"/>
            </a:innerShdw>
          </a:effectLst>
        </p:spPr>
      </p:pic>
      <p:sp>
        <p:nvSpPr>
          <p:cNvPr id="9" name="Oval 8">
            <a:extLst>
              <a:ext uri="{FF2B5EF4-FFF2-40B4-BE49-F238E27FC236}">
                <a16:creationId xmlns:a16="http://schemas.microsoft.com/office/drawing/2014/main" id="{8BA692BC-C6B3-F726-2ADA-65EF76E513A0}"/>
              </a:ext>
            </a:extLst>
          </p:cNvPr>
          <p:cNvSpPr/>
          <p:nvPr/>
        </p:nvSpPr>
        <p:spPr>
          <a:xfrm>
            <a:off x="5150338" y="5073725"/>
            <a:ext cx="2219569" cy="90463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solidFill>
                  <a:schemeClr val="tx1">
                    <a:lumMod val="95000"/>
                    <a:lumOff val="5000"/>
                  </a:schemeClr>
                </a:solidFill>
              </a:rPr>
              <a:t>CORRELATION PLOT</a:t>
            </a:r>
          </a:p>
        </p:txBody>
      </p:sp>
    </p:spTree>
    <p:extLst>
      <p:ext uri="{BB962C8B-B14F-4D97-AF65-F5344CB8AC3E}">
        <p14:creationId xmlns:p14="http://schemas.microsoft.com/office/powerpoint/2010/main" val="294575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3EF2D9-4562-EAA4-34AE-BBA41E22F9C8}"/>
              </a:ext>
            </a:extLst>
          </p:cNvPr>
          <p:cNvSpPr/>
          <p:nvPr/>
        </p:nvSpPr>
        <p:spPr>
          <a:xfrm>
            <a:off x="2446215" y="336062"/>
            <a:ext cx="8339016" cy="11097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000" b="1" dirty="0">
                <a:solidFill>
                  <a:schemeClr val="tx1">
                    <a:lumMod val="95000"/>
                    <a:lumOff val="5000"/>
                  </a:schemeClr>
                </a:solidFill>
              </a:rPr>
              <a:t>ANALYSIS OF VARIANCE (ANOVA) FOR MULIPLE LINEAR REGRESSION MODEL</a:t>
            </a:r>
          </a:p>
        </p:txBody>
      </p:sp>
      <p:pic>
        <p:nvPicPr>
          <p:cNvPr id="5" name="Picture 4">
            <a:extLst>
              <a:ext uri="{FF2B5EF4-FFF2-40B4-BE49-F238E27FC236}">
                <a16:creationId xmlns:a16="http://schemas.microsoft.com/office/drawing/2014/main" id="{382DF582-FFA8-3224-FDD6-AAFBC2CC19B8}"/>
              </a:ext>
            </a:extLst>
          </p:cNvPr>
          <p:cNvPicPr>
            <a:picLocks noChangeAspect="1"/>
          </p:cNvPicPr>
          <p:nvPr/>
        </p:nvPicPr>
        <p:blipFill>
          <a:blip r:embed="rId2">
            <a:clrChange>
              <a:clrFrom>
                <a:srgbClr val="000000"/>
              </a:clrFrom>
              <a:clrTo>
                <a:srgbClr val="000000">
                  <a:alpha val="0"/>
                </a:srgbClr>
              </a:clrTo>
            </a:clrChange>
            <a:duotone>
              <a:prstClr val="black"/>
              <a:schemeClr val="accent6">
                <a:tint val="45000"/>
                <a:satMod val="400000"/>
              </a:schemeClr>
            </a:duotone>
          </a:blip>
          <a:stretch>
            <a:fillRect/>
          </a:stretch>
        </p:blipFill>
        <p:spPr>
          <a:xfrm>
            <a:off x="562708" y="1879845"/>
            <a:ext cx="5533292" cy="4456283"/>
          </a:xfrm>
          <a:prstGeom prst="rect">
            <a:avLst/>
          </a:prstGeom>
          <a:solidFill>
            <a:schemeClr val="accent2">
              <a:lumMod val="40000"/>
              <a:lumOff val="60000"/>
            </a:schemeClr>
          </a:solidFill>
          <a:ln w="127000" cap="sq">
            <a:solidFill>
              <a:schemeClr val="tx2">
                <a:lumMod val="50000"/>
              </a:schemeClr>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3D72AA4B-1867-CF2D-B8AA-DC6BC99F215F}"/>
              </a:ext>
            </a:extLst>
          </p:cNvPr>
          <p:cNvSpPr txBox="1"/>
          <p:nvPr/>
        </p:nvSpPr>
        <p:spPr>
          <a:xfrm>
            <a:off x="6400799" y="1703756"/>
            <a:ext cx="5533292" cy="489012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07000"/>
              </a:lnSpc>
              <a:spcAft>
                <a:spcPts val="800"/>
              </a:spcAf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Typically, ANOVA is used for continuous data, but discrete data are also common in practice.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Here we will test one way analysis of variance.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The </a:t>
            </a:r>
            <a:r>
              <a:rPr lang="en-IN" sz="1100" b="1" dirty="0" err="1">
                <a:solidFill>
                  <a:srgbClr val="002060"/>
                </a:solidFill>
                <a:effectLst/>
                <a:latin typeface="Calibri" panose="020F0502020204030204" pitchFamily="34" charset="0"/>
                <a:ea typeface="Calibri" panose="020F0502020204030204" pitchFamily="34" charset="0"/>
                <a:cs typeface="Mangal" panose="02040503050203030202" pitchFamily="18" charset="0"/>
              </a:rPr>
              <a:t>Df</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column displays the </a:t>
            </a:r>
            <a:r>
              <a:rPr lang="en-IN" sz="1100" b="1" u="sng" dirty="0">
                <a:solidFill>
                  <a:srgbClr val="00B0F0"/>
                </a:solidFill>
                <a:effectLst/>
                <a:latin typeface="Calibri" panose="020F0502020204030204" pitchFamily="34" charset="0"/>
                <a:ea typeface="Calibri" panose="020F0502020204030204" pitchFamily="34" charset="0"/>
                <a:cs typeface="Mangal" panose="02040503050203030202" pitchFamily="18" charset="0"/>
                <a:hlinkClick r:id="rId3"/>
              </a:rPr>
              <a:t>degrees of freedom</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for the independent variable (the number of levels in the variable minus 1), and the degrees of freedom for the residuals (the total number of observations minus one and minus the number of levels in the independent variables).</a:t>
            </a:r>
            <a:endParaRPr lang="en-IN" sz="1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The Sum </a:t>
            </a:r>
            <a:r>
              <a:rPr lang="en-IN" sz="1100" b="1" dirty="0" err="1">
                <a:solidFill>
                  <a:srgbClr val="002060"/>
                </a:solidFill>
                <a:effectLst/>
                <a:latin typeface="Calibri" panose="020F0502020204030204" pitchFamily="34" charset="0"/>
                <a:ea typeface="Calibri" panose="020F0502020204030204" pitchFamily="34" charset="0"/>
                <a:cs typeface="Mangal" panose="02040503050203030202" pitchFamily="18" charset="0"/>
              </a:rPr>
              <a:t>Sq</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column displays the sum of squares (a.k.a. the total variation between the group means and the overall mean).</a:t>
            </a:r>
            <a:endParaRPr lang="en-IN" sz="1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The Mean </a:t>
            </a:r>
            <a:r>
              <a:rPr lang="en-IN" sz="1100" b="1" dirty="0" err="1">
                <a:solidFill>
                  <a:srgbClr val="002060"/>
                </a:solidFill>
                <a:effectLst/>
                <a:latin typeface="Calibri" panose="020F0502020204030204" pitchFamily="34" charset="0"/>
                <a:ea typeface="Calibri" panose="020F0502020204030204" pitchFamily="34" charset="0"/>
                <a:cs typeface="Mangal" panose="02040503050203030202" pitchFamily="18" charset="0"/>
              </a:rPr>
              <a:t>Sq</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column is the mean of the sum of squares, calculated by dividing the sum of squares by the degrees of freedom for each parameter.</a:t>
            </a:r>
            <a:endParaRPr lang="en-IN" sz="1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The</a:t>
            </a:r>
            <a:r>
              <a:rPr lang="en-IN" sz="1100" b="1" i="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F </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value column is the </a:t>
            </a:r>
            <a:r>
              <a:rPr lang="en-IN" sz="1100" b="1" u="sng" dirty="0">
                <a:solidFill>
                  <a:srgbClr val="00B0F0"/>
                </a:solidFill>
                <a:effectLst/>
                <a:latin typeface="Calibri" panose="020F0502020204030204" pitchFamily="34" charset="0"/>
                <a:ea typeface="Calibri" panose="020F0502020204030204" pitchFamily="34" charset="0"/>
                <a:cs typeface="Mangal" panose="02040503050203030202" pitchFamily="18" charset="0"/>
                <a:hlinkClick r:id="rId4"/>
              </a:rPr>
              <a:t>test statistic</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from the</a:t>
            </a:r>
            <a:r>
              <a:rPr lang="en-IN" sz="1100" b="1" i="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F</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test. This is the mean square of each independent variable divided by the mean square of the residuals. The larger the </a:t>
            </a:r>
            <a:r>
              <a:rPr lang="en-IN" sz="1100" b="1" i="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F</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value, the more likely it is that the variation caused by the independent variable is real and not due to chance.</a:t>
            </a:r>
            <a:endParaRPr lang="en-IN" sz="1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The </a:t>
            </a:r>
            <a:r>
              <a:rPr lang="en-IN" sz="1100" b="1" dirty="0" err="1">
                <a:solidFill>
                  <a:srgbClr val="002060"/>
                </a:solidFill>
                <a:effectLst/>
                <a:latin typeface="Calibri" panose="020F0502020204030204" pitchFamily="34" charset="0"/>
                <a:ea typeface="Calibri" panose="020F0502020204030204" pitchFamily="34" charset="0"/>
                <a:cs typeface="Mangal" panose="02040503050203030202" pitchFamily="18" charset="0"/>
              </a:rPr>
              <a:t>Pr</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(&gt;F) column is the </a:t>
            </a:r>
            <a:r>
              <a:rPr lang="en-IN" sz="1100" b="1" i="1" u="sng" dirty="0">
                <a:solidFill>
                  <a:srgbClr val="00B0F0"/>
                </a:solidFill>
                <a:effectLst/>
                <a:latin typeface="Calibri" panose="020F0502020204030204" pitchFamily="34" charset="0"/>
                <a:ea typeface="Calibri" panose="020F0502020204030204" pitchFamily="34" charset="0"/>
                <a:cs typeface="Mangal" panose="02040503050203030202" pitchFamily="18" charset="0"/>
                <a:hlinkClick r:id="rId5"/>
              </a:rPr>
              <a:t>p</a:t>
            </a:r>
            <a:r>
              <a:rPr lang="en-IN" sz="1100" b="1" u="sng" dirty="0">
                <a:solidFill>
                  <a:srgbClr val="00B0F0"/>
                </a:solidFill>
                <a:effectLst/>
                <a:latin typeface="Calibri" panose="020F0502020204030204" pitchFamily="34" charset="0"/>
                <a:ea typeface="Calibri" panose="020F0502020204030204" pitchFamily="34" charset="0"/>
                <a:cs typeface="Mangal" panose="02040503050203030202" pitchFamily="18" charset="0"/>
                <a:hlinkClick r:id="rId5"/>
              </a:rPr>
              <a:t> value</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of the </a:t>
            </a:r>
            <a:r>
              <a:rPr lang="en-IN" sz="1100" b="1" i="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F</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statistic. This shows how likely it is that the</a:t>
            </a:r>
            <a:r>
              <a:rPr lang="en-IN" sz="1100" b="1" i="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F</a:t>
            </a: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value calculated from the test would have occurred if the null hypothesis of no difference among group means were true.</a:t>
            </a:r>
            <a:endParaRPr lang="en-IN" sz="1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228600">
              <a:lnSpc>
                <a:spcPct val="107000"/>
              </a:lnSpc>
              <a:spcAft>
                <a:spcPts val="800"/>
              </a:spcAft>
            </a:pPr>
            <a:r>
              <a:rPr lang="en-IN" sz="11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If the p-value is less than our chosen significance level (e.g. 0.05), then you can reject the null hypothesis and conclude that at least one of the population means is different from the others.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9708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07D0B083-7880-4F13-9FBC-126E1A8B8F29}"/>
              </a:ext>
            </a:extLst>
          </p:cNvPr>
          <p:cNvSpPr/>
          <p:nvPr/>
        </p:nvSpPr>
        <p:spPr>
          <a:xfrm>
            <a:off x="318407" y="81643"/>
            <a:ext cx="3771900" cy="16573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ANOVA FOR MODEL-1</a:t>
            </a:r>
          </a:p>
        </p:txBody>
      </p:sp>
      <p:sp>
        <p:nvSpPr>
          <p:cNvPr id="5" name="TextBox 4">
            <a:extLst>
              <a:ext uri="{FF2B5EF4-FFF2-40B4-BE49-F238E27FC236}">
                <a16:creationId xmlns:a16="http://schemas.microsoft.com/office/drawing/2014/main" id="{A954DEB7-EC28-4944-67E2-3A21E32E2C39}"/>
              </a:ext>
            </a:extLst>
          </p:cNvPr>
          <p:cNvSpPr txBox="1"/>
          <p:nvPr/>
        </p:nvSpPr>
        <p:spPr>
          <a:xfrm>
            <a:off x="106137" y="2148972"/>
            <a:ext cx="5021035" cy="14990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07000"/>
              </a:lnSpc>
              <a:spcAft>
                <a:spcPts val="800"/>
              </a:spcAft>
            </a:pPr>
            <a:r>
              <a:rPr lang="en-IN" sz="20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Now our  1</a:t>
            </a:r>
            <a:r>
              <a:rPr lang="en-IN" sz="2000" b="1" baseline="30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st</a:t>
            </a:r>
            <a:r>
              <a:rPr lang="en-IN" sz="20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multiple linear model is:</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Mangal" panose="02040503050203030202" pitchFamily="18" charset="0"/>
              </a:rPr>
              <a:t>R</a:t>
            </a:r>
            <a:r>
              <a:rPr lang="en-IN" sz="2400" b="1" baseline="-25000" dirty="0">
                <a:effectLst/>
                <a:latin typeface="Calibri" panose="020F0502020204030204" pitchFamily="34" charset="0"/>
                <a:ea typeface="Calibri" panose="020F0502020204030204" pitchFamily="34" charset="0"/>
                <a:cs typeface="Mangal" panose="02040503050203030202" pitchFamily="18" charset="0"/>
              </a:rPr>
              <a:t>1</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=a+b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1</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1</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2</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2</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3</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3</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4</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4</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5</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5</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6</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6</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+e; where e is error which follows normal distribution having  mean 0 with constant variance sigma square.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8F225328-C255-B763-DF01-C0E682BC6596}"/>
              </a:ext>
            </a:extLst>
          </p:cNvPr>
          <p:cNvSpPr txBox="1"/>
          <p:nvPr/>
        </p:nvSpPr>
        <p:spPr>
          <a:xfrm>
            <a:off x="106137" y="3862008"/>
            <a:ext cx="5021035" cy="1471237"/>
          </a:xfrm>
          <a:prstGeom prst="rect">
            <a:avLst/>
          </a:prstGeom>
          <a:solidFill>
            <a:schemeClr val="accent4">
              <a:lumMod val="40000"/>
              <a:lumOff val="60000"/>
            </a:schemeClr>
          </a:solidFill>
        </p:spPr>
        <p:txBody>
          <a:bodyPr wrap="square">
            <a:spAutoFit/>
          </a:bodyPr>
          <a:lstStyle/>
          <a:p>
            <a:pPr>
              <a:lnSpc>
                <a:spcPct val="107000"/>
              </a:lnSpc>
              <a:spcAft>
                <a:spcPts val="800"/>
              </a:spcAft>
            </a:pPr>
            <a:r>
              <a:rPr lang="en-IN" sz="2400" b="1" u="sng" dirty="0">
                <a:effectLst/>
                <a:latin typeface="Calibri" panose="020F0502020204030204" pitchFamily="34" charset="0"/>
                <a:ea typeface="Calibri" panose="020F0502020204030204" pitchFamily="34" charset="0"/>
                <a:cs typeface="Mangal" panose="02040503050203030202" pitchFamily="18" charset="0"/>
              </a:rPr>
              <a:t>Null Hypothesis:</a:t>
            </a:r>
            <a:r>
              <a:rPr lang="en-IN" sz="2400" b="1" dirty="0">
                <a:effectLst/>
                <a:latin typeface="Calibri" panose="020F0502020204030204" pitchFamily="34" charset="0"/>
                <a:ea typeface="Calibri" panose="020F0502020204030204" pitchFamily="34" charset="0"/>
                <a:cs typeface="Mangal" panose="02040503050203030202" pitchFamily="18" charset="0"/>
              </a:rPr>
              <a:t>  </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Number of died depends on various cases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2000" b="1" u="sng" dirty="0">
                <a:effectLst/>
                <a:latin typeface="Calibri" panose="020F0502020204030204" pitchFamily="34" charset="0"/>
                <a:ea typeface="Calibri" panose="020F0502020204030204" pitchFamily="34" charset="0"/>
                <a:cs typeface="Mangal" panose="02040503050203030202" pitchFamily="18" charset="0"/>
              </a:rPr>
              <a:t>Alternate Hypothesis:</a:t>
            </a:r>
            <a:r>
              <a:rPr lang="en-IN" sz="2000" b="1" dirty="0">
                <a:effectLst/>
                <a:latin typeface="Calibri" panose="020F0502020204030204" pitchFamily="34" charset="0"/>
                <a:ea typeface="Calibri" panose="020F0502020204030204" pitchFamily="34" charset="0"/>
                <a:cs typeface="Mangal" panose="02040503050203030202" pitchFamily="18" charset="0"/>
              </a:rPr>
              <a:t> </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Number of died does not depend on various cases</a:t>
            </a:r>
            <a:endParaRPr lang="en-IN" dirty="0"/>
          </a:p>
        </p:txBody>
      </p:sp>
      <p:sp>
        <p:nvSpPr>
          <p:cNvPr id="8" name="Rectangle: Rounded Corners 7">
            <a:extLst>
              <a:ext uri="{FF2B5EF4-FFF2-40B4-BE49-F238E27FC236}">
                <a16:creationId xmlns:a16="http://schemas.microsoft.com/office/drawing/2014/main" id="{541C6FE3-594F-66F2-D24E-D55809B81D0A}"/>
              </a:ext>
            </a:extLst>
          </p:cNvPr>
          <p:cNvSpPr/>
          <p:nvPr/>
        </p:nvSpPr>
        <p:spPr>
          <a:xfrm>
            <a:off x="106137" y="5478235"/>
            <a:ext cx="5021035" cy="12001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b="1" dirty="0">
                <a:solidFill>
                  <a:schemeClr val="tx1">
                    <a:lumMod val="95000"/>
                    <a:lumOff val="5000"/>
                  </a:schemeClr>
                </a:solidFill>
              </a:rPr>
              <a:t>R-CODE:</a:t>
            </a:r>
          </a:p>
          <a:p>
            <a:pPr algn="ctr"/>
            <a:r>
              <a:rPr lang="pt-BR" b="1" dirty="0">
                <a:solidFill>
                  <a:schemeClr val="tx1">
                    <a:lumMod val="95000"/>
                    <a:lumOff val="5000"/>
                  </a:schemeClr>
                </a:solidFill>
              </a:rPr>
              <a:t>lm1= lm(R1~x1+x2+x3+x4+x5+x6,dataframe)</a:t>
            </a:r>
          </a:p>
          <a:p>
            <a:pPr algn="ctr"/>
            <a:r>
              <a:rPr lang="pt-BR" b="1" dirty="0">
                <a:solidFill>
                  <a:schemeClr val="tx1">
                    <a:lumMod val="95000"/>
                    <a:lumOff val="5000"/>
                  </a:schemeClr>
                </a:solidFill>
              </a:rPr>
              <a:t>&gt; anova(lm1)</a:t>
            </a:r>
            <a:endParaRPr lang="en-IN" b="1" dirty="0">
              <a:solidFill>
                <a:schemeClr val="tx1">
                  <a:lumMod val="95000"/>
                  <a:lumOff val="5000"/>
                </a:schemeClr>
              </a:solidFill>
            </a:endParaRPr>
          </a:p>
        </p:txBody>
      </p:sp>
      <p:pic>
        <p:nvPicPr>
          <p:cNvPr id="9" name="Picture 8">
            <a:extLst>
              <a:ext uri="{FF2B5EF4-FFF2-40B4-BE49-F238E27FC236}">
                <a16:creationId xmlns:a16="http://schemas.microsoft.com/office/drawing/2014/main" id="{B462194A-2E4C-91B4-A508-F5B9213B4E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1691" y="1287780"/>
            <a:ext cx="5021035" cy="2141220"/>
          </a:xfrm>
          <a:prstGeom prst="rect">
            <a:avLst/>
          </a:prstGeom>
          <a:ln w="228600" cap="sq" cmpd="thickThin">
            <a:solidFill>
              <a:srgbClr val="000000"/>
            </a:solidFill>
            <a:prstDash val="solid"/>
            <a:miter lim="800000"/>
          </a:ln>
          <a:effectLst>
            <a:innerShdw blurRad="76200">
              <a:srgbClr val="000000"/>
            </a:innerShdw>
          </a:effectLst>
        </p:spPr>
      </p:pic>
      <p:sp>
        <p:nvSpPr>
          <p:cNvPr id="10" name="Rectangle: Rounded Corners 9">
            <a:extLst>
              <a:ext uri="{FF2B5EF4-FFF2-40B4-BE49-F238E27FC236}">
                <a16:creationId xmlns:a16="http://schemas.microsoft.com/office/drawing/2014/main" id="{C27BAAF7-F422-1E11-1380-9A96B4560B18}"/>
              </a:ext>
            </a:extLst>
          </p:cNvPr>
          <p:cNvSpPr/>
          <p:nvPr/>
        </p:nvSpPr>
        <p:spPr>
          <a:xfrm>
            <a:off x="7225393" y="432707"/>
            <a:ext cx="2065564" cy="50618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1" u="sng" dirty="0"/>
              <a:t>ANOVA TABLE</a:t>
            </a:r>
          </a:p>
        </p:txBody>
      </p:sp>
      <p:sp>
        <p:nvSpPr>
          <p:cNvPr id="13" name="Rectangle: Rounded Corners 12">
            <a:extLst>
              <a:ext uri="{FF2B5EF4-FFF2-40B4-BE49-F238E27FC236}">
                <a16:creationId xmlns:a16="http://schemas.microsoft.com/office/drawing/2014/main" id="{1AA2C0E5-DCAB-44F9-B7AB-15DBE8144C93}"/>
              </a:ext>
            </a:extLst>
          </p:cNvPr>
          <p:cNvSpPr/>
          <p:nvPr/>
        </p:nvSpPr>
        <p:spPr>
          <a:xfrm>
            <a:off x="6204859" y="3862008"/>
            <a:ext cx="5437411" cy="7834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solidFill>
                  <a:schemeClr val="tx1">
                    <a:lumMod val="95000"/>
                    <a:lumOff val="5000"/>
                  </a:schemeClr>
                </a:solidFill>
              </a:rPr>
              <a:t>Also from summary of lm1 we get Adjusted R-squared:  0.8383 </a:t>
            </a:r>
          </a:p>
        </p:txBody>
      </p:sp>
      <p:sp>
        <p:nvSpPr>
          <p:cNvPr id="14" name="Rectangle: Rounded Corners 13">
            <a:extLst>
              <a:ext uri="{FF2B5EF4-FFF2-40B4-BE49-F238E27FC236}">
                <a16:creationId xmlns:a16="http://schemas.microsoft.com/office/drawing/2014/main" id="{872BCF46-A2BC-3821-C8DD-B7B4313D70A6}"/>
              </a:ext>
            </a:extLst>
          </p:cNvPr>
          <p:cNvSpPr/>
          <p:nvPr/>
        </p:nvSpPr>
        <p:spPr>
          <a:xfrm>
            <a:off x="5641521" y="4759779"/>
            <a:ext cx="6302829" cy="18206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schemeClr val="tx1">
                    <a:lumMod val="95000"/>
                    <a:lumOff val="5000"/>
                  </a:schemeClr>
                </a:solidFill>
              </a:rPr>
              <a:t>Conclusion:</a:t>
            </a:r>
          </a:p>
          <a:p>
            <a:pPr algn="ctr"/>
            <a:r>
              <a:rPr lang="en-US" b="1" dirty="0">
                <a:solidFill>
                  <a:schemeClr val="tx1">
                    <a:lumMod val="95000"/>
                    <a:lumOff val="5000"/>
                  </a:schemeClr>
                </a:solidFill>
              </a:rPr>
              <a:t>                                 From the ANOVA table we see that x3 and x6 are insignificant and rests are significant based on p values.</a:t>
            </a:r>
          </a:p>
          <a:p>
            <a:pPr algn="ctr"/>
            <a:r>
              <a:rPr lang="en-US" b="1" dirty="0">
                <a:solidFill>
                  <a:schemeClr val="tx1">
                    <a:lumMod val="95000"/>
                    <a:lumOff val="5000"/>
                  </a:schemeClr>
                </a:solidFill>
              </a:rPr>
              <a:t>As well as from adjusted R-squared we say that total died is linearly explained 83.83 percent by some other cases.</a:t>
            </a:r>
          </a:p>
        </p:txBody>
      </p:sp>
    </p:spTree>
    <p:extLst>
      <p:ext uri="{BB962C8B-B14F-4D97-AF65-F5344CB8AC3E}">
        <p14:creationId xmlns:p14="http://schemas.microsoft.com/office/powerpoint/2010/main" val="343141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BA3D964-268D-003D-AE0C-48D0D2510F4A}"/>
              </a:ext>
            </a:extLst>
          </p:cNvPr>
          <p:cNvSpPr/>
          <p:nvPr/>
        </p:nvSpPr>
        <p:spPr>
          <a:xfrm>
            <a:off x="609599" y="242047"/>
            <a:ext cx="4034119" cy="2537012"/>
          </a:xfrm>
          <a:prstGeom prst="ellipse">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4800" b="1" dirty="0"/>
              <a:t>contents</a:t>
            </a:r>
          </a:p>
        </p:txBody>
      </p:sp>
      <p:sp>
        <p:nvSpPr>
          <p:cNvPr id="6" name="TextBox 5">
            <a:extLst>
              <a:ext uri="{FF2B5EF4-FFF2-40B4-BE49-F238E27FC236}">
                <a16:creationId xmlns:a16="http://schemas.microsoft.com/office/drawing/2014/main" id="{47A78BBB-E389-DFEF-54CA-6FCA583E9456}"/>
              </a:ext>
            </a:extLst>
          </p:cNvPr>
          <p:cNvSpPr txBox="1"/>
          <p:nvPr/>
        </p:nvSpPr>
        <p:spPr>
          <a:xfrm>
            <a:off x="4849906" y="430306"/>
            <a:ext cx="6732496" cy="5632311"/>
          </a:xfrm>
          <a:prstGeom prst="rect">
            <a:avLst/>
          </a:prstGeom>
          <a:noFill/>
        </p:spPr>
        <p:txBody>
          <a:bodyPr wrap="square">
            <a:spAutoFit/>
          </a:bodyPr>
          <a:lstStyle/>
          <a:p>
            <a:pPr marL="342900" indent="-342900">
              <a:buAutoNum type="arabicPeriod"/>
            </a:pPr>
            <a:r>
              <a:rPr lang="en-IN" sz="2400" b="1" dirty="0"/>
              <a:t>Introduction </a:t>
            </a:r>
          </a:p>
          <a:p>
            <a:pPr marL="342900" indent="-342900">
              <a:buAutoNum type="arabicPeriod"/>
            </a:pPr>
            <a:endParaRPr lang="en-IN" sz="2400" b="1" dirty="0"/>
          </a:p>
          <a:p>
            <a:r>
              <a:rPr lang="en-IN" sz="2400" b="1" dirty="0"/>
              <a:t>2. Descriptive Statistics basic plots </a:t>
            </a:r>
          </a:p>
          <a:p>
            <a:endParaRPr lang="en-IN" sz="2400" b="1" dirty="0"/>
          </a:p>
          <a:p>
            <a:r>
              <a:rPr lang="en-IN" sz="2400" b="1" dirty="0"/>
              <a:t>3. Simple linear regression model and corresponding parametric test and non-parametric test </a:t>
            </a:r>
          </a:p>
          <a:p>
            <a:endParaRPr lang="en-IN" sz="2400" b="1" dirty="0"/>
          </a:p>
          <a:p>
            <a:r>
              <a:rPr lang="en-IN" sz="2400" b="1" dirty="0"/>
              <a:t>4. Non-parametric test </a:t>
            </a:r>
          </a:p>
          <a:p>
            <a:endParaRPr lang="en-IN" sz="2400" b="1" dirty="0"/>
          </a:p>
          <a:p>
            <a:r>
              <a:rPr lang="en-IN" sz="2400" b="1" dirty="0"/>
              <a:t>5. Multiple linear regression model</a:t>
            </a:r>
          </a:p>
          <a:p>
            <a:r>
              <a:rPr lang="en-IN" sz="2400" b="1" dirty="0"/>
              <a:t> </a:t>
            </a:r>
          </a:p>
          <a:p>
            <a:r>
              <a:rPr lang="en-IN" sz="2400" b="1" dirty="0"/>
              <a:t>6. Analysis of variance(ANOVA) </a:t>
            </a:r>
          </a:p>
          <a:p>
            <a:endParaRPr lang="en-IN" sz="2400" b="1" dirty="0"/>
          </a:p>
          <a:p>
            <a:r>
              <a:rPr lang="en-IN" sz="2400" b="1" dirty="0"/>
              <a:t>7. Model detecting </a:t>
            </a:r>
          </a:p>
        </p:txBody>
      </p:sp>
    </p:spTree>
    <p:extLst>
      <p:ext uri="{BB962C8B-B14F-4D97-AF65-F5344CB8AC3E}">
        <p14:creationId xmlns:p14="http://schemas.microsoft.com/office/powerpoint/2010/main" val="190821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5770DC8-A554-A636-6AF9-C30AD95B16B9}"/>
              </a:ext>
            </a:extLst>
          </p:cNvPr>
          <p:cNvSpPr/>
          <p:nvPr/>
        </p:nvSpPr>
        <p:spPr>
          <a:xfrm>
            <a:off x="234463" y="125046"/>
            <a:ext cx="3470031" cy="15865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ANOVA FOR MODEL-2</a:t>
            </a:r>
          </a:p>
        </p:txBody>
      </p:sp>
      <p:sp>
        <p:nvSpPr>
          <p:cNvPr id="3" name="Rectangle: Rounded Corners 2">
            <a:extLst>
              <a:ext uri="{FF2B5EF4-FFF2-40B4-BE49-F238E27FC236}">
                <a16:creationId xmlns:a16="http://schemas.microsoft.com/office/drawing/2014/main" id="{07CFD437-C016-5694-CA12-9373D0FF31A3}"/>
              </a:ext>
            </a:extLst>
          </p:cNvPr>
          <p:cNvSpPr/>
          <p:nvPr/>
        </p:nvSpPr>
        <p:spPr>
          <a:xfrm>
            <a:off x="234464" y="1867877"/>
            <a:ext cx="4165600" cy="17662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nSpc>
                <a:spcPct val="107000"/>
              </a:lnSpc>
              <a:spcAft>
                <a:spcPts val="800"/>
              </a:spcAf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Now our 2</a:t>
            </a:r>
            <a:r>
              <a:rPr lang="en-IN" sz="1800" b="1" baseline="30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nd</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multiple linear model is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R</a:t>
            </a:r>
            <a:r>
              <a:rPr lang="en-IN" sz="1800" b="1" baseline="-250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2</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=a+b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1</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1</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2</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2</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3</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3</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4</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4</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5</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5</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+b</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6</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x</a:t>
            </a:r>
            <a:r>
              <a:rPr lang="en-IN" sz="1800" b="1" baseline="-25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6</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+e; where e is error which follows normal distribution having mean 0 with constant variance sigma square.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Rounded Corners 3">
            <a:extLst>
              <a:ext uri="{FF2B5EF4-FFF2-40B4-BE49-F238E27FC236}">
                <a16:creationId xmlns:a16="http://schemas.microsoft.com/office/drawing/2014/main" id="{CFF77DB6-E993-26D7-1AAB-27A0BB32AC69}"/>
              </a:ext>
            </a:extLst>
          </p:cNvPr>
          <p:cNvSpPr/>
          <p:nvPr/>
        </p:nvSpPr>
        <p:spPr>
          <a:xfrm>
            <a:off x="234463" y="3790462"/>
            <a:ext cx="4165600" cy="13598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07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Mangal" panose="02040503050203030202" pitchFamily="18" charset="0"/>
              </a:rPr>
              <a:t>Null hypothesis:</a:t>
            </a:r>
            <a:r>
              <a:rPr lang="en-IN"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Injured depends on various cases.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Alternative hypothesis:</a:t>
            </a:r>
            <a:r>
              <a:rPr lang="en-IN"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Injured does not depend on various cases.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Rectangle: Rounded Corners 4">
            <a:extLst>
              <a:ext uri="{FF2B5EF4-FFF2-40B4-BE49-F238E27FC236}">
                <a16:creationId xmlns:a16="http://schemas.microsoft.com/office/drawing/2014/main" id="{18085CCE-F0A5-3A4C-2EC2-13D012F31576}"/>
              </a:ext>
            </a:extLst>
          </p:cNvPr>
          <p:cNvSpPr/>
          <p:nvPr/>
        </p:nvSpPr>
        <p:spPr>
          <a:xfrm>
            <a:off x="234464" y="5306647"/>
            <a:ext cx="4165600" cy="13598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R-CODE:</a:t>
            </a:r>
          </a:p>
          <a:p>
            <a:pPr algn="ctr"/>
            <a:r>
              <a:rPr lang="pt-BR" b="1" dirty="0"/>
              <a:t>lm2= lm(R2~x1+x2+x3+x4+x5+x6,dataframe1)</a:t>
            </a:r>
          </a:p>
          <a:p>
            <a:pPr algn="ctr"/>
            <a:r>
              <a:rPr lang="pt-BR" b="1" dirty="0"/>
              <a:t>&gt; anova(lm2)</a:t>
            </a:r>
            <a:endParaRPr lang="en-IN" b="1" dirty="0"/>
          </a:p>
        </p:txBody>
      </p:sp>
      <p:pic>
        <p:nvPicPr>
          <p:cNvPr id="6" name="Picture 5">
            <a:extLst>
              <a:ext uri="{FF2B5EF4-FFF2-40B4-BE49-F238E27FC236}">
                <a16:creationId xmlns:a16="http://schemas.microsoft.com/office/drawing/2014/main" id="{127FEC0E-A53E-A751-BC59-EF3DA4F183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182468"/>
            <a:ext cx="5893362" cy="2178147"/>
          </a:xfrm>
          <a:prstGeom prst="rect">
            <a:avLst/>
          </a:prstGeom>
          <a:ln w="228600" cap="sq" cmpd="thickThin">
            <a:solidFill>
              <a:srgbClr val="000000"/>
            </a:solidFill>
            <a:prstDash val="solid"/>
            <a:miter lim="800000"/>
          </a:ln>
          <a:effectLst>
            <a:innerShdw blurRad="76200">
              <a:srgbClr val="000000"/>
            </a:innerShdw>
          </a:effectLst>
        </p:spPr>
      </p:pic>
      <p:sp>
        <p:nvSpPr>
          <p:cNvPr id="7" name="Rectangle: Rounded Corners 6">
            <a:extLst>
              <a:ext uri="{FF2B5EF4-FFF2-40B4-BE49-F238E27FC236}">
                <a16:creationId xmlns:a16="http://schemas.microsoft.com/office/drawing/2014/main" id="{0C5F33A6-7292-5655-04E8-4B08481AD3A0}"/>
              </a:ext>
            </a:extLst>
          </p:cNvPr>
          <p:cNvSpPr/>
          <p:nvPr/>
        </p:nvSpPr>
        <p:spPr>
          <a:xfrm>
            <a:off x="7174523" y="343877"/>
            <a:ext cx="2180492" cy="5470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u="sng" dirty="0"/>
              <a:t>ANOVA TABLE</a:t>
            </a:r>
          </a:p>
        </p:txBody>
      </p:sp>
      <p:sp>
        <p:nvSpPr>
          <p:cNvPr id="8" name="Rectangle: Rounded Corners 7">
            <a:extLst>
              <a:ext uri="{FF2B5EF4-FFF2-40B4-BE49-F238E27FC236}">
                <a16:creationId xmlns:a16="http://schemas.microsoft.com/office/drawing/2014/main" id="{9B5FC8D4-DB4D-866B-EC75-EDC6F405964D}"/>
              </a:ext>
            </a:extLst>
          </p:cNvPr>
          <p:cNvSpPr/>
          <p:nvPr/>
        </p:nvSpPr>
        <p:spPr>
          <a:xfrm>
            <a:off x="5040923" y="3645878"/>
            <a:ext cx="6275754" cy="81670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b="1" dirty="0">
                <a:solidFill>
                  <a:schemeClr val="tx1">
                    <a:lumMod val="95000"/>
                    <a:lumOff val="5000"/>
                  </a:schemeClr>
                </a:solidFill>
              </a:rPr>
              <a:t>As well as from the summary of lm2 we get Adjusted R-squared:  0.977</a:t>
            </a:r>
          </a:p>
        </p:txBody>
      </p:sp>
      <p:sp>
        <p:nvSpPr>
          <p:cNvPr id="9" name="Rectangle: Rounded Corners 8">
            <a:extLst>
              <a:ext uri="{FF2B5EF4-FFF2-40B4-BE49-F238E27FC236}">
                <a16:creationId xmlns:a16="http://schemas.microsoft.com/office/drawing/2014/main" id="{36B91CAA-1B88-6306-3C95-D7ABECB6E54B}"/>
              </a:ext>
            </a:extLst>
          </p:cNvPr>
          <p:cNvSpPr/>
          <p:nvPr/>
        </p:nvSpPr>
        <p:spPr>
          <a:xfrm>
            <a:off x="4923693" y="4579815"/>
            <a:ext cx="6392984" cy="20867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t>Conclusion:</a:t>
            </a:r>
          </a:p>
          <a:p>
            <a:pPr algn="ctr"/>
            <a:r>
              <a:rPr lang="en-US" dirty="0"/>
              <a:t>                               </a:t>
            </a:r>
            <a:r>
              <a:rPr lang="en-US" b="1" dirty="0"/>
              <a:t>From this ANOVA table we get two cases that is x1 and x2 are effecting on total injured. And rest cases are not effecting because p values are grater than 0.05.</a:t>
            </a:r>
          </a:p>
          <a:p>
            <a:pPr algn="ctr"/>
            <a:r>
              <a:rPr lang="en-US" b="1" dirty="0"/>
              <a:t>As well as from adjusted R-square we say that total injured is linearly explained 97.7percent by some other cases.</a:t>
            </a:r>
          </a:p>
        </p:txBody>
      </p:sp>
    </p:spTree>
    <p:extLst>
      <p:ext uri="{BB962C8B-B14F-4D97-AF65-F5344CB8AC3E}">
        <p14:creationId xmlns:p14="http://schemas.microsoft.com/office/powerpoint/2010/main" val="411028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000F18EC-3E2F-2FCA-3092-43BA6CF2AC4C}"/>
              </a:ext>
            </a:extLst>
          </p:cNvPr>
          <p:cNvSpPr/>
          <p:nvPr/>
        </p:nvSpPr>
        <p:spPr>
          <a:xfrm>
            <a:off x="586154" y="109416"/>
            <a:ext cx="3860800" cy="17662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MODEL DETECTING</a:t>
            </a:r>
          </a:p>
        </p:txBody>
      </p:sp>
      <p:sp>
        <p:nvSpPr>
          <p:cNvPr id="5" name="Rectangle 4">
            <a:extLst>
              <a:ext uri="{FF2B5EF4-FFF2-40B4-BE49-F238E27FC236}">
                <a16:creationId xmlns:a16="http://schemas.microsoft.com/office/drawing/2014/main" id="{2346A4FA-5627-7BB8-3B1F-88AF967E2FAE}"/>
              </a:ext>
            </a:extLst>
          </p:cNvPr>
          <p:cNvSpPr/>
          <p:nvPr/>
        </p:nvSpPr>
        <p:spPr>
          <a:xfrm>
            <a:off x="289169" y="2233247"/>
            <a:ext cx="4798646" cy="11957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lumMod val="95000"/>
                    <a:lumOff val="5000"/>
                  </a:schemeClr>
                </a:solidFill>
              </a:rPr>
              <a:t>We have to check between two multiple linear regression  model which model is better</a:t>
            </a:r>
          </a:p>
        </p:txBody>
      </p:sp>
      <p:sp>
        <p:nvSpPr>
          <p:cNvPr id="6" name="Rectangle: Rounded Corners 5">
            <a:extLst>
              <a:ext uri="{FF2B5EF4-FFF2-40B4-BE49-F238E27FC236}">
                <a16:creationId xmlns:a16="http://schemas.microsoft.com/office/drawing/2014/main" id="{5E95A229-2FE0-A04D-C489-85B8FC9176D4}"/>
              </a:ext>
            </a:extLst>
          </p:cNvPr>
          <p:cNvSpPr/>
          <p:nvPr/>
        </p:nvSpPr>
        <p:spPr>
          <a:xfrm>
            <a:off x="179754" y="3616569"/>
            <a:ext cx="4908061" cy="2159000"/>
          </a:xfrm>
          <a:prstGeom prst="roundRect">
            <a:avLst/>
          </a:prstGeom>
          <a:solidFill>
            <a:schemeClr val="accent2">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07000"/>
              </a:lnSpc>
              <a:spcAft>
                <a:spcPts val="800"/>
              </a:spcAft>
            </a:pP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Here we will see which model is best out of two multiple linear model is best. And using R programming we determine it using </a:t>
            </a:r>
            <a:r>
              <a:rPr lang="en-IN" sz="1800" b="1" dirty="0" err="1">
                <a:solidFill>
                  <a:srgbClr val="002060"/>
                </a:solidFill>
                <a:effectLst/>
                <a:latin typeface="Calibri" panose="020F0502020204030204" pitchFamily="34" charset="0"/>
                <a:ea typeface="Calibri" panose="020F0502020204030204" pitchFamily="34" charset="0"/>
                <a:cs typeface="Mangal" panose="02040503050203030202" pitchFamily="18" charset="0"/>
              </a:rPr>
              <a:t>glm</a:t>
            </a:r>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function corresponding AIC( Akaike information criterion). </a:t>
            </a:r>
            <a:r>
              <a:rPr lang="en-IN" sz="1800" b="1" u="sng" dirty="0">
                <a:solidFill>
                  <a:srgbClr val="C00000"/>
                </a:solidFill>
                <a:effectLst/>
                <a:latin typeface="Calibri" panose="020F0502020204030204" pitchFamily="34" charset="0"/>
                <a:ea typeface="Calibri" panose="020F0502020204030204" pitchFamily="34" charset="0"/>
                <a:cs typeface="Mangal" panose="02040503050203030202" pitchFamily="18" charset="0"/>
              </a:rPr>
              <a:t>Lowest AIC gives better fitting of a model. </a:t>
            </a:r>
            <a:endParaRPr lang="en-IN" sz="1800" u="sng"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B802C91A-8A30-D360-CD36-35F7B4A9FBD9}"/>
              </a:ext>
            </a:extLst>
          </p:cNvPr>
          <p:cNvSpPr/>
          <p:nvPr/>
        </p:nvSpPr>
        <p:spPr>
          <a:xfrm>
            <a:off x="5642708" y="437662"/>
            <a:ext cx="6260123" cy="242277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2000" b="1" u="sng"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Introduction of AIC:</a:t>
            </a:r>
            <a:endParaRPr lang="en-IN" sz="2000" b="1"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endParaRPr>
          </a:p>
          <a:p>
            <a:r>
              <a:rPr lang="en-IN" sz="1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Akaike information criterion (AIC) is a single number score that can be used to determine which of multiple models is most likely to be the best model for a given data set. It estimates models relatively, meaning that AIC scores are only useful in comparison with other AIC scores for the same data set. A lower AIC score is better.</a:t>
            </a:r>
            <a:endParaRPr lang="en-IN" dirty="0"/>
          </a:p>
        </p:txBody>
      </p:sp>
      <p:sp>
        <p:nvSpPr>
          <p:cNvPr id="9" name="Rectangle: Rounded Corners 8">
            <a:extLst>
              <a:ext uri="{FF2B5EF4-FFF2-40B4-BE49-F238E27FC236}">
                <a16:creationId xmlns:a16="http://schemas.microsoft.com/office/drawing/2014/main" id="{C9A5B869-1544-3EDC-EEFE-679D96348387}"/>
              </a:ext>
            </a:extLst>
          </p:cNvPr>
          <p:cNvSpPr/>
          <p:nvPr/>
        </p:nvSpPr>
        <p:spPr>
          <a:xfrm>
            <a:off x="5642708" y="3243386"/>
            <a:ext cx="5830277" cy="75418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For model-1 AIC Score is 51610 and for model-2, AIC Score is 70430</a:t>
            </a:r>
            <a:r>
              <a:rPr lang="en-IN" dirty="0"/>
              <a:t>.</a:t>
            </a:r>
          </a:p>
        </p:txBody>
      </p:sp>
      <p:sp>
        <p:nvSpPr>
          <p:cNvPr id="10" name="Rectangle: Rounded Corners 9">
            <a:extLst>
              <a:ext uri="{FF2B5EF4-FFF2-40B4-BE49-F238E27FC236}">
                <a16:creationId xmlns:a16="http://schemas.microsoft.com/office/drawing/2014/main" id="{C282D9A7-9890-DC00-2E38-F4C67D10BF87}"/>
              </a:ext>
            </a:extLst>
          </p:cNvPr>
          <p:cNvSpPr/>
          <p:nvPr/>
        </p:nvSpPr>
        <p:spPr>
          <a:xfrm>
            <a:off x="5642708" y="4525108"/>
            <a:ext cx="6033477" cy="172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b="1" dirty="0">
                <a:solidFill>
                  <a:schemeClr val="tx1">
                    <a:lumMod val="95000"/>
                    <a:lumOff val="5000"/>
                  </a:schemeClr>
                </a:solidFill>
              </a:rPr>
              <a:t>Conclusion:</a:t>
            </a:r>
          </a:p>
          <a:p>
            <a:pPr algn="ctr"/>
            <a:r>
              <a:rPr lang="en-IN" sz="1800" b="1"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So clearly, AIC of model 1 is less than AIC of model 2, so model 1 gives best fit.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endParaRPr>
          </a:p>
          <a:p>
            <a:pPr algn="ctr"/>
            <a:endParaRPr lang="en-IN" dirty="0"/>
          </a:p>
        </p:txBody>
      </p:sp>
    </p:spTree>
    <p:extLst>
      <p:ext uri="{BB962C8B-B14F-4D97-AF65-F5344CB8AC3E}">
        <p14:creationId xmlns:p14="http://schemas.microsoft.com/office/powerpoint/2010/main" val="153559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1BC4228-A9F1-458E-EF48-82A45EF8382B}"/>
              </a:ext>
            </a:extLst>
          </p:cNvPr>
          <p:cNvSpPr/>
          <p:nvPr/>
        </p:nvSpPr>
        <p:spPr>
          <a:xfrm>
            <a:off x="296985" y="586154"/>
            <a:ext cx="3790461" cy="1016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REFERENCES</a:t>
            </a:r>
          </a:p>
        </p:txBody>
      </p:sp>
      <p:pic>
        <p:nvPicPr>
          <p:cNvPr id="4" name="Picture 3">
            <a:extLst>
              <a:ext uri="{FF2B5EF4-FFF2-40B4-BE49-F238E27FC236}">
                <a16:creationId xmlns:a16="http://schemas.microsoft.com/office/drawing/2014/main" id="{72E2DC60-878D-4948-13A0-134A83756538}"/>
              </a:ext>
            </a:extLst>
          </p:cNvPr>
          <p:cNvPicPr>
            <a:picLocks noChangeAspect="1"/>
          </p:cNvPicPr>
          <p:nvPr/>
        </p:nvPicPr>
        <p:blipFill>
          <a:blip r:embed="rId2"/>
          <a:stretch>
            <a:fillRect/>
          </a:stretch>
        </p:blipFill>
        <p:spPr>
          <a:xfrm>
            <a:off x="4532923" y="1516185"/>
            <a:ext cx="6908801" cy="454855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9120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AE6BB2B-3DA0-2FCA-4D00-B7BBFAC3E5E5}"/>
              </a:ext>
            </a:extLst>
          </p:cNvPr>
          <p:cNvSpPr/>
          <p:nvPr/>
        </p:nvSpPr>
        <p:spPr>
          <a:xfrm>
            <a:off x="429944" y="367323"/>
            <a:ext cx="2680677" cy="9534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b="1" dirty="0"/>
              <a:t>APPENDIX</a:t>
            </a:r>
          </a:p>
        </p:txBody>
      </p:sp>
      <p:pic>
        <p:nvPicPr>
          <p:cNvPr id="5" name="Picture 4">
            <a:extLst>
              <a:ext uri="{FF2B5EF4-FFF2-40B4-BE49-F238E27FC236}">
                <a16:creationId xmlns:a16="http://schemas.microsoft.com/office/drawing/2014/main" id="{2AE6C56A-1B1E-EA5F-065F-E767AF1E3CD8}"/>
              </a:ext>
            </a:extLst>
          </p:cNvPr>
          <p:cNvPicPr>
            <a:picLocks noChangeAspect="1"/>
          </p:cNvPicPr>
          <p:nvPr/>
        </p:nvPicPr>
        <p:blipFill>
          <a:blip r:embed="rId2"/>
          <a:stretch>
            <a:fillRect/>
          </a:stretch>
        </p:blipFill>
        <p:spPr>
          <a:xfrm>
            <a:off x="429944" y="1805355"/>
            <a:ext cx="5525380" cy="4017108"/>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34D47D10-DD91-CACF-00B1-8184A73CA0A0}"/>
              </a:ext>
            </a:extLst>
          </p:cNvPr>
          <p:cNvPicPr>
            <a:picLocks noChangeAspect="1"/>
          </p:cNvPicPr>
          <p:nvPr/>
        </p:nvPicPr>
        <p:blipFill>
          <a:blip r:embed="rId3"/>
          <a:stretch>
            <a:fillRect/>
          </a:stretch>
        </p:blipFill>
        <p:spPr>
          <a:xfrm>
            <a:off x="6236678" y="517799"/>
            <a:ext cx="5525378" cy="3202326"/>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99D2D602-9067-5197-FD6D-76D7E9672778}"/>
              </a:ext>
            </a:extLst>
          </p:cNvPr>
          <p:cNvPicPr>
            <a:picLocks noChangeAspect="1"/>
          </p:cNvPicPr>
          <p:nvPr/>
        </p:nvPicPr>
        <p:blipFill>
          <a:blip r:embed="rId4"/>
          <a:stretch>
            <a:fillRect/>
          </a:stretch>
        </p:blipFill>
        <p:spPr>
          <a:xfrm>
            <a:off x="6236677" y="3915508"/>
            <a:ext cx="5525379" cy="27666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9590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30253F-3697-3623-13A9-DFEB5AEEE680}"/>
              </a:ext>
            </a:extLst>
          </p:cNvPr>
          <p:cNvSpPr/>
          <p:nvPr/>
        </p:nvSpPr>
        <p:spPr>
          <a:xfrm>
            <a:off x="390769" y="273538"/>
            <a:ext cx="3946769" cy="10785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Acknowledgement</a:t>
            </a:r>
          </a:p>
        </p:txBody>
      </p:sp>
      <p:sp>
        <p:nvSpPr>
          <p:cNvPr id="7" name="TextBox 6">
            <a:extLst>
              <a:ext uri="{FF2B5EF4-FFF2-40B4-BE49-F238E27FC236}">
                <a16:creationId xmlns:a16="http://schemas.microsoft.com/office/drawing/2014/main" id="{7E1270D0-2992-2FE9-0726-A95D0C824E02}"/>
              </a:ext>
            </a:extLst>
          </p:cNvPr>
          <p:cNvSpPr txBox="1"/>
          <p:nvPr/>
        </p:nvSpPr>
        <p:spPr>
          <a:xfrm>
            <a:off x="4572001" y="1649046"/>
            <a:ext cx="6025658" cy="3150478"/>
          </a:xfrm>
          <a:prstGeom prst="rect">
            <a:avLst/>
          </a:prstGeom>
          <a:solidFill>
            <a:schemeClr val="accent4">
              <a:lumMod val="40000"/>
              <a:lumOff val="60000"/>
            </a:schemeClr>
          </a:solidFill>
        </p:spPr>
        <p:txBody>
          <a:bodyPr wrap="square">
            <a:spAutoFit/>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I am indebted to so many people for helping me in the preparation </a:t>
            </a:r>
            <a:r>
              <a:rPr lang="en-IN" sz="1200" b="1">
                <a:effectLst/>
                <a:latin typeface="Calibri" panose="020F0502020204030204" pitchFamily="34" charset="0"/>
                <a:ea typeface="Calibri" panose="020F0502020204030204" pitchFamily="34" charset="0"/>
                <a:cs typeface="Times New Roman" panose="02020603050405020304" pitchFamily="18" charset="0"/>
              </a:rPr>
              <a:t>of this project</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I owe a deep debt of gratitude to my supervisor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Debashis</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Chatterjee for necessary guidance, for this presentation of this dissertation, valuable comments and suggestions. I am extremely grateful to him for the necessary stimulus, support and valuable time.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Special thanks to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Sudhansu Sekhar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Maiti</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Head of the Department of Statistics,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Visva</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Bharati University. I am greatly indebted to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Arindam Chakraborty,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Tirthankar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Ghosh,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Saran Ishika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Maiti</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Soumalaya</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Mukhopadhyay, </a:t>
            </a: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Sourav Rana; Faculty members often took pain and stood by me in adverse circumstances. Without their encouragement and inspiration, it was not possible for me to complete this project. Finally, my earnest thanks go to my friends who were always beside me when I needed them without any excuses and made these three years worthwhile. This project is not only a mere project. It is the memories spend with the whole department which has created a mutual understanding among us. There are many emotions related to this piece of work, especially respect and duty towards teachers and vice versa, educational attachment with my friends and social attachment with my college.</a:t>
            </a:r>
            <a:endParaRPr lang="en-IN" dirty="0"/>
          </a:p>
        </p:txBody>
      </p:sp>
    </p:spTree>
    <p:extLst>
      <p:ext uri="{BB962C8B-B14F-4D97-AF65-F5344CB8AC3E}">
        <p14:creationId xmlns:p14="http://schemas.microsoft.com/office/powerpoint/2010/main" val="4157317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3E3F47-2F18-E70D-35D9-B4B2AB1D1612}"/>
              </a:ext>
            </a:extLst>
          </p:cNvPr>
          <p:cNvSpPr/>
          <p:nvPr/>
        </p:nvSpPr>
        <p:spPr>
          <a:xfrm>
            <a:off x="1860062" y="1822938"/>
            <a:ext cx="7963877" cy="321212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b="1" dirty="0"/>
              <a:t>THANK YOU</a:t>
            </a:r>
          </a:p>
        </p:txBody>
      </p:sp>
    </p:spTree>
    <p:extLst>
      <p:ext uri="{BB962C8B-B14F-4D97-AF65-F5344CB8AC3E}">
        <p14:creationId xmlns:p14="http://schemas.microsoft.com/office/powerpoint/2010/main" val="366199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2DFD2C-1A71-F4FD-242A-8EE00B37BF53}"/>
              </a:ext>
            </a:extLst>
          </p:cNvPr>
          <p:cNvSpPr/>
          <p:nvPr/>
        </p:nvSpPr>
        <p:spPr>
          <a:xfrm>
            <a:off x="842682" y="654424"/>
            <a:ext cx="4285130" cy="13357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p>
        </p:txBody>
      </p:sp>
      <p:sp>
        <p:nvSpPr>
          <p:cNvPr id="4" name="TextBox 3">
            <a:extLst>
              <a:ext uri="{FF2B5EF4-FFF2-40B4-BE49-F238E27FC236}">
                <a16:creationId xmlns:a16="http://schemas.microsoft.com/office/drawing/2014/main" id="{0CA7D87D-A1E2-1E9E-C99B-AAA1B5E36066}"/>
              </a:ext>
            </a:extLst>
          </p:cNvPr>
          <p:cNvSpPr txBox="1"/>
          <p:nvPr/>
        </p:nvSpPr>
        <p:spPr>
          <a:xfrm>
            <a:off x="1972235" y="1721219"/>
            <a:ext cx="9081247" cy="2862322"/>
          </a:xfrm>
          <a:prstGeom prst="rect">
            <a:avLst/>
          </a:prstGeom>
          <a:noFill/>
        </p:spPr>
        <p:txBody>
          <a:bodyPr wrap="square">
            <a:spAutoFit/>
          </a:bodyPr>
          <a:lstStyle/>
          <a:p>
            <a:pPr algn="just"/>
            <a:r>
              <a:rPr lang="en-US" b="1" dirty="0"/>
              <a:t>Road accidents have become very common nowadays. As more and people are buying automobiles, the incidences of road accidents are just increasing day by day. Furthermore, people have also become more careless now. Not many people follow the traffic rules. Especially in big cities, there are various modes of transports. Moreover, the roads are becoming narrower and the cities have become more populated. </a:t>
            </a:r>
          </a:p>
          <a:p>
            <a:pPr algn="just"/>
            <a:r>
              <a:rPr lang="en-US" b="1" dirty="0"/>
              <a:t>Thus, road accidents are bound to happen. You pick up a newspaper and you will find at least one or two news about road accidents daily. They cause loss of life as well as material. People need to be more careful when on the road, no matter which mode of transport you are from. Even the ones on foot are not safe because of the rise in these incidences. Every day people witness accidents in the news, from relatives and even with their own eyes. </a:t>
            </a:r>
            <a:endParaRPr lang="en-IN" b="1" dirty="0"/>
          </a:p>
        </p:txBody>
      </p:sp>
    </p:spTree>
    <p:extLst>
      <p:ext uri="{BB962C8B-B14F-4D97-AF65-F5344CB8AC3E}">
        <p14:creationId xmlns:p14="http://schemas.microsoft.com/office/powerpoint/2010/main" val="91757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C4AE00-30BE-696F-AB4E-74077DD4EF2E}"/>
              </a:ext>
            </a:extLst>
          </p:cNvPr>
          <p:cNvSpPr/>
          <p:nvPr/>
        </p:nvSpPr>
        <p:spPr>
          <a:xfrm>
            <a:off x="398586" y="1101969"/>
            <a:ext cx="4245132" cy="1390219"/>
          </a:xfrm>
          <a:prstGeom prst="round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AIMS&amp;OBJECTIVES</a:t>
            </a:r>
          </a:p>
        </p:txBody>
      </p:sp>
      <p:sp>
        <p:nvSpPr>
          <p:cNvPr id="4" name="TextBox 3">
            <a:extLst>
              <a:ext uri="{FF2B5EF4-FFF2-40B4-BE49-F238E27FC236}">
                <a16:creationId xmlns:a16="http://schemas.microsoft.com/office/drawing/2014/main" id="{37490DC0-FAA1-A55C-E4A9-6554C7203550}"/>
              </a:ext>
            </a:extLst>
          </p:cNvPr>
          <p:cNvSpPr txBox="1"/>
          <p:nvPr/>
        </p:nvSpPr>
        <p:spPr>
          <a:xfrm>
            <a:off x="2313354" y="2801333"/>
            <a:ext cx="7737231" cy="3785652"/>
          </a:xfrm>
          <a:prstGeom prst="rect">
            <a:avLst/>
          </a:prstGeom>
          <a:solidFill>
            <a:schemeClr val="accent4">
              <a:lumMod val="40000"/>
              <a:lumOff val="60000"/>
            </a:schemeClr>
          </a:solidFill>
        </p:spPr>
        <p:txBody>
          <a:bodyPr wrap="square">
            <a:spAutoFit/>
          </a:bodyPr>
          <a:lstStyle/>
          <a:p>
            <a:r>
              <a:rPr lang="en-US" sz="2400" b="1" dirty="0"/>
              <a:t>In this project, we are going to analyze “Road accident data in India in the year of 2021”. Here we will do some descriptive statistical analysis that is </a:t>
            </a:r>
            <a:r>
              <a:rPr lang="en-US" sz="2400" b="1" u="sng" dirty="0"/>
              <a:t>basic plots, simple linear regression, multiple linear regression, parametric test, non-parametric test, analysis of variance of multiple linear regression model and model detecting over different cases from our available data</a:t>
            </a:r>
            <a:r>
              <a:rPr lang="en-US" sz="2400" b="1" dirty="0"/>
              <a:t>. And </a:t>
            </a:r>
            <a:r>
              <a:rPr lang="en-US" sz="2400" b="1" u="sng" dirty="0"/>
              <a:t>our aim is to see how different died and injured cases depend on various cases or not . </a:t>
            </a:r>
            <a:r>
              <a:rPr lang="en-US" sz="2400" b="1" dirty="0"/>
              <a:t>Our data is specially divided </a:t>
            </a:r>
            <a:r>
              <a:rPr lang="en-US" sz="2400" b="1" dirty="0" err="1"/>
              <a:t>Uts</a:t>
            </a:r>
            <a:r>
              <a:rPr lang="en-US" sz="2400" b="1" dirty="0"/>
              <a:t>, cities and states but we have analyzed only states.</a:t>
            </a:r>
            <a:endParaRPr lang="en-IN" sz="2400" b="1" dirty="0"/>
          </a:p>
        </p:txBody>
      </p:sp>
    </p:spTree>
    <p:extLst>
      <p:ext uri="{BB962C8B-B14F-4D97-AF65-F5344CB8AC3E}">
        <p14:creationId xmlns:p14="http://schemas.microsoft.com/office/powerpoint/2010/main" val="316433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F2176E-EEFF-EDFD-5289-C669BB157401}"/>
              </a:ext>
            </a:extLst>
          </p:cNvPr>
          <p:cNvSpPr/>
          <p:nvPr/>
        </p:nvSpPr>
        <p:spPr>
          <a:xfrm>
            <a:off x="648677" y="406400"/>
            <a:ext cx="4204677" cy="1391138"/>
          </a:xfrm>
          <a:prstGeom prst="rect">
            <a:avLst/>
          </a:prstGeom>
          <a:solidFill>
            <a:schemeClr val="accent4">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IN" sz="3200" b="1" dirty="0"/>
              <a:t>DATA DESCRIPTION</a:t>
            </a:r>
          </a:p>
        </p:txBody>
      </p:sp>
      <p:pic>
        <p:nvPicPr>
          <p:cNvPr id="3" name="Picture 2">
            <a:extLst>
              <a:ext uri="{FF2B5EF4-FFF2-40B4-BE49-F238E27FC236}">
                <a16:creationId xmlns:a16="http://schemas.microsoft.com/office/drawing/2014/main" id="{230669FE-EFC0-8682-9BF6-F97204C9C4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481" y="2385060"/>
            <a:ext cx="4980020" cy="3729990"/>
          </a:xfrm>
          <a:prstGeom prst="rect">
            <a:avLst/>
          </a:prstGeom>
          <a:noFill/>
        </p:spPr>
      </p:pic>
      <p:pic>
        <p:nvPicPr>
          <p:cNvPr id="4" name="Picture 3">
            <a:extLst>
              <a:ext uri="{FF2B5EF4-FFF2-40B4-BE49-F238E27FC236}">
                <a16:creationId xmlns:a16="http://schemas.microsoft.com/office/drawing/2014/main" id="{7A42A2DE-3FB6-B85A-F34D-08456E2F61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1725" y="2907030"/>
            <a:ext cx="5486400" cy="3139440"/>
          </a:xfrm>
          <a:prstGeom prst="rect">
            <a:avLst/>
          </a:prstGeom>
        </p:spPr>
      </p:pic>
      <p:sp>
        <p:nvSpPr>
          <p:cNvPr id="5" name="Oval 4">
            <a:extLst>
              <a:ext uri="{FF2B5EF4-FFF2-40B4-BE49-F238E27FC236}">
                <a16:creationId xmlns:a16="http://schemas.microsoft.com/office/drawing/2014/main" id="{A168050F-7238-8B1D-B77C-EDF387E59565}"/>
              </a:ext>
            </a:extLst>
          </p:cNvPr>
          <p:cNvSpPr/>
          <p:nvPr/>
        </p:nvSpPr>
        <p:spPr>
          <a:xfrm>
            <a:off x="5648324" y="142875"/>
            <a:ext cx="5372102" cy="249555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DATA IS COLLECTED FROM THE WEBSITE:</a:t>
            </a:r>
          </a:p>
          <a:p>
            <a:pPr algn="ctr"/>
            <a:r>
              <a:rPr lang="en-IN" dirty="0">
                <a:hlinkClick r:id="rId4"/>
              </a:rPr>
              <a:t>https://data.opencity.in/dataset/national-crime-data-2021/resource/traffic-accidents-in-india-2021---split-by-states-%26-cities-cause-wise</a:t>
            </a:r>
            <a:endParaRPr lang="en-IN" dirty="0"/>
          </a:p>
        </p:txBody>
      </p:sp>
    </p:spTree>
    <p:extLst>
      <p:ext uri="{BB962C8B-B14F-4D97-AF65-F5344CB8AC3E}">
        <p14:creationId xmlns:p14="http://schemas.microsoft.com/office/powerpoint/2010/main" val="379581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09A167-49A4-BAD5-5285-8CF4FB2FB0F9}"/>
              </a:ext>
            </a:extLst>
          </p:cNvPr>
          <p:cNvSpPr/>
          <p:nvPr/>
        </p:nvSpPr>
        <p:spPr>
          <a:xfrm>
            <a:off x="76200" y="76200"/>
            <a:ext cx="5295900" cy="165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DESCRIPTIVE STATISTICS –BASIC PLOTS</a:t>
            </a:r>
          </a:p>
        </p:txBody>
      </p:sp>
      <p:graphicFrame>
        <p:nvGraphicFramePr>
          <p:cNvPr id="5" name="Table 4">
            <a:extLst>
              <a:ext uri="{FF2B5EF4-FFF2-40B4-BE49-F238E27FC236}">
                <a16:creationId xmlns:a16="http://schemas.microsoft.com/office/drawing/2014/main" id="{8B8F28B5-CA2B-26CC-6402-5C9AF9C773A7}"/>
              </a:ext>
            </a:extLst>
          </p:cNvPr>
          <p:cNvGraphicFramePr>
            <a:graphicFrameLocks noGrp="1"/>
          </p:cNvGraphicFramePr>
          <p:nvPr>
            <p:extLst>
              <p:ext uri="{D42A27DB-BD31-4B8C-83A1-F6EECF244321}">
                <p14:modId xmlns:p14="http://schemas.microsoft.com/office/powerpoint/2010/main" val="2335083726"/>
              </p:ext>
            </p:extLst>
          </p:nvPr>
        </p:nvGraphicFramePr>
        <p:xfrm>
          <a:off x="809625" y="2038350"/>
          <a:ext cx="3705225" cy="4486287"/>
        </p:xfrm>
        <a:graphic>
          <a:graphicData uri="http://schemas.openxmlformats.org/drawingml/2006/table">
            <a:tbl>
              <a:tblPr firstRow="1" firstCol="1" bandRow="1"/>
              <a:tblGrid>
                <a:gridCol w="2243543">
                  <a:extLst>
                    <a:ext uri="{9D8B030D-6E8A-4147-A177-3AD203B41FA5}">
                      <a16:colId xmlns:a16="http://schemas.microsoft.com/office/drawing/2014/main" val="1340325815"/>
                    </a:ext>
                  </a:extLst>
                </a:gridCol>
                <a:gridCol w="1461682">
                  <a:extLst>
                    <a:ext uri="{9D8B030D-6E8A-4147-A177-3AD203B41FA5}">
                      <a16:colId xmlns:a16="http://schemas.microsoft.com/office/drawing/2014/main" val="3000367965"/>
                    </a:ext>
                  </a:extLst>
                </a:gridCol>
              </a:tblGrid>
              <a:tr h="366112">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State/UT/City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overspeeding cases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1180704266"/>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MALAPPURAM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542016709"/>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MEERUT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1516770811"/>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MUMBAI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972203160"/>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NAGPUR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534952873"/>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NASIK</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129345371"/>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PATNA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963663838"/>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PUNE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142204208"/>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RAIPUR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1605706368"/>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RAJKOT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907748395"/>
                  </a:ext>
                </a:extLst>
              </a:tr>
              <a:tr h="192001">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RANCHI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28839489"/>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SRINAGAR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639317454"/>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SURAT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390001766"/>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THIRUVANANTHAPURAM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502364719"/>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THRISSUR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636781606"/>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TIRUCHIRAPPALLI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90812146"/>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VADODARA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4126240505"/>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VARANASI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217533731"/>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VASAI VIRAR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996143556"/>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VIJAYAWADA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992233350"/>
                  </a:ext>
                </a:extLst>
              </a:tr>
              <a:tr h="206746">
                <a:tc>
                  <a:txBody>
                    <a:bodyPr/>
                    <a:lstStyle/>
                    <a:p>
                      <a:pPr>
                        <a:lnSpc>
                          <a:spcPct val="107000"/>
                        </a:lnSpc>
                        <a:spcAft>
                          <a:spcPts val="80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VISHAKHAPATNAM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r">
                        <a:lnSpc>
                          <a:spcPct val="107000"/>
                        </a:lnSpc>
                        <a:spcAft>
                          <a:spcPts val="80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1785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109762018"/>
                  </a:ext>
                </a:extLst>
              </a:tr>
            </a:tbl>
          </a:graphicData>
        </a:graphic>
      </p:graphicFrame>
      <p:graphicFrame>
        <p:nvGraphicFramePr>
          <p:cNvPr id="6" name="Chart 5">
            <a:extLst>
              <a:ext uri="{FF2B5EF4-FFF2-40B4-BE49-F238E27FC236}">
                <a16:creationId xmlns:a16="http://schemas.microsoft.com/office/drawing/2014/main" id="{EB86D353-0C4F-8D48-57DE-B02D1DE79DDC}"/>
              </a:ext>
            </a:extLst>
          </p:cNvPr>
          <p:cNvGraphicFramePr/>
          <p:nvPr>
            <p:extLst>
              <p:ext uri="{D42A27DB-BD31-4B8C-83A1-F6EECF244321}">
                <p14:modId xmlns:p14="http://schemas.microsoft.com/office/powerpoint/2010/main" val="4021971318"/>
              </p:ext>
            </p:extLst>
          </p:nvPr>
        </p:nvGraphicFramePr>
        <p:xfrm>
          <a:off x="5076825" y="2257426"/>
          <a:ext cx="6581775"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02054715-252A-46A5-88AB-5A4AFD36DDFC}"/>
              </a:ext>
            </a:extLst>
          </p:cNvPr>
          <p:cNvSpPr/>
          <p:nvPr/>
        </p:nvSpPr>
        <p:spPr>
          <a:xfrm>
            <a:off x="7019925" y="219074"/>
            <a:ext cx="3543299" cy="18192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BARPLOT</a:t>
            </a:r>
          </a:p>
        </p:txBody>
      </p:sp>
    </p:spTree>
    <p:extLst>
      <p:ext uri="{BB962C8B-B14F-4D97-AF65-F5344CB8AC3E}">
        <p14:creationId xmlns:p14="http://schemas.microsoft.com/office/powerpoint/2010/main" val="143492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73D3E8AE-9C96-625C-FDB8-514F31715463}"/>
              </a:ext>
            </a:extLst>
          </p:cNvPr>
          <p:cNvSpPr/>
          <p:nvPr/>
        </p:nvSpPr>
        <p:spPr>
          <a:xfrm>
            <a:off x="3143251" y="702468"/>
            <a:ext cx="971550" cy="685800"/>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160FB7EC-2B6B-1960-6DF1-15E77611CA15}"/>
              </a:ext>
            </a:extLst>
          </p:cNvPr>
          <p:cNvSpPr/>
          <p:nvPr/>
        </p:nvSpPr>
        <p:spPr>
          <a:xfrm>
            <a:off x="400050" y="252412"/>
            <a:ext cx="2619375" cy="1585913"/>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PIE CHART</a:t>
            </a:r>
          </a:p>
        </p:txBody>
      </p:sp>
      <p:graphicFrame>
        <p:nvGraphicFramePr>
          <p:cNvPr id="6" name="Chart 5">
            <a:extLst>
              <a:ext uri="{FF2B5EF4-FFF2-40B4-BE49-F238E27FC236}">
                <a16:creationId xmlns:a16="http://schemas.microsoft.com/office/drawing/2014/main" id="{CB1B4FF1-D93C-ECF0-8969-817B98EC4CBA}"/>
              </a:ext>
            </a:extLst>
          </p:cNvPr>
          <p:cNvGraphicFramePr/>
          <p:nvPr>
            <p:extLst>
              <p:ext uri="{D42A27DB-BD31-4B8C-83A1-F6EECF244321}">
                <p14:modId xmlns:p14="http://schemas.microsoft.com/office/powerpoint/2010/main" val="2804398812"/>
              </p:ext>
            </p:extLst>
          </p:nvPr>
        </p:nvGraphicFramePr>
        <p:xfrm>
          <a:off x="4238627" y="838200"/>
          <a:ext cx="7553323" cy="5715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6E2F198-1933-7692-1C25-4731AE103F85}"/>
              </a:ext>
            </a:extLst>
          </p:cNvPr>
          <p:cNvSpPr txBox="1"/>
          <p:nvPr/>
        </p:nvSpPr>
        <p:spPr>
          <a:xfrm>
            <a:off x="266701" y="2611485"/>
            <a:ext cx="3848100" cy="3299045"/>
          </a:xfrm>
          <a:prstGeom prst="rect">
            <a:avLst/>
          </a:prstGeom>
          <a:noFill/>
        </p:spPr>
        <p:txBody>
          <a:bodyPr wrap="square">
            <a:spAutoFit/>
          </a:bodyPr>
          <a:lstStyle/>
          <a:p>
            <a:pPr>
              <a:lnSpc>
                <a:spcPct val="107000"/>
              </a:lnSpc>
              <a:spcAft>
                <a:spcPts val="800"/>
              </a:spcAft>
            </a:pPr>
            <a:r>
              <a:rPr lang="en-IN" sz="2800" b="1" dirty="0">
                <a:solidFill>
                  <a:srgbClr val="002060"/>
                </a:solidFill>
                <a:effectLst/>
                <a:latin typeface="Calibri" panose="020F0502020204030204" pitchFamily="34" charset="0"/>
                <a:ea typeface="Calibri" panose="020F0502020204030204" pitchFamily="34" charset="0"/>
                <a:cs typeface="Mangal" panose="02040503050203030202" pitchFamily="18" charset="0"/>
              </a:rPr>
              <a:t>From the pie diagram, we see that Madhya Pradesh has highest and Nagaland has lowest  dangerous or careless driving and overtaking cases</a:t>
            </a:r>
            <a:r>
              <a:rPr lang="en-IN" sz="1800" b="1"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2316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6F5F396-3219-D0B7-A338-D0DBB0202CDC}"/>
              </a:ext>
            </a:extLst>
          </p:cNvPr>
          <p:cNvSpPr/>
          <p:nvPr/>
        </p:nvSpPr>
        <p:spPr>
          <a:xfrm>
            <a:off x="114300" y="190500"/>
            <a:ext cx="3743325" cy="211455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MULTIPLE BAR DIAGRAM</a:t>
            </a:r>
          </a:p>
        </p:txBody>
      </p:sp>
      <p:graphicFrame>
        <p:nvGraphicFramePr>
          <p:cNvPr id="3" name="Table 2">
            <a:extLst>
              <a:ext uri="{FF2B5EF4-FFF2-40B4-BE49-F238E27FC236}">
                <a16:creationId xmlns:a16="http://schemas.microsoft.com/office/drawing/2014/main" id="{87BF5EAD-79EF-880F-85F4-0471DA234180}"/>
              </a:ext>
            </a:extLst>
          </p:cNvPr>
          <p:cNvGraphicFramePr>
            <a:graphicFrameLocks noGrp="1"/>
          </p:cNvGraphicFramePr>
          <p:nvPr>
            <p:extLst>
              <p:ext uri="{D42A27DB-BD31-4B8C-83A1-F6EECF244321}">
                <p14:modId xmlns:p14="http://schemas.microsoft.com/office/powerpoint/2010/main" val="1056959809"/>
              </p:ext>
            </p:extLst>
          </p:nvPr>
        </p:nvGraphicFramePr>
        <p:xfrm>
          <a:off x="114300" y="2409826"/>
          <a:ext cx="5476874" cy="4071474"/>
        </p:xfrm>
        <a:graphic>
          <a:graphicData uri="http://schemas.openxmlformats.org/drawingml/2006/table">
            <a:tbl>
              <a:tblPr firstRow="1" firstCol="1" bandRow="1"/>
              <a:tblGrid>
                <a:gridCol w="931263">
                  <a:extLst>
                    <a:ext uri="{9D8B030D-6E8A-4147-A177-3AD203B41FA5}">
                      <a16:colId xmlns:a16="http://schemas.microsoft.com/office/drawing/2014/main" val="352272588"/>
                    </a:ext>
                  </a:extLst>
                </a:gridCol>
                <a:gridCol w="1082849">
                  <a:extLst>
                    <a:ext uri="{9D8B030D-6E8A-4147-A177-3AD203B41FA5}">
                      <a16:colId xmlns:a16="http://schemas.microsoft.com/office/drawing/2014/main" val="518314035"/>
                    </a:ext>
                  </a:extLst>
                </a:gridCol>
                <a:gridCol w="178286">
                  <a:extLst>
                    <a:ext uri="{9D8B030D-6E8A-4147-A177-3AD203B41FA5}">
                      <a16:colId xmlns:a16="http://schemas.microsoft.com/office/drawing/2014/main" val="1969343582"/>
                    </a:ext>
                  </a:extLst>
                </a:gridCol>
                <a:gridCol w="969779">
                  <a:extLst>
                    <a:ext uri="{9D8B030D-6E8A-4147-A177-3AD203B41FA5}">
                      <a16:colId xmlns:a16="http://schemas.microsoft.com/office/drawing/2014/main" val="1974083184"/>
                    </a:ext>
                  </a:extLst>
                </a:gridCol>
                <a:gridCol w="178286">
                  <a:extLst>
                    <a:ext uri="{9D8B030D-6E8A-4147-A177-3AD203B41FA5}">
                      <a16:colId xmlns:a16="http://schemas.microsoft.com/office/drawing/2014/main" val="70010723"/>
                    </a:ext>
                  </a:extLst>
                </a:gridCol>
                <a:gridCol w="178286">
                  <a:extLst>
                    <a:ext uri="{9D8B030D-6E8A-4147-A177-3AD203B41FA5}">
                      <a16:colId xmlns:a16="http://schemas.microsoft.com/office/drawing/2014/main" val="2866644128"/>
                    </a:ext>
                  </a:extLst>
                </a:gridCol>
                <a:gridCol w="178286">
                  <a:extLst>
                    <a:ext uri="{9D8B030D-6E8A-4147-A177-3AD203B41FA5}">
                      <a16:colId xmlns:a16="http://schemas.microsoft.com/office/drawing/2014/main" val="2036123141"/>
                    </a:ext>
                  </a:extLst>
                </a:gridCol>
                <a:gridCol w="1066695">
                  <a:extLst>
                    <a:ext uri="{9D8B030D-6E8A-4147-A177-3AD203B41FA5}">
                      <a16:colId xmlns:a16="http://schemas.microsoft.com/office/drawing/2014/main" val="3818539681"/>
                    </a:ext>
                  </a:extLst>
                </a:gridCol>
                <a:gridCol w="178286">
                  <a:extLst>
                    <a:ext uri="{9D8B030D-6E8A-4147-A177-3AD203B41FA5}">
                      <a16:colId xmlns:a16="http://schemas.microsoft.com/office/drawing/2014/main" val="2856365543"/>
                    </a:ext>
                  </a:extLst>
                </a:gridCol>
                <a:gridCol w="178286">
                  <a:extLst>
                    <a:ext uri="{9D8B030D-6E8A-4147-A177-3AD203B41FA5}">
                      <a16:colId xmlns:a16="http://schemas.microsoft.com/office/drawing/2014/main" val="1598474531"/>
                    </a:ext>
                  </a:extLst>
                </a:gridCol>
                <a:gridCol w="178286">
                  <a:extLst>
                    <a:ext uri="{9D8B030D-6E8A-4147-A177-3AD203B41FA5}">
                      <a16:colId xmlns:a16="http://schemas.microsoft.com/office/drawing/2014/main" val="3869582574"/>
                    </a:ext>
                  </a:extLst>
                </a:gridCol>
                <a:gridCol w="178286">
                  <a:extLst>
                    <a:ext uri="{9D8B030D-6E8A-4147-A177-3AD203B41FA5}">
                      <a16:colId xmlns:a16="http://schemas.microsoft.com/office/drawing/2014/main" val="2353426587"/>
                    </a:ext>
                  </a:extLst>
                </a:gridCol>
              </a:tblGrid>
              <a:tr h="263320">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State</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Driving under Influence of Drug/Alcohol Cases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IN"/>
                    </a:p>
                  </a:txBody>
                  <a:tcPr/>
                </a:tc>
                <a:tc gridSpan="4">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Driving under Influence of Drug/Alcohol Injured</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gridSpan="5">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Driving under Influence of Drug/Alcohol Died</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9389042"/>
                  </a:ext>
                </a:extLst>
              </a:tr>
              <a:tr h="174246">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ANDHRA PRADESH</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64</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04324978"/>
                  </a:ext>
                </a:extLst>
              </a:tr>
              <a:tr h="24737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ARUNACHAL PRADESH</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2320033"/>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ASSAM</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288</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154</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6187924"/>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BIHAR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32703618"/>
                  </a:ext>
                </a:extLst>
              </a:tr>
              <a:tr h="174246">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CHHATTISGARH</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145</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159</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273223069"/>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GOA</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763671"/>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GUJARAT</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11517231"/>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HARYANA</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00744181"/>
                  </a:ext>
                </a:extLst>
              </a:tr>
              <a:tr h="231320">
                <a:tc>
                  <a:txBody>
                    <a:bodyPr/>
                    <a:lstStyle/>
                    <a:p>
                      <a:pPr>
                        <a:lnSpc>
                          <a:spcPct val="107000"/>
                        </a:lnSpc>
                        <a:spcAft>
                          <a:spcPts val="800"/>
                        </a:spcAft>
                      </a:pPr>
                      <a:r>
                        <a:rPr lang="en-IN" sz="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HIMACHAL PRADESH</a:t>
                      </a:r>
                      <a:endParaRPr lang="en-IN" sz="900" dirty="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885386421"/>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JHARKHAND</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204</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253</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81242986"/>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KARNATAKA</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178</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167</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77763016"/>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KERALA</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142</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72330402"/>
                  </a:ext>
                </a:extLst>
              </a:tr>
              <a:tr h="231320">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MADHYA PRADESH</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1875</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1208</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892066670"/>
                  </a:ext>
                </a:extLst>
              </a:tr>
              <a:tr h="174246">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MAHARASHTRA</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189</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8443644"/>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MANIPUR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248251407"/>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MEGHALAYA</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08218663"/>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MIZORAM</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812701054"/>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NAGALAND</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17779432"/>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ODISHA</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275</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261</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23426513"/>
                  </a:ext>
                </a:extLst>
              </a:tr>
              <a:tr h="132982">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PUNJAB</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166</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endParaRPr lang="en-IN" sz="900">
                        <a:effectLst/>
                        <a:latin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65820356"/>
                  </a:ext>
                </a:extLst>
              </a:tr>
              <a:tr h="120915">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762276948"/>
                  </a:ext>
                </a:extLst>
              </a:tr>
              <a:tr h="120915">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06115483"/>
                  </a:ext>
                </a:extLst>
              </a:tr>
              <a:tr h="120915">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63575972"/>
                  </a:ext>
                </a:extLst>
              </a:tr>
              <a:tr h="120915">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a:noFill/>
                    </a:lnB>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578002"/>
                  </a:ext>
                </a:extLst>
              </a:tr>
              <a:tr h="120915">
                <a:tc>
                  <a:txBody>
                    <a:bodyPr/>
                    <a:lstStyle/>
                    <a:p>
                      <a:pPr>
                        <a:lnSpc>
                          <a:spcPct val="107000"/>
                        </a:lnSpc>
                        <a:spcAft>
                          <a:spcPts val="800"/>
                        </a:spcAft>
                      </a:pPr>
                      <a:r>
                        <a:rPr lang="en-IN" sz="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800"/>
                        </a:spcAft>
                      </a:pPr>
                      <a:r>
                        <a:rPr lang="en-IN" sz="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07000"/>
                        </a:lnSpc>
                        <a:spcAft>
                          <a:spcPts val="8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07000"/>
                        </a:lnSpc>
                        <a:spcAft>
                          <a:spcPts val="800"/>
                        </a:spcAft>
                      </a:pPr>
                      <a:r>
                        <a:rPr lang="en-IN" sz="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900" dirty="0">
                        <a:effectLst/>
                        <a:latin typeface="Calibri" panose="020F0502020204030204" pitchFamily="34" charset="0"/>
                        <a:ea typeface="Calibri" panose="020F0502020204030204" pitchFamily="34" charset="0"/>
                        <a:cs typeface="Mangal" panose="02040503050203030202" pitchFamily="18" charset="0"/>
                      </a:endParaRPr>
                    </a:p>
                  </a:txBody>
                  <a:tcPr marL="54046" marR="54046"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731584637"/>
                  </a:ext>
                </a:extLst>
              </a:tr>
            </a:tbl>
          </a:graphicData>
        </a:graphic>
      </p:graphicFrame>
      <p:graphicFrame>
        <p:nvGraphicFramePr>
          <p:cNvPr id="4" name="Chart 3">
            <a:extLst>
              <a:ext uri="{FF2B5EF4-FFF2-40B4-BE49-F238E27FC236}">
                <a16:creationId xmlns:a16="http://schemas.microsoft.com/office/drawing/2014/main" id="{28E5B11E-E582-750E-6CB7-8B127D804F72}"/>
              </a:ext>
            </a:extLst>
          </p:cNvPr>
          <p:cNvGraphicFramePr/>
          <p:nvPr>
            <p:extLst>
              <p:ext uri="{D42A27DB-BD31-4B8C-83A1-F6EECF244321}">
                <p14:modId xmlns:p14="http://schemas.microsoft.com/office/powerpoint/2010/main" val="131106509"/>
              </p:ext>
            </p:extLst>
          </p:nvPr>
        </p:nvGraphicFramePr>
        <p:xfrm>
          <a:off x="5829300" y="1600200"/>
          <a:ext cx="6248400" cy="5057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933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530CDEB-0159-6E75-5B51-4BF65A9818E1}"/>
              </a:ext>
            </a:extLst>
          </p:cNvPr>
          <p:cNvSpPr/>
          <p:nvPr/>
        </p:nvSpPr>
        <p:spPr>
          <a:xfrm>
            <a:off x="142875" y="-1"/>
            <a:ext cx="3505200" cy="2028825"/>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MULTIPLE BOX PLOT</a:t>
            </a:r>
          </a:p>
        </p:txBody>
      </p:sp>
      <p:pic>
        <p:nvPicPr>
          <p:cNvPr id="3" name="Picture 2">
            <a:extLst>
              <a:ext uri="{FF2B5EF4-FFF2-40B4-BE49-F238E27FC236}">
                <a16:creationId xmlns:a16="http://schemas.microsoft.com/office/drawing/2014/main" id="{E7E949CA-AA11-F9C3-2124-6C41253353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7999" y="308610"/>
            <a:ext cx="4956009" cy="23012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Picture 3">
            <a:extLst>
              <a:ext uri="{FF2B5EF4-FFF2-40B4-BE49-F238E27FC236}">
                <a16:creationId xmlns:a16="http://schemas.microsoft.com/office/drawing/2014/main" id="{4D41EC67-DE94-400F-85F6-CF49EC91A42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715" y="2585931"/>
            <a:ext cx="6064885" cy="4035193"/>
          </a:xfrm>
          <a:prstGeom prst="rect">
            <a:avLst/>
          </a:prstGeom>
          <a:noFill/>
          <a:scene3d>
            <a:camera prst="orthographicFront"/>
            <a:lightRig rig="twoPt" dir="t"/>
          </a:scene3d>
          <a:sp3d extrusionH="76200" contourW="12700" prstMaterial="metal">
            <a:bevelT w="165100" prst="coolSlant"/>
            <a:bevelB w="165100" prst="coolSlant"/>
            <a:extrusionClr>
              <a:schemeClr val="tx1">
                <a:lumMod val="95000"/>
                <a:lumOff val="5000"/>
              </a:schemeClr>
            </a:extrusionClr>
            <a:contourClr>
              <a:schemeClr val="tx1">
                <a:lumMod val="85000"/>
                <a:lumOff val="15000"/>
              </a:schemeClr>
            </a:contourClr>
          </a:sp3d>
        </p:spPr>
      </p:pic>
      <p:pic>
        <p:nvPicPr>
          <p:cNvPr id="6" name="Picture 5">
            <a:extLst>
              <a:ext uri="{FF2B5EF4-FFF2-40B4-BE49-F238E27FC236}">
                <a16:creationId xmlns:a16="http://schemas.microsoft.com/office/drawing/2014/main" id="{5F3808BF-1F8A-DFF0-453E-95A64594A8B2}"/>
              </a:ext>
            </a:extLst>
          </p:cNvPr>
          <p:cNvPicPr>
            <a:picLocks noChangeAspect="1"/>
          </p:cNvPicPr>
          <p:nvPr/>
        </p:nvPicPr>
        <p:blipFill>
          <a:blip r:embed="rId4"/>
          <a:stretch>
            <a:fillRect/>
          </a:stretch>
        </p:blipFill>
        <p:spPr>
          <a:xfrm>
            <a:off x="6467475" y="3267075"/>
            <a:ext cx="5464810" cy="2819399"/>
          </a:xfrm>
          <a:prstGeom prst="rect">
            <a:avLst/>
          </a:prstGeom>
          <a:pattFill prst="dashHorz">
            <a:fgClr>
              <a:schemeClr val="accent2">
                <a:lumMod val="60000"/>
                <a:lumOff val="40000"/>
              </a:schemeClr>
            </a:fgClr>
            <a:bgClr>
              <a:schemeClr val="bg2">
                <a:lumMod val="25000"/>
              </a:schemeClr>
            </a:bgClr>
          </a:pattFill>
          <a:ln>
            <a:solidFill>
              <a:schemeClr val="accent2"/>
            </a:solidFill>
          </a:ln>
        </p:spPr>
      </p:pic>
    </p:spTree>
    <p:extLst>
      <p:ext uri="{BB962C8B-B14F-4D97-AF65-F5344CB8AC3E}">
        <p14:creationId xmlns:p14="http://schemas.microsoft.com/office/powerpoint/2010/main" val="827231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496</TotalTime>
  <Words>2873</Words>
  <Application>Microsoft Office PowerPoint</Application>
  <PresentationFormat>Widescreen</PresentationFormat>
  <Paragraphs>358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Jana</dc:creator>
  <cp:lastModifiedBy>Rohit Jana</cp:lastModifiedBy>
  <cp:revision>8</cp:revision>
  <cp:lastPrinted>2023-05-23T20:52:56Z</cp:lastPrinted>
  <dcterms:created xsi:type="dcterms:W3CDTF">2023-05-22T18:12:10Z</dcterms:created>
  <dcterms:modified xsi:type="dcterms:W3CDTF">2023-05-23T21:38:14Z</dcterms:modified>
</cp:coreProperties>
</file>