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16" r:id="rId2"/>
  </p:sldMasterIdLst>
  <p:sldIdLst>
    <p:sldId id="256" r:id="rId3"/>
    <p:sldId id="261" r:id="rId4"/>
    <p:sldId id="257" r:id="rId5"/>
    <p:sldId id="268" r:id="rId6"/>
    <p:sldId id="258" r:id="rId7"/>
    <p:sldId id="259" r:id="rId8"/>
    <p:sldId id="260" r:id="rId9"/>
    <p:sldId id="262" r:id="rId10"/>
    <p:sldId id="263" r:id="rId11"/>
    <p:sldId id="264" r:id="rId12"/>
    <p:sldId id="279" r:id="rId13"/>
    <p:sldId id="283" r:id="rId14"/>
    <p:sldId id="284" r:id="rId15"/>
    <p:sldId id="265" r:id="rId16"/>
    <p:sldId id="276" r:id="rId17"/>
    <p:sldId id="266" r:id="rId18"/>
    <p:sldId id="269" r:id="rId19"/>
    <p:sldId id="270" r:id="rId20"/>
    <p:sldId id="282" r:id="rId21"/>
    <p:sldId id="267" r:id="rId22"/>
    <p:sldId id="271" r:id="rId23"/>
    <p:sldId id="272" r:id="rId24"/>
    <p:sldId id="273" r:id="rId25"/>
    <p:sldId id="274" r:id="rId26"/>
    <p:sldId id="275" r:id="rId27"/>
    <p:sldId id="287" r:id="rId28"/>
    <p:sldId id="288" r:id="rId29"/>
    <p:sldId id="277" r:id="rId30"/>
    <p:sldId id="27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anta Malick" initials="SM" lastIdx="1" clrIdx="0">
    <p:extLst>
      <p:ext uri="{19B8F6BF-5375-455C-9EA6-DF929625EA0E}">
        <p15:presenceInfo xmlns:p15="http://schemas.microsoft.com/office/powerpoint/2012/main" userId="e5000e04a61f42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00FF9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22B91-D4D0-4311-812E-5DF2527F055D}" v="79" dt="2023-05-22T03:20:59.725"/>
    <p1510:client id="{09C42F8A-7670-4DF6-8657-DB4078A0B254}" v="1093" dt="2023-05-08T14:24:01.478"/>
    <p1510:client id="{12579C87-BF20-4F29-99F0-0B1D06722CFA}" v="327" dt="2023-05-07T16:33:43.154"/>
    <p1510:client id="{23020E54-1093-446E-A541-97A2ECA43A64}" v="163" dt="2023-05-23T11:24:49.455"/>
    <p1510:client id="{40B33BF5-674F-4038-9962-8889E66CCA37}" v="2659" dt="2023-05-08T19:27:55.941"/>
    <p1510:client id="{6AAAD063-91BA-4C78-8904-F85FDFB8959E}" v="1123" dt="2023-05-22T14:21:29.758"/>
    <p1510:client id="{8A26DE85-D30C-4970-BB5F-4FCA50518F99}" v="538" dt="2023-05-08T19:49:45.328"/>
    <p1510:client id="{AA3BD170-872C-47AA-AE80-7E52BE65ED57}" v="2442" dt="2023-05-20T13:02:35.761"/>
    <p1510:client id="{ABD73BDC-1A9E-426B-A111-B23D6E873147}" v="589" dt="2023-05-21T18:30:22.747"/>
    <p1510:client id="{BC47C59B-C578-44D9-B64C-361601664313}" v="9" dt="2023-05-21T16:51:38.937"/>
    <p1510:client id="{C4F91595-EAF1-41C9-9061-E782C9F98335}" v="2108" dt="2023-05-15T07:25:35.100"/>
    <p1510:client id="{CADB01DE-9065-4BEE-875C-03B111EC0BFD}" v="1579" dt="2023-05-10T18:46:28.091"/>
    <p1510:client id="{F47B6DC8-B10E-45BF-B4C0-95B5E1C5B725}" v="1890" dt="2023-05-22T05:28:27.419"/>
    <p1510:client id="{F4A92CCE-1F9C-413D-8DE1-CE7A5A8AD874}" v="589" dt="2023-05-20T18:49:57.080"/>
    <p1510:client id="{F6E826AE-F791-4EC3-8F70-0058092BEA30}" v="5" dt="2023-05-21T15:51:46.697"/>
    <p1510:client id="{F763DA0C-4AA3-415D-8A11-0F6EB1CA8A18}" v="111" dt="2023-05-23T09:05:52.291"/>
    <p1510:client id="{F8095D4A-71A1-4B1B-AEB8-07C16E5931D4}" v="145" dt="2023-05-23T09:39:37.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4T00:57:16.277"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3471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9969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8396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9145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3258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7652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6132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523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2237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8614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914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9158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6227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79327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8765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231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5/24/2023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0687770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0.jpe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0.jpe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jpe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0.jpeg"/><Relationship Id="rId1" Type="http://schemas.openxmlformats.org/officeDocument/2006/relationships/slideLayout" Target="../slideLayouts/slideLayout3.xml"/><Relationship Id="rId5" Type="http://schemas.openxmlformats.org/officeDocument/2006/relationships/image" Target="../media/image58.jpe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0.jpe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jpe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paramamithra/motives-of-murder-in-india-from-2001-to-201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68B648A-F26C-C7DE-0E03-CD93C047D51E}"/>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100" b="1" dirty="0">
                <a:solidFill>
                  <a:srgbClr val="FFFFFF"/>
                </a:solidFill>
                <a:latin typeface="Georgia"/>
              </a:rPr>
              <a:t>STATISTICAL ANALYSIS ON THE DIFFERENT MURDER MOTIVES IN INDIA (2001-2013)</a:t>
            </a:r>
            <a:endParaRPr lang="en-US" sz="5100" b="1" dirty="0">
              <a:solidFill>
                <a:srgbClr val="FFFFFF"/>
              </a:solidFill>
              <a:cs typeface="Calibri Light"/>
            </a:endParaRPr>
          </a:p>
          <a:p>
            <a:endParaRPr lang="en-US" sz="5100" b="1" dirty="0">
              <a:solidFill>
                <a:srgbClr val="FFFFFF"/>
              </a:solidFill>
              <a:cs typeface="Calibri Light"/>
            </a:endParaRPr>
          </a:p>
        </p:txBody>
      </p:sp>
      <p:sp>
        <p:nvSpPr>
          <p:cNvPr id="6" name="TextBox 5">
            <a:extLst>
              <a:ext uri="{FF2B5EF4-FFF2-40B4-BE49-F238E27FC236}">
                <a16:creationId xmlns:a16="http://schemas.microsoft.com/office/drawing/2014/main" id="{E8C99646-7ABF-D9C4-A5EB-8FB70A171D54}"/>
              </a:ext>
            </a:extLst>
          </p:cNvPr>
          <p:cNvSpPr txBox="1"/>
          <p:nvPr/>
        </p:nvSpPr>
        <p:spPr>
          <a:xfrm>
            <a:off x="179110" y="3534013"/>
            <a:ext cx="4732255" cy="3323987"/>
          </a:xfrm>
          <a:prstGeom prst="rect">
            <a:avLst/>
          </a:prstGeom>
          <a:noFill/>
        </p:spPr>
        <p:txBody>
          <a:bodyPr wrap="square" rtlCol="0">
            <a:spAutoFit/>
          </a:bodyPr>
          <a:lstStyle/>
          <a:p>
            <a:r>
              <a:rPr lang="en-IN" sz="2400" dirty="0">
                <a:ln w="0"/>
                <a:effectLst>
                  <a:outerShdw blurRad="38100" dist="19050" dir="2700000" algn="tl" rotWithShape="0">
                    <a:schemeClr val="dk1">
                      <a:alpha val="40000"/>
                    </a:schemeClr>
                  </a:outerShdw>
                </a:effectLst>
              </a:rPr>
              <a:t>Sukanta Malick</a:t>
            </a:r>
          </a:p>
          <a:p>
            <a:r>
              <a:rPr lang="en-IN" sz="2400" dirty="0">
                <a:ln w="0"/>
                <a:effectLst>
                  <a:outerShdw blurRad="38100" dist="19050" dir="2700000" algn="tl" rotWithShape="0">
                    <a:schemeClr val="dk1">
                      <a:alpha val="40000"/>
                    </a:schemeClr>
                  </a:outerShdw>
                </a:effectLst>
              </a:rPr>
              <a:t>B.sc(Hons) in Statistics , Semester-VI</a:t>
            </a:r>
          </a:p>
          <a:p>
            <a:r>
              <a:rPr lang="en-IN" sz="2400" dirty="0">
                <a:ln w="0"/>
                <a:effectLst>
                  <a:outerShdw blurRad="38100" dist="19050" dir="2700000" algn="tl" rotWithShape="0">
                    <a:schemeClr val="dk1">
                      <a:alpha val="40000"/>
                    </a:schemeClr>
                  </a:outerShdw>
                </a:effectLst>
              </a:rPr>
              <a:t>Roll Number: </a:t>
            </a:r>
            <a:r>
              <a:rPr lang="en-IN" sz="2400" dirty="0" err="1">
                <a:ln w="0"/>
                <a:effectLst>
                  <a:outerShdw blurRad="38100" dist="19050" dir="2700000" algn="tl" rotWithShape="0">
                    <a:schemeClr val="dk1">
                      <a:alpha val="40000"/>
                    </a:schemeClr>
                  </a:outerShdw>
                </a:effectLst>
              </a:rPr>
              <a:t>B.Sc</a:t>
            </a:r>
            <a:r>
              <a:rPr lang="en-IN" sz="2400" dirty="0">
                <a:ln w="0"/>
                <a:effectLst>
                  <a:outerShdw blurRad="38100" dist="19050" dir="2700000" algn="tl" rotWithShape="0">
                    <a:schemeClr val="dk1">
                      <a:alpha val="40000"/>
                    </a:schemeClr>
                  </a:outerShdw>
                </a:effectLst>
              </a:rPr>
              <a:t>(Sem-VI)Stat-16</a:t>
            </a:r>
          </a:p>
          <a:p>
            <a:r>
              <a:rPr lang="en-IN" sz="2400" dirty="0">
                <a:ln w="0"/>
                <a:effectLst>
                  <a:outerShdw blurRad="38100" dist="19050" dir="2700000" algn="tl" rotWithShape="0">
                    <a:schemeClr val="dk1">
                      <a:alpha val="40000"/>
                    </a:schemeClr>
                  </a:outerShdw>
                </a:effectLst>
              </a:rPr>
              <a:t>Registration Number:VB-2558 of 2020-21</a:t>
            </a:r>
          </a:p>
          <a:p>
            <a:r>
              <a:rPr lang="en-IN" sz="2400" dirty="0">
                <a:ln w="0"/>
                <a:effectLst>
                  <a:outerShdw blurRad="38100" dist="19050" dir="2700000" algn="tl" rotWithShape="0">
                    <a:schemeClr val="dk1">
                      <a:alpha val="40000"/>
                    </a:schemeClr>
                  </a:outerShdw>
                </a:effectLst>
              </a:rPr>
              <a:t>Department of Statistics</a:t>
            </a:r>
          </a:p>
          <a:p>
            <a:r>
              <a:rPr lang="en-IN" sz="2400" dirty="0" err="1">
                <a:ln w="0"/>
                <a:effectLst>
                  <a:outerShdw blurRad="38100" dist="19050" dir="2700000" algn="tl" rotWithShape="0">
                    <a:schemeClr val="dk1">
                      <a:alpha val="40000"/>
                    </a:schemeClr>
                  </a:outerShdw>
                </a:effectLst>
              </a:rPr>
              <a:t>Visva</a:t>
            </a:r>
            <a:r>
              <a:rPr lang="en-IN" sz="2400" dirty="0">
                <a:ln w="0"/>
                <a:effectLst>
                  <a:outerShdw blurRad="38100" dist="19050" dir="2700000" algn="tl" rotWithShape="0">
                    <a:schemeClr val="dk1">
                      <a:alpha val="40000"/>
                    </a:schemeClr>
                  </a:outerShdw>
                </a:effectLst>
              </a:rPr>
              <a:t>-Bharati University</a:t>
            </a:r>
          </a:p>
          <a:p>
            <a:r>
              <a:rPr lang="en-IN" sz="2400" dirty="0">
                <a:ln w="0"/>
                <a:effectLst>
                  <a:outerShdw blurRad="38100" dist="19050" dir="2700000" algn="tl" rotWithShape="0">
                    <a:schemeClr val="dk1">
                      <a:alpha val="40000"/>
                    </a:schemeClr>
                  </a:outerShdw>
                </a:effectLst>
              </a:rPr>
              <a:t>Santiniketan</a:t>
            </a:r>
          </a:p>
          <a:p>
            <a:endParaRPr lang="en-IN"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unge Background Free Stock Photo - Public Domain Pictures">
            <a:extLst>
              <a:ext uri="{FF2B5EF4-FFF2-40B4-BE49-F238E27FC236}">
                <a16:creationId xmlns:a16="http://schemas.microsoft.com/office/drawing/2014/main" id="{82BDC5D4-C7F7-6886-84D0-3A3E2EFB2B52}"/>
              </a:ext>
            </a:extLst>
          </p:cNvPr>
          <p:cNvPicPr>
            <a:picLocks noChangeAspect="1"/>
          </p:cNvPicPr>
          <p:nvPr/>
        </p:nvPicPr>
        <p:blipFill rotWithShape="1">
          <a:blip r:embed="rId2"/>
          <a:srcRect t="5899" b="9832"/>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8EF7F1C-FBFD-365A-34C5-385D1D8D473F}"/>
              </a:ext>
            </a:extLst>
          </p:cNvPr>
          <p:cNvSpPr>
            <a:spLocks noGrp="1"/>
          </p:cNvSpPr>
          <p:nvPr>
            <p:ph type="body" idx="1"/>
          </p:nvPr>
        </p:nvSpPr>
        <p:spPr>
          <a:xfrm>
            <a:off x="238117" y="237060"/>
            <a:ext cx="11732301" cy="6354378"/>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endParaRPr lang="en-US">
              <a:solidFill>
                <a:srgbClr val="FFFFFF"/>
              </a:solidFill>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a:p>
            <a:pPr algn="ctr"/>
            <a:endParaRPr lang="en-US" dirty="0">
              <a:solidFill>
                <a:srgbClr val="FFFFFF"/>
              </a:solidFill>
              <a:cs typeface="Calibri"/>
            </a:endParaRPr>
          </a:p>
        </p:txBody>
      </p:sp>
      <p:pic>
        <p:nvPicPr>
          <p:cNvPr id="5" name="Picture 5" descr="Chart, pie chart&#10;&#10;Description automatically generated">
            <a:extLst>
              <a:ext uri="{FF2B5EF4-FFF2-40B4-BE49-F238E27FC236}">
                <a16:creationId xmlns:a16="http://schemas.microsoft.com/office/drawing/2014/main" id="{F3699D3E-BB8B-9DDA-B4AD-2A9ED40CF72D}"/>
              </a:ext>
            </a:extLst>
          </p:cNvPr>
          <p:cNvPicPr>
            <a:picLocks noChangeAspect="1"/>
          </p:cNvPicPr>
          <p:nvPr/>
        </p:nvPicPr>
        <p:blipFill>
          <a:blip r:embed="rId3"/>
          <a:stretch>
            <a:fillRect/>
          </a:stretch>
        </p:blipFill>
        <p:spPr>
          <a:xfrm>
            <a:off x="239842" y="240469"/>
            <a:ext cx="3755035" cy="3029257"/>
          </a:xfrm>
          <a:prstGeom prst="rect">
            <a:avLst/>
          </a:prstGeom>
        </p:spPr>
      </p:pic>
      <p:pic>
        <p:nvPicPr>
          <p:cNvPr id="6" name="Picture 6" descr="Chart, pie chart&#10;&#10;Description automatically generated">
            <a:extLst>
              <a:ext uri="{FF2B5EF4-FFF2-40B4-BE49-F238E27FC236}">
                <a16:creationId xmlns:a16="http://schemas.microsoft.com/office/drawing/2014/main" id="{11E5C79D-094B-674C-4966-ECC50400D39C}"/>
              </a:ext>
            </a:extLst>
          </p:cNvPr>
          <p:cNvPicPr>
            <a:picLocks noChangeAspect="1"/>
          </p:cNvPicPr>
          <p:nvPr/>
        </p:nvPicPr>
        <p:blipFill>
          <a:blip r:embed="rId4"/>
          <a:stretch>
            <a:fillRect/>
          </a:stretch>
        </p:blipFill>
        <p:spPr>
          <a:xfrm>
            <a:off x="4162270" y="236694"/>
            <a:ext cx="3717560" cy="3061793"/>
          </a:xfrm>
          <a:prstGeom prst="rect">
            <a:avLst/>
          </a:prstGeom>
        </p:spPr>
      </p:pic>
      <p:pic>
        <p:nvPicPr>
          <p:cNvPr id="7" name="Picture 7" descr="Chart, pie chart&#10;&#10;Description automatically generated">
            <a:extLst>
              <a:ext uri="{FF2B5EF4-FFF2-40B4-BE49-F238E27FC236}">
                <a16:creationId xmlns:a16="http://schemas.microsoft.com/office/drawing/2014/main" id="{A5E8AFE8-FA77-7AC0-316E-50D67788120A}"/>
              </a:ext>
            </a:extLst>
          </p:cNvPr>
          <p:cNvPicPr>
            <a:picLocks noChangeAspect="1"/>
          </p:cNvPicPr>
          <p:nvPr/>
        </p:nvPicPr>
        <p:blipFill>
          <a:blip r:embed="rId5"/>
          <a:stretch>
            <a:fillRect/>
          </a:stretch>
        </p:blipFill>
        <p:spPr>
          <a:xfrm>
            <a:off x="8147153" y="204249"/>
            <a:ext cx="3817495" cy="3064221"/>
          </a:xfrm>
          <a:prstGeom prst="rect">
            <a:avLst/>
          </a:prstGeom>
        </p:spPr>
      </p:pic>
      <p:pic>
        <p:nvPicPr>
          <p:cNvPr id="8" name="Picture 9" descr="Chart, pie chart&#10;&#10;Description automatically generated">
            <a:extLst>
              <a:ext uri="{FF2B5EF4-FFF2-40B4-BE49-F238E27FC236}">
                <a16:creationId xmlns:a16="http://schemas.microsoft.com/office/drawing/2014/main" id="{EFF8820C-3630-49CE-C232-3F842300B962}"/>
              </a:ext>
            </a:extLst>
          </p:cNvPr>
          <p:cNvPicPr>
            <a:picLocks noChangeAspect="1"/>
          </p:cNvPicPr>
          <p:nvPr/>
        </p:nvPicPr>
        <p:blipFill>
          <a:blip r:embed="rId6"/>
          <a:stretch>
            <a:fillRect/>
          </a:stretch>
        </p:blipFill>
        <p:spPr>
          <a:xfrm>
            <a:off x="339777" y="3596624"/>
            <a:ext cx="3555166" cy="2825180"/>
          </a:xfrm>
          <a:prstGeom prst="rect">
            <a:avLst/>
          </a:prstGeom>
        </p:spPr>
      </p:pic>
      <p:pic>
        <p:nvPicPr>
          <p:cNvPr id="10" name="Picture 11" descr="Chart, pie chart&#10;&#10;Description automatically generated">
            <a:extLst>
              <a:ext uri="{FF2B5EF4-FFF2-40B4-BE49-F238E27FC236}">
                <a16:creationId xmlns:a16="http://schemas.microsoft.com/office/drawing/2014/main" id="{D2EA0A1A-07EB-9283-4ED7-C892F98FDD1A}"/>
              </a:ext>
            </a:extLst>
          </p:cNvPr>
          <p:cNvPicPr>
            <a:picLocks noChangeAspect="1"/>
          </p:cNvPicPr>
          <p:nvPr/>
        </p:nvPicPr>
        <p:blipFill>
          <a:blip r:embed="rId7"/>
          <a:stretch>
            <a:fillRect/>
          </a:stretch>
        </p:blipFill>
        <p:spPr>
          <a:xfrm>
            <a:off x="8284565" y="3481896"/>
            <a:ext cx="3680083" cy="3129585"/>
          </a:xfrm>
          <a:prstGeom prst="rect">
            <a:avLst/>
          </a:prstGeom>
        </p:spPr>
      </p:pic>
      <p:sp>
        <p:nvSpPr>
          <p:cNvPr id="2" name="TextBox 1">
            <a:extLst>
              <a:ext uri="{FF2B5EF4-FFF2-40B4-BE49-F238E27FC236}">
                <a16:creationId xmlns:a16="http://schemas.microsoft.com/office/drawing/2014/main" id="{0DF2C7AC-470C-6864-3FB0-23313A7B00E6}"/>
              </a:ext>
            </a:extLst>
          </p:cNvPr>
          <p:cNvSpPr txBox="1"/>
          <p:nvPr/>
        </p:nvSpPr>
        <p:spPr>
          <a:xfrm>
            <a:off x="4328410" y="3672589"/>
            <a:ext cx="32603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u="sng">
                <a:solidFill>
                  <a:schemeClr val="accent4">
                    <a:lumMod val="60000"/>
                    <a:lumOff val="40000"/>
                  </a:schemeClr>
                </a:solidFill>
                <a:latin typeface="Times New Roman"/>
                <a:cs typeface="Times New Roman"/>
              </a:rPr>
              <a:t>Conclusion</a:t>
            </a:r>
            <a:r>
              <a:rPr lang="en-US" sz="2000" i="1">
                <a:solidFill>
                  <a:srgbClr val="FFFFFF"/>
                </a:solidFill>
                <a:latin typeface="Times New Roman"/>
                <a:cs typeface="Times New Roman"/>
              </a:rPr>
              <a:t> :</a:t>
            </a:r>
            <a:endParaRPr lang="en-US" sz="2000" i="1" dirty="0">
              <a:solidFill>
                <a:srgbClr val="FFFFFF"/>
              </a:solidFill>
              <a:latin typeface="Times New Roman"/>
              <a:cs typeface="Times New Roman"/>
            </a:endParaRPr>
          </a:p>
          <a:p>
            <a:pPr algn="ctr"/>
            <a:r>
              <a:rPr lang="en-US" sz="2000" i="1" dirty="0">
                <a:solidFill>
                  <a:srgbClr val="FFFFFF"/>
                </a:solidFill>
                <a:latin typeface="Times New Roman"/>
                <a:cs typeface="Times New Roman"/>
              </a:rPr>
              <a:t>From the pie chart representation, we can see</a:t>
            </a:r>
            <a:endParaRPr lang="en-US" sz="2000">
              <a:solidFill>
                <a:srgbClr val="FFFFFF"/>
              </a:solidFill>
              <a:cs typeface="Calibri"/>
            </a:endParaRPr>
          </a:p>
          <a:p>
            <a:pPr algn="ctr"/>
            <a:r>
              <a:rPr lang="en-US" sz="2000" i="1" dirty="0">
                <a:solidFill>
                  <a:srgbClr val="FFFFFF"/>
                </a:solidFill>
                <a:latin typeface="Times New Roman"/>
                <a:cs typeface="Times New Roman"/>
              </a:rPr>
              <a:t>that the maximum number of murder cases is</a:t>
            </a:r>
            <a:endParaRPr lang="en-US" sz="2000" dirty="0">
              <a:solidFill>
                <a:srgbClr val="FFFFFF"/>
              </a:solidFill>
            </a:endParaRPr>
          </a:p>
          <a:p>
            <a:pPr algn="ctr"/>
            <a:r>
              <a:rPr lang="en-US" sz="2000" i="1" dirty="0">
                <a:solidFill>
                  <a:srgbClr val="FFFFFF"/>
                </a:solidFill>
                <a:latin typeface="Times New Roman"/>
                <a:cs typeface="Times New Roman"/>
              </a:rPr>
              <a:t>reported in the northern zone followed by the</a:t>
            </a:r>
            <a:endParaRPr lang="en-US" sz="2000" dirty="0">
              <a:solidFill>
                <a:srgbClr val="FFFFFF"/>
              </a:solidFill>
            </a:endParaRPr>
          </a:p>
          <a:p>
            <a:pPr algn="ctr"/>
            <a:r>
              <a:rPr lang="en-US" sz="2000" i="1" dirty="0">
                <a:solidFill>
                  <a:srgbClr val="FFFFFF"/>
                </a:solidFill>
                <a:latin typeface="Times New Roman"/>
                <a:cs typeface="Times New Roman"/>
              </a:rPr>
              <a:t>eastern, southern and so on</a:t>
            </a:r>
            <a:endParaRPr lang="en-US" sz="2000" dirty="0">
              <a:solidFill>
                <a:srgbClr val="FFFFFF"/>
              </a:solidFill>
            </a:endParaRPr>
          </a:p>
          <a:p>
            <a:pPr algn="l"/>
            <a:endParaRPr lang="en-US" sz="2000" dirty="0">
              <a:solidFill>
                <a:srgbClr val="FFFFFF"/>
              </a:solidFill>
              <a:cs typeface="Calibri"/>
            </a:endParaRPr>
          </a:p>
        </p:txBody>
      </p:sp>
    </p:spTree>
    <p:extLst>
      <p:ext uri="{BB962C8B-B14F-4D97-AF65-F5344CB8AC3E}">
        <p14:creationId xmlns:p14="http://schemas.microsoft.com/office/powerpoint/2010/main" val="385834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Fondo negro Stock de Foto gratis - Public Domain Pictures">
            <a:extLst>
              <a:ext uri="{FF2B5EF4-FFF2-40B4-BE49-F238E27FC236}">
                <a16:creationId xmlns:a16="http://schemas.microsoft.com/office/drawing/2014/main" id="{7E713BA5-9DE4-E9F0-3B6D-9A0B2B002180}"/>
              </a:ext>
            </a:extLst>
          </p:cNvPr>
          <p:cNvPicPr>
            <a:picLocks noChangeAspect="1"/>
          </p:cNvPicPr>
          <p:nvPr/>
        </p:nvPicPr>
        <p:blipFill rotWithShape="1">
          <a:blip r:embed="rId2">
            <a:duotone>
              <a:prstClr val="black"/>
              <a:schemeClr val="tx2">
                <a:tint val="45000"/>
                <a:satMod val="400000"/>
              </a:schemeClr>
            </a:duotone>
            <a:alphaModFix amt="25000"/>
          </a:blip>
          <a:srcRect t="14140" b="159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6A4585A6-DFD4-B5BB-9DAB-316CCB936941}"/>
              </a:ext>
            </a:extLst>
          </p:cNvPr>
          <p:cNvSpPr txBox="1"/>
          <p:nvPr/>
        </p:nvSpPr>
        <p:spPr>
          <a:xfrm>
            <a:off x="393491" y="262328"/>
            <a:ext cx="5209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400" b="1" u="sng" dirty="0">
                <a:latin typeface="Constantia"/>
                <a:cs typeface="Calibri"/>
              </a:rPr>
              <a:t>Bar Plot Representation</a:t>
            </a:r>
            <a:endParaRPr lang="en-US" sz="2400" b="1" u="sng" dirty="0">
              <a:latin typeface="Constantia"/>
            </a:endParaRPr>
          </a:p>
        </p:txBody>
      </p:sp>
      <p:pic>
        <p:nvPicPr>
          <p:cNvPr id="6" name="Picture 6" descr="Chart&#10;&#10;Description automatically generated">
            <a:extLst>
              <a:ext uri="{FF2B5EF4-FFF2-40B4-BE49-F238E27FC236}">
                <a16:creationId xmlns:a16="http://schemas.microsoft.com/office/drawing/2014/main" id="{E3F0135D-A3C5-87DA-C689-9C255C0272DC}"/>
              </a:ext>
            </a:extLst>
          </p:cNvPr>
          <p:cNvPicPr>
            <a:picLocks noChangeAspect="1"/>
          </p:cNvPicPr>
          <p:nvPr/>
        </p:nvPicPr>
        <p:blipFill>
          <a:blip r:embed="rId3"/>
          <a:stretch>
            <a:fillRect/>
          </a:stretch>
        </p:blipFill>
        <p:spPr>
          <a:xfrm>
            <a:off x="8122170" y="487973"/>
            <a:ext cx="3805003" cy="3083887"/>
          </a:xfrm>
          <a:prstGeom prst="rect">
            <a:avLst/>
          </a:prstGeom>
        </p:spPr>
      </p:pic>
      <p:pic>
        <p:nvPicPr>
          <p:cNvPr id="7" name="Picture 7" descr="Chart&#10;&#10;Description automatically generated">
            <a:extLst>
              <a:ext uri="{FF2B5EF4-FFF2-40B4-BE49-F238E27FC236}">
                <a16:creationId xmlns:a16="http://schemas.microsoft.com/office/drawing/2014/main" id="{FEDA83C4-CFF1-52CB-5812-7282A8BEAC80}"/>
              </a:ext>
            </a:extLst>
          </p:cNvPr>
          <p:cNvPicPr>
            <a:picLocks noChangeAspect="1"/>
          </p:cNvPicPr>
          <p:nvPr/>
        </p:nvPicPr>
        <p:blipFill>
          <a:blip r:embed="rId4"/>
          <a:stretch>
            <a:fillRect/>
          </a:stretch>
        </p:blipFill>
        <p:spPr>
          <a:xfrm>
            <a:off x="4124794" y="1909292"/>
            <a:ext cx="3817494" cy="3151844"/>
          </a:xfrm>
          <a:prstGeom prst="rect">
            <a:avLst/>
          </a:prstGeom>
        </p:spPr>
      </p:pic>
      <p:pic>
        <p:nvPicPr>
          <p:cNvPr id="8" name="Picture 8" descr="Chart&#10;&#10;Description automatically generated">
            <a:extLst>
              <a:ext uri="{FF2B5EF4-FFF2-40B4-BE49-F238E27FC236}">
                <a16:creationId xmlns:a16="http://schemas.microsoft.com/office/drawing/2014/main" id="{D679A560-ECF2-6F3E-28D7-1127FF5FF99A}"/>
              </a:ext>
            </a:extLst>
          </p:cNvPr>
          <p:cNvPicPr>
            <a:picLocks noChangeAspect="1"/>
          </p:cNvPicPr>
          <p:nvPr/>
        </p:nvPicPr>
        <p:blipFill>
          <a:blip r:embed="rId5"/>
          <a:stretch>
            <a:fillRect/>
          </a:stretch>
        </p:blipFill>
        <p:spPr>
          <a:xfrm>
            <a:off x="227351" y="3686636"/>
            <a:ext cx="3730052" cy="2907480"/>
          </a:xfrm>
          <a:prstGeom prst="rect">
            <a:avLst/>
          </a:prstGeom>
        </p:spPr>
      </p:pic>
    </p:spTree>
    <p:extLst>
      <p:ext uri="{BB962C8B-B14F-4D97-AF65-F5344CB8AC3E}">
        <p14:creationId xmlns:p14="http://schemas.microsoft.com/office/powerpoint/2010/main" val="112123044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Fondo negro Stock de Foto gratis - Public Domain Pictures">
            <a:extLst>
              <a:ext uri="{FF2B5EF4-FFF2-40B4-BE49-F238E27FC236}">
                <a16:creationId xmlns:a16="http://schemas.microsoft.com/office/drawing/2014/main" id="{7E713BA5-9DE4-E9F0-3B6D-9A0B2B002180}"/>
              </a:ext>
            </a:extLst>
          </p:cNvPr>
          <p:cNvPicPr>
            <a:picLocks noChangeAspect="1"/>
          </p:cNvPicPr>
          <p:nvPr/>
        </p:nvPicPr>
        <p:blipFill rotWithShape="1">
          <a:blip r:embed="rId2">
            <a:duotone>
              <a:prstClr val="black"/>
              <a:schemeClr val="tx2">
                <a:tint val="45000"/>
                <a:satMod val="400000"/>
              </a:schemeClr>
            </a:duotone>
            <a:alphaModFix amt="25000"/>
          </a:blip>
          <a:srcRect t="14140" b="1591"/>
          <a:stretch/>
        </p:blipFill>
        <p:spPr>
          <a:xfrm>
            <a:off x="20" y="10"/>
            <a:ext cx="12191980" cy="6857990"/>
          </a:xfrm>
          <a:prstGeom prst="rect">
            <a:avLst/>
          </a:prstGeom>
        </p:spPr>
      </p:pic>
      <p:pic>
        <p:nvPicPr>
          <p:cNvPr id="2" name="Picture 2" descr="Chart, bar chart&#10;&#10;Description automatically generated">
            <a:extLst>
              <a:ext uri="{FF2B5EF4-FFF2-40B4-BE49-F238E27FC236}">
                <a16:creationId xmlns:a16="http://schemas.microsoft.com/office/drawing/2014/main" id="{D7953BBB-2DFE-2F5B-F853-60979F984BCB}"/>
              </a:ext>
            </a:extLst>
          </p:cNvPr>
          <p:cNvPicPr>
            <a:picLocks noChangeAspect="1"/>
          </p:cNvPicPr>
          <p:nvPr/>
        </p:nvPicPr>
        <p:blipFill>
          <a:blip r:embed="rId3"/>
          <a:stretch>
            <a:fillRect/>
          </a:stretch>
        </p:blipFill>
        <p:spPr>
          <a:xfrm>
            <a:off x="189875" y="243712"/>
            <a:ext cx="3667592" cy="2885362"/>
          </a:xfrm>
          <a:prstGeom prst="rect">
            <a:avLst/>
          </a:prstGeom>
        </p:spPr>
      </p:pic>
      <p:pic>
        <p:nvPicPr>
          <p:cNvPr id="3" name="Picture 8" descr="Chart&#10;&#10;Description automatically generated">
            <a:extLst>
              <a:ext uri="{FF2B5EF4-FFF2-40B4-BE49-F238E27FC236}">
                <a16:creationId xmlns:a16="http://schemas.microsoft.com/office/drawing/2014/main" id="{62DF2247-5D4F-C437-DC5A-471FB7531885}"/>
              </a:ext>
            </a:extLst>
          </p:cNvPr>
          <p:cNvPicPr>
            <a:picLocks noChangeAspect="1"/>
          </p:cNvPicPr>
          <p:nvPr/>
        </p:nvPicPr>
        <p:blipFill>
          <a:blip r:embed="rId4"/>
          <a:stretch>
            <a:fillRect/>
          </a:stretch>
        </p:blipFill>
        <p:spPr>
          <a:xfrm>
            <a:off x="8297056" y="240760"/>
            <a:ext cx="3692577" cy="2991198"/>
          </a:xfrm>
          <a:prstGeom prst="rect">
            <a:avLst/>
          </a:prstGeom>
        </p:spPr>
      </p:pic>
      <p:pic>
        <p:nvPicPr>
          <p:cNvPr id="9" name="Picture 9" descr="Chart, bar chart&#10;&#10;Description automatically generated">
            <a:extLst>
              <a:ext uri="{FF2B5EF4-FFF2-40B4-BE49-F238E27FC236}">
                <a16:creationId xmlns:a16="http://schemas.microsoft.com/office/drawing/2014/main" id="{AAE96378-85A2-6EB9-041D-25495E3F941D}"/>
              </a:ext>
            </a:extLst>
          </p:cNvPr>
          <p:cNvPicPr>
            <a:picLocks noChangeAspect="1"/>
          </p:cNvPicPr>
          <p:nvPr/>
        </p:nvPicPr>
        <p:blipFill>
          <a:blip r:embed="rId5"/>
          <a:stretch>
            <a:fillRect/>
          </a:stretch>
        </p:blipFill>
        <p:spPr>
          <a:xfrm>
            <a:off x="4049843" y="1977121"/>
            <a:ext cx="3942413" cy="3178576"/>
          </a:xfrm>
          <a:prstGeom prst="rect">
            <a:avLst/>
          </a:prstGeom>
        </p:spPr>
      </p:pic>
      <p:pic>
        <p:nvPicPr>
          <p:cNvPr id="10" name="Picture 10" descr="Chart&#10;&#10;Description automatically generated">
            <a:extLst>
              <a:ext uri="{FF2B5EF4-FFF2-40B4-BE49-F238E27FC236}">
                <a16:creationId xmlns:a16="http://schemas.microsoft.com/office/drawing/2014/main" id="{48227E7C-FC67-514F-B0DB-A20A641BE405}"/>
              </a:ext>
            </a:extLst>
          </p:cNvPr>
          <p:cNvPicPr>
            <a:picLocks noChangeAspect="1"/>
          </p:cNvPicPr>
          <p:nvPr/>
        </p:nvPicPr>
        <p:blipFill>
          <a:blip r:embed="rId6"/>
          <a:stretch>
            <a:fillRect/>
          </a:stretch>
        </p:blipFill>
        <p:spPr>
          <a:xfrm>
            <a:off x="189876" y="3568908"/>
            <a:ext cx="3667593" cy="3055494"/>
          </a:xfrm>
          <a:prstGeom prst="rect">
            <a:avLst/>
          </a:prstGeom>
        </p:spPr>
      </p:pic>
      <p:pic>
        <p:nvPicPr>
          <p:cNvPr id="11" name="Picture 11" descr="Chart&#10;&#10;Description automatically generated">
            <a:extLst>
              <a:ext uri="{FF2B5EF4-FFF2-40B4-BE49-F238E27FC236}">
                <a16:creationId xmlns:a16="http://schemas.microsoft.com/office/drawing/2014/main" id="{BE0964C8-817F-DBB1-8E3E-0852EE90B44C}"/>
              </a:ext>
            </a:extLst>
          </p:cNvPr>
          <p:cNvPicPr>
            <a:picLocks noChangeAspect="1"/>
          </p:cNvPicPr>
          <p:nvPr/>
        </p:nvPicPr>
        <p:blipFill>
          <a:blip r:embed="rId7"/>
          <a:stretch>
            <a:fillRect/>
          </a:stretch>
        </p:blipFill>
        <p:spPr>
          <a:xfrm>
            <a:off x="8284565" y="3556416"/>
            <a:ext cx="3705068" cy="3067986"/>
          </a:xfrm>
          <a:prstGeom prst="rect">
            <a:avLst/>
          </a:prstGeom>
        </p:spPr>
      </p:pic>
    </p:spTree>
    <p:extLst>
      <p:ext uri="{BB962C8B-B14F-4D97-AF65-F5344CB8AC3E}">
        <p14:creationId xmlns:p14="http://schemas.microsoft.com/office/powerpoint/2010/main" val="169484839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Fondo negro Stock de Foto gratis - Public Domain Pictures">
            <a:extLst>
              <a:ext uri="{FF2B5EF4-FFF2-40B4-BE49-F238E27FC236}">
                <a16:creationId xmlns:a16="http://schemas.microsoft.com/office/drawing/2014/main" id="{7E713BA5-9DE4-E9F0-3B6D-9A0B2B002180}"/>
              </a:ext>
            </a:extLst>
          </p:cNvPr>
          <p:cNvPicPr>
            <a:picLocks noChangeAspect="1"/>
          </p:cNvPicPr>
          <p:nvPr/>
        </p:nvPicPr>
        <p:blipFill rotWithShape="1">
          <a:blip r:embed="rId2">
            <a:duotone>
              <a:prstClr val="black"/>
              <a:schemeClr val="tx2">
                <a:tint val="45000"/>
                <a:satMod val="400000"/>
              </a:schemeClr>
            </a:duotone>
            <a:alphaModFix amt="25000"/>
          </a:blip>
          <a:srcRect t="14140" b="1591"/>
          <a:stretch/>
        </p:blipFill>
        <p:spPr>
          <a:xfrm>
            <a:off x="20" y="10"/>
            <a:ext cx="12191980" cy="6857990"/>
          </a:xfrm>
          <a:prstGeom prst="rect">
            <a:avLst/>
          </a:prstGeom>
        </p:spPr>
      </p:pic>
      <p:pic>
        <p:nvPicPr>
          <p:cNvPr id="2" name="Picture 2" descr="Chart&#10;&#10;Description automatically generated">
            <a:extLst>
              <a:ext uri="{FF2B5EF4-FFF2-40B4-BE49-F238E27FC236}">
                <a16:creationId xmlns:a16="http://schemas.microsoft.com/office/drawing/2014/main" id="{6625DD9A-AF1C-E64B-55BF-DFDB3EEB4984}"/>
              </a:ext>
            </a:extLst>
          </p:cNvPr>
          <p:cNvPicPr>
            <a:picLocks noChangeAspect="1"/>
          </p:cNvPicPr>
          <p:nvPr/>
        </p:nvPicPr>
        <p:blipFill>
          <a:blip r:embed="rId3"/>
          <a:stretch>
            <a:fillRect/>
          </a:stretch>
        </p:blipFill>
        <p:spPr>
          <a:xfrm>
            <a:off x="227351" y="176139"/>
            <a:ext cx="3655100" cy="3170408"/>
          </a:xfrm>
          <a:prstGeom prst="rect">
            <a:avLst/>
          </a:prstGeom>
        </p:spPr>
      </p:pic>
      <p:pic>
        <p:nvPicPr>
          <p:cNvPr id="3" name="Picture 8" descr="Chart, bar chart, histogram&#10;&#10;Description automatically generated">
            <a:extLst>
              <a:ext uri="{FF2B5EF4-FFF2-40B4-BE49-F238E27FC236}">
                <a16:creationId xmlns:a16="http://schemas.microsoft.com/office/drawing/2014/main" id="{781DC49B-FEDC-16B4-EE4A-40943247173E}"/>
              </a:ext>
            </a:extLst>
          </p:cNvPr>
          <p:cNvPicPr>
            <a:picLocks noChangeAspect="1"/>
          </p:cNvPicPr>
          <p:nvPr/>
        </p:nvPicPr>
        <p:blipFill>
          <a:blip r:embed="rId4"/>
          <a:stretch>
            <a:fillRect/>
          </a:stretch>
        </p:blipFill>
        <p:spPr>
          <a:xfrm>
            <a:off x="4287186" y="178113"/>
            <a:ext cx="3605135" cy="3166465"/>
          </a:xfrm>
          <a:prstGeom prst="rect">
            <a:avLst/>
          </a:prstGeom>
        </p:spPr>
      </p:pic>
      <p:pic>
        <p:nvPicPr>
          <p:cNvPr id="9" name="Picture 9" descr="Chart, bar chart&#10;&#10;Description automatically generated">
            <a:extLst>
              <a:ext uri="{FF2B5EF4-FFF2-40B4-BE49-F238E27FC236}">
                <a16:creationId xmlns:a16="http://schemas.microsoft.com/office/drawing/2014/main" id="{87E4200D-2E65-5B14-8CCF-60B26B2BF72E}"/>
              </a:ext>
            </a:extLst>
          </p:cNvPr>
          <p:cNvPicPr>
            <a:picLocks noChangeAspect="1"/>
          </p:cNvPicPr>
          <p:nvPr/>
        </p:nvPicPr>
        <p:blipFill>
          <a:blip r:embed="rId5"/>
          <a:stretch>
            <a:fillRect/>
          </a:stretch>
        </p:blipFill>
        <p:spPr>
          <a:xfrm>
            <a:off x="8309549" y="199453"/>
            <a:ext cx="3680084" cy="3148766"/>
          </a:xfrm>
          <a:prstGeom prst="rect">
            <a:avLst/>
          </a:prstGeom>
        </p:spPr>
      </p:pic>
      <p:pic>
        <p:nvPicPr>
          <p:cNvPr id="10" name="Picture 10" descr="Chart, bar chart&#10;&#10;Description automatically generated">
            <a:extLst>
              <a:ext uri="{FF2B5EF4-FFF2-40B4-BE49-F238E27FC236}">
                <a16:creationId xmlns:a16="http://schemas.microsoft.com/office/drawing/2014/main" id="{F5D0BD14-F658-9316-BC97-BFF95E35C8A0}"/>
              </a:ext>
            </a:extLst>
          </p:cNvPr>
          <p:cNvPicPr>
            <a:picLocks noChangeAspect="1"/>
          </p:cNvPicPr>
          <p:nvPr/>
        </p:nvPicPr>
        <p:blipFill>
          <a:blip r:embed="rId6"/>
          <a:stretch>
            <a:fillRect/>
          </a:stretch>
        </p:blipFill>
        <p:spPr>
          <a:xfrm>
            <a:off x="227351" y="3558320"/>
            <a:ext cx="3642610" cy="3051687"/>
          </a:xfrm>
          <a:prstGeom prst="rect">
            <a:avLst/>
          </a:prstGeom>
        </p:spPr>
      </p:pic>
      <p:pic>
        <p:nvPicPr>
          <p:cNvPr id="11" name="Picture 11" descr="Chart, bar chart&#10;&#10;Description automatically generated">
            <a:extLst>
              <a:ext uri="{FF2B5EF4-FFF2-40B4-BE49-F238E27FC236}">
                <a16:creationId xmlns:a16="http://schemas.microsoft.com/office/drawing/2014/main" id="{18B2CF0F-872C-9768-17F1-C469B1DBF2CC}"/>
              </a:ext>
            </a:extLst>
          </p:cNvPr>
          <p:cNvPicPr>
            <a:picLocks noChangeAspect="1"/>
          </p:cNvPicPr>
          <p:nvPr/>
        </p:nvPicPr>
        <p:blipFill>
          <a:blip r:embed="rId7"/>
          <a:stretch>
            <a:fillRect/>
          </a:stretch>
        </p:blipFill>
        <p:spPr>
          <a:xfrm>
            <a:off x="8297055" y="3484747"/>
            <a:ext cx="3692577" cy="3211326"/>
          </a:xfrm>
          <a:prstGeom prst="rect">
            <a:avLst/>
          </a:prstGeom>
        </p:spPr>
      </p:pic>
      <p:sp>
        <p:nvSpPr>
          <p:cNvPr id="15" name="TextBox 14">
            <a:extLst>
              <a:ext uri="{FF2B5EF4-FFF2-40B4-BE49-F238E27FC236}">
                <a16:creationId xmlns:a16="http://schemas.microsoft.com/office/drawing/2014/main" id="{1BA9109F-D5C6-40D5-7086-E6F6723CCCB0}"/>
              </a:ext>
            </a:extLst>
          </p:cNvPr>
          <p:cNvSpPr txBox="1"/>
          <p:nvPr/>
        </p:nvSpPr>
        <p:spPr>
          <a:xfrm>
            <a:off x="4628213" y="3841229"/>
            <a:ext cx="2904344" cy="219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C6B69124-D1FE-72A7-52FD-34EFD1F9BD9C}"/>
              </a:ext>
            </a:extLst>
          </p:cNvPr>
          <p:cNvSpPr txBox="1"/>
          <p:nvPr/>
        </p:nvSpPr>
        <p:spPr>
          <a:xfrm>
            <a:off x="4328410" y="3672589"/>
            <a:ext cx="32603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u="sng" dirty="0">
                <a:solidFill>
                  <a:schemeClr val="accent4">
                    <a:lumMod val="60000"/>
                    <a:lumOff val="40000"/>
                  </a:schemeClr>
                </a:solidFill>
                <a:latin typeface="Times New Roman"/>
                <a:cs typeface="Times New Roman"/>
              </a:rPr>
              <a:t>Conclusion</a:t>
            </a:r>
            <a:r>
              <a:rPr lang="en-US" sz="2000" i="1" dirty="0">
                <a:solidFill>
                  <a:srgbClr val="FFFFFF"/>
                </a:solidFill>
                <a:latin typeface="Times New Roman"/>
                <a:cs typeface="Times New Roman"/>
              </a:rPr>
              <a:t> :</a:t>
            </a:r>
          </a:p>
          <a:p>
            <a:pPr algn="ctr"/>
            <a:r>
              <a:rPr lang="en-US" sz="2000" i="1" dirty="0">
                <a:solidFill>
                  <a:srgbClr val="FFFFFF"/>
                </a:solidFill>
                <a:latin typeface="Times New Roman"/>
                <a:cs typeface="Times New Roman"/>
              </a:rPr>
              <a:t>From the bar plot representation, we can see</a:t>
            </a:r>
            <a:endParaRPr lang="en-US" sz="2000" dirty="0">
              <a:solidFill>
                <a:srgbClr val="FFFFFF"/>
              </a:solidFill>
              <a:cs typeface="Calibri"/>
            </a:endParaRPr>
          </a:p>
          <a:p>
            <a:pPr algn="ctr"/>
            <a:r>
              <a:rPr lang="en-US" sz="2000" i="1" dirty="0">
                <a:solidFill>
                  <a:srgbClr val="FFFFFF"/>
                </a:solidFill>
                <a:latin typeface="Times New Roman"/>
                <a:cs typeface="Times New Roman"/>
              </a:rPr>
              <a:t>that the maximum number of murder cases is</a:t>
            </a:r>
            <a:endParaRPr lang="en-US" sz="2000" dirty="0">
              <a:solidFill>
                <a:srgbClr val="FFFFFF"/>
              </a:solidFill>
            </a:endParaRPr>
          </a:p>
          <a:p>
            <a:pPr algn="ctr"/>
            <a:r>
              <a:rPr lang="en-US" sz="2000" i="1" dirty="0">
                <a:solidFill>
                  <a:srgbClr val="FFFFFF"/>
                </a:solidFill>
                <a:latin typeface="Times New Roman"/>
                <a:cs typeface="Times New Roman"/>
              </a:rPr>
              <a:t>reported in the northern zone followed by the</a:t>
            </a:r>
            <a:endParaRPr lang="en-US" sz="2000" dirty="0">
              <a:solidFill>
                <a:srgbClr val="FFFFFF"/>
              </a:solidFill>
            </a:endParaRPr>
          </a:p>
          <a:p>
            <a:pPr algn="ctr"/>
            <a:r>
              <a:rPr lang="en-US" sz="2000" i="1" dirty="0">
                <a:solidFill>
                  <a:srgbClr val="FFFFFF"/>
                </a:solidFill>
                <a:latin typeface="Times New Roman"/>
                <a:cs typeface="Times New Roman"/>
              </a:rPr>
              <a:t>eastern, southern and so on</a:t>
            </a:r>
            <a:endParaRPr lang="en-US" sz="2000" dirty="0">
              <a:solidFill>
                <a:srgbClr val="FFFFFF"/>
              </a:solidFill>
            </a:endParaRPr>
          </a:p>
          <a:p>
            <a:pPr algn="l"/>
            <a:endParaRPr lang="en-US" sz="2000" dirty="0">
              <a:solidFill>
                <a:srgbClr val="FFFFFF"/>
              </a:solidFill>
              <a:cs typeface="Calibri"/>
            </a:endParaRPr>
          </a:p>
        </p:txBody>
      </p:sp>
    </p:spTree>
    <p:extLst>
      <p:ext uri="{BB962C8B-B14F-4D97-AF65-F5344CB8AC3E}">
        <p14:creationId xmlns:p14="http://schemas.microsoft.com/office/powerpoint/2010/main" val="15880932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Free Stock Photo - Public Domain Pictures">
            <a:extLst>
              <a:ext uri="{FF2B5EF4-FFF2-40B4-BE49-F238E27FC236}">
                <a16:creationId xmlns:a16="http://schemas.microsoft.com/office/drawing/2014/main" id="{1626310D-36A3-1D90-2F43-C0A19C3D993F}"/>
              </a:ext>
            </a:extLst>
          </p:cNvPr>
          <p:cNvPicPr>
            <a:picLocks noChangeAspect="1"/>
          </p:cNvPicPr>
          <p:nvPr/>
        </p:nvPicPr>
        <p:blipFill rotWithShape="1">
          <a:blip r:embed="rId2">
            <a:alphaModFix amt="50000"/>
          </a:blip>
          <a:srcRect t="8962" b="6132"/>
          <a:stretch/>
        </p:blipFill>
        <p:spPr>
          <a:xfrm>
            <a:off x="20" y="1"/>
            <a:ext cx="12191980" cy="6857999"/>
          </a:xfrm>
          <a:prstGeom prst="rect">
            <a:avLst/>
          </a:prstGeom>
        </p:spPr>
      </p:pic>
      <p:sp>
        <p:nvSpPr>
          <p:cNvPr id="3" name="Text Placeholder 2">
            <a:extLst>
              <a:ext uri="{FF2B5EF4-FFF2-40B4-BE49-F238E27FC236}">
                <a16:creationId xmlns:a16="http://schemas.microsoft.com/office/drawing/2014/main" id="{6364723E-C72A-8EBF-CB72-4BC6D9501C2B}"/>
              </a:ext>
            </a:extLst>
          </p:cNvPr>
          <p:cNvSpPr>
            <a:spLocks noGrp="1"/>
          </p:cNvSpPr>
          <p:nvPr>
            <p:ph type="body" idx="1"/>
          </p:nvPr>
        </p:nvSpPr>
        <p:spPr>
          <a:xfrm>
            <a:off x="474689" y="1273798"/>
            <a:ext cx="10193311" cy="3984001"/>
          </a:xfrm>
        </p:spPr>
        <p:txBody>
          <a:bodyPr vert="horz" lIns="91440" tIns="45720" rIns="91440" bIns="45720" rtlCol="0" anchor="t">
            <a:normAutofit/>
          </a:bodyPr>
          <a:lstStyle/>
          <a:p>
            <a:pPr marL="342900" indent="-342900" algn="just">
              <a:buChar char="•"/>
            </a:pPr>
            <a:r>
              <a:rPr lang="en-US" b="1" u="sng" dirty="0">
                <a:latin typeface="Calisto MT"/>
                <a:cs typeface="Calibri"/>
              </a:rPr>
              <a:t>Pearson's Chi Square Test of Independence</a:t>
            </a:r>
            <a:r>
              <a:rPr lang="en-US" b="1" dirty="0">
                <a:latin typeface="Calisto MT"/>
                <a:cs typeface="Calibri"/>
              </a:rPr>
              <a:t> :</a:t>
            </a:r>
            <a:endParaRPr lang="en-US" dirty="0">
              <a:cs typeface="Calibri" panose="020F0502020204030204"/>
            </a:endParaRPr>
          </a:p>
          <a:p>
            <a:pPr algn="just"/>
            <a:endParaRPr lang="en-US" b="1" dirty="0">
              <a:solidFill>
                <a:srgbClr val="FFFFFF"/>
              </a:solidFill>
              <a:latin typeface="Calisto MT"/>
              <a:cs typeface="Calibri"/>
            </a:endParaRPr>
          </a:p>
          <a:p>
            <a:endParaRPr lang="en-US" dirty="0">
              <a:solidFill>
                <a:srgbClr val="FFFFFF"/>
              </a:solidFill>
              <a:cs typeface="Calibri"/>
            </a:endParaRPr>
          </a:p>
        </p:txBody>
      </p:sp>
      <p:sp>
        <p:nvSpPr>
          <p:cNvPr id="7" name="Arrow: Striped Right 6">
            <a:extLst>
              <a:ext uri="{FF2B5EF4-FFF2-40B4-BE49-F238E27FC236}">
                <a16:creationId xmlns:a16="http://schemas.microsoft.com/office/drawing/2014/main" id="{4AFB33C8-4235-90F5-0B32-EF38FA28E327}"/>
              </a:ext>
            </a:extLst>
          </p:cNvPr>
          <p:cNvSpPr/>
          <p:nvPr/>
        </p:nvSpPr>
        <p:spPr>
          <a:xfrm>
            <a:off x="318540" y="137409"/>
            <a:ext cx="7045377" cy="1124262"/>
          </a:xfrm>
          <a:prstGeom prst="striped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Comic Sans MS"/>
                <a:cs typeface="Calibri"/>
              </a:rPr>
              <a:t>MATERIALS AND METHODS</a:t>
            </a:r>
          </a:p>
        </p:txBody>
      </p:sp>
      <p:sp>
        <p:nvSpPr>
          <p:cNvPr id="8" name="Rectangle 7">
            <a:extLst>
              <a:ext uri="{FF2B5EF4-FFF2-40B4-BE49-F238E27FC236}">
                <a16:creationId xmlns:a16="http://schemas.microsoft.com/office/drawing/2014/main" id="{754CF34E-3A3C-C53D-AC25-C7196B139817}"/>
              </a:ext>
            </a:extLst>
          </p:cNvPr>
          <p:cNvSpPr/>
          <p:nvPr/>
        </p:nvSpPr>
        <p:spPr>
          <a:xfrm>
            <a:off x="312295" y="1836295"/>
            <a:ext cx="6508229" cy="12241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latin typeface="Times New Roman"/>
                <a:cs typeface="Times New Roman"/>
              </a:rPr>
              <a:t>Pearson’s chi square test is a test of independence which assesses whether unpaired observations on two variables, expressed in a contingency table, are independent of each other</a:t>
            </a:r>
            <a:endParaRPr lang="en-US" sz="1600" dirty="0">
              <a:latin typeface="Times New Roman"/>
              <a:cs typeface="Calibri"/>
            </a:endParaRPr>
          </a:p>
        </p:txBody>
      </p:sp>
      <p:sp>
        <p:nvSpPr>
          <p:cNvPr id="10" name="Rectangle 9">
            <a:extLst>
              <a:ext uri="{FF2B5EF4-FFF2-40B4-BE49-F238E27FC236}">
                <a16:creationId xmlns:a16="http://schemas.microsoft.com/office/drawing/2014/main" id="{72810437-6882-0E28-FFFB-4860E4DDCEA1}"/>
              </a:ext>
            </a:extLst>
          </p:cNvPr>
          <p:cNvSpPr/>
          <p:nvPr/>
        </p:nvSpPr>
        <p:spPr>
          <a:xfrm>
            <a:off x="7026640" y="1842540"/>
            <a:ext cx="4834327" cy="1224197"/>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just"/>
            <a:r>
              <a:rPr lang="en-US" sz="2400" b="1" u="sng" dirty="0">
                <a:solidFill>
                  <a:schemeClr val="accent6">
                    <a:lumMod val="20000"/>
                    <a:lumOff val="80000"/>
                  </a:schemeClr>
                </a:solidFill>
                <a:latin typeface="Times New Roman"/>
                <a:cs typeface="Times New Roman"/>
              </a:rPr>
              <a:t>Hypothesis :</a:t>
            </a:r>
            <a:endParaRPr lang="en-US" sz="2400" dirty="0">
              <a:solidFill>
                <a:schemeClr val="accent6">
                  <a:lumMod val="20000"/>
                  <a:lumOff val="80000"/>
                </a:schemeClr>
              </a:solidFill>
              <a:latin typeface="Times New Roman"/>
              <a:cs typeface="Times New Roman"/>
            </a:endParaRPr>
          </a:p>
          <a:p>
            <a:pPr algn="just"/>
            <a:r>
              <a:rPr lang="en-US" dirty="0">
                <a:latin typeface="Times New Roman"/>
                <a:cs typeface="Times New Roman"/>
              </a:rPr>
              <a:t>H</a:t>
            </a:r>
            <a:r>
              <a:rPr lang="en-US" baseline="-25000" dirty="0">
                <a:latin typeface="Times New Roman"/>
                <a:cs typeface="Times New Roman"/>
              </a:rPr>
              <a:t>0</a:t>
            </a:r>
            <a:r>
              <a:rPr lang="en-US" dirty="0">
                <a:latin typeface="Times New Roman"/>
                <a:cs typeface="Times New Roman"/>
              </a:rPr>
              <a:t>: attribute 1 is independent of attribute 2</a:t>
            </a:r>
            <a:endParaRPr lang="en-US" dirty="0">
              <a:latin typeface="Times New Roman"/>
              <a:cs typeface="Calibri"/>
            </a:endParaRPr>
          </a:p>
          <a:p>
            <a:pPr algn="just"/>
            <a:r>
              <a:rPr lang="en-US" dirty="0">
                <a:latin typeface="Times New Roman"/>
                <a:cs typeface="Times New Roman"/>
              </a:rPr>
              <a:t>H</a:t>
            </a:r>
            <a:r>
              <a:rPr lang="en-US" baseline="-25000" dirty="0">
                <a:latin typeface="Times New Roman"/>
                <a:cs typeface="Times New Roman"/>
              </a:rPr>
              <a:t>1</a:t>
            </a:r>
            <a:r>
              <a:rPr lang="en-US" dirty="0">
                <a:latin typeface="Times New Roman"/>
                <a:cs typeface="Times New Roman"/>
              </a:rPr>
              <a:t>: attribute 1 is not independent of attribute 2</a:t>
            </a:r>
            <a:endParaRPr lang="en-US" dirty="0"/>
          </a:p>
        </p:txBody>
      </p:sp>
      <p:sp>
        <p:nvSpPr>
          <p:cNvPr id="11" name="Rectangle 10">
            <a:extLst>
              <a:ext uri="{FF2B5EF4-FFF2-40B4-BE49-F238E27FC236}">
                <a16:creationId xmlns:a16="http://schemas.microsoft.com/office/drawing/2014/main" id="{F5500F91-1E1F-E56A-F208-6B7B705F70AC}"/>
              </a:ext>
            </a:extLst>
          </p:cNvPr>
          <p:cNvSpPr/>
          <p:nvPr/>
        </p:nvSpPr>
        <p:spPr>
          <a:xfrm>
            <a:off x="318541" y="3197902"/>
            <a:ext cx="8719276" cy="3472721"/>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just"/>
            <a:r>
              <a:rPr lang="en-US" sz="2400" b="1" u="sng" dirty="0">
                <a:solidFill>
                  <a:schemeClr val="accent6">
                    <a:lumMod val="20000"/>
                    <a:lumOff val="80000"/>
                  </a:schemeClr>
                </a:solidFill>
                <a:latin typeface="Times New Roman"/>
                <a:cs typeface="Times New Roman"/>
              </a:rPr>
              <a:t>Test Statistic</a:t>
            </a:r>
            <a:r>
              <a:rPr lang="en-US" sz="2400" b="1" dirty="0">
                <a:solidFill>
                  <a:schemeClr val="accent6">
                    <a:lumMod val="20000"/>
                    <a:lumOff val="80000"/>
                  </a:schemeClr>
                </a:solidFill>
                <a:latin typeface="Times New Roman"/>
                <a:cs typeface="Times New Roman"/>
              </a:rPr>
              <a:t> </a:t>
            </a:r>
            <a:r>
              <a:rPr lang="en-US" sz="2400" b="1" dirty="0">
                <a:latin typeface="Times New Roman"/>
                <a:cs typeface="Times New Roman"/>
              </a:rPr>
              <a:t>:</a:t>
            </a:r>
          </a:p>
          <a:p>
            <a:pPr algn="just"/>
            <a:r>
              <a:rPr lang="en-US" dirty="0">
                <a:latin typeface="Times New Roman"/>
                <a:cs typeface="Times New Roman"/>
              </a:rPr>
              <a:t>The test statistic for the Chi-Square Test of Independence is denoted X</a:t>
            </a:r>
            <a:r>
              <a:rPr lang="en-US" baseline="30000" dirty="0">
                <a:latin typeface="Times New Roman"/>
                <a:cs typeface="Times New Roman"/>
              </a:rPr>
              <a:t>2</a:t>
            </a:r>
            <a:r>
              <a:rPr lang="en-US" dirty="0">
                <a:latin typeface="Times New Roman"/>
                <a:cs typeface="Times New Roman"/>
              </a:rPr>
              <a:t>, and is c computed as</a:t>
            </a:r>
            <a:endParaRPr lang="en-US" dirty="0">
              <a:cs typeface="Calibri"/>
            </a:endParaRPr>
          </a:p>
          <a:p>
            <a:pPr algn="ctr"/>
            <a:endParaRPr lang="en-US" dirty="0">
              <a:cs typeface="Calibri"/>
            </a:endParaRPr>
          </a:p>
          <a:p>
            <a:pPr algn="ctr"/>
            <a:endParaRPr lang="en-US" dirty="0">
              <a:latin typeface="Times New Roman"/>
              <a:cs typeface="Times New Roman"/>
            </a:endParaRPr>
          </a:p>
          <a:p>
            <a:pPr algn="just"/>
            <a:r>
              <a:rPr lang="en-US" dirty="0">
                <a:latin typeface="Times New Roman"/>
                <a:cs typeface="Times New Roman"/>
              </a:rPr>
              <a:t>where,</a:t>
            </a:r>
            <a:endParaRPr lang="en-US" dirty="0">
              <a:cs typeface="Calibri"/>
            </a:endParaRPr>
          </a:p>
          <a:p>
            <a:pPr algn="just"/>
            <a:r>
              <a:rPr lang="en-US" dirty="0" err="1">
                <a:latin typeface="Times New Roman"/>
                <a:cs typeface="Times New Roman"/>
              </a:rPr>
              <a:t>o</a:t>
            </a:r>
            <a:r>
              <a:rPr lang="en-US" baseline="-25000" dirty="0" err="1">
                <a:latin typeface="Times New Roman"/>
                <a:cs typeface="Times New Roman"/>
              </a:rPr>
              <a:t>ij</a:t>
            </a:r>
            <a:r>
              <a:rPr lang="en-US" dirty="0">
                <a:latin typeface="Times New Roman"/>
                <a:cs typeface="Times New Roman"/>
              </a:rPr>
              <a:t> is the observed cell count in the </a:t>
            </a:r>
            <a:r>
              <a:rPr lang="en-US" dirty="0" err="1">
                <a:latin typeface="Times New Roman"/>
                <a:cs typeface="Times New Roman"/>
              </a:rPr>
              <a:t>i-th</a:t>
            </a:r>
            <a:r>
              <a:rPr lang="en-US" dirty="0">
                <a:latin typeface="Times New Roman"/>
                <a:cs typeface="Times New Roman"/>
              </a:rPr>
              <a:t> row and j-</a:t>
            </a:r>
            <a:r>
              <a:rPr lang="en-US" dirty="0" err="1">
                <a:latin typeface="Times New Roman"/>
                <a:cs typeface="Times New Roman"/>
              </a:rPr>
              <a:t>th</a:t>
            </a:r>
            <a:r>
              <a:rPr lang="en-US" dirty="0">
                <a:latin typeface="Times New Roman"/>
                <a:cs typeface="Times New Roman"/>
              </a:rPr>
              <a:t> column of the table</a:t>
            </a:r>
            <a:endParaRPr lang="en-US" dirty="0">
              <a:cs typeface="Calibri"/>
            </a:endParaRPr>
          </a:p>
          <a:p>
            <a:pPr algn="just"/>
            <a:r>
              <a:rPr lang="en-US" err="1">
                <a:latin typeface="Times New Roman"/>
                <a:cs typeface="Times New Roman"/>
              </a:rPr>
              <a:t>e</a:t>
            </a:r>
            <a:r>
              <a:rPr lang="en-US" baseline="-25000" err="1">
                <a:latin typeface="Times New Roman"/>
                <a:cs typeface="Times New Roman"/>
              </a:rPr>
              <a:t>ij</a:t>
            </a:r>
            <a:r>
              <a:rPr lang="en-US" dirty="0">
                <a:latin typeface="Times New Roman"/>
                <a:cs typeface="Times New Roman"/>
              </a:rPr>
              <a:t> is the expected cell count in the </a:t>
            </a:r>
            <a:r>
              <a:rPr lang="en-US" err="1">
                <a:latin typeface="Times New Roman"/>
                <a:cs typeface="Times New Roman"/>
              </a:rPr>
              <a:t>i-th</a:t>
            </a:r>
            <a:r>
              <a:rPr lang="en-US" dirty="0">
                <a:latin typeface="Times New Roman"/>
                <a:cs typeface="Times New Roman"/>
              </a:rPr>
              <a:t> row and j-</a:t>
            </a:r>
            <a:r>
              <a:rPr lang="en-US" err="1">
                <a:latin typeface="Times New Roman"/>
                <a:cs typeface="Times New Roman"/>
              </a:rPr>
              <a:t>th</a:t>
            </a:r>
            <a:r>
              <a:rPr lang="en-US" dirty="0">
                <a:latin typeface="Times New Roman"/>
                <a:cs typeface="Times New Roman"/>
              </a:rPr>
              <a:t> column of the table, </a:t>
            </a:r>
            <a:endParaRPr lang="en-US" dirty="0">
              <a:latin typeface="Calibri" panose="020F0502020204030204"/>
              <a:cs typeface="Calibri"/>
            </a:endParaRPr>
          </a:p>
          <a:p>
            <a:pPr algn="just"/>
            <a:r>
              <a:rPr lang="en-US" dirty="0">
                <a:latin typeface="Times New Roman"/>
                <a:cs typeface="Times New Roman"/>
              </a:rPr>
              <a:t>computed as </a:t>
            </a:r>
            <a:r>
              <a:rPr lang="en-US" dirty="0" err="1">
                <a:latin typeface="Times New Roman"/>
                <a:cs typeface="Times New Roman"/>
              </a:rPr>
              <a:t>e</a:t>
            </a:r>
            <a:r>
              <a:rPr lang="en-US" baseline="-25000" dirty="0" err="1">
                <a:latin typeface="Times New Roman"/>
                <a:cs typeface="Times New Roman"/>
              </a:rPr>
              <a:t>ij</a:t>
            </a:r>
            <a:r>
              <a:rPr lang="en-US" dirty="0">
                <a:latin typeface="Times New Roman"/>
                <a:cs typeface="Times New Roman"/>
              </a:rPr>
              <a:t> = (row </a:t>
            </a:r>
            <a:r>
              <a:rPr lang="en-US" dirty="0" err="1">
                <a:latin typeface="Times New Roman"/>
                <a:cs typeface="Times New Roman"/>
              </a:rPr>
              <a:t>i</a:t>
            </a:r>
            <a:r>
              <a:rPr lang="en-US" dirty="0">
                <a:latin typeface="Times New Roman"/>
                <a:cs typeface="Times New Roman"/>
              </a:rPr>
              <a:t> </a:t>
            </a:r>
            <a:r>
              <a:rPr lang="en-US" dirty="0" err="1">
                <a:latin typeface="Times New Roman"/>
                <a:cs typeface="Times New Roman"/>
              </a:rPr>
              <a:t>total</a:t>
            </a:r>
            <a:r>
              <a:rPr lang="en-US" dirty="0" err="1">
                <a:latin typeface="Cambria Math"/>
                <a:ea typeface="Cambria Math"/>
              </a:rPr>
              <a:t>∗</a:t>
            </a:r>
            <a:r>
              <a:rPr lang="en-US" dirty="0" err="1">
                <a:latin typeface="Times New Roman"/>
                <a:cs typeface="Times New Roman"/>
              </a:rPr>
              <a:t>col</a:t>
            </a:r>
            <a:r>
              <a:rPr lang="en-US" dirty="0">
                <a:latin typeface="Times New Roman"/>
                <a:cs typeface="Times New Roman"/>
              </a:rPr>
              <a:t> j total) = grand total</a:t>
            </a:r>
            <a:endParaRPr lang="en-US">
              <a:cs typeface="Calibri"/>
            </a:endParaRPr>
          </a:p>
          <a:p>
            <a:pPr algn="just"/>
            <a:r>
              <a:rPr lang="en-US" dirty="0">
                <a:latin typeface="Times New Roman"/>
                <a:cs typeface="Times New Roman"/>
              </a:rPr>
              <a:t> </a:t>
            </a:r>
            <a:r>
              <a:rPr lang="en-US" dirty="0" err="1">
                <a:latin typeface="Times New Roman"/>
                <a:cs typeface="Times New Roman"/>
              </a:rPr>
              <a:t>df</a:t>
            </a:r>
            <a:r>
              <a:rPr lang="en-US" dirty="0">
                <a:latin typeface="Times New Roman"/>
                <a:cs typeface="Times New Roman"/>
              </a:rPr>
              <a:t> = (R - 1)(C - 1) </a:t>
            </a:r>
          </a:p>
          <a:p>
            <a:pPr algn="just"/>
            <a:r>
              <a:rPr lang="en-US" dirty="0">
                <a:latin typeface="Times New Roman"/>
                <a:cs typeface="Times New Roman"/>
              </a:rPr>
              <a:t>C is the total number of columns</a:t>
            </a:r>
          </a:p>
          <a:p>
            <a:pPr algn="just"/>
            <a:r>
              <a:rPr lang="en-US" dirty="0">
                <a:latin typeface="Times New Roman"/>
                <a:cs typeface="Times New Roman"/>
              </a:rPr>
              <a:t>R is the total number of rows</a:t>
            </a:r>
          </a:p>
        </p:txBody>
      </p:sp>
      <p:sp>
        <p:nvSpPr>
          <p:cNvPr id="13" name="Rectangle 12">
            <a:extLst>
              <a:ext uri="{FF2B5EF4-FFF2-40B4-BE49-F238E27FC236}">
                <a16:creationId xmlns:a16="http://schemas.microsoft.com/office/drawing/2014/main" id="{1C7CADB5-EE1D-78BD-B934-BD8A1ADE08DC}"/>
              </a:ext>
            </a:extLst>
          </p:cNvPr>
          <p:cNvSpPr/>
          <p:nvPr/>
        </p:nvSpPr>
        <p:spPr>
          <a:xfrm>
            <a:off x="9350114" y="3204148"/>
            <a:ext cx="2510852" cy="3460227"/>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en-US" sz="2400" b="1" u="sng" dirty="0">
                <a:solidFill>
                  <a:schemeClr val="accent6">
                    <a:lumMod val="20000"/>
                    <a:lumOff val="80000"/>
                  </a:schemeClr>
                </a:solidFill>
                <a:latin typeface="Times New Roman"/>
                <a:cs typeface="Calibri"/>
              </a:rPr>
              <a:t>Decision</a:t>
            </a:r>
            <a:r>
              <a:rPr lang="en-US" sz="2400" dirty="0">
                <a:solidFill>
                  <a:schemeClr val="accent6">
                    <a:lumMod val="20000"/>
                    <a:lumOff val="80000"/>
                  </a:schemeClr>
                </a:solidFill>
                <a:latin typeface="Times New Roman"/>
                <a:cs typeface="Calibri"/>
              </a:rPr>
              <a:t> :</a:t>
            </a:r>
            <a:endParaRPr lang="en-US" sz="2400">
              <a:solidFill>
                <a:schemeClr val="accent6">
                  <a:lumMod val="20000"/>
                  <a:lumOff val="80000"/>
                </a:schemeClr>
              </a:solidFill>
              <a:latin typeface="Times New Roman"/>
              <a:cs typeface="Calibri"/>
            </a:endParaRPr>
          </a:p>
          <a:p>
            <a:pPr algn="ctr"/>
            <a:endParaRPr lang="en-US" dirty="0">
              <a:latin typeface="Times New Roman"/>
              <a:cs typeface="Calibri"/>
            </a:endParaRPr>
          </a:p>
          <a:p>
            <a:pPr algn="just"/>
            <a:r>
              <a:rPr lang="en-US" dirty="0">
                <a:latin typeface="Times New Roman"/>
                <a:cs typeface="Times New Roman"/>
              </a:rPr>
              <a:t>For the level of significance, α, if </a:t>
            </a:r>
            <a:r>
              <a:rPr lang="en-US" dirty="0">
                <a:latin typeface="Times New Roman"/>
                <a:ea typeface="Cambria Math"/>
                <a:cs typeface="Calibri"/>
              </a:rPr>
              <a:t>𝑝</a:t>
            </a:r>
            <a:r>
              <a:rPr lang="en-US" dirty="0">
                <a:latin typeface="Times New Roman"/>
                <a:cs typeface="Times New Roman"/>
              </a:rPr>
              <a:t> &lt; </a:t>
            </a:r>
            <a:r>
              <a:rPr lang="en-US" dirty="0">
                <a:latin typeface="Times New Roman"/>
                <a:ea typeface="Cambria Math"/>
                <a:cs typeface="Calibri"/>
              </a:rPr>
              <a:t>𝛼</a:t>
            </a:r>
            <a:r>
              <a:rPr lang="en-US" dirty="0">
                <a:latin typeface="Times New Roman"/>
                <a:cs typeface="Times New Roman"/>
              </a:rPr>
              <a:t>(</a:t>
            </a:r>
            <a:r>
              <a:rPr lang="en-US" dirty="0">
                <a:latin typeface="Times New Roman"/>
                <a:ea typeface="Cambria Math"/>
                <a:cs typeface="Calibri"/>
              </a:rPr>
              <a:t>𝑝</a:t>
            </a:r>
            <a:r>
              <a:rPr lang="en-US" dirty="0">
                <a:latin typeface="Times New Roman"/>
                <a:cs typeface="Times New Roman"/>
              </a:rPr>
              <a:t> refers to p-value),we reject the null hypothesis otherwise we fail to reject the null hypothesis.</a:t>
            </a:r>
          </a:p>
          <a:p>
            <a:pPr algn="ctr"/>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F8AEB521-E751-C449-FF00-C69F4261E364}"/>
              </a:ext>
            </a:extLst>
          </p:cNvPr>
          <p:cNvPicPr>
            <a:picLocks noChangeAspect="1"/>
          </p:cNvPicPr>
          <p:nvPr/>
        </p:nvPicPr>
        <p:blipFill>
          <a:blip r:embed="rId3"/>
          <a:stretch>
            <a:fillRect/>
          </a:stretch>
        </p:blipFill>
        <p:spPr>
          <a:xfrm>
            <a:off x="3129455" y="4017579"/>
            <a:ext cx="2438400" cy="609600"/>
          </a:xfrm>
          <a:prstGeom prst="rect">
            <a:avLst/>
          </a:prstGeom>
        </p:spPr>
      </p:pic>
    </p:spTree>
    <p:extLst>
      <p:ext uri="{BB962C8B-B14F-4D97-AF65-F5344CB8AC3E}">
        <p14:creationId xmlns:p14="http://schemas.microsoft.com/office/powerpoint/2010/main" val="8798886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Old Parchment Free Stock Photo - Public Domain Pictures">
            <a:extLst>
              <a:ext uri="{FF2B5EF4-FFF2-40B4-BE49-F238E27FC236}">
                <a16:creationId xmlns:a16="http://schemas.microsoft.com/office/drawing/2014/main" id="{A5AFE819-A6D5-B780-ADE6-3CF81A09F31F}"/>
              </a:ext>
            </a:extLst>
          </p:cNvPr>
          <p:cNvPicPr>
            <a:picLocks noChangeAspect="1"/>
          </p:cNvPicPr>
          <p:nvPr/>
        </p:nvPicPr>
        <p:blipFill rotWithShape="1">
          <a:blip r:embed="rId2">
            <a:alphaModFix amt="50000"/>
          </a:blip>
          <a:srcRect t="9610" b="5484"/>
          <a:stretch/>
        </p:blipFill>
        <p:spPr>
          <a:xfrm>
            <a:off x="20" y="1"/>
            <a:ext cx="12191980" cy="6857999"/>
          </a:xfrm>
          <a:prstGeom prst="rect">
            <a:avLst/>
          </a:prstGeom>
        </p:spPr>
      </p:pic>
      <p:sp>
        <p:nvSpPr>
          <p:cNvPr id="2" name="Title 1">
            <a:extLst>
              <a:ext uri="{FF2B5EF4-FFF2-40B4-BE49-F238E27FC236}">
                <a16:creationId xmlns:a16="http://schemas.microsoft.com/office/drawing/2014/main" id="{2E9D2D8F-21D6-0330-9AF1-2CFE6A575E7A}"/>
              </a:ext>
            </a:extLst>
          </p:cNvPr>
          <p:cNvSpPr>
            <a:spLocks noGrp="1"/>
          </p:cNvSpPr>
          <p:nvPr>
            <p:ph type="title"/>
          </p:nvPr>
        </p:nvSpPr>
        <p:spPr>
          <a:xfrm>
            <a:off x="499672" y="297903"/>
            <a:ext cx="9706129" cy="564552"/>
          </a:xfrm>
        </p:spPr>
        <p:txBody>
          <a:bodyPr vert="horz" lIns="91440" tIns="45720" rIns="91440" bIns="45720" rtlCol="0" anchor="b">
            <a:normAutofit fontScale="90000"/>
          </a:bodyPr>
          <a:lstStyle/>
          <a:p>
            <a:pPr marL="571500" indent="-571500">
              <a:buFont typeface="Arial"/>
              <a:buChar char="•"/>
            </a:pPr>
            <a:r>
              <a:rPr lang="en-US" sz="3600" b="1" u="sng" dirty="0">
                <a:solidFill>
                  <a:srgbClr val="FFFFFF"/>
                </a:solidFill>
                <a:latin typeface="Constantia"/>
                <a:cs typeface="Calibri Light"/>
              </a:rPr>
              <a:t>Trend Analysis </a:t>
            </a:r>
            <a:r>
              <a:rPr lang="en-US" sz="3600" b="1" dirty="0">
                <a:solidFill>
                  <a:srgbClr val="FFFFFF"/>
                </a:solidFill>
                <a:latin typeface="Constantia"/>
                <a:cs typeface="Calibri Light"/>
              </a:rPr>
              <a:t>:</a:t>
            </a:r>
            <a:endParaRPr lang="en-US"/>
          </a:p>
        </p:txBody>
      </p:sp>
      <p:sp>
        <p:nvSpPr>
          <p:cNvPr id="5" name="Rectangle 4">
            <a:extLst>
              <a:ext uri="{FF2B5EF4-FFF2-40B4-BE49-F238E27FC236}">
                <a16:creationId xmlns:a16="http://schemas.microsoft.com/office/drawing/2014/main" id="{92FDA738-0416-E9DE-9B9F-1E1D48DD185B}"/>
              </a:ext>
            </a:extLst>
          </p:cNvPr>
          <p:cNvSpPr/>
          <p:nvPr/>
        </p:nvSpPr>
        <p:spPr>
          <a:xfrm>
            <a:off x="393492" y="955623"/>
            <a:ext cx="11567408" cy="118672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US" dirty="0">
                <a:latin typeface="Times New Roman"/>
                <a:cs typeface="Calibri" panose="020F0502020204030204"/>
              </a:rPr>
              <a:t>Trend analysis is a statistical technique used to examine and predict movements of an item based on current and historical data.it may be useful to determine if measurements exhibit an increasing or decreasing trend which is statistically distinguished from random </a:t>
            </a:r>
            <a:r>
              <a:rPr lang="en-US" dirty="0" err="1">
                <a:latin typeface="Times New Roman"/>
                <a:cs typeface="Calibri" panose="020F0502020204030204"/>
              </a:rPr>
              <a:t>behaviour</a:t>
            </a:r>
            <a:r>
              <a:rPr lang="en-US" dirty="0">
                <a:latin typeface="Times New Roman"/>
                <a:cs typeface="Calibri" panose="020F0502020204030204"/>
              </a:rPr>
              <a:t>. </a:t>
            </a:r>
            <a:endParaRPr lang="en-US" dirty="0">
              <a:latin typeface="Times New Roman"/>
              <a:cs typeface="Times New Roman"/>
            </a:endParaRPr>
          </a:p>
        </p:txBody>
      </p:sp>
      <p:sp>
        <p:nvSpPr>
          <p:cNvPr id="7" name="Rectangle 6">
            <a:extLst>
              <a:ext uri="{FF2B5EF4-FFF2-40B4-BE49-F238E27FC236}">
                <a16:creationId xmlns:a16="http://schemas.microsoft.com/office/drawing/2014/main" id="{CDF4BF98-4CF5-85F1-C322-228C39572380}"/>
              </a:ext>
            </a:extLst>
          </p:cNvPr>
          <p:cNvSpPr/>
          <p:nvPr/>
        </p:nvSpPr>
        <p:spPr>
          <a:xfrm>
            <a:off x="393493" y="2304737"/>
            <a:ext cx="11579898" cy="1411574"/>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just"/>
            <a:r>
              <a:rPr lang="en-US" sz="2400" b="1" u="sng" dirty="0">
                <a:latin typeface="Constantia"/>
                <a:cs typeface="Calibri" panose="020F0502020204030204"/>
              </a:rPr>
              <a:t>Least Square Method</a:t>
            </a:r>
            <a:r>
              <a:rPr lang="en-US" sz="2400" b="1" dirty="0">
                <a:latin typeface="Constantia"/>
                <a:cs typeface="Calibri" panose="020F0502020204030204"/>
              </a:rPr>
              <a:t>:</a:t>
            </a:r>
            <a:endParaRPr lang="en-US" sz="2400" b="1">
              <a:latin typeface="Constantia"/>
              <a:cs typeface="Calibri"/>
            </a:endParaRPr>
          </a:p>
          <a:p>
            <a:r>
              <a:rPr lang="en-US" dirty="0">
                <a:latin typeface="Times New Roman"/>
                <a:cs typeface="Times New Roman"/>
              </a:rPr>
              <a:t>Least square method is the process of finding a regression line or best-fitted line for any data set that is described by an equation. This method requires reducing the sum of the squares of the residual parts of the points from the curve or line and the trend of outcomes is found quantitatively. </a:t>
            </a:r>
            <a:r>
              <a:rPr lang="en-US" dirty="0">
                <a:solidFill>
                  <a:srgbClr val="FFC000"/>
                </a:solidFill>
                <a:latin typeface="Times New Roman"/>
                <a:cs typeface="Times New Roman"/>
              </a:rPr>
              <a:t>The sum of squared errors helps in finding the variation in observed data.</a:t>
            </a:r>
            <a:endParaRPr lang="en-US" dirty="0">
              <a:solidFill>
                <a:srgbClr val="FFC000"/>
              </a:solidFill>
              <a:latin typeface="Calibri" panose="020F0502020204030204"/>
              <a:cs typeface="Calibri" panose="020F0502020204030204"/>
            </a:endParaRPr>
          </a:p>
        </p:txBody>
      </p:sp>
      <p:sp>
        <p:nvSpPr>
          <p:cNvPr id="6" name="Rectangle 5">
            <a:extLst>
              <a:ext uri="{FF2B5EF4-FFF2-40B4-BE49-F238E27FC236}">
                <a16:creationId xmlns:a16="http://schemas.microsoft.com/office/drawing/2014/main" id="{CAFD11F3-98CB-3DED-9B6C-EE9CC2298216}"/>
              </a:ext>
            </a:extLst>
          </p:cNvPr>
          <p:cNvSpPr/>
          <p:nvPr/>
        </p:nvSpPr>
        <p:spPr>
          <a:xfrm>
            <a:off x="393491" y="4197245"/>
            <a:ext cx="11567409" cy="2460885"/>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r>
              <a:rPr lang="en-US" u="sng" dirty="0">
                <a:latin typeface="Constantia"/>
                <a:cs typeface="Calibri" panose="020F0502020204030204"/>
              </a:rPr>
              <a:t>Fitting of Polynomial of kth degree:</a:t>
            </a:r>
            <a:endParaRPr lang="en-US" b="1" u="sng" dirty="0">
              <a:latin typeface="Constantia"/>
              <a:cs typeface="Calibri"/>
            </a:endParaRPr>
          </a:p>
          <a:p>
            <a:endParaRPr lang="en-US" u="sng" dirty="0">
              <a:latin typeface="Constantia"/>
              <a:cs typeface="Calibri"/>
            </a:endParaRPr>
          </a:p>
          <a:p>
            <a:r>
              <a:rPr lang="en-US" sz="1600" dirty="0">
                <a:latin typeface="Times New Roman"/>
                <a:cs typeface="Times New Roman"/>
              </a:rPr>
              <a:t>Let , Y = a</a:t>
            </a:r>
            <a:r>
              <a:rPr lang="en-US" sz="1600" baseline="-25000" dirty="0">
                <a:latin typeface="Times New Roman"/>
                <a:cs typeface="Times New Roman"/>
              </a:rPr>
              <a:t>0</a:t>
            </a:r>
            <a:r>
              <a:rPr lang="en-US" sz="1600" dirty="0">
                <a:latin typeface="Times New Roman"/>
                <a:cs typeface="Times New Roman"/>
              </a:rPr>
              <a:t> + a</a:t>
            </a:r>
            <a:r>
              <a:rPr lang="en-US" sz="1600" baseline="-25000" dirty="0">
                <a:latin typeface="Times New Roman"/>
                <a:cs typeface="Times New Roman"/>
              </a:rPr>
              <a:t>1 </a:t>
            </a:r>
            <a:r>
              <a:rPr lang="en-US" sz="1600" dirty="0">
                <a:latin typeface="Times New Roman"/>
                <a:cs typeface="Times New Roman"/>
              </a:rPr>
              <a:t>X + a</a:t>
            </a:r>
            <a:r>
              <a:rPr lang="en-US" sz="1600" baseline="-25000" dirty="0">
                <a:latin typeface="Times New Roman"/>
                <a:cs typeface="Times New Roman"/>
              </a:rPr>
              <a:t>2 </a:t>
            </a:r>
            <a:r>
              <a:rPr lang="en-US" sz="1600" dirty="0">
                <a:latin typeface="Times New Roman"/>
                <a:cs typeface="Times New Roman"/>
              </a:rPr>
              <a:t>X</a:t>
            </a:r>
            <a:r>
              <a:rPr lang="en-US" sz="1600" baseline="30000" dirty="0">
                <a:latin typeface="Times New Roman"/>
                <a:cs typeface="Times New Roman"/>
              </a:rPr>
              <a:t>2</a:t>
            </a:r>
            <a:r>
              <a:rPr lang="en-US" sz="1600" dirty="0">
                <a:latin typeface="Times New Roman"/>
                <a:cs typeface="Times New Roman"/>
              </a:rPr>
              <a:t> + … + </a:t>
            </a:r>
            <a:r>
              <a:rPr lang="en-US" sz="1600" dirty="0" err="1">
                <a:latin typeface="Times New Roman"/>
                <a:cs typeface="Times New Roman"/>
              </a:rPr>
              <a:t>a</a:t>
            </a:r>
            <a:r>
              <a:rPr lang="en-US" sz="1600" baseline="-25000" dirty="0" err="1">
                <a:latin typeface="Times New Roman"/>
                <a:cs typeface="Times New Roman"/>
              </a:rPr>
              <a:t>k</a:t>
            </a:r>
            <a:r>
              <a:rPr lang="en-US" sz="1600" baseline="-25000" dirty="0">
                <a:latin typeface="Times New Roman"/>
                <a:cs typeface="Times New Roman"/>
              </a:rPr>
              <a:t> </a:t>
            </a:r>
            <a:r>
              <a:rPr lang="en-US" sz="1600" dirty="0" err="1">
                <a:latin typeface="Times New Roman"/>
                <a:cs typeface="Times New Roman"/>
              </a:rPr>
              <a:t>X</a:t>
            </a:r>
            <a:r>
              <a:rPr lang="en-US" sz="1600" baseline="30000" dirty="0" err="1">
                <a:latin typeface="Times New Roman"/>
                <a:cs typeface="Times New Roman"/>
              </a:rPr>
              <a:t>k</a:t>
            </a:r>
            <a:r>
              <a:rPr lang="en-US" sz="1600" baseline="30000" dirty="0">
                <a:latin typeface="Times New Roman"/>
                <a:cs typeface="Times New Roman"/>
              </a:rPr>
              <a:t>  </a:t>
            </a:r>
            <a:r>
              <a:rPr lang="en-US" sz="1600" dirty="0">
                <a:latin typeface="Times New Roman"/>
                <a:cs typeface="Times New Roman"/>
              </a:rPr>
              <a:t>be the second kth polynomial of best fit to set of n points (x</a:t>
            </a:r>
            <a:r>
              <a:rPr lang="en-US" sz="1600" baseline="-25000" dirty="0">
                <a:latin typeface="Times New Roman"/>
                <a:cs typeface="Times New Roman"/>
              </a:rPr>
              <a:t>i</a:t>
            </a:r>
            <a:r>
              <a:rPr lang="en-US" sz="1600" dirty="0">
                <a:latin typeface="Times New Roman"/>
                <a:cs typeface="Times New Roman"/>
              </a:rPr>
              <a:t>, </a:t>
            </a:r>
            <a:r>
              <a:rPr lang="en-US" sz="1600" dirty="0" err="1">
                <a:latin typeface="Times New Roman"/>
                <a:cs typeface="Times New Roman"/>
              </a:rPr>
              <a:t>y</a:t>
            </a:r>
            <a:r>
              <a:rPr lang="en-US" sz="1600" baseline="-25000" dirty="0" err="1">
                <a:latin typeface="Times New Roman"/>
                <a:cs typeface="Times New Roman"/>
              </a:rPr>
              <a:t>i</a:t>
            </a:r>
            <a:r>
              <a:rPr lang="en-US" sz="1600" dirty="0">
                <a:latin typeface="Times New Roman"/>
                <a:cs typeface="Times New Roman"/>
              </a:rPr>
              <a:t>); </a:t>
            </a:r>
            <a:r>
              <a:rPr lang="en-US" sz="1600" dirty="0" err="1">
                <a:latin typeface="Times New Roman"/>
                <a:cs typeface="Times New Roman"/>
              </a:rPr>
              <a:t>i</a:t>
            </a:r>
            <a:r>
              <a:rPr lang="en-US" sz="1600" dirty="0">
                <a:latin typeface="Times New Roman"/>
                <a:cs typeface="Times New Roman"/>
              </a:rPr>
              <a:t> = 1, 2, ... , n, Using the principle of least squares, we have to determine the constants a</a:t>
            </a:r>
            <a:r>
              <a:rPr lang="en-US" sz="1600" baseline="-25000" dirty="0">
                <a:latin typeface="Times New Roman"/>
                <a:cs typeface="Times New Roman"/>
              </a:rPr>
              <a:t>0</a:t>
            </a:r>
            <a:r>
              <a:rPr lang="en-US" sz="1600" dirty="0">
                <a:latin typeface="Times New Roman"/>
                <a:cs typeface="Times New Roman"/>
              </a:rPr>
              <a:t>, a</a:t>
            </a:r>
            <a:r>
              <a:rPr lang="en-US" sz="1600" baseline="-25000" dirty="0">
                <a:latin typeface="Times New Roman"/>
                <a:cs typeface="Times New Roman"/>
              </a:rPr>
              <a:t>1</a:t>
            </a:r>
            <a:r>
              <a:rPr lang="en-US" sz="1600" dirty="0">
                <a:latin typeface="Times New Roman"/>
                <a:cs typeface="Times New Roman"/>
              </a:rPr>
              <a:t>, … , </a:t>
            </a:r>
            <a:r>
              <a:rPr lang="en-US" sz="1600" dirty="0" err="1">
                <a:latin typeface="Times New Roman"/>
                <a:cs typeface="Times New Roman"/>
              </a:rPr>
              <a:t>a</a:t>
            </a:r>
            <a:r>
              <a:rPr lang="en-US" sz="1600" baseline="-25000" dirty="0" err="1">
                <a:latin typeface="Times New Roman"/>
                <a:cs typeface="Times New Roman"/>
              </a:rPr>
              <a:t>k</a:t>
            </a:r>
            <a:r>
              <a:rPr lang="en-US" sz="1600" dirty="0">
                <a:latin typeface="Times New Roman"/>
                <a:cs typeface="Times New Roman"/>
              </a:rPr>
              <a:t> so that                                                           is minimum.  </a:t>
            </a:r>
            <a:endParaRPr lang="en-US" sz="1600" dirty="0">
              <a:latin typeface="Calibri" panose="020F0502020204030204"/>
              <a:cs typeface="Calibri" panose="020F0502020204030204"/>
            </a:endParaRPr>
          </a:p>
          <a:p>
            <a:r>
              <a:rPr lang="en-US" sz="1600" dirty="0">
                <a:latin typeface="Times New Roman"/>
                <a:cs typeface="Times New Roman"/>
              </a:rPr>
              <a:t>Equating to zero the partial derivatives of E with respect to a</a:t>
            </a:r>
            <a:r>
              <a:rPr lang="en-US" sz="1600" baseline="-25000" dirty="0">
                <a:latin typeface="Times New Roman"/>
                <a:cs typeface="Times New Roman"/>
              </a:rPr>
              <a:t>0</a:t>
            </a:r>
            <a:r>
              <a:rPr lang="en-US" sz="1600" dirty="0">
                <a:latin typeface="Times New Roman"/>
                <a:cs typeface="Times New Roman"/>
              </a:rPr>
              <a:t>, a</a:t>
            </a:r>
            <a:r>
              <a:rPr lang="en-US" sz="1600" baseline="-25000" dirty="0">
                <a:latin typeface="Times New Roman"/>
                <a:cs typeface="Times New Roman"/>
              </a:rPr>
              <a:t>1</a:t>
            </a:r>
            <a:r>
              <a:rPr lang="en-US" sz="1600" dirty="0">
                <a:latin typeface="Times New Roman"/>
                <a:cs typeface="Times New Roman"/>
              </a:rPr>
              <a:t>, … , </a:t>
            </a:r>
            <a:r>
              <a:rPr lang="en-US" sz="1600" dirty="0" err="1">
                <a:latin typeface="Times New Roman"/>
                <a:cs typeface="Times New Roman"/>
              </a:rPr>
              <a:t>a</a:t>
            </a:r>
            <a:r>
              <a:rPr lang="en-US" sz="1600" baseline="-25000" dirty="0" err="1">
                <a:latin typeface="Times New Roman"/>
                <a:cs typeface="Times New Roman"/>
              </a:rPr>
              <a:t>k</a:t>
            </a:r>
            <a:r>
              <a:rPr lang="en-US" sz="1600" dirty="0">
                <a:latin typeface="Times New Roman"/>
                <a:cs typeface="Times New Roman"/>
              </a:rPr>
              <a:t> separately, we get the normal equations for estimating a</a:t>
            </a:r>
            <a:r>
              <a:rPr lang="en-US" sz="1600" baseline="-25000" dirty="0">
                <a:latin typeface="Times New Roman"/>
                <a:cs typeface="Times New Roman"/>
              </a:rPr>
              <a:t>0</a:t>
            </a:r>
            <a:r>
              <a:rPr lang="en-US" sz="1600" dirty="0">
                <a:latin typeface="Times New Roman"/>
                <a:cs typeface="Times New Roman"/>
              </a:rPr>
              <a:t>, a</a:t>
            </a:r>
            <a:r>
              <a:rPr lang="en-US" sz="1600" baseline="-25000" dirty="0">
                <a:latin typeface="Times New Roman"/>
                <a:cs typeface="Times New Roman"/>
              </a:rPr>
              <a:t>1</a:t>
            </a:r>
            <a:r>
              <a:rPr lang="en-US" sz="1600" dirty="0">
                <a:latin typeface="Times New Roman"/>
                <a:cs typeface="Times New Roman"/>
              </a:rPr>
              <a:t>, … , </a:t>
            </a:r>
            <a:r>
              <a:rPr lang="en-US" sz="1600" dirty="0" err="1">
                <a:latin typeface="Times New Roman"/>
                <a:cs typeface="Times New Roman"/>
              </a:rPr>
              <a:t>a</a:t>
            </a:r>
            <a:r>
              <a:rPr lang="en-US" sz="1600" baseline="-25000" dirty="0" err="1">
                <a:latin typeface="Times New Roman"/>
                <a:cs typeface="Times New Roman"/>
              </a:rPr>
              <a:t>k</a:t>
            </a:r>
            <a:r>
              <a:rPr lang="en-US" sz="1600" dirty="0">
                <a:latin typeface="Times New Roman"/>
                <a:cs typeface="Times New Roman"/>
              </a:rPr>
              <a:t> as</a:t>
            </a:r>
            <a:endParaRPr lang="en-US"/>
          </a:p>
          <a:p>
            <a:endParaRPr lang="en-US" sz="1600" dirty="0">
              <a:latin typeface="Times New Roman"/>
              <a:cs typeface="Times New Roman"/>
            </a:endParaRPr>
          </a:p>
          <a:p>
            <a:endParaRPr lang="en-US" sz="1600" dirty="0">
              <a:latin typeface="Times New Roman"/>
              <a:cs typeface="Times New Roman"/>
            </a:endParaRPr>
          </a:p>
          <a:p>
            <a:r>
              <a:rPr lang="en-US" sz="1600" dirty="0">
                <a:latin typeface="Times New Roman"/>
                <a:cs typeface="Times New Roman"/>
              </a:rPr>
              <a:t>These are (k + 1) equations in (k + 1) unknowns a</a:t>
            </a:r>
            <a:r>
              <a:rPr lang="en-US" sz="1600" baseline="-25000" dirty="0">
                <a:latin typeface="Times New Roman"/>
                <a:cs typeface="Times New Roman"/>
              </a:rPr>
              <a:t>0</a:t>
            </a:r>
            <a:r>
              <a:rPr lang="en-US" sz="1600" dirty="0">
                <a:latin typeface="Times New Roman"/>
                <a:cs typeface="Times New Roman"/>
              </a:rPr>
              <a:t>, a</a:t>
            </a:r>
            <a:r>
              <a:rPr lang="en-US" sz="1600" baseline="-25000" dirty="0">
                <a:latin typeface="Times New Roman"/>
                <a:cs typeface="Times New Roman"/>
              </a:rPr>
              <a:t>1</a:t>
            </a:r>
            <a:r>
              <a:rPr lang="en-US" sz="1600" dirty="0">
                <a:latin typeface="Times New Roman"/>
                <a:cs typeface="Times New Roman"/>
              </a:rPr>
              <a:t>, … , </a:t>
            </a:r>
            <a:r>
              <a:rPr lang="en-US" sz="1600" err="1">
                <a:latin typeface="Times New Roman"/>
                <a:cs typeface="Times New Roman"/>
              </a:rPr>
              <a:t>a</a:t>
            </a:r>
            <a:r>
              <a:rPr lang="en-US" sz="1600" baseline="-25000" err="1">
                <a:latin typeface="Times New Roman"/>
                <a:cs typeface="Times New Roman"/>
              </a:rPr>
              <a:t>k</a:t>
            </a:r>
            <a:r>
              <a:rPr lang="en-US" sz="1600" dirty="0">
                <a:latin typeface="Times New Roman"/>
                <a:cs typeface="Times New Roman"/>
              </a:rPr>
              <a:t> and can be solved with the help of algebra.</a:t>
            </a:r>
            <a:endParaRPr lang="en-US" sz="1600">
              <a:cs typeface="Calibri"/>
            </a:endParaRPr>
          </a:p>
        </p:txBody>
      </p:sp>
      <p:pic>
        <p:nvPicPr>
          <p:cNvPr id="8" name="Picture 9" descr="A picture containing diagram&#10;&#10;Description automatically generated">
            <a:extLst>
              <a:ext uri="{FF2B5EF4-FFF2-40B4-BE49-F238E27FC236}">
                <a16:creationId xmlns:a16="http://schemas.microsoft.com/office/drawing/2014/main" id="{7D9C6331-EA4E-24C3-A5FF-45FE9A21EAF1}"/>
              </a:ext>
            </a:extLst>
          </p:cNvPr>
          <p:cNvPicPr>
            <a:picLocks noChangeAspect="1"/>
          </p:cNvPicPr>
          <p:nvPr/>
        </p:nvPicPr>
        <p:blipFill>
          <a:blip r:embed="rId3"/>
          <a:stretch>
            <a:fillRect/>
          </a:stretch>
        </p:blipFill>
        <p:spPr>
          <a:xfrm>
            <a:off x="6548202" y="5026290"/>
            <a:ext cx="2593299" cy="315617"/>
          </a:xfrm>
          <a:prstGeom prst="rect">
            <a:avLst/>
          </a:prstGeom>
        </p:spPr>
      </p:pic>
      <p:pic>
        <p:nvPicPr>
          <p:cNvPr id="10" name="Picture 10" descr="Text, letter&#10;&#10;Description automatically generated">
            <a:extLst>
              <a:ext uri="{FF2B5EF4-FFF2-40B4-BE49-F238E27FC236}">
                <a16:creationId xmlns:a16="http://schemas.microsoft.com/office/drawing/2014/main" id="{4574418C-1AFA-CFB2-3B80-DD2B3CCD1373}"/>
              </a:ext>
            </a:extLst>
          </p:cNvPr>
          <p:cNvPicPr>
            <a:picLocks noChangeAspect="1"/>
          </p:cNvPicPr>
          <p:nvPr/>
        </p:nvPicPr>
        <p:blipFill>
          <a:blip r:embed="rId4"/>
          <a:stretch>
            <a:fillRect/>
          </a:stretch>
        </p:blipFill>
        <p:spPr>
          <a:xfrm>
            <a:off x="3137941" y="5648619"/>
            <a:ext cx="3467723" cy="707384"/>
          </a:xfrm>
          <a:prstGeom prst="rect">
            <a:avLst/>
          </a:prstGeom>
        </p:spPr>
      </p:pic>
      <p:sp>
        <p:nvSpPr>
          <p:cNvPr id="11" name="Arrow: Right 10">
            <a:extLst>
              <a:ext uri="{FF2B5EF4-FFF2-40B4-BE49-F238E27FC236}">
                <a16:creationId xmlns:a16="http://schemas.microsoft.com/office/drawing/2014/main" id="{1D09E2A9-9082-C0C0-7B87-6123D94C9302}"/>
              </a:ext>
            </a:extLst>
          </p:cNvPr>
          <p:cNvSpPr/>
          <p:nvPr/>
        </p:nvSpPr>
        <p:spPr>
          <a:xfrm>
            <a:off x="405984" y="3710066"/>
            <a:ext cx="3859966" cy="499670"/>
          </a:xfrm>
          <a:prstGeom prst="righ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latin typeface="Constantia"/>
              </a:rPr>
              <a:t>The mathematical estimation:</a:t>
            </a:r>
            <a:endParaRPr lang="en-US" dirty="0">
              <a:solidFill>
                <a:schemeClr val="bg1"/>
              </a:solidFill>
            </a:endParaRPr>
          </a:p>
        </p:txBody>
      </p:sp>
    </p:spTree>
    <p:extLst>
      <p:ext uri="{BB962C8B-B14F-4D97-AF65-F5344CB8AC3E}">
        <p14:creationId xmlns:p14="http://schemas.microsoft.com/office/powerpoint/2010/main" val="11883105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sky, texture, purple, atmosphere, green, color, blue ...">
            <a:extLst>
              <a:ext uri="{FF2B5EF4-FFF2-40B4-BE49-F238E27FC236}">
                <a16:creationId xmlns:a16="http://schemas.microsoft.com/office/drawing/2014/main" id="{6817013B-BEEE-BA95-36DE-B2880C069F72}"/>
              </a:ext>
            </a:extLst>
          </p:cNvPr>
          <p:cNvPicPr>
            <a:picLocks noChangeAspect="1"/>
          </p:cNvPicPr>
          <p:nvPr/>
        </p:nvPicPr>
        <p:blipFill rotWithShape="1">
          <a:blip r:embed="rId2">
            <a:alphaModFix amt="50000"/>
          </a:blip>
          <a:srcRect t="16404" b="8596"/>
          <a:stretch/>
        </p:blipFill>
        <p:spPr>
          <a:xfrm>
            <a:off x="20" y="1"/>
            <a:ext cx="12191980" cy="6857999"/>
          </a:xfrm>
          <a:prstGeom prst="rect">
            <a:avLst/>
          </a:prstGeom>
        </p:spPr>
      </p:pic>
      <p:sp>
        <p:nvSpPr>
          <p:cNvPr id="2" name="Title 1">
            <a:extLst>
              <a:ext uri="{FF2B5EF4-FFF2-40B4-BE49-F238E27FC236}">
                <a16:creationId xmlns:a16="http://schemas.microsoft.com/office/drawing/2014/main" id="{52F85EDB-B6B8-13ED-9356-44E8B4820F4F}"/>
              </a:ext>
            </a:extLst>
          </p:cNvPr>
          <p:cNvSpPr>
            <a:spLocks noGrp="1"/>
          </p:cNvSpPr>
          <p:nvPr>
            <p:ph type="title"/>
          </p:nvPr>
        </p:nvSpPr>
        <p:spPr>
          <a:xfrm>
            <a:off x="574624" y="172985"/>
            <a:ext cx="10830392" cy="801896"/>
          </a:xfrm>
        </p:spPr>
        <p:txBody>
          <a:bodyPr vert="horz" lIns="91440" tIns="45720" rIns="91440" bIns="45720" rtlCol="0" anchor="b">
            <a:noAutofit/>
          </a:bodyPr>
          <a:lstStyle/>
          <a:p>
            <a:pPr algn="ctr"/>
            <a:r>
              <a:rPr lang="en-US" sz="4000" b="1" dirty="0">
                <a:solidFill>
                  <a:srgbClr val="F4B183"/>
                </a:solidFill>
                <a:latin typeface="Comic Sans MS"/>
              </a:rPr>
              <a:t>ANALYSIS AND INTERPRETATION</a:t>
            </a:r>
          </a:p>
        </p:txBody>
      </p:sp>
      <p:sp>
        <p:nvSpPr>
          <p:cNvPr id="3" name="Text Placeholder 2">
            <a:extLst>
              <a:ext uri="{FF2B5EF4-FFF2-40B4-BE49-F238E27FC236}">
                <a16:creationId xmlns:a16="http://schemas.microsoft.com/office/drawing/2014/main" id="{41104081-1B3F-AD4C-9C45-5E715A637DF0}"/>
              </a:ext>
            </a:extLst>
          </p:cNvPr>
          <p:cNvSpPr>
            <a:spLocks noGrp="1"/>
          </p:cNvSpPr>
          <p:nvPr>
            <p:ph type="body" idx="1"/>
          </p:nvPr>
        </p:nvSpPr>
        <p:spPr>
          <a:xfrm>
            <a:off x="212361" y="1086422"/>
            <a:ext cx="11779770" cy="5495508"/>
          </a:xfrm>
        </p:spPr>
        <p:txBody>
          <a:bodyPr vert="horz" lIns="91440" tIns="45720" rIns="91440" bIns="45720" rtlCol="0" anchor="t">
            <a:normAutofit/>
          </a:bodyPr>
          <a:lstStyle/>
          <a:p>
            <a:pPr algn="ctr"/>
            <a:endParaRPr lang="en-US" dirty="0">
              <a:solidFill>
                <a:schemeClr val="bg1"/>
              </a:solidFill>
              <a:highlight>
                <a:srgbClr val="C0C0C0"/>
              </a:highlight>
              <a:latin typeface="Times New Roman"/>
              <a:cs typeface="Calibri"/>
            </a:endParaRPr>
          </a:p>
          <a:p>
            <a:pPr algn="ctr"/>
            <a:r>
              <a:rPr lang="en-US" dirty="0">
                <a:solidFill>
                  <a:schemeClr val="bg1"/>
                </a:solidFill>
                <a:highlight>
                  <a:srgbClr val="C0C0C0"/>
                </a:highlight>
                <a:latin typeface="Times New Roman"/>
                <a:cs typeface="Calibri"/>
              </a:rPr>
              <a:t>To fulfill our objective with Pearson's Chi-square Test of Independence we have to make the contingency tables for observed and expected values corresponding each year</a:t>
            </a:r>
            <a:endParaRPr lang="en-US">
              <a:solidFill>
                <a:schemeClr val="bg1"/>
              </a:solidFill>
              <a:cs typeface="Calibri"/>
            </a:endParaRPr>
          </a:p>
          <a:p>
            <a:endParaRPr lang="en-US" dirty="0">
              <a:solidFill>
                <a:schemeClr val="tx1"/>
              </a:solidFill>
              <a:latin typeface="Times New Roman"/>
              <a:cs typeface="Calibri"/>
            </a:endParaRPr>
          </a:p>
          <a:p>
            <a:endParaRPr lang="en-US" b="1" dirty="0">
              <a:solidFill>
                <a:schemeClr val="tx1"/>
              </a:solidFill>
              <a:latin typeface="Georgia"/>
              <a:cs typeface="Calibri"/>
            </a:endParaRPr>
          </a:p>
          <a:p>
            <a:r>
              <a:rPr lang="en-US" b="1" dirty="0">
                <a:solidFill>
                  <a:schemeClr val="tx1"/>
                </a:solidFill>
                <a:latin typeface="Georgia"/>
                <a:cs typeface="Calibri"/>
              </a:rPr>
              <a:t>Contingency table with observed figure :</a:t>
            </a:r>
            <a:endParaRPr lang="en-US" dirty="0">
              <a:solidFill>
                <a:schemeClr val="tx1"/>
              </a:solidFill>
            </a:endParaRPr>
          </a:p>
          <a:p>
            <a:pPr algn="ctr"/>
            <a:endParaRPr lang="en-US" dirty="0">
              <a:solidFill>
                <a:schemeClr val="bg1"/>
              </a:solidFill>
              <a:highlight>
                <a:srgbClr val="C0C0C0"/>
              </a:highlight>
              <a:latin typeface="Times New Roman"/>
              <a:cs typeface="Calibri"/>
            </a:endParaRPr>
          </a:p>
          <a:p>
            <a:pPr algn="ctr"/>
            <a:endParaRPr lang="en-US" dirty="0">
              <a:solidFill>
                <a:schemeClr val="tx1"/>
              </a:solidFill>
              <a:latin typeface="Times New Roman"/>
              <a:cs typeface="Times New Roman"/>
            </a:endParaRPr>
          </a:p>
          <a:p>
            <a:pPr algn="ctr"/>
            <a:endParaRPr lang="en-US" dirty="0">
              <a:solidFill>
                <a:schemeClr val="tx1"/>
              </a:solidFill>
              <a:latin typeface="Times New Roman"/>
              <a:cs typeface="Times New Roman"/>
            </a:endParaRPr>
          </a:p>
          <a:p>
            <a:pPr algn="ctr"/>
            <a:endParaRPr lang="en-US" dirty="0">
              <a:solidFill>
                <a:schemeClr val="bg1"/>
              </a:solidFill>
              <a:highlight>
                <a:srgbClr val="C0C0C0"/>
              </a:highlight>
              <a:latin typeface="Times New Roman"/>
              <a:cs typeface="Calibri"/>
            </a:endParaRPr>
          </a:p>
        </p:txBody>
      </p:sp>
      <p:graphicFrame>
        <p:nvGraphicFramePr>
          <p:cNvPr id="11" name="Table 10">
            <a:extLst>
              <a:ext uri="{FF2B5EF4-FFF2-40B4-BE49-F238E27FC236}">
                <a16:creationId xmlns:a16="http://schemas.microsoft.com/office/drawing/2014/main" id="{30CC2E11-8857-EF1C-36EB-4C4A15F4648F}"/>
              </a:ext>
            </a:extLst>
          </p:cNvPr>
          <p:cNvGraphicFramePr>
            <a:graphicFrameLocks noGrp="1"/>
          </p:cNvGraphicFramePr>
          <p:nvPr>
            <p:extLst>
              <p:ext uri="{D42A27DB-BD31-4B8C-83A1-F6EECF244321}">
                <p14:modId xmlns:p14="http://schemas.microsoft.com/office/powerpoint/2010/main" val="793138715"/>
              </p:ext>
            </p:extLst>
          </p:nvPr>
        </p:nvGraphicFramePr>
        <p:xfrm>
          <a:off x="299803" y="3747540"/>
          <a:ext cx="11607667" cy="3002800"/>
        </p:xfrm>
        <a:graphic>
          <a:graphicData uri="http://schemas.openxmlformats.org/drawingml/2006/table">
            <a:tbl>
              <a:tblPr firstRow="1" firstCol="1" bandRow="1">
                <a:tableStyleId>{5C22544A-7EE6-4342-B048-85BDC9FD1C3A}</a:tableStyleId>
              </a:tblPr>
              <a:tblGrid>
                <a:gridCol w="1175462">
                  <a:extLst>
                    <a:ext uri="{9D8B030D-6E8A-4147-A177-3AD203B41FA5}">
                      <a16:colId xmlns:a16="http://schemas.microsoft.com/office/drawing/2014/main" val="3919476350"/>
                    </a:ext>
                  </a:extLst>
                </a:gridCol>
                <a:gridCol w="531915">
                  <a:extLst>
                    <a:ext uri="{9D8B030D-6E8A-4147-A177-3AD203B41FA5}">
                      <a16:colId xmlns:a16="http://schemas.microsoft.com/office/drawing/2014/main" val="2655584646"/>
                    </a:ext>
                  </a:extLst>
                </a:gridCol>
                <a:gridCol w="837579">
                  <a:extLst>
                    <a:ext uri="{9D8B030D-6E8A-4147-A177-3AD203B41FA5}">
                      <a16:colId xmlns:a16="http://schemas.microsoft.com/office/drawing/2014/main" val="859570727"/>
                    </a:ext>
                  </a:extLst>
                </a:gridCol>
                <a:gridCol w="1026197">
                  <a:extLst>
                    <a:ext uri="{9D8B030D-6E8A-4147-A177-3AD203B41FA5}">
                      <a16:colId xmlns:a16="http://schemas.microsoft.com/office/drawing/2014/main" val="2592235541"/>
                    </a:ext>
                  </a:extLst>
                </a:gridCol>
                <a:gridCol w="1070960">
                  <a:extLst>
                    <a:ext uri="{9D8B030D-6E8A-4147-A177-3AD203B41FA5}">
                      <a16:colId xmlns:a16="http://schemas.microsoft.com/office/drawing/2014/main" val="1019092921"/>
                    </a:ext>
                  </a:extLst>
                </a:gridCol>
                <a:gridCol w="746325">
                  <a:extLst>
                    <a:ext uri="{9D8B030D-6E8A-4147-A177-3AD203B41FA5}">
                      <a16:colId xmlns:a16="http://schemas.microsoft.com/office/drawing/2014/main" val="2679061332"/>
                    </a:ext>
                  </a:extLst>
                </a:gridCol>
                <a:gridCol w="597053">
                  <a:extLst>
                    <a:ext uri="{9D8B030D-6E8A-4147-A177-3AD203B41FA5}">
                      <a16:colId xmlns:a16="http://schemas.microsoft.com/office/drawing/2014/main" val="454179932"/>
                    </a:ext>
                  </a:extLst>
                </a:gridCol>
                <a:gridCol w="876932">
                  <a:extLst>
                    <a:ext uri="{9D8B030D-6E8A-4147-A177-3AD203B41FA5}">
                      <a16:colId xmlns:a16="http://schemas.microsoft.com/office/drawing/2014/main" val="1680545772"/>
                    </a:ext>
                  </a:extLst>
                </a:gridCol>
                <a:gridCol w="1053707">
                  <a:extLst>
                    <a:ext uri="{9D8B030D-6E8A-4147-A177-3AD203B41FA5}">
                      <a16:colId xmlns:a16="http://schemas.microsoft.com/office/drawing/2014/main" val="2161118317"/>
                    </a:ext>
                  </a:extLst>
                </a:gridCol>
                <a:gridCol w="712312">
                  <a:extLst>
                    <a:ext uri="{9D8B030D-6E8A-4147-A177-3AD203B41FA5}">
                      <a16:colId xmlns:a16="http://schemas.microsoft.com/office/drawing/2014/main" val="3089352066"/>
                    </a:ext>
                  </a:extLst>
                </a:gridCol>
                <a:gridCol w="806025">
                  <a:extLst>
                    <a:ext uri="{9D8B030D-6E8A-4147-A177-3AD203B41FA5}">
                      <a16:colId xmlns:a16="http://schemas.microsoft.com/office/drawing/2014/main" val="391768872"/>
                    </a:ext>
                  </a:extLst>
                </a:gridCol>
                <a:gridCol w="731391">
                  <a:extLst>
                    <a:ext uri="{9D8B030D-6E8A-4147-A177-3AD203B41FA5}">
                      <a16:colId xmlns:a16="http://schemas.microsoft.com/office/drawing/2014/main" val="2689934483"/>
                    </a:ext>
                  </a:extLst>
                </a:gridCol>
                <a:gridCol w="824684">
                  <a:extLst>
                    <a:ext uri="{9D8B030D-6E8A-4147-A177-3AD203B41FA5}">
                      <a16:colId xmlns:a16="http://schemas.microsoft.com/office/drawing/2014/main" val="1907793170"/>
                    </a:ext>
                  </a:extLst>
                </a:gridCol>
                <a:gridCol w="617125">
                  <a:extLst>
                    <a:ext uri="{9D8B030D-6E8A-4147-A177-3AD203B41FA5}">
                      <a16:colId xmlns:a16="http://schemas.microsoft.com/office/drawing/2014/main" val="1544812687"/>
                    </a:ext>
                  </a:extLst>
                </a:gridCol>
              </a:tblGrid>
              <a:tr h="812785">
                <a:tc>
                  <a:txBody>
                    <a:bodyPr/>
                    <a:lstStyle/>
                    <a:p>
                      <a:pPr>
                        <a:spcAft>
                          <a:spcPts val="0"/>
                        </a:spcAft>
                      </a:pPr>
                      <a:r>
                        <a:rPr lang="en-US" sz="1400" b="1" dirty="0">
                          <a:effectLst/>
                        </a:rPr>
                        <a:t>Zones</a:t>
                      </a:r>
                    </a:p>
                  </a:txBody>
                  <a:tcPr marL="68580" marR="68580" marT="0" marB="0"/>
                </a:tc>
                <a:tc>
                  <a:txBody>
                    <a:bodyPr/>
                    <a:lstStyle/>
                    <a:p>
                      <a:pPr>
                        <a:spcAft>
                          <a:spcPts val="0"/>
                        </a:spcAft>
                      </a:pPr>
                      <a:r>
                        <a:rPr lang="en-US" sz="1400" b="1" dirty="0">
                          <a:effectLst/>
                        </a:rPr>
                        <a:t>Gain</a:t>
                      </a:r>
                    </a:p>
                  </a:txBody>
                  <a:tcPr marL="68580" marR="68580" marT="0" marB="0"/>
                </a:tc>
                <a:tc>
                  <a:txBody>
                    <a:bodyPr/>
                    <a:lstStyle/>
                    <a:p>
                      <a:pPr>
                        <a:spcAft>
                          <a:spcPts val="0"/>
                        </a:spcAft>
                      </a:pPr>
                      <a:r>
                        <a:rPr lang="en-US" sz="1400" b="1" dirty="0">
                          <a:effectLst/>
                        </a:rPr>
                        <a:t>Property Dispute</a:t>
                      </a:r>
                    </a:p>
                  </a:txBody>
                  <a:tcPr marL="68580" marR="68580" marT="0" marB="0"/>
                </a:tc>
                <a:tc>
                  <a:txBody>
                    <a:bodyPr/>
                    <a:lstStyle/>
                    <a:p>
                      <a:pPr>
                        <a:spcAft>
                          <a:spcPts val="0"/>
                        </a:spcAft>
                      </a:pPr>
                      <a:r>
                        <a:rPr lang="en-US" sz="1400" b="1" dirty="0">
                          <a:effectLst/>
                        </a:rPr>
                        <a:t>Personal Vendetta or Enmity</a:t>
                      </a:r>
                    </a:p>
                  </a:txBody>
                  <a:tcPr marL="68580" marR="68580" marT="0" marB="0"/>
                </a:tc>
                <a:tc>
                  <a:txBody>
                    <a:bodyPr/>
                    <a:lstStyle/>
                    <a:p>
                      <a:pPr>
                        <a:spcAft>
                          <a:spcPts val="0"/>
                        </a:spcAft>
                      </a:pPr>
                      <a:r>
                        <a:rPr lang="en-US" sz="1400" b="1" dirty="0">
                          <a:effectLst/>
                        </a:rPr>
                        <a:t>Love Affairs/ Sexual relations</a:t>
                      </a:r>
                    </a:p>
                  </a:txBody>
                  <a:tcPr marL="68580" marR="68580" marT="0" marB="0"/>
                </a:tc>
                <a:tc>
                  <a:txBody>
                    <a:bodyPr/>
                    <a:lstStyle/>
                    <a:p>
                      <a:pPr>
                        <a:spcAft>
                          <a:spcPts val="0"/>
                        </a:spcAft>
                      </a:pPr>
                      <a:r>
                        <a:rPr lang="en-US" sz="1400" b="1" dirty="0">
                          <a:effectLst/>
                        </a:rPr>
                        <a:t>Dowry</a:t>
                      </a:r>
                    </a:p>
                  </a:txBody>
                  <a:tcPr marL="68580" marR="68580" marT="0" marB="0"/>
                </a:tc>
                <a:tc>
                  <a:txBody>
                    <a:bodyPr/>
                    <a:lstStyle/>
                    <a:p>
                      <a:pPr>
                        <a:spcAft>
                          <a:spcPts val="0"/>
                        </a:spcAft>
                      </a:pPr>
                      <a:r>
                        <a:rPr lang="en-US" sz="1400" b="1" dirty="0">
                          <a:effectLst/>
                        </a:rPr>
                        <a:t>Lunacy</a:t>
                      </a:r>
                    </a:p>
                  </a:txBody>
                  <a:tcPr marL="68580" marR="68580" marT="0" marB="0"/>
                </a:tc>
                <a:tc>
                  <a:txBody>
                    <a:bodyPr/>
                    <a:lstStyle/>
                    <a:p>
                      <a:pPr>
                        <a:spcAft>
                          <a:spcPts val="0"/>
                        </a:spcAft>
                      </a:pPr>
                      <a:r>
                        <a:rPr lang="en-US" sz="1400" b="1" dirty="0">
                          <a:effectLst/>
                        </a:rPr>
                        <a:t>Witchcraft</a:t>
                      </a:r>
                    </a:p>
                  </a:txBody>
                  <a:tcPr marL="68580" marR="68580" marT="0" marB="0"/>
                </a:tc>
                <a:tc>
                  <a:txBody>
                    <a:bodyPr/>
                    <a:lstStyle/>
                    <a:p>
                      <a:pPr>
                        <a:spcAft>
                          <a:spcPts val="0"/>
                        </a:spcAft>
                      </a:pPr>
                      <a:r>
                        <a:rPr lang="en-US" sz="1400" b="1" dirty="0">
                          <a:effectLst/>
                        </a:rPr>
                        <a:t>Communalism</a:t>
                      </a:r>
                    </a:p>
                  </a:txBody>
                  <a:tcPr marL="68580" marR="68580" marT="0" marB="0"/>
                </a:tc>
                <a:tc>
                  <a:txBody>
                    <a:bodyPr/>
                    <a:lstStyle/>
                    <a:p>
                      <a:pPr>
                        <a:spcAft>
                          <a:spcPts val="0"/>
                        </a:spcAft>
                      </a:pPr>
                      <a:r>
                        <a:rPr lang="en-US" sz="1400" b="1" dirty="0">
                          <a:effectLst/>
                        </a:rPr>
                        <a:t>Casteism</a:t>
                      </a:r>
                    </a:p>
                  </a:txBody>
                  <a:tcPr marL="68580" marR="68580" marT="0" marB="0"/>
                </a:tc>
                <a:tc>
                  <a:txBody>
                    <a:bodyPr/>
                    <a:lstStyle/>
                    <a:p>
                      <a:pPr>
                        <a:spcAft>
                          <a:spcPts val="0"/>
                        </a:spcAft>
                      </a:pPr>
                      <a:r>
                        <a:rPr lang="en-US" sz="1400" b="1" dirty="0">
                          <a:effectLst/>
                        </a:rPr>
                        <a:t>Class Conflict</a:t>
                      </a:r>
                    </a:p>
                  </a:txBody>
                  <a:tcPr marL="68580" marR="68580" marT="0" marB="0"/>
                </a:tc>
                <a:tc>
                  <a:txBody>
                    <a:bodyPr/>
                    <a:lstStyle/>
                    <a:p>
                      <a:pPr>
                        <a:spcAft>
                          <a:spcPts val="0"/>
                        </a:spcAft>
                      </a:pPr>
                      <a:r>
                        <a:rPr lang="en-US" sz="1400" b="1" dirty="0">
                          <a:effectLst/>
                        </a:rPr>
                        <a:t>Political Reasons</a:t>
                      </a:r>
                    </a:p>
                  </a:txBody>
                  <a:tcPr marL="68580" marR="68580" marT="0" marB="0"/>
                </a:tc>
                <a:tc>
                  <a:txBody>
                    <a:bodyPr/>
                    <a:lstStyle/>
                    <a:p>
                      <a:pPr>
                        <a:spcAft>
                          <a:spcPts val="0"/>
                        </a:spcAft>
                      </a:pPr>
                      <a:r>
                        <a:rPr lang="en-US" sz="1400" b="1" dirty="0">
                          <a:effectLst/>
                        </a:rPr>
                        <a:t>Terrorists/ Extremists</a:t>
                      </a:r>
                    </a:p>
                  </a:txBody>
                  <a:tcPr marL="68580" marR="68580" marT="0" marB="0"/>
                </a:tc>
                <a:tc>
                  <a:txBody>
                    <a:bodyPr/>
                    <a:lstStyle/>
                    <a:p>
                      <a:pPr>
                        <a:spcAft>
                          <a:spcPts val="0"/>
                        </a:spcAft>
                      </a:pPr>
                      <a:r>
                        <a:rPr lang="en-US" sz="1400" b="1" dirty="0">
                          <a:effectLst/>
                        </a:rPr>
                        <a:t>Other Causes</a:t>
                      </a:r>
                    </a:p>
                  </a:txBody>
                  <a:tcPr marL="68580" marR="68580" marT="0" marB="0"/>
                </a:tc>
                <a:extLst>
                  <a:ext uri="{0D108BD9-81ED-4DB2-BD59-A6C34878D82A}">
                    <a16:rowId xmlns:a16="http://schemas.microsoft.com/office/drawing/2014/main" val="1445294234"/>
                  </a:ext>
                </a:extLst>
              </a:tr>
              <a:tr h="343175">
                <a:tc>
                  <a:txBody>
                    <a:bodyPr/>
                    <a:lstStyle/>
                    <a:p>
                      <a:pPr>
                        <a:spcAft>
                          <a:spcPts val="0"/>
                        </a:spcAft>
                      </a:pPr>
                      <a:r>
                        <a:rPr lang="en-US" sz="1400" b="1" dirty="0">
                          <a:effectLst/>
                        </a:rPr>
                        <a:t>Eastern</a:t>
                      </a:r>
                    </a:p>
                  </a:txBody>
                  <a:tcPr marL="68580" marR="68580" marT="0" marB="0"/>
                </a:tc>
                <a:tc>
                  <a:txBody>
                    <a:bodyPr/>
                    <a:lstStyle/>
                    <a:p>
                      <a:pPr algn="r">
                        <a:spcAft>
                          <a:spcPts val="0"/>
                        </a:spcAft>
                      </a:pPr>
                      <a:r>
                        <a:rPr lang="en-US" sz="1400" b="1" dirty="0">
                          <a:effectLst/>
                        </a:rPr>
                        <a:t>447</a:t>
                      </a:r>
                    </a:p>
                  </a:txBody>
                  <a:tcPr marL="68580" marR="68580" marT="0" marB="0"/>
                </a:tc>
                <a:tc>
                  <a:txBody>
                    <a:bodyPr/>
                    <a:lstStyle/>
                    <a:p>
                      <a:pPr algn="r">
                        <a:spcAft>
                          <a:spcPts val="0"/>
                        </a:spcAft>
                      </a:pPr>
                      <a:r>
                        <a:rPr lang="en-US" sz="1400" b="1" dirty="0">
                          <a:effectLst/>
                        </a:rPr>
                        <a:t>1107</a:t>
                      </a:r>
                    </a:p>
                  </a:txBody>
                  <a:tcPr marL="68580" marR="68580" marT="0" marB="0"/>
                </a:tc>
                <a:tc>
                  <a:txBody>
                    <a:bodyPr/>
                    <a:lstStyle/>
                    <a:p>
                      <a:pPr algn="r">
                        <a:spcAft>
                          <a:spcPts val="0"/>
                        </a:spcAft>
                      </a:pPr>
                      <a:r>
                        <a:rPr lang="en-US" sz="1400" b="1" dirty="0">
                          <a:effectLst/>
                        </a:rPr>
                        <a:t>1042</a:t>
                      </a:r>
                    </a:p>
                  </a:txBody>
                  <a:tcPr marL="68580" marR="68580" marT="0" marB="0"/>
                </a:tc>
                <a:tc>
                  <a:txBody>
                    <a:bodyPr/>
                    <a:lstStyle/>
                    <a:p>
                      <a:pPr algn="r">
                        <a:spcAft>
                          <a:spcPts val="0"/>
                        </a:spcAft>
                      </a:pPr>
                      <a:r>
                        <a:rPr lang="en-US" sz="1400" b="1" dirty="0">
                          <a:effectLst/>
                        </a:rPr>
                        <a:t>337</a:t>
                      </a:r>
                    </a:p>
                  </a:txBody>
                  <a:tcPr marL="68580" marR="68580" marT="0" marB="0"/>
                </a:tc>
                <a:tc>
                  <a:txBody>
                    <a:bodyPr/>
                    <a:lstStyle/>
                    <a:p>
                      <a:pPr algn="r">
                        <a:spcAft>
                          <a:spcPts val="0"/>
                        </a:spcAft>
                      </a:pPr>
                      <a:r>
                        <a:rPr lang="en-US" sz="1400" b="1" dirty="0">
                          <a:effectLst/>
                        </a:rPr>
                        <a:t>461</a:t>
                      </a:r>
                    </a:p>
                  </a:txBody>
                  <a:tcPr marL="68580" marR="68580" marT="0" marB="0"/>
                </a:tc>
                <a:tc>
                  <a:txBody>
                    <a:bodyPr/>
                    <a:lstStyle/>
                    <a:p>
                      <a:pPr algn="r">
                        <a:spcAft>
                          <a:spcPts val="0"/>
                        </a:spcAft>
                      </a:pPr>
                      <a:r>
                        <a:rPr lang="en-US" sz="1400" b="1" dirty="0">
                          <a:effectLst/>
                        </a:rPr>
                        <a:t>5</a:t>
                      </a:r>
                    </a:p>
                  </a:txBody>
                  <a:tcPr marL="68580" marR="68580" marT="0" marB="0"/>
                </a:tc>
                <a:tc>
                  <a:txBody>
                    <a:bodyPr/>
                    <a:lstStyle/>
                    <a:p>
                      <a:pPr algn="r">
                        <a:spcAft>
                          <a:spcPts val="0"/>
                        </a:spcAft>
                      </a:pPr>
                      <a:r>
                        <a:rPr lang="en-US" sz="1400" b="1" dirty="0">
                          <a:effectLst/>
                        </a:rPr>
                        <a:t>65</a:t>
                      </a:r>
                    </a:p>
                  </a:txBody>
                  <a:tcPr marL="68580" marR="68580" marT="0" marB="0"/>
                </a:tc>
                <a:tc>
                  <a:txBody>
                    <a:bodyPr/>
                    <a:lstStyle/>
                    <a:p>
                      <a:pPr algn="r">
                        <a:spcAft>
                          <a:spcPts val="0"/>
                        </a:spcAft>
                      </a:pPr>
                      <a:r>
                        <a:rPr lang="en-US" sz="1400" b="1" dirty="0">
                          <a:effectLst/>
                        </a:rPr>
                        <a:t>0</a:t>
                      </a:r>
                    </a:p>
                  </a:txBody>
                  <a:tcPr marL="68580" marR="68580" marT="0" marB="0"/>
                </a:tc>
                <a:tc>
                  <a:txBody>
                    <a:bodyPr/>
                    <a:lstStyle/>
                    <a:p>
                      <a:pPr algn="r">
                        <a:spcAft>
                          <a:spcPts val="0"/>
                        </a:spcAft>
                      </a:pPr>
                      <a:r>
                        <a:rPr lang="en-US" sz="1400" b="1" dirty="0">
                          <a:effectLst/>
                        </a:rPr>
                        <a:t>40</a:t>
                      </a:r>
                    </a:p>
                  </a:txBody>
                  <a:tcPr marL="68580" marR="68580" marT="0" marB="0"/>
                </a:tc>
                <a:tc>
                  <a:txBody>
                    <a:bodyPr/>
                    <a:lstStyle/>
                    <a:p>
                      <a:pPr algn="r">
                        <a:spcAft>
                          <a:spcPts val="0"/>
                        </a:spcAft>
                      </a:pPr>
                      <a:r>
                        <a:rPr lang="en-US" sz="1400" b="1" dirty="0">
                          <a:effectLst/>
                        </a:rPr>
                        <a:t>14</a:t>
                      </a:r>
                    </a:p>
                  </a:txBody>
                  <a:tcPr marL="68580" marR="68580" marT="0" marB="0"/>
                </a:tc>
                <a:tc>
                  <a:txBody>
                    <a:bodyPr/>
                    <a:lstStyle/>
                    <a:p>
                      <a:pPr algn="r">
                        <a:spcAft>
                          <a:spcPts val="0"/>
                        </a:spcAft>
                      </a:pPr>
                      <a:r>
                        <a:rPr lang="en-US" sz="1400" b="1" dirty="0">
                          <a:effectLst/>
                        </a:rPr>
                        <a:t>89</a:t>
                      </a:r>
                    </a:p>
                  </a:txBody>
                  <a:tcPr marL="68580" marR="68580" marT="0" marB="0"/>
                </a:tc>
                <a:tc>
                  <a:txBody>
                    <a:bodyPr/>
                    <a:lstStyle/>
                    <a:p>
                      <a:pPr algn="r">
                        <a:spcAft>
                          <a:spcPts val="0"/>
                        </a:spcAft>
                      </a:pPr>
                      <a:r>
                        <a:rPr lang="en-US" sz="1400" b="1" dirty="0">
                          <a:effectLst/>
                        </a:rPr>
                        <a:t>63</a:t>
                      </a:r>
                    </a:p>
                  </a:txBody>
                  <a:tcPr marL="68580" marR="68580" marT="0" marB="0"/>
                </a:tc>
                <a:tc>
                  <a:txBody>
                    <a:bodyPr/>
                    <a:lstStyle/>
                    <a:p>
                      <a:pPr algn="r">
                        <a:spcAft>
                          <a:spcPts val="0"/>
                        </a:spcAft>
                      </a:pPr>
                      <a:r>
                        <a:rPr lang="en-US" sz="1400" b="1" dirty="0">
                          <a:effectLst/>
                        </a:rPr>
                        <a:t>4061</a:t>
                      </a:r>
                    </a:p>
                  </a:txBody>
                  <a:tcPr marL="68580" marR="68580" marT="0" marB="0"/>
                </a:tc>
                <a:extLst>
                  <a:ext uri="{0D108BD9-81ED-4DB2-BD59-A6C34878D82A}">
                    <a16:rowId xmlns:a16="http://schemas.microsoft.com/office/drawing/2014/main" val="821901158"/>
                  </a:ext>
                </a:extLst>
              </a:tr>
              <a:tr h="343175">
                <a:tc>
                  <a:txBody>
                    <a:bodyPr/>
                    <a:lstStyle/>
                    <a:p>
                      <a:pPr>
                        <a:spcAft>
                          <a:spcPts val="0"/>
                        </a:spcAft>
                      </a:pPr>
                      <a:r>
                        <a:rPr lang="en-US" sz="1400" b="1" dirty="0">
                          <a:effectLst/>
                        </a:rPr>
                        <a:t>Western</a:t>
                      </a:r>
                    </a:p>
                  </a:txBody>
                  <a:tcPr marL="68580" marR="68580" marT="0" marB="0"/>
                </a:tc>
                <a:tc>
                  <a:txBody>
                    <a:bodyPr/>
                    <a:lstStyle/>
                    <a:p>
                      <a:pPr algn="r">
                        <a:spcAft>
                          <a:spcPts val="0"/>
                        </a:spcAft>
                      </a:pPr>
                      <a:r>
                        <a:rPr lang="en-US" sz="1400" b="1" dirty="0">
                          <a:effectLst/>
                        </a:rPr>
                        <a:t>194</a:t>
                      </a:r>
                    </a:p>
                  </a:txBody>
                  <a:tcPr marL="68580" marR="68580" marT="0" marB="0"/>
                </a:tc>
                <a:tc>
                  <a:txBody>
                    <a:bodyPr/>
                    <a:lstStyle/>
                    <a:p>
                      <a:pPr algn="r">
                        <a:spcAft>
                          <a:spcPts val="0"/>
                        </a:spcAft>
                      </a:pPr>
                      <a:r>
                        <a:rPr lang="en-US" sz="1400" b="1" dirty="0">
                          <a:effectLst/>
                        </a:rPr>
                        <a:t>278</a:t>
                      </a:r>
                    </a:p>
                  </a:txBody>
                  <a:tcPr marL="68580" marR="68580" marT="0" marB="0"/>
                </a:tc>
                <a:tc>
                  <a:txBody>
                    <a:bodyPr/>
                    <a:lstStyle/>
                    <a:p>
                      <a:pPr algn="r">
                        <a:spcAft>
                          <a:spcPts val="0"/>
                        </a:spcAft>
                      </a:pPr>
                      <a:r>
                        <a:rPr lang="en-US" sz="1400" b="1" dirty="0">
                          <a:effectLst/>
                        </a:rPr>
                        <a:t>365</a:t>
                      </a:r>
                    </a:p>
                  </a:txBody>
                  <a:tcPr marL="68580" marR="68580" marT="0" marB="0"/>
                </a:tc>
                <a:tc>
                  <a:txBody>
                    <a:bodyPr/>
                    <a:lstStyle/>
                    <a:p>
                      <a:pPr algn="r">
                        <a:spcAft>
                          <a:spcPts val="0"/>
                        </a:spcAft>
                      </a:pPr>
                      <a:r>
                        <a:rPr lang="en-US" sz="1400" b="1" dirty="0">
                          <a:effectLst/>
                        </a:rPr>
                        <a:t>496</a:t>
                      </a:r>
                    </a:p>
                  </a:txBody>
                  <a:tcPr marL="68580" marR="68580" marT="0" marB="0"/>
                </a:tc>
                <a:tc>
                  <a:txBody>
                    <a:bodyPr/>
                    <a:lstStyle/>
                    <a:p>
                      <a:pPr algn="r">
                        <a:spcAft>
                          <a:spcPts val="0"/>
                        </a:spcAft>
                      </a:pPr>
                      <a:r>
                        <a:rPr lang="en-US" sz="1400" b="1" dirty="0">
                          <a:effectLst/>
                        </a:rPr>
                        <a:t>136</a:t>
                      </a:r>
                    </a:p>
                  </a:txBody>
                  <a:tcPr marL="68580" marR="68580" marT="0" marB="0"/>
                </a:tc>
                <a:tc>
                  <a:txBody>
                    <a:bodyPr/>
                    <a:lstStyle/>
                    <a:p>
                      <a:pPr algn="r">
                        <a:spcAft>
                          <a:spcPts val="0"/>
                        </a:spcAft>
                      </a:pPr>
                      <a:r>
                        <a:rPr lang="en-US" sz="1400" b="1" dirty="0">
                          <a:effectLst/>
                        </a:rPr>
                        <a:t>23</a:t>
                      </a:r>
                    </a:p>
                  </a:txBody>
                  <a:tcPr marL="68580" marR="68580" marT="0" marB="0"/>
                </a:tc>
                <a:tc>
                  <a:txBody>
                    <a:bodyPr/>
                    <a:lstStyle/>
                    <a:p>
                      <a:pPr algn="r">
                        <a:spcAft>
                          <a:spcPts val="0"/>
                        </a:spcAft>
                      </a:pPr>
                      <a:r>
                        <a:rPr lang="en-US" sz="1400" b="1" dirty="0">
                          <a:effectLst/>
                        </a:rPr>
                        <a:t>8</a:t>
                      </a:r>
                    </a:p>
                  </a:txBody>
                  <a:tcPr marL="68580" marR="68580" marT="0" marB="0"/>
                </a:tc>
                <a:tc>
                  <a:txBody>
                    <a:bodyPr/>
                    <a:lstStyle/>
                    <a:p>
                      <a:pPr algn="r">
                        <a:spcAft>
                          <a:spcPts val="0"/>
                        </a:spcAft>
                      </a:pPr>
                      <a:r>
                        <a:rPr lang="en-US" sz="1400" b="1" dirty="0">
                          <a:effectLst/>
                        </a:rPr>
                        <a:t>5</a:t>
                      </a:r>
                    </a:p>
                  </a:txBody>
                  <a:tcPr marL="68580" marR="68580" marT="0" marB="0"/>
                </a:tc>
                <a:tc>
                  <a:txBody>
                    <a:bodyPr/>
                    <a:lstStyle/>
                    <a:p>
                      <a:pPr algn="r">
                        <a:spcAft>
                          <a:spcPts val="0"/>
                        </a:spcAft>
                      </a:pPr>
                      <a:r>
                        <a:rPr lang="en-US" sz="1400" b="1" dirty="0">
                          <a:effectLst/>
                        </a:rPr>
                        <a:t>4</a:t>
                      </a:r>
                    </a:p>
                  </a:txBody>
                  <a:tcPr marL="68580" marR="68580" marT="0" marB="0"/>
                </a:tc>
                <a:tc>
                  <a:txBody>
                    <a:bodyPr/>
                    <a:lstStyle/>
                    <a:p>
                      <a:pPr algn="r">
                        <a:spcAft>
                          <a:spcPts val="0"/>
                        </a:spcAft>
                      </a:pPr>
                      <a:r>
                        <a:rPr lang="en-US" sz="1400" b="1" dirty="0">
                          <a:effectLst/>
                        </a:rPr>
                        <a:t>43</a:t>
                      </a:r>
                    </a:p>
                  </a:txBody>
                  <a:tcPr marL="68580" marR="68580" marT="0" marB="0"/>
                </a:tc>
                <a:tc>
                  <a:txBody>
                    <a:bodyPr/>
                    <a:lstStyle/>
                    <a:p>
                      <a:pPr algn="r">
                        <a:spcAft>
                          <a:spcPts val="0"/>
                        </a:spcAft>
                      </a:pPr>
                      <a:r>
                        <a:rPr lang="en-US" sz="1400" b="1" dirty="0">
                          <a:effectLst/>
                        </a:rPr>
                        <a:t>4</a:t>
                      </a:r>
                    </a:p>
                  </a:txBody>
                  <a:tcPr marL="68580" marR="68580" marT="0" marB="0"/>
                </a:tc>
                <a:tc>
                  <a:txBody>
                    <a:bodyPr/>
                    <a:lstStyle/>
                    <a:p>
                      <a:pPr algn="r">
                        <a:spcAft>
                          <a:spcPts val="0"/>
                        </a:spcAft>
                      </a:pPr>
                      <a:r>
                        <a:rPr lang="en-US" sz="1400" b="1" dirty="0">
                          <a:effectLst/>
                        </a:rPr>
                        <a:t>11</a:t>
                      </a:r>
                    </a:p>
                  </a:txBody>
                  <a:tcPr marL="68580" marR="68580" marT="0" marB="0"/>
                </a:tc>
                <a:tc>
                  <a:txBody>
                    <a:bodyPr/>
                    <a:lstStyle/>
                    <a:p>
                      <a:pPr algn="r">
                        <a:spcAft>
                          <a:spcPts val="0"/>
                        </a:spcAft>
                      </a:pPr>
                      <a:r>
                        <a:rPr lang="en-US" sz="1400" b="1" dirty="0">
                          <a:effectLst/>
                        </a:rPr>
                        <a:t>2544</a:t>
                      </a:r>
                    </a:p>
                  </a:txBody>
                  <a:tcPr marL="68580" marR="68580" marT="0" marB="0"/>
                </a:tc>
                <a:extLst>
                  <a:ext uri="{0D108BD9-81ED-4DB2-BD59-A6C34878D82A}">
                    <a16:rowId xmlns:a16="http://schemas.microsoft.com/office/drawing/2014/main" val="1277472162"/>
                  </a:ext>
                </a:extLst>
              </a:tr>
              <a:tr h="343175">
                <a:tc>
                  <a:txBody>
                    <a:bodyPr/>
                    <a:lstStyle/>
                    <a:p>
                      <a:pPr>
                        <a:spcAft>
                          <a:spcPts val="0"/>
                        </a:spcAft>
                      </a:pPr>
                      <a:r>
                        <a:rPr lang="en-US" sz="1400" b="1" dirty="0">
                          <a:effectLst/>
                        </a:rPr>
                        <a:t>Northern</a:t>
                      </a:r>
                    </a:p>
                  </a:txBody>
                  <a:tcPr marL="68580" marR="68580" marT="0" marB="0"/>
                </a:tc>
                <a:tc>
                  <a:txBody>
                    <a:bodyPr/>
                    <a:lstStyle/>
                    <a:p>
                      <a:pPr algn="r">
                        <a:spcAft>
                          <a:spcPts val="0"/>
                        </a:spcAft>
                      </a:pPr>
                      <a:r>
                        <a:rPr lang="en-US" sz="1400" b="1" dirty="0">
                          <a:effectLst/>
                        </a:rPr>
                        <a:t>481</a:t>
                      </a:r>
                    </a:p>
                  </a:txBody>
                  <a:tcPr marL="68580" marR="68580" marT="0" marB="0"/>
                </a:tc>
                <a:tc>
                  <a:txBody>
                    <a:bodyPr/>
                    <a:lstStyle/>
                    <a:p>
                      <a:pPr algn="r">
                        <a:spcAft>
                          <a:spcPts val="0"/>
                        </a:spcAft>
                      </a:pPr>
                      <a:r>
                        <a:rPr lang="en-US" sz="1400" b="1" dirty="0">
                          <a:effectLst/>
                        </a:rPr>
                        <a:t>952</a:t>
                      </a:r>
                    </a:p>
                  </a:txBody>
                  <a:tcPr marL="68580" marR="68580" marT="0" marB="0"/>
                </a:tc>
                <a:tc>
                  <a:txBody>
                    <a:bodyPr/>
                    <a:lstStyle/>
                    <a:p>
                      <a:pPr algn="r">
                        <a:spcAft>
                          <a:spcPts val="0"/>
                        </a:spcAft>
                      </a:pPr>
                      <a:r>
                        <a:rPr lang="en-US" sz="1400" b="1" dirty="0">
                          <a:effectLst/>
                        </a:rPr>
                        <a:t>1618</a:t>
                      </a:r>
                    </a:p>
                  </a:txBody>
                  <a:tcPr marL="68580" marR="68580" marT="0" marB="0"/>
                </a:tc>
                <a:tc>
                  <a:txBody>
                    <a:bodyPr/>
                    <a:lstStyle/>
                    <a:p>
                      <a:pPr algn="r">
                        <a:spcAft>
                          <a:spcPts val="0"/>
                        </a:spcAft>
                      </a:pPr>
                      <a:r>
                        <a:rPr lang="en-US" sz="1400" b="1" dirty="0">
                          <a:effectLst/>
                        </a:rPr>
                        <a:t>703</a:t>
                      </a:r>
                    </a:p>
                  </a:txBody>
                  <a:tcPr marL="68580" marR="68580" marT="0" marB="0"/>
                </a:tc>
                <a:tc>
                  <a:txBody>
                    <a:bodyPr/>
                    <a:lstStyle/>
                    <a:p>
                      <a:pPr algn="r">
                        <a:spcAft>
                          <a:spcPts val="0"/>
                        </a:spcAft>
                      </a:pPr>
                      <a:r>
                        <a:rPr lang="en-US" sz="1400" b="1" dirty="0">
                          <a:effectLst/>
                        </a:rPr>
                        <a:t>74</a:t>
                      </a:r>
                    </a:p>
                  </a:txBody>
                  <a:tcPr marL="68580" marR="68580" marT="0" marB="0"/>
                </a:tc>
                <a:tc>
                  <a:txBody>
                    <a:bodyPr/>
                    <a:lstStyle/>
                    <a:p>
                      <a:pPr algn="r">
                        <a:spcAft>
                          <a:spcPts val="0"/>
                        </a:spcAft>
                      </a:pPr>
                      <a:r>
                        <a:rPr lang="en-US" sz="1400" b="1" dirty="0">
                          <a:effectLst/>
                        </a:rPr>
                        <a:t>5</a:t>
                      </a:r>
                    </a:p>
                  </a:txBody>
                  <a:tcPr marL="68580" marR="68580" marT="0" marB="0"/>
                </a:tc>
                <a:tc>
                  <a:txBody>
                    <a:bodyPr/>
                    <a:lstStyle/>
                    <a:p>
                      <a:pPr algn="r">
                        <a:spcAft>
                          <a:spcPts val="0"/>
                        </a:spcAft>
                      </a:pPr>
                      <a:r>
                        <a:rPr lang="en-US" sz="1400" b="1" dirty="0">
                          <a:effectLst/>
                        </a:rPr>
                        <a:t>3</a:t>
                      </a:r>
                    </a:p>
                  </a:txBody>
                  <a:tcPr marL="68580" marR="68580" marT="0" marB="0"/>
                </a:tc>
                <a:tc>
                  <a:txBody>
                    <a:bodyPr/>
                    <a:lstStyle/>
                    <a:p>
                      <a:pPr algn="r">
                        <a:spcAft>
                          <a:spcPts val="0"/>
                        </a:spcAft>
                      </a:pPr>
                      <a:r>
                        <a:rPr lang="en-US" sz="1400" b="1" dirty="0">
                          <a:effectLst/>
                        </a:rPr>
                        <a:t>34</a:t>
                      </a:r>
                    </a:p>
                  </a:txBody>
                  <a:tcPr marL="68580" marR="68580" marT="0" marB="0"/>
                </a:tc>
                <a:tc>
                  <a:txBody>
                    <a:bodyPr/>
                    <a:lstStyle/>
                    <a:p>
                      <a:pPr algn="r">
                        <a:spcAft>
                          <a:spcPts val="0"/>
                        </a:spcAft>
                      </a:pPr>
                      <a:r>
                        <a:rPr lang="en-US" sz="1400" b="1" dirty="0">
                          <a:effectLst/>
                        </a:rPr>
                        <a:t>0</a:t>
                      </a:r>
                    </a:p>
                  </a:txBody>
                  <a:tcPr marL="68580" marR="68580" marT="0" marB="0"/>
                </a:tc>
                <a:tc>
                  <a:txBody>
                    <a:bodyPr/>
                    <a:lstStyle/>
                    <a:p>
                      <a:pPr algn="r">
                        <a:spcAft>
                          <a:spcPts val="0"/>
                        </a:spcAft>
                      </a:pPr>
                      <a:r>
                        <a:rPr lang="en-US" sz="1400" b="1" dirty="0">
                          <a:effectLst/>
                        </a:rPr>
                        <a:t>3</a:t>
                      </a:r>
                    </a:p>
                  </a:txBody>
                  <a:tcPr marL="68580" marR="68580" marT="0" marB="0"/>
                </a:tc>
                <a:tc>
                  <a:txBody>
                    <a:bodyPr/>
                    <a:lstStyle/>
                    <a:p>
                      <a:pPr algn="r">
                        <a:spcAft>
                          <a:spcPts val="0"/>
                        </a:spcAft>
                      </a:pPr>
                      <a:r>
                        <a:rPr lang="en-US" sz="1400" b="1" dirty="0">
                          <a:effectLst/>
                        </a:rPr>
                        <a:t>0</a:t>
                      </a:r>
                    </a:p>
                  </a:txBody>
                  <a:tcPr marL="68580" marR="68580" marT="0" marB="0"/>
                </a:tc>
                <a:tc>
                  <a:txBody>
                    <a:bodyPr/>
                    <a:lstStyle/>
                    <a:p>
                      <a:pPr algn="r">
                        <a:spcAft>
                          <a:spcPts val="0"/>
                        </a:spcAft>
                      </a:pPr>
                      <a:r>
                        <a:rPr lang="en-US" sz="1400" b="1" dirty="0">
                          <a:effectLst/>
                        </a:rPr>
                        <a:t>960</a:t>
                      </a:r>
                    </a:p>
                  </a:txBody>
                  <a:tcPr marL="68580" marR="68580" marT="0" marB="0"/>
                </a:tc>
                <a:tc>
                  <a:txBody>
                    <a:bodyPr/>
                    <a:lstStyle/>
                    <a:p>
                      <a:pPr algn="r">
                        <a:spcAft>
                          <a:spcPts val="0"/>
                        </a:spcAft>
                      </a:pPr>
                      <a:r>
                        <a:rPr lang="en-US" sz="1400" b="1" dirty="0">
                          <a:effectLst/>
                        </a:rPr>
                        <a:t>7618</a:t>
                      </a:r>
                    </a:p>
                  </a:txBody>
                  <a:tcPr marL="68580" marR="68580" marT="0" marB="0"/>
                </a:tc>
                <a:extLst>
                  <a:ext uri="{0D108BD9-81ED-4DB2-BD59-A6C34878D82A}">
                    <a16:rowId xmlns:a16="http://schemas.microsoft.com/office/drawing/2014/main" val="575092929"/>
                  </a:ext>
                </a:extLst>
              </a:tr>
              <a:tr h="343175">
                <a:tc>
                  <a:txBody>
                    <a:bodyPr/>
                    <a:lstStyle/>
                    <a:p>
                      <a:pPr>
                        <a:spcAft>
                          <a:spcPts val="0"/>
                        </a:spcAft>
                      </a:pPr>
                      <a:r>
                        <a:rPr lang="en-US" sz="1400" b="1" dirty="0">
                          <a:effectLst/>
                        </a:rPr>
                        <a:t>Southern</a:t>
                      </a:r>
                    </a:p>
                  </a:txBody>
                  <a:tcPr marL="68580" marR="68580" marT="0" marB="0"/>
                </a:tc>
                <a:tc>
                  <a:txBody>
                    <a:bodyPr/>
                    <a:lstStyle/>
                    <a:p>
                      <a:pPr algn="r">
                        <a:spcAft>
                          <a:spcPts val="0"/>
                        </a:spcAft>
                      </a:pPr>
                      <a:r>
                        <a:rPr lang="en-US" sz="1400" b="1" dirty="0">
                          <a:effectLst/>
                        </a:rPr>
                        <a:t>297</a:t>
                      </a:r>
                    </a:p>
                  </a:txBody>
                  <a:tcPr marL="68580" marR="68580" marT="0" marB="0"/>
                </a:tc>
                <a:tc>
                  <a:txBody>
                    <a:bodyPr/>
                    <a:lstStyle/>
                    <a:p>
                      <a:pPr algn="r">
                        <a:spcAft>
                          <a:spcPts val="0"/>
                        </a:spcAft>
                      </a:pPr>
                      <a:r>
                        <a:rPr lang="en-US" sz="1400" b="1" dirty="0">
                          <a:effectLst/>
                        </a:rPr>
                        <a:t>397</a:t>
                      </a:r>
                    </a:p>
                  </a:txBody>
                  <a:tcPr marL="68580" marR="68580" marT="0" marB="0"/>
                </a:tc>
                <a:tc>
                  <a:txBody>
                    <a:bodyPr/>
                    <a:lstStyle/>
                    <a:p>
                      <a:pPr algn="r">
                        <a:spcAft>
                          <a:spcPts val="0"/>
                        </a:spcAft>
                      </a:pPr>
                      <a:r>
                        <a:rPr lang="en-US" sz="1400" b="1" dirty="0">
                          <a:effectLst/>
                        </a:rPr>
                        <a:t>1120</a:t>
                      </a:r>
                    </a:p>
                  </a:txBody>
                  <a:tcPr marL="68580" marR="68580" marT="0" marB="0"/>
                </a:tc>
                <a:tc>
                  <a:txBody>
                    <a:bodyPr/>
                    <a:lstStyle/>
                    <a:p>
                      <a:pPr algn="r">
                        <a:spcAft>
                          <a:spcPts val="0"/>
                        </a:spcAft>
                      </a:pPr>
                      <a:r>
                        <a:rPr lang="en-US" sz="1400" b="1" dirty="0">
                          <a:effectLst/>
                        </a:rPr>
                        <a:t>697</a:t>
                      </a:r>
                    </a:p>
                  </a:txBody>
                  <a:tcPr marL="68580" marR="68580" marT="0" marB="0"/>
                </a:tc>
                <a:tc>
                  <a:txBody>
                    <a:bodyPr/>
                    <a:lstStyle/>
                    <a:p>
                      <a:pPr algn="r">
                        <a:spcAft>
                          <a:spcPts val="0"/>
                        </a:spcAft>
                      </a:pPr>
                      <a:r>
                        <a:rPr lang="en-US" sz="1400" b="1" dirty="0">
                          <a:effectLst/>
                        </a:rPr>
                        <a:t>133</a:t>
                      </a:r>
                    </a:p>
                  </a:txBody>
                  <a:tcPr marL="68580" marR="68580" marT="0" marB="0"/>
                </a:tc>
                <a:tc>
                  <a:txBody>
                    <a:bodyPr/>
                    <a:lstStyle/>
                    <a:p>
                      <a:pPr algn="r">
                        <a:spcAft>
                          <a:spcPts val="0"/>
                        </a:spcAft>
                      </a:pPr>
                      <a:r>
                        <a:rPr lang="en-US" sz="1400" b="1" dirty="0">
                          <a:effectLst/>
                        </a:rPr>
                        <a:t>13</a:t>
                      </a:r>
                    </a:p>
                  </a:txBody>
                  <a:tcPr marL="68580" marR="68580" marT="0" marB="0"/>
                </a:tc>
                <a:tc>
                  <a:txBody>
                    <a:bodyPr/>
                    <a:lstStyle/>
                    <a:p>
                      <a:pPr algn="r">
                        <a:spcAft>
                          <a:spcPts val="0"/>
                        </a:spcAft>
                      </a:pPr>
                      <a:r>
                        <a:rPr lang="en-US" sz="1400" b="1" dirty="0">
                          <a:effectLst/>
                        </a:rPr>
                        <a:t>20</a:t>
                      </a:r>
                    </a:p>
                  </a:txBody>
                  <a:tcPr marL="68580" marR="68580" marT="0" marB="0"/>
                </a:tc>
                <a:tc>
                  <a:txBody>
                    <a:bodyPr/>
                    <a:lstStyle/>
                    <a:p>
                      <a:pPr algn="r">
                        <a:spcAft>
                          <a:spcPts val="0"/>
                        </a:spcAft>
                      </a:pPr>
                      <a:r>
                        <a:rPr lang="en-US" sz="1400" b="1" dirty="0">
                          <a:effectLst/>
                        </a:rPr>
                        <a:t>4</a:t>
                      </a:r>
                    </a:p>
                  </a:txBody>
                  <a:tcPr marL="68580" marR="68580" marT="0" marB="0"/>
                </a:tc>
                <a:tc>
                  <a:txBody>
                    <a:bodyPr/>
                    <a:lstStyle/>
                    <a:p>
                      <a:pPr algn="r">
                        <a:spcAft>
                          <a:spcPts val="0"/>
                        </a:spcAft>
                      </a:pPr>
                      <a:r>
                        <a:rPr lang="en-US" sz="1400" b="1" dirty="0">
                          <a:effectLst/>
                        </a:rPr>
                        <a:t>4</a:t>
                      </a:r>
                    </a:p>
                  </a:txBody>
                  <a:tcPr marL="68580" marR="68580" marT="0" marB="0"/>
                </a:tc>
                <a:tc>
                  <a:txBody>
                    <a:bodyPr/>
                    <a:lstStyle/>
                    <a:p>
                      <a:pPr algn="r">
                        <a:spcAft>
                          <a:spcPts val="0"/>
                        </a:spcAft>
                      </a:pPr>
                      <a:r>
                        <a:rPr lang="en-US" sz="1400" b="1" dirty="0">
                          <a:effectLst/>
                        </a:rPr>
                        <a:t>2</a:t>
                      </a:r>
                    </a:p>
                  </a:txBody>
                  <a:tcPr marL="68580" marR="68580" marT="0" marB="0"/>
                </a:tc>
                <a:tc>
                  <a:txBody>
                    <a:bodyPr/>
                    <a:lstStyle/>
                    <a:p>
                      <a:pPr algn="r">
                        <a:spcAft>
                          <a:spcPts val="0"/>
                        </a:spcAft>
                      </a:pPr>
                      <a:r>
                        <a:rPr lang="en-US" sz="1400" b="1" dirty="0">
                          <a:effectLst/>
                        </a:rPr>
                        <a:t>66</a:t>
                      </a:r>
                    </a:p>
                  </a:txBody>
                  <a:tcPr marL="68580" marR="68580" marT="0" marB="0"/>
                </a:tc>
                <a:tc>
                  <a:txBody>
                    <a:bodyPr/>
                    <a:lstStyle/>
                    <a:p>
                      <a:pPr algn="r">
                        <a:spcAft>
                          <a:spcPts val="0"/>
                        </a:spcAft>
                      </a:pPr>
                      <a:r>
                        <a:rPr lang="en-US" sz="1400" b="1" dirty="0">
                          <a:effectLst/>
                        </a:rPr>
                        <a:t>120</a:t>
                      </a:r>
                    </a:p>
                  </a:txBody>
                  <a:tcPr marL="68580" marR="68580" marT="0" marB="0"/>
                </a:tc>
                <a:tc>
                  <a:txBody>
                    <a:bodyPr/>
                    <a:lstStyle/>
                    <a:p>
                      <a:pPr algn="r">
                        <a:spcAft>
                          <a:spcPts val="0"/>
                        </a:spcAft>
                      </a:pPr>
                      <a:r>
                        <a:rPr lang="en-US" sz="1400" b="1" dirty="0">
                          <a:effectLst/>
                        </a:rPr>
                        <a:t>3528</a:t>
                      </a:r>
                    </a:p>
                  </a:txBody>
                  <a:tcPr marL="68580" marR="68580" marT="0" marB="0"/>
                </a:tc>
                <a:extLst>
                  <a:ext uri="{0D108BD9-81ED-4DB2-BD59-A6C34878D82A}">
                    <a16:rowId xmlns:a16="http://schemas.microsoft.com/office/drawing/2014/main" val="974687157"/>
                  </a:ext>
                </a:extLst>
              </a:tr>
              <a:tr h="343175">
                <a:tc>
                  <a:txBody>
                    <a:bodyPr/>
                    <a:lstStyle/>
                    <a:p>
                      <a:pPr>
                        <a:spcAft>
                          <a:spcPts val="0"/>
                        </a:spcAft>
                      </a:pPr>
                      <a:r>
                        <a:rPr lang="en-US" sz="1400" b="1" dirty="0">
                          <a:effectLst/>
                        </a:rPr>
                        <a:t>Central</a:t>
                      </a:r>
                    </a:p>
                  </a:txBody>
                  <a:tcPr marL="68580" marR="68580" marT="0" marB="0"/>
                </a:tc>
                <a:tc>
                  <a:txBody>
                    <a:bodyPr/>
                    <a:lstStyle/>
                    <a:p>
                      <a:pPr algn="r">
                        <a:spcAft>
                          <a:spcPts val="0"/>
                        </a:spcAft>
                      </a:pPr>
                      <a:r>
                        <a:rPr lang="en-US" sz="1400" b="1" dirty="0">
                          <a:effectLst/>
                        </a:rPr>
                        <a:t>111</a:t>
                      </a:r>
                    </a:p>
                  </a:txBody>
                  <a:tcPr marL="68580" marR="68580" marT="0" marB="0"/>
                </a:tc>
                <a:tc>
                  <a:txBody>
                    <a:bodyPr/>
                    <a:lstStyle/>
                    <a:p>
                      <a:pPr algn="r">
                        <a:spcAft>
                          <a:spcPts val="0"/>
                        </a:spcAft>
                      </a:pPr>
                      <a:r>
                        <a:rPr lang="en-US" sz="1400" b="1" dirty="0">
                          <a:effectLst/>
                        </a:rPr>
                        <a:t>321</a:t>
                      </a:r>
                    </a:p>
                  </a:txBody>
                  <a:tcPr marL="68580" marR="68580" marT="0" marB="0"/>
                </a:tc>
                <a:tc>
                  <a:txBody>
                    <a:bodyPr/>
                    <a:lstStyle/>
                    <a:p>
                      <a:pPr algn="r">
                        <a:spcAft>
                          <a:spcPts val="0"/>
                        </a:spcAft>
                      </a:pPr>
                      <a:r>
                        <a:rPr lang="en-US" sz="1400" b="1" dirty="0">
                          <a:effectLst/>
                        </a:rPr>
                        <a:t>569</a:t>
                      </a:r>
                    </a:p>
                  </a:txBody>
                  <a:tcPr marL="68580" marR="68580" marT="0" marB="0"/>
                </a:tc>
                <a:tc>
                  <a:txBody>
                    <a:bodyPr/>
                    <a:lstStyle/>
                    <a:p>
                      <a:pPr algn="r">
                        <a:spcAft>
                          <a:spcPts val="0"/>
                        </a:spcAft>
                      </a:pPr>
                      <a:r>
                        <a:rPr lang="en-US" sz="1400" b="1" dirty="0">
                          <a:effectLst/>
                        </a:rPr>
                        <a:t>224</a:t>
                      </a:r>
                    </a:p>
                  </a:txBody>
                  <a:tcPr marL="68580" marR="68580" marT="0" marB="0"/>
                </a:tc>
                <a:tc>
                  <a:txBody>
                    <a:bodyPr/>
                    <a:lstStyle/>
                    <a:p>
                      <a:pPr algn="r">
                        <a:spcAft>
                          <a:spcPts val="0"/>
                        </a:spcAft>
                      </a:pPr>
                      <a:r>
                        <a:rPr lang="en-US" sz="1400" b="1" dirty="0">
                          <a:effectLst/>
                        </a:rPr>
                        <a:t>88</a:t>
                      </a:r>
                    </a:p>
                  </a:txBody>
                  <a:tcPr marL="68580" marR="68580" marT="0" marB="0"/>
                </a:tc>
                <a:tc>
                  <a:txBody>
                    <a:bodyPr/>
                    <a:lstStyle/>
                    <a:p>
                      <a:pPr algn="r">
                        <a:spcAft>
                          <a:spcPts val="0"/>
                        </a:spcAft>
                      </a:pPr>
                      <a:r>
                        <a:rPr lang="en-US" sz="1400" b="1" dirty="0">
                          <a:effectLst/>
                        </a:rPr>
                        <a:t>26</a:t>
                      </a:r>
                    </a:p>
                  </a:txBody>
                  <a:tcPr marL="68580" marR="68580" marT="0" marB="0"/>
                </a:tc>
                <a:tc>
                  <a:txBody>
                    <a:bodyPr/>
                    <a:lstStyle/>
                    <a:p>
                      <a:pPr algn="r">
                        <a:spcAft>
                          <a:spcPts val="0"/>
                        </a:spcAft>
                      </a:pPr>
                      <a:r>
                        <a:rPr lang="en-US" sz="1400" b="1" dirty="0">
                          <a:effectLst/>
                        </a:rPr>
                        <a:t>27</a:t>
                      </a:r>
                    </a:p>
                  </a:txBody>
                  <a:tcPr marL="68580" marR="68580" marT="0" marB="0"/>
                </a:tc>
                <a:tc>
                  <a:txBody>
                    <a:bodyPr/>
                    <a:lstStyle/>
                    <a:p>
                      <a:pPr algn="r">
                        <a:spcAft>
                          <a:spcPts val="0"/>
                        </a:spcAft>
                      </a:pPr>
                      <a:r>
                        <a:rPr lang="en-US" sz="1400" b="1" dirty="0">
                          <a:effectLst/>
                        </a:rPr>
                        <a:t>7</a:t>
                      </a:r>
                    </a:p>
                  </a:txBody>
                  <a:tcPr marL="68580" marR="68580" marT="0" marB="0"/>
                </a:tc>
                <a:tc>
                  <a:txBody>
                    <a:bodyPr/>
                    <a:lstStyle/>
                    <a:p>
                      <a:pPr algn="r">
                        <a:spcAft>
                          <a:spcPts val="0"/>
                        </a:spcAft>
                      </a:pPr>
                      <a:r>
                        <a:rPr lang="en-US" sz="1400" b="1" dirty="0">
                          <a:effectLst/>
                        </a:rPr>
                        <a:t>1</a:t>
                      </a:r>
                    </a:p>
                  </a:txBody>
                  <a:tcPr marL="68580" marR="68580" marT="0" marB="0"/>
                </a:tc>
                <a:tc>
                  <a:txBody>
                    <a:bodyPr/>
                    <a:lstStyle/>
                    <a:p>
                      <a:pPr algn="r">
                        <a:spcAft>
                          <a:spcPts val="0"/>
                        </a:spcAft>
                      </a:pPr>
                      <a:r>
                        <a:rPr lang="en-US" sz="1400" b="1" dirty="0">
                          <a:effectLst/>
                        </a:rPr>
                        <a:t>1</a:t>
                      </a:r>
                    </a:p>
                  </a:txBody>
                  <a:tcPr marL="68580" marR="68580" marT="0" marB="0"/>
                </a:tc>
                <a:tc>
                  <a:txBody>
                    <a:bodyPr/>
                    <a:lstStyle/>
                    <a:p>
                      <a:pPr algn="r">
                        <a:spcAft>
                          <a:spcPts val="0"/>
                        </a:spcAft>
                      </a:pPr>
                      <a:r>
                        <a:rPr lang="en-US" sz="1400" b="1" dirty="0">
                          <a:effectLst/>
                        </a:rPr>
                        <a:t>9</a:t>
                      </a:r>
                    </a:p>
                  </a:txBody>
                  <a:tcPr marL="68580" marR="68580" marT="0" marB="0"/>
                </a:tc>
                <a:tc>
                  <a:txBody>
                    <a:bodyPr/>
                    <a:lstStyle/>
                    <a:p>
                      <a:pPr algn="r">
                        <a:spcAft>
                          <a:spcPts val="0"/>
                        </a:spcAft>
                      </a:pPr>
                      <a:r>
                        <a:rPr lang="en-US" sz="1400" b="1" dirty="0">
                          <a:effectLst/>
                        </a:rPr>
                        <a:t>58</a:t>
                      </a:r>
                    </a:p>
                  </a:txBody>
                  <a:tcPr marL="68580" marR="68580" marT="0" marB="0"/>
                </a:tc>
                <a:tc>
                  <a:txBody>
                    <a:bodyPr/>
                    <a:lstStyle/>
                    <a:p>
                      <a:pPr algn="r">
                        <a:spcAft>
                          <a:spcPts val="0"/>
                        </a:spcAft>
                      </a:pPr>
                      <a:r>
                        <a:rPr lang="en-US" sz="1400" b="1" dirty="0">
                          <a:effectLst/>
                        </a:rPr>
                        <a:t>1863</a:t>
                      </a:r>
                    </a:p>
                  </a:txBody>
                  <a:tcPr marL="68580" marR="68580" marT="0" marB="0"/>
                </a:tc>
                <a:extLst>
                  <a:ext uri="{0D108BD9-81ED-4DB2-BD59-A6C34878D82A}">
                    <a16:rowId xmlns:a16="http://schemas.microsoft.com/office/drawing/2014/main" val="467122573"/>
                  </a:ext>
                </a:extLst>
              </a:tr>
              <a:tr h="433485">
                <a:tc>
                  <a:txBody>
                    <a:bodyPr/>
                    <a:lstStyle/>
                    <a:p>
                      <a:pPr>
                        <a:spcAft>
                          <a:spcPts val="0"/>
                        </a:spcAft>
                      </a:pPr>
                      <a:r>
                        <a:rPr lang="en-US" sz="1400" b="1" dirty="0">
                          <a:effectLst/>
                        </a:rPr>
                        <a:t>North -Eastern </a:t>
                      </a:r>
                    </a:p>
                  </a:txBody>
                  <a:tcPr marL="68580" marR="68580" marT="0" marB="0"/>
                </a:tc>
                <a:tc>
                  <a:txBody>
                    <a:bodyPr/>
                    <a:lstStyle/>
                    <a:p>
                      <a:pPr algn="r">
                        <a:spcAft>
                          <a:spcPts val="0"/>
                        </a:spcAft>
                      </a:pPr>
                      <a:r>
                        <a:rPr lang="en-US" sz="1400" b="1" dirty="0">
                          <a:effectLst/>
                        </a:rPr>
                        <a:t>134</a:t>
                      </a:r>
                    </a:p>
                  </a:txBody>
                  <a:tcPr marL="68580" marR="68580" marT="0" marB="0"/>
                </a:tc>
                <a:tc>
                  <a:txBody>
                    <a:bodyPr/>
                    <a:lstStyle/>
                    <a:p>
                      <a:pPr algn="r">
                        <a:spcAft>
                          <a:spcPts val="0"/>
                        </a:spcAft>
                      </a:pPr>
                      <a:r>
                        <a:rPr lang="en-US" sz="1400" b="1" dirty="0">
                          <a:effectLst/>
                        </a:rPr>
                        <a:t>148</a:t>
                      </a:r>
                    </a:p>
                  </a:txBody>
                  <a:tcPr marL="68580" marR="68580" marT="0" marB="0"/>
                </a:tc>
                <a:tc>
                  <a:txBody>
                    <a:bodyPr/>
                    <a:lstStyle/>
                    <a:p>
                      <a:pPr algn="r">
                        <a:spcAft>
                          <a:spcPts val="0"/>
                        </a:spcAft>
                      </a:pPr>
                      <a:r>
                        <a:rPr lang="en-US" sz="1400" b="1" dirty="0">
                          <a:effectLst/>
                        </a:rPr>
                        <a:t>156</a:t>
                      </a:r>
                    </a:p>
                  </a:txBody>
                  <a:tcPr marL="68580" marR="68580" marT="0" marB="0"/>
                </a:tc>
                <a:tc>
                  <a:txBody>
                    <a:bodyPr/>
                    <a:lstStyle/>
                    <a:p>
                      <a:pPr algn="r">
                        <a:spcAft>
                          <a:spcPts val="0"/>
                        </a:spcAft>
                      </a:pPr>
                      <a:r>
                        <a:rPr lang="en-US" sz="1400" b="1" dirty="0">
                          <a:effectLst/>
                        </a:rPr>
                        <a:t>55</a:t>
                      </a:r>
                    </a:p>
                  </a:txBody>
                  <a:tcPr marL="68580" marR="68580" marT="0" marB="0"/>
                </a:tc>
                <a:tc>
                  <a:txBody>
                    <a:bodyPr/>
                    <a:lstStyle/>
                    <a:p>
                      <a:pPr algn="r">
                        <a:spcAft>
                          <a:spcPts val="0"/>
                        </a:spcAft>
                      </a:pPr>
                      <a:r>
                        <a:rPr lang="en-US" sz="1400" b="1" dirty="0">
                          <a:effectLst/>
                        </a:rPr>
                        <a:t>76</a:t>
                      </a:r>
                    </a:p>
                  </a:txBody>
                  <a:tcPr marL="68580" marR="68580" marT="0" marB="0"/>
                </a:tc>
                <a:tc>
                  <a:txBody>
                    <a:bodyPr/>
                    <a:lstStyle/>
                    <a:p>
                      <a:pPr algn="r">
                        <a:spcAft>
                          <a:spcPts val="0"/>
                        </a:spcAft>
                      </a:pPr>
                      <a:r>
                        <a:rPr lang="en-US" sz="1400" b="1" dirty="0">
                          <a:effectLst/>
                        </a:rPr>
                        <a:t>2</a:t>
                      </a:r>
                    </a:p>
                  </a:txBody>
                  <a:tcPr marL="68580" marR="68580" marT="0" marB="0"/>
                </a:tc>
                <a:tc>
                  <a:txBody>
                    <a:bodyPr/>
                    <a:lstStyle/>
                    <a:p>
                      <a:pPr algn="r">
                        <a:spcAft>
                          <a:spcPts val="0"/>
                        </a:spcAft>
                      </a:pPr>
                      <a:r>
                        <a:rPr lang="en-US" sz="1400" b="1" dirty="0">
                          <a:effectLst/>
                        </a:rPr>
                        <a:t>3</a:t>
                      </a:r>
                    </a:p>
                  </a:txBody>
                  <a:tcPr marL="68580" marR="68580" marT="0" marB="0"/>
                </a:tc>
                <a:tc>
                  <a:txBody>
                    <a:bodyPr/>
                    <a:lstStyle/>
                    <a:p>
                      <a:pPr algn="r">
                        <a:spcAft>
                          <a:spcPts val="0"/>
                        </a:spcAft>
                      </a:pPr>
                      <a:r>
                        <a:rPr lang="en-US" sz="1400" b="1" dirty="0">
                          <a:effectLst/>
                        </a:rPr>
                        <a:t>5</a:t>
                      </a:r>
                    </a:p>
                  </a:txBody>
                  <a:tcPr marL="68580" marR="68580" marT="0" marB="0"/>
                </a:tc>
                <a:tc>
                  <a:txBody>
                    <a:bodyPr/>
                    <a:lstStyle/>
                    <a:p>
                      <a:pPr algn="r">
                        <a:spcAft>
                          <a:spcPts val="0"/>
                        </a:spcAft>
                      </a:pPr>
                      <a:r>
                        <a:rPr lang="en-US" sz="1400" b="1" dirty="0">
                          <a:effectLst/>
                        </a:rPr>
                        <a:t>1</a:t>
                      </a:r>
                    </a:p>
                  </a:txBody>
                  <a:tcPr marL="68580" marR="68580" marT="0" marB="0"/>
                </a:tc>
                <a:tc>
                  <a:txBody>
                    <a:bodyPr/>
                    <a:lstStyle/>
                    <a:p>
                      <a:pPr algn="r">
                        <a:spcAft>
                          <a:spcPts val="0"/>
                        </a:spcAft>
                      </a:pPr>
                      <a:r>
                        <a:rPr lang="en-US" sz="1400" b="1" dirty="0">
                          <a:effectLst/>
                        </a:rPr>
                        <a:t>25</a:t>
                      </a:r>
                    </a:p>
                  </a:txBody>
                  <a:tcPr marL="68580" marR="68580" marT="0" marB="0"/>
                </a:tc>
                <a:tc>
                  <a:txBody>
                    <a:bodyPr/>
                    <a:lstStyle/>
                    <a:p>
                      <a:pPr algn="r">
                        <a:spcAft>
                          <a:spcPts val="0"/>
                        </a:spcAft>
                      </a:pPr>
                      <a:r>
                        <a:rPr lang="en-US" sz="1400" b="1" dirty="0">
                          <a:effectLst/>
                        </a:rPr>
                        <a:t>6</a:t>
                      </a:r>
                    </a:p>
                  </a:txBody>
                  <a:tcPr marL="68580" marR="68580" marT="0" marB="0"/>
                </a:tc>
                <a:tc>
                  <a:txBody>
                    <a:bodyPr/>
                    <a:lstStyle/>
                    <a:p>
                      <a:pPr algn="r">
                        <a:spcAft>
                          <a:spcPts val="0"/>
                        </a:spcAft>
                      </a:pPr>
                      <a:r>
                        <a:rPr lang="en-US" sz="1400" b="1" dirty="0">
                          <a:effectLst/>
                        </a:rPr>
                        <a:t>343</a:t>
                      </a:r>
                    </a:p>
                  </a:txBody>
                  <a:tcPr marL="68580" marR="68580" marT="0" marB="0"/>
                </a:tc>
                <a:tc>
                  <a:txBody>
                    <a:bodyPr/>
                    <a:lstStyle/>
                    <a:p>
                      <a:pPr algn="r">
                        <a:spcAft>
                          <a:spcPts val="0"/>
                        </a:spcAft>
                      </a:pPr>
                      <a:r>
                        <a:rPr lang="en-US" sz="1400" b="1" dirty="0">
                          <a:effectLst/>
                        </a:rPr>
                        <a:t>1249</a:t>
                      </a:r>
                    </a:p>
                  </a:txBody>
                  <a:tcPr marL="68580" marR="68580" marT="0" marB="0"/>
                </a:tc>
                <a:extLst>
                  <a:ext uri="{0D108BD9-81ED-4DB2-BD59-A6C34878D82A}">
                    <a16:rowId xmlns:a16="http://schemas.microsoft.com/office/drawing/2014/main" val="267733911"/>
                  </a:ext>
                </a:extLst>
              </a:tr>
            </a:tbl>
          </a:graphicData>
        </a:graphic>
      </p:graphicFrame>
      <p:sp>
        <p:nvSpPr>
          <p:cNvPr id="12" name="Arrow: Pentagon 11">
            <a:extLst>
              <a:ext uri="{FF2B5EF4-FFF2-40B4-BE49-F238E27FC236}">
                <a16:creationId xmlns:a16="http://schemas.microsoft.com/office/drawing/2014/main" id="{6D52C9BD-A39C-D2BF-A817-128D03873070}"/>
              </a:ext>
            </a:extLst>
          </p:cNvPr>
          <p:cNvSpPr/>
          <p:nvPr/>
        </p:nvSpPr>
        <p:spPr>
          <a:xfrm>
            <a:off x="405984" y="2629526"/>
            <a:ext cx="2873114" cy="449704"/>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latin typeface="Constantia"/>
                <a:cs typeface="Calibri"/>
              </a:rPr>
              <a:t>Year 2001</a:t>
            </a:r>
            <a:endParaRPr lang="en-US" sz="2800" b="1" dirty="0">
              <a:latin typeface="Constantia"/>
            </a:endParaRPr>
          </a:p>
        </p:txBody>
      </p:sp>
    </p:spTree>
    <p:extLst>
      <p:ext uri="{BB962C8B-B14F-4D97-AF65-F5344CB8AC3E}">
        <p14:creationId xmlns:p14="http://schemas.microsoft.com/office/powerpoint/2010/main" val="312229887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unge Background Free Stock Photo - Public Domain Pictures">
            <a:extLst>
              <a:ext uri="{FF2B5EF4-FFF2-40B4-BE49-F238E27FC236}">
                <a16:creationId xmlns:a16="http://schemas.microsoft.com/office/drawing/2014/main" id="{291110F4-2B94-4C54-4F8C-ED1DB2139D46}"/>
              </a:ext>
            </a:extLst>
          </p:cNvPr>
          <p:cNvPicPr>
            <a:picLocks noChangeAspect="1"/>
          </p:cNvPicPr>
          <p:nvPr/>
        </p:nvPicPr>
        <p:blipFill rotWithShape="1">
          <a:blip r:embed="rId2"/>
          <a:srcRect t="5899" b="9832"/>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939D11D-C0FC-64C4-C385-814A89889D08}"/>
              </a:ext>
            </a:extLst>
          </p:cNvPr>
          <p:cNvGraphicFramePr>
            <a:graphicFrameLocks noGrp="1"/>
          </p:cNvGraphicFramePr>
          <p:nvPr>
            <p:extLst>
              <p:ext uri="{D42A27DB-BD31-4B8C-83A1-F6EECF244321}">
                <p14:modId xmlns:p14="http://schemas.microsoft.com/office/powerpoint/2010/main" val="3949183434"/>
              </p:ext>
            </p:extLst>
          </p:nvPr>
        </p:nvGraphicFramePr>
        <p:xfrm>
          <a:off x="274820" y="1299146"/>
          <a:ext cx="11649799" cy="1851866"/>
        </p:xfrm>
        <a:graphic>
          <a:graphicData uri="http://schemas.openxmlformats.org/drawingml/2006/table">
            <a:tbl>
              <a:tblPr firstRow="1" firstCol="1" bandRow="1">
                <a:tableStyleId>{5C22544A-7EE6-4342-B048-85BDC9FD1C3A}</a:tableStyleId>
              </a:tblPr>
              <a:tblGrid>
                <a:gridCol w="1076377">
                  <a:extLst>
                    <a:ext uri="{9D8B030D-6E8A-4147-A177-3AD203B41FA5}">
                      <a16:colId xmlns:a16="http://schemas.microsoft.com/office/drawing/2014/main" val="2405299593"/>
                    </a:ext>
                  </a:extLst>
                </a:gridCol>
                <a:gridCol w="662300">
                  <a:extLst>
                    <a:ext uri="{9D8B030D-6E8A-4147-A177-3AD203B41FA5}">
                      <a16:colId xmlns:a16="http://schemas.microsoft.com/office/drawing/2014/main" val="1467360521"/>
                    </a:ext>
                  </a:extLst>
                </a:gridCol>
                <a:gridCol w="791420">
                  <a:extLst>
                    <a:ext uri="{9D8B030D-6E8A-4147-A177-3AD203B41FA5}">
                      <a16:colId xmlns:a16="http://schemas.microsoft.com/office/drawing/2014/main" val="3925628523"/>
                    </a:ext>
                  </a:extLst>
                </a:gridCol>
                <a:gridCol w="824814">
                  <a:extLst>
                    <a:ext uri="{9D8B030D-6E8A-4147-A177-3AD203B41FA5}">
                      <a16:colId xmlns:a16="http://schemas.microsoft.com/office/drawing/2014/main" val="93992962"/>
                    </a:ext>
                  </a:extLst>
                </a:gridCol>
                <a:gridCol w="795873">
                  <a:extLst>
                    <a:ext uri="{9D8B030D-6E8A-4147-A177-3AD203B41FA5}">
                      <a16:colId xmlns:a16="http://schemas.microsoft.com/office/drawing/2014/main" val="3646802992"/>
                    </a:ext>
                  </a:extLst>
                </a:gridCol>
                <a:gridCol w="662300">
                  <a:extLst>
                    <a:ext uri="{9D8B030D-6E8A-4147-A177-3AD203B41FA5}">
                      <a16:colId xmlns:a16="http://schemas.microsoft.com/office/drawing/2014/main" val="1491031881"/>
                    </a:ext>
                  </a:extLst>
                </a:gridCol>
                <a:gridCol w="676770">
                  <a:extLst>
                    <a:ext uri="{9D8B030D-6E8A-4147-A177-3AD203B41FA5}">
                      <a16:colId xmlns:a16="http://schemas.microsoft.com/office/drawing/2014/main" val="3690909277"/>
                    </a:ext>
                  </a:extLst>
                </a:gridCol>
                <a:gridCol w="903844">
                  <a:extLst>
                    <a:ext uri="{9D8B030D-6E8A-4147-A177-3AD203B41FA5}">
                      <a16:colId xmlns:a16="http://schemas.microsoft.com/office/drawing/2014/main" val="39676199"/>
                    </a:ext>
                  </a:extLst>
                </a:gridCol>
                <a:gridCol w="1143164">
                  <a:extLst>
                    <a:ext uri="{9D8B030D-6E8A-4147-A177-3AD203B41FA5}">
                      <a16:colId xmlns:a16="http://schemas.microsoft.com/office/drawing/2014/main" val="3732002399"/>
                    </a:ext>
                  </a:extLst>
                </a:gridCol>
                <a:gridCol w="804777">
                  <a:extLst>
                    <a:ext uri="{9D8B030D-6E8A-4147-A177-3AD203B41FA5}">
                      <a16:colId xmlns:a16="http://schemas.microsoft.com/office/drawing/2014/main" val="4199503509"/>
                    </a:ext>
                  </a:extLst>
                </a:gridCol>
                <a:gridCol w="721294">
                  <a:extLst>
                    <a:ext uri="{9D8B030D-6E8A-4147-A177-3AD203B41FA5}">
                      <a16:colId xmlns:a16="http://schemas.microsoft.com/office/drawing/2014/main" val="1836776527"/>
                    </a:ext>
                  </a:extLst>
                </a:gridCol>
                <a:gridCol w="760254">
                  <a:extLst>
                    <a:ext uri="{9D8B030D-6E8A-4147-A177-3AD203B41FA5}">
                      <a16:colId xmlns:a16="http://schemas.microsoft.com/office/drawing/2014/main" val="175226689"/>
                    </a:ext>
                  </a:extLst>
                </a:gridCol>
                <a:gridCol w="909410">
                  <a:extLst>
                    <a:ext uri="{9D8B030D-6E8A-4147-A177-3AD203B41FA5}">
                      <a16:colId xmlns:a16="http://schemas.microsoft.com/office/drawing/2014/main" val="302044265"/>
                    </a:ext>
                  </a:extLst>
                </a:gridCol>
                <a:gridCol w="917202">
                  <a:extLst>
                    <a:ext uri="{9D8B030D-6E8A-4147-A177-3AD203B41FA5}">
                      <a16:colId xmlns:a16="http://schemas.microsoft.com/office/drawing/2014/main" val="533518573"/>
                    </a:ext>
                  </a:extLst>
                </a:gridCol>
              </a:tblGrid>
              <a:tr h="645847">
                <a:tc>
                  <a:txBody>
                    <a:bodyPr/>
                    <a:lstStyle/>
                    <a:p>
                      <a:pPr>
                        <a:spcAft>
                          <a:spcPts val="0"/>
                        </a:spcAft>
                      </a:pPr>
                      <a:r>
                        <a:rPr lang="en-US" sz="1100" b="1" dirty="0">
                          <a:effectLst/>
                        </a:rPr>
                        <a:t>Zones</a:t>
                      </a:r>
                    </a:p>
                  </a:txBody>
                  <a:tcPr marL="68580" marR="68580" marT="0" marB="0"/>
                </a:tc>
                <a:tc>
                  <a:txBody>
                    <a:bodyPr/>
                    <a:lstStyle/>
                    <a:p>
                      <a:pPr>
                        <a:spcAft>
                          <a:spcPts val="0"/>
                        </a:spcAft>
                      </a:pPr>
                      <a:r>
                        <a:rPr lang="en-US" sz="1100" b="1" dirty="0">
                          <a:effectLst/>
                        </a:rPr>
                        <a:t>Gain</a:t>
                      </a:r>
                    </a:p>
                  </a:txBody>
                  <a:tcPr marL="68580" marR="68580" marT="0" marB="0"/>
                </a:tc>
                <a:tc>
                  <a:txBody>
                    <a:bodyPr/>
                    <a:lstStyle/>
                    <a:p>
                      <a:pPr>
                        <a:spcAft>
                          <a:spcPts val="0"/>
                        </a:spcAft>
                      </a:pPr>
                      <a:r>
                        <a:rPr lang="en-US" sz="1100" b="1" dirty="0">
                          <a:effectLst/>
                        </a:rPr>
                        <a:t>Property Dispute</a:t>
                      </a:r>
                    </a:p>
                  </a:txBody>
                  <a:tcPr marL="68580" marR="68580" marT="0" marB="0"/>
                </a:tc>
                <a:tc>
                  <a:txBody>
                    <a:bodyPr/>
                    <a:lstStyle/>
                    <a:p>
                      <a:pPr>
                        <a:spcAft>
                          <a:spcPts val="0"/>
                        </a:spcAft>
                      </a:pPr>
                      <a:r>
                        <a:rPr lang="en-US" sz="1100" b="1" dirty="0">
                          <a:effectLst/>
                        </a:rPr>
                        <a:t>Personal Vendetta or Enmity</a:t>
                      </a:r>
                      <a:endParaRPr lang="en-US" sz="1100" b="1" dirty="0" err="1">
                        <a:effectLst/>
                      </a:endParaRPr>
                    </a:p>
                  </a:txBody>
                  <a:tcPr marL="68580" marR="68580" marT="0" marB="0"/>
                </a:tc>
                <a:tc>
                  <a:txBody>
                    <a:bodyPr/>
                    <a:lstStyle/>
                    <a:p>
                      <a:pPr>
                        <a:spcAft>
                          <a:spcPts val="0"/>
                        </a:spcAft>
                      </a:pPr>
                      <a:r>
                        <a:rPr lang="en-US" sz="1100" b="1" dirty="0">
                          <a:effectLst/>
                        </a:rPr>
                        <a:t>Love Affairs/ Sexual relations</a:t>
                      </a:r>
                    </a:p>
                  </a:txBody>
                  <a:tcPr marL="68580" marR="68580" marT="0" marB="0"/>
                </a:tc>
                <a:tc>
                  <a:txBody>
                    <a:bodyPr/>
                    <a:lstStyle/>
                    <a:p>
                      <a:pPr>
                        <a:spcAft>
                          <a:spcPts val="0"/>
                        </a:spcAft>
                      </a:pPr>
                      <a:r>
                        <a:rPr lang="en-US" sz="1100" b="1" dirty="0">
                          <a:effectLst/>
                        </a:rPr>
                        <a:t>Dowry</a:t>
                      </a:r>
                    </a:p>
                  </a:txBody>
                  <a:tcPr marL="68580" marR="68580" marT="0" marB="0"/>
                </a:tc>
                <a:tc>
                  <a:txBody>
                    <a:bodyPr/>
                    <a:lstStyle/>
                    <a:p>
                      <a:pPr>
                        <a:spcAft>
                          <a:spcPts val="0"/>
                        </a:spcAft>
                      </a:pPr>
                      <a:r>
                        <a:rPr lang="en-US" sz="1100" b="1" dirty="0">
                          <a:effectLst/>
                        </a:rPr>
                        <a:t>Lunacy</a:t>
                      </a:r>
                    </a:p>
                  </a:txBody>
                  <a:tcPr marL="68580" marR="68580" marT="0" marB="0"/>
                </a:tc>
                <a:tc>
                  <a:txBody>
                    <a:bodyPr/>
                    <a:lstStyle/>
                    <a:p>
                      <a:pPr>
                        <a:spcAft>
                          <a:spcPts val="0"/>
                        </a:spcAft>
                      </a:pPr>
                      <a:r>
                        <a:rPr lang="en-US" sz="1100" b="1" dirty="0">
                          <a:effectLst/>
                        </a:rPr>
                        <a:t>Witchcraft</a:t>
                      </a:r>
                    </a:p>
                  </a:txBody>
                  <a:tcPr marL="68580" marR="68580" marT="0" marB="0"/>
                </a:tc>
                <a:tc>
                  <a:txBody>
                    <a:bodyPr/>
                    <a:lstStyle/>
                    <a:p>
                      <a:pPr>
                        <a:spcAft>
                          <a:spcPts val="0"/>
                        </a:spcAft>
                      </a:pPr>
                      <a:r>
                        <a:rPr lang="en-US" sz="1100" b="1" dirty="0">
                          <a:effectLst/>
                        </a:rPr>
                        <a:t>Communalism</a:t>
                      </a:r>
                    </a:p>
                  </a:txBody>
                  <a:tcPr marL="68580" marR="68580" marT="0" marB="0"/>
                </a:tc>
                <a:tc>
                  <a:txBody>
                    <a:bodyPr/>
                    <a:lstStyle/>
                    <a:p>
                      <a:pPr>
                        <a:spcAft>
                          <a:spcPts val="0"/>
                        </a:spcAft>
                      </a:pPr>
                      <a:r>
                        <a:rPr lang="en-US" sz="1100" b="1" dirty="0">
                          <a:effectLst/>
                        </a:rPr>
                        <a:t>Casteism</a:t>
                      </a:r>
                    </a:p>
                  </a:txBody>
                  <a:tcPr marL="68580" marR="68580" marT="0" marB="0"/>
                </a:tc>
                <a:tc>
                  <a:txBody>
                    <a:bodyPr/>
                    <a:lstStyle/>
                    <a:p>
                      <a:pPr>
                        <a:spcAft>
                          <a:spcPts val="0"/>
                        </a:spcAft>
                      </a:pPr>
                      <a:r>
                        <a:rPr lang="en-US" sz="1100" b="1" dirty="0">
                          <a:effectLst/>
                        </a:rPr>
                        <a:t>Class Conflict</a:t>
                      </a:r>
                    </a:p>
                  </a:txBody>
                  <a:tcPr marL="68580" marR="68580" marT="0" marB="0"/>
                </a:tc>
                <a:tc>
                  <a:txBody>
                    <a:bodyPr/>
                    <a:lstStyle/>
                    <a:p>
                      <a:pPr>
                        <a:spcAft>
                          <a:spcPts val="0"/>
                        </a:spcAft>
                      </a:pPr>
                      <a:r>
                        <a:rPr lang="en-US" sz="1100" b="1" dirty="0">
                          <a:effectLst/>
                        </a:rPr>
                        <a:t>Political Reasons</a:t>
                      </a:r>
                    </a:p>
                  </a:txBody>
                  <a:tcPr marL="68580" marR="68580" marT="0" marB="0"/>
                </a:tc>
                <a:tc>
                  <a:txBody>
                    <a:bodyPr/>
                    <a:lstStyle/>
                    <a:p>
                      <a:pPr>
                        <a:spcAft>
                          <a:spcPts val="0"/>
                        </a:spcAft>
                      </a:pPr>
                      <a:r>
                        <a:rPr lang="en-US" sz="1100" b="1" dirty="0">
                          <a:effectLst/>
                        </a:rPr>
                        <a:t>Terrorists/ Extremists</a:t>
                      </a:r>
                    </a:p>
                  </a:txBody>
                  <a:tcPr marL="68580" marR="68580" marT="0" marB="0"/>
                </a:tc>
                <a:tc>
                  <a:txBody>
                    <a:bodyPr/>
                    <a:lstStyle/>
                    <a:p>
                      <a:pPr>
                        <a:spcAft>
                          <a:spcPts val="0"/>
                        </a:spcAft>
                      </a:pPr>
                      <a:r>
                        <a:rPr lang="en-US" sz="1100" b="1" dirty="0">
                          <a:effectLst/>
                        </a:rPr>
                        <a:t>Other Causes</a:t>
                      </a:r>
                    </a:p>
                  </a:txBody>
                  <a:tcPr marL="68580" marR="68580" marT="0" marB="0"/>
                </a:tc>
                <a:extLst>
                  <a:ext uri="{0D108BD9-81ED-4DB2-BD59-A6C34878D82A}">
                    <a16:rowId xmlns:a16="http://schemas.microsoft.com/office/drawing/2014/main" val="2527203321"/>
                  </a:ext>
                </a:extLst>
              </a:tr>
              <a:tr h="161461">
                <a:tc>
                  <a:txBody>
                    <a:bodyPr/>
                    <a:lstStyle/>
                    <a:p>
                      <a:pPr>
                        <a:spcAft>
                          <a:spcPts val="0"/>
                        </a:spcAft>
                      </a:pPr>
                      <a:r>
                        <a:rPr lang="en-US" sz="1100" b="1" dirty="0">
                          <a:effectLst/>
                        </a:rPr>
                        <a:t>Eastern</a:t>
                      </a:r>
                    </a:p>
                  </a:txBody>
                  <a:tcPr marL="68580" marR="68580" marT="0" marB="0"/>
                </a:tc>
                <a:tc>
                  <a:txBody>
                    <a:bodyPr/>
                    <a:lstStyle/>
                    <a:p>
                      <a:pPr algn="r">
                        <a:spcAft>
                          <a:spcPts val="0"/>
                        </a:spcAft>
                      </a:pPr>
                      <a:r>
                        <a:rPr lang="en-US" sz="1100" b="1" dirty="0">
                          <a:effectLst/>
                        </a:rPr>
                        <a:t>355.35</a:t>
                      </a:r>
                    </a:p>
                  </a:txBody>
                  <a:tcPr marL="68580" marR="68580" marT="0" marB="0" anchor="ctr"/>
                </a:tc>
                <a:tc>
                  <a:txBody>
                    <a:bodyPr/>
                    <a:lstStyle/>
                    <a:p>
                      <a:pPr algn="r">
                        <a:spcAft>
                          <a:spcPts val="0"/>
                        </a:spcAft>
                      </a:pPr>
                      <a:r>
                        <a:rPr lang="en-US" sz="1100" b="1" dirty="0">
                          <a:effectLst/>
                        </a:rPr>
                        <a:t>684.006</a:t>
                      </a:r>
                    </a:p>
                  </a:txBody>
                  <a:tcPr marL="68580" marR="68580" marT="0" marB="0" anchor="ctr"/>
                </a:tc>
                <a:tc>
                  <a:txBody>
                    <a:bodyPr/>
                    <a:lstStyle/>
                    <a:p>
                      <a:pPr algn="r">
                        <a:spcAft>
                          <a:spcPts val="0"/>
                        </a:spcAft>
                      </a:pPr>
                      <a:r>
                        <a:rPr lang="en-US" sz="1100" b="1" dirty="0">
                          <a:effectLst/>
                        </a:rPr>
                        <a:t>1040</a:t>
                      </a:r>
                    </a:p>
                  </a:txBody>
                  <a:tcPr marL="68580" marR="68580" marT="0" marB="0" anchor="ctr"/>
                </a:tc>
                <a:tc>
                  <a:txBody>
                    <a:bodyPr/>
                    <a:lstStyle/>
                    <a:p>
                      <a:pPr algn="r">
                        <a:spcAft>
                          <a:spcPts val="0"/>
                        </a:spcAft>
                      </a:pPr>
                      <a:r>
                        <a:rPr lang="en-US" sz="1100" b="1" dirty="0">
                          <a:effectLst/>
                        </a:rPr>
                        <a:t>536.442</a:t>
                      </a:r>
                    </a:p>
                  </a:txBody>
                  <a:tcPr marL="68580" marR="68580" marT="0" marB="0" anchor="ctr"/>
                </a:tc>
                <a:tc>
                  <a:txBody>
                    <a:bodyPr/>
                    <a:lstStyle/>
                    <a:p>
                      <a:pPr algn="r">
                        <a:spcAft>
                          <a:spcPts val="0"/>
                        </a:spcAft>
                      </a:pPr>
                      <a:r>
                        <a:rPr lang="en-US" sz="1100" b="1" dirty="0">
                          <a:effectLst/>
                        </a:rPr>
                        <a:t>206.718</a:t>
                      </a:r>
                    </a:p>
                  </a:txBody>
                  <a:tcPr marL="68580" marR="68580" marT="0" marB="0" anchor="ctr"/>
                </a:tc>
                <a:tc>
                  <a:txBody>
                    <a:bodyPr/>
                    <a:lstStyle/>
                    <a:p>
                      <a:pPr algn="r">
                        <a:spcAft>
                          <a:spcPts val="0"/>
                        </a:spcAft>
                      </a:pPr>
                      <a:r>
                        <a:rPr lang="en-US" sz="1100" b="1" dirty="0">
                          <a:effectLst/>
                        </a:rPr>
                        <a:t>15.8028</a:t>
                      </a:r>
                    </a:p>
                  </a:txBody>
                  <a:tcPr marL="68580" marR="68580" marT="0" marB="0" anchor="ctr"/>
                </a:tc>
                <a:tc>
                  <a:txBody>
                    <a:bodyPr/>
                    <a:lstStyle/>
                    <a:p>
                      <a:pPr algn="r">
                        <a:spcAft>
                          <a:spcPts val="0"/>
                        </a:spcAft>
                      </a:pPr>
                      <a:r>
                        <a:rPr lang="en-US" sz="1100" b="1" dirty="0">
                          <a:effectLst/>
                        </a:rPr>
                        <a:t>26.9075</a:t>
                      </a:r>
                    </a:p>
                  </a:txBody>
                  <a:tcPr marL="68580" marR="68580" marT="0" marB="0" anchor="ctr"/>
                </a:tc>
                <a:tc>
                  <a:txBody>
                    <a:bodyPr/>
                    <a:lstStyle/>
                    <a:p>
                      <a:pPr algn="r">
                        <a:spcAft>
                          <a:spcPts val="0"/>
                        </a:spcAft>
                      </a:pPr>
                      <a:r>
                        <a:rPr lang="en-US" sz="1100" b="1" dirty="0">
                          <a:effectLst/>
                        </a:rPr>
                        <a:t>11.7453</a:t>
                      </a:r>
                    </a:p>
                  </a:txBody>
                  <a:tcPr marL="68580" marR="68580" marT="0" marB="0" anchor="ctr"/>
                </a:tc>
                <a:tc>
                  <a:txBody>
                    <a:bodyPr/>
                    <a:lstStyle/>
                    <a:p>
                      <a:pPr algn="r">
                        <a:spcAft>
                          <a:spcPts val="0"/>
                        </a:spcAft>
                      </a:pPr>
                      <a:r>
                        <a:rPr lang="en-US" sz="1100" b="1" dirty="0">
                          <a:effectLst/>
                        </a:rPr>
                        <a:t>10.6776</a:t>
                      </a:r>
                    </a:p>
                  </a:txBody>
                  <a:tcPr marL="68580" marR="68580" marT="0" marB="0" anchor="ctr"/>
                </a:tc>
                <a:tc>
                  <a:txBody>
                    <a:bodyPr/>
                    <a:lstStyle/>
                    <a:p>
                      <a:pPr algn="r">
                        <a:spcAft>
                          <a:spcPts val="0"/>
                        </a:spcAft>
                      </a:pPr>
                      <a:r>
                        <a:rPr lang="en-US" sz="1100" b="1" dirty="0">
                          <a:effectLst/>
                        </a:rPr>
                        <a:t>18.7926</a:t>
                      </a:r>
                    </a:p>
                  </a:txBody>
                  <a:tcPr marL="68580" marR="68580" marT="0" marB="0" anchor="ctr"/>
                </a:tc>
                <a:tc>
                  <a:txBody>
                    <a:bodyPr/>
                    <a:lstStyle/>
                    <a:p>
                      <a:pPr algn="r">
                        <a:spcAft>
                          <a:spcPts val="0"/>
                        </a:spcAft>
                      </a:pPr>
                      <a:r>
                        <a:rPr lang="en-US" sz="1100" b="1" dirty="0">
                          <a:effectLst/>
                        </a:rPr>
                        <a:t>37.158</a:t>
                      </a:r>
                    </a:p>
                  </a:txBody>
                  <a:tcPr marL="68580" marR="68580" marT="0" marB="0" anchor="ctr"/>
                </a:tc>
                <a:tc>
                  <a:txBody>
                    <a:bodyPr/>
                    <a:lstStyle/>
                    <a:p>
                      <a:pPr algn="r">
                        <a:spcAft>
                          <a:spcPts val="0"/>
                        </a:spcAft>
                      </a:pPr>
                      <a:r>
                        <a:rPr lang="en-US" sz="1100" b="1" dirty="0">
                          <a:effectLst/>
                        </a:rPr>
                        <a:t>332.073</a:t>
                      </a:r>
                    </a:p>
                  </a:txBody>
                  <a:tcPr marL="68580" marR="68580" marT="0" marB="0" anchor="ctr"/>
                </a:tc>
                <a:tc>
                  <a:txBody>
                    <a:bodyPr/>
                    <a:lstStyle/>
                    <a:p>
                      <a:pPr algn="r">
                        <a:spcAft>
                          <a:spcPts val="0"/>
                        </a:spcAft>
                      </a:pPr>
                      <a:r>
                        <a:rPr lang="en-US" sz="1100" b="1" dirty="0">
                          <a:effectLst/>
                        </a:rPr>
                        <a:t>4455.33</a:t>
                      </a:r>
                    </a:p>
                  </a:txBody>
                  <a:tcPr marL="68580" marR="68580" marT="0" marB="0" anchor="ctr"/>
                </a:tc>
                <a:extLst>
                  <a:ext uri="{0D108BD9-81ED-4DB2-BD59-A6C34878D82A}">
                    <a16:rowId xmlns:a16="http://schemas.microsoft.com/office/drawing/2014/main" val="549910083"/>
                  </a:ext>
                </a:extLst>
              </a:tr>
              <a:tr h="161461">
                <a:tc>
                  <a:txBody>
                    <a:bodyPr/>
                    <a:lstStyle/>
                    <a:p>
                      <a:pPr>
                        <a:spcAft>
                          <a:spcPts val="0"/>
                        </a:spcAft>
                      </a:pPr>
                      <a:r>
                        <a:rPr lang="en-US" sz="1100" b="1" dirty="0">
                          <a:effectLst/>
                        </a:rPr>
                        <a:t>Western</a:t>
                      </a:r>
                    </a:p>
                  </a:txBody>
                  <a:tcPr marL="68580" marR="68580" marT="0" marB="0"/>
                </a:tc>
                <a:tc>
                  <a:txBody>
                    <a:bodyPr/>
                    <a:lstStyle/>
                    <a:p>
                      <a:pPr algn="r">
                        <a:spcAft>
                          <a:spcPts val="0"/>
                        </a:spcAft>
                      </a:pPr>
                      <a:r>
                        <a:rPr lang="en-US" sz="1100" b="1" dirty="0">
                          <a:effectLst/>
                        </a:rPr>
                        <a:t>188.959</a:t>
                      </a:r>
                    </a:p>
                  </a:txBody>
                  <a:tcPr marL="68580" marR="68580" marT="0" marB="0" anchor="ctr"/>
                </a:tc>
                <a:tc>
                  <a:txBody>
                    <a:bodyPr/>
                    <a:lstStyle/>
                    <a:p>
                      <a:pPr algn="r">
                        <a:spcAft>
                          <a:spcPts val="0"/>
                        </a:spcAft>
                      </a:pPr>
                      <a:r>
                        <a:rPr lang="en-US" sz="1100" b="1" dirty="0">
                          <a:effectLst/>
                        </a:rPr>
                        <a:t>363.724</a:t>
                      </a:r>
                    </a:p>
                  </a:txBody>
                  <a:tcPr marL="68580" marR="68580" marT="0" marB="0" anchor="ctr"/>
                </a:tc>
                <a:tc>
                  <a:txBody>
                    <a:bodyPr/>
                    <a:lstStyle/>
                    <a:p>
                      <a:pPr algn="r">
                        <a:spcAft>
                          <a:spcPts val="0"/>
                        </a:spcAft>
                      </a:pPr>
                      <a:r>
                        <a:rPr lang="en-US" sz="1100" b="1" dirty="0">
                          <a:effectLst/>
                        </a:rPr>
                        <a:t>553.024</a:t>
                      </a:r>
                    </a:p>
                  </a:txBody>
                  <a:tcPr marL="68580" marR="68580" marT="0" marB="0" anchor="ctr"/>
                </a:tc>
                <a:tc>
                  <a:txBody>
                    <a:bodyPr/>
                    <a:lstStyle/>
                    <a:p>
                      <a:pPr algn="r">
                        <a:spcAft>
                          <a:spcPts val="0"/>
                        </a:spcAft>
                      </a:pPr>
                      <a:r>
                        <a:rPr lang="en-US" sz="1100" b="1" dirty="0">
                          <a:effectLst/>
                        </a:rPr>
                        <a:t>285.256</a:t>
                      </a:r>
                    </a:p>
                  </a:txBody>
                  <a:tcPr marL="68580" marR="68580" marT="0" marB="0" anchor="ctr"/>
                </a:tc>
                <a:tc>
                  <a:txBody>
                    <a:bodyPr/>
                    <a:lstStyle/>
                    <a:p>
                      <a:pPr algn="r">
                        <a:spcAft>
                          <a:spcPts val="0"/>
                        </a:spcAft>
                      </a:pPr>
                      <a:r>
                        <a:rPr lang="en-US" sz="1100" b="1" dirty="0">
                          <a:effectLst/>
                        </a:rPr>
                        <a:t>109.923</a:t>
                      </a:r>
                    </a:p>
                  </a:txBody>
                  <a:tcPr marL="68580" marR="68580" marT="0" marB="0" anchor="ctr"/>
                </a:tc>
                <a:tc>
                  <a:txBody>
                    <a:bodyPr/>
                    <a:lstStyle/>
                    <a:p>
                      <a:pPr algn="r">
                        <a:spcAft>
                          <a:spcPts val="0"/>
                        </a:spcAft>
                      </a:pPr>
                      <a:r>
                        <a:rPr lang="en-US" sz="1100" b="1" dirty="0">
                          <a:effectLst/>
                        </a:rPr>
                        <a:t>8.40324</a:t>
                      </a:r>
                    </a:p>
                  </a:txBody>
                  <a:tcPr marL="68580" marR="68580" marT="0" marB="0" anchor="ctr"/>
                </a:tc>
                <a:tc>
                  <a:txBody>
                    <a:bodyPr/>
                    <a:lstStyle/>
                    <a:p>
                      <a:pPr algn="r">
                        <a:spcAft>
                          <a:spcPts val="0"/>
                        </a:spcAft>
                      </a:pPr>
                      <a:r>
                        <a:rPr lang="en-US" sz="1100" b="1" dirty="0">
                          <a:effectLst/>
                        </a:rPr>
                        <a:t>14.3082</a:t>
                      </a:r>
                    </a:p>
                  </a:txBody>
                  <a:tcPr marL="68580" marR="68580" marT="0" marB="0" anchor="ctr"/>
                </a:tc>
                <a:tc>
                  <a:txBody>
                    <a:bodyPr/>
                    <a:lstStyle/>
                    <a:p>
                      <a:pPr algn="r">
                        <a:spcAft>
                          <a:spcPts val="0"/>
                        </a:spcAft>
                      </a:pPr>
                      <a:r>
                        <a:rPr lang="en-US" sz="1100" b="1" dirty="0">
                          <a:effectLst/>
                        </a:rPr>
                        <a:t>6.24565</a:t>
                      </a:r>
                    </a:p>
                  </a:txBody>
                  <a:tcPr marL="68580" marR="68580" marT="0" marB="0" anchor="ctr"/>
                </a:tc>
                <a:tc>
                  <a:txBody>
                    <a:bodyPr/>
                    <a:lstStyle/>
                    <a:p>
                      <a:pPr algn="r">
                        <a:spcAft>
                          <a:spcPts val="0"/>
                        </a:spcAft>
                      </a:pPr>
                      <a:r>
                        <a:rPr lang="en-US" sz="1100" b="1" dirty="0">
                          <a:effectLst/>
                        </a:rPr>
                        <a:t>5.67786</a:t>
                      </a:r>
                    </a:p>
                  </a:txBody>
                  <a:tcPr marL="68580" marR="68580" marT="0" marB="0" anchor="ctr"/>
                </a:tc>
                <a:tc>
                  <a:txBody>
                    <a:bodyPr/>
                    <a:lstStyle/>
                    <a:p>
                      <a:pPr algn="r">
                        <a:spcAft>
                          <a:spcPts val="0"/>
                        </a:spcAft>
                      </a:pPr>
                      <a:r>
                        <a:rPr lang="en-US" sz="1100" b="1" dirty="0">
                          <a:effectLst/>
                        </a:rPr>
                        <a:t>9.99304</a:t>
                      </a:r>
                    </a:p>
                  </a:txBody>
                  <a:tcPr marL="68580" marR="68580" marT="0" marB="0" anchor="ctr"/>
                </a:tc>
                <a:tc>
                  <a:txBody>
                    <a:bodyPr/>
                    <a:lstStyle/>
                    <a:p>
                      <a:pPr algn="r">
                        <a:spcAft>
                          <a:spcPts val="0"/>
                        </a:spcAft>
                      </a:pPr>
                      <a:r>
                        <a:rPr lang="en-US" sz="1100" b="1" dirty="0">
                          <a:effectLst/>
                        </a:rPr>
                        <a:t>19.759</a:t>
                      </a:r>
                    </a:p>
                  </a:txBody>
                  <a:tcPr marL="68580" marR="68580" marT="0" marB="0" anchor="ctr"/>
                </a:tc>
                <a:tc>
                  <a:txBody>
                    <a:bodyPr/>
                    <a:lstStyle/>
                    <a:p>
                      <a:pPr algn="r">
                        <a:spcAft>
                          <a:spcPts val="0"/>
                        </a:spcAft>
                      </a:pPr>
                      <a:r>
                        <a:rPr lang="en-US" sz="1100" b="1" dirty="0">
                          <a:effectLst/>
                        </a:rPr>
                        <a:t>176.582</a:t>
                      </a:r>
                    </a:p>
                  </a:txBody>
                  <a:tcPr marL="68580" marR="68580" marT="0" marB="0" anchor="ctr"/>
                </a:tc>
                <a:tc>
                  <a:txBody>
                    <a:bodyPr/>
                    <a:lstStyle/>
                    <a:p>
                      <a:pPr algn="r">
                        <a:spcAft>
                          <a:spcPts val="0"/>
                        </a:spcAft>
                      </a:pPr>
                      <a:r>
                        <a:rPr lang="en-US" sz="1100" b="1" dirty="0">
                          <a:effectLst/>
                        </a:rPr>
                        <a:t>2369.15</a:t>
                      </a:r>
                    </a:p>
                  </a:txBody>
                  <a:tcPr marL="68580" marR="68580" marT="0" marB="0" anchor="ctr"/>
                </a:tc>
                <a:extLst>
                  <a:ext uri="{0D108BD9-81ED-4DB2-BD59-A6C34878D82A}">
                    <a16:rowId xmlns:a16="http://schemas.microsoft.com/office/drawing/2014/main" val="50039587"/>
                  </a:ext>
                </a:extLst>
              </a:tr>
              <a:tr h="161461">
                <a:tc>
                  <a:txBody>
                    <a:bodyPr/>
                    <a:lstStyle/>
                    <a:p>
                      <a:pPr>
                        <a:spcAft>
                          <a:spcPts val="0"/>
                        </a:spcAft>
                      </a:pPr>
                      <a:r>
                        <a:rPr lang="en-US" sz="1100" b="1" dirty="0">
                          <a:effectLst/>
                        </a:rPr>
                        <a:t>Northern</a:t>
                      </a:r>
                    </a:p>
                  </a:txBody>
                  <a:tcPr marL="68580" marR="68580" marT="0" marB="0"/>
                </a:tc>
                <a:tc>
                  <a:txBody>
                    <a:bodyPr/>
                    <a:lstStyle/>
                    <a:p>
                      <a:pPr algn="r">
                        <a:spcAft>
                          <a:spcPts val="0"/>
                        </a:spcAft>
                      </a:pPr>
                      <a:r>
                        <a:rPr lang="en-US" sz="1100" b="1" dirty="0">
                          <a:effectLst/>
                        </a:rPr>
                        <a:t>572.302</a:t>
                      </a:r>
                    </a:p>
                  </a:txBody>
                  <a:tcPr marL="68580" marR="68580" marT="0" marB="0" anchor="ctr"/>
                </a:tc>
                <a:tc>
                  <a:txBody>
                    <a:bodyPr/>
                    <a:lstStyle/>
                    <a:p>
                      <a:pPr algn="r">
                        <a:spcAft>
                          <a:spcPts val="0"/>
                        </a:spcAft>
                      </a:pPr>
                      <a:r>
                        <a:rPr lang="en-US" sz="1100" b="1" dirty="0">
                          <a:effectLst/>
                        </a:rPr>
                        <a:t>1101.61</a:t>
                      </a:r>
                    </a:p>
                  </a:txBody>
                  <a:tcPr marL="68580" marR="68580" marT="0" marB="0" anchor="ctr"/>
                </a:tc>
                <a:tc>
                  <a:txBody>
                    <a:bodyPr/>
                    <a:lstStyle/>
                    <a:p>
                      <a:pPr algn="r">
                        <a:spcAft>
                          <a:spcPts val="0"/>
                        </a:spcAft>
                      </a:pPr>
                      <a:r>
                        <a:rPr lang="en-US" sz="1100" b="1" dirty="0">
                          <a:effectLst/>
                        </a:rPr>
                        <a:t>1674.95</a:t>
                      </a:r>
                    </a:p>
                  </a:txBody>
                  <a:tcPr marL="68580" marR="68580" marT="0" marB="0" anchor="ctr"/>
                </a:tc>
                <a:tc>
                  <a:txBody>
                    <a:bodyPr/>
                    <a:lstStyle/>
                    <a:p>
                      <a:pPr algn="r">
                        <a:spcAft>
                          <a:spcPts val="0"/>
                        </a:spcAft>
                      </a:pPr>
                      <a:r>
                        <a:rPr lang="en-US" sz="1100" b="1" dirty="0">
                          <a:effectLst/>
                        </a:rPr>
                        <a:t>863.955</a:t>
                      </a:r>
                    </a:p>
                  </a:txBody>
                  <a:tcPr marL="68580" marR="68580" marT="0" marB="0" anchor="ctr"/>
                </a:tc>
                <a:tc>
                  <a:txBody>
                    <a:bodyPr/>
                    <a:lstStyle/>
                    <a:p>
                      <a:pPr algn="r">
                        <a:spcAft>
                          <a:spcPts val="0"/>
                        </a:spcAft>
                      </a:pPr>
                      <a:r>
                        <a:rPr lang="en-US" sz="1100" b="1" dirty="0">
                          <a:effectLst/>
                        </a:rPr>
                        <a:t>332.925</a:t>
                      </a:r>
                    </a:p>
                  </a:txBody>
                  <a:tcPr marL="68580" marR="68580" marT="0" marB="0" anchor="ctr"/>
                </a:tc>
                <a:tc>
                  <a:txBody>
                    <a:bodyPr/>
                    <a:lstStyle/>
                    <a:p>
                      <a:pPr algn="r">
                        <a:spcAft>
                          <a:spcPts val="0"/>
                        </a:spcAft>
                      </a:pPr>
                      <a:r>
                        <a:rPr lang="en-US" sz="1100" b="1" dirty="0">
                          <a:effectLst/>
                        </a:rPr>
                        <a:t>25.4509</a:t>
                      </a:r>
                    </a:p>
                  </a:txBody>
                  <a:tcPr marL="68580" marR="68580" marT="0" marB="0" anchor="ctr"/>
                </a:tc>
                <a:tc>
                  <a:txBody>
                    <a:bodyPr/>
                    <a:lstStyle/>
                    <a:p>
                      <a:pPr algn="r">
                        <a:spcAft>
                          <a:spcPts val="0"/>
                        </a:spcAft>
                      </a:pPr>
                      <a:r>
                        <a:rPr lang="en-US" sz="1100" b="1" dirty="0">
                          <a:effectLst/>
                        </a:rPr>
                        <a:t>43.3353</a:t>
                      </a:r>
                    </a:p>
                  </a:txBody>
                  <a:tcPr marL="68580" marR="68580" marT="0" marB="0" anchor="ctr"/>
                </a:tc>
                <a:tc>
                  <a:txBody>
                    <a:bodyPr/>
                    <a:lstStyle/>
                    <a:p>
                      <a:pPr algn="r">
                        <a:spcAft>
                          <a:spcPts val="0"/>
                        </a:spcAft>
                      </a:pPr>
                      <a:r>
                        <a:rPr lang="en-US" sz="1100" b="1" dirty="0">
                          <a:effectLst/>
                        </a:rPr>
                        <a:t>18.9162</a:t>
                      </a:r>
                    </a:p>
                  </a:txBody>
                  <a:tcPr marL="68580" marR="68580" marT="0" marB="0" anchor="ctr"/>
                </a:tc>
                <a:tc>
                  <a:txBody>
                    <a:bodyPr/>
                    <a:lstStyle/>
                    <a:p>
                      <a:pPr algn="r">
                        <a:spcAft>
                          <a:spcPts val="0"/>
                        </a:spcAft>
                      </a:pPr>
                      <a:r>
                        <a:rPr lang="en-US" sz="1100" b="1" dirty="0">
                          <a:effectLst/>
                        </a:rPr>
                        <a:t>17.1966</a:t>
                      </a:r>
                    </a:p>
                  </a:txBody>
                  <a:tcPr marL="68580" marR="68580" marT="0" marB="0" anchor="ctr"/>
                </a:tc>
                <a:tc>
                  <a:txBody>
                    <a:bodyPr/>
                    <a:lstStyle/>
                    <a:p>
                      <a:pPr algn="r">
                        <a:spcAft>
                          <a:spcPts val="0"/>
                        </a:spcAft>
                      </a:pPr>
                      <a:r>
                        <a:rPr lang="en-US" sz="1100" b="1" dirty="0">
                          <a:effectLst/>
                        </a:rPr>
                        <a:t>30.266</a:t>
                      </a:r>
                    </a:p>
                  </a:txBody>
                  <a:tcPr marL="68580" marR="68580" marT="0" marB="0" anchor="ctr"/>
                </a:tc>
                <a:tc>
                  <a:txBody>
                    <a:bodyPr/>
                    <a:lstStyle/>
                    <a:p>
                      <a:pPr algn="r">
                        <a:spcAft>
                          <a:spcPts val="0"/>
                        </a:spcAft>
                      </a:pPr>
                      <a:r>
                        <a:rPr lang="en-US" sz="1100" b="1" dirty="0">
                          <a:effectLst/>
                        </a:rPr>
                        <a:t>59.844</a:t>
                      </a:r>
                    </a:p>
                  </a:txBody>
                  <a:tcPr marL="68580" marR="68580" marT="0" marB="0" anchor="ctr"/>
                </a:tc>
                <a:tc>
                  <a:txBody>
                    <a:bodyPr/>
                    <a:lstStyle/>
                    <a:p>
                      <a:pPr algn="r">
                        <a:spcAft>
                          <a:spcPts val="0"/>
                        </a:spcAft>
                      </a:pPr>
                      <a:r>
                        <a:rPr lang="en-US" sz="1100" b="1" dirty="0">
                          <a:effectLst/>
                        </a:rPr>
                        <a:t>534.813</a:t>
                      </a:r>
                    </a:p>
                  </a:txBody>
                  <a:tcPr marL="68580" marR="68580" marT="0" marB="0" anchor="ctr"/>
                </a:tc>
                <a:tc>
                  <a:txBody>
                    <a:bodyPr/>
                    <a:lstStyle/>
                    <a:p>
                      <a:pPr algn="r">
                        <a:spcAft>
                          <a:spcPts val="0"/>
                        </a:spcAft>
                      </a:pPr>
                      <a:r>
                        <a:rPr lang="en-US" sz="1100" b="1" dirty="0">
                          <a:effectLst/>
                        </a:rPr>
                        <a:t>7175.44</a:t>
                      </a:r>
                    </a:p>
                  </a:txBody>
                  <a:tcPr marL="68580" marR="68580" marT="0" marB="0" anchor="ctr"/>
                </a:tc>
                <a:extLst>
                  <a:ext uri="{0D108BD9-81ED-4DB2-BD59-A6C34878D82A}">
                    <a16:rowId xmlns:a16="http://schemas.microsoft.com/office/drawing/2014/main" val="100060686"/>
                  </a:ext>
                </a:extLst>
              </a:tr>
              <a:tr h="161461">
                <a:tc>
                  <a:txBody>
                    <a:bodyPr/>
                    <a:lstStyle/>
                    <a:p>
                      <a:pPr>
                        <a:spcAft>
                          <a:spcPts val="0"/>
                        </a:spcAft>
                      </a:pPr>
                      <a:r>
                        <a:rPr lang="en-US" sz="1100" b="1" dirty="0">
                          <a:effectLst/>
                        </a:rPr>
                        <a:t>Southern</a:t>
                      </a:r>
                    </a:p>
                  </a:txBody>
                  <a:tcPr marL="68580" marR="68580" marT="0" marB="0"/>
                </a:tc>
                <a:tc>
                  <a:txBody>
                    <a:bodyPr/>
                    <a:lstStyle/>
                    <a:p>
                      <a:pPr algn="r">
                        <a:spcAft>
                          <a:spcPts val="0"/>
                        </a:spcAft>
                      </a:pPr>
                      <a:r>
                        <a:rPr lang="en-US" sz="1100" b="1" dirty="0">
                          <a:effectLst/>
                        </a:rPr>
                        <a:t>294.218</a:t>
                      </a:r>
                    </a:p>
                  </a:txBody>
                  <a:tcPr marL="68580" marR="68580" marT="0" marB="0" anchor="ctr"/>
                </a:tc>
                <a:tc>
                  <a:txBody>
                    <a:bodyPr/>
                    <a:lstStyle/>
                    <a:p>
                      <a:pPr algn="r">
                        <a:spcAft>
                          <a:spcPts val="0"/>
                        </a:spcAft>
                      </a:pPr>
                      <a:r>
                        <a:rPr lang="en-US" sz="1100" b="1" dirty="0">
                          <a:effectLst/>
                        </a:rPr>
                        <a:t>566.333</a:t>
                      </a:r>
                    </a:p>
                  </a:txBody>
                  <a:tcPr marL="68580" marR="68580" marT="0" marB="0" anchor="ctr"/>
                </a:tc>
                <a:tc>
                  <a:txBody>
                    <a:bodyPr/>
                    <a:lstStyle/>
                    <a:p>
                      <a:pPr algn="r">
                        <a:spcAft>
                          <a:spcPts val="0"/>
                        </a:spcAft>
                      </a:pPr>
                      <a:r>
                        <a:rPr lang="en-US" sz="1100" b="1" dirty="0">
                          <a:effectLst/>
                        </a:rPr>
                        <a:t>861.081</a:t>
                      </a:r>
                    </a:p>
                  </a:txBody>
                  <a:tcPr marL="68580" marR="68580" marT="0" marB="0" anchor="ctr"/>
                </a:tc>
                <a:tc>
                  <a:txBody>
                    <a:bodyPr/>
                    <a:lstStyle/>
                    <a:p>
                      <a:pPr algn="r">
                        <a:spcAft>
                          <a:spcPts val="0"/>
                        </a:spcAft>
                      </a:pPr>
                      <a:r>
                        <a:rPr lang="en-US" sz="1100" b="1" dirty="0">
                          <a:effectLst/>
                        </a:rPr>
                        <a:t>444.155</a:t>
                      </a:r>
                    </a:p>
                  </a:txBody>
                  <a:tcPr marL="68580" marR="68580" marT="0" marB="0" anchor="ctr"/>
                </a:tc>
                <a:tc>
                  <a:txBody>
                    <a:bodyPr/>
                    <a:lstStyle/>
                    <a:p>
                      <a:pPr algn="r">
                        <a:spcAft>
                          <a:spcPts val="0"/>
                        </a:spcAft>
                      </a:pPr>
                      <a:r>
                        <a:rPr lang="en-US" sz="1100" b="1" dirty="0">
                          <a:effectLst/>
                        </a:rPr>
                        <a:t>171.155</a:t>
                      </a:r>
                    </a:p>
                  </a:txBody>
                  <a:tcPr marL="68580" marR="68580" marT="0" marB="0" anchor="ctr"/>
                </a:tc>
                <a:tc>
                  <a:txBody>
                    <a:bodyPr/>
                    <a:lstStyle/>
                    <a:p>
                      <a:pPr algn="r">
                        <a:spcAft>
                          <a:spcPts val="0"/>
                        </a:spcAft>
                      </a:pPr>
                      <a:r>
                        <a:rPr lang="en-US" sz="1100" b="1" dirty="0">
                          <a:effectLst/>
                        </a:rPr>
                        <a:t>13.0842</a:t>
                      </a:r>
                    </a:p>
                  </a:txBody>
                  <a:tcPr marL="68580" marR="68580" marT="0" marB="0" anchor="ctr"/>
                </a:tc>
                <a:tc>
                  <a:txBody>
                    <a:bodyPr/>
                    <a:lstStyle/>
                    <a:p>
                      <a:pPr algn="r">
                        <a:spcAft>
                          <a:spcPts val="0"/>
                        </a:spcAft>
                      </a:pPr>
                      <a:r>
                        <a:rPr lang="en-US" sz="1100" b="1" dirty="0">
                          <a:effectLst/>
                        </a:rPr>
                        <a:t>22.2785</a:t>
                      </a:r>
                    </a:p>
                  </a:txBody>
                  <a:tcPr marL="68580" marR="68580" marT="0" marB="0" anchor="ctr"/>
                </a:tc>
                <a:tc>
                  <a:txBody>
                    <a:bodyPr/>
                    <a:lstStyle/>
                    <a:p>
                      <a:pPr algn="r">
                        <a:spcAft>
                          <a:spcPts val="0"/>
                        </a:spcAft>
                      </a:pPr>
                      <a:r>
                        <a:rPr lang="en-US" sz="1100" b="1" dirty="0">
                          <a:effectLst/>
                        </a:rPr>
                        <a:t>9.72474</a:t>
                      </a:r>
                    </a:p>
                  </a:txBody>
                  <a:tcPr marL="68580" marR="68580" marT="0" marB="0" anchor="ctr"/>
                </a:tc>
                <a:tc>
                  <a:txBody>
                    <a:bodyPr/>
                    <a:lstStyle/>
                    <a:p>
                      <a:pPr algn="r">
                        <a:spcAft>
                          <a:spcPts val="0"/>
                        </a:spcAft>
                      </a:pPr>
                      <a:r>
                        <a:rPr lang="en-US" sz="1100" b="1" dirty="0">
                          <a:effectLst/>
                        </a:rPr>
                        <a:t>8.84067</a:t>
                      </a:r>
                    </a:p>
                  </a:txBody>
                  <a:tcPr marL="68580" marR="68580" marT="0" marB="0" anchor="ctr"/>
                </a:tc>
                <a:tc>
                  <a:txBody>
                    <a:bodyPr/>
                    <a:lstStyle/>
                    <a:p>
                      <a:pPr algn="r">
                        <a:spcAft>
                          <a:spcPts val="0"/>
                        </a:spcAft>
                      </a:pPr>
                      <a:r>
                        <a:rPr lang="en-US" sz="1100" b="1" dirty="0">
                          <a:effectLst/>
                        </a:rPr>
                        <a:t>15.5596</a:t>
                      </a:r>
                    </a:p>
                  </a:txBody>
                  <a:tcPr marL="68580" marR="68580" marT="0" marB="0" anchor="ctr"/>
                </a:tc>
                <a:tc>
                  <a:txBody>
                    <a:bodyPr/>
                    <a:lstStyle/>
                    <a:p>
                      <a:pPr algn="r">
                        <a:spcAft>
                          <a:spcPts val="0"/>
                        </a:spcAft>
                      </a:pPr>
                      <a:r>
                        <a:rPr lang="en-US" sz="1100" b="1" dirty="0">
                          <a:effectLst/>
                        </a:rPr>
                        <a:t>30.7655</a:t>
                      </a:r>
                    </a:p>
                  </a:txBody>
                  <a:tcPr marL="68580" marR="68580" marT="0" marB="0" anchor="ctr"/>
                </a:tc>
                <a:tc>
                  <a:txBody>
                    <a:bodyPr/>
                    <a:lstStyle/>
                    <a:p>
                      <a:pPr algn="r">
                        <a:spcAft>
                          <a:spcPts val="0"/>
                        </a:spcAft>
                      </a:pPr>
                      <a:r>
                        <a:rPr lang="en-US" sz="1100" b="1" dirty="0">
                          <a:effectLst/>
                        </a:rPr>
                        <a:t>274.945</a:t>
                      </a:r>
                    </a:p>
                  </a:txBody>
                  <a:tcPr marL="68580" marR="68580" marT="0" marB="0" anchor="ctr"/>
                </a:tc>
                <a:tc>
                  <a:txBody>
                    <a:bodyPr/>
                    <a:lstStyle/>
                    <a:p>
                      <a:pPr algn="r">
                        <a:spcAft>
                          <a:spcPts val="0"/>
                        </a:spcAft>
                      </a:pPr>
                      <a:r>
                        <a:rPr lang="en-US" sz="1100" b="1" dirty="0">
                          <a:effectLst/>
                        </a:rPr>
                        <a:t>3688.86</a:t>
                      </a:r>
                    </a:p>
                  </a:txBody>
                  <a:tcPr marL="68580" marR="68580" marT="0" marB="0" anchor="ctr"/>
                </a:tc>
                <a:extLst>
                  <a:ext uri="{0D108BD9-81ED-4DB2-BD59-A6C34878D82A}">
                    <a16:rowId xmlns:a16="http://schemas.microsoft.com/office/drawing/2014/main" val="3438370417"/>
                  </a:ext>
                </a:extLst>
              </a:tr>
              <a:tr h="161461">
                <a:tc>
                  <a:txBody>
                    <a:bodyPr/>
                    <a:lstStyle/>
                    <a:p>
                      <a:pPr>
                        <a:spcAft>
                          <a:spcPts val="0"/>
                        </a:spcAft>
                      </a:pPr>
                      <a:r>
                        <a:rPr lang="en-US" sz="1100" b="1" dirty="0">
                          <a:effectLst/>
                        </a:rPr>
                        <a:t>Central</a:t>
                      </a:r>
                    </a:p>
                  </a:txBody>
                  <a:tcPr marL="68580" marR="68580" marT="0" marB="0"/>
                </a:tc>
                <a:tc>
                  <a:txBody>
                    <a:bodyPr/>
                    <a:lstStyle/>
                    <a:p>
                      <a:pPr algn="r">
                        <a:spcAft>
                          <a:spcPts val="0"/>
                        </a:spcAft>
                      </a:pPr>
                      <a:r>
                        <a:rPr lang="en-US" sz="1100" b="1" dirty="0">
                          <a:effectLst/>
                        </a:rPr>
                        <a:t>151.912</a:t>
                      </a:r>
                    </a:p>
                  </a:txBody>
                  <a:tcPr marL="68580" marR="68580" marT="0" marB="0" anchor="ctr"/>
                </a:tc>
                <a:tc>
                  <a:txBody>
                    <a:bodyPr/>
                    <a:lstStyle/>
                    <a:p>
                      <a:pPr algn="r">
                        <a:spcAft>
                          <a:spcPts val="0"/>
                        </a:spcAft>
                      </a:pPr>
                      <a:r>
                        <a:rPr lang="en-US" sz="1100" b="1" dirty="0">
                          <a:effectLst/>
                        </a:rPr>
                        <a:t>292.412</a:t>
                      </a:r>
                    </a:p>
                  </a:txBody>
                  <a:tcPr marL="68580" marR="68580" marT="0" marB="0" anchor="ctr"/>
                </a:tc>
                <a:tc>
                  <a:txBody>
                    <a:bodyPr/>
                    <a:lstStyle/>
                    <a:p>
                      <a:pPr algn="r">
                        <a:spcAft>
                          <a:spcPts val="0"/>
                        </a:spcAft>
                      </a:pPr>
                      <a:r>
                        <a:rPr lang="en-US" sz="1100" b="1" dirty="0">
                          <a:effectLst/>
                        </a:rPr>
                        <a:t>444.598</a:t>
                      </a:r>
                    </a:p>
                  </a:txBody>
                  <a:tcPr marL="68580" marR="68580" marT="0" marB="0" anchor="ctr"/>
                </a:tc>
                <a:tc>
                  <a:txBody>
                    <a:bodyPr/>
                    <a:lstStyle/>
                    <a:p>
                      <a:pPr algn="r">
                        <a:spcAft>
                          <a:spcPts val="0"/>
                        </a:spcAft>
                      </a:pPr>
                      <a:r>
                        <a:rPr lang="en-US" sz="1100" b="1" dirty="0">
                          <a:effectLst/>
                        </a:rPr>
                        <a:t>229.329</a:t>
                      </a:r>
                    </a:p>
                  </a:txBody>
                  <a:tcPr marL="68580" marR="68580" marT="0" marB="0" anchor="ctr"/>
                </a:tc>
                <a:tc>
                  <a:txBody>
                    <a:bodyPr/>
                    <a:lstStyle/>
                    <a:p>
                      <a:pPr algn="r">
                        <a:spcAft>
                          <a:spcPts val="0"/>
                        </a:spcAft>
                      </a:pPr>
                      <a:r>
                        <a:rPr lang="en-US" sz="1100" b="1" dirty="0">
                          <a:effectLst/>
                        </a:rPr>
                        <a:t>88.3719</a:t>
                      </a:r>
                    </a:p>
                  </a:txBody>
                  <a:tcPr marL="68580" marR="68580" marT="0" marB="0" anchor="ctr"/>
                </a:tc>
                <a:tc>
                  <a:txBody>
                    <a:bodyPr/>
                    <a:lstStyle/>
                    <a:p>
                      <a:pPr algn="r">
                        <a:spcAft>
                          <a:spcPts val="0"/>
                        </a:spcAft>
                      </a:pPr>
                      <a:r>
                        <a:rPr lang="en-US" sz="1100" b="1" dirty="0">
                          <a:effectLst/>
                        </a:rPr>
                        <a:t>6.7557</a:t>
                      </a:r>
                    </a:p>
                  </a:txBody>
                  <a:tcPr marL="68580" marR="68580" marT="0" marB="0" anchor="ctr"/>
                </a:tc>
                <a:tc>
                  <a:txBody>
                    <a:bodyPr/>
                    <a:lstStyle/>
                    <a:p>
                      <a:pPr algn="r">
                        <a:spcAft>
                          <a:spcPts val="0"/>
                        </a:spcAft>
                      </a:pPr>
                      <a:r>
                        <a:rPr lang="en-US" sz="1100" b="1" dirty="0">
                          <a:effectLst/>
                        </a:rPr>
                        <a:t>11.503</a:t>
                      </a:r>
                    </a:p>
                  </a:txBody>
                  <a:tcPr marL="68580" marR="68580" marT="0" marB="0" anchor="ctr"/>
                </a:tc>
                <a:tc>
                  <a:txBody>
                    <a:bodyPr/>
                    <a:lstStyle/>
                    <a:p>
                      <a:pPr algn="r">
                        <a:spcAft>
                          <a:spcPts val="0"/>
                        </a:spcAft>
                      </a:pPr>
                      <a:r>
                        <a:rPr lang="en-US" sz="1100" b="1" dirty="0">
                          <a:effectLst/>
                        </a:rPr>
                        <a:t>5.02113</a:t>
                      </a:r>
                    </a:p>
                  </a:txBody>
                  <a:tcPr marL="68580" marR="68580" marT="0" marB="0" anchor="ctr"/>
                </a:tc>
                <a:tc>
                  <a:txBody>
                    <a:bodyPr/>
                    <a:lstStyle/>
                    <a:p>
                      <a:pPr algn="r">
                        <a:spcAft>
                          <a:spcPts val="0"/>
                        </a:spcAft>
                      </a:pPr>
                      <a:r>
                        <a:rPr lang="en-US" sz="1100" b="1" dirty="0">
                          <a:effectLst/>
                        </a:rPr>
                        <a:t>4.56467</a:t>
                      </a:r>
                    </a:p>
                  </a:txBody>
                  <a:tcPr marL="68580" marR="68580" marT="0" marB="0" anchor="ctr"/>
                </a:tc>
                <a:tc>
                  <a:txBody>
                    <a:bodyPr/>
                    <a:lstStyle/>
                    <a:p>
                      <a:pPr algn="r">
                        <a:spcAft>
                          <a:spcPts val="0"/>
                        </a:spcAft>
                      </a:pPr>
                      <a:r>
                        <a:rPr lang="en-US" sz="1100" b="1" dirty="0">
                          <a:effectLst/>
                        </a:rPr>
                        <a:t>8.03381</a:t>
                      </a:r>
                    </a:p>
                  </a:txBody>
                  <a:tcPr marL="68580" marR="68580" marT="0" marB="0" anchor="ctr"/>
                </a:tc>
                <a:tc>
                  <a:txBody>
                    <a:bodyPr/>
                    <a:lstStyle/>
                    <a:p>
                      <a:pPr algn="r">
                        <a:spcAft>
                          <a:spcPts val="0"/>
                        </a:spcAft>
                      </a:pPr>
                      <a:r>
                        <a:rPr lang="en-US" sz="1100" b="1" dirty="0">
                          <a:effectLst/>
                        </a:rPr>
                        <a:t>15.885</a:t>
                      </a:r>
                    </a:p>
                  </a:txBody>
                  <a:tcPr marL="68580" marR="68580" marT="0" marB="0" anchor="ctr"/>
                </a:tc>
                <a:tc>
                  <a:txBody>
                    <a:bodyPr/>
                    <a:lstStyle/>
                    <a:p>
                      <a:pPr algn="r">
                        <a:spcAft>
                          <a:spcPts val="0"/>
                        </a:spcAft>
                      </a:pPr>
                      <a:r>
                        <a:rPr lang="en-US" sz="1100" b="1" dirty="0">
                          <a:effectLst/>
                        </a:rPr>
                        <a:t>141.961</a:t>
                      </a:r>
                    </a:p>
                  </a:txBody>
                  <a:tcPr marL="68580" marR="68580" marT="0" marB="0" anchor="ctr"/>
                </a:tc>
                <a:tc>
                  <a:txBody>
                    <a:bodyPr/>
                    <a:lstStyle/>
                    <a:p>
                      <a:pPr algn="r">
                        <a:spcAft>
                          <a:spcPts val="0"/>
                        </a:spcAft>
                      </a:pPr>
                      <a:r>
                        <a:rPr lang="en-US" sz="1100" b="1" dirty="0">
                          <a:effectLst/>
                        </a:rPr>
                        <a:t>1904.65</a:t>
                      </a:r>
                    </a:p>
                  </a:txBody>
                  <a:tcPr marL="68580" marR="68580" marT="0" marB="0" anchor="ctr"/>
                </a:tc>
                <a:extLst>
                  <a:ext uri="{0D108BD9-81ED-4DB2-BD59-A6C34878D82A}">
                    <a16:rowId xmlns:a16="http://schemas.microsoft.com/office/drawing/2014/main" val="969053564"/>
                  </a:ext>
                </a:extLst>
              </a:tr>
              <a:tr h="343106">
                <a:tc>
                  <a:txBody>
                    <a:bodyPr/>
                    <a:lstStyle/>
                    <a:p>
                      <a:pPr>
                        <a:spcAft>
                          <a:spcPts val="0"/>
                        </a:spcAft>
                      </a:pPr>
                      <a:r>
                        <a:rPr lang="en-US" sz="1100" b="1" dirty="0">
                          <a:effectLst/>
                        </a:rPr>
                        <a:t>North </a:t>
                      </a:r>
                      <a:br>
                        <a:rPr lang="en-US" sz="1100" b="1" dirty="0">
                          <a:effectLst/>
                        </a:rPr>
                      </a:br>
                      <a:r>
                        <a:rPr lang="en-US" sz="1100" b="1" dirty="0">
                          <a:effectLst/>
                        </a:rPr>
                        <a:t>Eastern </a:t>
                      </a:r>
                    </a:p>
                  </a:txBody>
                  <a:tcPr marL="68580" marR="68580" marT="0" marB="0"/>
                </a:tc>
                <a:tc>
                  <a:txBody>
                    <a:bodyPr/>
                    <a:lstStyle/>
                    <a:p>
                      <a:pPr algn="r">
                        <a:spcAft>
                          <a:spcPts val="0"/>
                        </a:spcAft>
                      </a:pPr>
                      <a:r>
                        <a:rPr lang="en-US" sz="1100" b="1" dirty="0">
                          <a:effectLst/>
                        </a:rPr>
                        <a:t>101.259</a:t>
                      </a:r>
                    </a:p>
                  </a:txBody>
                  <a:tcPr marL="68580" marR="68580" marT="0" marB="0" anchor="ctr"/>
                </a:tc>
                <a:tc>
                  <a:txBody>
                    <a:bodyPr/>
                    <a:lstStyle/>
                    <a:p>
                      <a:pPr algn="r">
                        <a:spcAft>
                          <a:spcPts val="0"/>
                        </a:spcAft>
                      </a:pPr>
                      <a:r>
                        <a:rPr lang="en-US" sz="1100" b="1" dirty="0">
                          <a:effectLst/>
                        </a:rPr>
                        <a:t>194.912</a:t>
                      </a:r>
                    </a:p>
                  </a:txBody>
                  <a:tcPr marL="68580" marR="68580" marT="0" marB="0" anchor="ctr"/>
                </a:tc>
                <a:tc>
                  <a:txBody>
                    <a:bodyPr/>
                    <a:lstStyle/>
                    <a:p>
                      <a:pPr algn="r">
                        <a:spcAft>
                          <a:spcPts val="0"/>
                        </a:spcAft>
                      </a:pPr>
                      <a:r>
                        <a:rPr lang="en-US" sz="1100" b="1" dirty="0">
                          <a:effectLst/>
                        </a:rPr>
                        <a:t>296.354</a:t>
                      </a:r>
                    </a:p>
                  </a:txBody>
                  <a:tcPr marL="68580" marR="68580" marT="0" marB="0" anchor="ctr"/>
                </a:tc>
                <a:tc>
                  <a:txBody>
                    <a:bodyPr/>
                    <a:lstStyle/>
                    <a:p>
                      <a:pPr algn="r">
                        <a:spcAft>
                          <a:spcPts val="0"/>
                        </a:spcAft>
                      </a:pPr>
                      <a:r>
                        <a:rPr lang="en-US" sz="1100" b="1" dirty="0">
                          <a:effectLst/>
                        </a:rPr>
                        <a:t>152.863</a:t>
                      </a:r>
                    </a:p>
                  </a:txBody>
                  <a:tcPr marL="68580" marR="68580" marT="0" marB="0" anchor="ctr"/>
                </a:tc>
                <a:tc>
                  <a:txBody>
                    <a:bodyPr/>
                    <a:lstStyle/>
                    <a:p>
                      <a:pPr algn="r">
                        <a:spcAft>
                          <a:spcPts val="0"/>
                        </a:spcAft>
                      </a:pPr>
                      <a:r>
                        <a:rPr lang="en-US" sz="1100" b="1" dirty="0">
                          <a:effectLst/>
                        </a:rPr>
                        <a:t>58.9057</a:t>
                      </a:r>
                    </a:p>
                  </a:txBody>
                  <a:tcPr marL="68580" marR="68580" marT="0" marB="0" anchor="ctr"/>
                </a:tc>
                <a:tc>
                  <a:txBody>
                    <a:bodyPr/>
                    <a:lstStyle/>
                    <a:p>
                      <a:pPr algn="r">
                        <a:spcAft>
                          <a:spcPts val="0"/>
                        </a:spcAft>
                      </a:pPr>
                      <a:r>
                        <a:rPr lang="en-US" sz="1100" b="1" dirty="0">
                          <a:effectLst/>
                        </a:rPr>
                        <a:t>4.50312</a:t>
                      </a:r>
                    </a:p>
                  </a:txBody>
                  <a:tcPr marL="68580" marR="68580" marT="0" marB="0" anchor="ctr"/>
                </a:tc>
                <a:tc>
                  <a:txBody>
                    <a:bodyPr/>
                    <a:lstStyle/>
                    <a:p>
                      <a:pPr algn="r">
                        <a:spcAft>
                          <a:spcPts val="0"/>
                        </a:spcAft>
                      </a:pPr>
                      <a:r>
                        <a:rPr lang="en-US" sz="1100" b="1" dirty="0">
                          <a:effectLst/>
                        </a:rPr>
                        <a:t>7.66748</a:t>
                      </a:r>
                    </a:p>
                  </a:txBody>
                  <a:tcPr marL="68580" marR="68580" marT="0" marB="0" anchor="ctr"/>
                </a:tc>
                <a:tc>
                  <a:txBody>
                    <a:bodyPr/>
                    <a:lstStyle/>
                    <a:p>
                      <a:pPr algn="r">
                        <a:spcAft>
                          <a:spcPts val="0"/>
                        </a:spcAft>
                      </a:pPr>
                      <a:r>
                        <a:rPr lang="en-US" sz="1100" b="1" dirty="0">
                          <a:effectLst/>
                        </a:rPr>
                        <a:t>3.34692</a:t>
                      </a:r>
                    </a:p>
                  </a:txBody>
                  <a:tcPr marL="68580" marR="68580" marT="0" marB="0" anchor="ctr"/>
                </a:tc>
                <a:tc>
                  <a:txBody>
                    <a:bodyPr/>
                    <a:lstStyle/>
                    <a:p>
                      <a:pPr algn="r">
                        <a:spcAft>
                          <a:spcPts val="0"/>
                        </a:spcAft>
                      </a:pPr>
                      <a:r>
                        <a:rPr lang="en-US" sz="1100" b="1" dirty="0">
                          <a:effectLst/>
                        </a:rPr>
                        <a:t>3.04265</a:t>
                      </a:r>
                    </a:p>
                  </a:txBody>
                  <a:tcPr marL="68580" marR="68580" marT="0" marB="0" anchor="ctr"/>
                </a:tc>
                <a:tc>
                  <a:txBody>
                    <a:bodyPr/>
                    <a:lstStyle/>
                    <a:p>
                      <a:pPr algn="r">
                        <a:spcAft>
                          <a:spcPts val="0"/>
                        </a:spcAft>
                      </a:pPr>
                      <a:r>
                        <a:rPr lang="en-US" sz="1100" b="1" dirty="0">
                          <a:effectLst/>
                        </a:rPr>
                        <a:t>5.35506</a:t>
                      </a:r>
                    </a:p>
                  </a:txBody>
                  <a:tcPr marL="68580" marR="68580" marT="0" marB="0" anchor="ctr"/>
                </a:tc>
                <a:tc>
                  <a:txBody>
                    <a:bodyPr/>
                    <a:lstStyle/>
                    <a:p>
                      <a:pPr algn="r">
                        <a:spcAft>
                          <a:spcPts val="0"/>
                        </a:spcAft>
                      </a:pPr>
                      <a:r>
                        <a:rPr lang="en-US" sz="1100" b="1" dirty="0">
                          <a:effectLst/>
                        </a:rPr>
                        <a:t>10.5884</a:t>
                      </a:r>
                    </a:p>
                  </a:txBody>
                  <a:tcPr marL="68580" marR="68580" marT="0" marB="0" anchor="ctr"/>
                </a:tc>
                <a:tc>
                  <a:txBody>
                    <a:bodyPr/>
                    <a:lstStyle/>
                    <a:p>
                      <a:pPr algn="r">
                        <a:spcAft>
                          <a:spcPts val="0"/>
                        </a:spcAft>
                      </a:pPr>
                      <a:r>
                        <a:rPr lang="en-US" sz="1100" b="1" dirty="0">
                          <a:effectLst/>
                        </a:rPr>
                        <a:t>94.6264</a:t>
                      </a:r>
                    </a:p>
                  </a:txBody>
                  <a:tcPr marL="68580" marR="68580" marT="0" marB="0" anchor="ctr"/>
                </a:tc>
                <a:tc>
                  <a:txBody>
                    <a:bodyPr/>
                    <a:lstStyle/>
                    <a:p>
                      <a:pPr algn="r">
                        <a:spcAft>
                          <a:spcPts val="0"/>
                        </a:spcAft>
                      </a:pPr>
                      <a:r>
                        <a:rPr lang="en-US" sz="1100" b="1" dirty="0">
                          <a:effectLst/>
                        </a:rPr>
                        <a:t>1269.58</a:t>
                      </a:r>
                    </a:p>
                  </a:txBody>
                  <a:tcPr marL="68580" marR="68580" marT="0" marB="0" anchor="ctr"/>
                </a:tc>
                <a:extLst>
                  <a:ext uri="{0D108BD9-81ED-4DB2-BD59-A6C34878D82A}">
                    <a16:rowId xmlns:a16="http://schemas.microsoft.com/office/drawing/2014/main" val="3208516379"/>
                  </a:ext>
                </a:extLst>
              </a:tr>
            </a:tbl>
          </a:graphicData>
        </a:graphic>
      </p:graphicFrame>
      <p:sp>
        <p:nvSpPr>
          <p:cNvPr id="6" name="TextBox 5">
            <a:extLst>
              <a:ext uri="{FF2B5EF4-FFF2-40B4-BE49-F238E27FC236}">
                <a16:creationId xmlns:a16="http://schemas.microsoft.com/office/drawing/2014/main" id="{D2952822-156E-DAF0-8437-FA4C98966791}"/>
              </a:ext>
            </a:extLst>
          </p:cNvPr>
          <p:cNvSpPr txBox="1"/>
          <p:nvPr/>
        </p:nvSpPr>
        <p:spPr>
          <a:xfrm>
            <a:off x="231097" y="743262"/>
            <a:ext cx="83944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Georgia"/>
                <a:cs typeface="Calibri"/>
              </a:rPr>
              <a:t>Contingency Table with expected figure :</a:t>
            </a:r>
          </a:p>
        </p:txBody>
      </p:sp>
      <p:sp>
        <p:nvSpPr>
          <p:cNvPr id="8" name="Arrow: Pentagon 7">
            <a:extLst>
              <a:ext uri="{FF2B5EF4-FFF2-40B4-BE49-F238E27FC236}">
                <a16:creationId xmlns:a16="http://schemas.microsoft.com/office/drawing/2014/main" id="{2B5BD567-84E2-6CC3-AAEB-930C96BDB89D}"/>
              </a:ext>
            </a:extLst>
          </p:cNvPr>
          <p:cNvSpPr/>
          <p:nvPr/>
        </p:nvSpPr>
        <p:spPr>
          <a:xfrm>
            <a:off x="231099" y="306050"/>
            <a:ext cx="2873114" cy="449704"/>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latin typeface="Constantia"/>
                <a:cs typeface="Calibri"/>
              </a:rPr>
              <a:t>Year 2001</a:t>
            </a:r>
            <a:endParaRPr lang="en-US" sz="2800" b="1" dirty="0">
              <a:latin typeface="Constantia"/>
            </a:endParaRPr>
          </a:p>
        </p:txBody>
      </p:sp>
      <p:sp>
        <p:nvSpPr>
          <p:cNvPr id="10" name="TextBox 9">
            <a:extLst>
              <a:ext uri="{FF2B5EF4-FFF2-40B4-BE49-F238E27FC236}">
                <a16:creationId xmlns:a16="http://schemas.microsoft.com/office/drawing/2014/main" id="{958124C1-E12A-0239-FD86-5959F31FB347}"/>
              </a:ext>
            </a:extLst>
          </p:cNvPr>
          <p:cNvSpPr txBox="1"/>
          <p:nvPr/>
        </p:nvSpPr>
        <p:spPr>
          <a:xfrm>
            <a:off x="343525" y="3341557"/>
            <a:ext cx="1166734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Cambria Math"/>
                <a:ea typeface="Cambria Math"/>
                <a:cs typeface="Calibri"/>
              </a:rPr>
              <a:t>Hypothesis to be considered here,</a:t>
            </a:r>
          </a:p>
          <a:p>
            <a:pPr algn="ctr"/>
            <a:r>
              <a:rPr lang="en-US" dirty="0">
                <a:solidFill>
                  <a:schemeClr val="accent2">
                    <a:lumMod val="40000"/>
                    <a:lumOff val="60000"/>
                  </a:schemeClr>
                </a:solidFill>
                <a:latin typeface="Cambria Math"/>
                <a:ea typeface="Cambria Math"/>
                <a:cs typeface="Times New Roman"/>
              </a:rPr>
              <a:t>H</a:t>
            </a:r>
            <a:r>
              <a:rPr lang="en-US" baseline="-25000" dirty="0">
                <a:solidFill>
                  <a:schemeClr val="accent2">
                    <a:lumMod val="40000"/>
                    <a:lumOff val="60000"/>
                  </a:schemeClr>
                </a:solidFill>
                <a:latin typeface="Cambria Math"/>
                <a:ea typeface="Cambria Math"/>
                <a:cs typeface="Times New Roman"/>
              </a:rPr>
              <a:t>0</a:t>
            </a:r>
            <a:r>
              <a:rPr lang="en-US" dirty="0">
                <a:solidFill>
                  <a:schemeClr val="accent2">
                    <a:lumMod val="40000"/>
                    <a:lumOff val="60000"/>
                  </a:schemeClr>
                </a:solidFill>
                <a:latin typeface="Cambria Math"/>
                <a:ea typeface="Cambria Math"/>
                <a:cs typeface="Times New Roman"/>
              </a:rPr>
              <a:t> : There is no association among the Two Variables Zones and Murder Motives</a:t>
            </a:r>
            <a:endParaRPr lang="en-US">
              <a:solidFill>
                <a:schemeClr val="accent2">
                  <a:lumMod val="40000"/>
                  <a:lumOff val="60000"/>
                </a:schemeClr>
              </a:solidFill>
              <a:latin typeface="Cambria Math"/>
              <a:ea typeface="Cambria Math"/>
              <a:cs typeface="Calibri"/>
            </a:endParaRPr>
          </a:p>
          <a:p>
            <a:pPr algn="ctr"/>
            <a:r>
              <a:rPr lang="en-US" dirty="0">
                <a:solidFill>
                  <a:schemeClr val="accent2">
                    <a:lumMod val="40000"/>
                    <a:lumOff val="60000"/>
                  </a:schemeClr>
                </a:solidFill>
                <a:latin typeface="Cambria Math"/>
                <a:ea typeface="Cambria Math"/>
                <a:cs typeface="Times New Roman"/>
              </a:rPr>
              <a:t>Against</a:t>
            </a:r>
            <a:endParaRPr lang="en-US">
              <a:solidFill>
                <a:schemeClr val="accent2">
                  <a:lumMod val="40000"/>
                  <a:lumOff val="60000"/>
                </a:schemeClr>
              </a:solidFill>
              <a:latin typeface="Cambria Math"/>
              <a:ea typeface="Cambria Math"/>
              <a:cs typeface="Calibri"/>
            </a:endParaRPr>
          </a:p>
          <a:p>
            <a:pPr algn="ctr"/>
            <a:r>
              <a:rPr lang="en-US" dirty="0">
                <a:solidFill>
                  <a:schemeClr val="accent2">
                    <a:lumMod val="40000"/>
                    <a:lumOff val="60000"/>
                  </a:schemeClr>
                </a:solidFill>
                <a:latin typeface="Cambria Math"/>
                <a:ea typeface="Cambria Math"/>
                <a:cs typeface="Times New Roman"/>
              </a:rPr>
              <a:t>H</a:t>
            </a:r>
            <a:r>
              <a:rPr lang="en-US" baseline="-25000" dirty="0">
                <a:solidFill>
                  <a:schemeClr val="accent2">
                    <a:lumMod val="40000"/>
                    <a:lumOff val="60000"/>
                  </a:schemeClr>
                </a:solidFill>
                <a:latin typeface="Cambria Math"/>
                <a:ea typeface="Cambria Math"/>
                <a:cs typeface="Times New Roman"/>
              </a:rPr>
              <a:t>1</a:t>
            </a:r>
            <a:r>
              <a:rPr lang="en-US" dirty="0">
                <a:solidFill>
                  <a:schemeClr val="accent2">
                    <a:lumMod val="40000"/>
                    <a:lumOff val="60000"/>
                  </a:schemeClr>
                </a:solidFill>
                <a:latin typeface="Cambria Math"/>
                <a:ea typeface="Cambria Math"/>
                <a:cs typeface="Times New Roman"/>
              </a:rPr>
              <a:t> : Two variables Associated Zones and Murder Motives among Themselves</a:t>
            </a:r>
            <a:endParaRPr lang="en-US">
              <a:solidFill>
                <a:schemeClr val="accent2">
                  <a:lumMod val="40000"/>
                  <a:lumOff val="60000"/>
                </a:schemeClr>
              </a:solidFill>
              <a:latin typeface="Cambria Math"/>
              <a:ea typeface="Cambria Math"/>
              <a:cs typeface="Calibri"/>
            </a:endParaRPr>
          </a:p>
          <a:p>
            <a:r>
              <a:rPr lang="en-US" dirty="0">
                <a:solidFill>
                  <a:schemeClr val="bg1"/>
                </a:solidFill>
                <a:latin typeface="Cambria Math"/>
                <a:ea typeface="Cambria Math"/>
                <a:cs typeface="Times New Roman"/>
              </a:rPr>
              <a:t>The test statistic for the Chi-Square Test of Independence is denoted χ</a:t>
            </a:r>
            <a:r>
              <a:rPr lang="en-US" baseline="30000" dirty="0">
                <a:solidFill>
                  <a:schemeClr val="bg1"/>
                </a:solidFill>
                <a:latin typeface="Cambria Math"/>
                <a:ea typeface="Cambria Math"/>
                <a:cs typeface="Times New Roman"/>
              </a:rPr>
              <a:t>2</a:t>
            </a:r>
            <a:r>
              <a:rPr lang="en-US" dirty="0">
                <a:solidFill>
                  <a:schemeClr val="bg1"/>
                </a:solidFill>
                <a:latin typeface="Cambria Math"/>
                <a:ea typeface="Cambria Math"/>
                <a:cs typeface="Times New Roman"/>
              </a:rPr>
              <a:t> :-</a:t>
            </a:r>
            <a:endParaRPr lang="en-US" dirty="0">
              <a:solidFill>
                <a:schemeClr val="bg1"/>
              </a:solidFill>
              <a:latin typeface="Cambria Math"/>
              <a:ea typeface="Cambria Math"/>
              <a:cs typeface="Calibri"/>
            </a:endParaRPr>
          </a:p>
          <a:p>
            <a:pPr algn="ctr"/>
            <a:r>
              <a:rPr lang="en-US" dirty="0">
                <a:solidFill>
                  <a:schemeClr val="bg1"/>
                </a:solidFill>
                <a:latin typeface="Cambria Math"/>
                <a:ea typeface="Cambria Math"/>
                <a:cs typeface="Times New Roman"/>
              </a:rPr>
              <a:t>χ</a:t>
            </a:r>
            <a:r>
              <a:rPr lang="en-US" baseline="30000" dirty="0">
                <a:solidFill>
                  <a:schemeClr val="bg1"/>
                </a:solidFill>
                <a:latin typeface="Cambria Math"/>
                <a:ea typeface="Cambria Math"/>
                <a:cs typeface="Times New Roman"/>
              </a:rPr>
              <a:t>2</a:t>
            </a:r>
            <a:r>
              <a:rPr lang="en-US" dirty="0">
                <a:solidFill>
                  <a:schemeClr val="bg1"/>
                </a:solidFill>
                <a:latin typeface="Cambria Math"/>
                <a:ea typeface="Cambria Math"/>
                <a:cs typeface="Times New Roman"/>
              </a:rPr>
              <a:t> = 4028.3</a:t>
            </a:r>
            <a:endParaRPr lang="en-US" dirty="0">
              <a:solidFill>
                <a:schemeClr val="bg1"/>
              </a:solidFill>
              <a:latin typeface="Cambria Math"/>
              <a:ea typeface="Cambria Math"/>
              <a:cs typeface="Calibri"/>
            </a:endParaRPr>
          </a:p>
          <a:p>
            <a:pPr algn="ctr"/>
            <a:r>
              <a:rPr lang="en-US" dirty="0">
                <a:solidFill>
                  <a:schemeClr val="bg1"/>
                </a:solidFill>
                <a:latin typeface="Cambria Math"/>
                <a:ea typeface="Cambria Math"/>
                <a:cs typeface="Times New Roman"/>
              </a:rPr>
              <a:t>Here the degrees of freedom (</a:t>
            </a:r>
            <a:r>
              <a:rPr lang="en-US" err="1">
                <a:solidFill>
                  <a:schemeClr val="bg1"/>
                </a:solidFill>
                <a:latin typeface="Cambria Math"/>
                <a:ea typeface="Cambria Math"/>
                <a:cs typeface="Times New Roman"/>
              </a:rPr>
              <a:t>df</a:t>
            </a:r>
            <a:r>
              <a:rPr lang="en-US" dirty="0">
                <a:solidFill>
                  <a:schemeClr val="bg1"/>
                </a:solidFill>
                <a:latin typeface="Cambria Math"/>
                <a:ea typeface="Cambria Math"/>
                <a:cs typeface="Times New Roman"/>
              </a:rPr>
              <a:t>) :- 60. Hence, χ</a:t>
            </a:r>
            <a:r>
              <a:rPr lang="en-US" sz="1200" baseline="30000" dirty="0">
                <a:solidFill>
                  <a:schemeClr val="bg1"/>
                </a:solidFill>
                <a:latin typeface="Cambria Math"/>
                <a:ea typeface="Cambria Math"/>
                <a:cs typeface="Times New Roman"/>
              </a:rPr>
              <a:t>2</a:t>
            </a:r>
            <a:r>
              <a:rPr lang="en-US" dirty="0">
                <a:solidFill>
                  <a:schemeClr val="bg1"/>
                </a:solidFill>
                <a:latin typeface="Cambria Math"/>
                <a:ea typeface="Cambria Math"/>
                <a:cs typeface="Times New Roman"/>
              </a:rPr>
              <a:t> (0.05,60)=</a:t>
            </a:r>
            <a:r>
              <a:rPr lang="en-US" sz="1200" baseline="30000" dirty="0">
                <a:solidFill>
                  <a:schemeClr val="bg1"/>
                </a:solidFill>
                <a:latin typeface="Cambria Math"/>
                <a:ea typeface="Cambria Math"/>
                <a:cs typeface="Times New Roman"/>
              </a:rPr>
              <a:t>    </a:t>
            </a:r>
            <a:r>
              <a:rPr lang="en-US" dirty="0">
                <a:solidFill>
                  <a:schemeClr val="bg1"/>
                </a:solidFill>
                <a:latin typeface="Cambria Math"/>
                <a:ea typeface="Cambria Math"/>
                <a:cs typeface="Times New Roman"/>
              </a:rPr>
              <a:t>79.08 .Here,</a:t>
            </a:r>
            <a:r>
              <a:rPr lang="en-US" dirty="0">
                <a:solidFill>
                  <a:schemeClr val="bg1"/>
                </a:solidFill>
                <a:highlight>
                  <a:srgbClr val="C0C0C0"/>
                </a:highlight>
                <a:latin typeface="Cambria Math"/>
                <a:ea typeface="Cambria Math"/>
                <a:cs typeface="Times New Roman"/>
              </a:rPr>
              <a:t> </a:t>
            </a:r>
            <a:r>
              <a:rPr lang="en-US" dirty="0">
                <a:highlight>
                  <a:srgbClr val="C0C0C0"/>
                </a:highlight>
                <a:latin typeface="Cambria Math"/>
                <a:ea typeface="Cambria Math"/>
                <a:cs typeface="Times New Roman"/>
              </a:rPr>
              <a:t>p-value &lt; 2.2e-16.</a:t>
            </a:r>
            <a:endParaRPr lang="en-US" dirty="0">
              <a:highlight>
                <a:srgbClr val="C0C0C0"/>
              </a:highlight>
              <a:latin typeface="Cambria Math"/>
              <a:ea typeface="Cambria Math"/>
              <a:cs typeface="Calibri"/>
            </a:endParaRPr>
          </a:p>
          <a:p>
            <a:r>
              <a:rPr lang="en-US" sz="2000" b="1" u="sng" dirty="0">
                <a:solidFill>
                  <a:srgbClr val="FFC000"/>
                </a:solidFill>
                <a:latin typeface="Cambria Math"/>
                <a:ea typeface="Cambria Math"/>
                <a:cs typeface="Times New Roman"/>
              </a:rPr>
              <a:t>Interpretation:</a:t>
            </a:r>
            <a:endParaRPr lang="en-US" sz="2000" u="sng" dirty="0">
              <a:solidFill>
                <a:srgbClr val="FFC000"/>
              </a:solidFill>
              <a:latin typeface="Cambria Math"/>
              <a:ea typeface="Cambria Math"/>
              <a:cs typeface="Calibri"/>
            </a:endParaRPr>
          </a:p>
          <a:p>
            <a:r>
              <a:rPr lang="en-US" dirty="0">
                <a:solidFill>
                  <a:schemeClr val="bg1"/>
                </a:solidFill>
                <a:latin typeface="Cambria Math"/>
                <a:ea typeface="Cambria Math"/>
                <a:cs typeface="Times New Roman"/>
              </a:rPr>
              <a:t>Our observed p-value is (&lt;2.2e-16) which is less than the chosen level of significance 0.05. So we reject the null hypothesis. Therefore, </a:t>
            </a:r>
            <a:r>
              <a:rPr lang="en-US" dirty="0">
                <a:highlight>
                  <a:srgbClr val="00FFFF"/>
                </a:highlight>
                <a:latin typeface="Cambria Math"/>
                <a:ea typeface="Cambria Math"/>
                <a:cs typeface="Times New Roman"/>
              </a:rPr>
              <a:t> there is a significant association between the murder motives and zones.</a:t>
            </a:r>
            <a:endParaRPr lang="en-US">
              <a:highlight>
                <a:srgbClr val="00FFFF"/>
              </a:highlight>
              <a:latin typeface="Cambria Math"/>
              <a:ea typeface="Cambria Math"/>
            </a:endParaRPr>
          </a:p>
          <a:p>
            <a:endParaRPr lang="en-US" dirty="0">
              <a:solidFill>
                <a:schemeClr val="bg1"/>
              </a:solidFill>
              <a:cs typeface="Calibri"/>
            </a:endParaRPr>
          </a:p>
        </p:txBody>
      </p:sp>
    </p:spTree>
    <p:extLst>
      <p:ext uri="{BB962C8B-B14F-4D97-AF65-F5344CB8AC3E}">
        <p14:creationId xmlns:p14="http://schemas.microsoft.com/office/powerpoint/2010/main" val="25824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rrow: Pentagon 4">
            <a:extLst>
              <a:ext uri="{FF2B5EF4-FFF2-40B4-BE49-F238E27FC236}">
                <a16:creationId xmlns:a16="http://schemas.microsoft.com/office/drawing/2014/main" id="{C767B1FF-BE1C-8F7A-4D8B-30E0A9913D10}"/>
              </a:ext>
            </a:extLst>
          </p:cNvPr>
          <p:cNvSpPr/>
          <p:nvPr/>
        </p:nvSpPr>
        <p:spPr>
          <a:xfrm>
            <a:off x="181132" y="193624"/>
            <a:ext cx="2873114" cy="449704"/>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Year 2002</a:t>
            </a:r>
            <a:endParaRPr lang="en-US" sz="2800" b="1" dirty="0">
              <a:latin typeface="Constantia"/>
            </a:endParaRPr>
          </a:p>
        </p:txBody>
      </p:sp>
      <p:sp>
        <p:nvSpPr>
          <p:cNvPr id="6" name="TextBox 5">
            <a:extLst>
              <a:ext uri="{FF2B5EF4-FFF2-40B4-BE49-F238E27FC236}">
                <a16:creationId xmlns:a16="http://schemas.microsoft.com/office/drawing/2014/main" id="{B53A08C9-A764-B534-B36D-06C52E69DB97}"/>
              </a:ext>
            </a:extLst>
          </p:cNvPr>
          <p:cNvSpPr txBox="1"/>
          <p:nvPr/>
        </p:nvSpPr>
        <p:spPr>
          <a:xfrm>
            <a:off x="181132" y="649573"/>
            <a:ext cx="828206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Georgia"/>
              </a:rPr>
              <a:t>Contingency table with observed figure :</a:t>
            </a:r>
            <a:endParaRPr lang="en-US" sz="2400" dirty="0">
              <a:solidFill>
                <a:schemeClr val="bg1"/>
              </a:solidFill>
              <a:latin typeface="Georgia"/>
            </a:endParaRPr>
          </a:p>
          <a:p>
            <a:pPr algn="l"/>
            <a:endParaRPr lang="en-US" dirty="0">
              <a:cs typeface="Calibri"/>
            </a:endParaRPr>
          </a:p>
        </p:txBody>
      </p:sp>
      <p:graphicFrame>
        <p:nvGraphicFramePr>
          <p:cNvPr id="9" name="Table 8">
            <a:extLst>
              <a:ext uri="{FF2B5EF4-FFF2-40B4-BE49-F238E27FC236}">
                <a16:creationId xmlns:a16="http://schemas.microsoft.com/office/drawing/2014/main" id="{B03E6581-72AE-6F7B-9CEC-FFCB9469D208}"/>
              </a:ext>
            </a:extLst>
          </p:cNvPr>
          <p:cNvGraphicFramePr>
            <a:graphicFrameLocks noGrp="1"/>
          </p:cNvGraphicFramePr>
          <p:nvPr>
            <p:extLst>
              <p:ext uri="{D42A27DB-BD31-4B8C-83A1-F6EECF244321}">
                <p14:modId xmlns:p14="http://schemas.microsoft.com/office/powerpoint/2010/main" val="2536112876"/>
              </p:ext>
            </p:extLst>
          </p:nvPr>
        </p:nvGraphicFramePr>
        <p:xfrm>
          <a:off x="262328" y="1074295"/>
          <a:ext cx="11721788" cy="1676400"/>
        </p:xfrm>
        <a:graphic>
          <a:graphicData uri="http://schemas.openxmlformats.org/drawingml/2006/table">
            <a:tbl>
              <a:tblPr firstRow="1" firstCol="1" bandRow="1">
                <a:tableStyleId>{5C22544A-7EE6-4342-B048-85BDC9FD1C3A}</a:tableStyleId>
              </a:tblPr>
              <a:tblGrid>
                <a:gridCol w="1274163">
                  <a:extLst>
                    <a:ext uri="{9D8B030D-6E8A-4147-A177-3AD203B41FA5}">
                      <a16:colId xmlns:a16="http://schemas.microsoft.com/office/drawing/2014/main" val="2607033401"/>
                    </a:ext>
                  </a:extLst>
                </a:gridCol>
                <a:gridCol w="556259">
                  <a:extLst>
                    <a:ext uri="{9D8B030D-6E8A-4147-A177-3AD203B41FA5}">
                      <a16:colId xmlns:a16="http://schemas.microsoft.com/office/drawing/2014/main" val="3883740323"/>
                    </a:ext>
                  </a:extLst>
                </a:gridCol>
                <a:gridCol w="778652">
                  <a:extLst>
                    <a:ext uri="{9D8B030D-6E8A-4147-A177-3AD203B41FA5}">
                      <a16:colId xmlns:a16="http://schemas.microsoft.com/office/drawing/2014/main" val="2416594726"/>
                    </a:ext>
                  </a:extLst>
                </a:gridCol>
                <a:gridCol w="814105">
                  <a:extLst>
                    <a:ext uri="{9D8B030D-6E8A-4147-A177-3AD203B41FA5}">
                      <a16:colId xmlns:a16="http://schemas.microsoft.com/office/drawing/2014/main" val="813560318"/>
                    </a:ext>
                  </a:extLst>
                </a:gridCol>
                <a:gridCol w="779964">
                  <a:extLst>
                    <a:ext uri="{9D8B030D-6E8A-4147-A177-3AD203B41FA5}">
                      <a16:colId xmlns:a16="http://schemas.microsoft.com/office/drawing/2014/main" val="399229835"/>
                    </a:ext>
                  </a:extLst>
                </a:gridCol>
                <a:gridCol w="748450">
                  <a:extLst>
                    <a:ext uri="{9D8B030D-6E8A-4147-A177-3AD203B41FA5}">
                      <a16:colId xmlns:a16="http://schemas.microsoft.com/office/drawing/2014/main" val="3272998839"/>
                    </a:ext>
                  </a:extLst>
                </a:gridCol>
                <a:gridCol w="748450">
                  <a:extLst>
                    <a:ext uri="{9D8B030D-6E8A-4147-A177-3AD203B41FA5}">
                      <a16:colId xmlns:a16="http://schemas.microsoft.com/office/drawing/2014/main" val="3600325566"/>
                    </a:ext>
                  </a:extLst>
                </a:gridCol>
                <a:gridCol w="904707">
                  <a:extLst>
                    <a:ext uri="{9D8B030D-6E8A-4147-A177-3AD203B41FA5}">
                      <a16:colId xmlns:a16="http://schemas.microsoft.com/office/drawing/2014/main" val="3551058214"/>
                    </a:ext>
                  </a:extLst>
                </a:gridCol>
                <a:gridCol w="1171260">
                  <a:extLst>
                    <a:ext uri="{9D8B030D-6E8A-4147-A177-3AD203B41FA5}">
                      <a16:colId xmlns:a16="http://schemas.microsoft.com/office/drawing/2014/main" val="514453930"/>
                    </a:ext>
                  </a:extLst>
                </a:gridCol>
                <a:gridCol w="795721">
                  <a:extLst>
                    <a:ext uri="{9D8B030D-6E8A-4147-A177-3AD203B41FA5}">
                      <a16:colId xmlns:a16="http://schemas.microsoft.com/office/drawing/2014/main" val="4252533147"/>
                    </a:ext>
                  </a:extLst>
                </a:gridCol>
                <a:gridCol w="748450">
                  <a:extLst>
                    <a:ext uri="{9D8B030D-6E8A-4147-A177-3AD203B41FA5}">
                      <a16:colId xmlns:a16="http://schemas.microsoft.com/office/drawing/2014/main" val="2910397300"/>
                    </a:ext>
                  </a:extLst>
                </a:gridCol>
                <a:gridCol w="748450">
                  <a:extLst>
                    <a:ext uri="{9D8B030D-6E8A-4147-A177-3AD203B41FA5}">
                      <a16:colId xmlns:a16="http://schemas.microsoft.com/office/drawing/2014/main" val="23842495"/>
                    </a:ext>
                  </a:extLst>
                </a:gridCol>
                <a:gridCol w="904707">
                  <a:extLst>
                    <a:ext uri="{9D8B030D-6E8A-4147-A177-3AD203B41FA5}">
                      <a16:colId xmlns:a16="http://schemas.microsoft.com/office/drawing/2014/main" val="4206140763"/>
                    </a:ext>
                  </a:extLst>
                </a:gridCol>
                <a:gridCol w="748450">
                  <a:extLst>
                    <a:ext uri="{9D8B030D-6E8A-4147-A177-3AD203B41FA5}">
                      <a16:colId xmlns:a16="http://schemas.microsoft.com/office/drawing/2014/main" val="1980170714"/>
                    </a:ext>
                  </a:extLst>
                </a:gridCol>
              </a:tblGrid>
              <a:tr h="474687">
                <a:tc>
                  <a:txBody>
                    <a:bodyPr/>
                    <a:lstStyle/>
                    <a:p>
                      <a:pPr>
                        <a:spcAft>
                          <a:spcPts val="0"/>
                        </a:spcAft>
                      </a:pPr>
                      <a:r>
                        <a:rPr lang="en-US" sz="1100" b="1" dirty="0">
                          <a:effectLst/>
                          <a:latin typeface="Times New Roman"/>
                        </a:rPr>
                        <a:t>Zones</a:t>
                      </a:r>
                    </a:p>
                  </a:txBody>
                  <a:tcPr marL="68580" marR="68580" marT="0" marB="0"/>
                </a:tc>
                <a:tc>
                  <a:txBody>
                    <a:bodyPr/>
                    <a:lstStyle/>
                    <a:p>
                      <a:pPr>
                        <a:spcAft>
                          <a:spcPts val="0"/>
                        </a:spcAft>
                      </a:pPr>
                      <a:r>
                        <a:rPr lang="en-US" sz="1100" b="1" dirty="0">
                          <a:effectLst/>
                          <a:latin typeface="Times New Roman"/>
                        </a:rPr>
                        <a:t>Gain</a:t>
                      </a:r>
                    </a:p>
                  </a:txBody>
                  <a:tcPr marL="68580" marR="68580" marT="0" marB="0"/>
                </a:tc>
                <a:tc>
                  <a:txBody>
                    <a:bodyPr/>
                    <a:lstStyle/>
                    <a:p>
                      <a:pPr>
                        <a:spcAft>
                          <a:spcPts val="0"/>
                        </a:spcAft>
                      </a:pPr>
                      <a:r>
                        <a:rPr lang="en-US" sz="1100" b="1" dirty="0">
                          <a:effectLst/>
                          <a:latin typeface="Times New Roman"/>
                        </a:rPr>
                        <a:t>Property Dispute</a:t>
                      </a:r>
                    </a:p>
                  </a:txBody>
                  <a:tcPr marL="68580" marR="68580" marT="0" marB="0"/>
                </a:tc>
                <a:tc>
                  <a:txBody>
                    <a:bodyPr/>
                    <a:lstStyle/>
                    <a:p>
                      <a:pPr>
                        <a:spcAft>
                          <a:spcPts val="0"/>
                        </a:spcAft>
                      </a:pPr>
                      <a:r>
                        <a:rPr lang="en-US" sz="1100" b="1" dirty="0">
                          <a:effectLst/>
                          <a:latin typeface="Times New Roman"/>
                        </a:rPr>
                        <a:t>Personal Vendetta or Enmity</a:t>
                      </a:r>
                    </a:p>
                  </a:txBody>
                  <a:tcPr marL="68580" marR="68580" marT="0" marB="0"/>
                </a:tc>
                <a:tc>
                  <a:txBody>
                    <a:bodyPr/>
                    <a:lstStyle/>
                    <a:p>
                      <a:pPr>
                        <a:spcAft>
                          <a:spcPts val="0"/>
                        </a:spcAft>
                      </a:pPr>
                      <a:r>
                        <a:rPr lang="en-US" sz="1100" b="1" dirty="0">
                          <a:effectLst/>
                          <a:latin typeface="Times New Roman"/>
                        </a:rPr>
                        <a:t>Love Affairs/ Sexual relations</a:t>
                      </a:r>
                    </a:p>
                  </a:txBody>
                  <a:tcPr marL="68580" marR="68580" marT="0" marB="0"/>
                </a:tc>
                <a:tc>
                  <a:txBody>
                    <a:bodyPr/>
                    <a:lstStyle/>
                    <a:p>
                      <a:pPr>
                        <a:spcAft>
                          <a:spcPts val="0"/>
                        </a:spcAft>
                      </a:pPr>
                      <a:r>
                        <a:rPr lang="en-US" sz="1100" b="1" dirty="0">
                          <a:effectLst/>
                          <a:latin typeface="Times New Roman"/>
                        </a:rPr>
                        <a:t>Dowry</a:t>
                      </a:r>
                    </a:p>
                  </a:txBody>
                  <a:tcPr marL="68580" marR="68580" marT="0" marB="0"/>
                </a:tc>
                <a:tc>
                  <a:txBody>
                    <a:bodyPr/>
                    <a:lstStyle/>
                    <a:p>
                      <a:pPr>
                        <a:spcAft>
                          <a:spcPts val="0"/>
                        </a:spcAft>
                      </a:pPr>
                      <a:r>
                        <a:rPr lang="en-US" sz="1100" b="1" dirty="0">
                          <a:effectLst/>
                          <a:latin typeface="Times New Roman"/>
                        </a:rPr>
                        <a:t>Lunacy</a:t>
                      </a:r>
                    </a:p>
                  </a:txBody>
                  <a:tcPr marL="68580" marR="68580" marT="0" marB="0"/>
                </a:tc>
                <a:tc>
                  <a:txBody>
                    <a:bodyPr/>
                    <a:lstStyle/>
                    <a:p>
                      <a:pPr>
                        <a:spcAft>
                          <a:spcPts val="0"/>
                        </a:spcAft>
                      </a:pPr>
                      <a:r>
                        <a:rPr lang="en-US" sz="1100" b="1" dirty="0">
                          <a:effectLst/>
                          <a:latin typeface="Times New Roman"/>
                        </a:rPr>
                        <a:t>Witchcraft</a:t>
                      </a:r>
                    </a:p>
                  </a:txBody>
                  <a:tcPr marL="68580" marR="68580" marT="0" marB="0"/>
                </a:tc>
                <a:tc>
                  <a:txBody>
                    <a:bodyPr/>
                    <a:lstStyle/>
                    <a:p>
                      <a:pPr>
                        <a:spcAft>
                          <a:spcPts val="0"/>
                        </a:spcAft>
                      </a:pPr>
                      <a:r>
                        <a:rPr lang="en-US" sz="1100" b="1" dirty="0">
                          <a:effectLst/>
                          <a:latin typeface="Times New Roman"/>
                        </a:rPr>
                        <a:t>Communalism</a:t>
                      </a:r>
                    </a:p>
                  </a:txBody>
                  <a:tcPr marL="68580" marR="68580" marT="0" marB="0"/>
                </a:tc>
                <a:tc>
                  <a:txBody>
                    <a:bodyPr/>
                    <a:lstStyle/>
                    <a:p>
                      <a:pPr>
                        <a:spcAft>
                          <a:spcPts val="0"/>
                        </a:spcAft>
                      </a:pPr>
                      <a:r>
                        <a:rPr lang="en-US" sz="1100" b="1" dirty="0">
                          <a:effectLst/>
                          <a:latin typeface="Times New Roman"/>
                        </a:rPr>
                        <a:t>Casteism</a:t>
                      </a:r>
                    </a:p>
                  </a:txBody>
                  <a:tcPr marL="68580" marR="68580" marT="0" marB="0"/>
                </a:tc>
                <a:tc>
                  <a:txBody>
                    <a:bodyPr/>
                    <a:lstStyle/>
                    <a:p>
                      <a:pPr>
                        <a:spcAft>
                          <a:spcPts val="0"/>
                        </a:spcAft>
                      </a:pPr>
                      <a:r>
                        <a:rPr lang="en-US" sz="1100" b="1" dirty="0">
                          <a:effectLst/>
                          <a:latin typeface="Times New Roman"/>
                        </a:rPr>
                        <a:t>Class Conflict</a:t>
                      </a:r>
                    </a:p>
                  </a:txBody>
                  <a:tcPr marL="68580" marR="68580" marT="0" marB="0"/>
                </a:tc>
                <a:tc>
                  <a:txBody>
                    <a:bodyPr/>
                    <a:lstStyle/>
                    <a:p>
                      <a:pPr>
                        <a:spcAft>
                          <a:spcPts val="0"/>
                        </a:spcAft>
                      </a:pPr>
                      <a:r>
                        <a:rPr lang="en-US" sz="1100" b="1" dirty="0">
                          <a:effectLst/>
                          <a:latin typeface="Times New Roman"/>
                        </a:rPr>
                        <a:t>Political Reasons</a:t>
                      </a:r>
                    </a:p>
                  </a:txBody>
                  <a:tcPr marL="68580" marR="68580" marT="0" marB="0"/>
                </a:tc>
                <a:tc>
                  <a:txBody>
                    <a:bodyPr/>
                    <a:lstStyle/>
                    <a:p>
                      <a:pPr>
                        <a:spcAft>
                          <a:spcPts val="0"/>
                        </a:spcAft>
                      </a:pPr>
                      <a:r>
                        <a:rPr lang="en-US" sz="1100" b="1" dirty="0">
                          <a:effectLst/>
                          <a:latin typeface="Times New Roman"/>
                        </a:rPr>
                        <a:t>Terrorists/ Extremists</a:t>
                      </a:r>
                    </a:p>
                  </a:txBody>
                  <a:tcPr marL="68580" marR="68580" marT="0" marB="0"/>
                </a:tc>
                <a:tc>
                  <a:txBody>
                    <a:bodyPr/>
                    <a:lstStyle/>
                    <a:p>
                      <a:pPr>
                        <a:spcAft>
                          <a:spcPts val="0"/>
                        </a:spcAft>
                      </a:pPr>
                      <a:r>
                        <a:rPr lang="en-US" sz="1100" b="1" dirty="0">
                          <a:effectLst/>
                          <a:latin typeface="Times New Roman"/>
                        </a:rPr>
                        <a:t>Other Causes</a:t>
                      </a:r>
                    </a:p>
                  </a:txBody>
                  <a:tcPr marL="68580" marR="68580" marT="0" marB="0"/>
                </a:tc>
                <a:extLst>
                  <a:ext uri="{0D108BD9-81ED-4DB2-BD59-A6C34878D82A}">
                    <a16:rowId xmlns:a16="http://schemas.microsoft.com/office/drawing/2014/main" val="1105424906"/>
                  </a:ext>
                </a:extLst>
              </a:tr>
              <a:tr h="158229">
                <a:tc>
                  <a:txBody>
                    <a:bodyPr/>
                    <a:lstStyle/>
                    <a:p>
                      <a:pPr>
                        <a:spcAft>
                          <a:spcPts val="0"/>
                        </a:spcAft>
                      </a:pPr>
                      <a:r>
                        <a:rPr lang="en-US" sz="1100" b="1" dirty="0">
                          <a:effectLst/>
                          <a:latin typeface="Times New Roman"/>
                        </a:rPr>
                        <a:t>Eastern</a:t>
                      </a:r>
                    </a:p>
                  </a:txBody>
                  <a:tcPr marL="68580" marR="68580" marT="0" marB="0"/>
                </a:tc>
                <a:tc>
                  <a:txBody>
                    <a:bodyPr/>
                    <a:lstStyle/>
                    <a:p>
                      <a:pPr algn="r">
                        <a:spcAft>
                          <a:spcPts val="0"/>
                        </a:spcAft>
                      </a:pPr>
                      <a:r>
                        <a:rPr lang="en-US" sz="1100" b="1" dirty="0">
                          <a:effectLst/>
                          <a:latin typeface="Times New Roman"/>
                        </a:rPr>
                        <a:t>432</a:t>
                      </a:r>
                    </a:p>
                  </a:txBody>
                  <a:tcPr marL="68580" marR="68580" marT="0" marB="0"/>
                </a:tc>
                <a:tc>
                  <a:txBody>
                    <a:bodyPr/>
                    <a:lstStyle/>
                    <a:p>
                      <a:pPr algn="r">
                        <a:spcAft>
                          <a:spcPts val="0"/>
                        </a:spcAft>
                      </a:pPr>
                      <a:r>
                        <a:rPr lang="en-US" sz="1100" b="1" dirty="0">
                          <a:effectLst/>
                          <a:latin typeface="Times New Roman"/>
                        </a:rPr>
                        <a:t>1142</a:t>
                      </a:r>
                    </a:p>
                  </a:txBody>
                  <a:tcPr marL="68580" marR="68580" marT="0" marB="0"/>
                </a:tc>
                <a:tc>
                  <a:txBody>
                    <a:bodyPr/>
                    <a:lstStyle/>
                    <a:p>
                      <a:pPr algn="r">
                        <a:spcAft>
                          <a:spcPts val="0"/>
                        </a:spcAft>
                      </a:pPr>
                      <a:r>
                        <a:rPr lang="en-US" sz="1100" b="1" dirty="0">
                          <a:effectLst/>
                          <a:latin typeface="Times New Roman"/>
                        </a:rPr>
                        <a:t>1118</a:t>
                      </a:r>
                    </a:p>
                  </a:txBody>
                  <a:tcPr marL="68580" marR="68580" marT="0" marB="0"/>
                </a:tc>
                <a:tc>
                  <a:txBody>
                    <a:bodyPr/>
                    <a:lstStyle/>
                    <a:p>
                      <a:pPr algn="r">
                        <a:spcAft>
                          <a:spcPts val="0"/>
                        </a:spcAft>
                      </a:pPr>
                      <a:r>
                        <a:rPr lang="en-US" sz="1100" b="1" dirty="0">
                          <a:effectLst/>
                          <a:latin typeface="Times New Roman"/>
                        </a:rPr>
                        <a:t>399</a:t>
                      </a:r>
                    </a:p>
                  </a:txBody>
                  <a:tcPr marL="68580" marR="68580" marT="0" marB="0"/>
                </a:tc>
                <a:tc>
                  <a:txBody>
                    <a:bodyPr/>
                    <a:lstStyle/>
                    <a:p>
                      <a:pPr algn="r">
                        <a:spcAft>
                          <a:spcPts val="0"/>
                        </a:spcAft>
                      </a:pPr>
                      <a:r>
                        <a:rPr lang="en-US" sz="1100" b="1" dirty="0">
                          <a:effectLst/>
                          <a:latin typeface="Times New Roman"/>
                        </a:rPr>
                        <a:t>494</a:t>
                      </a:r>
                    </a:p>
                  </a:txBody>
                  <a:tcPr marL="68580" marR="68580" marT="0" marB="0"/>
                </a:tc>
                <a:tc>
                  <a:txBody>
                    <a:bodyPr/>
                    <a:lstStyle/>
                    <a:p>
                      <a:pPr algn="r">
                        <a:spcAft>
                          <a:spcPts val="0"/>
                        </a:spcAft>
                      </a:pPr>
                      <a:r>
                        <a:rPr lang="en-US" sz="1100" b="1" dirty="0">
                          <a:effectLst/>
                          <a:latin typeface="Times New Roman"/>
                        </a:rPr>
                        <a:t>5</a:t>
                      </a:r>
                    </a:p>
                  </a:txBody>
                  <a:tcPr marL="68580" marR="68580" marT="0" marB="0"/>
                </a:tc>
                <a:tc>
                  <a:txBody>
                    <a:bodyPr/>
                    <a:lstStyle/>
                    <a:p>
                      <a:pPr algn="r">
                        <a:spcAft>
                          <a:spcPts val="0"/>
                        </a:spcAft>
                      </a:pPr>
                      <a:r>
                        <a:rPr lang="en-US" sz="1100" b="1" dirty="0">
                          <a:effectLst/>
                          <a:latin typeface="Times New Roman"/>
                        </a:rPr>
                        <a:t>80</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35</a:t>
                      </a:r>
                    </a:p>
                  </a:txBody>
                  <a:tcPr marL="68580" marR="68580" marT="0" marB="0"/>
                </a:tc>
                <a:tc>
                  <a:txBody>
                    <a:bodyPr/>
                    <a:lstStyle/>
                    <a:p>
                      <a:pPr algn="r">
                        <a:spcAft>
                          <a:spcPts val="0"/>
                        </a:spcAft>
                      </a:pPr>
                      <a:r>
                        <a:rPr lang="en-US" sz="1100" b="1" dirty="0">
                          <a:effectLst/>
                          <a:latin typeface="Times New Roman"/>
                        </a:rPr>
                        <a:t>12</a:t>
                      </a:r>
                    </a:p>
                  </a:txBody>
                  <a:tcPr marL="68580" marR="68580" marT="0" marB="0"/>
                </a:tc>
                <a:tc>
                  <a:txBody>
                    <a:bodyPr/>
                    <a:lstStyle/>
                    <a:p>
                      <a:pPr algn="r">
                        <a:spcAft>
                          <a:spcPts val="0"/>
                        </a:spcAft>
                      </a:pPr>
                      <a:r>
                        <a:rPr lang="en-US" sz="1100" b="1" dirty="0">
                          <a:effectLst/>
                          <a:latin typeface="Times New Roman"/>
                        </a:rPr>
                        <a:t>108</a:t>
                      </a:r>
                    </a:p>
                  </a:txBody>
                  <a:tcPr marL="68580" marR="68580" marT="0" marB="0"/>
                </a:tc>
                <a:tc>
                  <a:txBody>
                    <a:bodyPr/>
                    <a:lstStyle/>
                    <a:p>
                      <a:pPr algn="r">
                        <a:spcAft>
                          <a:spcPts val="0"/>
                        </a:spcAft>
                      </a:pPr>
                      <a:r>
                        <a:rPr lang="en-US" sz="1100" b="1" dirty="0">
                          <a:effectLst/>
                          <a:latin typeface="Times New Roman"/>
                        </a:rPr>
                        <a:t>55</a:t>
                      </a:r>
                    </a:p>
                  </a:txBody>
                  <a:tcPr marL="68580" marR="68580" marT="0" marB="0"/>
                </a:tc>
                <a:tc>
                  <a:txBody>
                    <a:bodyPr/>
                    <a:lstStyle/>
                    <a:p>
                      <a:pPr algn="r">
                        <a:spcAft>
                          <a:spcPts val="0"/>
                        </a:spcAft>
                      </a:pPr>
                      <a:r>
                        <a:rPr lang="en-US" sz="1100" b="1" dirty="0">
                          <a:effectLst/>
                          <a:latin typeface="Times New Roman"/>
                        </a:rPr>
                        <a:t>3839</a:t>
                      </a:r>
                    </a:p>
                  </a:txBody>
                  <a:tcPr marL="68580" marR="68580" marT="0" marB="0"/>
                </a:tc>
                <a:extLst>
                  <a:ext uri="{0D108BD9-81ED-4DB2-BD59-A6C34878D82A}">
                    <a16:rowId xmlns:a16="http://schemas.microsoft.com/office/drawing/2014/main" val="1523818877"/>
                  </a:ext>
                </a:extLst>
              </a:tr>
              <a:tr h="158229">
                <a:tc>
                  <a:txBody>
                    <a:bodyPr/>
                    <a:lstStyle/>
                    <a:p>
                      <a:pPr>
                        <a:spcAft>
                          <a:spcPts val="0"/>
                        </a:spcAft>
                      </a:pPr>
                      <a:r>
                        <a:rPr lang="en-US" sz="1100" b="1" dirty="0">
                          <a:effectLst/>
                          <a:latin typeface="Times New Roman"/>
                        </a:rPr>
                        <a:t>Western</a:t>
                      </a:r>
                    </a:p>
                  </a:txBody>
                  <a:tcPr marL="68580" marR="68580" marT="0" marB="0"/>
                </a:tc>
                <a:tc>
                  <a:txBody>
                    <a:bodyPr/>
                    <a:lstStyle/>
                    <a:p>
                      <a:pPr algn="r">
                        <a:spcAft>
                          <a:spcPts val="0"/>
                        </a:spcAft>
                      </a:pPr>
                      <a:r>
                        <a:rPr lang="en-US" sz="1100" b="1" dirty="0">
                          <a:effectLst/>
                          <a:latin typeface="Times New Roman"/>
                        </a:rPr>
                        <a:t>184</a:t>
                      </a:r>
                    </a:p>
                  </a:txBody>
                  <a:tcPr marL="68580" marR="68580" marT="0" marB="0"/>
                </a:tc>
                <a:tc>
                  <a:txBody>
                    <a:bodyPr/>
                    <a:lstStyle/>
                    <a:p>
                      <a:pPr algn="r">
                        <a:spcAft>
                          <a:spcPts val="0"/>
                        </a:spcAft>
                      </a:pPr>
                      <a:r>
                        <a:rPr lang="en-US" sz="1100" b="1" dirty="0">
                          <a:effectLst/>
                          <a:latin typeface="Times New Roman"/>
                        </a:rPr>
                        <a:t>261</a:t>
                      </a:r>
                    </a:p>
                  </a:txBody>
                  <a:tcPr marL="68580" marR="68580" marT="0" marB="0"/>
                </a:tc>
                <a:tc>
                  <a:txBody>
                    <a:bodyPr/>
                    <a:lstStyle/>
                    <a:p>
                      <a:pPr algn="r">
                        <a:spcAft>
                          <a:spcPts val="0"/>
                        </a:spcAft>
                      </a:pPr>
                      <a:r>
                        <a:rPr lang="en-US" sz="1100" b="1" dirty="0">
                          <a:effectLst/>
                          <a:latin typeface="Times New Roman"/>
                        </a:rPr>
                        <a:t>385</a:t>
                      </a:r>
                    </a:p>
                  </a:txBody>
                  <a:tcPr marL="68580" marR="68580" marT="0" marB="0"/>
                </a:tc>
                <a:tc>
                  <a:txBody>
                    <a:bodyPr/>
                    <a:lstStyle/>
                    <a:p>
                      <a:pPr algn="r">
                        <a:spcAft>
                          <a:spcPts val="0"/>
                        </a:spcAft>
                      </a:pPr>
                      <a:r>
                        <a:rPr lang="en-US" sz="1100" b="1" dirty="0">
                          <a:effectLst/>
                          <a:latin typeface="Times New Roman"/>
                        </a:rPr>
                        <a:t>485</a:t>
                      </a:r>
                    </a:p>
                  </a:txBody>
                  <a:tcPr marL="68580" marR="68580" marT="0" marB="0"/>
                </a:tc>
                <a:tc>
                  <a:txBody>
                    <a:bodyPr/>
                    <a:lstStyle/>
                    <a:p>
                      <a:pPr algn="r">
                        <a:spcAft>
                          <a:spcPts val="0"/>
                        </a:spcAft>
                      </a:pPr>
                      <a:r>
                        <a:rPr lang="en-US" sz="1100" b="1" dirty="0">
                          <a:effectLst/>
                          <a:latin typeface="Times New Roman"/>
                        </a:rPr>
                        <a:t>124</a:t>
                      </a:r>
                    </a:p>
                  </a:txBody>
                  <a:tcPr marL="68580" marR="68580" marT="0" marB="0"/>
                </a:tc>
                <a:tc>
                  <a:txBody>
                    <a:bodyPr/>
                    <a:lstStyle/>
                    <a:p>
                      <a:pPr algn="r">
                        <a:spcAft>
                          <a:spcPts val="0"/>
                        </a:spcAft>
                      </a:pPr>
                      <a:r>
                        <a:rPr lang="en-US" sz="1100" b="1" dirty="0">
                          <a:effectLst/>
                          <a:latin typeface="Times New Roman"/>
                        </a:rPr>
                        <a:t>23</a:t>
                      </a:r>
                    </a:p>
                  </a:txBody>
                  <a:tcPr marL="68580" marR="68580" marT="0" marB="0"/>
                </a:tc>
                <a:tc>
                  <a:txBody>
                    <a:bodyPr/>
                    <a:lstStyle/>
                    <a:p>
                      <a:pPr algn="r">
                        <a:spcAft>
                          <a:spcPts val="0"/>
                        </a:spcAft>
                      </a:pPr>
                      <a:r>
                        <a:rPr lang="en-US" sz="1100" b="1" dirty="0">
                          <a:effectLst/>
                          <a:latin typeface="Times New Roman"/>
                        </a:rPr>
                        <a:t>18</a:t>
                      </a:r>
                    </a:p>
                  </a:txBody>
                  <a:tcPr marL="68580" marR="68580" marT="0" marB="0"/>
                </a:tc>
                <a:tc>
                  <a:txBody>
                    <a:bodyPr/>
                    <a:lstStyle/>
                    <a:p>
                      <a:pPr algn="r">
                        <a:spcAft>
                          <a:spcPts val="0"/>
                        </a:spcAft>
                      </a:pPr>
                      <a:r>
                        <a:rPr lang="en-US" sz="1100" b="1" dirty="0">
                          <a:effectLst/>
                          <a:latin typeface="Times New Roman"/>
                        </a:rPr>
                        <a:t>280</a:t>
                      </a:r>
                    </a:p>
                  </a:txBody>
                  <a:tcPr marL="68580" marR="68580" marT="0" marB="0"/>
                </a:tc>
                <a:tc>
                  <a:txBody>
                    <a:bodyPr/>
                    <a:lstStyle/>
                    <a:p>
                      <a:pPr algn="r">
                        <a:spcAft>
                          <a:spcPts val="0"/>
                        </a:spcAft>
                      </a:pPr>
                      <a:r>
                        <a:rPr lang="en-US" sz="1100" b="1" dirty="0">
                          <a:effectLst/>
                          <a:latin typeface="Times New Roman"/>
                        </a:rPr>
                        <a:t>4</a:t>
                      </a:r>
                    </a:p>
                  </a:txBody>
                  <a:tcPr marL="68580" marR="68580" marT="0" marB="0"/>
                </a:tc>
                <a:tc>
                  <a:txBody>
                    <a:bodyPr/>
                    <a:lstStyle/>
                    <a:p>
                      <a:pPr algn="r">
                        <a:spcAft>
                          <a:spcPts val="0"/>
                        </a:spcAft>
                      </a:pPr>
                      <a:r>
                        <a:rPr lang="en-US" sz="1100" b="1" dirty="0">
                          <a:effectLst/>
                          <a:latin typeface="Times New Roman"/>
                        </a:rPr>
                        <a:t>16</a:t>
                      </a:r>
                    </a:p>
                  </a:txBody>
                  <a:tcPr marL="68580" marR="68580" marT="0" marB="0"/>
                </a:tc>
                <a:tc>
                  <a:txBody>
                    <a:bodyPr/>
                    <a:lstStyle/>
                    <a:p>
                      <a:pPr algn="r">
                        <a:spcAft>
                          <a:spcPts val="0"/>
                        </a:spcAft>
                      </a:pPr>
                      <a:r>
                        <a:rPr lang="en-US" sz="1100" b="1" dirty="0">
                          <a:effectLst/>
                          <a:latin typeface="Times New Roman"/>
                        </a:rPr>
                        <a:t>21</a:t>
                      </a:r>
                    </a:p>
                  </a:txBody>
                  <a:tcPr marL="68580" marR="68580" marT="0" marB="0"/>
                </a:tc>
                <a:tc>
                  <a:txBody>
                    <a:bodyPr/>
                    <a:lstStyle/>
                    <a:p>
                      <a:pPr algn="r">
                        <a:spcAft>
                          <a:spcPts val="0"/>
                        </a:spcAft>
                      </a:pPr>
                      <a:r>
                        <a:rPr lang="en-US" sz="1100" b="1" dirty="0">
                          <a:effectLst/>
                          <a:latin typeface="Times New Roman"/>
                        </a:rPr>
                        <a:t>19</a:t>
                      </a:r>
                    </a:p>
                  </a:txBody>
                  <a:tcPr marL="68580" marR="68580" marT="0" marB="0"/>
                </a:tc>
                <a:tc>
                  <a:txBody>
                    <a:bodyPr/>
                    <a:lstStyle/>
                    <a:p>
                      <a:pPr algn="r">
                        <a:spcAft>
                          <a:spcPts val="0"/>
                        </a:spcAft>
                      </a:pPr>
                      <a:r>
                        <a:rPr lang="en-US" sz="1100" b="1" dirty="0">
                          <a:effectLst/>
                          <a:latin typeface="Times New Roman"/>
                        </a:rPr>
                        <a:t>2529</a:t>
                      </a:r>
                    </a:p>
                  </a:txBody>
                  <a:tcPr marL="68580" marR="68580" marT="0" marB="0"/>
                </a:tc>
                <a:extLst>
                  <a:ext uri="{0D108BD9-81ED-4DB2-BD59-A6C34878D82A}">
                    <a16:rowId xmlns:a16="http://schemas.microsoft.com/office/drawing/2014/main" val="1515645834"/>
                  </a:ext>
                </a:extLst>
              </a:tr>
              <a:tr h="158229">
                <a:tc>
                  <a:txBody>
                    <a:bodyPr/>
                    <a:lstStyle/>
                    <a:p>
                      <a:pPr>
                        <a:spcAft>
                          <a:spcPts val="0"/>
                        </a:spcAft>
                      </a:pPr>
                      <a:r>
                        <a:rPr lang="en-US" sz="1100" b="1" dirty="0">
                          <a:effectLst/>
                          <a:latin typeface="Times New Roman"/>
                        </a:rPr>
                        <a:t>Northern Zone</a:t>
                      </a:r>
                    </a:p>
                  </a:txBody>
                  <a:tcPr marL="68580" marR="68580" marT="0" marB="0"/>
                </a:tc>
                <a:tc>
                  <a:txBody>
                    <a:bodyPr/>
                    <a:lstStyle/>
                    <a:p>
                      <a:pPr algn="r">
                        <a:spcAft>
                          <a:spcPts val="0"/>
                        </a:spcAft>
                      </a:pPr>
                      <a:r>
                        <a:rPr lang="en-US" sz="1100" b="1" dirty="0">
                          <a:effectLst/>
                          <a:latin typeface="Times New Roman"/>
                        </a:rPr>
                        <a:t>387</a:t>
                      </a:r>
                    </a:p>
                  </a:txBody>
                  <a:tcPr marL="68580" marR="68580" marT="0" marB="0"/>
                </a:tc>
                <a:tc>
                  <a:txBody>
                    <a:bodyPr/>
                    <a:lstStyle/>
                    <a:p>
                      <a:pPr algn="r">
                        <a:spcAft>
                          <a:spcPts val="0"/>
                        </a:spcAft>
                      </a:pPr>
                      <a:r>
                        <a:rPr lang="en-US" sz="1100" b="1" dirty="0">
                          <a:effectLst/>
                          <a:latin typeface="Times New Roman"/>
                        </a:rPr>
                        <a:t>897</a:t>
                      </a:r>
                    </a:p>
                  </a:txBody>
                  <a:tcPr marL="68580" marR="68580" marT="0" marB="0"/>
                </a:tc>
                <a:tc>
                  <a:txBody>
                    <a:bodyPr/>
                    <a:lstStyle/>
                    <a:p>
                      <a:pPr algn="r">
                        <a:spcAft>
                          <a:spcPts val="0"/>
                        </a:spcAft>
                      </a:pPr>
                      <a:r>
                        <a:rPr lang="en-US" sz="1100" b="1" dirty="0">
                          <a:effectLst/>
                          <a:latin typeface="Times New Roman"/>
                        </a:rPr>
                        <a:t>1348</a:t>
                      </a:r>
                    </a:p>
                  </a:txBody>
                  <a:tcPr marL="68580" marR="68580" marT="0" marB="0"/>
                </a:tc>
                <a:tc>
                  <a:txBody>
                    <a:bodyPr/>
                    <a:lstStyle/>
                    <a:p>
                      <a:pPr algn="r">
                        <a:spcAft>
                          <a:spcPts val="0"/>
                        </a:spcAft>
                      </a:pPr>
                      <a:r>
                        <a:rPr lang="en-US" sz="1100" b="1" dirty="0">
                          <a:effectLst/>
                          <a:latin typeface="Times New Roman"/>
                        </a:rPr>
                        <a:t>681</a:t>
                      </a:r>
                    </a:p>
                  </a:txBody>
                  <a:tcPr marL="68580" marR="68580" marT="0" marB="0"/>
                </a:tc>
                <a:tc>
                  <a:txBody>
                    <a:bodyPr/>
                    <a:lstStyle/>
                    <a:p>
                      <a:pPr algn="r">
                        <a:spcAft>
                          <a:spcPts val="0"/>
                        </a:spcAft>
                      </a:pPr>
                      <a:r>
                        <a:rPr lang="en-US" sz="1100" b="1" dirty="0">
                          <a:effectLst/>
                          <a:latin typeface="Times New Roman"/>
                        </a:rPr>
                        <a:t>139</a:t>
                      </a:r>
                    </a:p>
                  </a:txBody>
                  <a:tcPr marL="68580" marR="68580" marT="0" marB="0"/>
                </a:tc>
                <a:tc>
                  <a:txBody>
                    <a:bodyPr/>
                    <a:lstStyle/>
                    <a:p>
                      <a:pPr algn="r">
                        <a:spcAft>
                          <a:spcPts val="0"/>
                        </a:spcAft>
                      </a:pPr>
                      <a:r>
                        <a:rPr lang="en-US" sz="1100" b="1" dirty="0">
                          <a:effectLst/>
                          <a:latin typeface="Times New Roman"/>
                        </a:rPr>
                        <a:t>1</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7</a:t>
                      </a:r>
                    </a:p>
                  </a:txBody>
                  <a:tcPr marL="68580" marR="68580" marT="0" marB="0"/>
                </a:tc>
                <a:tc>
                  <a:txBody>
                    <a:bodyPr/>
                    <a:lstStyle/>
                    <a:p>
                      <a:pPr algn="r">
                        <a:spcAft>
                          <a:spcPts val="0"/>
                        </a:spcAft>
                      </a:pPr>
                      <a:r>
                        <a:rPr lang="en-US" sz="1100" b="1" dirty="0">
                          <a:effectLst/>
                          <a:latin typeface="Times New Roman"/>
                        </a:rPr>
                        <a:t>2</a:t>
                      </a:r>
                    </a:p>
                  </a:txBody>
                  <a:tcPr marL="68580" marR="68580" marT="0" marB="0"/>
                </a:tc>
                <a:tc>
                  <a:txBody>
                    <a:bodyPr/>
                    <a:lstStyle/>
                    <a:p>
                      <a:pPr algn="r">
                        <a:spcAft>
                          <a:spcPts val="0"/>
                        </a:spcAft>
                      </a:pPr>
                      <a:r>
                        <a:rPr lang="en-US" sz="1100" b="1" dirty="0">
                          <a:effectLst/>
                          <a:latin typeface="Times New Roman"/>
                        </a:rPr>
                        <a:t>25</a:t>
                      </a:r>
                    </a:p>
                  </a:txBody>
                  <a:tcPr marL="68580" marR="68580" marT="0" marB="0"/>
                </a:tc>
                <a:tc>
                  <a:txBody>
                    <a:bodyPr/>
                    <a:lstStyle/>
                    <a:p>
                      <a:pPr algn="r">
                        <a:spcAft>
                          <a:spcPts val="0"/>
                        </a:spcAft>
                      </a:pPr>
                      <a:r>
                        <a:rPr lang="en-US" sz="1100" b="1" dirty="0">
                          <a:effectLst/>
                          <a:latin typeface="Times New Roman"/>
                        </a:rPr>
                        <a:t>13</a:t>
                      </a:r>
                    </a:p>
                  </a:txBody>
                  <a:tcPr marL="68580" marR="68580" marT="0" marB="0"/>
                </a:tc>
                <a:tc>
                  <a:txBody>
                    <a:bodyPr/>
                    <a:lstStyle/>
                    <a:p>
                      <a:pPr algn="r">
                        <a:spcAft>
                          <a:spcPts val="0"/>
                        </a:spcAft>
                      </a:pPr>
                      <a:r>
                        <a:rPr lang="en-US" sz="1100" b="1" dirty="0">
                          <a:effectLst/>
                          <a:latin typeface="Times New Roman"/>
                        </a:rPr>
                        <a:t>889</a:t>
                      </a:r>
                    </a:p>
                  </a:txBody>
                  <a:tcPr marL="68580" marR="68580" marT="0" marB="0"/>
                </a:tc>
                <a:tc>
                  <a:txBody>
                    <a:bodyPr/>
                    <a:lstStyle/>
                    <a:p>
                      <a:pPr algn="r">
                        <a:spcAft>
                          <a:spcPts val="0"/>
                        </a:spcAft>
                      </a:pPr>
                      <a:r>
                        <a:rPr lang="en-US" sz="1100" b="1" dirty="0">
                          <a:effectLst/>
                          <a:latin typeface="Times New Roman"/>
                        </a:rPr>
                        <a:t>7230</a:t>
                      </a:r>
                    </a:p>
                  </a:txBody>
                  <a:tcPr marL="68580" marR="68580" marT="0" marB="0"/>
                </a:tc>
                <a:extLst>
                  <a:ext uri="{0D108BD9-81ED-4DB2-BD59-A6C34878D82A}">
                    <a16:rowId xmlns:a16="http://schemas.microsoft.com/office/drawing/2014/main" val="1071387178"/>
                  </a:ext>
                </a:extLst>
              </a:tr>
              <a:tr h="158229">
                <a:tc>
                  <a:txBody>
                    <a:bodyPr/>
                    <a:lstStyle/>
                    <a:p>
                      <a:pPr>
                        <a:spcAft>
                          <a:spcPts val="0"/>
                        </a:spcAft>
                      </a:pPr>
                      <a:r>
                        <a:rPr lang="en-US" sz="1100" b="1" dirty="0" err="1">
                          <a:effectLst/>
                          <a:latin typeface="Times New Roman"/>
                        </a:rPr>
                        <a:t>Southeren</a:t>
                      </a:r>
                      <a:endParaRPr lang="en-US" sz="1100" b="1" dirty="0">
                        <a:effectLst/>
                        <a:latin typeface="Times New Roman"/>
                      </a:endParaRPr>
                    </a:p>
                  </a:txBody>
                  <a:tcPr marL="68580" marR="68580" marT="0" marB="0"/>
                </a:tc>
                <a:tc>
                  <a:txBody>
                    <a:bodyPr/>
                    <a:lstStyle/>
                    <a:p>
                      <a:pPr algn="r">
                        <a:spcAft>
                          <a:spcPts val="0"/>
                        </a:spcAft>
                      </a:pPr>
                      <a:r>
                        <a:rPr lang="en-US" sz="1100" b="1" dirty="0">
                          <a:effectLst/>
                          <a:latin typeface="Times New Roman"/>
                        </a:rPr>
                        <a:t>265</a:t>
                      </a:r>
                    </a:p>
                  </a:txBody>
                  <a:tcPr marL="68580" marR="68580" marT="0" marB="0"/>
                </a:tc>
                <a:tc>
                  <a:txBody>
                    <a:bodyPr/>
                    <a:lstStyle/>
                    <a:p>
                      <a:pPr algn="r">
                        <a:spcAft>
                          <a:spcPts val="0"/>
                        </a:spcAft>
                      </a:pPr>
                      <a:r>
                        <a:rPr lang="en-US" sz="1100" b="1" dirty="0">
                          <a:effectLst/>
                          <a:latin typeface="Times New Roman"/>
                        </a:rPr>
                        <a:t>406</a:t>
                      </a:r>
                    </a:p>
                  </a:txBody>
                  <a:tcPr marL="68580" marR="68580" marT="0" marB="0"/>
                </a:tc>
                <a:tc>
                  <a:txBody>
                    <a:bodyPr/>
                    <a:lstStyle/>
                    <a:p>
                      <a:pPr algn="r">
                        <a:spcAft>
                          <a:spcPts val="0"/>
                        </a:spcAft>
                      </a:pPr>
                      <a:r>
                        <a:rPr lang="en-US" sz="1100" b="1" dirty="0">
                          <a:effectLst/>
                          <a:latin typeface="Times New Roman"/>
                        </a:rPr>
                        <a:t>1033</a:t>
                      </a:r>
                    </a:p>
                  </a:txBody>
                  <a:tcPr marL="68580" marR="68580" marT="0" marB="0"/>
                </a:tc>
                <a:tc>
                  <a:txBody>
                    <a:bodyPr/>
                    <a:lstStyle/>
                    <a:p>
                      <a:pPr algn="r">
                        <a:spcAft>
                          <a:spcPts val="0"/>
                        </a:spcAft>
                      </a:pPr>
                      <a:r>
                        <a:rPr lang="en-US" sz="1100" b="1" dirty="0">
                          <a:effectLst/>
                          <a:latin typeface="Times New Roman"/>
                        </a:rPr>
                        <a:t>717</a:t>
                      </a:r>
                    </a:p>
                  </a:txBody>
                  <a:tcPr marL="68580" marR="68580" marT="0" marB="0"/>
                </a:tc>
                <a:tc>
                  <a:txBody>
                    <a:bodyPr/>
                    <a:lstStyle/>
                    <a:p>
                      <a:pPr algn="r">
                        <a:spcAft>
                          <a:spcPts val="0"/>
                        </a:spcAft>
                      </a:pPr>
                      <a:r>
                        <a:rPr lang="en-US" sz="1100" b="1" dirty="0">
                          <a:effectLst/>
                          <a:latin typeface="Times New Roman"/>
                        </a:rPr>
                        <a:t>149</a:t>
                      </a:r>
                    </a:p>
                  </a:txBody>
                  <a:tcPr marL="68580" marR="68580" marT="0" marB="0"/>
                </a:tc>
                <a:tc>
                  <a:txBody>
                    <a:bodyPr/>
                    <a:lstStyle/>
                    <a:p>
                      <a:pPr algn="r">
                        <a:spcAft>
                          <a:spcPts val="0"/>
                        </a:spcAft>
                      </a:pPr>
                      <a:r>
                        <a:rPr lang="en-US" sz="1100" b="1" dirty="0">
                          <a:effectLst/>
                          <a:latin typeface="Times New Roman"/>
                        </a:rPr>
                        <a:t>6</a:t>
                      </a:r>
                    </a:p>
                  </a:txBody>
                  <a:tcPr marL="68580" marR="68580" marT="0" marB="0"/>
                </a:tc>
                <a:tc>
                  <a:txBody>
                    <a:bodyPr/>
                    <a:lstStyle/>
                    <a:p>
                      <a:pPr algn="r">
                        <a:spcAft>
                          <a:spcPts val="0"/>
                        </a:spcAft>
                      </a:pPr>
                      <a:r>
                        <a:rPr lang="en-US" sz="1100" b="1" dirty="0">
                          <a:effectLst/>
                          <a:latin typeface="Times New Roman"/>
                        </a:rPr>
                        <a:t>23</a:t>
                      </a:r>
                    </a:p>
                  </a:txBody>
                  <a:tcPr marL="68580" marR="68580" marT="0" marB="0"/>
                </a:tc>
                <a:tc>
                  <a:txBody>
                    <a:bodyPr/>
                    <a:lstStyle/>
                    <a:p>
                      <a:pPr algn="r">
                        <a:spcAft>
                          <a:spcPts val="0"/>
                        </a:spcAft>
                      </a:pPr>
                      <a:r>
                        <a:rPr lang="en-US" sz="1100" b="1" dirty="0">
                          <a:effectLst/>
                          <a:latin typeface="Times New Roman"/>
                        </a:rPr>
                        <a:t>12</a:t>
                      </a:r>
                    </a:p>
                  </a:txBody>
                  <a:tcPr marL="68580" marR="68580" marT="0" marB="0"/>
                </a:tc>
                <a:tc>
                  <a:txBody>
                    <a:bodyPr/>
                    <a:lstStyle/>
                    <a:p>
                      <a:pPr algn="r">
                        <a:spcAft>
                          <a:spcPts val="0"/>
                        </a:spcAft>
                      </a:pPr>
                      <a:r>
                        <a:rPr lang="en-US" sz="1100" b="1" dirty="0">
                          <a:effectLst/>
                          <a:latin typeface="Times New Roman"/>
                        </a:rPr>
                        <a:t>8</a:t>
                      </a:r>
                    </a:p>
                  </a:txBody>
                  <a:tcPr marL="68580" marR="68580" marT="0" marB="0"/>
                </a:tc>
                <a:tc>
                  <a:txBody>
                    <a:bodyPr/>
                    <a:lstStyle/>
                    <a:p>
                      <a:pPr algn="r">
                        <a:spcAft>
                          <a:spcPts val="0"/>
                        </a:spcAft>
                      </a:pPr>
                      <a:r>
                        <a:rPr lang="en-US" sz="1100" b="1" dirty="0">
                          <a:effectLst/>
                          <a:latin typeface="Times New Roman"/>
                        </a:rPr>
                        <a:t>7</a:t>
                      </a:r>
                    </a:p>
                  </a:txBody>
                  <a:tcPr marL="68580" marR="68580" marT="0" marB="0"/>
                </a:tc>
                <a:tc>
                  <a:txBody>
                    <a:bodyPr/>
                    <a:lstStyle/>
                    <a:p>
                      <a:pPr algn="r">
                        <a:spcAft>
                          <a:spcPts val="0"/>
                        </a:spcAft>
                      </a:pPr>
                      <a:r>
                        <a:rPr lang="en-US" sz="1100" b="1" dirty="0">
                          <a:effectLst/>
                          <a:latin typeface="Times New Roman"/>
                        </a:rPr>
                        <a:t>50</a:t>
                      </a:r>
                    </a:p>
                  </a:txBody>
                  <a:tcPr marL="68580" marR="68580" marT="0" marB="0"/>
                </a:tc>
                <a:tc>
                  <a:txBody>
                    <a:bodyPr/>
                    <a:lstStyle/>
                    <a:p>
                      <a:pPr algn="r">
                        <a:spcAft>
                          <a:spcPts val="0"/>
                        </a:spcAft>
                      </a:pPr>
                      <a:r>
                        <a:rPr lang="en-US" sz="1100" b="1" dirty="0">
                          <a:effectLst/>
                          <a:latin typeface="Times New Roman"/>
                        </a:rPr>
                        <a:t>64</a:t>
                      </a:r>
                    </a:p>
                  </a:txBody>
                  <a:tcPr marL="68580" marR="68580" marT="0" marB="0"/>
                </a:tc>
                <a:tc>
                  <a:txBody>
                    <a:bodyPr/>
                    <a:lstStyle/>
                    <a:p>
                      <a:pPr algn="r">
                        <a:spcAft>
                          <a:spcPts val="0"/>
                        </a:spcAft>
                      </a:pPr>
                      <a:r>
                        <a:rPr lang="en-US" sz="1100" b="1" dirty="0">
                          <a:effectLst/>
                          <a:latin typeface="Times New Roman"/>
                        </a:rPr>
                        <a:t>3635</a:t>
                      </a:r>
                    </a:p>
                  </a:txBody>
                  <a:tcPr marL="68580" marR="68580" marT="0" marB="0"/>
                </a:tc>
                <a:extLst>
                  <a:ext uri="{0D108BD9-81ED-4DB2-BD59-A6C34878D82A}">
                    <a16:rowId xmlns:a16="http://schemas.microsoft.com/office/drawing/2014/main" val="1782969696"/>
                  </a:ext>
                </a:extLst>
              </a:tr>
              <a:tr h="158229">
                <a:tc>
                  <a:txBody>
                    <a:bodyPr/>
                    <a:lstStyle/>
                    <a:p>
                      <a:pPr>
                        <a:spcAft>
                          <a:spcPts val="0"/>
                        </a:spcAft>
                      </a:pPr>
                      <a:r>
                        <a:rPr lang="en-US" sz="1100" b="1" dirty="0">
                          <a:effectLst/>
                          <a:latin typeface="Times New Roman"/>
                        </a:rPr>
                        <a:t>Central</a:t>
                      </a:r>
                    </a:p>
                  </a:txBody>
                  <a:tcPr marL="68580" marR="68580" marT="0" marB="0"/>
                </a:tc>
                <a:tc>
                  <a:txBody>
                    <a:bodyPr/>
                    <a:lstStyle/>
                    <a:p>
                      <a:pPr algn="r">
                        <a:spcAft>
                          <a:spcPts val="0"/>
                        </a:spcAft>
                      </a:pPr>
                      <a:r>
                        <a:rPr lang="en-US" sz="1100" b="1" dirty="0">
                          <a:effectLst/>
                          <a:latin typeface="Times New Roman"/>
                        </a:rPr>
                        <a:t>131</a:t>
                      </a:r>
                    </a:p>
                  </a:txBody>
                  <a:tcPr marL="68580" marR="68580" marT="0" marB="0"/>
                </a:tc>
                <a:tc>
                  <a:txBody>
                    <a:bodyPr/>
                    <a:lstStyle/>
                    <a:p>
                      <a:pPr algn="r">
                        <a:spcAft>
                          <a:spcPts val="0"/>
                        </a:spcAft>
                      </a:pPr>
                      <a:r>
                        <a:rPr lang="en-US" sz="1100" b="1" dirty="0">
                          <a:effectLst/>
                          <a:latin typeface="Times New Roman"/>
                        </a:rPr>
                        <a:t>354</a:t>
                      </a:r>
                    </a:p>
                  </a:txBody>
                  <a:tcPr marL="68580" marR="68580" marT="0" marB="0"/>
                </a:tc>
                <a:tc>
                  <a:txBody>
                    <a:bodyPr/>
                    <a:lstStyle/>
                    <a:p>
                      <a:pPr algn="r">
                        <a:spcAft>
                          <a:spcPts val="0"/>
                        </a:spcAft>
                      </a:pPr>
                      <a:r>
                        <a:rPr lang="en-US" sz="1100" b="1" dirty="0">
                          <a:effectLst/>
                          <a:latin typeface="Times New Roman"/>
                        </a:rPr>
                        <a:t>579</a:t>
                      </a:r>
                    </a:p>
                  </a:txBody>
                  <a:tcPr marL="68580" marR="68580" marT="0" marB="0"/>
                </a:tc>
                <a:tc>
                  <a:txBody>
                    <a:bodyPr/>
                    <a:lstStyle/>
                    <a:p>
                      <a:pPr algn="r">
                        <a:spcAft>
                          <a:spcPts val="0"/>
                        </a:spcAft>
                      </a:pPr>
                      <a:r>
                        <a:rPr lang="en-US" sz="1100" b="1" dirty="0">
                          <a:effectLst/>
                          <a:latin typeface="Times New Roman"/>
                        </a:rPr>
                        <a:t>282</a:t>
                      </a:r>
                    </a:p>
                  </a:txBody>
                  <a:tcPr marL="68580" marR="68580" marT="0" marB="0"/>
                </a:tc>
                <a:tc>
                  <a:txBody>
                    <a:bodyPr/>
                    <a:lstStyle/>
                    <a:p>
                      <a:pPr algn="r">
                        <a:spcAft>
                          <a:spcPts val="0"/>
                        </a:spcAft>
                      </a:pPr>
                      <a:r>
                        <a:rPr lang="en-US" sz="1100" b="1" dirty="0">
                          <a:effectLst/>
                          <a:latin typeface="Times New Roman"/>
                        </a:rPr>
                        <a:t>49</a:t>
                      </a:r>
                    </a:p>
                  </a:txBody>
                  <a:tcPr marL="68580" marR="68580" marT="0" marB="0"/>
                </a:tc>
                <a:tc>
                  <a:txBody>
                    <a:bodyPr/>
                    <a:lstStyle/>
                    <a:p>
                      <a:pPr algn="r">
                        <a:spcAft>
                          <a:spcPts val="0"/>
                        </a:spcAft>
                      </a:pPr>
                      <a:r>
                        <a:rPr lang="en-US" sz="1100" b="1" dirty="0">
                          <a:effectLst/>
                          <a:latin typeface="Times New Roman"/>
                        </a:rPr>
                        <a:t>17</a:t>
                      </a:r>
                    </a:p>
                  </a:txBody>
                  <a:tcPr marL="68580" marR="68580" marT="0" marB="0"/>
                </a:tc>
                <a:tc>
                  <a:txBody>
                    <a:bodyPr/>
                    <a:lstStyle/>
                    <a:p>
                      <a:pPr algn="r">
                        <a:spcAft>
                          <a:spcPts val="0"/>
                        </a:spcAft>
                      </a:pPr>
                      <a:r>
                        <a:rPr lang="en-US" sz="1100" b="1" dirty="0">
                          <a:effectLst/>
                          <a:latin typeface="Times New Roman"/>
                        </a:rPr>
                        <a:t>28</a:t>
                      </a:r>
                    </a:p>
                  </a:txBody>
                  <a:tcPr marL="68580" marR="68580" marT="0" marB="0"/>
                </a:tc>
                <a:tc>
                  <a:txBody>
                    <a:bodyPr/>
                    <a:lstStyle/>
                    <a:p>
                      <a:pPr algn="r">
                        <a:spcAft>
                          <a:spcPts val="0"/>
                        </a:spcAft>
                      </a:pPr>
                      <a:r>
                        <a:rPr lang="en-US" sz="1100" b="1" dirty="0">
                          <a:effectLst/>
                          <a:latin typeface="Times New Roman"/>
                        </a:rPr>
                        <a:t>7</a:t>
                      </a:r>
                    </a:p>
                  </a:txBody>
                  <a:tcPr marL="68580" marR="68580" marT="0" marB="0"/>
                </a:tc>
                <a:tc>
                  <a:txBody>
                    <a:bodyPr/>
                    <a:lstStyle/>
                    <a:p>
                      <a:pPr algn="r">
                        <a:spcAft>
                          <a:spcPts val="0"/>
                        </a:spcAft>
                      </a:pPr>
                      <a:r>
                        <a:rPr lang="en-US" sz="1100" b="1" dirty="0">
                          <a:effectLst/>
                          <a:latin typeface="Times New Roman"/>
                        </a:rPr>
                        <a:t>5</a:t>
                      </a:r>
                    </a:p>
                  </a:txBody>
                  <a:tcPr marL="68580" marR="68580" marT="0" marB="0"/>
                </a:tc>
                <a:tc>
                  <a:txBody>
                    <a:bodyPr/>
                    <a:lstStyle/>
                    <a:p>
                      <a:pPr algn="r">
                        <a:spcAft>
                          <a:spcPts val="0"/>
                        </a:spcAft>
                      </a:pPr>
                      <a:r>
                        <a:rPr lang="en-US" sz="1100" b="1" dirty="0">
                          <a:effectLst/>
                          <a:latin typeface="Times New Roman"/>
                        </a:rPr>
                        <a:t>14</a:t>
                      </a:r>
                    </a:p>
                  </a:txBody>
                  <a:tcPr marL="68580" marR="68580" marT="0" marB="0"/>
                </a:tc>
                <a:tc>
                  <a:txBody>
                    <a:bodyPr/>
                    <a:lstStyle/>
                    <a:p>
                      <a:pPr algn="r">
                        <a:spcAft>
                          <a:spcPts val="0"/>
                        </a:spcAft>
                      </a:pPr>
                      <a:r>
                        <a:rPr lang="en-US" sz="1100" b="1" dirty="0">
                          <a:effectLst/>
                          <a:latin typeface="Times New Roman"/>
                        </a:rPr>
                        <a:t>2</a:t>
                      </a:r>
                    </a:p>
                  </a:txBody>
                  <a:tcPr marL="68580" marR="68580" marT="0" marB="0"/>
                </a:tc>
                <a:tc>
                  <a:txBody>
                    <a:bodyPr/>
                    <a:lstStyle/>
                    <a:p>
                      <a:pPr algn="r">
                        <a:spcAft>
                          <a:spcPts val="0"/>
                        </a:spcAft>
                      </a:pPr>
                      <a:r>
                        <a:rPr lang="en-US" sz="1100" b="1" dirty="0">
                          <a:effectLst/>
                          <a:latin typeface="Times New Roman"/>
                        </a:rPr>
                        <a:t>11</a:t>
                      </a:r>
                    </a:p>
                  </a:txBody>
                  <a:tcPr marL="68580" marR="68580" marT="0" marB="0"/>
                </a:tc>
                <a:tc>
                  <a:txBody>
                    <a:bodyPr/>
                    <a:lstStyle/>
                    <a:p>
                      <a:pPr algn="r">
                        <a:spcAft>
                          <a:spcPts val="0"/>
                        </a:spcAft>
                      </a:pPr>
                      <a:r>
                        <a:rPr lang="en-US" sz="1100" b="1" dirty="0">
                          <a:effectLst/>
                          <a:latin typeface="Times New Roman"/>
                        </a:rPr>
                        <a:t>1760</a:t>
                      </a:r>
                    </a:p>
                  </a:txBody>
                  <a:tcPr marL="68580" marR="68580" marT="0" marB="0"/>
                </a:tc>
                <a:extLst>
                  <a:ext uri="{0D108BD9-81ED-4DB2-BD59-A6C34878D82A}">
                    <a16:rowId xmlns:a16="http://schemas.microsoft.com/office/drawing/2014/main" val="3138063048"/>
                  </a:ext>
                </a:extLst>
              </a:tr>
              <a:tr h="158229">
                <a:tc>
                  <a:txBody>
                    <a:bodyPr/>
                    <a:lstStyle/>
                    <a:p>
                      <a:pPr>
                        <a:spcAft>
                          <a:spcPts val="0"/>
                        </a:spcAft>
                      </a:pPr>
                      <a:r>
                        <a:rPr lang="en-US" sz="1100" b="1" dirty="0">
                          <a:effectLst/>
                          <a:latin typeface="Times New Roman"/>
                        </a:rPr>
                        <a:t>North </a:t>
                      </a:r>
                      <a:r>
                        <a:rPr lang="en-US" sz="1100" b="1" dirty="0" err="1">
                          <a:effectLst/>
                          <a:latin typeface="Times New Roman"/>
                        </a:rPr>
                        <a:t>Easteren</a:t>
                      </a:r>
                      <a:endParaRPr lang="en-US" sz="1100" b="1" dirty="0">
                        <a:effectLst/>
                        <a:latin typeface="Times New Roman"/>
                      </a:endParaRPr>
                    </a:p>
                  </a:txBody>
                  <a:tcPr marL="68580" marR="68580" marT="0" marB="0"/>
                </a:tc>
                <a:tc>
                  <a:txBody>
                    <a:bodyPr/>
                    <a:lstStyle/>
                    <a:p>
                      <a:pPr algn="r">
                        <a:spcAft>
                          <a:spcPts val="0"/>
                        </a:spcAft>
                      </a:pPr>
                      <a:r>
                        <a:rPr lang="en-US" sz="1100" b="1" dirty="0">
                          <a:effectLst/>
                          <a:latin typeface="Times New Roman"/>
                        </a:rPr>
                        <a:t>136</a:t>
                      </a:r>
                    </a:p>
                  </a:txBody>
                  <a:tcPr marL="68580" marR="68580" marT="0" marB="0"/>
                </a:tc>
                <a:tc>
                  <a:txBody>
                    <a:bodyPr/>
                    <a:lstStyle/>
                    <a:p>
                      <a:pPr algn="r">
                        <a:spcAft>
                          <a:spcPts val="0"/>
                        </a:spcAft>
                      </a:pPr>
                      <a:r>
                        <a:rPr lang="en-US" sz="1100" b="1" dirty="0">
                          <a:effectLst/>
                          <a:latin typeface="Times New Roman"/>
                        </a:rPr>
                        <a:t>165</a:t>
                      </a:r>
                    </a:p>
                  </a:txBody>
                  <a:tcPr marL="68580" marR="68580" marT="0" marB="0"/>
                </a:tc>
                <a:tc>
                  <a:txBody>
                    <a:bodyPr/>
                    <a:lstStyle/>
                    <a:p>
                      <a:pPr algn="r">
                        <a:spcAft>
                          <a:spcPts val="0"/>
                        </a:spcAft>
                      </a:pPr>
                      <a:r>
                        <a:rPr lang="en-US" sz="1100" b="1" dirty="0">
                          <a:effectLst/>
                          <a:latin typeface="Times New Roman"/>
                        </a:rPr>
                        <a:t>229</a:t>
                      </a:r>
                    </a:p>
                  </a:txBody>
                  <a:tcPr marL="68580" marR="68580" marT="0" marB="0"/>
                </a:tc>
                <a:tc>
                  <a:txBody>
                    <a:bodyPr/>
                    <a:lstStyle/>
                    <a:p>
                      <a:pPr algn="r">
                        <a:spcAft>
                          <a:spcPts val="0"/>
                        </a:spcAft>
                      </a:pPr>
                      <a:r>
                        <a:rPr lang="en-US" sz="1100" b="1" dirty="0">
                          <a:effectLst/>
                          <a:latin typeface="Times New Roman"/>
                        </a:rPr>
                        <a:t>62</a:t>
                      </a:r>
                    </a:p>
                  </a:txBody>
                  <a:tcPr marL="68580" marR="68580" marT="0" marB="0"/>
                </a:tc>
                <a:tc>
                  <a:txBody>
                    <a:bodyPr/>
                    <a:lstStyle/>
                    <a:p>
                      <a:pPr algn="r">
                        <a:spcAft>
                          <a:spcPts val="0"/>
                        </a:spcAft>
                      </a:pPr>
                      <a:r>
                        <a:rPr lang="en-US" sz="1100" b="1" dirty="0">
                          <a:effectLst/>
                          <a:latin typeface="Times New Roman"/>
                        </a:rPr>
                        <a:t>65</a:t>
                      </a:r>
                    </a:p>
                  </a:txBody>
                  <a:tcPr marL="68580" marR="68580" marT="0" marB="0"/>
                </a:tc>
                <a:tc>
                  <a:txBody>
                    <a:bodyPr/>
                    <a:lstStyle/>
                    <a:p>
                      <a:pPr algn="r">
                        <a:spcAft>
                          <a:spcPts val="0"/>
                        </a:spcAft>
                      </a:pPr>
                      <a:r>
                        <a:rPr lang="en-US" sz="1100" b="1" dirty="0">
                          <a:effectLst/>
                          <a:latin typeface="Times New Roman"/>
                        </a:rPr>
                        <a:t>3</a:t>
                      </a:r>
                    </a:p>
                  </a:txBody>
                  <a:tcPr marL="68580" marR="68580" marT="0" marB="0"/>
                </a:tc>
                <a:tc>
                  <a:txBody>
                    <a:bodyPr/>
                    <a:lstStyle/>
                    <a:p>
                      <a:pPr algn="r">
                        <a:spcAft>
                          <a:spcPts val="0"/>
                        </a:spcAft>
                      </a:pPr>
                      <a:r>
                        <a:rPr lang="en-US" sz="1100" b="1" dirty="0">
                          <a:effectLst/>
                          <a:latin typeface="Times New Roman"/>
                        </a:rPr>
                        <a:t>2</a:t>
                      </a:r>
                    </a:p>
                  </a:txBody>
                  <a:tcPr marL="68580" marR="68580" marT="0" marB="0"/>
                </a:tc>
                <a:tc>
                  <a:txBody>
                    <a:bodyPr/>
                    <a:lstStyle/>
                    <a:p>
                      <a:pPr algn="r">
                        <a:spcAft>
                          <a:spcPts val="0"/>
                        </a:spcAft>
                      </a:pPr>
                      <a:r>
                        <a:rPr lang="en-US" sz="1100" b="1" dirty="0">
                          <a:effectLst/>
                          <a:latin typeface="Times New Roman"/>
                        </a:rPr>
                        <a:t>2</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6</a:t>
                      </a:r>
                    </a:p>
                  </a:txBody>
                  <a:tcPr marL="68580" marR="68580" marT="0" marB="0"/>
                </a:tc>
                <a:tc>
                  <a:txBody>
                    <a:bodyPr/>
                    <a:lstStyle/>
                    <a:p>
                      <a:pPr algn="r">
                        <a:spcAft>
                          <a:spcPts val="0"/>
                        </a:spcAft>
                      </a:pPr>
                      <a:r>
                        <a:rPr lang="en-US" sz="1100" b="1" dirty="0">
                          <a:effectLst/>
                          <a:latin typeface="Times New Roman"/>
                        </a:rPr>
                        <a:t>274</a:t>
                      </a:r>
                    </a:p>
                  </a:txBody>
                  <a:tcPr marL="68580" marR="68580" marT="0" marB="0"/>
                </a:tc>
                <a:tc>
                  <a:txBody>
                    <a:bodyPr/>
                    <a:lstStyle/>
                    <a:p>
                      <a:pPr algn="r">
                        <a:spcAft>
                          <a:spcPts val="0"/>
                        </a:spcAft>
                      </a:pPr>
                      <a:r>
                        <a:rPr lang="en-US" sz="1100" b="1" dirty="0">
                          <a:effectLst/>
                          <a:latin typeface="Times New Roman"/>
                        </a:rPr>
                        <a:t>1045</a:t>
                      </a:r>
                    </a:p>
                  </a:txBody>
                  <a:tcPr marL="68580" marR="68580" marT="0" marB="0"/>
                </a:tc>
                <a:extLst>
                  <a:ext uri="{0D108BD9-81ED-4DB2-BD59-A6C34878D82A}">
                    <a16:rowId xmlns:a16="http://schemas.microsoft.com/office/drawing/2014/main" val="192452939"/>
                  </a:ext>
                </a:extLst>
              </a:tr>
            </a:tbl>
          </a:graphicData>
        </a:graphic>
      </p:graphicFrame>
      <p:sp>
        <p:nvSpPr>
          <p:cNvPr id="11" name="TextBox 10">
            <a:extLst>
              <a:ext uri="{FF2B5EF4-FFF2-40B4-BE49-F238E27FC236}">
                <a16:creationId xmlns:a16="http://schemas.microsoft.com/office/drawing/2014/main" id="{1BF3B52F-26E9-64A6-CB28-BFF00F8E413B}"/>
              </a:ext>
            </a:extLst>
          </p:cNvPr>
          <p:cNvSpPr txBox="1"/>
          <p:nvPr/>
        </p:nvSpPr>
        <p:spPr>
          <a:xfrm>
            <a:off x="168639" y="2748195"/>
            <a:ext cx="828206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Georgia"/>
              </a:rPr>
              <a:t>Contingency table with expected figure :</a:t>
            </a:r>
            <a:endParaRPr lang="en-US" sz="2400" dirty="0">
              <a:solidFill>
                <a:schemeClr val="bg1"/>
              </a:solidFill>
              <a:latin typeface="Georgia"/>
            </a:endParaRPr>
          </a:p>
          <a:p>
            <a:pPr algn="l"/>
            <a:endParaRPr lang="en-US" dirty="0">
              <a:cs typeface="Calibri"/>
            </a:endParaRPr>
          </a:p>
        </p:txBody>
      </p:sp>
      <p:graphicFrame>
        <p:nvGraphicFramePr>
          <p:cNvPr id="15" name="Table 14">
            <a:extLst>
              <a:ext uri="{FF2B5EF4-FFF2-40B4-BE49-F238E27FC236}">
                <a16:creationId xmlns:a16="http://schemas.microsoft.com/office/drawing/2014/main" id="{107971A3-3636-715A-38E7-0406520F263F}"/>
              </a:ext>
            </a:extLst>
          </p:cNvPr>
          <p:cNvGraphicFramePr>
            <a:graphicFrameLocks noGrp="1"/>
          </p:cNvGraphicFramePr>
          <p:nvPr>
            <p:extLst>
              <p:ext uri="{D42A27DB-BD31-4B8C-83A1-F6EECF244321}">
                <p14:modId xmlns:p14="http://schemas.microsoft.com/office/powerpoint/2010/main" val="3814554178"/>
              </p:ext>
            </p:extLst>
          </p:nvPr>
        </p:nvGraphicFramePr>
        <p:xfrm>
          <a:off x="287311" y="3260361"/>
          <a:ext cx="11705734" cy="1508760"/>
        </p:xfrm>
        <a:graphic>
          <a:graphicData uri="http://schemas.openxmlformats.org/drawingml/2006/table">
            <a:tbl>
              <a:tblPr firstRow="1" firstCol="1" bandRow="1">
                <a:tableStyleId>{5C22544A-7EE6-4342-B048-85BDC9FD1C3A}</a:tableStyleId>
              </a:tblPr>
              <a:tblGrid>
                <a:gridCol w="1255426">
                  <a:extLst>
                    <a:ext uri="{9D8B030D-6E8A-4147-A177-3AD203B41FA5}">
                      <a16:colId xmlns:a16="http://schemas.microsoft.com/office/drawing/2014/main" val="1417022874"/>
                    </a:ext>
                  </a:extLst>
                </a:gridCol>
                <a:gridCol w="618340">
                  <a:extLst>
                    <a:ext uri="{9D8B030D-6E8A-4147-A177-3AD203B41FA5}">
                      <a16:colId xmlns:a16="http://schemas.microsoft.com/office/drawing/2014/main" val="4128290934"/>
                    </a:ext>
                  </a:extLst>
                </a:gridCol>
                <a:gridCol w="790312">
                  <a:extLst>
                    <a:ext uri="{9D8B030D-6E8A-4147-A177-3AD203B41FA5}">
                      <a16:colId xmlns:a16="http://schemas.microsoft.com/office/drawing/2014/main" val="4116114043"/>
                    </a:ext>
                  </a:extLst>
                </a:gridCol>
                <a:gridCol w="897012">
                  <a:extLst>
                    <a:ext uri="{9D8B030D-6E8A-4147-A177-3AD203B41FA5}">
                      <a16:colId xmlns:a16="http://schemas.microsoft.com/office/drawing/2014/main" val="1995379568"/>
                    </a:ext>
                  </a:extLst>
                </a:gridCol>
                <a:gridCol w="912947">
                  <a:extLst>
                    <a:ext uri="{9D8B030D-6E8A-4147-A177-3AD203B41FA5}">
                      <a16:colId xmlns:a16="http://schemas.microsoft.com/office/drawing/2014/main" val="3936959642"/>
                    </a:ext>
                  </a:extLst>
                </a:gridCol>
                <a:gridCol w="712991">
                  <a:extLst>
                    <a:ext uri="{9D8B030D-6E8A-4147-A177-3AD203B41FA5}">
                      <a16:colId xmlns:a16="http://schemas.microsoft.com/office/drawing/2014/main" val="3723343297"/>
                    </a:ext>
                  </a:extLst>
                </a:gridCol>
                <a:gridCol w="723087">
                  <a:extLst>
                    <a:ext uri="{9D8B030D-6E8A-4147-A177-3AD203B41FA5}">
                      <a16:colId xmlns:a16="http://schemas.microsoft.com/office/drawing/2014/main" val="2509583579"/>
                    </a:ext>
                  </a:extLst>
                </a:gridCol>
                <a:gridCol w="888648">
                  <a:extLst>
                    <a:ext uri="{9D8B030D-6E8A-4147-A177-3AD203B41FA5}">
                      <a16:colId xmlns:a16="http://schemas.microsoft.com/office/drawing/2014/main" val="2674003126"/>
                    </a:ext>
                  </a:extLst>
                </a:gridCol>
                <a:gridCol w="955620">
                  <a:extLst>
                    <a:ext uri="{9D8B030D-6E8A-4147-A177-3AD203B41FA5}">
                      <a16:colId xmlns:a16="http://schemas.microsoft.com/office/drawing/2014/main" val="1851122758"/>
                    </a:ext>
                  </a:extLst>
                </a:gridCol>
                <a:gridCol w="701119">
                  <a:extLst>
                    <a:ext uri="{9D8B030D-6E8A-4147-A177-3AD203B41FA5}">
                      <a16:colId xmlns:a16="http://schemas.microsoft.com/office/drawing/2014/main" val="2936012442"/>
                    </a:ext>
                  </a:extLst>
                </a:gridCol>
                <a:gridCol w="748248">
                  <a:extLst>
                    <a:ext uri="{9D8B030D-6E8A-4147-A177-3AD203B41FA5}">
                      <a16:colId xmlns:a16="http://schemas.microsoft.com/office/drawing/2014/main" val="3927688437"/>
                    </a:ext>
                  </a:extLst>
                </a:gridCol>
                <a:gridCol w="789630">
                  <a:extLst>
                    <a:ext uri="{9D8B030D-6E8A-4147-A177-3AD203B41FA5}">
                      <a16:colId xmlns:a16="http://schemas.microsoft.com/office/drawing/2014/main" val="680623951"/>
                    </a:ext>
                  </a:extLst>
                </a:gridCol>
                <a:gridCol w="946212">
                  <a:extLst>
                    <a:ext uri="{9D8B030D-6E8A-4147-A177-3AD203B41FA5}">
                      <a16:colId xmlns:a16="http://schemas.microsoft.com/office/drawing/2014/main" val="3537981481"/>
                    </a:ext>
                  </a:extLst>
                </a:gridCol>
                <a:gridCol w="766142">
                  <a:extLst>
                    <a:ext uri="{9D8B030D-6E8A-4147-A177-3AD203B41FA5}">
                      <a16:colId xmlns:a16="http://schemas.microsoft.com/office/drawing/2014/main" val="206924199"/>
                    </a:ext>
                  </a:extLst>
                </a:gridCol>
              </a:tblGrid>
              <a:tr h="111125">
                <a:tc>
                  <a:txBody>
                    <a:bodyPr/>
                    <a:lstStyle/>
                    <a:p>
                      <a:pPr>
                        <a:spcAft>
                          <a:spcPts val="0"/>
                        </a:spcAft>
                      </a:pPr>
                      <a:r>
                        <a:rPr lang="en-US" sz="1100" b="1" dirty="0">
                          <a:effectLst/>
                        </a:rPr>
                        <a:t>Zones</a:t>
                      </a:r>
                    </a:p>
                  </a:txBody>
                  <a:tcPr marL="68580" marR="68580" marT="0" marB="0"/>
                </a:tc>
                <a:tc>
                  <a:txBody>
                    <a:bodyPr/>
                    <a:lstStyle/>
                    <a:p>
                      <a:pPr algn="ctr">
                        <a:spcAft>
                          <a:spcPts val="0"/>
                        </a:spcAft>
                      </a:pPr>
                      <a:r>
                        <a:rPr lang="en-US" sz="1100" b="1" dirty="0">
                          <a:effectLst/>
                        </a:rPr>
                        <a:t>Gain</a:t>
                      </a:r>
                    </a:p>
                  </a:txBody>
                  <a:tcPr marL="68580" marR="68580" marT="0" marB="0"/>
                </a:tc>
                <a:tc>
                  <a:txBody>
                    <a:bodyPr/>
                    <a:lstStyle/>
                    <a:p>
                      <a:pPr algn="ctr">
                        <a:spcAft>
                          <a:spcPts val="0"/>
                        </a:spcAft>
                      </a:pPr>
                      <a:r>
                        <a:rPr lang="en-US" sz="1100" b="1" dirty="0">
                          <a:effectLst/>
                        </a:rPr>
                        <a:t>Property Dispute</a:t>
                      </a:r>
                    </a:p>
                  </a:txBody>
                  <a:tcPr marL="68580" marR="68580" marT="0" marB="0"/>
                </a:tc>
                <a:tc>
                  <a:txBody>
                    <a:bodyPr/>
                    <a:lstStyle/>
                    <a:p>
                      <a:pPr algn="ctr">
                        <a:spcAft>
                          <a:spcPts val="0"/>
                        </a:spcAft>
                      </a:pPr>
                      <a:r>
                        <a:rPr lang="en-US" sz="1100" b="1" dirty="0">
                          <a:effectLst/>
                        </a:rPr>
                        <a:t>Personal Vendetta or Enmity</a:t>
                      </a:r>
                      <a:endParaRPr lang="en-US" sz="1100" b="1" dirty="0" err="1">
                        <a:effectLst/>
                      </a:endParaRPr>
                    </a:p>
                  </a:txBody>
                  <a:tcPr marL="68580" marR="68580" marT="0" marB="0"/>
                </a:tc>
                <a:tc>
                  <a:txBody>
                    <a:bodyPr/>
                    <a:lstStyle/>
                    <a:p>
                      <a:pPr algn="ctr">
                        <a:spcAft>
                          <a:spcPts val="0"/>
                        </a:spcAft>
                      </a:pPr>
                      <a:r>
                        <a:rPr lang="en-US" sz="1100" b="1" dirty="0">
                          <a:effectLst/>
                        </a:rPr>
                        <a:t>Love Affairs/ Sexual relations</a:t>
                      </a:r>
                    </a:p>
                  </a:txBody>
                  <a:tcPr marL="68580" marR="68580" marT="0" marB="0"/>
                </a:tc>
                <a:tc>
                  <a:txBody>
                    <a:bodyPr/>
                    <a:lstStyle/>
                    <a:p>
                      <a:pPr algn="ctr">
                        <a:spcAft>
                          <a:spcPts val="0"/>
                        </a:spcAft>
                      </a:pPr>
                      <a:r>
                        <a:rPr lang="en-US" sz="1100" b="1" dirty="0">
                          <a:effectLst/>
                        </a:rPr>
                        <a:t>Dowry</a:t>
                      </a:r>
                    </a:p>
                  </a:txBody>
                  <a:tcPr marL="68580" marR="68580" marT="0" marB="0"/>
                </a:tc>
                <a:tc>
                  <a:txBody>
                    <a:bodyPr/>
                    <a:lstStyle/>
                    <a:p>
                      <a:pPr algn="ctr">
                        <a:spcAft>
                          <a:spcPts val="0"/>
                        </a:spcAft>
                      </a:pPr>
                      <a:r>
                        <a:rPr lang="en-US" sz="1100" b="1" dirty="0">
                          <a:effectLst/>
                        </a:rPr>
                        <a:t>Lunacy</a:t>
                      </a:r>
                    </a:p>
                  </a:txBody>
                  <a:tcPr marL="68580" marR="68580" marT="0" marB="0"/>
                </a:tc>
                <a:tc>
                  <a:txBody>
                    <a:bodyPr/>
                    <a:lstStyle/>
                    <a:p>
                      <a:pPr algn="ctr">
                        <a:spcAft>
                          <a:spcPts val="0"/>
                        </a:spcAft>
                      </a:pPr>
                      <a:r>
                        <a:rPr lang="en-US" sz="1100" b="1" dirty="0">
                          <a:effectLst/>
                        </a:rPr>
                        <a:t>Witchcraft</a:t>
                      </a:r>
                    </a:p>
                  </a:txBody>
                  <a:tcPr marL="68580" marR="68580" marT="0" marB="0"/>
                </a:tc>
                <a:tc>
                  <a:txBody>
                    <a:bodyPr/>
                    <a:lstStyle/>
                    <a:p>
                      <a:pPr algn="ctr">
                        <a:spcAft>
                          <a:spcPts val="0"/>
                        </a:spcAft>
                      </a:pPr>
                      <a:r>
                        <a:rPr lang="en-US" sz="1100" b="1" dirty="0">
                          <a:effectLst/>
                        </a:rPr>
                        <a:t>Communalism</a:t>
                      </a:r>
                    </a:p>
                  </a:txBody>
                  <a:tcPr marL="68580" marR="68580" marT="0" marB="0"/>
                </a:tc>
                <a:tc>
                  <a:txBody>
                    <a:bodyPr/>
                    <a:lstStyle/>
                    <a:p>
                      <a:pPr algn="ctr">
                        <a:spcAft>
                          <a:spcPts val="0"/>
                        </a:spcAft>
                      </a:pPr>
                      <a:r>
                        <a:rPr lang="en-US" sz="1100" b="1" dirty="0">
                          <a:effectLst/>
                        </a:rPr>
                        <a:t>Casteism</a:t>
                      </a:r>
                    </a:p>
                  </a:txBody>
                  <a:tcPr marL="68580" marR="68580" marT="0" marB="0"/>
                </a:tc>
                <a:tc>
                  <a:txBody>
                    <a:bodyPr/>
                    <a:lstStyle/>
                    <a:p>
                      <a:pPr algn="ctr">
                        <a:spcAft>
                          <a:spcPts val="0"/>
                        </a:spcAft>
                      </a:pPr>
                      <a:r>
                        <a:rPr lang="en-US" sz="1100" b="1" dirty="0">
                          <a:effectLst/>
                        </a:rPr>
                        <a:t>Class Conflict</a:t>
                      </a:r>
                    </a:p>
                  </a:txBody>
                  <a:tcPr marL="68580" marR="68580" marT="0" marB="0"/>
                </a:tc>
                <a:tc>
                  <a:txBody>
                    <a:bodyPr/>
                    <a:lstStyle/>
                    <a:p>
                      <a:pPr algn="ctr">
                        <a:spcAft>
                          <a:spcPts val="0"/>
                        </a:spcAft>
                      </a:pPr>
                      <a:r>
                        <a:rPr lang="en-US" sz="1100" b="1" dirty="0">
                          <a:effectLst/>
                        </a:rPr>
                        <a:t>Political Reasons</a:t>
                      </a:r>
                    </a:p>
                  </a:txBody>
                  <a:tcPr marL="68580" marR="68580" marT="0" marB="0"/>
                </a:tc>
                <a:tc>
                  <a:txBody>
                    <a:bodyPr/>
                    <a:lstStyle/>
                    <a:p>
                      <a:pPr algn="ctr">
                        <a:spcAft>
                          <a:spcPts val="0"/>
                        </a:spcAft>
                      </a:pPr>
                      <a:r>
                        <a:rPr lang="en-US" sz="1100" b="1" dirty="0">
                          <a:effectLst/>
                        </a:rPr>
                        <a:t>Terrorists/ Extremists</a:t>
                      </a:r>
                    </a:p>
                  </a:txBody>
                  <a:tcPr marL="68580" marR="68580" marT="0" marB="0"/>
                </a:tc>
                <a:tc>
                  <a:txBody>
                    <a:bodyPr/>
                    <a:lstStyle/>
                    <a:p>
                      <a:pPr algn="ctr">
                        <a:spcAft>
                          <a:spcPts val="0"/>
                        </a:spcAft>
                      </a:pPr>
                      <a:r>
                        <a:rPr lang="en-US" sz="1100" b="1" dirty="0">
                          <a:effectLst/>
                        </a:rPr>
                        <a:t>Other Causes</a:t>
                      </a:r>
                    </a:p>
                  </a:txBody>
                  <a:tcPr marL="68580" marR="68580" marT="0" marB="0"/>
                </a:tc>
                <a:extLst>
                  <a:ext uri="{0D108BD9-81ED-4DB2-BD59-A6C34878D82A}">
                    <a16:rowId xmlns:a16="http://schemas.microsoft.com/office/drawing/2014/main" val="3114739023"/>
                  </a:ext>
                </a:extLst>
              </a:tr>
              <a:tr h="111125">
                <a:tc>
                  <a:txBody>
                    <a:bodyPr/>
                    <a:lstStyle/>
                    <a:p>
                      <a:pPr>
                        <a:spcAft>
                          <a:spcPts val="0"/>
                        </a:spcAft>
                      </a:pPr>
                      <a:r>
                        <a:rPr lang="en-US" sz="1100" b="1" dirty="0">
                          <a:effectLst/>
                        </a:rPr>
                        <a:t>Eastern</a:t>
                      </a:r>
                    </a:p>
                  </a:txBody>
                  <a:tcPr marL="68580" marR="68580" marT="0" marB="0"/>
                </a:tc>
                <a:tc>
                  <a:txBody>
                    <a:bodyPr/>
                    <a:lstStyle/>
                    <a:p>
                      <a:pPr algn="r">
                        <a:spcAft>
                          <a:spcPts val="0"/>
                        </a:spcAft>
                      </a:pPr>
                      <a:r>
                        <a:rPr lang="en-US" sz="1100" b="1" dirty="0">
                          <a:effectLst/>
                        </a:rPr>
                        <a:t>335.751</a:t>
                      </a:r>
                    </a:p>
                  </a:txBody>
                  <a:tcPr marL="68580" marR="68580" marT="0" marB="0" anchor="ctr"/>
                </a:tc>
                <a:tc>
                  <a:txBody>
                    <a:bodyPr/>
                    <a:lstStyle/>
                    <a:p>
                      <a:pPr algn="r">
                        <a:spcAft>
                          <a:spcPts val="0"/>
                        </a:spcAft>
                      </a:pPr>
                      <a:r>
                        <a:rPr lang="en-US" sz="1100" b="1" dirty="0">
                          <a:effectLst/>
                        </a:rPr>
                        <a:t>705.406</a:t>
                      </a:r>
                    </a:p>
                  </a:txBody>
                  <a:tcPr marL="68580" marR="68580" marT="0" marB="0" anchor="ctr"/>
                </a:tc>
                <a:tc>
                  <a:txBody>
                    <a:bodyPr/>
                    <a:lstStyle/>
                    <a:p>
                      <a:pPr algn="r">
                        <a:spcAft>
                          <a:spcPts val="0"/>
                        </a:spcAft>
                      </a:pPr>
                      <a:r>
                        <a:rPr lang="en-US" sz="1100" b="1" dirty="0">
                          <a:effectLst/>
                        </a:rPr>
                        <a:t>1026.28</a:t>
                      </a:r>
                    </a:p>
                  </a:txBody>
                  <a:tcPr marL="68580" marR="68580" marT="0" marB="0" anchor="ctr"/>
                </a:tc>
                <a:tc>
                  <a:txBody>
                    <a:bodyPr/>
                    <a:lstStyle/>
                    <a:p>
                      <a:pPr algn="r">
                        <a:spcAft>
                          <a:spcPts val="0"/>
                        </a:spcAft>
                      </a:pPr>
                      <a:r>
                        <a:rPr lang="en-US" sz="1100" b="1" dirty="0">
                          <a:effectLst/>
                        </a:rPr>
                        <a:t>574.386</a:t>
                      </a:r>
                    </a:p>
                  </a:txBody>
                  <a:tcPr marL="68580" marR="68580" marT="0" marB="0" anchor="ctr"/>
                </a:tc>
                <a:tc>
                  <a:txBody>
                    <a:bodyPr/>
                    <a:lstStyle/>
                    <a:p>
                      <a:pPr algn="r">
                        <a:spcAft>
                          <a:spcPts val="0"/>
                        </a:spcAft>
                      </a:pPr>
                      <a:r>
                        <a:rPr lang="en-US" sz="1100" b="1" dirty="0">
                          <a:effectLst/>
                        </a:rPr>
                        <a:t>223.105</a:t>
                      </a:r>
                    </a:p>
                  </a:txBody>
                  <a:tcPr marL="68580" marR="68580" marT="0" marB="0" anchor="ctr"/>
                </a:tc>
                <a:tc>
                  <a:txBody>
                    <a:bodyPr/>
                    <a:lstStyle/>
                    <a:p>
                      <a:pPr algn="r">
                        <a:spcAft>
                          <a:spcPts val="0"/>
                        </a:spcAft>
                      </a:pPr>
                      <a:r>
                        <a:rPr lang="en-US" sz="1100" b="1" dirty="0">
                          <a:effectLst/>
                        </a:rPr>
                        <a:t>12.0302</a:t>
                      </a:r>
                    </a:p>
                  </a:txBody>
                  <a:tcPr marL="68580" marR="68580" marT="0" marB="0" anchor="ctr"/>
                </a:tc>
                <a:tc>
                  <a:txBody>
                    <a:bodyPr/>
                    <a:lstStyle/>
                    <a:p>
                      <a:pPr algn="r">
                        <a:spcAft>
                          <a:spcPts val="0"/>
                        </a:spcAft>
                      </a:pPr>
                      <a:r>
                        <a:rPr lang="en-US" sz="1100" b="1" dirty="0">
                          <a:effectLst/>
                        </a:rPr>
                        <a:t>33.0283</a:t>
                      </a:r>
                    </a:p>
                  </a:txBody>
                  <a:tcPr marL="68580" marR="68580" marT="0" marB="0" anchor="ctr"/>
                </a:tc>
                <a:tc>
                  <a:txBody>
                    <a:bodyPr/>
                    <a:lstStyle/>
                    <a:p>
                      <a:pPr algn="r">
                        <a:spcAft>
                          <a:spcPts val="0"/>
                        </a:spcAft>
                      </a:pPr>
                      <a:r>
                        <a:rPr lang="en-US" sz="1100" b="1" dirty="0">
                          <a:effectLst/>
                        </a:rPr>
                        <a:t>67.369</a:t>
                      </a:r>
                    </a:p>
                  </a:txBody>
                  <a:tcPr marL="68580" marR="68580" marT="0" marB="0" anchor="ctr"/>
                </a:tc>
                <a:tc>
                  <a:txBody>
                    <a:bodyPr/>
                    <a:lstStyle/>
                    <a:p>
                      <a:pPr algn="r">
                        <a:spcAft>
                          <a:spcPts val="0"/>
                        </a:spcAft>
                      </a:pPr>
                      <a:r>
                        <a:rPr lang="en-US" sz="1100" b="1" dirty="0">
                          <a:effectLst/>
                        </a:rPr>
                        <a:t>11.8114</a:t>
                      </a:r>
                    </a:p>
                  </a:txBody>
                  <a:tcPr marL="68580" marR="68580" marT="0" marB="0" anchor="ctr"/>
                </a:tc>
                <a:tc>
                  <a:txBody>
                    <a:bodyPr/>
                    <a:lstStyle/>
                    <a:p>
                      <a:pPr algn="r">
                        <a:spcAft>
                          <a:spcPts val="0"/>
                        </a:spcAft>
                      </a:pPr>
                      <a:r>
                        <a:rPr lang="en-US" sz="1100" b="1" dirty="0">
                          <a:effectLst/>
                        </a:rPr>
                        <a:t>16.1861</a:t>
                      </a:r>
                    </a:p>
                  </a:txBody>
                  <a:tcPr marL="68580" marR="68580" marT="0" marB="0" anchor="ctr"/>
                </a:tc>
                <a:tc>
                  <a:txBody>
                    <a:bodyPr/>
                    <a:lstStyle/>
                    <a:p>
                      <a:pPr algn="r">
                        <a:spcAft>
                          <a:spcPts val="0"/>
                        </a:spcAft>
                      </a:pPr>
                      <a:r>
                        <a:rPr lang="en-US" sz="1100" b="1" dirty="0">
                          <a:effectLst/>
                        </a:rPr>
                        <a:t>43.7461</a:t>
                      </a:r>
                    </a:p>
                  </a:txBody>
                  <a:tcPr marL="68580" marR="68580" marT="0" marB="0" anchor="ctr"/>
                </a:tc>
                <a:tc>
                  <a:txBody>
                    <a:bodyPr/>
                    <a:lstStyle/>
                    <a:p>
                      <a:pPr algn="r">
                        <a:spcAft>
                          <a:spcPts val="0"/>
                        </a:spcAft>
                      </a:pPr>
                      <a:r>
                        <a:rPr lang="en-US" sz="1100" b="1" dirty="0">
                          <a:effectLst/>
                        </a:rPr>
                        <a:t>286.974</a:t>
                      </a:r>
                    </a:p>
                  </a:txBody>
                  <a:tcPr marL="68580" marR="68580" marT="0" marB="0" anchor="ctr"/>
                </a:tc>
                <a:tc>
                  <a:txBody>
                    <a:bodyPr/>
                    <a:lstStyle/>
                    <a:p>
                      <a:pPr algn="r">
                        <a:spcAft>
                          <a:spcPts val="0"/>
                        </a:spcAft>
                      </a:pPr>
                      <a:r>
                        <a:rPr lang="en-US" sz="1100" b="1" dirty="0">
                          <a:effectLst/>
                        </a:rPr>
                        <a:t>4382.92</a:t>
                      </a:r>
                    </a:p>
                  </a:txBody>
                  <a:tcPr marL="68580" marR="68580" marT="0" marB="0" anchor="ctr"/>
                </a:tc>
                <a:extLst>
                  <a:ext uri="{0D108BD9-81ED-4DB2-BD59-A6C34878D82A}">
                    <a16:rowId xmlns:a16="http://schemas.microsoft.com/office/drawing/2014/main" val="1528440096"/>
                  </a:ext>
                </a:extLst>
              </a:tr>
              <a:tr h="111125">
                <a:tc>
                  <a:txBody>
                    <a:bodyPr/>
                    <a:lstStyle/>
                    <a:p>
                      <a:pPr>
                        <a:spcAft>
                          <a:spcPts val="0"/>
                        </a:spcAft>
                      </a:pPr>
                      <a:r>
                        <a:rPr lang="en-US" sz="1100" b="1" dirty="0">
                          <a:effectLst/>
                        </a:rPr>
                        <a:t>Western</a:t>
                      </a:r>
                    </a:p>
                  </a:txBody>
                  <a:tcPr marL="68580" marR="68580" marT="0" marB="0"/>
                </a:tc>
                <a:tc>
                  <a:txBody>
                    <a:bodyPr/>
                    <a:lstStyle/>
                    <a:p>
                      <a:pPr algn="r">
                        <a:spcAft>
                          <a:spcPts val="0"/>
                        </a:spcAft>
                      </a:pPr>
                      <a:r>
                        <a:rPr lang="en-US" sz="1100" b="1" dirty="0">
                          <a:effectLst/>
                        </a:rPr>
                        <a:t>189.167</a:t>
                      </a:r>
                    </a:p>
                  </a:txBody>
                  <a:tcPr marL="68580" marR="68580" marT="0" marB="0" anchor="ctr"/>
                </a:tc>
                <a:tc>
                  <a:txBody>
                    <a:bodyPr/>
                    <a:lstStyle/>
                    <a:p>
                      <a:pPr algn="r">
                        <a:spcAft>
                          <a:spcPts val="0"/>
                        </a:spcAft>
                      </a:pPr>
                      <a:r>
                        <a:rPr lang="en-US" sz="1100" b="1" dirty="0">
                          <a:effectLst/>
                        </a:rPr>
                        <a:t>397.436</a:t>
                      </a:r>
                    </a:p>
                  </a:txBody>
                  <a:tcPr marL="68580" marR="68580" marT="0" marB="0" anchor="ctr"/>
                </a:tc>
                <a:tc>
                  <a:txBody>
                    <a:bodyPr/>
                    <a:lstStyle/>
                    <a:p>
                      <a:pPr algn="r">
                        <a:spcAft>
                          <a:spcPts val="0"/>
                        </a:spcAft>
                      </a:pPr>
                      <a:r>
                        <a:rPr lang="en-US" sz="1100" b="1" dirty="0">
                          <a:effectLst/>
                        </a:rPr>
                        <a:t>578.224</a:t>
                      </a:r>
                    </a:p>
                  </a:txBody>
                  <a:tcPr marL="68580" marR="68580" marT="0" marB="0" anchor="ctr"/>
                </a:tc>
                <a:tc>
                  <a:txBody>
                    <a:bodyPr/>
                    <a:lstStyle/>
                    <a:p>
                      <a:pPr algn="r">
                        <a:spcAft>
                          <a:spcPts val="0"/>
                        </a:spcAft>
                      </a:pPr>
                      <a:r>
                        <a:rPr lang="en-US" sz="1100" b="1" dirty="0">
                          <a:effectLst/>
                        </a:rPr>
                        <a:t>323.618</a:t>
                      </a:r>
                    </a:p>
                  </a:txBody>
                  <a:tcPr marL="68580" marR="68580" marT="0" marB="0" anchor="ctr"/>
                </a:tc>
                <a:tc>
                  <a:txBody>
                    <a:bodyPr/>
                    <a:lstStyle/>
                    <a:p>
                      <a:pPr algn="r">
                        <a:spcAft>
                          <a:spcPts val="0"/>
                        </a:spcAft>
                      </a:pPr>
                      <a:r>
                        <a:rPr lang="en-US" sz="1100" b="1" dirty="0">
                          <a:effectLst/>
                        </a:rPr>
                        <a:t>125.701</a:t>
                      </a:r>
                    </a:p>
                  </a:txBody>
                  <a:tcPr marL="68580" marR="68580" marT="0" marB="0" anchor="ctr"/>
                </a:tc>
                <a:tc>
                  <a:txBody>
                    <a:bodyPr/>
                    <a:lstStyle/>
                    <a:p>
                      <a:pPr algn="r">
                        <a:spcAft>
                          <a:spcPts val="0"/>
                        </a:spcAft>
                      </a:pPr>
                      <a:r>
                        <a:rPr lang="en-US" sz="1100" b="1" dirty="0">
                          <a:effectLst/>
                        </a:rPr>
                        <a:t>6.77798</a:t>
                      </a:r>
                    </a:p>
                  </a:txBody>
                  <a:tcPr marL="68580" marR="68580" marT="0" marB="0" anchor="ctr"/>
                </a:tc>
                <a:tc>
                  <a:txBody>
                    <a:bodyPr/>
                    <a:lstStyle/>
                    <a:p>
                      <a:pPr algn="r">
                        <a:spcAft>
                          <a:spcPts val="0"/>
                        </a:spcAft>
                      </a:pPr>
                      <a:r>
                        <a:rPr lang="en-US" sz="1100" b="1" dirty="0">
                          <a:effectLst/>
                        </a:rPr>
                        <a:t>18.6086</a:t>
                      </a:r>
                    </a:p>
                  </a:txBody>
                  <a:tcPr marL="68580" marR="68580" marT="0" marB="0" anchor="ctr"/>
                </a:tc>
                <a:tc>
                  <a:txBody>
                    <a:bodyPr/>
                    <a:lstStyle/>
                    <a:p>
                      <a:pPr algn="r">
                        <a:spcAft>
                          <a:spcPts val="0"/>
                        </a:spcAft>
                      </a:pPr>
                      <a:r>
                        <a:rPr lang="en-US" sz="1100" b="1" dirty="0">
                          <a:effectLst/>
                        </a:rPr>
                        <a:t>37.9567</a:t>
                      </a:r>
                    </a:p>
                  </a:txBody>
                  <a:tcPr marL="68580" marR="68580" marT="0" marB="0" anchor="ctr"/>
                </a:tc>
                <a:tc>
                  <a:txBody>
                    <a:bodyPr/>
                    <a:lstStyle/>
                    <a:p>
                      <a:pPr algn="r">
                        <a:spcAft>
                          <a:spcPts val="0"/>
                        </a:spcAft>
                      </a:pPr>
                      <a:r>
                        <a:rPr lang="en-US" sz="1100" b="1" dirty="0">
                          <a:effectLst/>
                        </a:rPr>
                        <a:t>6.65475</a:t>
                      </a:r>
                    </a:p>
                  </a:txBody>
                  <a:tcPr marL="68580" marR="68580" marT="0" marB="0" anchor="ctr"/>
                </a:tc>
                <a:tc>
                  <a:txBody>
                    <a:bodyPr/>
                    <a:lstStyle/>
                    <a:p>
                      <a:pPr algn="r">
                        <a:spcAft>
                          <a:spcPts val="0"/>
                        </a:spcAft>
                      </a:pPr>
                      <a:r>
                        <a:rPr lang="en-US" sz="1100" b="1" dirty="0">
                          <a:effectLst/>
                        </a:rPr>
                        <a:t>9.11947</a:t>
                      </a:r>
                    </a:p>
                  </a:txBody>
                  <a:tcPr marL="68580" marR="68580" marT="0" marB="0" anchor="ctr"/>
                </a:tc>
                <a:tc>
                  <a:txBody>
                    <a:bodyPr/>
                    <a:lstStyle/>
                    <a:p>
                      <a:pPr algn="r">
                        <a:spcAft>
                          <a:spcPts val="0"/>
                        </a:spcAft>
                      </a:pPr>
                      <a:r>
                        <a:rPr lang="en-US" sz="1100" b="1" dirty="0">
                          <a:effectLst/>
                        </a:rPr>
                        <a:t>24.6472</a:t>
                      </a:r>
                    </a:p>
                  </a:txBody>
                  <a:tcPr marL="68580" marR="68580" marT="0" marB="0" anchor="ctr"/>
                </a:tc>
                <a:tc>
                  <a:txBody>
                    <a:bodyPr/>
                    <a:lstStyle/>
                    <a:p>
                      <a:pPr algn="r">
                        <a:spcAft>
                          <a:spcPts val="0"/>
                        </a:spcAft>
                      </a:pPr>
                      <a:r>
                        <a:rPr lang="en-US" sz="1100" b="1" dirty="0">
                          <a:effectLst/>
                        </a:rPr>
                        <a:t>161.686</a:t>
                      </a:r>
                    </a:p>
                  </a:txBody>
                  <a:tcPr marL="68580" marR="68580" marT="0" marB="0" anchor="ctr"/>
                </a:tc>
                <a:tc>
                  <a:txBody>
                    <a:bodyPr/>
                    <a:lstStyle/>
                    <a:p>
                      <a:pPr algn="r">
                        <a:spcAft>
                          <a:spcPts val="0"/>
                        </a:spcAft>
                      </a:pPr>
                      <a:r>
                        <a:rPr lang="en-US" sz="1100" b="1" dirty="0">
                          <a:effectLst/>
                        </a:rPr>
                        <a:t>2469.4</a:t>
                      </a:r>
                    </a:p>
                  </a:txBody>
                  <a:tcPr marL="68580" marR="68580" marT="0" marB="0" anchor="ctr"/>
                </a:tc>
                <a:extLst>
                  <a:ext uri="{0D108BD9-81ED-4DB2-BD59-A6C34878D82A}">
                    <a16:rowId xmlns:a16="http://schemas.microsoft.com/office/drawing/2014/main" val="340206330"/>
                  </a:ext>
                </a:extLst>
              </a:tr>
              <a:tr h="111125">
                <a:tc>
                  <a:txBody>
                    <a:bodyPr/>
                    <a:lstStyle/>
                    <a:p>
                      <a:pPr>
                        <a:spcAft>
                          <a:spcPts val="0"/>
                        </a:spcAft>
                      </a:pPr>
                      <a:r>
                        <a:rPr lang="en-US" sz="1100" b="1" dirty="0">
                          <a:effectLst/>
                        </a:rPr>
                        <a:t>Northern</a:t>
                      </a:r>
                    </a:p>
                  </a:txBody>
                  <a:tcPr marL="68580" marR="68580" marT="0" marB="0"/>
                </a:tc>
                <a:tc>
                  <a:txBody>
                    <a:bodyPr/>
                    <a:lstStyle/>
                    <a:p>
                      <a:pPr algn="r">
                        <a:spcAft>
                          <a:spcPts val="0"/>
                        </a:spcAft>
                      </a:pPr>
                      <a:r>
                        <a:rPr lang="en-US" sz="1100" b="1" dirty="0">
                          <a:effectLst/>
                        </a:rPr>
                        <a:t>505.389</a:t>
                      </a:r>
                    </a:p>
                  </a:txBody>
                  <a:tcPr marL="68580" marR="68580" marT="0" marB="0" anchor="ctr"/>
                </a:tc>
                <a:tc>
                  <a:txBody>
                    <a:bodyPr/>
                    <a:lstStyle/>
                    <a:p>
                      <a:pPr algn="r">
                        <a:spcAft>
                          <a:spcPts val="0"/>
                        </a:spcAft>
                      </a:pPr>
                      <a:r>
                        <a:rPr lang="en-US" sz="1100" b="1" dirty="0">
                          <a:effectLst/>
                        </a:rPr>
                        <a:t>1061.81</a:t>
                      </a:r>
                    </a:p>
                  </a:txBody>
                  <a:tcPr marL="68580" marR="68580" marT="0" marB="0" anchor="ctr"/>
                </a:tc>
                <a:tc>
                  <a:txBody>
                    <a:bodyPr/>
                    <a:lstStyle/>
                    <a:p>
                      <a:pPr algn="r">
                        <a:spcAft>
                          <a:spcPts val="0"/>
                        </a:spcAft>
                      </a:pPr>
                      <a:r>
                        <a:rPr lang="en-US" sz="1100" b="1" dirty="0">
                          <a:effectLst/>
                        </a:rPr>
                        <a:t>1544.81</a:t>
                      </a:r>
                    </a:p>
                  </a:txBody>
                  <a:tcPr marL="68580" marR="68580" marT="0" marB="0" anchor="ctr"/>
                </a:tc>
                <a:tc>
                  <a:txBody>
                    <a:bodyPr/>
                    <a:lstStyle/>
                    <a:p>
                      <a:pPr algn="r">
                        <a:spcAft>
                          <a:spcPts val="0"/>
                        </a:spcAft>
                      </a:pPr>
                      <a:r>
                        <a:rPr lang="en-US" sz="1100" b="1" dirty="0">
                          <a:effectLst/>
                        </a:rPr>
                        <a:t>864.593</a:t>
                      </a:r>
                    </a:p>
                  </a:txBody>
                  <a:tcPr marL="68580" marR="68580" marT="0" marB="0" anchor="ctr"/>
                </a:tc>
                <a:tc>
                  <a:txBody>
                    <a:bodyPr/>
                    <a:lstStyle/>
                    <a:p>
                      <a:pPr algn="r">
                        <a:spcAft>
                          <a:spcPts val="0"/>
                        </a:spcAft>
                      </a:pPr>
                      <a:r>
                        <a:rPr lang="en-US" sz="1100" b="1" dirty="0">
                          <a:effectLst/>
                        </a:rPr>
                        <a:t>335.828</a:t>
                      </a:r>
                    </a:p>
                  </a:txBody>
                  <a:tcPr marL="68580" marR="68580" marT="0" marB="0" anchor="ctr"/>
                </a:tc>
                <a:tc>
                  <a:txBody>
                    <a:bodyPr/>
                    <a:lstStyle/>
                    <a:p>
                      <a:pPr algn="r">
                        <a:spcAft>
                          <a:spcPts val="0"/>
                        </a:spcAft>
                      </a:pPr>
                      <a:r>
                        <a:rPr lang="en-US" sz="1100" b="1" dirty="0">
                          <a:effectLst/>
                        </a:rPr>
                        <a:t>18.1084</a:t>
                      </a:r>
                    </a:p>
                  </a:txBody>
                  <a:tcPr marL="68580" marR="68580" marT="0" marB="0" anchor="ctr"/>
                </a:tc>
                <a:tc>
                  <a:txBody>
                    <a:bodyPr/>
                    <a:lstStyle/>
                    <a:p>
                      <a:pPr algn="r">
                        <a:spcAft>
                          <a:spcPts val="0"/>
                        </a:spcAft>
                      </a:pPr>
                      <a:r>
                        <a:rPr lang="en-US" sz="1100" b="1" dirty="0">
                          <a:effectLst/>
                        </a:rPr>
                        <a:t>49.7158</a:t>
                      </a:r>
                    </a:p>
                  </a:txBody>
                  <a:tcPr marL="68580" marR="68580" marT="0" marB="0" anchor="ctr"/>
                </a:tc>
                <a:tc>
                  <a:txBody>
                    <a:bodyPr/>
                    <a:lstStyle/>
                    <a:p>
                      <a:pPr algn="r">
                        <a:spcAft>
                          <a:spcPts val="0"/>
                        </a:spcAft>
                      </a:pPr>
                      <a:r>
                        <a:rPr lang="en-US" sz="1100" b="1" dirty="0">
                          <a:effectLst/>
                        </a:rPr>
                        <a:t>101.407</a:t>
                      </a:r>
                    </a:p>
                  </a:txBody>
                  <a:tcPr marL="68580" marR="68580" marT="0" marB="0" anchor="ctr"/>
                </a:tc>
                <a:tc>
                  <a:txBody>
                    <a:bodyPr/>
                    <a:lstStyle/>
                    <a:p>
                      <a:pPr algn="r">
                        <a:spcAft>
                          <a:spcPts val="0"/>
                        </a:spcAft>
                      </a:pPr>
                      <a:r>
                        <a:rPr lang="en-US" sz="1100" b="1" dirty="0">
                          <a:effectLst/>
                        </a:rPr>
                        <a:t>17.7791</a:t>
                      </a:r>
                    </a:p>
                  </a:txBody>
                  <a:tcPr marL="68580" marR="68580" marT="0" marB="0" anchor="ctr"/>
                </a:tc>
                <a:tc>
                  <a:txBody>
                    <a:bodyPr/>
                    <a:lstStyle/>
                    <a:p>
                      <a:pPr algn="r">
                        <a:spcAft>
                          <a:spcPts val="0"/>
                        </a:spcAft>
                      </a:pPr>
                      <a:r>
                        <a:rPr lang="en-US" sz="1100" b="1" dirty="0">
                          <a:effectLst/>
                        </a:rPr>
                        <a:t>24.364</a:t>
                      </a:r>
                    </a:p>
                  </a:txBody>
                  <a:tcPr marL="68580" marR="68580" marT="0" marB="0" anchor="ctr"/>
                </a:tc>
                <a:tc>
                  <a:txBody>
                    <a:bodyPr/>
                    <a:lstStyle/>
                    <a:p>
                      <a:pPr algn="r">
                        <a:spcAft>
                          <a:spcPts val="0"/>
                        </a:spcAft>
                      </a:pPr>
                      <a:r>
                        <a:rPr lang="en-US" sz="1100" b="1" dirty="0">
                          <a:effectLst/>
                        </a:rPr>
                        <a:t>65.8487</a:t>
                      </a:r>
                    </a:p>
                  </a:txBody>
                  <a:tcPr marL="68580" marR="68580" marT="0" marB="0" anchor="ctr"/>
                </a:tc>
                <a:tc>
                  <a:txBody>
                    <a:bodyPr/>
                    <a:lstStyle/>
                    <a:p>
                      <a:pPr algn="r">
                        <a:spcAft>
                          <a:spcPts val="0"/>
                        </a:spcAft>
                      </a:pPr>
                      <a:r>
                        <a:rPr lang="en-US" sz="1100" b="1" dirty="0">
                          <a:effectLst/>
                        </a:rPr>
                        <a:t>431.967</a:t>
                      </a:r>
                    </a:p>
                  </a:txBody>
                  <a:tcPr marL="68580" marR="68580" marT="0" marB="0" anchor="ctr"/>
                </a:tc>
                <a:tc>
                  <a:txBody>
                    <a:bodyPr/>
                    <a:lstStyle/>
                    <a:p>
                      <a:pPr algn="r">
                        <a:spcAft>
                          <a:spcPts val="0"/>
                        </a:spcAft>
                      </a:pPr>
                      <a:r>
                        <a:rPr lang="en-US" sz="1100" b="1" dirty="0">
                          <a:effectLst/>
                        </a:rPr>
                        <a:t>6597.38</a:t>
                      </a:r>
                    </a:p>
                  </a:txBody>
                  <a:tcPr marL="68580" marR="68580" marT="0" marB="0" anchor="ctr"/>
                </a:tc>
                <a:extLst>
                  <a:ext uri="{0D108BD9-81ED-4DB2-BD59-A6C34878D82A}">
                    <a16:rowId xmlns:a16="http://schemas.microsoft.com/office/drawing/2014/main" val="1575716346"/>
                  </a:ext>
                </a:extLst>
              </a:tr>
              <a:tr h="111125">
                <a:tc>
                  <a:txBody>
                    <a:bodyPr/>
                    <a:lstStyle/>
                    <a:p>
                      <a:pPr>
                        <a:spcAft>
                          <a:spcPts val="0"/>
                        </a:spcAft>
                      </a:pPr>
                      <a:r>
                        <a:rPr lang="en-US" sz="1100" b="1" dirty="0">
                          <a:effectLst/>
                        </a:rPr>
                        <a:t>Southern</a:t>
                      </a:r>
                    </a:p>
                  </a:txBody>
                  <a:tcPr marL="68580" marR="68580" marT="0" marB="0"/>
                </a:tc>
                <a:tc>
                  <a:txBody>
                    <a:bodyPr/>
                    <a:lstStyle/>
                    <a:p>
                      <a:pPr algn="r">
                        <a:spcAft>
                          <a:spcPts val="0"/>
                        </a:spcAft>
                      </a:pPr>
                      <a:r>
                        <a:rPr lang="en-US" sz="1100" b="1" dirty="0">
                          <a:effectLst/>
                        </a:rPr>
                        <a:t>277.292</a:t>
                      </a:r>
                    </a:p>
                  </a:txBody>
                  <a:tcPr marL="68580" marR="68580" marT="0" marB="0" anchor="ctr"/>
                </a:tc>
                <a:tc>
                  <a:txBody>
                    <a:bodyPr/>
                    <a:lstStyle/>
                    <a:p>
                      <a:pPr algn="r">
                        <a:spcAft>
                          <a:spcPts val="0"/>
                        </a:spcAft>
                      </a:pPr>
                      <a:r>
                        <a:rPr lang="en-US" sz="1100" b="1" dirty="0">
                          <a:effectLst/>
                        </a:rPr>
                        <a:t>582.584</a:t>
                      </a:r>
                    </a:p>
                  </a:txBody>
                  <a:tcPr marL="68580" marR="68580" marT="0" marB="0" anchor="ctr"/>
                </a:tc>
                <a:tc>
                  <a:txBody>
                    <a:bodyPr/>
                    <a:lstStyle/>
                    <a:p>
                      <a:pPr algn="r">
                        <a:spcAft>
                          <a:spcPts val="0"/>
                        </a:spcAft>
                      </a:pPr>
                      <a:r>
                        <a:rPr lang="en-US" sz="1100" b="1" dirty="0">
                          <a:effectLst/>
                        </a:rPr>
                        <a:t>847.591</a:t>
                      </a:r>
                    </a:p>
                  </a:txBody>
                  <a:tcPr marL="68580" marR="68580" marT="0" marB="0" anchor="ctr"/>
                </a:tc>
                <a:tc>
                  <a:txBody>
                    <a:bodyPr/>
                    <a:lstStyle/>
                    <a:p>
                      <a:pPr algn="r">
                        <a:spcAft>
                          <a:spcPts val="0"/>
                        </a:spcAft>
                      </a:pPr>
                      <a:r>
                        <a:rPr lang="en-US" sz="1100" b="1" dirty="0">
                          <a:effectLst/>
                        </a:rPr>
                        <a:t>474.377</a:t>
                      </a:r>
                    </a:p>
                  </a:txBody>
                  <a:tcPr marL="68580" marR="68580" marT="0" marB="0" anchor="ctr"/>
                </a:tc>
                <a:tc>
                  <a:txBody>
                    <a:bodyPr/>
                    <a:lstStyle/>
                    <a:p>
                      <a:pPr algn="r">
                        <a:spcAft>
                          <a:spcPts val="0"/>
                        </a:spcAft>
                      </a:pPr>
                      <a:r>
                        <a:rPr lang="en-US" sz="1100" b="1" dirty="0">
                          <a:effectLst/>
                        </a:rPr>
                        <a:t>184.259</a:t>
                      </a:r>
                    </a:p>
                  </a:txBody>
                  <a:tcPr marL="68580" marR="68580" marT="0" marB="0" anchor="ctr"/>
                </a:tc>
                <a:tc>
                  <a:txBody>
                    <a:bodyPr/>
                    <a:lstStyle/>
                    <a:p>
                      <a:pPr algn="r">
                        <a:spcAft>
                          <a:spcPts val="0"/>
                        </a:spcAft>
                      </a:pPr>
                      <a:r>
                        <a:rPr lang="en-US" sz="1100" b="1" dirty="0">
                          <a:effectLst/>
                        </a:rPr>
                        <a:t>9.93553</a:t>
                      </a:r>
                    </a:p>
                  </a:txBody>
                  <a:tcPr marL="68580" marR="68580" marT="0" marB="0" anchor="ctr"/>
                </a:tc>
                <a:tc>
                  <a:txBody>
                    <a:bodyPr/>
                    <a:lstStyle/>
                    <a:p>
                      <a:pPr algn="r">
                        <a:spcAft>
                          <a:spcPts val="0"/>
                        </a:spcAft>
                      </a:pPr>
                      <a:r>
                        <a:rPr lang="en-US" sz="1100" b="1" dirty="0">
                          <a:effectLst/>
                        </a:rPr>
                        <a:t>27.2776</a:t>
                      </a:r>
                    </a:p>
                  </a:txBody>
                  <a:tcPr marL="68580" marR="68580" marT="0" marB="0" anchor="ctr"/>
                </a:tc>
                <a:tc>
                  <a:txBody>
                    <a:bodyPr/>
                    <a:lstStyle/>
                    <a:p>
                      <a:pPr algn="r">
                        <a:spcAft>
                          <a:spcPts val="0"/>
                        </a:spcAft>
                      </a:pPr>
                      <a:r>
                        <a:rPr lang="en-US" sz="1100" b="1" dirty="0">
                          <a:effectLst/>
                        </a:rPr>
                        <a:t>55.639</a:t>
                      </a:r>
                    </a:p>
                  </a:txBody>
                  <a:tcPr marL="68580" marR="68580" marT="0" marB="0" anchor="ctr"/>
                </a:tc>
                <a:tc>
                  <a:txBody>
                    <a:bodyPr/>
                    <a:lstStyle/>
                    <a:p>
                      <a:pPr algn="r">
                        <a:spcAft>
                          <a:spcPts val="0"/>
                        </a:spcAft>
                      </a:pPr>
                      <a:r>
                        <a:rPr lang="en-US" sz="1100" b="1" dirty="0">
                          <a:effectLst/>
                        </a:rPr>
                        <a:t>9.75489</a:t>
                      </a:r>
                    </a:p>
                  </a:txBody>
                  <a:tcPr marL="68580" marR="68580" marT="0" marB="0" anchor="ctr"/>
                </a:tc>
                <a:tc>
                  <a:txBody>
                    <a:bodyPr/>
                    <a:lstStyle/>
                    <a:p>
                      <a:pPr algn="r">
                        <a:spcAft>
                          <a:spcPts val="0"/>
                        </a:spcAft>
                      </a:pPr>
                      <a:r>
                        <a:rPr lang="en-US" sz="1100" b="1" dirty="0">
                          <a:effectLst/>
                        </a:rPr>
                        <a:t>13.3678</a:t>
                      </a:r>
                    </a:p>
                  </a:txBody>
                  <a:tcPr marL="68580" marR="68580" marT="0" marB="0" anchor="ctr"/>
                </a:tc>
                <a:tc>
                  <a:txBody>
                    <a:bodyPr/>
                    <a:lstStyle/>
                    <a:p>
                      <a:pPr algn="r">
                        <a:spcAft>
                          <a:spcPts val="0"/>
                        </a:spcAft>
                      </a:pPr>
                      <a:r>
                        <a:rPr lang="en-US" sz="1100" b="1" dirty="0">
                          <a:effectLst/>
                        </a:rPr>
                        <a:t>36.1292</a:t>
                      </a:r>
                    </a:p>
                  </a:txBody>
                  <a:tcPr marL="68580" marR="68580" marT="0" marB="0" anchor="ctr"/>
                </a:tc>
                <a:tc>
                  <a:txBody>
                    <a:bodyPr/>
                    <a:lstStyle/>
                    <a:p>
                      <a:pPr algn="r">
                        <a:spcAft>
                          <a:spcPts val="0"/>
                        </a:spcAft>
                      </a:pPr>
                      <a:r>
                        <a:rPr lang="en-US" sz="1100" b="1" dirty="0">
                          <a:effectLst/>
                        </a:rPr>
                        <a:t>237.008</a:t>
                      </a:r>
                    </a:p>
                  </a:txBody>
                  <a:tcPr marL="68580" marR="68580" marT="0" marB="0" anchor="ctr"/>
                </a:tc>
                <a:tc>
                  <a:txBody>
                    <a:bodyPr/>
                    <a:lstStyle/>
                    <a:p>
                      <a:pPr algn="r">
                        <a:spcAft>
                          <a:spcPts val="0"/>
                        </a:spcAft>
                      </a:pPr>
                      <a:r>
                        <a:rPr lang="en-US" sz="1100" b="1" dirty="0">
                          <a:effectLst/>
                        </a:rPr>
                        <a:t>3619.79</a:t>
                      </a:r>
                    </a:p>
                  </a:txBody>
                  <a:tcPr marL="68580" marR="68580" marT="0" marB="0" anchor="ctr"/>
                </a:tc>
                <a:extLst>
                  <a:ext uri="{0D108BD9-81ED-4DB2-BD59-A6C34878D82A}">
                    <a16:rowId xmlns:a16="http://schemas.microsoft.com/office/drawing/2014/main" val="1393125823"/>
                  </a:ext>
                </a:extLst>
              </a:tr>
              <a:tr h="111125">
                <a:tc>
                  <a:txBody>
                    <a:bodyPr/>
                    <a:lstStyle/>
                    <a:p>
                      <a:pPr>
                        <a:spcAft>
                          <a:spcPts val="0"/>
                        </a:spcAft>
                      </a:pPr>
                      <a:r>
                        <a:rPr lang="en-US" sz="1100" b="1" dirty="0">
                          <a:effectLst/>
                        </a:rPr>
                        <a:t>Central</a:t>
                      </a:r>
                    </a:p>
                  </a:txBody>
                  <a:tcPr marL="68580" marR="68580" marT="0" marB="0"/>
                </a:tc>
                <a:tc>
                  <a:txBody>
                    <a:bodyPr/>
                    <a:lstStyle/>
                    <a:p>
                      <a:pPr algn="r">
                        <a:spcAft>
                          <a:spcPts val="0"/>
                        </a:spcAft>
                      </a:pPr>
                      <a:r>
                        <a:rPr lang="en-US" sz="1100" b="1" dirty="0">
                          <a:effectLst/>
                        </a:rPr>
                        <a:t>140.886</a:t>
                      </a:r>
                    </a:p>
                  </a:txBody>
                  <a:tcPr marL="68580" marR="68580" marT="0" marB="0" anchor="ctr"/>
                </a:tc>
                <a:tc>
                  <a:txBody>
                    <a:bodyPr/>
                    <a:lstStyle/>
                    <a:p>
                      <a:pPr algn="r">
                        <a:spcAft>
                          <a:spcPts val="0"/>
                        </a:spcAft>
                      </a:pPr>
                      <a:r>
                        <a:rPr lang="en-US" sz="1100" b="1" dirty="0">
                          <a:effectLst/>
                        </a:rPr>
                        <a:t>295.998</a:t>
                      </a:r>
                    </a:p>
                  </a:txBody>
                  <a:tcPr marL="68580" marR="68580" marT="0" marB="0" anchor="ctr"/>
                </a:tc>
                <a:tc>
                  <a:txBody>
                    <a:bodyPr/>
                    <a:lstStyle/>
                    <a:p>
                      <a:pPr algn="r">
                        <a:spcAft>
                          <a:spcPts val="0"/>
                        </a:spcAft>
                      </a:pPr>
                      <a:r>
                        <a:rPr lang="en-US" sz="1100" b="1" dirty="0">
                          <a:effectLst/>
                        </a:rPr>
                        <a:t>430.643</a:t>
                      </a:r>
                    </a:p>
                  </a:txBody>
                  <a:tcPr marL="68580" marR="68580" marT="0" marB="0" anchor="ctr"/>
                </a:tc>
                <a:tc>
                  <a:txBody>
                    <a:bodyPr/>
                    <a:lstStyle/>
                    <a:p>
                      <a:pPr algn="r">
                        <a:spcAft>
                          <a:spcPts val="0"/>
                        </a:spcAft>
                      </a:pPr>
                      <a:r>
                        <a:rPr lang="en-US" sz="1100" b="1" dirty="0">
                          <a:effectLst/>
                        </a:rPr>
                        <a:t>241.021</a:t>
                      </a:r>
                    </a:p>
                  </a:txBody>
                  <a:tcPr marL="68580" marR="68580" marT="0" marB="0" anchor="ctr"/>
                </a:tc>
                <a:tc>
                  <a:txBody>
                    <a:bodyPr/>
                    <a:lstStyle/>
                    <a:p>
                      <a:pPr algn="r">
                        <a:spcAft>
                          <a:spcPts val="0"/>
                        </a:spcAft>
                      </a:pPr>
                      <a:r>
                        <a:rPr lang="en-US" sz="1100" b="1" dirty="0">
                          <a:effectLst/>
                        </a:rPr>
                        <a:t>93.618</a:t>
                      </a:r>
                    </a:p>
                  </a:txBody>
                  <a:tcPr marL="68580" marR="68580" marT="0" marB="0" anchor="ctr"/>
                </a:tc>
                <a:tc>
                  <a:txBody>
                    <a:bodyPr/>
                    <a:lstStyle/>
                    <a:p>
                      <a:pPr algn="r">
                        <a:spcAft>
                          <a:spcPts val="0"/>
                        </a:spcAft>
                      </a:pPr>
                      <a:r>
                        <a:rPr lang="en-US" sz="1100" b="1" dirty="0">
                          <a:effectLst/>
                        </a:rPr>
                        <a:t>5.04803</a:t>
                      </a:r>
                    </a:p>
                  </a:txBody>
                  <a:tcPr marL="68580" marR="68580" marT="0" marB="0" anchor="ctr"/>
                </a:tc>
                <a:tc>
                  <a:txBody>
                    <a:bodyPr/>
                    <a:lstStyle/>
                    <a:p>
                      <a:pPr algn="r">
                        <a:spcAft>
                          <a:spcPts val="0"/>
                        </a:spcAft>
                      </a:pPr>
                      <a:r>
                        <a:rPr lang="en-US" sz="1100" b="1" dirty="0">
                          <a:effectLst/>
                        </a:rPr>
                        <a:t>13.8591</a:t>
                      </a:r>
                    </a:p>
                  </a:txBody>
                  <a:tcPr marL="68580" marR="68580" marT="0" marB="0" anchor="ctr"/>
                </a:tc>
                <a:tc>
                  <a:txBody>
                    <a:bodyPr/>
                    <a:lstStyle/>
                    <a:p>
                      <a:pPr algn="r">
                        <a:spcAft>
                          <a:spcPts val="0"/>
                        </a:spcAft>
                      </a:pPr>
                      <a:r>
                        <a:rPr lang="en-US" sz="1100" b="1" dirty="0">
                          <a:effectLst/>
                        </a:rPr>
                        <a:t>28.269</a:t>
                      </a:r>
                    </a:p>
                  </a:txBody>
                  <a:tcPr marL="68580" marR="68580" marT="0" marB="0" anchor="ctr"/>
                </a:tc>
                <a:tc>
                  <a:txBody>
                    <a:bodyPr/>
                    <a:lstStyle/>
                    <a:p>
                      <a:pPr algn="r">
                        <a:spcAft>
                          <a:spcPts val="0"/>
                        </a:spcAft>
                      </a:pPr>
                      <a:r>
                        <a:rPr lang="en-US" sz="1100" b="1" dirty="0">
                          <a:effectLst/>
                        </a:rPr>
                        <a:t>4.95625</a:t>
                      </a:r>
                    </a:p>
                  </a:txBody>
                  <a:tcPr marL="68580" marR="68580" marT="0" marB="0" anchor="ctr"/>
                </a:tc>
                <a:tc>
                  <a:txBody>
                    <a:bodyPr/>
                    <a:lstStyle/>
                    <a:p>
                      <a:pPr algn="r">
                        <a:spcAft>
                          <a:spcPts val="0"/>
                        </a:spcAft>
                      </a:pPr>
                      <a:r>
                        <a:rPr lang="en-US" sz="1100" b="1" dirty="0">
                          <a:effectLst/>
                        </a:rPr>
                        <a:t>6.7919</a:t>
                      </a:r>
                    </a:p>
                  </a:txBody>
                  <a:tcPr marL="68580" marR="68580" marT="0" marB="0" anchor="ctr"/>
                </a:tc>
                <a:tc>
                  <a:txBody>
                    <a:bodyPr/>
                    <a:lstStyle/>
                    <a:p>
                      <a:pPr algn="r">
                        <a:spcAft>
                          <a:spcPts val="0"/>
                        </a:spcAft>
                      </a:pPr>
                      <a:r>
                        <a:rPr lang="en-US" sz="1100" b="1" dirty="0">
                          <a:effectLst/>
                        </a:rPr>
                        <a:t>18.3565</a:t>
                      </a:r>
                    </a:p>
                  </a:txBody>
                  <a:tcPr marL="68580" marR="68580" marT="0" marB="0" anchor="ctr"/>
                </a:tc>
                <a:tc>
                  <a:txBody>
                    <a:bodyPr/>
                    <a:lstStyle/>
                    <a:p>
                      <a:pPr algn="r">
                        <a:spcAft>
                          <a:spcPts val="0"/>
                        </a:spcAft>
                      </a:pPr>
                      <a:r>
                        <a:rPr lang="en-US" sz="1100" b="1" dirty="0">
                          <a:effectLst/>
                        </a:rPr>
                        <a:t>120.418</a:t>
                      </a:r>
                    </a:p>
                  </a:txBody>
                  <a:tcPr marL="68580" marR="68580" marT="0" marB="0" anchor="ctr"/>
                </a:tc>
                <a:tc>
                  <a:txBody>
                    <a:bodyPr/>
                    <a:lstStyle/>
                    <a:p>
                      <a:pPr algn="r">
                        <a:spcAft>
                          <a:spcPts val="0"/>
                        </a:spcAft>
                      </a:pPr>
                      <a:r>
                        <a:rPr lang="en-US" sz="1100" b="1" dirty="0">
                          <a:effectLst/>
                        </a:rPr>
                        <a:t>1839.14</a:t>
                      </a:r>
                    </a:p>
                  </a:txBody>
                  <a:tcPr marL="68580" marR="68580" marT="0" marB="0" anchor="ctr"/>
                </a:tc>
                <a:extLst>
                  <a:ext uri="{0D108BD9-81ED-4DB2-BD59-A6C34878D82A}">
                    <a16:rowId xmlns:a16="http://schemas.microsoft.com/office/drawing/2014/main" val="3573671035"/>
                  </a:ext>
                </a:extLst>
              </a:tr>
              <a:tr h="111125">
                <a:tc>
                  <a:txBody>
                    <a:bodyPr/>
                    <a:lstStyle/>
                    <a:p>
                      <a:pPr>
                        <a:spcAft>
                          <a:spcPts val="0"/>
                        </a:spcAft>
                      </a:pPr>
                      <a:r>
                        <a:rPr lang="en-US" sz="1100" b="1" dirty="0">
                          <a:effectLst/>
                        </a:rPr>
                        <a:t>North  Eastern </a:t>
                      </a:r>
                    </a:p>
                  </a:txBody>
                  <a:tcPr marL="68580" marR="68580" marT="0" marB="0"/>
                </a:tc>
                <a:tc>
                  <a:txBody>
                    <a:bodyPr/>
                    <a:lstStyle/>
                    <a:p>
                      <a:pPr algn="r">
                        <a:spcAft>
                          <a:spcPts val="0"/>
                        </a:spcAft>
                      </a:pPr>
                      <a:r>
                        <a:rPr lang="en-US" sz="1100" b="1" dirty="0">
                          <a:effectLst/>
                        </a:rPr>
                        <a:t>86.515</a:t>
                      </a:r>
                    </a:p>
                  </a:txBody>
                  <a:tcPr marL="68580" marR="68580" marT="0" marB="0" anchor="ctr"/>
                </a:tc>
                <a:tc>
                  <a:txBody>
                    <a:bodyPr/>
                    <a:lstStyle/>
                    <a:p>
                      <a:pPr algn="r">
                        <a:spcAft>
                          <a:spcPts val="0"/>
                        </a:spcAft>
                      </a:pPr>
                      <a:r>
                        <a:rPr lang="en-US" sz="1100" b="1" dirty="0">
                          <a:effectLst/>
                        </a:rPr>
                        <a:t>181.766</a:t>
                      </a:r>
                    </a:p>
                  </a:txBody>
                  <a:tcPr marL="68580" marR="68580" marT="0" marB="0" anchor="ctr"/>
                </a:tc>
                <a:tc>
                  <a:txBody>
                    <a:bodyPr/>
                    <a:lstStyle/>
                    <a:p>
                      <a:pPr algn="r">
                        <a:spcAft>
                          <a:spcPts val="0"/>
                        </a:spcAft>
                      </a:pPr>
                      <a:r>
                        <a:rPr lang="en-US" sz="1100" b="1" dirty="0">
                          <a:effectLst/>
                        </a:rPr>
                        <a:t>264.449</a:t>
                      </a:r>
                    </a:p>
                  </a:txBody>
                  <a:tcPr marL="68580" marR="68580" marT="0" marB="0" anchor="ctr"/>
                </a:tc>
                <a:tc>
                  <a:txBody>
                    <a:bodyPr/>
                    <a:lstStyle/>
                    <a:p>
                      <a:pPr algn="r">
                        <a:spcAft>
                          <a:spcPts val="0"/>
                        </a:spcAft>
                      </a:pPr>
                      <a:r>
                        <a:rPr lang="en-US" sz="1100" b="1" dirty="0">
                          <a:effectLst/>
                        </a:rPr>
                        <a:t>148.006</a:t>
                      </a:r>
                    </a:p>
                  </a:txBody>
                  <a:tcPr marL="68580" marR="68580" marT="0" marB="0" anchor="ctr"/>
                </a:tc>
                <a:tc>
                  <a:txBody>
                    <a:bodyPr/>
                    <a:lstStyle/>
                    <a:p>
                      <a:pPr algn="r">
                        <a:spcAft>
                          <a:spcPts val="0"/>
                        </a:spcAft>
                      </a:pPr>
                      <a:r>
                        <a:rPr lang="en-US" sz="1100" b="1" dirty="0">
                          <a:effectLst/>
                        </a:rPr>
                        <a:t>57.4888</a:t>
                      </a:r>
                    </a:p>
                  </a:txBody>
                  <a:tcPr marL="68580" marR="68580" marT="0" marB="0" anchor="ctr"/>
                </a:tc>
                <a:tc>
                  <a:txBody>
                    <a:bodyPr/>
                    <a:lstStyle/>
                    <a:p>
                      <a:pPr algn="r">
                        <a:spcAft>
                          <a:spcPts val="0"/>
                        </a:spcAft>
                      </a:pPr>
                      <a:r>
                        <a:rPr lang="en-US" sz="1100" b="1" dirty="0">
                          <a:effectLst/>
                        </a:rPr>
                        <a:t>3.09989</a:t>
                      </a:r>
                    </a:p>
                  </a:txBody>
                  <a:tcPr marL="68580" marR="68580" marT="0" marB="0" anchor="ctr"/>
                </a:tc>
                <a:tc>
                  <a:txBody>
                    <a:bodyPr/>
                    <a:lstStyle/>
                    <a:p>
                      <a:pPr algn="r">
                        <a:spcAft>
                          <a:spcPts val="0"/>
                        </a:spcAft>
                      </a:pPr>
                      <a:r>
                        <a:rPr lang="en-US" sz="1100" b="1" dirty="0">
                          <a:effectLst/>
                        </a:rPr>
                        <a:t>8.5106</a:t>
                      </a:r>
                    </a:p>
                  </a:txBody>
                  <a:tcPr marL="68580" marR="68580" marT="0" marB="0" anchor="ctr"/>
                </a:tc>
                <a:tc>
                  <a:txBody>
                    <a:bodyPr/>
                    <a:lstStyle/>
                    <a:p>
                      <a:pPr algn="r">
                        <a:spcAft>
                          <a:spcPts val="0"/>
                        </a:spcAft>
                      </a:pPr>
                      <a:r>
                        <a:rPr lang="en-US" sz="1100" b="1" dirty="0">
                          <a:effectLst/>
                        </a:rPr>
                        <a:t>17.3594</a:t>
                      </a:r>
                    </a:p>
                  </a:txBody>
                  <a:tcPr marL="68580" marR="68580" marT="0" marB="0" anchor="ctr"/>
                </a:tc>
                <a:tc>
                  <a:txBody>
                    <a:bodyPr/>
                    <a:lstStyle/>
                    <a:p>
                      <a:pPr algn="r">
                        <a:spcAft>
                          <a:spcPts val="0"/>
                        </a:spcAft>
                      </a:pPr>
                      <a:r>
                        <a:rPr lang="en-US" sz="1100" b="1" dirty="0">
                          <a:effectLst/>
                        </a:rPr>
                        <a:t>3.04353</a:t>
                      </a:r>
                    </a:p>
                  </a:txBody>
                  <a:tcPr marL="68580" marR="68580" marT="0" marB="0" anchor="ctr"/>
                </a:tc>
                <a:tc>
                  <a:txBody>
                    <a:bodyPr/>
                    <a:lstStyle/>
                    <a:p>
                      <a:pPr algn="r">
                        <a:spcAft>
                          <a:spcPts val="0"/>
                        </a:spcAft>
                      </a:pPr>
                      <a:r>
                        <a:rPr lang="en-US" sz="1100" b="1" dirty="0">
                          <a:effectLst/>
                        </a:rPr>
                        <a:t>4.17076</a:t>
                      </a:r>
                    </a:p>
                  </a:txBody>
                  <a:tcPr marL="68580" marR="68580" marT="0" marB="0" anchor="ctr"/>
                </a:tc>
                <a:tc>
                  <a:txBody>
                    <a:bodyPr/>
                    <a:lstStyle/>
                    <a:p>
                      <a:pPr algn="r">
                        <a:spcAft>
                          <a:spcPts val="0"/>
                        </a:spcAft>
                      </a:pPr>
                      <a:r>
                        <a:rPr lang="en-US" sz="1100" b="1" dirty="0">
                          <a:effectLst/>
                        </a:rPr>
                        <a:t>11.2723</a:t>
                      </a:r>
                    </a:p>
                  </a:txBody>
                  <a:tcPr marL="68580" marR="68580" marT="0" marB="0" anchor="ctr"/>
                </a:tc>
                <a:tc>
                  <a:txBody>
                    <a:bodyPr/>
                    <a:lstStyle/>
                    <a:p>
                      <a:pPr algn="r">
                        <a:spcAft>
                          <a:spcPts val="0"/>
                        </a:spcAft>
                      </a:pPr>
                      <a:r>
                        <a:rPr lang="en-US" sz="1100" b="1" dirty="0">
                          <a:effectLst/>
                        </a:rPr>
                        <a:t>73.9464</a:t>
                      </a:r>
                    </a:p>
                  </a:txBody>
                  <a:tcPr marL="68580" marR="68580" marT="0" marB="0" anchor="ctr"/>
                </a:tc>
                <a:tc>
                  <a:txBody>
                    <a:bodyPr/>
                    <a:lstStyle/>
                    <a:p>
                      <a:pPr algn="r">
                        <a:spcAft>
                          <a:spcPts val="0"/>
                        </a:spcAft>
                      </a:pPr>
                      <a:r>
                        <a:rPr lang="en-US" sz="1100" b="1" dirty="0">
                          <a:effectLst/>
                        </a:rPr>
                        <a:t>1129.37</a:t>
                      </a:r>
                    </a:p>
                  </a:txBody>
                  <a:tcPr marL="68580" marR="68580" marT="0" marB="0" anchor="ctr"/>
                </a:tc>
                <a:extLst>
                  <a:ext uri="{0D108BD9-81ED-4DB2-BD59-A6C34878D82A}">
                    <a16:rowId xmlns:a16="http://schemas.microsoft.com/office/drawing/2014/main" val="747044120"/>
                  </a:ext>
                </a:extLst>
              </a:tr>
            </a:tbl>
          </a:graphicData>
        </a:graphic>
      </p:graphicFrame>
      <p:sp>
        <p:nvSpPr>
          <p:cNvPr id="17" name="TextBox 16">
            <a:extLst>
              <a:ext uri="{FF2B5EF4-FFF2-40B4-BE49-F238E27FC236}">
                <a16:creationId xmlns:a16="http://schemas.microsoft.com/office/drawing/2014/main" id="{C2C5C485-3922-6F2C-AF71-C93EE89260B7}"/>
              </a:ext>
            </a:extLst>
          </p:cNvPr>
          <p:cNvSpPr txBox="1"/>
          <p:nvPr/>
        </p:nvSpPr>
        <p:spPr>
          <a:xfrm>
            <a:off x="262328" y="4840573"/>
            <a:ext cx="115049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Cambria Math"/>
                <a:ea typeface="Cambria Math"/>
                <a:cs typeface="Times New Roman"/>
              </a:rPr>
              <a:t>Considering the same hypothesis we have test statistic for the Chi-Square Test of Independence is denoted 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a:t>
            </a:r>
            <a:endParaRPr lang="en-US" sz="1600" dirty="0">
              <a:solidFill>
                <a:schemeClr val="bg1"/>
              </a:solidFill>
              <a:latin typeface="Cambria Math"/>
              <a:ea typeface="Cambria Math"/>
              <a:cs typeface="Calibri"/>
            </a:endParaRPr>
          </a:p>
          <a:p>
            <a:pPr algn="ctr"/>
            <a:r>
              <a:rPr lang="en-US" sz="1600" dirty="0">
                <a:solidFill>
                  <a:schemeClr val="bg1"/>
                </a:solidFill>
                <a:latin typeface="Cambria Math"/>
                <a:ea typeface="Cambria Math"/>
                <a:cs typeface="Times New Roman"/>
              </a:rPr>
              <a:t>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 5451.9</a:t>
            </a:r>
            <a:endParaRPr lang="en-US" sz="1600" dirty="0">
              <a:solidFill>
                <a:schemeClr val="bg1"/>
              </a:solidFill>
              <a:latin typeface="Cambria Math"/>
              <a:ea typeface="Cambria Math"/>
              <a:cs typeface="Calibri"/>
            </a:endParaRPr>
          </a:p>
          <a:p>
            <a:pPr algn="ctr"/>
            <a:r>
              <a:rPr lang="en-US" sz="1600" dirty="0">
                <a:solidFill>
                  <a:schemeClr val="bg1"/>
                </a:solidFill>
                <a:latin typeface="Cambria Math"/>
                <a:ea typeface="Cambria Math"/>
                <a:cs typeface="Times New Roman"/>
              </a:rPr>
              <a:t>Here the degrees of freedom (</a:t>
            </a:r>
            <a:r>
              <a:rPr lang="en-US" sz="1600" err="1">
                <a:solidFill>
                  <a:schemeClr val="bg1"/>
                </a:solidFill>
                <a:latin typeface="Cambria Math"/>
                <a:ea typeface="Cambria Math"/>
                <a:cs typeface="Times New Roman"/>
              </a:rPr>
              <a:t>df</a:t>
            </a:r>
            <a:r>
              <a:rPr lang="en-US" sz="1600" dirty="0">
                <a:solidFill>
                  <a:schemeClr val="bg1"/>
                </a:solidFill>
                <a:latin typeface="Cambria Math"/>
                <a:ea typeface="Cambria Math"/>
                <a:cs typeface="Times New Roman"/>
              </a:rPr>
              <a:t>) :- 60. Hence, 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(0.05,60)=  79.08. Here, </a:t>
            </a:r>
            <a:r>
              <a:rPr lang="en-US" sz="1600" dirty="0">
                <a:highlight>
                  <a:srgbClr val="C0C0C0"/>
                </a:highlight>
                <a:latin typeface="Cambria Math"/>
                <a:ea typeface="Cambria Math"/>
                <a:cs typeface="Times New Roman"/>
              </a:rPr>
              <a:t>p-value &lt; 2.2e-16</a:t>
            </a:r>
            <a:r>
              <a:rPr lang="en-US" sz="1600" dirty="0">
                <a:solidFill>
                  <a:schemeClr val="bg1"/>
                </a:solidFill>
                <a:highlight>
                  <a:srgbClr val="C0C0C0"/>
                </a:highlight>
                <a:latin typeface="Cambria Math"/>
                <a:ea typeface="Cambria Math"/>
                <a:cs typeface="Times New Roman"/>
              </a:rPr>
              <a:t>.</a:t>
            </a:r>
            <a:endParaRPr lang="en-US" sz="1600">
              <a:solidFill>
                <a:schemeClr val="bg1"/>
              </a:solidFill>
              <a:highlight>
                <a:srgbClr val="C0C0C0"/>
              </a:highlight>
              <a:latin typeface="Cambria Math"/>
              <a:ea typeface="Cambria Math"/>
              <a:cs typeface="Calibri"/>
            </a:endParaRPr>
          </a:p>
          <a:p>
            <a:endParaRPr lang="en-US" sz="1600" dirty="0">
              <a:solidFill>
                <a:schemeClr val="bg1"/>
              </a:solidFill>
              <a:latin typeface="Cambria Math"/>
              <a:ea typeface="Cambria Math"/>
              <a:cs typeface="Calibri"/>
            </a:endParaRPr>
          </a:p>
          <a:p>
            <a:r>
              <a:rPr lang="en-US" sz="1600" b="1" u="sng" dirty="0">
                <a:solidFill>
                  <a:srgbClr val="FFC000"/>
                </a:solidFill>
                <a:latin typeface="Cambria Math"/>
                <a:ea typeface="Cambria Math"/>
                <a:cs typeface="Times New Roman"/>
              </a:rPr>
              <a:t>Interpretation:</a:t>
            </a:r>
            <a:endParaRPr lang="en-US" sz="1600" u="sng" dirty="0">
              <a:solidFill>
                <a:srgbClr val="FFC000"/>
              </a:solidFill>
              <a:latin typeface="Cambria Math"/>
              <a:ea typeface="Cambria Math"/>
              <a:cs typeface="Calibri"/>
            </a:endParaRPr>
          </a:p>
          <a:p>
            <a:r>
              <a:rPr lang="en-US" sz="1600" dirty="0">
                <a:solidFill>
                  <a:schemeClr val="bg1"/>
                </a:solidFill>
                <a:latin typeface="Cambria Math"/>
                <a:ea typeface="Cambria Math"/>
                <a:cs typeface="Times New Roman"/>
              </a:rPr>
              <a:t>Our observed p-value is (&lt;2.2e-16) which is less than the chosen level of significance 0.05. So we reject the null hypothesis. Therefore,</a:t>
            </a:r>
            <a:r>
              <a:rPr lang="en-US" sz="1600" dirty="0">
                <a:highlight>
                  <a:srgbClr val="00FFFF"/>
                </a:highlight>
                <a:latin typeface="Cambria Math"/>
                <a:ea typeface="Cambria Math"/>
                <a:cs typeface="Times New Roman"/>
              </a:rPr>
              <a:t> there is a significant association between the murder motives and zones.</a:t>
            </a:r>
            <a:endParaRPr lang="en-US" sz="1600">
              <a:highlight>
                <a:srgbClr val="00FFFF"/>
              </a:highlight>
              <a:latin typeface="Cambria Math"/>
              <a:ea typeface="Cambria Math"/>
            </a:endParaRPr>
          </a:p>
        </p:txBody>
      </p:sp>
    </p:spTree>
    <p:extLst>
      <p:ext uri="{BB962C8B-B14F-4D97-AF65-F5344CB8AC3E}">
        <p14:creationId xmlns:p14="http://schemas.microsoft.com/office/powerpoint/2010/main" val="175135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Fondo negro Stock de Foto gratis - Public Domain Pictures">
            <a:extLst>
              <a:ext uri="{FF2B5EF4-FFF2-40B4-BE49-F238E27FC236}">
                <a16:creationId xmlns:a16="http://schemas.microsoft.com/office/drawing/2014/main" id="{4CE4D1FE-89A2-7409-3573-893DEB81810B}"/>
              </a:ext>
            </a:extLst>
          </p:cNvPr>
          <p:cNvPicPr>
            <a:picLocks noChangeAspect="1"/>
          </p:cNvPicPr>
          <p:nvPr/>
        </p:nvPicPr>
        <p:blipFill rotWithShape="1">
          <a:blip r:embed="rId2">
            <a:alphaModFix amt="50000"/>
          </a:blip>
          <a:srcRect t="14140" b="1591"/>
          <a:stretch/>
        </p:blipFill>
        <p:spPr>
          <a:xfrm>
            <a:off x="20" y="1"/>
            <a:ext cx="12191980" cy="6857999"/>
          </a:xfrm>
          <a:prstGeom prst="rect">
            <a:avLst/>
          </a:prstGeom>
        </p:spPr>
      </p:pic>
      <p:sp>
        <p:nvSpPr>
          <p:cNvPr id="6" name="Arrow: Pentagon 5">
            <a:extLst>
              <a:ext uri="{FF2B5EF4-FFF2-40B4-BE49-F238E27FC236}">
                <a16:creationId xmlns:a16="http://schemas.microsoft.com/office/drawing/2014/main" id="{2D715F59-36E3-1D10-0C41-E3CF15EBD9D4}"/>
              </a:ext>
            </a:extLst>
          </p:cNvPr>
          <p:cNvSpPr/>
          <p:nvPr/>
        </p:nvSpPr>
        <p:spPr>
          <a:xfrm>
            <a:off x="181132" y="193624"/>
            <a:ext cx="2873114" cy="449704"/>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Year 2003</a:t>
            </a:r>
            <a:endParaRPr lang="en-US" sz="2800" b="1" dirty="0">
              <a:latin typeface="Constantia"/>
            </a:endParaRPr>
          </a:p>
        </p:txBody>
      </p:sp>
      <p:sp>
        <p:nvSpPr>
          <p:cNvPr id="8" name="TextBox 7">
            <a:extLst>
              <a:ext uri="{FF2B5EF4-FFF2-40B4-BE49-F238E27FC236}">
                <a16:creationId xmlns:a16="http://schemas.microsoft.com/office/drawing/2014/main" id="{0D603BE5-8710-93EF-F531-7FA470C13CCF}"/>
              </a:ext>
            </a:extLst>
          </p:cNvPr>
          <p:cNvSpPr txBox="1"/>
          <p:nvPr/>
        </p:nvSpPr>
        <p:spPr>
          <a:xfrm>
            <a:off x="181132" y="649573"/>
            <a:ext cx="82820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Georgia"/>
              </a:rPr>
              <a:t>Contingency table with observed figure :</a:t>
            </a:r>
            <a:endParaRPr lang="en-US" sz="2400" dirty="0">
              <a:solidFill>
                <a:schemeClr val="bg1"/>
              </a:solidFill>
              <a:latin typeface="Georgia"/>
            </a:endParaRPr>
          </a:p>
        </p:txBody>
      </p:sp>
      <p:graphicFrame>
        <p:nvGraphicFramePr>
          <p:cNvPr id="11" name="Table 10">
            <a:extLst>
              <a:ext uri="{FF2B5EF4-FFF2-40B4-BE49-F238E27FC236}">
                <a16:creationId xmlns:a16="http://schemas.microsoft.com/office/drawing/2014/main" id="{761A9D53-F204-471F-E55F-864F6F78A157}"/>
              </a:ext>
            </a:extLst>
          </p:cNvPr>
          <p:cNvGraphicFramePr>
            <a:graphicFrameLocks noGrp="1"/>
          </p:cNvGraphicFramePr>
          <p:nvPr>
            <p:extLst>
              <p:ext uri="{D42A27DB-BD31-4B8C-83A1-F6EECF244321}">
                <p14:modId xmlns:p14="http://schemas.microsoft.com/office/powerpoint/2010/main" val="3137927972"/>
              </p:ext>
            </p:extLst>
          </p:nvPr>
        </p:nvGraphicFramePr>
        <p:xfrm>
          <a:off x="162393" y="1149245"/>
          <a:ext cx="11837245" cy="1676400"/>
        </p:xfrm>
        <a:graphic>
          <a:graphicData uri="http://schemas.openxmlformats.org/drawingml/2006/table">
            <a:tbl>
              <a:tblPr firstRow="1" firstCol="1" bandRow="1">
                <a:tableStyleId>{5C22544A-7EE6-4342-B048-85BDC9FD1C3A}</a:tableStyleId>
              </a:tblPr>
              <a:tblGrid>
                <a:gridCol w="1124262">
                  <a:extLst>
                    <a:ext uri="{9D8B030D-6E8A-4147-A177-3AD203B41FA5}">
                      <a16:colId xmlns:a16="http://schemas.microsoft.com/office/drawing/2014/main" val="927520573"/>
                    </a:ext>
                  </a:extLst>
                </a:gridCol>
                <a:gridCol w="447853">
                  <a:extLst>
                    <a:ext uri="{9D8B030D-6E8A-4147-A177-3AD203B41FA5}">
                      <a16:colId xmlns:a16="http://schemas.microsoft.com/office/drawing/2014/main" val="1116669696"/>
                    </a:ext>
                  </a:extLst>
                </a:gridCol>
                <a:gridCol w="840348">
                  <a:extLst>
                    <a:ext uri="{9D8B030D-6E8A-4147-A177-3AD203B41FA5}">
                      <a16:colId xmlns:a16="http://schemas.microsoft.com/office/drawing/2014/main" val="3228918060"/>
                    </a:ext>
                  </a:extLst>
                </a:gridCol>
                <a:gridCol w="875410">
                  <a:extLst>
                    <a:ext uri="{9D8B030D-6E8A-4147-A177-3AD203B41FA5}">
                      <a16:colId xmlns:a16="http://schemas.microsoft.com/office/drawing/2014/main" val="772865149"/>
                    </a:ext>
                  </a:extLst>
                </a:gridCol>
                <a:gridCol w="842608">
                  <a:extLst>
                    <a:ext uri="{9D8B030D-6E8A-4147-A177-3AD203B41FA5}">
                      <a16:colId xmlns:a16="http://schemas.microsoft.com/office/drawing/2014/main" val="1449044651"/>
                    </a:ext>
                  </a:extLst>
                </a:gridCol>
                <a:gridCol w="691053">
                  <a:extLst>
                    <a:ext uri="{9D8B030D-6E8A-4147-A177-3AD203B41FA5}">
                      <a16:colId xmlns:a16="http://schemas.microsoft.com/office/drawing/2014/main" val="1086250702"/>
                    </a:ext>
                  </a:extLst>
                </a:gridCol>
                <a:gridCol w="1011835">
                  <a:extLst>
                    <a:ext uri="{9D8B030D-6E8A-4147-A177-3AD203B41FA5}">
                      <a16:colId xmlns:a16="http://schemas.microsoft.com/office/drawing/2014/main" val="3889043170"/>
                    </a:ext>
                  </a:extLst>
                </a:gridCol>
                <a:gridCol w="869228">
                  <a:extLst>
                    <a:ext uri="{9D8B030D-6E8A-4147-A177-3AD203B41FA5}">
                      <a16:colId xmlns:a16="http://schemas.microsoft.com/office/drawing/2014/main" val="433979803"/>
                    </a:ext>
                  </a:extLst>
                </a:gridCol>
                <a:gridCol w="1024523">
                  <a:extLst>
                    <a:ext uri="{9D8B030D-6E8A-4147-A177-3AD203B41FA5}">
                      <a16:colId xmlns:a16="http://schemas.microsoft.com/office/drawing/2014/main" val="3638991600"/>
                    </a:ext>
                  </a:extLst>
                </a:gridCol>
                <a:gridCol w="857313">
                  <a:extLst>
                    <a:ext uri="{9D8B030D-6E8A-4147-A177-3AD203B41FA5}">
                      <a16:colId xmlns:a16="http://schemas.microsoft.com/office/drawing/2014/main" val="3539562935"/>
                    </a:ext>
                  </a:extLst>
                </a:gridCol>
                <a:gridCol w="765699">
                  <a:extLst>
                    <a:ext uri="{9D8B030D-6E8A-4147-A177-3AD203B41FA5}">
                      <a16:colId xmlns:a16="http://schemas.microsoft.com/office/drawing/2014/main" val="3705948512"/>
                    </a:ext>
                  </a:extLst>
                </a:gridCol>
                <a:gridCol w="806417">
                  <a:extLst>
                    <a:ext uri="{9D8B030D-6E8A-4147-A177-3AD203B41FA5}">
                      <a16:colId xmlns:a16="http://schemas.microsoft.com/office/drawing/2014/main" val="1616600780"/>
                    </a:ext>
                  </a:extLst>
                </a:gridCol>
                <a:gridCol w="963630">
                  <a:extLst>
                    <a:ext uri="{9D8B030D-6E8A-4147-A177-3AD203B41FA5}">
                      <a16:colId xmlns:a16="http://schemas.microsoft.com/office/drawing/2014/main" val="4188260469"/>
                    </a:ext>
                  </a:extLst>
                </a:gridCol>
                <a:gridCol w="717066">
                  <a:extLst>
                    <a:ext uri="{9D8B030D-6E8A-4147-A177-3AD203B41FA5}">
                      <a16:colId xmlns:a16="http://schemas.microsoft.com/office/drawing/2014/main" val="2910861388"/>
                    </a:ext>
                  </a:extLst>
                </a:gridCol>
              </a:tblGrid>
              <a:tr h="102235">
                <a:tc>
                  <a:txBody>
                    <a:bodyPr/>
                    <a:lstStyle/>
                    <a:p>
                      <a:pPr>
                        <a:spcAft>
                          <a:spcPts val="0"/>
                        </a:spcAft>
                      </a:pPr>
                      <a:r>
                        <a:rPr lang="en-US" sz="1100" b="1" dirty="0">
                          <a:effectLst/>
                          <a:latin typeface="Times New Roman"/>
                        </a:rPr>
                        <a:t>Zones</a:t>
                      </a:r>
                    </a:p>
                  </a:txBody>
                  <a:tcPr marL="68580" marR="68580" marT="0" marB="0"/>
                </a:tc>
                <a:tc>
                  <a:txBody>
                    <a:bodyPr/>
                    <a:lstStyle/>
                    <a:p>
                      <a:pPr>
                        <a:spcAft>
                          <a:spcPts val="0"/>
                        </a:spcAft>
                      </a:pPr>
                      <a:r>
                        <a:rPr lang="en-US" sz="1100" b="1" dirty="0">
                          <a:effectLst/>
                          <a:latin typeface="Times New Roman"/>
                        </a:rPr>
                        <a:t>Gain</a:t>
                      </a:r>
                    </a:p>
                  </a:txBody>
                  <a:tcPr marL="68580" marR="68580" marT="0" marB="0"/>
                </a:tc>
                <a:tc>
                  <a:txBody>
                    <a:bodyPr/>
                    <a:lstStyle/>
                    <a:p>
                      <a:pPr>
                        <a:spcAft>
                          <a:spcPts val="0"/>
                        </a:spcAft>
                      </a:pPr>
                      <a:r>
                        <a:rPr lang="en-US" sz="1100" b="1" dirty="0">
                          <a:effectLst/>
                          <a:latin typeface="Times New Roman"/>
                        </a:rPr>
                        <a:t>Property Dispute</a:t>
                      </a:r>
                    </a:p>
                  </a:txBody>
                  <a:tcPr marL="68580" marR="68580" marT="0" marB="0"/>
                </a:tc>
                <a:tc>
                  <a:txBody>
                    <a:bodyPr/>
                    <a:lstStyle/>
                    <a:p>
                      <a:pPr>
                        <a:spcAft>
                          <a:spcPts val="0"/>
                        </a:spcAft>
                      </a:pPr>
                      <a:r>
                        <a:rPr lang="en-US" sz="1100" b="1" dirty="0">
                          <a:effectLst/>
                          <a:latin typeface="Times New Roman"/>
                        </a:rPr>
                        <a:t>Personal Vendetta or Enmity</a:t>
                      </a:r>
                      <a:endParaRPr lang="en-US" sz="1100" b="1" dirty="0" err="1">
                        <a:effectLst/>
                        <a:latin typeface="Times New Roman"/>
                      </a:endParaRPr>
                    </a:p>
                  </a:txBody>
                  <a:tcPr marL="68580" marR="68580" marT="0" marB="0"/>
                </a:tc>
                <a:tc>
                  <a:txBody>
                    <a:bodyPr/>
                    <a:lstStyle/>
                    <a:p>
                      <a:pPr>
                        <a:spcAft>
                          <a:spcPts val="0"/>
                        </a:spcAft>
                      </a:pPr>
                      <a:r>
                        <a:rPr lang="en-US" sz="1100" b="1" dirty="0">
                          <a:effectLst/>
                          <a:latin typeface="Times New Roman"/>
                        </a:rPr>
                        <a:t>Love Affairs/ Sexual relations</a:t>
                      </a:r>
                    </a:p>
                  </a:txBody>
                  <a:tcPr marL="68580" marR="68580" marT="0" marB="0"/>
                </a:tc>
                <a:tc>
                  <a:txBody>
                    <a:bodyPr/>
                    <a:lstStyle/>
                    <a:p>
                      <a:pPr>
                        <a:spcAft>
                          <a:spcPts val="0"/>
                        </a:spcAft>
                      </a:pPr>
                      <a:r>
                        <a:rPr lang="en-US" sz="1100" b="1" dirty="0">
                          <a:effectLst/>
                          <a:latin typeface="Times New Roman"/>
                        </a:rPr>
                        <a:t>Dowry</a:t>
                      </a:r>
                    </a:p>
                  </a:txBody>
                  <a:tcPr marL="68580" marR="68580" marT="0" marB="0"/>
                </a:tc>
                <a:tc>
                  <a:txBody>
                    <a:bodyPr/>
                    <a:lstStyle/>
                    <a:p>
                      <a:pPr>
                        <a:spcAft>
                          <a:spcPts val="0"/>
                        </a:spcAft>
                      </a:pPr>
                      <a:r>
                        <a:rPr lang="en-US" sz="1100" b="1" dirty="0">
                          <a:effectLst/>
                          <a:latin typeface="Times New Roman"/>
                        </a:rPr>
                        <a:t>Lunacy</a:t>
                      </a:r>
                    </a:p>
                  </a:txBody>
                  <a:tcPr marL="68580" marR="68580" marT="0" marB="0"/>
                </a:tc>
                <a:tc>
                  <a:txBody>
                    <a:bodyPr/>
                    <a:lstStyle/>
                    <a:p>
                      <a:pPr>
                        <a:spcAft>
                          <a:spcPts val="0"/>
                        </a:spcAft>
                      </a:pPr>
                      <a:r>
                        <a:rPr lang="en-US" sz="1100" b="1" dirty="0">
                          <a:effectLst/>
                          <a:latin typeface="Times New Roman"/>
                        </a:rPr>
                        <a:t>Witchcraft</a:t>
                      </a:r>
                    </a:p>
                  </a:txBody>
                  <a:tcPr marL="68580" marR="68580" marT="0" marB="0"/>
                </a:tc>
                <a:tc>
                  <a:txBody>
                    <a:bodyPr/>
                    <a:lstStyle/>
                    <a:p>
                      <a:pPr>
                        <a:spcAft>
                          <a:spcPts val="0"/>
                        </a:spcAft>
                      </a:pPr>
                      <a:r>
                        <a:rPr lang="en-US" sz="1100" b="1" dirty="0">
                          <a:effectLst/>
                          <a:latin typeface="Times New Roman"/>
                        </a:rPr>
                        <a:t>Communalism</a:t>
                      </a:r>
                    </a:p>
                  </a:txBody>
                  <a:tcPr marL="68580" marR="68580" marT="0" marB="0"/>
                </a:tc>
                <a:tc>
                  <a:txBody>
                    <a:bodyPr/>
                    <a:lstStyle/>
                    <a:p>
                      <a:pPr>
                        <a:spcAft>
                          <a:spcPts val="0"/>
                        </a:spcAft>
                      </a:pPr>
                      <a:r>
                        <a:rPr lang="en-US" sz="1100" b="1" dirty="0">
                          <a:effectLst/>
                          <a:latin typeface="Times New Roman"/>
                        </a:rPr>
                        <a:t>Casteism</a:t>
                      </a:r>
                    </a:p>
                  </a:txBody>
                  <a:tcPr marL="68580" marR="68580" marT="0" marB="0"/>
                </a:tc>
                <a:tc>
                  <a:txBody>
                    <a:bodyPr/>
                    <a:lstStyle/>
                    <a:p>
                      <a:pPr>
                        <a:spcAft>
                          <a:spcPts val="0"/>
                        </a:spcAft>
                      </a:pPr>
                      <a:r>
                        <a:rPr lang="en-US" sz="1100" b="1" dirty="0">
                          <a:effectLst/>
                          <a:latin typeface="Times New Roman"/>
                        </a:rPr>
                        <a:t>Class Conflict</a:t>
                      </a:r>
                    </a:p>
                  </a:txBody>
                  <a:tcPr marL="68580" marR="68580" marT="0" marB="0"/>
                </a:tc>
                <a:tc>
                  <a:txBody>
                    <a:bodyPr/>
                    <a:lstStyle/>
                    <a:p>
                      <a:pPr>
                        <a:spcAft>
                          <a:spcPts val="0"/>
                        </a:spcAft>
                      </a:pPr>
                      <a:r>
                        <a:rPr lang="en-US" sz="1100" b="1" dirty="0">
                          <a:effectLst/>
                          <a:latin typeface="Times New Roman"/>
                        </a:rPr>
                        <a:t>Political Reasons</a:t>
                      </a:r>
                    </a:p>
                  </a:txBody>
                  <a:tcPr marL="68580" marR="68580" marT="0" marB="0"/>
                </a:tc>
                <a:tc>
                  <a:txBody>
                    <a:bodyPr/>
                    <a:lstStyle/>
                    <a:p>
                      <a:pPr>
                        <a:spcAft>
                          <a:spcPts val="0"/>
                        </a:spcAft>
                      </a:pPr>
                      <a:r>
                        <a:rPr lang="en-US" sz="1100" b="1" dirty="0">
                          <a:effectLst/>
                          <a:latin typeface="Times New Roman"/>
                        </a:rPr>
                        <a:t>Terrorists/ Extremists</a:t>
                      </a:r>
                    </a:p>
                  </a:txBody>
                  <a:tcPr marL="68580" marR="68580" marT="0" marB="0"/>
                </a:tc>
                <a:tc>
                  <a:txBody>
                    <a:bodyPr/>
                    <a:lstStyle/>
                    <a:p>
                      <a:pPr>
                        <a:spcAft>
                          <a:spcPts val="0"/>
                        </a:spcAft>
                      </a:pPr>
                      <a:r>
                        <a:rPr lang="en-US" sz="1100" b="1" dirty="0">
                          <a:effectLst/>
                          <a:latin typeface="Times New Roman"/>
                        </a:rPr>
                        <a:t>Other Causes</a:t>
                      </a:r>
                    </a:p>
                  </a:txBody>
                  <a:tcPr marL="68580" marR="68580" marT="0" marB="0"/>
                </a:tc>
                <a:extLst>
                  <a:ext uri="{0D108BD9-81ED-4DB2-BD59-A6C34878D82A}">
                    <a16:rowId xmlns:a16="http://schemas.microsoft.com/office/drawing/2014/main" val="3918194219"/>
                  </a:ext>
                </a:extLst>
              </a:tr>
              <a:tr h="102235">
                <a:tc>
                  <a:txBody>
                    <a:bodyPr/>
                    <a:lstStyle/>
                    <a:p>
                      <a:pPr>
                        <a:spcAft>
                          <a:spcPts val="0"/>
                        </a:spcAft>
                      </a:pPr>
                      <a:r>
                        <a:rPr lang="en-US" sz="1100" b="1" dirty="0">
                          <a:effectLst/>
                          <a:latin typeface="Times New Roman"/>
                        </a:rPr>
                        <a:t>Eastern</a:t>
                      </a:r>
                    </a:p>
                  </a:txBody>
                  <a:tcPr marL="68580" marR="68580" marT="0" marB="0"/>
                </a:tc>
                <a:tc>
                  <a:txBody>
                    <a:bodyPr/>
                    <a:lstStyle/>
                    <a:p>
                      <a:pPr algn="r">
                        <a:spcAft>
                          <a:spcPts val="0"/>
                        </a:spcAft>
                      </a:pPr>
                      <a:r>
                        <a:rPr lang="en-US" sz="1100" b="1" dirty="0">
                          <a:effectLst/>
                          <a:latin typeface="Times New Roman"/>
                        </a:rPr>
                        <a:t>472</a:t>
                      </a:r>
                    </a:p>
                  </a:txBody>
                  <a:tcPr marL="68580" marR="68580" marT="0" marB="0"/>
                </a:tc>
                <a:tc>
                  <a:txBody>
                    <a:bodyPr/>
                    <a:lstStyle/>
                    <a:p>
                      <a:pPr algn="r">
                        <a:spcAft>
                          <a:spcPts val="0"/>
                        </a:spcAft>
                      </a:pPr>
                      <a:r>
                        <a:rPr lang="en-US" sz="1100" b="1" dirty="0">
                          <a:effectLst/>
                          <a:latin typeface="Times New Roman"/>
                        </a:rPr>
                        <a:t>1074</a:t>
                      </a:r>
                    </a:p>
                  </a:txBody>
                  <a:tcPr marL="68580" marR="68580" marT="0" marB="0"/>
                </a:tc>
                <a:tc>
                  <a:txBody>
                    <a:bodyPr/>
                    <a:lstStyle/>
                    <a:p>
                      <a:pPr algn="r">
                        <a:spcAft>
                          <a:spcPts val="0"/>
                        </a:spcAft>
                      </a:pPr>
                      <a:r>
                        <a:rPr lang="en-US" sz="1100" b="1" dirty="0">
                          <a:effectLst/>
                          <a:latin typeface="Times New Roman"/>
                        </a:rPr>
                        <a:t>1155</a:t>
                      </a:r>
                    </a:p>
                  </a:txBody>
                  <a:tcPr marL="68580" marR="68580" marT="0" marB="0"/>
                </a:tc>
                <a:tc>
                  <a:txBody>
                    <a:bodyPr/>
                    <a:lstStyle/>
                    <a:p>
                      <a:pPr algn="r">
                        <a:spcAft>
                          <a:spcPts val="0"/>
                        </a:spcAft>
                      </a:pPr>
                      <a:r>
                        <a:rPr lang="en-US" sz="1100" b="1" dirty="0">
                          <a:effectLst/>
                          <a:latin typeface="Times New Roman"/>
                        </a:rPr>
                        <a:t>340</a:t>
                      </a:r>
                    </a:p>
                  </a:txBody>
                  <a:tcPr marL="68580" marR="68580" marT="0" marB="0"/>
                </a:tc>
                <a:tc>
                  <a:txBody>
                    <a:bodyPr/>
                    <a:lstStyle/>
                    <a:p>
                      <a:pPr algn="r">
                        <a:spcAft>
                          <a:spcPts val="0"/>
                        </a:spcAft>
                      </a:pPr>
                      <a:r>
                        <a:rPr lang="en-US" sz="1100" b="1" dirty="0">
                          <a:effectLst/>
                          <a:latin typeface="Times New Roman"/>
                        </a:rPr>
                        <a:t>451</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54</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39</a:t>
                      </a:r>
                    </a:p>
                  </a:txBody>
                  <a:tcPr marL="68580" marR="68580" marT="0" marB="0"/>
                </a:tc>
                <a:tc>
                  <a:txBody>
                    <a:bodyPr/>
                    <a:lstStyle/>
                    <a:p>
                      <a:pPr algn="r">
                        <a:spcAft>
                          <a:spcPts val="0"/>
                        </a:spcAft>
                      </a:pPr>
                      <a:r>
                        <a:rPr lang="en-US" sz="1100" b="1" dirty="0">
                          <a:effectLst/>
                          <a:latin typeface="Times New Roman"/>
                        </a:rPr>
                        <a:t>19</a:t>
                      </a:r>
                    </a:p>
                  </a:txBody>
                  <a:tcPr marL="68580" marR="68580" marT="0" marB="0"/>
                </a:tc>
                <a:tc>
                  <a:txBody>
                    <a:bodyPr/>
                    <a:lstStyle/>
                    <a:p>
                      <a:pPr algn="r">
                        <a:spcAft>
                          <a:spcPts val="0"/>
                        </a:spcAft>
                      </a:pPr>
                      <a:r>
                        <a:rPr lang="en-US" sz="1100" b="1" dirty="0">
                          <a:effectLst/>
                          <a:latin typeface="Times New Roman"/>
                        </a:rPr>
                        <a:t>73</a:t>
                      </a:r>
                    </a:p>
                  </a:txBody>
                  <a:tcPr marL="68580" marR="68580" marT="0" marB="0"/>
                </a:tc>
                <a:tc>
                  <a:txBody>
                    <a:bodyPr/>
                    <a:lstStyle/>
                    <a:p>
                      <a:pPr algn="r">
                        <a:spcAft>
                          <a:spcPts val="0"/>
                        </a:spcAft>
                      </a:pPr>
                      <a:r>
                        <a:rPr lang="en-US" sz="1100" b="1" dirty="0">
                          <a:effectLst/>
                          <a:latin typeface="Times New Roman"/>
                        </a:rPr>
                        <a:t>84</a:t>
                      </a:r>
                    </a:p>
                  </a:txBody>
                  <a:tcPr marL="68580" marR="68580" marT="0" marB="0"/>
                </a:tc>
                <a:tc>
                  <a:txBody>
                    <a:bodyPr/>
                    <a:lstStyle/>
                    <a:p>
                      <a:pPr algn="r">
                        <a:spcAft>
                          <a:spcPts val="0"/>
                        </a:spcAft>
                      </a:pPr>
                      <a:r>
                        <a:rPr lang="en-US" sz="1100" b="1" dirty="0">
                          <a:effectLst/>
                          <a:latin typeface="Times New Roman"/>
                        </a:rPr>
                        <a:t>3961</a:t>
                      </a:r>
                    </a:p>
                  </a:txBody>
                  <a:tcPr marL="68580" marR="68580" marT="0" marB="0"/>
                </a:tc>
                <a:extLst>
                  <a:ext uri="{0D108BD9-81ED-4DB2-BD59-A6C34878D82A}">
                    <a16:rowId xmlns:a16="http://schemas.microsoft.com/office/drawing/2014/main" val="757155503"/>
                  </a:ext>
                </a:extLst>
              </a:tr>
              <a:tr h="102235">
                <a:tc>
                  <a:txBody>
                    <a:bodyPr/>
                    <a:lstStyle/>
                    <a:p>
                      <a:pPr>
                        <a:spcAft>
                          <a:spcPts val="0"/>
                        </a:spcAft>
                      </a:pPr>
                      <a:r>
                        <a:rPr lang="en-US" sz="1100" b="1" dirty="0">
                          <a:effectLst/>
                          <a:latin typeface="Times New Roman"/>
                        </a:rPr>
                        <a:t>Western</a:t>
                      </a:r>
                    </a:p>
                  </a:txBody>
                  <a:tcPr marL="68580" marR="68580" marT="0" marB="0"/>
                </a:tc>
                <a:tc>
                  <a:txBody>
                    <a:bodyPr/>
                    <a:lstStyle/>
                    <a:p>
                      <a:pPr algn="r">
                        <a:spcAft>
                          <a:spcPts val="0"/>
                        </a:spcAft>
                      </a:pPr>
                      <a:r>
                        <a:rPr lang="en-US" sz="1100" b="1" dirty="0">
                          <a:effectLst/>
                          <a:latin typeface="Times New Roman"/>
                        </a:rPr>
                        <a:t>168</a:t>
                      </a:r>
                    </a:p>
                  </a:txBody>
                  <a:tcPr marL="68580" marR="68580" marT="0" marB="0"/>
                </a:tc>
                <a:tc>
                  <a:txBody>
                    <a:bodyPr/>
                    <a:lstStyle/>
                    <a:p>
                      <a:pPr algn="r">
                        <a:spcAft>
                          <a:spcPts val="0"/>
                        </a:spcAft>
                      </a:pPr>
                      <a:r>
                        <a:rPr lang="en-US" sz="1100" b="1" dirty="0">
                          <a:effectLst/>
                          <a:latin typeface="Times New Roman"/>
                        </a:rPr>
                        <a:t>243</a:t>
                      </a:r>
                    </a:p>
                  </a:txBody>
                  <a:tcPr marL="68580" marR="68580" marT="0" marB="0"/>
                </a:tc>
                <a:tc>
                  <a:txBody>
                    <a:bodyPr/>
                    <a:lstStyle/>
                    <a:p>
                      <a:pPr algn="r">
                        <a:spcAft>
                          <a:spcPts val="0"/>
                        </a:spcAft>
                      </a:pPr>
                      <a:r>
                        <a:rPr lang="en-US" sz="1100" b="1" dirty="0">
                          <a:effectLst/>
                          <a:latin typeface="Times New Roman"/>
                        </a:rPr>
                        <a:t>340</a:t>
                      </a:r>
                    </a:p>
                  </a:txBody>
                  <a:tcPr marL="68580" marR="68580" marT="0" marB="0"/>
                </a:tc>
                <a:tc>
                  <a:txBody>
                    <a:bodyPr/>
                    <a:lstStyle/>
                    <a:p>
                      <a:pPr algn="r">
                        <a:spcAft>
                          <a:spcPts val="0"/>
                        </a:spcAft>
                      </a:pPr>
                      <a:r>
                        <a:rPr lang="en-US" sz="1100" b="1" dirty="0">
                          <a:effectLst/>
                          <a:latin typeface="Times New Roman"/>
                        </a:rPr>
                        <a:t>470</a:t>
                      </a:r>
                    </a:p>
                  </a:txBody>
                  <a:tcPr marL="68580" marR="68580" marT="0" marB="0"/>
                </a:tc>
                <a:tc>
                  <a:txBody>
                    <a:bodyPr/>
                    <a:lstStyle/>
                    <a:p>
                      <a:pPr algn="r">
                        <a:spcAft>
                          <a:spcPts val="0"/>
                        </a:spcAft>
                      </a:pPr>
                      <a:r>
                        <a:rPr lang="en-US" sz="1100" b="1" dirty="0">
                          <a:effectLst/>
                          <a:latin typeface="Times New Roman"/>
                        </a:rPr>
                        <a:t>130</a:t>
                      </a:r>
                    </a:p>
                  </a:txBody>
                  <a:tcPr marL="68580" marR="68580" marT="0" marB="0"/>
                </a:tc>
                <a:tc>
                  <a:txBody>
                    <a:bodyPr/>
                    <a:lstStyle/>
                    <a:p>
                      <a:pPr algn="r">
                        <a:spcAft>
                          <a:spcPts val="0"/>
                        </a:spcAft>
                      </a:pPr>
                      <a:r>
                        <a:rPr lang="en-US" sz="1100" b="1" dirty="0">
                          <a:effectLst/>
                          <a:latin typeface="Times New Roman"/>
                        </a:rPr>
                        <a:t>16</a:t>
                      </a:r>
                    </a:p>
                  </a:txBody>
                  <a:tcPr marL="68580" marR="68580" marT="0" marB="0"/>
                </a:tc>
                <a:tc>
                  <a:txBody>
                    <a:bodyPr/>
                    <a:lstStyle/>
                    <a:p>
                      <a:pPr algn="r">
                        <a:spcAft>
                          <a:spcPts val="0"/>
                        </a:spcAft>
                      </a:pPr>
                      <a:r>
                        <a:rPr lang="en-US" sz="1100" b="1" dirty="0">
                          <a:effectLst/>
                          <a:latin typeface="Times New Roman"/>
                        </a:rPr>
                        <a:t>11</a:t>
                      </a:r>
                    </a:p>
                  </a:txBody>
                  <a:tcPr marL="68580" marR="68580" marT="0" marB="0"/>
                </a:tc>
                <a:tc>
                  <a:txBody>
                    <a:bodyPr/>
                    <a:lstStyle/>
                    <a:p>
                      <a:pPr algn="r">
                        <a:spcAft>
                          <a:spcPts val="0"/>
                        </a:spcAft>
                      </a:pPr>
                      <a:r>
                        <a:rPr lang="en-US" sz="1100" b="1" dirty="0">
                          <a:effectLst/>
                          <a:latin typeface="Times New Roman"/>
                        </a:rPr>
                        <a:t>4</a:t>
                      </a:r>
                    </a:p>
                  </a:txBody>
                  <a:tcPr marL="68580" marR="68580" marT="0" marB="0"/>
                </a:tc>
                <a:tc>
                  <a:txBody>
                    <a:bodyPr/>
                    <a:lstStyle/>
                    <a:p>
                      <a:pPr algn="r">
                        <a:spcAft>
                          <a:spcPts val="0"/>
                        </a:spcAft>
                      </a:pPr>
                      <a:r>
                        <a:rPr lang="en-US" sz="1100" b="1" dirty="0">
                          <a:effectLst/>
                          <a:latin typeface="Times New Roman"/>
                        </a:rPr>
                        <a:t>3</a:t>
                      </a:r>
                    </a:p>
                  </a:txBody>
                  <a:tcPr marL="68580" marR="68580" marT="0" marB="0"/>
                </a:tc>
                <a:tc>
                  <a:txBody>
                    <a:bodyPr/>
                    <a:lstStyle/>
                    <a:p>
                      <a:pPr algn="r">
                        <a:spcAft>
                          <a:spcPts val="0"/>
                        </a:spcAft>
                      </a:pPr>
                      <a:r>
                        <a:rPr lang="en-US" sz="1100" b="1" dirty="0">
                          <a:effectLst/>
                          <a:latin typeface="Times New Roman"/>
                        </a:rPr>
                        <a:t>16</a:t>
                      </a:r>
                    </a:p>
                  </a:txBody>
                  <a:tcPr marL="68580" marR="68580" marT="0" marB="0"/>
                </a:tc>
                <a:tc>
                  <a:txBody>
                    <a:bodyPr/>
                    <a:lstStyle/>
                    <a:p>
                      <a:pPr algn="r">
                        <a:spcAft>
                          <a:spcPts val="0"/>
                        </a:spcAft>
                      </a:pPr>
                      <a:r>
                        <a:rPr lang="en-US" sz="1100" b="1" dirty="0">
                          <a:effectLst/>
                          <a:latin typeface="Times New Roman"/>
                        </a:rPr>
                        <a:t>13</a:t>
                      </a:r>
                    </a:p>
                  </a:txBody>
                  <a:tcPr marL="68580" marR="68580" marT="0" marB="0"/>
                </a:tc>
                <a:tc>
                  <a:txBody>
                    <a:bodyPr/>
                    <a:lstStyle/>
                    <a:p>
                      <a:pPr algn="r">
                        <a:spcAft>
                          <a:spcPts val="0"/>
                        </a:spcAft>
                      </a:pPr>
                      <a:r>
                        <a:rPr lang="en-US" sz="1100" b="1" dirty="0">
                          <a:effectLst/>
                          <a:latin typeface="Times New Roman"/>
                        </a:rPr>
                        <a:t>29</a:t>
                      </a:r>
                    </a:p>
                  </a:txBody>
                  <a:tcPr marL="68580" marR="68580" marT="0" marB="0"/>
                </a:tc>
                <a:tc>
                  <a:txBody>
                    <a:bodyPr/>
                    <a:lstStyle/>
                    <a:p>
                      <a:pPr algn="r">
                        <a:spcAft>
                          <a:spcPts val="0"/>
                        </a:spcAft>
                      </a:pPr>
                      <a:r>
                        <a:rPr lang="en-US" sz="1100" b="1" dirty="0">
                          <a:effectLst/>
                          <a:latin typeface="Times New Roman"/>
                        </a:rPr>
                        <a:t>2494</a:t>
                      </a:r>
                    </a:p>
                  </a:txBody>
                  <a:tcPr marL="68580" marR="68580" marT="0" marB="0"/>
                </a:tc>
                <a:extLst>
                  <a:ext uri="{0D108BD9-81ED-4DB2-BD59-A6C34878D82A}">
                    <a16:rowId xmlns:a16="http://schemas.microsoft.com/office/drawing/2014/main" val="2529049508"/>
                  </a:ext>
                </a:extLst>
              </a:tr>
              <a:tr h="102235">
                <a:tc>
                  <a:txBody>
                    <a:bodyPr/>
                    <a:lstStyle/>
                    <a:p>
                      <a:pPr>
                        <a:spcAft>
                          <a:spcPts val="0"/>
                        </a:spcAft>
                      </a:pPr>
                      <a:r>
                        <a:rPr lang="en-US" sz="1100" b="1" dirty="0">
                          <a:effectLst/>
                          <a:latin typeface="Times New Roman"/>
                        </a:rPr>
                        <a:t>Northern Zone</a:t>
                      </a:r>
                    </a:p>
                  </a:txBody>
                  <a:tcPr marL="68580" marR="68580" marT="0" marB="0"/>
                </a:tc>
                <a:tc>
                  <a:txBody>
                    <a:bodyPr/>
                    <a:lstStyle/>
                    <a:p>
                      <a:pPr algn="r">
                        <a:spcAft>
                          <a:spcPts val="0"/>
                        </a:spcAft>
                      </a:pPr>
                      <a:r>
                        <a:rPr lang="en-US" sz="1100" b="1" dirty="0">
                          <a:effectLst/>
                          <a:latin typeface="Times New Roman"/>
                        </a:rPr>
                        <a:t>412</a:t>
                      </a:r>
                    </a:p>
                  </a:txBody>
                  <a:tcPr marL="68580" marR="68580" marT="0" marB="0"/>
                </a:tc>
                <a:tc>
                  <a:txBody>
                    <a:bodyPr/>
                    <a:lstStyle/>
                    <a:p>
                      <a:pPr algn="r">
                        <a:spcAft>
                          <a:spcPts val="0"/>
                        </a:spcAft>
                      </a:pPr>
                      <a:r>
                        <a:rPr lang="en-US" sz="1100" b="1" dirty="0">
                          <a:effectLst/>
                          <a:latin typeface="Times New Roman"/>
                        </a:rPr>
                        <a:t>770</a:t>
                      </a:r>
                    </a:p>
                  </a:txBody>
                  <a:tcPr marL="68580" marR="68580" marT="0" marB="0"/>
                </a:tc>
                <a:tc>
                  <a:txBody>
                    <a:bodyPr/>
                    <a:lstStyle/>
                    <a:p>
                      <a:pPr algn="r">
                        <a:spcAft>
                          <a:spcPts val="0"/>
                        </a:spcAft>
                      </a:pPr>
                      <a:r>
                        <a:rPr lang="en-US" sz="1100" b="1" dirty="0">
                          <a:effectLst/>
                          <a:latin typeface="Times New Roman"/>
                        </a:rPr>
                        <a:t>1138</a:t>
                      </a:r>
                    </a:p>
                  </a:txBody>
                  <a:tcPr marL="68580" marR="68580" marT="0" marB="0"/>
                </a:tc>
                <a:tc>
                  <a:txBody>
                    <a:bodyPr/>
                    <a:lstStyle/>
                    <a:p>
                      <a:pPr algn="r">
                        <a:spcAft>
                          <a:spcPts val="0"/>
                        </a:spcAft>
                      </a:pPr>
                      <a:r>
                        <a:rPr lang="en-US" sz="1100" b="1" dirty="0">
                          <a:effectLst/>
                          <a:latin typeface="Times New Roman"/>
                        </a:rPr>
                        <a:t>619</a:t>
                      </a:r>
                    </a:p>
                  </a:txBody>
                  <a:tcPr marL="68580" marR="68580" marT="0" marB="0"/>
                </a:tc>
                <a:tc>
                  <a:txBody>
                    <a:bodyPr/>
                    <a:lstStyle/>
                    <a:p>
                      <a:pPr algn="r">
                        <a:spcAft>
                          <a:spcPts val="0"/>
                        </a:spcAft>
                      </a:pPr>
                      <a:r>
                        <a:rPr lang="en-US" sz="1100" b="1" dirty="0">
                          <a:effectLst/>
                          <a:latin typeface="Times New Roman"/>
                        </a:rPr>
                        <a:t>96</a:t>
                      </a:r>
                    </a:p>
                  </a:txBody>
                  <a:tcPr marL="68580" marR="68580" marT="0" marB="0"/>
                </a:tc>
                <a:tc>
                  <a:txBody>
                    <a:bodyPr/>
                    <a:lstStyle/>
                    <a:p>
                      <a:pPr algn="r">
                        <a:spcAft>
                          <a:spcPts val="0"/>
                        </a:spcAft>
                      </a:pPr>
                      <a:r>
                        <a:rPr lang="en-US" sz="1100" b="1" dirty="0">
                          <a:effectLst/>
                          <a:latin typeface="Times New Roman"/>
                        </a:rPr>
                        <a:t>13</a:t>
                      </a:r>
                    </a:p>
                  </a:txBody>
                  <a:tcPr marL="68580" marR="68580" marT="0" marB="0"/>
                </a:tc>
                <a:tc>
                  <a:txBody>
                    <a:bodyPr/>
                    <a:lstStyle/>
                    <a:p>
                      <a:pPr algn="r">
                        <a:spcAft>
                          <a:spcPts val="0"/>
                        </a:spcAft>
                      </a:pPr>
                      <a:r>
                        <a:rPr lang="en-US" sz="1100" b="1" dirty="0">
                          <a:effectLst/>
                          <a:latin typeface="Times New Roman"/>
                        </a:rPr>
                        <a:t>11</a:t>
                      </a:r>
                    </a:p>
                  </a:txBody>
                  <a:tcPr marL="68580" marR="68580" marT="0" marB="0"/>
                </a:tc>
                <a:tc>
                  <a:txBody>
                    <a:bodyPr/>
                    <a:lstStyle/>
                    <a:p>
                      <a:pPr algn="r">
                        <a:spcAft>
                          <a:spcPts val="0"/>
                        </a:spcAft>
                      </a:pPr>
                      <a:r>
                        <a:rPr lang="en-US" sz="1100" b="1" dirty="0">
                          <a:effectLst/>
                          <a:latin typeface="Times New Roman"/>
                        </a:rPr>
                        <a:t>35</a:t>
                      </a:r>
                    </a:p>
                  </a:txBody>
                  <a:tcPr marL="68580" marR="68580" marT="0" marB="0"/>
                </a:tc>
                <a:tc>
                  <a:txBody>
                    <a:bodyPr/>
                    <a:lstStyle/>
                    <a:p>
                      <a:pPr algn="r">
                        <a:spcAft>
                          <a:spcPts val="0"/>
                        </a:spcAft>
                      </a:pPr>
                      <a:r>
                        <a:rPr lang="en-US" sz="1100" b="1" dirty="0">
                          <a:effectLst/>
                          <a:latin typeface="Times New Roman"/>
                        </a:rPr>
                        <a:t>19</a:t>
                      </a:r>
                    </a:p>
                  </a:txBody>
                  <a:tcPr marL="68580" marR="68580" marT="0" marB="0"/>
                </a:tc>
                <a:tc>
                  <a:txBody>
                    <a:bodyPr/>
                    <a:lstStyle/>
                    <a:p>
                      <a:pPr algn="r">
                        <a:spcAft>
                          <a:spcPts val="0"/>
                        </a:spcAft>
                      </a:pPr>
                      <a:r>
                        <a:rPr lang="en-US" sz="1100" b="1" dirty="0">
                          <a:effectLst/>
                          <a:latin typeface="Times New Roman"/>
                        </a:rPr>
                        <a:t>18</a:t>
                      </a:r>
                    </a:p>
                  </a:txBody>
                  <a:tcPr marL="68580" marR="68580" marT="0" marB="0"/>
                </a:tc>
                <a:tc>
                  <a:txBody>
                    <a:bodyPr/>
                    <a:lstStyle/>
                    <a:p>
                      <a:pPr algn="r">
                        <a:spcAft>
                          <a:spcPts val="0"/>
                        </a:spcAft>
                      </a:pPr>
                      <a:r>
                        <a:rPr lang="en-US" sz="1100" b="1" dirty="0">
                          <a:effectLst/>
                          <a:latin typeface="Times New Roman"/>
                        </a:rPr>
                        <a:t>7</a:t>
                      </a:r>
                    </a:p>
                  </a:txBody>
                  <a:tcPr marL="68580" marR="68580" marT="0" marB="0"/>
                </a:tc>
                <a:tc>
                  <a:txBody>
                    <a:bodyPr/>
                    <a:lstStyle/>
                    <a:p>
                      <a:pPr algn="r">
                        <a:spcAft>
                          <a:spcPts val="0"/>
                        </a:spcAft>
                      </a:pPr>
                      <a:r>
                        <a:rPr lang="en-US" sz="1100" b="1" dirty="0">
                          <a:effectLst/>
                          <a:latin typeface="Times New Roman"/>
                        </a:rPr>
                        <a:t>805</a:t>
                      </a:r>
                    </a:p>
                  </a:txBody>
                  <a:tcPr marL="68580" marR="68580" marT="0" marB="0"/>
                </a:tc>
                <a:tc>
                  <a:txBody>
                    <a:bodyPr/>
                    <a:lstStyle/>
                    <a:p>
                      <a:pPr algn="r">
                        <a:spcAft>
                          <a:spcPts val="0"/>
                        </a:spcAft>
                      </a:pPr>
                      <a:r>
                        <a:rPr lang="en-US" sz="1100" b="1" dirty="0">
                          <a:effectLst/>
                          <a:latin typeface="Times New Roman"/>
                        </a:rPr>
                        <a:t>6619</a:t>
                      </a:r>
                    </a:p>
                  </a:txBody>
                  <a:tcPr marL="68580" marR="68580" marT="0" marB="0"/>
                </a:tc>
                <a:extLst>
                  <a:ext uri="{0D108BD9-81ED-4DB2-BD59-A6C34878D82A}">
                    <a16:rowId xmlns:a16="http://schemas.microsoft.com/office/drawing/2014/main" val="4165366654"/>
                  </a:ext>
                </a:extLst>
              </a:tr>
              <a:tr h="102235">
                <a:tc>
                  <a:txBody>
                    <a:bodyPr/>
                    <a:lstStyle/>
                    <a:p>
                      <a:pPr>
                        <a:spcAft>
                          <a:spcPts val="0"/>
                        </a:spcAft>
                      </a:pPr>
                      <a:r>
                        <a:rPr lang="en-US" sz="1100" b="1" dirty="0">
                          <a:effectLst/>
                          <a:latin typeface="Times New Roman"/>
                        </a:rPr>
                        <a:t>Southern</a:t>
                      </a:r>
                      <a:endParaRPr lang="en-US" sz="1100" b="1" dirty="0" err="1">
                        <a:effectLst/>
                        <a:latin typeface="Times New Roman"/>
                      </a:endParaRPr>
                    </a:p>
                  </a:txBody>
                  <a:tcPr marL="68580" marR="68580" marT="0" marB="0"/>
                </a:tc>
                <a:tc>
                  <a:txBody>
                    <a:bodyPr/>
                    <a:lstStyle/>
                    <a:p>
                      <a:pPr algn="r">
                        <a:spcAft>
                          <a:spcPts val="0"/>
                        </a:spcAft>
                      </a:pPr>
                      <a:r>
                        <a:rPr lang="en-US" sz="1100" b="1" dirty="0">
                          <a:effectLst/>
                          <a:latin typeface="Times New Roman"/>
                        </a:rPr>
                        <a:t>314</a:t>
                      </a:r>
                    </a:p>
                  </a:txBody>
                  <a:tcPr marL="68580" marR="68580" marT="0" marB="0"/>
                </a:tc>
                <a:tc>
                  <a:txBody>
                    <a:bodyPr/>
                    <a:lstStyle/>
                    <a:p>
                      <a:pPr algn="r">
                        <a:spcAft>
                          <a:spcPts val="0"/>
                        </a:spcAft>
                      </a:pPr>
                      <a:r>
                        <a:rPr lang="en-US" sz="1100" b="1" dirty="0">
                          <a:effectLst/>
                          <a:latin typeface="Times New Roman"/>
                        </a:rPr>
                        <a:t>467</a:t>
                      </a:r>
                    </a:p>
                  </a:txBody>
                  <a:tcPr marL="68580" marR="68580" marT="0" marB="0"/>
                </a:tc>
                <a:tc>
                  <a:txBody>
                    <a:bodyPr/>
                    <a:lstStyle/>
                    <a:p>
                      <a:pPr algn="r">
                        <a:spcAft>
                          <a:spcPts val="0"/>
                        </a:spcAft>
                      </a:pPr>
                      <a:r>
                        <a:rPr lang="en-US" sz="1100" b="1" dirty="0">
                          <a:effectLst/>
                          <a:latin typeface="Times New Roman"/>
                        </a:rPr>
                        <a:t>1044</a:t>
                      </a:r>
                    </a:p>
                  </a:txBody>
                  <a:tcPr marL="68580" marR="68580" marT="0" marB="0"/>
                </a:tc>
                <a:tc>
                  <a:txBody>
                    <a:bodyPr/>
                    <a:lstStyle/>
                    <a:p>
                      <a:pPr algn="r">
                        <a:spcAft>
                          <a:spcPts val="0"/>
                        </a:spcAft>
                      </a:pPr>
                      <a:r>
                        <a:rPr lang="en-US" sz="1100" b="1" dirty="0">
                          <a:effectLst/>
                          <a:latin typeface="Times New Roman"/>
                        </a:rPr>
                        <a:t>782</a:t>
                      </a:r>
                    </a:p>
                  </a:txBody>
                  <a:tcPr marL="68580" marR="68580" marT="0" marB="0"/>
                </a:tc>
                <a:tc>
                  <a:txBody>
                    <a:bodyPr/>
                    <a:lstStyle/>
                    <a:p>
                      <a:pPr algn="r">
                        <a:spcAft>
                          <a:spcPts val="0"/>
                        </a:spcAft>
                      </a:pPr>
                      <a:r>
                        <a:rPr lang="en-US" sz="1100" b="1" dirty="0">
                          <a:effectLst/>
                          <a:latin typeface="Times New Roman"/>
                        </a:rPr>
                        <a:t>169</a:t>
                      </a:r>
                    </a:p>
                  </a:txBody>
                  <a:tcPr marL="68580" marR="68580" marT="0" marB="0"/>
                </a:tc>
                <a:tc>
                  <a:txBody>
                    <a:bodyPr/>
                    <a:lstStyle/>
                    <a:p>
                      <a:pPr algn="r">
                        <a:spcAft>
                          <a:spcPts val="0"/>
                        </a:spcAft>
                      </a:pPr>
                      <a:r>
                        <a:rPr lang="en-US" sz="1100" b="1" dirty="0">
                          <a:effectLst/>
                          <a:latin typeface="Times New Roman"/>
                        </a:rPr>
                        <a:t>14</a:t>
                      </a:r>
                    </a:p>
                  </a:txBody>
                  <a:tcPr marL="68580" marR="68580" marT="0" marB="0"/>
                </a:tc>
                <a:tc>
                  <a:txBody>
                    <a:bodyPr/>
                    <a:lstStyle/>
                    <a:p>
                      <a:pPr algn="r">
                        <a:spcAft>
                          <a:spcPts val="0"/>
                        </a:spcAft>
                      </a:pPr>
                      <a:r>
                        <a:rPr lang="en-US" sz="1100" b="1" dirty="0">
                          <a:effectLst/>
                          <a:latin typeface="Times New Roman"/>
                        </a:rPr>
                        <a:t>37</a:t>
                      </a:r>
                    </a:p>
                  </a:txBody>
                  <a:tcPr marL="68580" marR="68580" marT="0" marB="0"/>
                </a:tc>
                <a:tc>
                  <a:txBody>
                    <a:bodyPr/>
                    <a:lstStyle/>
                    <a:p>
                      <a:pPr algn="r">
                        <a:spcAft>
                          <a:spcPts val="0"/>
                        </a:spcAft>
                      </a:pPr>
                      <a:r>
                        <a:rPr lang="en-US" sz="1100" b="1" dirty="0">
                          <a:effectLst/>
                          <a:latin typeface="Times New Roman"/>
                        </a:rPr>
                        <a:t>11</a:t>
                      </a:r>
                    </a:p>
                  </a:txBody>
                  <a:tcPr marL="68580" marR="68580" marT="0" marB="0"/>
                </a:tc>
                <a:tc>
                  <a:txBody>
                    <a:bodyPr/>
                    <a:lstStyle/>
                    <a:p>
                      <a:pPr algn="r">
                        <a:spcAft>
                          <a:spcPts val="0"/>
                        </a:spcAft>
                      </a:pPr>
                      <a:r>
                        <a:rPr lang="en-US" sz="1100" b="1" dirty="0">
                          <a:effectLst/>
                          <a:latin typeface="Times New Roman"/>
                        </a:rPr>
                        <a:t>16</a:t>
                      </a:r>
                    </a:p>
                  </a:txBody>
                  <a:tcPr marL="68580" marR="68580" marT="0" marB="0"/>
                </a:tc>
                <a:tc>
                  <a:txBody>
                    <a:bodyPr/>
                    <a:lstStyle/>
                    <a:p>
                      <a:pPr algn="r">
                        <a:spcAft>
                          <a:spcPts val="0"/>
                        </a:spcAft>
                      </a:pPr>
                      <a:r>
                        <a:rPr lang="en-US" sz="1100" b="1" dirty="0">
                          <a:effectLst/>
                          <a:latin typeface="Times New Roman"/>
                        </a:rPr>
                        <a:t>27</a:t>
                      </a:r>
                    </a:p>
                  </a:txBody>
                  <a:tcPr marL="68580" marR="68580" marT="0" marB="0"/>
                </a:tc>
                <a:tc>
                  <a:txBody>
                    <a:bodyPr/>
                    <a:lstStyle/>
                    <a:p>
                      <a:pPr algn="r">
                        <a:spcAft>
                          <a:spcPts val="0"/>
                        </a:spcAft>
                      </a:pPr>
                      <a:r>
                        <a:rPr lang="en-US" sz="1100" b="1" dirty="0">
                          <a:effectLst/>
                          <a:latin typeface="Times New Roman"/>
                        </a:rPr>
                        <a:t>56</a:t>
                      </a:r>
                    </a:p>
                  </a:txBody>
                  <a:tcPr marL="68580" marR="68580" marT="0" marB="0"/>
                </a:tc>
                <a:tc>
                  <a:txBody>
                    <a:bodyPr/>
                    <a:lstStyle/>
                    <a:p>
                      <a:pPr algn="r">
                        <a:spcAft>
                          <a:spcPts val="0"/>
                        </a:spcAft>
                      </a:pPr>
                      <a:r>
                        <a:rPr lang="en-US" sz="1100" b="1" dirty="0">
                          <a:effectLst/>
                          <a:latin typeface="Times New Roman"/>
                        </a:rPr>
                        <a:t>119</a:t>
                      </a:r>
                    </a:p>
                  </a:txBody>
                  <a:tcPr marL="68580" marR="68580" marT="0" marB="0"/>
                </a:tc>
                <a:tc>
                  <a:txBody>
                    <a:bodyPr/>
                    <a:lstStyle/>
                    <a:p>
                      <a:pPr algn="r">
                        <a:spcAft>
                          <a:spcPts val="0"/>
                        </a:spcAft>
                      </a:pPr>
                      <a:r>
                        <a:rPr lang="en-US" sz="1100" b="1" dirty="0">
                          <a:effectLst/>
                          <a:latin typeface="Times New Roman"/>
                        </a:rPr>
                        <a:t>3193</a:t>
                      </a:r>
                    </a:p>
                  </a:txBody>
                  <a:tcPr marL="68580" marR="68580" marT="0" marB="0"/>
                </a:tc>
                <a:extLst>
                  <a:ext uri="{0D108BD9-81ED-4DB2-BD59-A6C34878D82A}">
                    <a16:rowId xmlns:a16="http://schemas.microsoft.com/office/drawing/2014/main" val="748855958"/>
                  </a:ext>
                </a:extLst>
              </a:tr>
              <a:tr h="102235">
                <a:tc>
                  <a:txBody>
                    <a:bodyPr/>
                    <a:lstStyle/>
                    <a:p>
                      <a:pPr>
                        <a:spcAft>
                          <a:spcPts val="0"/>
                        </a:spcAft>
                      </a:pPr>
                      <a:r>
                        <a:rPr lang="en-US" sz="1100" b="1" dirty="0">
                          <a:effectLst/>
                          <a:latin typeface="Times New Roman"/>
                        </a:rPr>
                        <a:t>Central</a:t>
                      </a:r>
                    </a:p>
                  </a:txBody>
                  <a:tcPr marL="68580" marR="68580" marT="0" marB="0"/>
                </a:tc>
                <a:tc>
                  <a:txBody>
                    <a:bodyPr/>
                    <a:lstStyle/>
                    <a:p>
                      <a:pPr algn="r">
                        <a:spcAft>
                          <a:spcPts val="0"/>
                        </a:spcAft>
                      </a:pPr>
                      <a:r>
                        <a:rPr lang="en-US" sz="1100" b="1" dirty="0">
                          <a:effectLst/>
                          <a:latin typeface="Times New Roman"/>
                        </a:rPr>
                        <a:t>101</a:t>
                      </a:r>
                    </a:p>
                  </a:txBody>
                  <a:tcPr marL="68580" marR="68580" marT="0" marB="0"/>
                </a:tc>
                <a:tc>
                  <a:txBody>
                    <a:bodyPr/>
                    <a:lstStyle/>
                    <a:p>
                      <a:pPr algn="r">
                        <a:spcAft>
                          <a:spcPts val="0"/>
                        </a:spcAft>
                      </a:pPr>
                      <a:r>
                        <a:rPr lang="en-US" sz="1100" b="1" dirty="0">
                          <a:effectLst/>
                          <a:latin typeface="Times New Roman"/>
                        </a:rPr>
                        <a:t>341</a:t>
                      </a:r>
                    </a:p>
                  </a:txBody>
                  <a:tcPr marL="68580" marR="68580" marT="0" marB="0"/>
                </a:tc>
                <a:tc>
                  <a:txBody>
                    <a:bodyPr/>
                    <a:lstStyle/>
                    <a:p>
                      <a:pPr algn="r">
                        <a:spcAft>
                          <a:spcPts val="0"/>
                        </a:spcAft>
                      </a:pPr>
                      <a:r>
                        <a:rPr lang="en-US" sz="1100" b="1" dirty="0">
                          <a:effectLst/>
                          <a:latin typeface="Times New Roman"/>
                        </a:rPr>
                        <a:t>529</a:t>
                      </a:r>
                    </a:p>
                  </a:txBody>
                  <a:tcPr marL="68580" marR="68580" marT="0" marB="0"/>
                </a:tc>
                <a:tc>
                  <a:txBody>
                    <a:bodyPr/>
                    <a:lstStyle/>
                    <a:p>
                      <a:pPr algn="r">
                        <a:spcAft>
                          <a:spcPts val="0"/>
                        </a:spcAft>
                      </a:pPr>
                      <a:r>
                        <a:rPr lang="en-US" sz="1100" b="1" dirty="0">
                          <a:effectLst/>
                          <a:latin typeface="Times New Roman"/>
                        </a:rPr>
                        <a:t>284</a:t>
                      </a:r>
                    </a:p>
                  </a:txBody>
                  <a:tcPr marL="68580" marR="68580" marT="0" marB="0"/>
                </a:tc>
                <a:tc>
                  <a:txBody>
                    <a:bodyPr/>
                    <a:lstStyle/>
                    <a:p>
                      <a:pPr algn="r">
                        <a:spcAft>
                          <a:spcPts val="0"/>
                        </a:spcAft>
                      </a:pPr>
                      <a:r>
                        <a:rPr lang="en-US" sz="1100" b="1" dirty="0">
                          <a:effectLst/>
                          <a:latin typeface="Times New Roman"/>
                        </a:rPr>
                        <a:t>101</a:t>
                      </a:r>
                    </a:p>
                  </a:txBody>
                  <a:tcPr marL="68580" marR="68580" marT="0" marB="0"/>
                </a:tc>
                <a:tc>
                  <a:txBody>
                    <a:bodyPr/>
                    <a:lstStyle/>
                    <a:p>
                      <a:pPr algn="r">
                        <a:spcAft>
                          <a:spcPts val="0"/>
                        </a:spcAft>
                      </a:pPr>
                      <a:r>
                        <a:rPr lang="en-US" sz="1100" b="1" dirty="0">
                          <a:effectLst/>
                          <a:latin typeface="Times New Roman"/>
                        </a:rPr>
                        <a:t>17</a:t>
                      </a:r>
                    </a:p>
                  </a:txBody>
                  <a:tcPr marL="68580" marR="68580" marT="0" marB="0"/>
                </a:tc>
                <a:tc>
                  <a:txBody>
                    <a:bodyPr/>
                    <a:lstStyle/>
                    <a:p>
                      <a:pPr algn="r">
                        <a:spcAft>
                          <a:spcPts val="0"/>
                        </a:spcAft>
                      </a:pPr>
                      <a:r>
                        <a:rPr lang="en-US" sz="1100" b="1" dirty="0">
                          <a:effectLst/>
                          <a:latin typeface="Times New Roman"/>
                        </a:rPr>
                        <a:t>35</a:t>
                      </a:r>
                    </a:p>
                  </a:txBody>
                  <a:tcPr marL="68580" marR="68580" marT="0" marB="0"/>
                </a:tc>
                <a:tc>
                  <a:txBody>
                    <a:bodyPr/>
                    <a:lstStyle/>
                    <a:p>
                      <a:pPr algn="r">
                        <a:spcAft>
                          <a:spcPts val="0"/>
                        </a:spcAft>
                      </a:pPr>
                      <a:r>
                        <a:rPr lang="en-US" sz="1100" b="1" dirty="0">
                          <a:effectLst/>
                          <a:latin typeface="Times New Roman"/>
                        </a:rPr>
                        <a:t>17</a:t>
                      </a:r>
                    </a:p>
                  </a:txBody>
                  <a:tcPr marL="68580" marR="68580" marT="0" marB="0"/>
                </a:tc>
                <a:tc>
                  <a:txBody>
                    <a:bodyPr/>
                    <a:lstStyle/>
                    <a:p>
                      <a:pPr algn="r">
                        <a:spcAft>
                          <a:spcPts val="0"/>
                        </a:spcAft>
                      </a:pPr>
                      <a:r>
                        <a:rPr lang="en-US" sz="1100" b="1" dirty="0">
                          <a:effectLst/>
                          <a:latin typeface="Times New Roman"/>
                        </a:rPr>
                        <a:t>7</a:t>
                      </a:r>
                    </a:p>
                  </a:txBody>
                  <a:tcPr marL="68580" marR="68580" marT="0" marB="0"/>
                </a:tc>
                <a:tc>
                  <a:txBody>
                    <a:bodyPr/>
                    <a:lstStyle/>
                    <a:p>
                      <a:pPr algn="r">
                        <a:spcAft>
                          <a:spcPts val="0"/>
                        </a:spcAft>
                      </a:pPr>
                      <a:r>
                        <a:rPr lang="en-US" sz="1100" b="1" dirty="0">
                          <a:effectLst/>
                          <a:latin typeface="Times New Roman"/>
                        </a:rPr>
                        <a:t>15</a:t>
                      </a:r>
                    </a:p>
                  </a:txBody>
                  <a:tcPr marL="68580" marR="68580" marT="0" marB="0"/>
                </a:tc>
                <a:tc>
                  <a:txBody>
                    <a:bodyPr/>
                    <a:lstStyle/>
                    <a:p>
                      <a:pPr algn="r">
                        <a:spcAft>
                          <a:spcPts val="0"/>
                        </a:spcAft>
                      </a:pPr>
                      <a:r>
                        <a:rPr lang="en-US" sz="1100" b="1" dirty="0">
                          <a:effectLst/>
                          <a:latin typeface="Times New Roman"/>
                        </a:rPr>
                        <a:t>6</a:t>
                      </a:r>
                    </a:p>
                  </a:txBody>
                  <a:tcPr marL="68580" marR="68580" marT="0" marB="0"/>
                </a:tc>
                <a:tc>
                  <a:txBody>
                    <a:bodyPr/>
                    <a:lstStyle/>
                    <a:p>
                      <a:pPr algn="r">
                        <a:spcAft>
                          <a:spcPts val="0"/>
                        </a:spcAft>
                      </a:pPr>
                      <a:r>
                        <a:rPr lang="en-US" sz="1100" b="1" dirty="0">
                          <a:effectLst/>
                          <a:latin typeface="Times New Roman"/>
                        </a:rPr>
                        <a:t>32</a:t>
                      </a:r>
                    </a:p>
                  </a:txBody>
                  <a:tcPr marL="68580" marR="68580" marT="0" marB="0"/>
                </a:tc>
                <a:tc>
                  <a:txBody>
                    <a:bodyPr/>
                    <a:lstStyle/>
                    <a:p>
                      <a:pPr algn="r">
                        <a:spcAft>
                          <a:spcPts val="0"/>
                        </a:spcAft>
                      </a:pPr>
                      <a:r>
                        <a:rPr lang="en-US" sz="1100" b="1" dirty="0">
                          <a:effectLst/>
                          <a:latin typeface="Times New Roman"/>
                        </a:rPr>
                        <a:t>1518</a:t>
                      </a:r>
                    </a:p>
                  </a:txBody>
                  <a:tcPr marL="68580" marR="68580" marT="0" marB="0"/>
                </a:tc>
                <a:extLst>
                  <a:ext uri="{0D108BD9-81ED-4DB2-BD59-A6C34878D82A}">
                    <a16:rowId xmlns:a16="http://schemas.microsoft.com/office/drawing/2014/main" val="2481669687"/>
                  </a:ext>
                </a:extLst>
              </a:tr>
              <a:tr h="60960">
                <a:tc>
                  <a:txBody>
                    <a:bodyPr/>
                    <a:lstStyle/>
                    <a:p>
                      <a:pPr>
                        <a:spcAft>
                          <a:spcPts val="0"/>
                        </a:spcAft>
                      </a:pPr>
                      <a:r>
                        <a:rPr lang="en-US" sz="1100" b="1" dirty="0">
                          <a:effectLst/>
                          <a:latin typeface="Times New Roman"/>
                        </a:rPr>
                        <a:t>North Eastern</a:t>
                      </a:r>
                      <a:endParaRPr lang="en-US" sz="1100" b="1" dirty="0" err="1">
                        <a:effectLst/>
                        <a:latin typeface="Times New Roman"/>
                      </a:endParaRPr>
                    </a:p>
                  </a:txBody>
                  <a:tcPr marL="68580" marR="68580" marT="0" marB="0"/>
                </a:tc>
                <a:tc>
                  <a:txBody>
                    <a:bodyPr/>
                    <a:lstStyle/>
                    <a:p>
                      <a:pPr algn="r">
                        <a:spcAft>
                          <a:spcPts val="0"/>
                        </a:spcAft>
                      </a:pPr>
                      <a:r>
                        <a:rPr lang="en-US" sz="1100" b="1" dirty="0">
                          <a:effectLst/>
                          <a:latin typeface="Times New Roman"/>
                        </a:rPr>
                        <a:t>162</a:t>
                      </a:r>
                    </a:p>
                  </a:txBody>
                  <a:tcPr marL="68580" marR="68580" marT="0" marB="0"/>
                </a:tc>
                <a:tc>
                  <a:txBody>
                    <a:bodyPr/>
                    <a:lstStyle/>
                    <a:p>
                      <a:pPr algn="r">
                        <a:spcAft>
                          <a:spcPts val="0"/>
                        </a:spcAft>
                      </a:pPr>
                      <a:r>
                        <a:rPr lang="en-US" sz="1100" b="1" dirty="0">
                          <a:effectLst/>
                          <a:latin typeface="Times New Roman"/>
                        </a:rPr>
                        <a:t>183</a:t>
                      </a:r>
                    </a:p>
                  </a:txBody>
                  <a:tcPr marL="68580" marR="68580" marT="0" marB="0"/>
                </a:tc>
                <a:tc>
                  <a:txBody>
                    <a:bodyPr/>
                    <a:lstStyle/>
                    <a:p>
                      <a:pPr algn="r">
                        <a:spcAft>
                          <a:spcPts val="0"/>
                        </a:spcAft>
                      </a:pPr>
                      <a:r>
                        <a:rPr lang="en-US" sz="1100" b="1" dirty="0">
                          <a:effectLst/>
                          <a:latin typeface="Times New Roman"/>
                        </a:rPr>
                        <a:t>222</a:t>
                      </a:r>
                    </a:p>
                  </a:txBody>
                  <a:tcPr marL="68580" marR="68580" marT="0" marB="0"/>
                </a:tc>
                <a:tc>
                  <a:txBody>
                    <a:bodyPr/>
                    <a:lstStyle/>
                    <a:p>
                      <a:pPr algn="r">
                        <a:spcAft>
                          <a:spcPts val="0"/>
                        </a:spcAft>
                      </a:pPr>
                      <a:r>
                        <a:rPr lang="en-US" sz="1100" b="1" dirty="0">
                          <a:effectLst/>
                          <a:latin typeface="Times New Roman"/>
                        </a:rPr>
                        <a:t>49</a:t>
                      </a:r>
                    </a:p>
                  </a:txBody>
                  <a:tcPr marL="68580" marR="68580" marT="0" marB="0"/>
                </a:tc>
                <a:tc>
                  <a:txBody>
                    <a:bodyPr/>
                    <a:lstStyle/>
                    <a:p>
                      <a:pPr algn="r">
                        <a:spcAft>
                          <a:spcPts val="0"/>
                        </a:spcAft>
                      </a:pPr>
                      <a:r>
                        <a:rPr lang="en-US" sz="1100" b="1" dirty="0">
                          <a:effectLst/>
                          <a:latin typeface="Times New Roman"/>
                        </a:rPr>
                        <a:t>52</a:t>
                      </a:r>
                    </a:p>
                  </a:txBody>
                  <a:tcPr marL="68580" marR="68580" marT="0" marB="0"/>
                </a:tc>
                <a:tc>
                  <a:txBody>
                    <a:bodyPr/>
                    <a:lstStyle/>
                    <a:p>
                      <a:pPr algn="r">
                        <a:spcAft>
                          <a:spcPts val="0"/>
                        </a:spcAft>
                      </a:pPr>
                      <a:r>
                        <a:rPr lang="en-US" sz="1100" b="1" dirty="0">
                          <a:effectLst/>
                          <a:latin typeface="Times New Roman"/>
                        </a:rPr>
                        <a:t>6</a:t>
                      </a:r>
                    </a:p>
                  </a:txBody>
                  <a:tcPr marL="68580" marR="68580" marT="0" marB="0"/>
                </a:tc>
                <a:tc>
                  <a:txBody>
                    <a:bodyPr/>
                    <a:lstStyle/>
                    <a:p>
                      <a:pPr algn="r">
                        <a:spcAft>
                          <a:spcPts val="0"/>
                        </a:spcAft>
                      </a:pPr>
                      <a:r>
                        <a:rPr lang="en-US" sz="1100" b="1" dirty="0">
                          <a:effectLst/>
                          <a:latin typeface="Times New Roman"/>
                        </a:rPr>
                        <a:t>1</a:t>
                      </a:r>
                    </a:p>
                  </a:txBody>
                  <a:tcPr marL="68580" marR="68580" marT="0" marB="0"/>
                </a:tc>
                <a:tc>
                  <a:txBody>
                    <a:bodyPr/>
                    <a:lstStyle/>
                    <a:p>
                      <a:pPr algn="r">
                        <a:spcAft>
                          <a:spcPts val="0"/>
                        </a:spcAft>
                      </a:pPr>
                      <a:r>
                        <a:rPr lang="en-US" sz="1100" b="1" dirty="0">
                          <a:effectLst/>
                          <a:latin typeface="Times New Roman"/>
                        </a:rPr>
                        <a:t>1</a:t>
                      </a:r>
                    </a:p>
                  </a:txBody>
                  <a:tcPr marL="68580" marR="68580" marT="0" marB="0"/>
                </a:tc>
                <a:tc>
                  <a:txBody>
                    <a:bodyPr/>
                    <a:lstStyle/>
                    <a:p>
                      <a:pPr algn="r">
                        <a:spcAft>
                          <a:spcPts val="0"/>
                        </a:spcAft>
                      </a:pPr>
                      <a:r>
                        <a:rPr lang="en-US" sz="1100" b="1" dirty="0">
                          <a:effectLst/>
                          <a:latin typeface="Times New Roman"/>
                        </a:rPr>
                        <a:t>0</a:t>
                      </a:r>
                    </a:p>
                  </a:txBody>
                  <a:tcPr marL="68580" marR="68580" marT="0" marB="0"/>
                </a:tc>
                <a:tc>
                  <a:txBody>
                    <a:bodyPr/>
                    <a:lstStyle/>
                    <a:p>
                      <a:pPr algn="r">
                        <a:spcAft>
                          <a:spcPts val="0"/>
                        </a:spcAft>
                      </a:pPr>
                      <a:r>
                        <a:rPr lang="en-US" sz="1100" b="1" dirty="0">
                          <a:effectLst/>
                          <a:latin typeface="Times New Roman"/>
                        </a:rPr>
                        <a:t>2</a:t>
                      </a:r>
                    </a:p>
                  </a:txBody>
                  <a:tcPr marL="68580" marR="68580" marT="0" marB="0"/>
                </a:tc>
                <a:tc>
                  <a:txBody>
                    <a:bodyPr/>
                    <a:lstStyle/>
                    <a:p>
                      <a:pPr algn="r">
                        <a:spcAft>
                          <a:spcPts val="0"/>
                        </a:spcAft>
                      </a:pPr>
                      <a:r>
                        <a:rPr lang="en-US" sz="1100" b="1" dirty="0">
                          <a:effectLst/>
                          <a:latin typeface="Times New Roman"/>
                        </a:rPr>
                        <a:t>4</a:t>
                      </a:r>
                    </a:p>
                  </a:txBody>
                  <a:tcPr marL="68580" marR="68580" marT="0" marB="0"/>
                </a:tc>
                <a:tc>
                  <a:txBody>
                    <a:bodyPr/>
                    <a:lstStyle/>
                    <a:p>
                      <a:pPr algn="r">
                        <a:spcAft>
                          <a:spcPts val="0"/>
                        </a:spcAft>
                      </a:pPr>
                      <a:r>
                        <a:rPr lang="en-US" sz="1100" b="1" dirty="0">
                          <a:effectLst/>
                          <a:latin typeface="Times New Roman"/>
                        </a:rPr>
                        <a:t>270</a:t>
                      </a:r>
                    </a:p>
                  </a:txBody>
                  <a:tcPr marL="68580" marR="68580" marT="0" marB="0"/>
                </a:tc>
                <a:tc>
                  <a:txBody>
                    <a:bodyPr/>
                    <a:lstStyle/>
                    <a:p>
                      <a:pPr algn="r">
                        <a:spcAft>
                          <a:spcPts val="0"/>
                        </a:spcAft>
                      </a:pPr>
                      <a:r>
                        <a:rPr lang="en-US" sz="1100" b="1" dirty="0">
                          <a:effectLst/>
                          <a:latin typeface="Times New Roman"/>
                        </a:rPr>
                        <a:t>1046</a:t>
                      </a:r>
                    </a:p>
                  </a:txBody>
                  <a:tcPr marL="68580" marR="68580" marT="0" marB="0"/>
                </a:tc>
                <a:extLst>
                  <a:ext uri="{0D108BD9-81ED-4DB2-BD59-A6C34878D82A}">
                    <a16:rowId xmlns:a16="http://schemas.microsoft.com/office/drawing/2014/main" val="1066490038"/>
                  </a:ext>
                </a:extLst>
              </a:tr>
            </a:tbl>
          </a:graphicData>
        </a:graphic>
      </p:graphicFrame>
      <p:sp>
        <p:nvSpPr>
          <p:cNvPr id="13" name="TextBox 12">
            <a:extLst>
              <a:ext uri="{FF2B5EF4-FFF2-40B4-BE49-F238E27FC236}">
                <a16:creationId xmlns:a16="http://schemas.microsoft.com/office/drawing/2014/main" id="{5C9E83A7-D29F-904B-2A62-26E35657C17B}"/>
              </a:ext>
            </a:extLst>
          </p:cNvPr>
          <p:cNvSpPr txBox="1"/>
          <p:nvPr/>
        </p:nvSpPr>
        <p:spPr>
          <a:xfrm>
            <a:off x="181131" y="2823146"/>
            <a:ext cx="82820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Georgia"/>
              </a:rPr>
              <a:t>Contingency table with expected figure :</a:t>
            </a:r>
            <a:endParaRPr lang="en-US" sz="2400" dirty="0">
              <a:solidFill>
                <a:schemeClr val="bg1"/>
              </a:solidFill>
              <a:latin typeface="Georgia"/>
            </a:endParaRPr>
          </a:p>
        </p:txBody>
      </p:sp>
      <p:graphicFrame>
        <p:nvGraphicFramePr>
          <p:cNvPr id="15" name="Table 14">
            <a:extLst>
              <a:ext uri="{FF2B5EF4-FFF2-40B4-BE49-F238E27FC236}">
                <a16:creationId xmlns:a16="http://schemas.microsoft.com/office/drawing/2014/main" id="{C9D0EB6B-21B2-FC3A-95EA-C870F8C6BA81}"/>
              </a:ext>
            </a:extLst>
          </p:cNvPr>
          <p:cNvGraphicFramePr>
            <a:graphicFrameLocks noGrp="1"/>
          </p:cNvGraphicFramePr>
          <p:nvPr>
            <p:extLst>
              <p:ext uri="{D42A27DB-BD31-4B8C-83A1-F6EECF244321}">
                <p14:modId xmlns:p14="http://schemas.microsoft.com/office/powerpoint/2010/main" val="4050918863"/>
              </p:ext>
            </p:extLst>
          </p:nvPr>
        </p:nvGraphicFramePr>
        <p:xfrm>
          <a:off x="187377" y="3297836"/>
          <a:ext cx="11818510" cy="1524000"/>
        </p:xfrm>
        <a:graphic>
          <a:graphicData uri="http://schemas.openxmlformats.org/drawingml/2006/table">
            <a:tbl>
              <a:tblPr firstRow="1" firstCol="1" bandRow="1">
                <a:tableStyleId>{5C22544A-7EE6-4342-B048-85BDC9FD1C3A}</a:tableStyleId>
              </a:tblPr>
              <a:tblGrid>
                <a:gridCol w="1068049">
                  <a:extLst>
                    <a:ext uri="{9D8B030D-6E8A-4147-A177-3AD203B41FA5}">
                      <a16:colId xmlns:a16="http://schemas.microsoft.com/office/drawing/2014/main" val="4207783072"/>
                    </a:ext>
                  </a:extLst>
                </a:gridCol>
                <a:gridCol w="559169">
                  <a:extLst>
                    <a:ext uri="{9D8B030D-6E8A-4147-A177-3AD203B41FA5}">
                      <a16:colId xmlns:a16="http://schemas.microsoft.com/office/drawing/2014/main" val="1819678010"/>
                    </a:ext>
                  </a:extLst>
                </a:gridCol>
                <a:gridCol w="800623">
                  <a:extLst>
                    <a:ext uri="{9D8B030D-6E8A-4147-A177-3AD203B41FA5}">
                      <a16:colId xmlns:a16="http://schemas.microsoft.com/office/drawing/2014/main" val="2114922742"/>
                    </a:ext>
                  </a:extLst>
                </a:gridCol>
                <a:gridCol w="888703">
                  <a:extLst>
                    <a:ext uri="{9D8B030D-6E8A-4147-A177-3AD203B41FA5}">
                      <a16:colId xmlns:a16="http://schemas.microsoft.com/office/drawing/2014/main" val="3575203299"/>
                    </a:ext>
                  </a:extLst>
                </a:gridCol>
                <a:gridCol w="805140">
                  <a:extLst>
                    <a:ext uri="{9D8B030D-6E8A-4147-A177-3AD203B41FA5}">
                      <a16:colId xmlns:a16="http://schemas.microsoft.com/office/drawing/2014/main" val="3608088067"/>
                    </a:ext>
                  </a:extLst>
                </a:gridCol>
                <a:gridCol w="797236">
                  <a:extLst>
                    <a:ext uri="{9D8B030D-6E8A-4147-A177-3AD203B41FA5}">
                      <a16:colId xmlns:a16="http://schemas.microsoft.com/office/drawing/2014/main" val="1303894986"/>
                    </a:ext>
                  </a:extLst>
                </a:gridCol>
                <a:gridCol w="705768">
                  <a:extLst>
                    <a:ext uri="{9D8B030D-6E8A-4147-A177-3AD203B41FA5}">
                      <a16:colId xmlns:a16="http://schemas.microsoft.com/office/drawing/2014/main" val="3633935604"/>
                    </a:ext>
                  </a:extLst>
                </a:gridCol>
                <a:gridCol w="914676">
                  <a:extLst>
                    <a:ext uri="{9D8B030D-6E8A-4147-A177-3AD203B41FA5}">
                      <a16:colId xmlns:a16="http://schemas.microsoft.com/office/drawing/2014/main" val="138970971"/>
                    </a:ext>
                  </a:extLst>
                </a:gridCol>
                <a:gridCol w="1156330">
                  <a:extLst>
                    <a:ext uri="{9D8B030D-6E8A-4147-A177-3AD203B41FA5}">
                      <a16:colId xmlns:a16="http://schemas.microsoft.com/office/drawing/2014/main" val="2514658556"/>
                    </a:ext>
                  </a:extLst>
                </a:gridCol>
                <a:gridCol w="814174">
                  <a:extLst>
                    <a:ext uri="{9D8B030D-6E8A-4147-A177-3AD203B41FA5}">
                      <a16:colId xmlns:a16="http://schemas.microsoft.com/office/drawing/2014/main" val="2049006176"/>
                    </a:ext>
                  </a:extLst>
                </a:gridCol>
                <a:gridCol w="730611">
                  <a:extLst>
                    <a:ext uri="{9D8B030D-6E8A-4147-A177-3AD203B41FA5}">
                      <a16:colId xmlns:a16="http://schemas.microsoft.com/office/drawing/2014/main" val="304870573"/>
                    </a:ext>
                  </a:extLst>
                </a:gridCol>
                <a:gridCol w="769006">
                  <a:extLst>
                    <a:ext uri="{9D8B030D-6E8A-4147-A177-3AD203B41FA5}">
                      <a16:colId xmlns:a16="http://schemas.microsoft.com/office/drawing/2014/main" val="4227316435"/>
                    </a:ext>
                  </a:extLst>
                </a:gridCol>
                <a:gridCol w="920322">
                  <a:extLst>
                    <a:ext uri="{9D8B030D-6E8A-4147-A177-3AD203B41FA5}">
                      <a16:colId xmlns:a16="http://schemas.microsoft.com/office/drawing/2014/main" val="3448919594"/>
                    </a:ext>
                  </a:extLst>
                </a:gridCol>
                <a:gridCol w="888703">
                  <a:extLst>
                    <a:ext uri="{9D8B030D-6E8A-4147-A177-3AD203B41FA5}">
                      <a16:colId xmlns:a16="http://schemas.microsoft.com/office/drawing/2014/main" val="3254222968"/>
                    </a:ext>
                  </a:extLst>
                </a:gridCol>
              </a:tblGrid>
              <a:tr h="102870">
                <a:tc>
                  <a:txBody>
                    <a:bodyPr/>
                    <a:lstStyle/>
                    <a:p>
                      <a:pPr>
                        <a:spcAft>
                          <a:spcPts val="0"/>
                        </a:spcAft>
                      </a:pPr>
                      <a:r>
                        <a:rPr lang="en-US" sz="1000" b="1" dirty="0">
                          <a:effectLst/>
                          <a:latin typeface="Times New Roman"/>
                        </a:rPr>
                        <a:t>Zones</a:t>
                      </a:r>
                    </a:p>
                  </a:txBody>
                  <a:tcPr marL="68580" marR="68580" marT="0" marB="0"/>
                </a:tc>
                <a:tc>
                  <a:txBody>
                    <a:bodyPr/>
                    <a:lstStyle/>
                    <a:p>
                      <a:pPr algn="ctr">
                        <a:spcAft>
                          <a:spcPts val="0"/>
                        </a:spcAft>
                      </a:pPr>
                      <a:r>
                        <a:rPr lang="en-US" sz="1000" b="1" dirty="0">
                          <a:effectLst/>
                          <a:latin typeface="Times New Roman"/>
                        </a:rPr>
                        <a:t>Gain</a:t>
                      </a:r>
                    </a:p>
                  </a:txBody>
                  <a:tcPr marL="68580" marR="68580" marT="0" marB="0"/>
                </a:tc>
                <a:tc>
                  <a:txBody>
                    <a:bodyPr/>
                    <a:lstStyle/>
                    <a:p>
                      <a:pPr algn="ctr">
                        <a:spcAft>
                          <a:spcPts val="0"/>
                        </a:spcAft>
                      </a:pPr>
                      <a:r>
                        <a:rPr lang="en-US" sz="1000" b="1" dirty="0">
                          <a:effectLst/>
                          <a:latin typeface="Times New Roman"/>
                        </a:rPr>
                        <a:t>Property Dispute</a:t>
                      </a:r>
                    </a:p>
                  </a:txBody>
                  <a:tcPr marL="68580" marR="68580" marT="0" marB="0"/>
                </a:tc>
                <a:tc>
                  <a:txBody>
                    <a:bodyPr/>
                    <a:lstStyle/>
                    <a:p>
                      <a:pPr algn="ctr">
                        <a:spcAft>
                          <a:spcPts val="0"/>
                        </a:spcAft>
                      </a:pPr>
                      <a:r>
                        <a:rPr lang="en-US" sz="1000" b="1" dirty="0">
                          <a:effectLst/>
                          <a:latin typeface="Times New Roman"/>
                        </a:rPr>
                        <a:t>Personal Vendetta or Enmity</a:t>
                      </a:r>
                      <a:endParaRPr lang="en-US" sz="1000" b="1" dirty="0" err="1">
                        <a:effectLst/>
                        <a:latin typeface="Times New Roman"/>
                      </a:endParaRPr>
                    </a:p>
                  </a:txBody>
                  <a:tcPr marL="68580" marR="68580" marT="0" marB="0"/>
                </a:tc>
                <a:tc>
                  <a:txBody>
                    <a:bodyPr/>
                    <a:lstStyle/>
                    <a:p>
                      <a:pPr algn="ctr">
                        <a:spcAft>
                          <a:spcPts val="0"/>
                        </a:spcAft>
                      </a:pPr>
                      <a:r>
                        <a:rPr lang="en-US" sz="1000" b="1" dirty="0">
                          <a:effectLst/>
                          <a:latin typeface="Times New Roman"/>
                        </a:rPr>
                        <a:t>Love Affairs/ Sexual relations</a:t>
                      </a:r>
                    </a:p>
                  </a:txBody>
                  <a:tcPr marL="68580" marR="68580" marT="0" marB="0"/>
                </a:tc>
                <a:tc>
                  <a:txBody>
                    <a:bodyPr/>
                    <a:lstStyle/>
                    <a:p>
                      <a:pPr algn="ctr">
                        <a:spcAft>
                          <a:spcPts val="0"/>
                        </a:spcAft>
                      </a:pPr>
                      <a:r>
                        <a:rPr lang="en-US" sz="1000" b="1" dirty="0">
                          <a:effectLst/>
                          <a:latin typeface="Times New Roman"/>
                        </a:rPr>
                        <a:t>Dowry</a:t>
                      </a:r>
                    </a:p>
                  </a:txBody>
                  <a:tcPr marL="68580" marR="68580" marT="0" marB="0"/>
                </a:tc>
                <a:tc>
                  <a:txBody>
                    <a:bodyPr/>
                    <a:lstStyle/>
                    <a:p>
                      <a:pPr algn="ctr">
                        <a:spcAft>
                          <a:spcPts val="0"/>
                        </a:spcAft>
                      </a:pPr>
                      <a:r>
                        <a:rPr lang="en-US" sz="1000" b="1" dirty="0">
                          <a:effectLst/>
                          <a:latin typeface="Times New Roman"/>
                        </a:rPr>
                        <a:t>Lunacy</a:t>
                      </a:r>
                    </a:p>
                  </a:txBody>
                  <a:tcPr marL="68580" marR="68580" marT="0" marB="0"/>
                </a:tc>
                <a:tc>
                  <a:txBody>
                    <a:bodyPr/>
                    <a:lstStyle/>
                    <a:p>
                      <a:pPr algn="ctr">
                        <a:spcAft>
                          <a:spcPts val="0"/>
                        </a:spcAft>
                      </a:pPr>
                      <a:r>
                        <a:rPr lang="en-US" sz="1000" b="1" dirty="0">
                          <a:effectLst/>
                          <a:latin typeface="Times New Roman"/>
                        </a:rPr>
                        <a:t>Witchcraft</a:t>
                      </a:r>
                    </a:p>
                  </a:txBody>
                  <a:tcPr marL="68580" marR="68580" marT="0" marB="0"/>
                </a:tc>
                <a:tc>
                  <a:txBody>
                    <a:bodyPr/>
                    <a:lstStyle/>
                    <a:p>
                      <a:pPr algn="ctr">
                        <a:spcAft>
                          <a:spcPts val="0"/>
                        </a:spcAft>
                      </a:pPr>
                      <a:r>
                        <a:rPr lang="en-US" sz="1000" b="1" dirty="0">
                          <a:effectLst/>
                          <a:latin typeface="Times New Roman"/>
                        </a:rPr>
                        <a:t>Communalism</a:t>
                      </a:r>
                    </a:p>
                  </a:txBody>
                  <a:tcPr marL="68580" marR="68580" marT="0" marB="0"/>
                </a:tc>
                <a:tc>
                  <a:txBody>
                    <a:bodyPr/>
                    <a:lstStyle/>
                    <a:p>
                      <a:pPr algn="ctr">
                        <a:spcAft>
                          <a:spcPts val="0"/>
                        </a:spcAft>
                      </a:pPr>
                      <a:r>
                        <a:rPr lang="en-US" sz="1000" b="1" dirty="0">
                          <a:effectLst/>
                          <a:latin typeface="Times New Roman"/>
                        </a:rPr>
                        <a:t>Casteism</a:t>
                      </a:r>
                    </a:p>
                  </a:txBody>
                  <a:tcPr marL="68580" marR="68580" marT="0" marB="0"/>
                </a:tc>
                <a:tc>
                  <a:txBody>
                    <a:bodyPr/>
                    <a:lstStyle/>
                    <a:p>
                      <a:pPr algn="ctr">
                        <a:spcAft>
                          <a:spcPts val="0"/>
                        </a:spcAft>
                      </a:pPr>
                      <a:r>
                        <a:rPr lang="en-US" sz="1000" b="1" dirty="0">
                          <a:effectLst/>
                          <a:latin typeface="Times New Roman"/>
                        </a:rPr>
                        <a:t>Class Conflict</a:t>
                      </a:r>
                    </a:p>
                  </a:txBody>
                  <a:tcPr marL="68580" marR="68580" marT="0" marB="0"/>
                </a:tc>
                <a:tc>
                  <a:txBody>
                    <a:bodyPr/>
                    <a:lstStyle/>
                    <a:p>
                      <a:pPr algn="ctr">
                        <a:spcAft>
                          <a:spcPts val="0"/>
                        </a:spcAft>
                      </a:pPr>
                      <a:r>
                        <a:rPr lang="en-US" sz="1000" b="1" dirty="0">
                          <a:effectLst/>
                          <a:latin typeface="Times New Roman"/>
                        </a:rPr>
                        <a:t>Political Reasons</a:t>
                      </a:r>
                    </a:p>
                  </a:txBody>
                  <a:tcPr marL="68580" marR="68580" marT="0" marB="0"/>
                </a:tc>
                <a:tc>
                  <a:txBody>
                    <a:bodyPr/>
                    <a:lstStyle/>
                    <a:p>
                      <a:pPr algn="ctr">
                        <a:spcAft>
                          <a:spcPts val="0"/>
                        </a:spcAft>
                      </a:pPr>
                      <a:r>
                        <a:rPr lang="en-US" sz="1000" b="1" dirty="0">
                          <a:effectLst/>
                          <a:latin typeface="Times New Roman"/>
                        </a:rPr>
                        <a:t>Terrorists/ Extremists</a:t>
                      </a:r>
                    </a:p>
                  </a:txBody>
                  <a:tcPr marL="68580" marR="68580" marT="0" marB="0"/>
                </a:tc>
                <a:tc>
                  <a:txBody>
                    <a:bodyPr/>
                    <a:lstStyle/>
                    <a:p>
                      <a:pPr algn="ctr">
                        <a:spcAft>
                          <a:spcPts val="0"/>
                        </a:spcAft>
                      </a:pPr>
                      <a:r>
                        <a:rPr lang="en-US" sz="1000" b="1" dirty="0">
                          <a:effectLst/>
                          <a:latin typeface="Times New Roman"/>
                        </a:rPr>
                        <a:t>Other Causes</a:t>
                      </a:r>
                    </a:p>
                  </a:txBody>
                  <a:tcPr marL="68580" marR="68580" marT="0" marB="0"/>
                </a:tc>
                <a:extLst>
                  <a:ext uri="{0D108BD9-81ED-4DB2-BD59-A6C34878D82A}">
                    <a16:rowId xmlns:a16="http://schemas.microsoft.com/office/drawing/2014/main" val="196809546"/>
                  </a:ext>
                </a:extLst>
              </a:tr>
              <a:tr h="102870">
                <a:tc>
                  <a:txBody>
                    <a:bodyPr/>
                    <a:lstStyle/>
                    <a:p>
                      <a:pPr>
                        <a:spcAft>
                          <a:spcPts val="0"/>
                        </a:spcAft>
                      </a:pPr>
                      <a:r>
                        <a:rPr lang="en-US" sz="1000" b="1" dirty="0">
                          <a:effectLst/>
                          <a:latin typeface="Times New Roman"/>
                        </a:rPr>
                        <a:t>Eastern</a:t>
                      </a:r>
                    </a:p>
                  </a:txBody>
                  <a:tcPr marL="68580" marR="68580" marT="0" marB="0"/>
                </a:tc>
                <a:tc>
                  <a:txBody>
                    <a:bodyPr/>
                    <a:lstStyle/>
                    <a:p>
                      <a:pPr algn="r">
                        <a:spcAft>
                          <a:spcPts val="0"/>
                        </a:spcAft>
                      </a:pPr>
                      <a:r>
                        <a:rPr lang="en-US" sz="1000" b="1" dirty="0">
                          <a:effectLst/>
                          <a:latin typeface="Times New Roman"/>
                        </a:rPr>
                        <a:t>375.822</a:t>
                      </a:r>
                    </a:p>
                  </a:txBody>
                  <a:tcPr marL="68580" marR="68580" marT="0" marB="0" anchor="ctr"/>
                </a:tc>
                <a:tc>
                  <a:txBody>
                    <a:bodyPr/>
                    <a:lstStyle/>
                    <a:p>
                      <a:pPr algn="r">
                        <a:spcAft>
                          <a:spcPts val="0"/>
                        </a:spcAft>
                      </a:pPr>
                      <a:r>
                        <a:rPr lang="en-US" sz="1000" b="1" dirty="0">
                          <a:effectLst/>
                          <a:latin typeface="Times New Roman"/>
                        </a:rPr>
                        <a:t>710.117</a:t>
                      </a:r>
                    </a:p>
                  </a:txBody>
                  <a:tcPr marL="68580" marR="68580" marT="0" marB="0" anchor="ctr"/>
                </a:tc>
                <a:tc>
                  <a:txBody>
                    <a:bodyPr/>
                    <a:lstStyle/>
                    <a:p>
                      <a:pPr algn="r">
                        <a:spcAft>
                          <a:spcPts val="0"/>
                        </a:spcAft>
                      </a:pPr>
                      <a:r>
                        <a:rPr lang="en-US" sz="1000" b="1" dirty="0">
                          <a:effectLst/>
                          <a:latin typeface="Times New Roman"/>
                        </a:rPr>
                        <a:t>1021.57</a:t>
                      </a:r>
                    </a:p>
                  </a:txBody>
                  <a:tcPr marL="68580" marR="68580" marT="0" marB="0" anchor="ctr"/>
                </a:tc>
                <a:tc>
                  <a:txBody>
                    <a:bodyPr/>
                    <a:lstStyle/>
                    <a:p>
                      <a:pPr algn="r">
                        <a:spcAft>
                          <a:spcPts val="0"/>
                        </a:spcAft>
                      </a:pPr>
                      <a:r>
                        <a:rPr lang="en-US" sz="1000" b="1" dirty="0">
                          <a:effectLst/>
                          <a:latin typeface="Times New Roman"/>
                        </a:rPr>
                        <a:t>586.919</a:t>
                      </a:r>
                    </a:p>
                  </a:txBody>
                  <a:tcPr marL="68580" marR="68580" marT="0" marB="0" anchor="ctr"/>
                </a:tc>
                <a:tc>
                  <a:txBody>
                    <a:bodyPr/>
                    <a:lstStyle/>
                    <a:p>
                      <a:pPr algn="r">
                        <a:spcAft>
                          <a:spcPts val="0"/>
                        </a:spcAft>
                      </a:pPr>
                      <a:r>
                        <a:rPr lang="en-US" sz="1000" b="1" dirty="0">
                          <a:effectLst/>
                          <a:latin typeface="Times New Roman"/>
                        </a:rPr>
                        <a:t>230.476</a:t>
                      </a:r>
                    </a:p>
                  </a:txBody>
                  <a:tcPr marL="68580" marR="68580" marT="0" marB="0" anchor="ctr"/>
                </a:tc>
                <a:tc>
                  <a:txBody>
                    <a:bodyPr/>
                    <a:lstStyle/>
                    <a:p>
                      <a:pPr algn="r">
                        <a:spcAft>
                          <a:spcPts val="0"/>
                        </a:spcAft>
                      </a:pPr>
                      <a:r>
                        <a:rPr lang="en-US" sz="1000" b="1" dirty="0">
                          <a:effectLst/>
                          <a:latin typeface="Times New Roman"/>
                        </a:rPr>
                        <a:t>15.2267</a:t>
                      </a:r>
                    </a:p>
                  </a:txBody>
                  <a:tcPr marL="68580" marR="68580" marT="0" marB="0" anchor="ctr"/>
                </a:tc>
                <a:tc>
                  <a:txBody>
                    <a:bodyPr/>
                    <a:lstStyle/>
                    <a:p>
                      <a:pPr algn="r">
                        <a:spcAft>
                          <a:spcPts val="0"/>
                        </a:spcAft>
                      </a:pPr>
                      <a:r>
                        <a:rPr lang="en-US" sz="1000" b="1" dirty="0">
                          <a:effectLst/>
                          <a:latin typeface="Times New Roman"/>
                        </a:rPr>
                        <a:t>34.3754</a:t>
                      </a:r>
                    </a:p>
                  </a:txBody>
                  <a:tcPr marL="68580" marR="68580" marT="0" marB="0" anchor="ctr"/>
                </a:tc>
                <a:tc>
                  <a:txBody>
                    <a:bodyPr/>
                    <a:lstStyle/>
                    <a:p>
                      <a:pPr algn="r">
                        <a:spcAft>
                          <a:spcPts val="0"/>
                        </a:spcAft>
                      </a:pPr>
                      <a:r>
                        <a:rPr lang="en-US" sz="1000" b="1" dirty="0">
                          <a:effectLst/>
                          <a:latin typeface="Times New Roman"/>
                        </a:rPr>
                        <a:t>15.6881</a:t>
                      </a:r>
                    </a:p>
                  </a:txBody>
                  <a:tcPr marL="68580" marR="68580" marT="0" marB="0" anchor="ctr"/>
                </a:tc>
                <a:tc>
                  <a:txBody>
                    <a:bodyPr/>
                    <a:lstStyle/>
                    <a:p>
                      <a:pPr algn="r">
                        <a:spcAft>
                          <a:spcPts val="0"/>
                        </a:spcAft>
                      </a:pPr>
                      <a:r>
                        <a:rPr lang="en-US" sz="1000" b="1" dirty="0">
                          <a:effectLst/>
                          <a:latin typeface="Times New Roman"/>
                        </a:rPr>
                        <a:t>19.3794</a:t>
                      </a:r>
                    </a:p>
                  </a:txBody>
                  <a:tcPr marL="68580" marR="68580" marT="0" marB="0" anchor="ctr"/>
                </a:tc>
                <a:tc>
                  <a:txBody>
                    <a:bodyPr/>
                    <a:lstStyle/>
                    <a:p>
                      <a:pPr algn="r">
                        <a:spcAft>
                          <a:spcPts val="0"/>
                        </a:spcAft>
                      </a:pPr>
                      <a:r>
                        <a:rPr lang="en-US" sz="1000" b="1" dirty="0">
                          <a:effectLst/>
                          <a:latin typeface="Times New Roman"/>
                        </a:rPr>
                        <a:t>22.3786</a:t>
                      </a:r>
                    </a:p>
                  </a:txBody>
                  <a:tcPr marL="68580" marR="68580" marT="0" marB="0" anchor="ctr"/>
                </a:tc>
                <a:tc>
                  <a:txBody>
                    <a:bodyPr/>
                    <a:lstStyle/>
                    <a:p>
                      <a:pPr algn="r">
                        <a:spcAft>
                          <a:spcPts val="0"/>
                        </a:spcAft>
                      </a:pPr>
                      <a:r>
                        <a:rPr lang="en-US" sz="1000" b="1" dirty="0">
                          <a:effectLst/>
                          <a:latin typeface="Times New Roman"/>
                        </a:rPr>
                        <a:t>36.6824</a:t>
                      </a:r>
                    </a:p>
                  </a:txBody>
                  <a:tcPr marL="68580" marR="68580" marT="0" marB="0" anchor="ctr"/>
                </a:tc>
                <a:tc>
                  <a:txBody>
                    <a:bodyPr/>
                    <a:lstStyle/>
                    <a:p>
                      <a:pPr algn="r">
                        <a:spcAft>
                          <a:spcPts val="0"/>
                        </a:spcAft>
                      </a:pPr>
                      <a:r>
                        <a:rPr lang="en-US" sz="1000" b="1" dirty="0">
                          <a:effectLst/>
                          <a:latin typeface="Times New Roman"/>
                        </a:rPr>
                        <a:t>308.917</a:t>
                      </a:r>
                    </a:p>
                  </a:txBody>
                  <a:tcPr marL="68580" marR="68580" marT="0" marB="0" anchor="ctr"/>
                </a:tc>
                <a:tc>
                  <a:txBody>
                    <a:bodyPr/>
                    <a:lstStyle/>
                    <a:p>
                      <a:pPr algn="r">
                        <a:spcAft>
                          <a:spcPts val="0"/>
                        </a:spcAft>
                      </a:pPr>
                      <a:r>
                        <a:rPr lang="en-US" sz="1000" b="1" dirty="0">
                          <a:effectLst/>
                          <a:latin typeface="Times New Roman"/>
                        </a:rPr>
                        <a:t>4344.45</a:t>
                      </a:r>
                    </a:p>
                  </a:txBody>
                  <a:tcPr marL="68580" marR="68580" marT="0" marB="0" anchor="ctr"/>
                </a:tc>
                <a:extLst>
                  <a:ext uri="{0D108BD9-81ED-4DB2-BD59-A6C34878D82A}">
                    <a16:rowId xmlns:a16="http://schemas.microsoft.com/office/drawing/2014/main" val="1198250099"/>
                  </a:ext>
                </a:extLst>
              </a:tr>
              <a:tr h="102870">
                <a:tc>
                  <a:txBody>
                    <a:bodyPr/>
                    <a:lstStyle/>
                    <a:p>
                      <a:pPr>
                        <a:spcAft>
                          <a:spcPts val="0"/>
                        </a:spcAft>
                      </a:pPr>
                      <a:r>
                        <a:rPr lang="en-US" sz="1000" b="1" dirty="0">
                          <a:effectLst/>
                          <a:latin typeface="Times New Roman"/>
                        </a:rPr>
                        <a:t>Western</a:t>
                      </a:r>
                    </a:p>
                  </a:txBody>
                  <a:tcPr marL="68580" marR="68580" marT="0" marB="0"/>
                </a:tc>
                <a:tc>
                  <a:txBody>
                    <a:bodyPr/>
                    <a:lstStyle/>
                    <a:p>
                      <a:pPr algn="r">
                        <a:spcAft>
                          <a:spcPts val="0"/>
                        </a:spcAft>
                      </a:pPr>
                      <a:r>
                        <a:rPr lang="en-US" sz="1000" b="1" dirty="0">
                          <a:effectLst/>
                          <a:latin typeface="Times New Roman"/>
                        </a:rPr>
                        <a:t>191.61</a:t>
                      </a:r>
                    </a:p>
                  </a:txBody>
                  <a:tcPr marL="68580" marR="68580" marT="0" marB="0" anchor="ctr"/>
                </a:tc>
                <a:tc>
                  <a:txBody>
                    <a:bodyPr/>
                    <a:lstStyle/>
                    <a:p>
                      <a:pPr algn="r">
                        <a:spcAft>
                          <a:spcPts val="0"/>
                        </a:spcAft>
                      </a:pPr>
                      <a:r>
                        <a:rPr lang="en-US" sz="1000" b="1" dirty="0">
                          <a:effectLst/>
                          <a:latin typeface="Times New Roman"/>
                        </a:rPr>
                        <a:t>362.047</a:t>
                      </a:r>
                    </a:p>
                  </a:txBody>
                  <a:tcPr marL="68580" marR="68580" marT="0" marB="0" anchor="ctr"/>
                </a:tc>
                <a:tc>
                  <a:txBody>
                    <a:bodyPr/>
                    <a:lstStyle/>
                    <a:p>
                      <a:pPr algn="r">
                        <a:spcAft>
                          <a:spcPts val="0"/>
                        </a:spcAft>
                      </a:pPr>
                      <a:r>
                        <a:rPr lang="en-US" sz="1000" b="1" dirty="0">
                          <a:effectLst/>
                          <a:latin typeface="Times New Roman"/>
                        </a:rPr>
                        <a:t>520.84</a:t>
                      </a:r>
                    </a:p>
                  </a:txBody>
                  <a:tcPr marL="68580" marR="68580" marT="0" marB="0" anchor="ctr"/>
                </a:tc>
                <a:tc>
                  <a:txBody>
                    <a:bodyPr/>
                    <a:lstStyle/>
                    <a:p>
                      <a:pPr algn="r">
                        <a:spcAft>
                          <a:spcPts val="0"/>
                        </a:spcAft>
                      </a:pPr>
                      <a:r>
                        <a:rPr lang="en-US" sz="1000" b="1" dirty="0">
                          <a:effectLst/>
                          <a:latin typeface="Times New Roman"/>
                        </a:rPr>
                        <a:t>299.236</a:t>
                      </a:r>
                    </a:p>
                  </a:txBody>
                  <a:tcPr marL="68580" marR="68580" marT="0" marB="0" anchor="ctr"/>
                </a:tc>
                <a:tc>
                  <a:txBody>
                    <a:bodyPr/>
                    <a:lstStyle/>
                    <a:p>
                      <a:pPr algn="r">
                        <a:spcAft>
                          <a:spcPts val="0"/>
                        </a:spcAft>
                      </a:pPr>
                      <a:r>
                        <a:rPr lang="en-US" sz="1000" b="1" dirty="0">
                          <a:effectLst/>
                          <a:latin typeface="Times New Roman"/>
                        </a:rPr>
                        <a:t>117.507</a:t>
                      </a:r>
                    </a:p>
                  </a:txBody>
                  <a:tcPr marL="68580" marR="68580" marT="0" marB="0" anchor="ctr"/>
                </a:tc>
                <a:tc>
                  <a:txBody>
                    <a:bodyPr/>
                    <a:lstStyle/>
                    <a:p>
                      <a:pPr algn="r">
                        <a:spcAft>
                          <a:spcPts val="0"/>
                        </a:spcAft>
                      </a:pPr>
                      <a:r>
                        <a:rPr lang="en-US" sz="1000" b="1" dirty="0">
                          <a:effectLst/>
                          <a:latin typeface="Times New Roman"/>
                        </a:rPr>
                        <a:t>7.7632</a:t>
                      </a:r>
                    </a:p>
                  </a:txBody>
                  <a:tcPr marL="68580" marR="68580" marT="0" marB="0" anchor="ctr"/>
                </a:tc>
                <a:tc>
                  <a:txBody>
                    <a:bodyPr/>
                    <a:lstStyle/>
                    <a:p>
                      <a:pPr algn="r">
                        <a:spcAft>
                          <a:spcPts val="0"/>
                        </a:spcAft>
                      </a:pPr>
                      <a:r>
                        <a:rPr lang="en-US" sz="1000" b="1" dirty="0">
                          <a:effectLst/>
                          <a:latin typeface="Times New Roman"/>
                        </a:rPr>
                        <a:t>17.526</a:t>
                      </a:r>
                    </a:p>
                  </a:txBody>
                  <a:tcPr marL="68580" marR="68580" marT="0" marB="0" anchor="ctr"/>
                </a:tc>
                <a:tc>
                  <a:txBody>
                    <a:bodyPr/>
                    <a:lstStyle/>
                    <a:p>
                      <a:pPr algn="r">
                        <a:spcAft>
                          <a:spcPts val="0"/>
                        </a:spcAft>
                      </a:pPr>
                      <a:r>
                        <a:rPr lang="en-US" sz="1000" b="1" dirty="0">
                          <a:effectLst/>
                          <a:latin typeface="Times New Roman"/>
                        </a:rPr>
                        <a:t>7.99845</a:t>
                      </a:r>
                    </a:p>
                  </a:txBody>
                  <a:tcPr marL="68580" marR="68580" marT="0" marB="0" anchor="ctr"/>
                </a:tc>
                <a:tc>
                  <a:txBody>
                    <a:bodyPr/>
                    <a:lstStyle/>
                    <a:p>
                      <a:pPr algn="r">
                        <a:spcAft>
                          <a:spcPts val="0"/>
                        </a:spcAft>
                      </a:pPr>
                      <a:r>
                        <a:rPr lang="en-US" sz="1000" b="1" dirty="0">
                          <a:effectLst/>
                          <a:latin typeface="Times New Roman"/>
                        </a:rPr>
                        <a:t>9.88043</a:t>
                      </a:r>
                    </a:p>
                  </a:txBody>
                  <a:tcPr marL="68580" marR="68580" marT="0" marB="0" anchor="ctr"/>
                </a:tc>
                <a:tc>
                  <a:txBody>
                    <a:bodyPr/>
                    <a:lstStyle/>
                    <a:p>
                      <a:pPr algn="r">
                        <a:spcAft>
                          <a:spcPts val="0"/>
                        </a:spcAft>
                      </a:pPr>
                      <a:r>
                        <a:rPr lang="en-US" sz="1000" b="1" dirty="0">
                          <a:effectLst/>
                          <a:latin typeface="Times New Roman"/>
                        </a:rPr>
                        <a:t>11.4095</a:t>
                      </a:r>
                    </a:p>
                  </a:txBody>
                  <a:tcPr marL="68580" marR="68580" marT="0" marB="0" anchor="ctr"/>
                </a:tc>
                <a:tc>
                  <a:txBody>
                    <a:bodyPr/>
                    <a:lstStyle/>
                    <a:p>
                      <a:pPr algn="r">
                        <a:spcAft>
                          <a:spcPts val="0"/>
                        </a:spcAft>
                      </a:pPr>
                      <a:r>
                        <a:rPr lang="en-US" sz="1000" b="1" dirty="0">
                          <a:effectLst/>
                          <a:latin typeface="Times New Roman"/>
                        </a:rPr>
                        <a:t>18.7023</a:t>
                      </a:r>
                    </a:p>
                  </a:txBody>
                  <a:tcPr marL="68580" marR="68580" marT="0" marB="0" anchor="ctr"/>
                </a:tc>
                <a:tc>
                  <a:txBody>
                    <a:bodyPr/>
                    <a:lstStyle/>
                    <a:p>
                      <a:pPr algn="r">
                        <a:spcAft>
                          <a:spcPts val="0"/>
                        </a:spcAft>
                      </a:pPr>
                      <a:r>
                        <a:rPr lang="en-US" sz="1000" b="1" dirty="0">
                          <a:effectLst/>
                          <a:latin typeface="Times New Roman"/>
                        </a:rPr>
                        <a:t>157.499</a:t>
                      </a:r>
                    </a:p>
                  </a:txBody>
                  <a:tcPr marL="68580" marR="68580" marT="0" marB="0" anchor="ctr"/>
                </a:tc>
                <a:tc>
                  <a:txBody>
                    <a:bodyPr/>
                    <a:lstStyle/>
                    <a:p>
                      <a:pPr algn="r">
                        <a:spcAft>
                          <a:spcPts val="0"/>
                        </a:spcAft>
                      </a:pPr>
                      <a:r>
                        <a:rPr lang="en-US" sz="1000" b="1" dirty="0">
                          <a:effectLst/>
                          <a:latin typeface="Times New Roman"/>
                        </a:rPr>
                        <a:t>2214.98</a:t>
                      </a:r>
                    </a:p>
                  </a:txBody>
                  <a:tcPr marL="68580" marR="68580" marT="0" marB="0" anchor="ctr"/>
                </a:tc>
                <a:extLst>
                  <a:ext uri="{0D108BD9-81ED-4DB2-BD59-A6C34878D82A}">
                    <a16:rowId xmlns:a16="http://schemas.microsoft.com/office/drawing/2014/main" val="879336083"/>
                  </a:ext>
                </a:extLst>
              </a:tr>
              <a:tr h="102870">
                <a:tc>
                  <a:txBody>
                    <a:bodyPr/>
                    <a:lstStyle/>
                    <a:p>
                      <a:pPr>
                        <a:spcAft>
                          <a:spcPts val="0"/>
                        </a:spcAft>
                      </a:pPr>
                      <a:r>
                        <a:rPr lang="en-US" sz="1000" b="1" dirty="0">
                          <a:effectLst/>
                          <a:latin typeface="Times New Roman"/>
                        </a:rPr>
                        <a:t>Northern</a:t>
                      </a:r>
                    </a:p>
                  </a:txBody>
                  <a:tcPr marL="68580" marR="68580" marT="0" marB="0"/>
                </a:tc>
                <a:tc>
                  <a:txBody>
                    <a:bodyPr/>
                    <a:lstStyle/>
                    <a:p>
                      <a:pPr algn="r">
                        <a:spcAft>
                          <a:spcPts val="0"/>
                        </a:spcAft>
                      </a:pPr>
                      <a:r>
                        <a:rPr lang="en-US" sz="1000" b="1" dirty="0">
                          <a:effectLst/>
                          <a:latin typeface="Times New Roman"/>
                        </a:rPr>
                        <a:t>514.042</a:t>
                      </a:r>
                    </a:p>
                  </a:txBody>
                  <a:tcPr marL="68580" marR="68580" marT="0" marB="0" anchor="ctr"/>
                </a:tc>
                <a:tc>
                  <a:txBody>
                    <a:bodyPr/>
                    <a:lstStyle/>
                    <a:p>
                      <a:pPr algn="r">
                        <a:spcAft>
                          <a:spcPts val="0"/>
                        </a:spcAft>
                      </a:pPr>
                      <a:r>
                        <a:rPr lang="en-US" sz="1000" b="1" dirty="0">
                          <a:effectLst/>
                          <a:latin typeface="Times New Roman"/>
                        </a:rPr>
                        <a:t>971.284</a:t>
                      </a:r>
                    </a:p>
                  </a:txBody>
                  <a:tcPr marL="68580" marR="68580" marT="0" marB="0" anchor="ctr"/>
                </a:tc>
                <a:tc>
                  <a:txBody>
                    <a:bodyPr/>
                    <a:lstStyle/>
                    <a:p>
                      <a:pPr algn="r">
                        <a:spcAft>
                          <a:spcPts val="0"/>
                        </a:spcAft>
                      </a:pPr>
                      <a:r>
                        <a:rPr lang="en-US" sz="1000" b="1" dirty="0">
                          <a:effectLst/>
                          <a:latin typeface="Times New Roman"/>
                        </a:rPr>
                        <a:t>1397.29</a:t>
                      </a:r>
                    </a:p>
                  </a:txBody>
                  <a:tcPr marL="68580" marR="68580" marT="0" marB="0" anchor="ctr"/>
                </a:tc>
                <a:tc>
                  <a:txBody>
                    <a:bodyPr/>
                    <a:lstStyle/>
                    <a:p>
                      <a:pPr algn="r">
                        <a:spcAft>
                          <a:spcPts val="0"/>
                        </a:spcAft>
                      </a:pPr>
                      <a:r>
                        <a:rPr lang="en-US" sz="1000" b="1" dirty="0">
                          <a:effectLst/>
                          <a:latin typeface="Times New Roman"/>
                        </a:rPr>
                        <a:t>802.776</a:t>
                      </a:r>
                    </a:p>
                  </a:txBody>
                  <a:tcPr marL="68580" marR="68580" marT="0" marB="0" anchor="ctr"/>
                </a:tc>
                <a:tc>
                  <a:txBody>
                    <a:bodyPr/>
                    <a:lstStyle/>
                    <a:p>
                      <a:pPr algn="r">
                        <a:spcAft>
                          <a:spcPts val="0"/>
                        </a:spcAft>
                      </a:pPr>
                      <a:r>
                        <a:rPr lang="en-US" sz="1000" b="1" dirty="0">
                          <a:effectLst/>
                          <a:latin typeface="Times New Roman"/>
                        </a:rPr>
                        <a:t>315.241</a:t>
                      </a:r>
                    </a:p>
                  </a:txBody>
                  <a:tcPr marL="68580" marR="68580" marT="0" marB="0" anchor="ctr"/>
                </a:tc>
                <a:tc>
                  <a:txBody>
                    <a:bodyPr/>
                    <a:lstStyle/>
                    <a:p>
                      <a:pPr algn="r">
                        <a:spcAft>
                          <a:spcPts val="0"/>
                        </a:spcAft>
                      </a:pPr>
                      <a:r>
                        <a:rPr lang="en-US" sz="1000" b="1" dirty="0">
                          <a:effectLst/>
                          <a:latin typeface="Times New Roman"/>
                        </a:rPr>
                        <a:t>20.8267</a:t>
                      </a:r>
                    </a:p>
                  </a:txBody>
                  <a:tcPr marL="68580" marR="68580" marT="0" marB="0" anchor="ctr"/>
                </a:tc>
                <a:tc>
                  <a:txBody>
                    <a:bodyPr/>
                    <a:lstStyle/>
                    <a:p>
                      <a:pPr algn="r">
                        <a:spcAft>
                          <a:spcPts val="0"/>
                        </a:spcAft>
                      </a:pPr>
                      <a:r>
                        <a:rPr lang="en-US" sz="1000" b="1" dirty="0">
                          <a:effectLst/>
                          <a:latin typeface="Times New Roman"/>
                        </a:rPr>
                        <a:t>47.018</a:t>
                      </a:r>
                    </a:p>
                  </a:txBody>
                  <a:tcPr marL="68580" marR="68580" marT="0" marB="0" anchor="ctr"/>
                </a:tc>
                <a:tc>
                  <a:txBody>
                    <a:bodyPr/>
                    <a:lstStyle/>
                    <a:p>
                      <a:pPr algn="r">
                        <a:spcAft>
                          <a:spcPts val="0"/>
                        </a:spcAft>
                      </a:pPr>
                      <a:r>
                        <a:rPr lang="en-US" sz="1000" b="1" dirty="0">
                          <a:effectLst/>
                          <a:latin typeface="Times New Roman"/>
                        </a:rPr>
                        <a:t>21.4579</a:t>
                      </a:r>
                    </a:p>
                  </a:txBody>
                  <a:tcPr marL="68580" marR="68580" marT="0" marB="0" anchor="ctr"/>
                </a:tc>
                <a:tc>
                  <a:txBody>
                    <a:bodyPr/>
                    <a:lstStyle/>
                    <a:p>
                      <a:pPr algn="r">
                        <a:spcAft>
                          <a:spcPts val="0"/>
                        </a:spcAft>
                      </a:pPr>
                      <a:r>
                        <a:rPr lang="en-US" sz="1000" b="1" dirty="0">
                          <a:effectLst/>
                          <a:latin typeface="Times New Roman"/>
                        </a:rPr>
                        <a:t>26.5068</a:t>
                      </a:r>
                    </a:p>
                  </a:txBody>
                  <a:tcPr marL="68580" marR="68580" marT="0" marB="0" anchor="ctr"/>
                </a:tc>
                <a:tc>
                  <a:txBody>
                    <a:bodyPr/>
                    <a:lstStyle/>
                    <a:p>
                      <a:pPr algn="r">
                        <a:spcAft>
                          <a:spcPts val="0"/>
                        </a:spcAft>
                      </a:pPr>
                      <a:r>
                        <a:rPr lang="en-US" sz="1000" b="1" dirty="0">
                          <a:effectLst/>
                          <a:latin typeface="Times New Roman"/>
                        </a:rPr>
                        <a:t>30.609</a:t>
                      </a:r>
                    </a:p>
                  </a:txBody>
                  <a:tcPr marL="68580" marR="68580" marT="0" marB="0" anchor="ctr"/>
                </a:tc>
                <a:tc>
                  <a:txBody>
                    <a:bodyPr/>
                    <a:lstStyle/>
                    <a:p>
                      <a:pPr algn="r">
                        <a:spcAft>
                          <a:spcPts val="0"/>
                        </a:spcAft>
                      </a:pPr>
                      <a:r>
                        <a:rPr lang="en-US" sz="1000" b="1" dirty="0">
                          <a:effectLst/>
                          <a:latin typeface="Times New Roman"/>
                        </a:rPr>
                        <a:t>50.1735</a:t>
                      </a:r>
                    </a:p>
                  </a:txBody>
                  <a:tcPr marL="68580" marR="68580" marT="0" marB="0" anchor="ctr"/>
                </a:tc>
                <a:tc>
                  <a:txBody>
                    <a:bodyPr/>
                    <a:lstStyle/>
                    <a:p>
                      <a:pPr algn="r">
                        <a:spcAft>
                          <a:spcPts val="0"/>
                        </a:spcAft>
                      </a:pPr>
                      <a:r>
                        <a:rPr lang="en-US" sz="1000" b="1" dirty="0">
                          <a:effectLst/>
                          <a:latin typeface="Times New Roman"/>
                        </a:rPr>
                        <a:t>422.53</a:t>
                      </a:r>
                    </a:p>
                  </a:txBody>
                  <a:tcPr marL="68580" marR="68580" marT="0" marB="0" anchor="ctr"/>
                </a:tc>
                <a:tc>
                  <a:txBody>
                    <a:bodyPr/>
                    <a:lstStyle/>
                    <a:p>
                      <a:pPr algn="r">
                        <a:spcAft>
                          <a:spcPts val="0"/>
                        </a:spcAft>
                      </a:pPr>
                      <a:r>
                        <a:rPr lang="en-US" sz="1000" b="1" dirty="0">
                          <a:effectLst/>
                          <a:latin typeface="Times New Roman"/>
                        </a:rPr>
                        <a:t>5942.25</a:t>
                      </a:r>
                    </a:p>
                  </a:txBody>
                  <a:tcPr marL="68580" marR="68580" marT="0" marB="0" anchor="ctr"/>
                </a:tc>
                <a:extLst>
                  <a:ext uri="{0D108BD9-81ED-4DB2-BD59-A6C34878D82A}">
                    <a16:rowId xmlns:a16="http://schemas.microsoft.com/office/drawing/2014/main" val="554683464"/>
                  </a:ext>
                </a:extLst>
              </a:tr>
              <a:tr h="102870">
                <a:tc>
                  <a:txBody>
                    <a:bodyPr/>
                    <a:lstStyle/>
                    <a:p>
                      <a:pPr>
                        <a:spcAft>
                          <a:spcPts val="0"/>
                        </a:spcAft>
                      </a:pPr>
                      <a:r>
                        <a:rPr lang="en-US" sz="1000" b="1" dirty="0">
                          <a:effectLst/>
                          <a:latin typeface="Times New Roman"/>
                        </a:rPr>
                        <a:t>Southern</a:t>
                      </a:r>
                    </a:p>
                  </a:txBody>
                  <a:tcPr marL="68580" marR="68580" marT="0" marB="0"/>
                </a:tc>
                <a:tc>
                  <a:txBody>
                    <a:bodyPr/>
                    <a:lstStyle/>
                    <a:p>
                      <a:pPr algn="r">
                        <a:spcAft>
                          <a:spcPts val="0"/>
                        </a:spcAft>
                      </a:pPr>
                      <a:r>
                        <a:rPr lang="en-US" sz="1000" b="1" dirty="0">
                          <a:effectLst/>
                          <a:latin typeface="Times New Roman"/>
                        </a:rPr>
                        <a:t>304.133</a:t>
                      </a:r>
                    </a:p>
                  </a:txBody>
                  <a:tcPr marL="68580" marR="68580" marT="0" marB="0" anchor="ctr"/>
                </a:tc>
                <a:tc>
                  <a:txBody>
                    <a:bodyPr/>
                    <a:lstStyle/>
                    <a:p>
                      <a:pPr algn="r">
                        <a:spcAft>
                          <a:spcPts val="0"/>
                        </a:spcAft>
                      </a:pPr>
                      <a:r>
                        <a:rPr lang="en-US" sz="1000" b="1" dirty="0">
                          <a:effectLst/>
                          <a:latin typeface="Times New Roman"/>
                        </a:rPr>
                        <a:t>574.659</a:t>
                      </a:r>
                    </a:p>
                  </a:txBody>
                  <a:tcPr marL="68580" marR="68580" marT="0" marB="0" anchor="ctr"/>
                </a:tc>
                <a:tc>
                  <a:txBody>
                    <a:bodyPr/>
                    <a:lstStyle/>
                    <a:p>
                      <a:pPr algn="r">
                        <a:spcAft>
                          <a:spcPts val="0"/>
                        </a:spcAft>
                      </a:pPr>
                      <a:r>
                        <a:rPr lang="en-US" sz="1000" b="1" dirty="0">
                          <a:effectLst/>
                          <a:latin typeface="Times New Roman"/>
                        </a:rPr>
                        <a:t>826.703</a:t>
                      </a:r>
                    </a:p>
                  </a:txBody>
                  <a:tcPr marL="68580" marR="68580" marT="0" marB="0" anchor="ctr"/>
                </a:tc>
                <a:tc>
                  <a:txBody>
                    <a:bodyPr/>
                    <a:lstStyle/>
                    <a:p>
                      <a:pPr algn="r">
                        <a:spcAft>
                          <a:spcPts val="0"/>
                        </a:spcAft>
                      </a:pPr>
                      <a:r>
                        <a:rPr lang="en-US" sz="1000" b="1" dirty="0">
                          <a:effectLst/>
                          <a:latin typeface="Times New Roman"/>
                        </a:rPr>
                        <a:t>474.962</a:t>
                      </a:r>
                    </a:p>
                  </a:txBody>
                  <a:tcPr marL="68580" marR="68580" marT="0" marB="0" anchor="ctr"/>
                </a:tc>
                <a:tc>
                  <a:txBody>
                    <a:bodyPr/>
                    <a:lstStyle/>
                    <a:p>
                      <a:pPr algn="r">
                        <a:spcAft>
                          <a:spcPts val="0"/>
                        </a:spcAft>
                      </a:pPr>
                      <a:r>
                        <a:rPr lang="en-US" sz="1000" b="1" dirty="0">
                          <a:effectLst/>
                          <a:latin typeface="Times New Roman"/>
                        </a:rPr>
                        <a:t>186.512</a:t>
                      </a:r>
                    </a:p>
                  </a:txBody>
                  <a:tcPr marL="68580" marR="68580" marT="0" marB="0" anchor="ctr"/>
                </a:tc>
                <a:tc>
                  <a:txBody>
                    <a:bodyPr/>
                    <a:lstStyle/>
                    <a:p>
                      <a:pPr algn="r">
                        <a:spcAft>
                          <a:spcPts val="0"/>
                        </a:spcAft>
                      </a:pPr>
                      <a:r>
                        <a:rPr lang="en-US" sz="1000" b="1" dirty="0">
                          <a:effectLst/>
                          <a:latin typeface="Times New Roman"/>
                        </a:rPr>
                        <a:t>12.3221</a:t>
                      </a:r>
                    </a:p>
                  </a:txBody>
                  <a:tcPr marL="68580" marR="68580" marT="0" marB="0" anchor="ctr"/>
                </a:tc>
                <a:tc>
                  <a:txBody>
                    <a:bodyPr/>
                    <a:lstStyle/>
                    <a:p>
                      <a:pPr algn="r">
                        <a:spcAft>
                          <a:spcPts val="0"/>
                        </a:spcAft>
                      </a:pPr>
                      <a:r>
                        <a:rPr lang="en-US" sz="1000" b="1" dirty="0">
                          <a:effectLst/>
                          <a:latin typeface="Times New Roman"/>
                        </a:rPr>
                        <a:t>27.8181</a:t>
                      </a:r>
                    </a:p>
                  </a:txBody>
                  <a:tcPr marL="68580" marR="68580" marT="0" marB="0" anchor="ctr"/>
                </a:tc>
                <a:tc>
                  <a:txBody>
                    <a:bodyPr/>
                    <a:lstStyle/>
                    <a:p>
                      <a:pPr algn="r">
                        <a:spcAft>
                          <a:spcPts val="0"/>
                        </a:spcAft>
                      </a:pPr>
                      <a:r>
                        <a:rPr lang="en-US" sz="1000" b="1" dirty="0">
                          <a:effectLst/>
                          <a:latin typeface="Times New Roman"/>
                        </a:rPr>
                        <a:t>12.6955</a:t>
                      </a:r>
                    </a:p>
                  </a:txBody>
                  <a:tcPr marL="68580" marR="68580" marT="0" marB="0" anchor="ctr"/>
                </a:tc>
                <a:tc>
                  <a:txBody>
                    <a:bodyPr/>
                    <a:lstStyle/>
                    <a:p>
                      <a:pPr algn="r">
                        <a:spcAft>
                          <a:spcPts val="0"/>
                        </a:spcAft>
                      </a:pPr>
                      <a:r>
                        <a:rPr lang="en-US" sz="1000" b="1" dirty="0">
                          <a:effectLst/>
                          <a:latin typeface="Times New Roman"/>
                        </a:rPr>
                        <a:t>15.6827</a:t>
                      </a:r>
                    </a:p>
                  </a:txBody>
                  <a:tcPr marL="68580" marR="68580" marT="0" marB="0" anchor="ctr"/>
                </a:tc>
                <a:tc>
                  <a:txBody>
                    <a:bodyPr/>
                    <a:lstStyle/>
                    <a:p>
                      <a:pPr algn="r">
                        <a:spcAft>
                          <a:spcPts val="0"/>
                        </a:spcAft>
                      </a:pPr>
                      <a:r>
                        <a:rPr lang="en-US" sz="1000" b="1" dirty="0">
                          <a:effectLst/>
                          <a:latin typeface="Times New Roman"/>
                        </a:rPr>
                        <a:t>18.1098</a:t>
                      </a:r>
                    </a:p>
                  </a:txBody>
                  <a:tcPr marL="68580" marR="68580" marT="0" marB="0" anchor="ctr"/>
                </a:tc>
                <a:tc>
                  <a:txBody>
                    <a:bodyPr/>
                    <a:lstStyle/>
                    <a:p>
                      <a:pPr algn="r">
                        <a:spcAft>
                          <a:spcPts val="0"/>
                        </a:spcAft>
                      </a:pPr>
                      <a:r>
                        <a:rPr lang="en-US" sz="1000" b="1" dirty="0">
                          <a:effectLst/>
                          <a:latin typeface="Times New Roman"/>
                        </a:rPr>
                        <a:t>29.6851</a:t>
                      </a:r>
                    </a:p>
                  </a:txBody>
                  <a:tcPr marL="68580" marR="68580" marT="0" marB="0" anchor="ctr"/>
                </a:tc>
                <a:tc>
                  <a:txBody>
                    <a:bodyPr/>
                    <a:lstStyle/>
                    <a:p>
                      <a:pPr algn="r">
                        <a:spcAft>
                          <a:spcPts val="0"/>
                        </a:spcAft>
                      </a:pPr>
                      <a:r>
                        <a:rPr lang="en-US" sz="1000" b="1" dirty="0">
                          <a:effectLst/>
                          <a:latin typeface="Times New Roman"/>
                        </a:rPr>
                        <a:t>249.99</a:t>
                      </a:r>
                    </a:p>
                  </a:txBody>
                  <a:tcPr marL="68580" marR="68580" marT="0" marB="0" anchor="ctr"/>
                </a:tc>
                <a:tc>
                  <a:txBody>
                    <a:bodyPr/>
                    <a:lstStyle/>
                    <a:p>
                      <a:pPr algn="r">
                        <a:spcAft>
                          <a:spcPts val="0"/>
                        </a:spcAft>
                      </a:pPr>
                      <a:r>
                        <a:rPr lang="en-US" sz="1000" b="1" dirty="0">
                          <a:effectLst/>
                          <a:latin typeface="Times New Roman"/>
                        </a:rPr>
                        <a:t>3515.73</a:t>
                      </a:r>
                    </a:p>
                  </a:txBody>
                  <a:tcPr marL="68580" marR="68580" marT="0" marB="0" anchor="ctr"/>
                </a:tc>
                <a:extLst>
                  <a:ext uri="{0D108BD9-81ED-4DB2-BD59-A6C34878D82A}">
                    <a16:rowId xmlns:a16="http://schemas.microsoft.com/office/drawing/2014/main" val="355397027"/>
                  </a:ext>
                </a:extLst>
              </a:tr>
              <a:tr h="102870">
                <a:tc>
                  <a:txBody>
                    <a:bodyPr/>
                    <a:lstStyle/>
                    <a:p>
                      <a:pPr>
                        <a:spcAft>
                          <a:spcPts val="0"/>
                        </a:spcAft>
                      </a:pPr>
                      <a:r>
                        <a:rPr lang="en-US" sz="1000" b="1" dirty="0">
                          <a:effectLst/>
                          <a:latin typeface="Times New Roman"/>
                        </a:rPr>
                        <a:t>Central</a:t>
                      </a:r>
                    </a:p>
                  </a:txBody>
                  <a:tcPr marL="68580" marR="68580" marT="0" marB="0"/>
                </a:tc>
                <a:tc>
                  <a:txBody>
                    <a:bodyPr/>
                    <a:lstStyle/>
                    <a:p>
                      <a:pPr algn="r">
                        <a:spcAft>
                          <a:spcPts val="0"/>
                        </a:spcAft>
                      </a:pPr>
                      <a:r>
                        <a:rPr lang="en-US" sz="1000" b="1" dirty="0">
                          <a:effectLst/>
                          <a:latin typeface="Times New Roman"/>
                        </a:rPr>
                        <a:t>146.153</a:t>
                      </a:r>
                    </a:p>
                  </a:txBody>
                  <a:tcPr marL="68580" marR="68580" marT="0" marB="0" anchor="ctr"/>
                </a:tc>
                <a:tc>
                  <a:txBody>
                    <a:bodyPr/>
                    <a:lstStyle/>
                    <a:p>
                      <a:pPr algn="r">
                        <a:spcAft>
                          <a:spcPts val="0"/>
                        </a:spcAft>
                      </a:pPr>
                      <a:r>
                        <a:rPr lang="en-US" sz="1000" b="1" dirty="0">
                          <a:effectLst/>
                          <a:latin typeface="Times New Roman"/>
                        </a:rPr>
                        <a:t>276.157</a:t>
                      </a:r>
                    </a:p>
                  </a:txBody>
                  <a:tcPr marL="68580" marR="68580" marT="0" marB="0" anchor="ctr"/>
                </a:tc>
                <a:tc>
                  <a:txBody>
                    <a:bodyPr/>
                    <a:lstStyle/>
                    <a:p>
                      <a:pPr algn="r">
                        <a:spcAft>
                          <a:spcPts val="0"/>
                        </a:spcAft>
                      </a:pPr>
                      <a:r>
                        <a:rPr lang="en-US" sz="1000" b="1" dirty="0">
                          <a:effectLst/>
                          <a:latin typeface="Times New Roman"/>
                        </a:rPr>
                        <a:t>397.278</a:t>
                      </a:r>
                    </a:p>
                  </a:txBody>
                  <a:tcPr marL="68580" marR="68580" marT="0" marB="0" anchor="ctr"/>
                </a:tc>
                <a:tc>
                  <a:txBody>
                    <a:bodyPr/>
                    <a:lstStyle/>
                    <a:p>
                      <a:pPr algn="r">
                        <a:spcAft>
                          <a:spcPts val="0"/>
                        </a:spcAft>
                      </a:pPr>
                      <a:r>
                        <a:rPr lang="en-US" sz="1000" b="1" dirty="0">
                          <a:effectLst/>
                          <a:latin typeface="Times New Roman"/>
                        </a:rPr>
                        <a:t>228.246</a:t>
                      </a:r>
                    </a:p>
                  </a:txBody>
                  <a:tcPr marL="68580" marR="68580" marT="0" marB="0" anchor="ctr"/>
                </a:tc>
                <a:tc>
                  <a:txBody>
                    <a:bodyPr/>
                    <a:lstStyle/>
                    <a:p>
                      <a:pPr algn="r">
                        <a:spcAft>
                          <a:spcPts val="0"/>
                        </a:spcAft>
                      </a:pPr>
                      <a:r>
                        <a:rPr lang="en-US" sz="1000" b="1" dirty="0">
                          <a:effectLst/>
                          <a:latin typeface="Times New Roman"/>
                        </a:rPr>
                        <a:t>89.6297</a:t>
                      </a:r>
                    </a:p>
                  </a:txBody>
                  <a:tcPr marL="68580" marR="68580" marT="0" marB="0" anchor="ctr"/>
                </a:tc>
                <a:tc>
                  <a:txBody>
                    <a:bodyPr/>
                    <a:lstStyle/>
                    <a:p>
                      <a:pPr algn="r">
                        <a:spcAft>
                          <a:spcPts val="0"/>
                        </a:spcAft>
                      </a:pPr>
                      <a:r>
                        <a:rPr lang="en-US" sz="1000" b="1" dirty="0">
                          <a:effectLst/>
                          <a:latin typeface="Times New Roman"/>
                        </a:rPr>
                        <a:t>5.92148</a:t>
                      </a:r>
                    </a:p>
                  </a:txBody>
                  <a:tcPr marL="68580" marR="68580" marT="0" marB="0" anchor="ctr"/>
                </a:tc>
                <a:tc>
                  <a:txBody>
                    <a:bodyPr/>
                    <a:lstStyle/>
                    <a:p>
                      <a:pPr algn="r">
                        <a:spcAft>
                          <a:spcPts val="0"/>
                        </a:spcAft>
                      </a:pPr>
                      <a:r>
                        <a:rPr lang="en-US" sz="1000" b="1" dirty="0">
                          <a:effectLst/>
                          <a:latin typeface="Times New Roman"/>
                        </a:rPr>
                        <a:t>13.3682</a:t>
                      </a:r>
                    </a:p>
                  </a:txBody>
                  <a:tcPr marL="68580" marR="68580" marT="0" marB="0" anchor="ctr"/>
                </a:tc>
                <a:tc>
                  <a:txBody>
                    <a:bodyPr/>
                    <a:lstStyle/>
                    <a:p>
                      <a:pPr algn="r">
                        <a:spcAft>
                          <a:spcPts val="0"/>
                        </a:spcAft>
                      </a:pPr>
                      <a:r>
                        <a:rPr lang="en-US" sz="1000" b="1" dirty="0">
                          <a:effectLst/>
                          <a:latin typeface="Times New Roman"/>
                        </a:rPr>
                        <a:t>6.10092</a:t>
                      </a:r>
                    </a:p>
                  </a:txBody>
                  <a:tcPr marL="68580" marR="68580" marT="0" marB="0" anchor="ctr"/>
                </a:tc>
                <a:tc>
                  <a:txBody>
                    <a:bodyPr/>
                    <a:lstStyle/>
                    <a:p>
                      <a:pPr algn="r">
                        <a:spcAft>
                          <a:spcPts val="0"/>
                        </a:spcAft>
                      </a:pPr>
                      <a:r>
                        <a:rPr lang="en-US" sz="1000" b="1" dirty="0">
                          <a:effectLst/>
                          <a:latin typeface="Times New Roman"/>
                        </a:rPr>
                        <a:t>7.53644</a:t>
                      </a:r>
                    </a:p>
                  </a:txBody>
                  <a:tcPr marL="68580" marR="68580" marT="0" marB="0" anchor="ctr"/>
                </a:tc>
                <a:tc>
                  <a:txBody>
                    <a:bodyPr/>
                    <a:lstStyle/>
                    <a:p>
                      <a:pPr algn="r">
                        <a:spcAft>
                          <a:spcPts val="0"/>
                        </a:spcAft>
                      </a:pPr>
                      <a:r>
                        <a:rPr lang="en-US" sz="1000" b="1" dirty="0">
                          <a:effectLst/>
                          <a:latin typeface="Times New Roman"/>
                        </a:rPr>
                        <a:t>8.70279</a:t>
                      </a:r>
                    </a:p>
                  </a:txBody>
                  <a:tcPr marL="68580" marR="68580" marT="0" marB="0" anchor="ctr"/>
                </a:tc>
                <a:tc>
                  <a:txBody>
                    <a:bodyPr/>
                    <a:lstStyle/>
                    <a:p>
                      <a:pPr algn="r">
                        <a:spcAft>
                          <a:spcPts val="0"/>
                        </a:spcAft>
                      </a:pPr>
                      <a:r>
                        <a:rPr lang="en-US" sz="1000" b="1" dirty="0">
                          <a:effectLst/>
                          <a:latin typeface="Times New Roman"/>
                        </a:rPr>
                        <a:t>14.2654</a:t>
                      </a:r>
                    </a:p>
                  </a:txBody>
                  <a:tcPr marL="68580" marR="68580" marT="0" marB="0" anchor="ctr"/>
                </a:tc>
                <a:tc>
                  <a:txBody>
                    <a:bodyPr/>
                    <a:lstStyle/>
                    <a:p>
                      <a:pPr algn="r">
                        <a:spcAft>
                          <a:spcPts val="0"/>
                        </a:spcAft>
                      </a:pPr>
                      <a:r>
                        <a:rPr lang="en-US" sz="1000" b="1" dirty="0">
                          <a:effectLst/>
                          <a:latin typeface="Times New Roman"/>
                        </a:rPr>
                        <a:t>120.134</a:t>
                      </a:r>
                    </a:p>
                  </a:txBody>
                  <a:tcPr marL="68580" marR="68580" marT="0" marB="0" anchor="ctr"/>
                </a:tc>
                <a:tc>
                  <a:txBody>
                    <a:bodyPr/>
                    <a:lstStyle/>
                    <a:p>
                      <a:pPr algn="r">
                        <a:spcAft>
                          <a:spcPts val="0"/>
                        </a:spcAft>
                      </a:pPr>
                      <a:r>
                        <a:rPr lang="en-US" sz="1000" b="1" dirty="0">
                          <a:effectLst/>
                          <a:latin typeface="Times New Roman"/>
                        </a:rPr>
                        <a:t>1689.51</a:t>
                      </a:r>
                    </a:p>
                  </a:txBody>
                  <a:tcPr marL="68580" marR="68580" marT="0" marB="0" anchor="ctr"/>
                </a:tc>
                <a:extLst>
                  <a:ext uri="{0D108BD9-81ED-4DB2-BD59-A6C34878D82A}">
                    <a16:rowId xmlns:a16="http://schemas.microsoft.com/office/drawing/2014/main" val="2397166726"/>
                  </a:ext>
                </a:extLst>
              </a:tr>
              <a:tr h="102870">
                <a:tc>
                  <a:txBody>
                    <a:bodyPr/>
                    <a:lstStyle/>
                    <a:p>
                      <a:pPr>
                        <a:spcAft>
                          <a:spcPts val="0"/>
                        </a:spcAft>
                      </a:pPr>
                      <a:r>
                        <a:rPr lang="en-US" sz="1000" b="1" dirty="0">
                          <a:effectLst/>
                          <a:latin typeface="Times New Roman"/>
                        </a:rPr>
                        <a:t>North Eastern </a:t>
                      </a:r>
                    </a:p>
                  </a:txBody>
                  <a:tcPr marL="68580" marR="68580" marT="0" marB="0"/>
                </a:tc>
                <a:tc>
                  <a:txBody>
                    <a:bodyPr/>
                    <a:lstStyle/>
                    <a:p>
                      <a:pPr algn="r">
                        <a:spcAft>
                          <a:spcPts val="0"/>
                        </a:spcAft>
                      </a:pPr>
                      <a:r>
                        <a:rPr lang="en-US" sz="1000" b="1" dirty="0">
                          <a:effectLst/>
                          <a:latin typeface="Times New Roman"/>
                        </a:rPr>
                        <a:t>97.2407</a:t>
                      </a:r>
                    </a:p>
                  </a:txBody>
                  <a:tcPr marL="68580" marR="68580" marT="0" marB="0" anchor="ctr"/>
                </a:tc>
                <a:tc>
                  <a:txBody>
                    <a:bodyPr/>
                    <a:lstStyle/>
                    <a:p>
                      <a:pPr algn="r">
                        <a:spcAft>
                          <a:spcPts val="0"/>
                        </a:spcAft>
                      </a:pPr>
                      <a:r>
                        <a:rPr lang="en-US" sz="1000" b="1" dirty="0">
                          <a:effectLst/>
                          <a:latin typeface="Times New Roman"/>
                        </a:rPr>
                        <a:t>183.737</a:t>
                      </a:r>
                    </a:p>
                  </a:txBody>
                  <a:tcPr marL="68580" marR="68580" marT="0" marB="0" anchor="ctr"/>
                </a:tc>
                <a:tc>
                  <a:txBody>
                    <a:bodyPr/>
                    <a:lstStyle/>
                    <a:p>
                      <a:pPr algn="r">
                        <a:spcAft>
                          <a:spcPts val="0"/>
                        </a:spcAft>
                      </a:pPr>
                      <a:r>
                        <a:rPr lang="en-US" sz="1000" b="1" dirty="0">
                          <a:effectLst/>
                          <a:latin typeface="Times New Roman"/>
                        </a:rPr>
                        <a:t>264.323</a:t>
                      </a:r>
                    </a:p>
                  </a:txBody>
                  <a:tcPr marL="68580" marR="68580" marT="0" marB="0" anchor="ctr"/>
                </a:tc>
                <a:tc>
                  <a:txBody>
                    <a:bodyPr/>
                    <a:lstStyle/>
                    <a:p>
                      <a:pPr algn="r">
                        <a:spcAft>
                          <a:spcPts val="0"/>
                        </a:spcAft>
                      </a:pPr>
                      <a:r>
                        <a:rPr lang="en-US" sz="1000" b="1" dirty="0">
                          <a:effectLst/>
                          <a:latin typeface="Times New Roman"/>
                        </a:rPr>
                        <a:t>151.86</a:t>
                      </a:r>
                    </a:p>
                  </a:txBody>
                  <a:tcPr marL="68580" marR="68580" marT="0" marB="0" anchor="ctr"/>
                </a:tc>
                <a:tc>
                  <a:txBody>
                    <a:bodyPr/>
                    <a:lstStyle/>
                    <a:p>
                      <a:pPr algn="r">
                        <a:spcAft>
                          <a:spcPts val="0"/>
                        </a:spcAft>
                      </a:pPr>
                      <a:r>
                        <a:rPr lang="en-US" sz="1000" b="1" dirty="0">
                          <a:effectLst/>
                          <a:latin typeface="Times New Roman"/>
                        </a:rPr>
                        <a:t>59.6338</a:t>
                      </a:r>
                    </a:p>
                  </a:txBody>
                  <a:tcPr marL="68580" marR="68580" marT="0" marB="0" anchor="ctr"/>
                </a:tc>
                <a:tc>
                  <a:txBody>
                    <a:bodyPr/>
                    <a:lstStyle/>
                    <a:p>
                      <a:pPr algn="r">
                        <a:spcAft>
                          <a:spcPts val="0"/>
                        </a:spcAft>
                      </a:pPr>
                      <a:r>
                        <a:rPr lang="en-US" sz="1000" b="1" dirty="0">
                          <a:effectLst/>
                          <a:latin typeface="Times New Roman"/>
                        </a:rPr>
                        <a:t>3.93977</a:t>
                      </a:r>
                    </a:p>
                  </a:txBody>
                  <a:tcPr marL="68580" marR="68580" marT="0" marB="0" anchor="ctr"/>
                </a:tc>
                <a:tc>
                  <a:txBody>
                    <a:bodyPr/>
                    <a:lstStyle/>
                    <a:p>
                      <a:pPr algn="r">
                        <a:spcAft>
                          <a:spcPts val="0"/>
                        </a:spcAft>
                      </a:pPr>
                      <a:r>
                        <a:rPr lang="en-US" sz="1000" b="1" dirty="0">
                          <a:effectLst/>
                          <a:latin typeface="Times New Roman"/>
                        </a:rPr>
                        <a:t>8.89433</a:t>
                      </a:r>
                    </a:p>
                  </a:txBody>
                  <a:tcPr marL="68580" marR="68580" marT="0" marB="0" anchor="ctr"/>
                </a:tc>
                <a:tc>
                  <a:txBody>
                    <a:bodyPr/>
                    <a:lstStyle/>
                    <a:p>
                      <a:pPr algn="r">
                        <a:spcAft>
                          <a:spcPts val="0"/>
                        </a:spcAft>
                      </a:pPr>
                      <a:r>
                        <a:rPr lang="en-US" sz="1000" b="1" dirty="0">
                          <a:effectLst/>
                          <a:latin typeface="Times New Roman"/>
                        </a:rPr>
                        <a:t>4.05916</a:t>
                      </a:r>
                    </a:p>
                  </a:txBody>
                  <a:tcPr marL="68580" marR="68580" marT="0" marB="0" anchor="ctr"/>
                </a:tc>
                <a:tc>
                  <a:txBody>
                    <a:bodyPr/>
                    <a:lstStyle/>
                    <a:p>
                      <a:pPr algn="r">
                        <a:spcAft>
                          <a:spcPts val="0"/>
                        </a:spcAft>
                      </a:pPr>
                      <a:r>
                        <a:rPr lang="en-US" sz="1000" b="1" dirty="0">
                          <a:effectLst/>
                          <a:latin typeface="Times New Roman"/>
                        </a:rPr>
                        <a:t>5.01425</a:t>
                      </a:r>
                    </a:p>
                  </a:txBody>
                  <a:tcPr marL="68580" marR="68580" marT="0" marB="0" anchor="ctr"/>
                </a:tc>
                <a:tc>
                  <a:txBody>
                    <a:bodyPr/>
                    <a:lstStyle/>
                    <a:p>
                      <a:pPr algn="r">
                        <a:spcAft>
                          <a:spcPts val="0"/>
                        </a:spcAft>
                      </a:pPr>
                      <a:r>
                        <a:rPr lang="en-US" sz="1000" b="1" dirty="0">
                          <a:effectLst/>
                          <a:latin typeface="Times New Roman"/>
                        </a:rPr>
                        <a:t>5.79027</a:t>
                      </a:r>
                    </a:p>
                  </a:txBody>
                  <a:tcPr marL="68580" marR="68580" marT="0" marB="0" anchor="ctr"/>
                </a:tc>
                <a:tc>
                  <a:txBody>
                    <a:bodyPr/>
                    <a:lstStyle/>
                    <a:p>
                      <a:pPr algn="r">
                        <a:spcAft>
                          <a:spcPts val="0"/>
                        </a:spcAft>
                      </a:pPr>
                      <a:r>
                        <a:rPr lang="en-US" sz="1000" b="1" dirty="0">
                          <a:effectLst/>
                          <a:latin typeface="Times New Roman"/>
                        </a:rPr>
                        <a:t>9.49126</a:t>
                      </a:r>
                    </a:p>
                  </a:txBody>
                  <a:tcPr marL="68580" marR="68580" marT="0" marB="0" anchor="ctr"/>
                </a:tc>
                <a:tc>
                  <a:txBody>
                    <a:bodyPr/>
                    <a:lstStyle/>
                    <a:p>
                      <a:pPr algn="r">
                        <a:spcAft>
                          <a:spcPts val="0"/>
                        </a:spcAft>
                      </a:pPr>
                      <a:r>
                        <a:rPr lang="en-US" sz="1000" b="1" dirty="0">
                          <a:effectLst/>
                          <a:latin typeface="Times New Roman"/>
                        </a:rPr>
                        <a:t>79.9296</a:t>
                      </a:r>
                    </a:p>
                  </a:txBody>
                  <a:tcPr marL="68580" marR="68580" marT="0" marB="0" anchor="ctr"/>
                </a:tc>
                <a:tc>
                  <a:txBody>
                    <a:bodyPr/>
                    <a:lstStyle/>
                    <a:p>
                      <a:pPr algn="r">
                        <a:spcAft>
                          <a:spcPts val="0"/>
                        </a:spcAft>
                      </a:pPr>
                      <a:r>
                        <a:rPr lang="en-US" sz="1000" b="1" dirty="0">
                          <a:effectLst/>
                          <a:latin typeface="Times New Roman"/>
                        </a:rPr>
                        <a:t>1124.09</a:t>
                      </a:r>
                    </a:p>
                  </a:txBody>
                  <a:tcPr marL="68580" marR="68580" marT="0" marB="0" anchor="ctr"/>
                </a:tc>
                <a:extLst>
                  <a:ext uri="{0D108BD9-81ED-4DB2-BD59-A6C34878D82A}">
                    <a16:rowId xmlns:a16="http://schemas.microsoft.com/office/drawing/2014/main" val="2055527704"/>
                  </a:ext>
                </a:extLst>
              </a:tr>
            </a:tbl>
          </a:graphicData>
        </a:graphic>
      </p:graphicFrame>
      <p:sp>
        <p:nvSpPr>
          <p:cNvPr id="17" name="TextBox 16">
            <a:extLst>
              <a:ext uri="{FF2B5EF4-FFF2-40B4-BE49-F238E27FC236}">
                <a16:creationId xmlns:a16="http://schemas.microsoft.com/office/drawing/2014/main" id="{13083A60-EB8C-708D-07E3-A86C9E066F2E}"/>
              </a:ext>
            </a:extLst>
          </p:cNvPr>
          <p:cNvSpPr txBox="1"/>
          <p:nvPr/>
        </p:nvSpPr>
        <p:spPr>
          <a:xfrm>
            <a:off x="262328" y="4840573"/>
            <a:ext cx="115049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Cambria Math"/>
                <a:ea typeface="Cambria Math"/>
                <a:cs typeface="Times New Roman"/>
              </a:rPr>
              <a:t>Considering the same hypothesis we have test statistic for the Chi-Square Test of Independence is denoted 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a:t>
            </a:r>
            <a:endParaRPr lang="en-US" sz="1600" dirty="0">
              <a:solidFill>
                <a:schemeClr val="bg1"/>
              </a:solidFill>
              <a:latin typeface="Cambria Math"/>
              <a:ea typeface="Cambria Math"/>
              <a:cs typeface="Calibri"/>
            </a:endParaRPr>
          </a:p>
          <a:p>
            <a:pPr algn="ctr"/>
            <a:r>
              <a:rPr lang="en-US" sz="1600" dirty="0">
                <a:solidFill>
                  <a:schemeClr val="bg1"/>
                </a:solidFill>
                <a:latin typeface="Cambria Math"/>
                <a:ea typeface="Cambria Math"/>
                <a:cs typeface="Times New Roman"/>
              </a:rPr>
              <a:t>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 3276.8</a:t>
            </a:r>
            <a:endParaRPr lang="en-US" sz="1600" dirty="0">
              <a:solidFill>
                <a:schemeClr val="bg1"/>
              </a:solidFill>
              <a:latin typeface="Cambria Math"/>
              <a:ea typeface="Cambria Math"/>
              <a:cs typeface="Calibri"/>
            </a:endParaRPr>
          </a:p>
          <a:p>
            <a:pPr algn="ctr"/>
            <a:r>
              <a:rPr lang="en-US" sz="1600" dirty="0">
                <a:solidFill>
                  <a:schemeClr val="bg1"/>
                </a:solidFill>
                <a:latin typeface="Cambria Math"/>
                <a:ea typeface="Cambria Math"/>
                <a:cs typeface="Times New Roman"/>
              </a:rPr>
              <a:t>Here the degrees of freedom (</a:t>
            </a:r>
            <a:r>
              <a:rPr lang="en-US" sz="1600" err="1">
                <a:solidFill>
                  <a:schemeClr val="bg1"/>
                </a:solidFill>
                <a:latin typeface="Cambria Math"/>
                <a:ea typeface="Cambria Math"/>
                <a:cs typeface="Times New Roman"/>
              </a:rPr>
              <a:t>df</a:t>
            </a:r>
            <a:r>
              <a:rPr lang="en-US" sz="1600" dirty="0">
                <a:solidFill>
                  <a:schemeClr val="bg1"/>
                </a:solidFill>
                <a:latin typeface="Cambria Math"/>
                <a:ea typeface="Cambria Math"/>
                <a:cs typeface="Times New Roman"/>
              </a:rPr>
              <a:t>) :- 60. Hence, χ</a:t>
            </a:r>
            <a:r>
              <a:rPr lang="en-US" sz="1600" baseline="30000" dirty="0">
                <a:solidFill>
                  <a:schemeClr val="bg1"/>
                </a:solidFill>
                <a:latin typeface="Cambria Math"/>
                <a:ea typeface="Cambria Math"/>
                <a:cs typeface="Times New Roman"/>
              </a:rPr>
              <a:t>2</a:t>
            </a:r>
            <a:r>
              <a:rPr lang="en-US" sz="1600" dirty="0">
                <a:solidFill>
                  <a:schemeClr val="bg1"/>
                </a:solidFill>
                <a:latin typeface="Cambria Math"/>
                <a:ea typeface="Cambria Math"/>
                <a:cs typeface="Times New Roman"/>
              </a:rPr>
              <a:t> (0.05,60)=  79.08. Here, </a:t>
            </a:r>
            <a:r>
              <a:rPr lang="en-US" sz="1600" dirty="0">
                <a:highlight>
                  <a:srgbClr val="C0C0C0"/>
                </a:highlight>
                <a:latin typeface="Cambria Math"/>
                <a:ea typeface="Cambria Math"/>
                <a:cs typeface="Times New Roman"/>
              </a:rPr>
              <a:t>p-value &lt; 2.2e-16</a:t>
            </a:r>
            <a:r>
              <a:rPr lang="en-US" sz="1600" dirty="0">
                <a:solidFill>
                  <a:schemeClr val="bg1"/>
                </a:solidFill>
                <a:highlight>
                  <a:srgbClr val="C0C0C0"/>
                </a:highlight>
                <a:latin typeface="Cambria Math"/>
                <a:ea typeface="Cambria Math"/>
                <a:cs typeface="Times New Roman"/>
              </a:rPr>
              <a:t>.</a:t>
            </a:r>
            <a:endParaRPr lang="en-US" sz="1600">
              <a:solidFill>
                <a:schemeClr val="bg1"/>
              </a:solidFill>
              <a:highlight>
                <a:srgbClr val="C0C0C0"/>
              </a:highlight>
              <a:latin typeface="Cambria Math"/>
              <a:ea typeface="Cambria Math"/>
              <a:cs typeface="Calibri"/>
            </a:endParaRPr>
          </a:p>
          <a:p>
            <a:endParaRPr lang="en-US" sz="1600" dirty="0">
              <a:solidFill>
                <a:schemeClr val="bg1"/>
              </a:solidFill>
              <a:latin typeface="Cambria Math"/>
              <a:ea typeface="Cambria Math"/>
              <a:cs typeface="Calibri"/>
            </a:endParaRPr>
          </a:p>
          <a:p>
            <a:r>
              <a:rPr lang="en-US" sz="1600" b="1" u="sng" dirty="0">
                <a:solidFill>
                  <a:srgbClr val="FFC000"/>
                </a:solidFill>
                <a:latin typeface="Cambria Math"/>
                <a:ea typeface="Cambria Math"/>
                <a:cs typeface="Times New Roman"/>
              </a:rPr>
              <a:t>Interpretation:</a:t>
            </a:r>
            <a:endParaRPr lang="en-US" sz="1600" u="sng" dirty="0">
              <a:solidFill>
                <a:srgbClr val="FFC000"/>
              </a:solidFill>
              <a:latin typeface="Cambria Math"/>
              <a:ea typeface="Cambria Math"/>
              <a:cs typeface="Calibri"/>
            </a:endParaRPr>
          </a:p>
          <a:p>
            <a:r>
              <a:rPr lang="en-US" sz="1600" dirty="0">
                <a:solidFill>
                  <a:schemeClr val="bg1"/>
                </a:solidFill>
                <a:latin typeface="Cambria Math"/>
                <a:ea typeface="Cambria Math"/>
                <a:cs typeface="Times New Roman"/>
              </a:rPr>
              <a:t>Our observed p-value is (&lt;2.2e-16) which is less than the chosen level of significance 0.05. So we reject the null hypothesis. Therefore,</a:t>
            </a:r>
            <a:r>
              <a:rPr lang="en-US" sz="1600" dirty="0">
                <a:highlight>
                  <a:srgbClr val="00FFFF"/>
                </a:highlight>
                <a:latin typeface="Cambria Math"/>
                <a:ea typeface="Cambria Math"/>
                <a:cs typeface="Times New Roman"/>
              </a:rPr>
              <a:t> there is a significant association between the murder motives and zones.</a:t>
            </a:r>
            <a:endParaRPr lang="en-US" sz="1600">
              <a:highlight>
                <a:srgbClr val="00FFFF"/>
              </a:highlight>
              <a:latin typeface="Cambria Math"/>
              <a:ea typeface="Cambria Math"/>
            </a:endParaRPr>
          </a:p>
        </p:txBody>
      </p:sp>
    </p:spTree>
    <p:extLst>
      <p:ext uri="{BB962C8B-B14F-4D97-AF65-F5344CB8AC3E}">
        <p14:creationId xmlns:p14="http://schemas.microsoft.com/office/powerpoint/2010/main" val="2756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icon&#10;&#10;Description automatically generated">
            <a:extLst>
              <a:ext uri="{FF2B5EF4-FFF2-40B4-BE49-F238E27FC236}">
                <a16:creationId xmlns:a16="http://schemas.microsoft.com/office/drawing/2014/main" id="{8E0B348B-82AA-641B-DB3F-E9B44C7DEB55}"/>
              </a:ext>
            </a:extLst>
          </p:cNvPr>
          <p:cNvPicPr>
            <a:picLocks noGrp="1" noChangeAspect="1"/>
          </p:cNvPicPr>
          <p:nvPr>
            <p:ph idx="1"/>
          </p:nvPr>
        </p:nvPicPr>
        <p:blipFill>
          <a:blip r:embed="rId2"/>
          <a:stretch>
            <a:fillRect/>
          </a:stretch>
        </p:blipFill>
        <p:spPr>
          <a:xfrm>
            <a:off x="523875" y="1650206"/>
            <a:ext cx="3219450" cy="3228975"/>
          </a:xfrm>
        </p:spPr>
      </p:pic>
      <p:sp>
        <p:nvSpPr>
          <p:cNvPr id="6" name="Arc 5">
            <a:extLst>
              <a:ext uri="{FF2B5EF4-FFF2-40B4-BE49-F238E27FC236}">
                <a16:creationId xmlns:a16="http://schemas.microsoft.com/office/drawing/2014/main" id="{3FF1079F-DF42-A615-4E5B-93F450B106EB}"/>
              </a:ext>
            </a:extLst>
          </p:cNvPr>
          <p:cNvSpPr/>
          <p:nvPr/>
        </p:nvSpPr>
        <p:spPr>
          <a:xfrm rot="2700000">
            <a:off x="-365405" y="961200"/>
            <a:ext cx="4559300" cy="4597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8" descr="Shape, rectangle&#10;&#10;Description automatically generated">
            <a:extLst>
              <a:ext uri="{FF2B5EF4-FFF2-40B4-BE49-F238E27FC236}">
                <a16:creationId xmlns:a16="http://schemas.microsoft.com/office/drawing/2014/main" id="{64B69309-3B90-0D67-6DFE-0FBCF9809119}"/>
              </a:ext>
            </a:extLst>
          </p:cNvPr>
          <p:cNvPicPr>
            <a:picLocks noChangeAspect="1"/>
          </p:cNvPicPr>
          <p:nvPr/>
        </p:nvPicPr>
        <p:blipFill>
          <a:blip r:embed="rId3"/>
          <a:stretch>
            <a:fillRect/>
          </a:stretch>
        </p:blipFill>
        <p:spPr>
          <a:xfrm>
            <a:off x="5156200" y="43417"/>
            <a:ext cx="3471719" cy="699412"/>
          </a:xfrm>
          <a:prstGeom prst="rect">
            <a:avLst/>
          </a:prstGeom>
        </p:spPr>
      </p:pic>
      <p:pic>
        <p:nvPicPr>
          <p:cNvPr id="9" name="Picture 9" descr="Shape, rectangle&#10;&#10;Description automatically generated">
            <a:extLst>
              <a:ext uri="{FF2B5EF4-FFF2-40B4-BE49-F238E27FC236}">
                <a16:creationId xmlns:a16="http://schemas.microsoft.com/office/drawing/2014/main" id="{85FC610F-1575-0E02-33BC-FE3AA9237657}"/>
              </a:ext>
            </a:extLst>
          </p:cNvPr>
          <p:cNvPicPr>
            <a:picLocks noChangeAspect="1"/>
          </p:cNvPicPr>
          <p:nvPr/>
        </p:nvPicPr>
        <p:blipFill>
          <a:blip r:embed="rId4"/>
          <a:stretch>
            <a:fillRect/>
          </a:stretch>
        </p:blipFill>
        <p:spPr>
          <a:xfrm>
            <a:off x="6238009" y="837054"/>
            <a:ext cx="3554846" cy="720419"/>
          </a:xfrm>
          <a:prstGeom prst="rect">
            <a:avLst/>
          </a:prstGeom>
        </p:spPr>
      </p:pic>
      <p:pic>
        <p:nvPicPr>
          <p:cNvPr id="10" name="Picture 10" descr="Shape, rectangle&#10;&#10;Description automatically generated">
            <a:extLst>
              <a:ext uri="{FF2B5EF4-FFF2-40B4-BE49-F238E27FC236}">
                <a16:creationId xmlns:a16="http://schemas.microsoft.com/office/drawing/2014/main" id="{67CA5FF3-7554-E8C2-6944-A454FEB20653}"/>
              </a:ext>
            </a:extLst>
          </p:cNvPr>
          <p:cNvPicPr>
            <a:picLocks noChangeAspect="1"/>
          </p:cNvPicPr>
          <p:nvPr/>
        </p:nvPicPr>
        <p:blipFill>
          <a:blip r:embed="rId5"/>
          <a:stretch>
            <a:fillRect/>
          </a:stretch>
        </p:blipFill>
        <p:spPr>
          <a:xfrm>
            <a:off x="7178964" y="1634380"/>
            <a:ext cx="3685309" cy="779076"/>
          </a:xfrm>
          <a:prstGeom prst="rect">
            <a:avLst/>
          </a:prstGeom>
        </p:spPr>
      </p:pic>
      <p:pic>
        <p:nvPicPr>
          <p:cNvPr id="11" name="Picture 11" descr="Shape, rectangle&#10;&#10;Description automatically generated">
            <a:extLst>
              <a:ext uri="{FF2B5EF4-FFF2-40B4-BE49-F238E27FC236}">
                <a16:creationId xmlns:a16="http://schemas.microsoft.com/office/drawing/2014/main" id="{CFA85716-2C4B-98B5-9E4C-6D5E2400FF39}"/>
              </a:ext>
            </a:extLst>
          </p:cNvPr>
          <p:cNvPicPr>
            <a:picLocks noChangeAspect="1"/>
          </p:cNvPicPr>
          <p:nvPr/>
        </p:nvPicPr>
        <p:blipFill>
          <a:blip r:embed="rId6"/>
          <a:stretch>
            <a:fillRect/>
          </a:stretch>
        </p:blipFill>
        <p:spPr>
          <a:xfrm>
            <a:off x="8012545" y="2493363"/>
            <a:ext cx="3484419" cy="777921"/>
          </a:xfrm>
          <a:prstGeom prst="rect">
            <a:avLst/>
          </a:prstGeom>
        </p:spPr>
      </p:pic>
      <p:pic>
        <p:nvPicPr>
          <p:cNvPr id="12" name="Picture 12" descr="Shape, rectangle&#10;&#10;Description automatically generated">
            <a:extLst>
              <a:ext uri="{FF2B5EF4-FFF2-40B4-BE49-F238E27FC236}">
                <a16:creationId xmlns:a16="http://schemas.microsoft.com/office/drawing/2014/main" id="{06EB6AAC-6199-C2B2-AEEB-700BE69C135D}"/>
              </a:ext>
            </a:extLst>
          </p:cNvPr>
          <p:cNvPicPr>
            <a:picLocks noChangeAspect="1"/>
          </p:cNvPicPr>
          <p:nvPr/>
        </p:nvPicPr>
        <p:blipFill>
          <a:blip r:embed="rId7"/>
          <a:stretch>
            <a:fillRect/>
          </a:stretch>
        </p:blipFill>
        <p:spPr>
          <a:xfrm>
            <a:off x="8076046" y="3351189"/>
            <a:ext cx="3494810" cy="865667"/>
          </a:xfrm>
          <a:prstGeom prst="rect">
            <a:avLst/>
          </a:prstGeom>
        </p:spPr>
      </p:pic>
      <p:pic>
        <p:nvPicPr>
          <p:cNvPr id="13" name="Picture 13" descr="Shape, rectangle&#10;&#10;Description automatically generated">
            <a:extLst>
              <a:ext uri="{FF2B5EF4-FFF2-40B4-BE49-F238E27FC236}">
                <a16:creationId xmlns:a16="http://schemas.microsoft.com/office/drawing/2014/main" id="{8D8737F6-11C7-793C-8EB9-E4F0DCC7EFCF}"/>
              </a:ext>
            </a:extLst>
          </p:cNvPr>
          <p:cNvPicPr>
            <a:picLocks noChangeAspect="1"/>
          </p:cNvPicPr>
          <p:nvPr/>
        </p:nvPicPr>
        <p:blipFill>
          <a:blip r:embed="rId3"/>
          <a:stretch>
            <a:fillRect/>
          </a:stretch>
        </p:blipFill>
        <p:spPr>
          <a:xfrm>
            <a:off x="6236855" y="5242335"/>
            <a:ext cx="3457864" cy="684403"/>
          </a:xfrm>
          <a:prstGeom prst="rect">
            <a:avLst/>
          </a:prstGeom>
        </p:spPr>
      </p:pic>
      <p:pic>
        <p:nvPicPr>
          <p:cNvPr id="14" name="Picture 14" descr="Shape, rectangle&#10;&#10;Description automatically generated">
            <a:extLst>
              <a:ext uri="{FF2B5EF4-FFF2-40B4-BE49-F238E27FC236}">
                <a16:creationId xmlns:a16="http://schemas.microsoft.com/office/drawing/2014/main" id="{59275645-5239-7838-CFF6-03C295470DCE}"/>
              </a:ext>
            </a:extLst>
          </p:cNvPr>
          <p:cNvPicPr>
            <a:picLocks noChangeAspect="1"/>
          </p:cNvPicPr>
          <p:nvPr/>
        </p:nvPicPr>
        <p:blipFill>
          <a:blip r:embed="rId8"/>
          <a:stretch>
            <a:fillRect/>
          </a:stretch>
        </p:blipFill>
        <p:spPr>
          <a:xfrm>
            <a:off x="7207827" y="4267899"/>
            <a:ext cx="3679537" cy="858739"/>
          </a:xfrm>
          <a:prstGeom prst="rect">
            <a:avLst/>
          </a:prstGeom>
        </p:spPr>
      </p:pic>
      <p:pic>
        <p:nvPicPr>
          <p:cNvPr id="15" name="Picture 15" descr="A picture containing text&#10;&#10;Description automatically generated">
            <a:extLst>
              <a:ext uri="{FF2B5EF4-FFF2-40B4-BE49-F238E27FC236}">
                <a16:creationId xmlns:a16="http://schemas.microsoft.com/office/drawing/2014/main" id="{E89C061E-9EA1-F096-AC7F-39B6A381856E}"/>
              </a:ext>
            </a:extLst>
          </p:cNvPr>
          <p:cNvPicPr>
            <a:picLocks noChangeAspect="1"/>
          </p:cNvPicPr>
          <p:nvPr/>
        </p:nvPicPr>
        <p:blipFill>
          <a:blip r:embed="rId9"/>
          <a:stretch>
            <a:fillRect/>
          </a:stretch>
        </p:blipFill>
        <p:spPr>
          <a:xfrm>
            <a:off x="4754563" y="-6205"/>
            <a:ext cx="870240" cy="895639"/>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8167B431-FF87-93F1-4BC0-B35BA207C9DC}"/>
              </a:ext>
            </a:extLst>
          </p:cNvPr>
          <p:cNvPicPr>
            <a:picLocks noChangeAspect="1"/>
          </p:cNvPicPr>
          <p:nvPr/>
        </p:nvPicPr>
        <p:blipFill>
          <a:blip r:embed="rId9"/>
          <a:stretch>
            <a:fillRect/>
          </a:stretch>
        </p:blipFill>
        <p:spPr>
          <a:xfrm>
            <a:off x="5807509" y="5134986"/>
            <a:ext cx="870239" cy="909493"/>
          </a:xfrm>
          <a:prstGeom prst="rect">
            <a:avLst/>
          </a:prstGeom>
        </p:spPr>
      </p:pic>
      <p:pic>
        <p:nvPicPr>
          <p:cNvPr id="17" name="Picture 17" descr="A picture containing envelope&#10;&#10;Description automatically generated">
            <a:extLst>
              <a:ext uri="{FF2B5EF4-FFF2-40B4-BE49-F238E27FC236}">
                <a16:creationId xmlns:a16="http://schemas.microsoft.com/office/drawing/2014/main" id="{9524417E-E3D6-44C4-E0F7-644A5B894A61}"/>
              </a:ext>
            </a:extLst>
          </p:cNvPr>
          <p:cNvPicPr>
            <a:picLocks noChangeAspect="1"/>
          </p:cNvPicPr>
          <p:nvPr/>
        </p:nvPicPr>
        <p:blipFill>
          <a:blip r:embed="rId10"/>
          <a:stretch>
            <a:fillRect/>
          </a:stretch>
        </p:blipFill>
        <p:spPr>
          <a:xfrm>
            <a:off x="5909109" y="744249"/>
            <a:ext cx="855229" cy="904875"/>
          </a:xfrm>
          <a:prstGeom prst="rect">
            <a:avLst/>
          </a:prstGeom>
        </p:spPr>
      </p:pic>
      <p:pic>
        <p:nvPicPr>
          <p:cNvPr id="18" name="Picture 18" descr="A picture containing text&#10;&#10;Description automatically generated">
            <a:extLst>
              <a:ext uri="{FF2B5EF4-FFF2-40B4-BE49-F238E27FC236}">
                <a16:creationId xmlns:a16="http://schemas.microsoft.com/office/drawing/2014/main" id="{BE010984-A082-2C36-93E0-9FCC274CAF4A}"/>
              </a:ext>
            </a:extLst>
          </p:cNvPr>
          <p:cNvPicPr>
            <a:picLocks noChangeAspect="1"/>
          </p:cNvPicPr>
          <p:nvPr/>
        </p:nvPicPr>
        <p:blipFill>
          <a:blip r:embed="rId11"/>
          <a:stretch>
            <a:fillRect/>
          </a:stretch>
        </p:blipFill>
        <p:spPr>
          <a:xfrm>
            <a:off x="7542791" y="2398712"/>
            <a:ext cx="924502" cy="960294"/>
          </a:xfrm>
          <a:prstGeom prst="rect">
            <a:avLst/>
          </a:prstGeom>
        </p:spPr>
      </p:pic>
      <p:pic>
        <p:nvPicPr>
          <p:cNvPr id="19" name="Picture 19">
            <a:extLst>
              <a:ext uri="{FF2B5EF4-FFF2-40B4-BE49-F238E27FC236}">
                <a16:creationId xmlns:a16="http://schemas.microsoft.com/office/drawing/2014/main" id="{7D2D85F7-F9D7-B74C-272E-1946D847060D}"/>
              </a:ext>
            </a:extLst>
          </p:cNvPr>
          <p:cNvPicPr>
            <a:picLocks noChangeAspect="1"/>
          </p:cNvPicPr>
          <p:nvPr/>
        </p:nvPicPr>
        <p:blipFill>
          <a:blip r:embed="rId12"/>
          <a:stretch>
            <a:fillRect/>
          </a:stretch>
        </p:blipFill>
        <p:spPr>
          <a:xfrm>
            <a:off x="6823509" y="4217121"/>
            <a:ext cx="938357" cy="946439"/>
          </a:xfrm>
          <a:prstGeom prst="rect">
            <a:avLst/>
          </a:prstGeom>
        </p:spPr>
      </p:pic>
      <p:pic>
        <p:nvPicPr>
          <p:cNvPr id="20" name="Picture 20" descr="Shape&#10;&#10;Description automatically generated">
            <a:extLst>
              <a:ext uri="{FF2B5EF4-FFF2-40B4-BE49-F238E27FC236}">
                <a16:creationId xmlns:a16="http://schemas.microsoft.com/office/drawing/2014/main" id="{48D61589-CDCD-7247-1C8A-DD4C28AC329E}"/>
              </a:ext>
            </a:extLst>
          </p:cNvPr>
          <p:cNvPicPr>
            <a:picLocks noChangeAspect="1"/>
          </p:cNvPicPr>
          <p:nvPr/>
        </p:nvPicPr>
        <p:blipFill>
          <a:blip r:embed="rId13"/>
          <a:stretch>
            <a:fillRect/>
          </a:stretch>
        </p:blipFill>
        <p:spPr>
          <a:xfrm>
            <a:off x="6828126" y="1584759"/>
            <a:ext cx="841376" cy="946439"/>
          </a:xfrm>
          <a:prstGeom prst="rect">
            <a:avLst/>
          </a:prstGeom>
        </p:spPr>
      </p:pic>
      <p:pic>
        <p:nvPicPr>
          <p:cNvPr id="21" name="Picture 21">
            <a:extLst>
              <a:ext uri="{FF2B5EF4-FFF2-40B4-BE49-F238E27FC236}">
                <a16:creationId xmlns:a16="http://schemas.microsoft.com/office/drawing/2014/main" id="{DFA405EA-DB29-B59A-A622-0D0FFCB9AD5C}"/>
              </a:ext>
            </a:extLst>
          </p:cNvPr>
          <p:cNvPicPr>
            <a:picLocks noChangeAspect="1"/>
          </p:cNvPicPr>
          <p:nvPr/>
        </p:nvPicPr>
        <p:blipFill>
          <a:blip r:embed="rId14"/>
          <a:stretch>
            <a:fillRect/>
          </a:stretch>
        </p:blipFill>
        <p:spPr>
          <a:xfrm>
            <a:off x="7607445" y="3293486"/>
            <a:ext cx="924503" cy="974148"/>
          </a:xfrm>
          <a:prstGeom prst="rect">
            <a:avLst/>
          </a:prstGeom>
        </p:spPr>
      </p:pic>
      <p:cxnSp>
        <p:nvCxnSpPr>
          <p:cNvPr id="28" name="Straight Arrow Connector 27">
            <a:extLst>
              <a:ext uri="{FF2B5EF4-FFF2-40B4-BE49-F238E27FC236}">
                <a16:creationId xmlns:a16="http://schemas.microsoft.com/office/drawing/2014/main" id="{A661076C-2C0C-BB2B-F6F4-6B4C45468C97}"/>
              </a:ext>
            </a:extLst>
          </p:cNvPr>
          <p:cNvCxnSpPr/>
          <p:nvPr/>
        </p:nvCxnSpPr>
        <p:spPr>
          <a:xfrm flipH="1">
            <a:off x="3724275" y="625475"/>
            <a:ext cx="1054100" cy="109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235178-DCAC-22AC-7F5C-BC24A6138AD0}"/>
              </a:ext>
            </a:extLst>
          </p:cNvPr>
          <p:cNvCxnSpPr>
            <a:cxnSpLocks/>
          </p:cNvCxnSpPr>
          <p:nvPr/>
        </p:nvCxnSpPr>
        <p:spPr>
          <a:xfrm flipH="1">
            <a:off x="4030229" y="1242002"/>
            <a:ext cx="1854200" cy="77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1BF336-B952-CC1B-189A-58FC50F69246}"/>
              </a:ext>
            </a:extLst>
          </p:cNvPr>
          <p:cNvCxnSpPr>
            <a:cxnSpLocks/>
          </p:cNvCxnSpPr>
          <p:nvPr/>
        </p:nvCxnSpPr>
        <p:spPr>
          <a:xfrm flipH="1">
            <a:off x="4193021" y="2060576"/>
            <a:ext cx="2481117" cy="59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89C938-21D4-B8C2-021D-1128592F582F}"/>
              </a:ext>
            </a:extLst>
          </p:cNvPr>
          <p:cNvCxnSpPr>
            <a:cxnSpLocks/>
          </p:cNvCxnSpPr>
          <p:nvPr/>
        </p:nvCxnSpPr>
        <p:spPr>
          <a:xfrm flipH="1" flipV="1">
            <a:off x="4279612" y="3485284"/>
            <a:ext cx="3144981" cy="297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DAEF3B2-ECAD-D9AA-EB66-F399050B3D14}"/>
              </a:ext>
            </a:extLst>
          </p:cNvPr>
          <p:cNvCxnSpPr>
            <a:cxnSpLocks/>
          </p:cNvCxnSpPr>
          <p:nvPr/>
        </p:nvCxnSpPr>
        <p:spPr>
          <a:xfrm flipH="1">
            <a:off x="4247284" y="2941494"/>
            <a:ext cx="3225799" cy="245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7E46239-D040-9CCA-E069-AC3D6F516000}"/>
              </a:ext>
            </a:extLst>
          </p:cNvPr>
          <p:cNvCxnSpPr>
            <a:cxnSpLocks/>
          </p:cNvCxnSpPr>
          <p:nvPr/>
        </p:nvCxnSpPr>
        <p:spPr>
          <a:xfrm flipH="1" flipV="1">
            <a:off x="4163003" y="3912466"/>
            <a:ext cx="2594263" cy="73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A0FF91-0D5C-6ADD-B83C-82D9E668EB31}"/>
              </a:ext>
            </a:extLst>
          </p:cNvPr>
          <p:cNvCxnSpPr>
            <a:cxnSpLocks/>
          </p:cNvCxnSpPr>
          <p:nvPr/>
        </p:nvCxnSpPr>
        <p:spPr>
          <a:xfrm flipH="1" flipV="1">
            <a:off x="4015221" y="4405458"/>
            <a:ext cx="1675244" cy="99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CE7194B-EDC4-ECF8-91F4-AB1DD4778D7D}"/>
              </a:ext>
            </a:extLst>
          </p:cNvPr>
          <p:cNvSpPr txBox="1"/>
          <p:nvPr/>
        </p:nvSpPr>
        <p:spPr>
          <a:xfrm>
            <a:off x="5283778" y="157595"/>
            <a:ext cx="3276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Constantia"/>
                <a:cs typeface="Calibri"/>
              </a:rPr>
              <a:t>INTRODUCTION</a:t>
            </a:r>
            <a:endParaRPr lang="en-US" sz="2400" dirty="0"/>
          </a:p>
        </p:txBody>
      </p:sp>
      <p:sp>
        <p:nvSpPr>
          <p:cNvPr id="38" name="TextBox 37">
            <a:extLst>
              <a:ext uri="{FF2B5EF4-FFF2-40B4-BE49-F238E27FC236}">
                <a16:creationId xmlns:a16="http://schemas.microsoft.com/office/drawing/2014/main" id="{8193A4D1-71AF-E171-8697-A95EF43ED003}"/>
              </a:ext>
            </a:extLst>
          </p:cNvPr>
          <p:cNvSpPr txBox="1"/>
          <p:nvPr/>
        </p:nvSpPr>
        <p:spPr>
          <a:xfrm>
            <a:off x="6429087" y="797214"/>
            <a:ext cx="3251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Constantia"/>
                <a:cs typeface="Calibri"/>
              </a:rPr>
              <a:t>OBJECTIVE OF THE PROJECT</a:t>
            </a:r>
            <a:endParaRPr lang="en-US"/>
          </a:p>
        </p:txBody>
      </p:sp>
      <p:sp>
        <p:nvSpPr>
          <p:cNvPr id="39" name="TextBox 38">
            <a:extLst>
              <a:ext uri="{FF2B5EF4-FFF2-40B4-BE49-F238E27FC236}">
                <a16:creationId xmlns:a16="http://schemas.microsoft.com/office/drawing/2014/main" id="{77E2432E-6892-428B-1F1B-9689FEECE7DA}"/>
              </a:ext>
            </a:extLst>
          </p:cNvPr>
          <p:cNvSpPr txBox="1"/>
          <p:nvPr/>
        </p:nvSpPr>
        <p:spPr>
          <a:xfrm>
            <a:off x="7461250" y="1635414"/>
            <a:ext cx="327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Constantia"/>
                <a:cs typeface="Calibri"/>
              </a:rPr>
              <a:t>DESCRIPTION OF THE DATA</a:t>
            </a:r>
            <a:endParaRPr lang="en-US"/>
          </a:p>
        </p:txBody>
      </p:sp>
      <p:sp>
        <p:nvSpPr>
          <p:cNvPr id="40" name="TextBox 39">
            <a:extLst>
              <a:ext uri="{FF2B5EF4-FFF2-40B4-BE49-F238E27FC236}">
                <a16:creationId xmlns:a16="http://schemas.microsoft.com/office/drawing/2014/main" id="{8890C052-80E7-8320-7E19-8F55CC8FF957}"/>
              </a:ext>
            </a:extLst>
          </p:cNvPr>
          <p:cNvSpPr txBox="1"/>
          <p:nvPr/>
        </p:nvSpPr>
        <p:spPr>
          <a:xfrm>
            <a:off x="8220941" y="2492086"/>
            <a:ext cx="327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Constantia"/>
                <a:cs typeface="Calibri"/>
              </a:rPr>
              <a:t>METHODS AND METARIALS</a:t>
            </a:r>
            <a:endParaRPr lang="en-US" sz="2800" b="1">
              <a:latin typeface="Constantia"/>
              <a:cs typeface="Calibri"/>
            </a:endParaRPr>
          </a:p>
        </p:txBody>
      </p:sp>
      <p:sp>
        <p:nvSpPr>
          <p:cNvPr id="41" name="TextBox 40">
            <a:extLst>
              <a:ext uri="{FF2B5EF4-FFF2-40B4-BE49-F238E27FC236}">
                <a16:creationId xmlns:a16="http://schemas.microsoft.com/office/drawing/2014/main" id="{90452E0A-6556-8023-2810-69929F5D7B14}"/>
              </a:ext>
            </a:extLst>
          </p:cNvPr>
          <p:cNvSpPr txBox="1"/>
          <p:nvPr/>
        </p:nvSpPr>
        <p:spPr>
          <a:xfrm>
            <a:off x="8220941" y="3399559"/>
            <a:ext cx="327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Constantia"/>
                <a:cs typeface="Calibri"/>
              </a:rPr>
              <a:t>GRAPHICAL REPRESENTATION</a:t>
            </a:r>
            <a:endParaRPr lang="en-US" sz="2800" b="1">
              <a:latin typeface="Constantia"/>
              <a:cs typeface="Calibri"/>
            </a:endParaRPr>
          </a:p>
        </p:txBody>
      </p:sp>
      <p:sp>
        <p:nvSpPr>
          <p:cNvPr id="42" name="TextBox 41">
            <a:extLst>
              <a:ext uri="{FF2B5EF4-FFF2-40B4-BE49-F238E27FC236}">
                <a16:creationId xmlns:a16="http://schemas.microsoft.com/office/drawing/2014/main" id="{A2C87658-F458-2976-8F06-7B2849FB10AF}"/>
              </a:ext>
            </a:extLst>
          </p:cNvPr>
          <p:cNvSpPr txBox="1"/>
          <p:nvPr/>
        </p:nvSpPr>
        <p:spPr>
          <a:xfrm>
            <a:off x="7402367" y="4334741"/>
            <a:ext cx="327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Constantia"/>
                <a:cs typeface="Calibri"/>
              </a:rPr>
              <a:t>ANALYSIS AND INTERPRETATION</a:t>
            </a:r>
          </a:p>
        </p:txBody>
      </p:sp>
      <p:sp>
        <p:nvSpPr>
          <p:cNvPr id="43" name="TextBox 42">
            <a:extLst>
              <a:ext uri="{FF2B5EF4-FFF2-40B4-BE49-F238E27FC236}">
                <a16:creationId xmlns:a16="http://schemas.microsoft.com/office/drawing/2014/main" id="{331E6BA8-D4EA-D109-8082-AB62EA656817}"/>
              </a:ext>
            </a:extLst>
          </p:cNvPr>
          <p:cNvSpPr txBox="1"/>
          <p:nvPr/>
        </p:nvSpPr>
        <p:spPr>
          <a:xfrm>
            <a:off x="6691167" y="5329958"/>
            <a:ext cx="3175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onstantia"/>
                <a:cs typeface="Calibri"/>
              </a:rPr>
              <a:t>CONCLUSION</a:t>
            </a:r>
          </a:p>
        </p:txBody>
      </p:sp>
      <p:sp>
        <p:nvSpPr>
          <p:cNvPr id="44" name="TextBox 43">
            <a:extLst>
              <a:ext uri="{FF2B5EF4-FFF2-40B4-BE49-F238E27FC236}">
                <a16:creationId xmlns:a16="http://schemas.microsoft.com/office/drawing/2014/main" id="{C1A34126-68F0-C14F-C597-01AF87026C85}"/>
              </a:ext>
            </a:extLst>
          </p:cNvPr>
          <p:cNvSpPr txBox="1"/>
          <p:nvPr/>
        </p:nvSpPr>
        <p:spPr>
          <a:xfrm>
            <a:off x="860425" y="2994025"/>
            <a:ext cx="2540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Comic Sans MS"/>
                <a:cs typeface="Calibri"/>
              </a:rPr>
              <a:t>CONTENTS</a:t>
            </a:r>
          </a:p>
        </p:txBody>
      </p:sp>
      <p:sp>
        <p:nvSpPr>
          <p:cNvPr id="47" name="TextBox 46">
            <a:extLst>
              <a:ext uri="{FF2B5EF4-FFF2-40B4-BE49-F238E27FC236}">
                <a16:creationId xmlns:a16="http://schemas.microsoft.com/office/drawing/2014/main" id="{69D58D55-1E29-6EE9-FE1A-9711C845BD59}"/>
              </a:ext>
            </a:extLst>
          </p:cNvPr>
          <p:cNvSpPr txBox="1"/>
          <p:nvPr/>
        </p:nvSpPr>
        <p:spPr>
          <a:xfrm>
            <a:off x="4944340" y="-37522"/>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1</a:t>
            </a:r>
          </a:p>
        </p:txBody>
      </p:sp>
      <p:sp>
        <p:nvSpPr>
          <p:cNvPr id="49" name="TextBox 48">
            <a:extLst>
              <a:ext uri="{FF2B5EF4-FFF2-40B4-BE49-F238E27FC236}">
                <a16:creationId xmlns:a16="http://schemas.microsoft.com/office/drawing/2014/main" id="{64CBD7BF-D2F1-BC1B-6D5F-D637B1E984D1}"/>
              </a:ext>
            </a:extLst>
          </p:cNvPr>
          <p:cNvSpPr txBox="1"/>
          <p:nvPr/>
        </p:nvSpPr>
        <p:spPr>
          <a:xfrm>
            <a:off x="6042313" y="734868"/>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2</a:t>
            </a:r>
          </a:p>
        </p:txBody>
      </p:sp>
      <p:sp>
        <p:nvSpPr>
          <p:cNvPr id="50" name="TextBox 49">
            <a:extLst>
              <a:ext uri="{FF2B5EF4-FFF2-40B4-BE49-F238E27FC236}">
                <a16:creationId xmlns:a16="http://schemas.microsoft.com/office/drawing/2014/main" id="{A9764DAC-89D4-84E1-91B3-7FAA94CE04B3}"/>
              </a:ext>
            </a:extLst>
          </p:cNvPr>
          <p:cNvSpPr txBox="1"/>
          <p:nvPr/>
        </p:nvSpPr>
        <p:spPr>
          <a:xfrm>
            <a:off x="6970568" y="1559212"/>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3</a:t>
            </a:r>
          </a:p>
        </p:txBody>
      </p:sp>
      <p:sp>
        <p:nvSpPr>
          <p:cNvPr id="51" name="TextBox 50">
            <a:extLst>
              <a:ext uri="{FF2B5EF4-FFF2-40B4-BE49-F238E27FC236}">
                <a16:creationId xmlns:a16="http://schemas.microsoft.com/office/drawing/2014/main" id="{E8BB9347-8359-450D-3714-93559155EC24}"/>
              </a:ext>
            </a:extLst>
          </p:cNvPr>
          <p:cNvSpPr txBox="1"/>
          <p:nvPr/>
        </p:nvSpPr>
        <p:spPr>
          <a:xfrm>
            <a:off x="7689850" y="2337377"/>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4</a:t>
            </a:r>
          </a:p>
        </p:txBody>
      </p:sp>
      <p:sp>
        <p:nvSpPr>
          <p:cNvPr id="52" name="TextBox 51">
            <a:extLst>
              <a:ext uri="{FF2B5EF4-FFF2-40B4-BE49-F238E27FC236}">
                <a16:creationId xmlns:a16="http://schemas.microsoft.com/office/drawing/2014/main" id="{4FE5B5F3-4E07-591B-3E38-44E2CC686346}"/>
              </a:ext>
            </a:extLst>
          </p:cNvPr>
          <p:cNvSpPr txBox="1"/>
          <p:nvPr/>
        </p:nvSpPr>
        <p:spPr>
          <a:xfrm>
            <a:off x="7838786" y="3289877"/>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5</a:t>
            </a:r>
          </a:p>
        </p:txBody>
      </p:sp>
      <p:sp>
        <p:nvSpPr>
          <p:cNvPr id="53" name="TextBox 52">
            <a:extLst>
              <a:ext uri="{FF2B5EF4-FFF2-40B4-BE49-F238E27FC236}">
                <a16:creationId xmlns:a16="http://schemas.microsoft.com/office/drawing/2014/main" id="{E142D5CF-FCAB-0AD9-C1ED-A36F766875D8}"/>
              </a:ext>
            </a:extLst>
          </p:cNvPr>
          <p:cNvSpPr txBox="1"/>
          <p:nvPr/>
        </p:nvSpPr>
        <p:spPr>
          <a:xfrm>
            <a:off x="7012131" y="4274704"/>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6</a:t>
            </a:r>
          </a:p>
        </p:txBody>
      </p:sp>
      <p:sp>
        <p:nvSpPr>
          <p:cNvPr id="54" name="TextBox 53">
            <a:extLst>
              <a:ext uri="{FF2B5EF4-FFF2-40B4-BE49-F238E27FC236}">
                <a16:creationId xmlns:a16="http://schemas.microsoft.com/office/drawing/2014/main" id="{ED5B126C-D598-ECE7-0F52-6154AD16278C}"/>
              </a:ext>
            </a:extLst>
          </p:cNvPr>
          <p:cNvSpPr txBox="1"/>
          <p:nvPr/>
        </p:nvSpPr>
        <p:spPr>
          <a:xfrm>
            <a:off x="5996130" y="5129068"/>
            <a:ext cx="774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7</a:t>
            </a:r>
          </a:p>
        </p:txBody>
      </p:sp>
      <p:pic>
        <p:nvPicPr>
          <p:cNvPr id="23" name="Picture 9" descr="Shape, rectangle&#10;&#10;Description automatically generated">
            <a:extLst>
              <a:ext uri="{FF2B5EF4-FFF2-40B4-BE49-F238E27FC236}">
                <a16:creationId xmlns:a16="http://schemas.microsoft.com/office/drawing/2014/main" id="{7277D2EE-739E-7160-F495-5965F77F183D}"/>
              </a:ext>
            </a:extLst>
          </p:cNvPr>
          <p:cNvPicPr>
            <a:picLocks noChangeAspect="1"/>
          </p:cNvPicPr>
          <p:nvPr/>
        </p:nvPicPr>
        <p:blipFill>
          <a:blip r:embed="rId4"/>
          <a:stretch>
            <a:fillRect/>
          </a:stretch>
        </p:blipFill>
        <p:spPr>
          <a:xfrm>
            <a:off x="5157354" y="6032508"/>
            <a:ext cx="3651827" cy="775837"/>
          </a:xfrm>
          <a:prstGeom prst="rect">
            <a:avLst/>
          </a:prstGeom>
        </p:spPr>
      </p:pic>
      <p:pic>
        <p:nvPicPr>
          <p:cNvPr id="24" name="Picture 17" descr="A picture containing envelope&#10;&#10;Description automatically generated">
            <a:extLst>
              <a:ext uri="{FF2B5EF4-FFF2-40B4-BE49-F238E27FC236}">
                <a16:creationId xmlns:a16="http://schemas.microsoft.com/office/drawing/2014/main" id="{4D831FC5-1809-107D-CC33-1C35B323F273}"/>
              </a:ext>
            </a:extLst>
          </p:cNvPr>
          <p:cNvPicPr>
            <a:picLocks noChangeAspect="1"/>
          </p:cNvPicPr>
          <p:nvPr/>
        </p:nvPicPr>
        <p:blipFill>
          <a:blip r:embed="rId10"/>
          <a:stretch>
            <a:fillRect/>
          </a:stretch>
        </p:blipFill>
        <p:spPr>
          <a:xfrm>
            <a:off x="4786890" y="5953557"/>
            <a:ext cx="855229" cy="904875"/>
          </a:xfrm>
          <a:prstGeom prst="rect">
            <a:avLst/>
          </a:prstGeom>
        </p:spPr>
      </p:pic>
      <p:sp>
        <p:nvSpPr>
          <p:cNvPr id="25" name="TextBox 24">
            <a:extLst>
              <a:ext uri="{FF2B5EF4-FFF2-40B4-BE49-F238E27FC236}">
                <a16:creationId xmlns:a16="http://schemas.microsoft.com/office/drawing/2014/main" id="{73FD6FBC-5F0A-900C-57A5-415D3AB9D515}"/>
              </a:ext>
            </a:extLst>
          </p:cNvPr>
          <p:cNvSpPr txBox="1"/>
          <p:nvPr/>
        </p:nvSpPr>
        <p:spPr>
          <a:xfrm>
            <a:off x="5791200" y="615141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onstantia"/>
                <a:cs typeface="Calibri"/>
              </a:rPr>
              <a:t>REFERENCE</a:t>
            </a:r>
          </a:p>
        </p:txBody>
      </p:sp>
      <p:sp>
        <p:nvSpPr>
          <p:cNvPr id="26" name="TextBox 25">
            <a:extLst>
              <a:ext uri="{FF2B5EF4-FFF2-40B4-BE49-F238E27FC236}">
                <a16:creationId xmlns:a16="http://schemas.microsoft.com/office/drawing/2014/main" id="{7A418932-4688-317F-1AA0-938560987CC7}"/>
              </a:ext>
            </a:extLst>
          </p:cNvPr>
          <p:cNvSpPr txBox="1"/>
          <p:nvPr/>
        </p:nvSpPr>
        <p:spPr>
          <a:xfrm>
            <a:off x="4950403" y="6017202"/>
            <a:ext cx="48490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Georgia"/>
                <a:cs typeface="Calibri"/>
              </a:rPr>
              <a:t>8</a:t>
            </a:r>
          </a:p>
        </p:txBody>
      </p:sp>
      <p:cxnSp>
        <p:nvCxnSpPr>
          <p:cNvPr id="27" name="Straight Arrow Connector 26">
            <a:extLst>
              <a:ext uri="{FF2B5EF4-FFF2-40B4-BE49-F238E27FC236}">
                <a16:creationId xmlns:a16="http://schemas.microsoft.com/office/drawing/2014/main" id="{5FE117EC-4270-DC72-2634-C01EF203F63A}"/>
              </a:ext>
            </a:extLst>
          </p:cNvPr>
          <p:cNvCxnSpPr>
            <a:cxnSpLocks/>
          </p:cNvCxnSpPr>
          <p:nvPr/>
        </p:nvCxnSpPr>
        <p:spPr>
          <a:xfrm flipH="1" flipV="1">
            <a:off x="3585730" y="4918074"/>
            <a:ext cx="1190336" cy="133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62081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3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4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5" name="Oval 4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5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5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5" name="Straight Connector 5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3" name="Rectangle 5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6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3" name="Straight Connector 6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3E787DE-F2B1-3776-AD69-48FAAD6DA92F}"/>
              </a:ext>
            </a:extLst>
          </p:cNvPr>
          <p:cNvSpPr txBox="1"/>
          <p:nvPr/>
        </p:nvSpPr>
        <p:spPr>
          <a:xfrm>
            <a:off x="669452" y="256183"/>
            <a:ext cx="11137690" cy="603394"/>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2000" kern="1200" dirty="0">
                <a:highlight>
                  <a:srgbClr val="C0C0C0"/>
                </a:highlight>
                <a:latin typeface="Georgia"/>
                <a:ea typeface="+mj-ea"/>
                <a:cs typeface="+mj-cs"/>
              </a:rPr>
              <a:t>We represent the χ</a:t>
            </a:r>
            <a:r>
              <a:rPr lang="en-US" sz="2000" kern="1200" baseline="30000" dirty="0">
                <a:highlight>
                  <a:srgbClr val="C0C0C0"/>
                </a:highlight>
                <a:latin typeface="Georgia"/>
                <a:ea typeface="+mj-ea"/>
                <a:cs typeface="+mj-cs"/>
              </a:rPr>
              <a:t>2</a:t>
            </a:r>
            <a:r>
              <a:rPr lang="en-US" sz="2000" kern="1200" dirty="0">
                <a:highlight>
                  <a:srgbClr val="C0C0C0"/>
                </a:highlight>
                <a:latin typeface="Georgia"/>
                <a:ea typeface="+mj-ea"/>
                <a:cs typeface="+mj-cs"/>
              </a:rPr>
              <a:t>  value and p-value with suitable decision corresponding the years 2001-2013</a:t>
            </a:r>
            <a:r>
              <a:rPr lang="en-US" sz="2000" dirty="0">
                <a:highlight>
                  <a:srgbClr val="C0C0C0"/>
                </a:highlight>
                <a:latin typeface="Georgia"/>
                <a:ea typeface="+mj-ea"/>
                <a:cs typeface="+mj-cs"/>
              </a:rPr>
              <a:t> through the following table</a:t>
            </a:r>
            <a:endParaRPr lang="en-US" sz="2000" kern="1200" dirty="0">
              <a:highlight>
                <a:srgbClr val="C0C0C0"/>
              </a:highlight>
              <a:latin typeface="Georgia"/>
              <a:ea typeface="+mj-ea"/>
              <a:cs typeface="+mj-cs"/>
            </a:endParaRPr>
          </a:p>
        </p:txBody>
      </p:sp>
      <p:graphicFrame>
        <p:nvGraphicFramePr>
          <p:cNvPr id="5" name="Table 5">
            <a:extLst>
              <a:ext uri="{FF2B5EF4-FFF2-40B4-BE49-F238E27FC236}">
                <a16:creationId xmlns:a16="http://schemas.microsoft.com/office/drawing/2014/main" id="{B8A9DC53-3750-DC97-9416-2F193FF687C3}"/>
              </a:ext>
            </a:extLst>
          </p:cNvPr>
          <p:cNvGraphicFramePr>
            <a:graphicFrameLocks noGrp="1"/>
          </p:cNvGraphicFramePr>
          <p:nvPr>
            <p:extLst>
              <p:ext uri="{D42A27DB-BD31-4B8C-83A1-F6EECF244321}">
                <p14:modId xmlns:p14="http://schemas.microsoft.com/office/powerpoint/2010/main" val="2117381517"/>
              </p:ext>
            </p:extLst>
          </p:nvPr>
        </p:nvGraphicFramePr>
        <p:xfrm>
          <a:off x="299803" y="1224196"/>
          <a:ext cx="11517055" cy="5271504"/>
        </p:xfrm>
        <a:graphic>
          <a:graphicData uri="http://schemas.openxmlformats.org/drawingml/2006/table">
            <a:tbl>
              <a:tblPr firstRow="1" bandRow="1">
                <a:tableStyleId>{5C22544A-7EE6-4342-B048-85BDC9FD1C3A}</a:tableStyleId>
              </a:tblPr>
              <a:tblGrid>
                <a:gridCol w="765321">
                  <a:extLst>
                    <a:ext uri="{9D8B030D-6E8A-4147-A177-3AD203B41FA5}">
                      <a16:colId xmlns:a16="http://schemas.microsoft.com/office/drawing/2014/main" val="85269307"/>
                    </a:ext>
                  </a:extLst>
                </a:gridCol>
                <a:gridCol w="1069838">
                  <a:extLst>
                    <a:ext uri="{9D8B030D-6E8A-4147-A177-3AD203B41FA5}">
                      <a16:colId xmlns:a16="http://schemas.microsoft.com/office/drawing/2014/main" val="277108616"/>
                    </a:ext>
                  </a:extLst>
                </a:gridCol>
                <a:gridCol w="655345">
                  <a:extLst>
                    <a:ext uri="{9D8B030D-6E8A-4147-A177-3AD203B41FA5}">
                      <a16:colId xmlns:a16="http://schemas.microsoft.com/office/drawing/2014/main" val="3944259457"/>
                    </a:ext>
                  </a:extLst>
                </a:gridCol>
                <a:gridCol w="1128533">
                  <a:extLst>
                    <a:ext uri="{9D8B030D-6E8A-4147-A177-3AD203B41FA5}">
                      <a16:colId xmlns:a16="http://schemas.microsoft.com/office/drawing/2014/main" val="2077708469"/>
                    </a:ext>
                  </a:extLst>
                </a:gridCol>
                <a:gridCol w="7898018">
                  <a:extLst>
                    <a:ext uri="{9D8B030D-6E8A-4147-A177-3AD203B41FA5}">
                      <a16:colId xmlns:a16="http://schemas.microsoft.com/office/drawing/2014/main" val="1292695820"/>
                    </a:ext>
                  </a:extLst>
                </a:gridCol>
              </a:tblGrid>
              <a:tr h="376536">
                <a:tc>
                  <a:txBody>
                    <a:bodyPr/>
                    <a:lstStyle/>
                    <a:p>
                      <a:pPr algn="ctr"/>
                      <a:r>
                        <a:rPr lang="en-US" sz="1700" b="1" dirty="0">
                          <a:latin typeface="Times New Roman"/>
                        </a:rPr>
                        <a:t>Year</a:t>
                      </a:r>
                    </a:p>
                  </a:txBody>
                  <a:tcPr marL="85576" marR="85576" marT="42788" marB="42788"/>
                </a:tc>
                <a:tc>
                  <a:txBody>
                    <a:bodyPr/>
                    <a:lstStyle/>
                    <a:p>
                      <a:pPr lvl="0" algn="ctr">
                        <a:buNone/>
                      </a:pPr>
                      <a:r>
                        <a:rPr lang="en-US" sz="1700" b="1" i="0" u="none" strike="noStrike" noProof="0" dirty="0">
                          <a:solidFill>
                            <a:srgbClr val="FFFFFF"/>
                          </a:solidFill>
                          <a:latin typeface="Times New Roman"/>
                        </a:rPr>
                        <a:t> χ</a:t>
                      </a:r>
                      <a:r>
                        <a:rPr lang="en-US" sz="1100" b="1" i="0" u="none" strike="noStrike" baseline="30000" noProof="0" dirty="0">
                          <a:solidFill>
                            <a:srgbClr val="FFFFFF"/>
                          </a:solidFill>
                          <a:latin typeface="Times New Roman"/>
                        </a:rPr>
                        <a:t>2</a:t>
                      </a:r>
                      <a:r>
                        <a:rPr lang="en-US" sz="1700" b="1" i="0" u="none" strike="noStrike" noProof="0" dirty="0">
                          <a:solidFill>
                            <a:srgbClr val="FFFFFF"/>
                          </a:solidFill>
                          <a:latin typeface="Times New Roman"/>
                        </a:rPr>
                        <a:t> value</a:t>
                      </a:r>
                    </a:p>
                  </a:txBody>
                  <a:tcPr marL="85576" marR="85576" marT="42788" marB="42788"/>
                </a:tc>
                <a:tc>
                  <a:txBody>
                    <a:bodyPr/>
                    <a:lstStyle/>
                    <a:p>
                      <a:pPr algn="ctr"/>
                      <a:r>
                        <a:rPr lang="en-US" sz="1700" b="1" dirty="0" err="1">
                          <a:latin typeface="Times New Roman"/>
                        </a:rPr>
                        <a:t>df</a:t>
                      </a:r>
                    </a:p>
                  </a:txBody>
                  <a:tcPr marL="85576" marR="85576" marT="42788" marB="42788"/>
                </a:tc>
                <a:tc>
                  <a:txBody>
                    <a:bodyPr/>
                    <a:lstStyle/>
                    <a:p>
                      <a:pPr algn="ctr"/>
                      <a:r>
                        <a:rPr lang="en-US" sz="1700" b="1" dirty="0">
                          <a:latin typeface="Times New Roman"/>
                        </a:rPr>
                        <a:t>P-value</a:t>
                      </a:r>
                    </a:p>
                  </a:txBody>
                  <a:tcPr marL="85576" marR="85576" marT="42788" marB="42788"/>
                </a:tc>
                <a:tc>
                  <a:txBody>
                    <a:bodyPr/>
                    <a:lstStyle/>
                    <a:p>
                      <a:pPr algn="ctr"/>
                      <a:r>
                        <a:rPr lang="en-US" sz="1700" b="1" dirty="0">
                          <a:latin typeface="Times New Roman"/>
                        </a:rPr>
                        <a:t>Decision</a:t>
                      </a:r>
                    </a:p>
                  </a:txBody>
                  <a:tcPr marL="85576" marR="85576" marT="42788" marB="42788"/>
                </a:tc>
                <a:extLst>
                  <a:ext uri="{0D108BD9-81ED-4DB2-BD59-A6C34878D82A}">
                    <a16:rowId xmlns:a16="http://schemas.microsoft.com/office/drawing/2014/main" val="2318663765"/>
                  </a:ext>
                </a:extLst>
              </a:tr>
              <a:tr h="376536">
                <a:tc>
                  <a:txBody>
                    <a:bodyPr/>
                    <a:lstStyle/>
                    <a:p>
                      <a:pPr algn="ctr"/>
                      <a:r>
                        <a:rPr lang="en-US" sz="1700" b="1" dirty="0">
                          <a:latin typeface="Times New Roman"/>
                        </a:rPr>
                        <a:t>2001</a:t>
                      </a:r>
                    </a:p>
                  </a:txBody>
                  <a:tcPr marL="85576" marR="85576" marT="42788" marB="42788"/>
                </a:tc>
                <a:tc>
                  <a:txBody>
                    <a:bodyPr/>
                    <a:lstStyle/>
                    <a:p>
                      <a:pPr algn="ctr"/>
                      <a:r>
                        <a:rPr lang="en-US" sz="1700" b="1" dirty="0">
                          <a:latin typeface="Times New Roman"/>
                        </a:rPr>
                        <a:t>4028.3</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algn="ctr"/>
                      <a:r>
                        <a:rPr lang="en-US" sz="1700" b="1" dirty="0">
                          <a:latin typeface="Times New Roman"/>
                        </a:rPr>
                        <a:t>&lt;2.2e-16</a:t>
                      </a:r>
                    </a:p>
                  </a:txBody>
                  <a:tcPr marL="85576" marR="85576" marT="42788" marB="42788"/>
                </a:tc>
                <a:tc>
                  <a:txBody>
                    <a:bodyPr/>
                    <a:lstStyle/>
                    <a:p>
                      <a:pPr algn="ctr"/>
                      <a:r>
                        <a:rPr lang="en-US" sz="1500" b="1" dirty="0">
                          <a:latin typeface="Times New Roman"/>
                        </a:rPr>
                        <a:t>Reject null hypothesis. There is a significant association between murder motives and zones.</a:t>
                      </a:r>
                    </a:p>
                  </a:txBody>
                  <a:tcPr marL="85576" marR="85576" marT="42788" marB="42788"/>
                </a:tc>
                <a:extLst>
                  <a:ext uri="{0D108BD9-81ED-4DB2-BD59-A6C34878D82A}">
                    <a16:rowId xmlns:a16="http://schemas.microsoft.com/office/drawing/2014/main" val="4291057633"/>
                  </a:ext>
                </a:extLst>
              </a:tr>
              <a:tr h="376536">
                <a:tc>
                  <a:txBody>
                    <a:bodyPr/>
                    <a:lstStyle/>
                    <a:p>
                      <a:pPr algn="ctr"/>
                      <a:r>
                        <a:rPr lang="en-US" sz="1700" b="1" dirty="0">
                          <a:latin typeface="Times New Roman"/>
                        </a:rPr>
                        <a:t>2002</a:t>
                      </a:r>
                    </a:p>
                  </a:txBody>
                  <a:tcPr marL="85576" marR="85576" marT="42788" marB="42788"/>
                </a:tc>
                <a:tc>
                  <a:txBody>
                    <a:bodyPr/>
                    <a:lstStyle/>
                    <a:p>
                      <a:pPr algn="ctr"/>
                      <a:r>
                        <a:rPr lang="en-US" sz="1700" b="1" dirty="0">
                          <a:latin typeface="Times New Roman"/>
                        </a:rPr>
                        <a:t>5451.9</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3666280557"/>
                  </a:ext>
                </a:extLst>
              </a:tr>
              <a:tr h="376536">
                <a:tc>
                  <a:txBody>
                    <a:bodyPr/>
                    <a:lstStyle/>
                    <a:p>
                      <a:pPr algn="ctr"/>
                      <a:r>
                        <a:rPr lang="en-US" sz="1700" b="1" dirty="0">
                          <a:latin typeface="Times New Roman"/>
                        </a:rPr>
                        <a:t>2003</a:t>
                      </a:r>
                    </a:p>
                  </a:txBody>
                  <a:tcPr marL="85576" marR="85576" marT="42788" marB="42788"/>
                </a:tc>
                <a:tc>
                  <a:txBody>
                    <a:bodyPr/>
                    <a:lstStyle/>
                    <a:p>
                      <a:pPr algn="ctr"/>
                      <a:r>
                        <a:rPr lang="en-US" sz="1700" b="1" dirty="0">
                          <a:latin typeface="Times New Roman"/>
                        </a:rPr>
                        <a:t>3276.8</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3061934893"/>
                  </a:ext>
                </a:extLst>
              </a:tr>
              <a:tr h="376536">
                <a:tc>
                  <a:txBody>
                    <a:bodyPr/>
                    <a:lstStyle/>
                    <a:p>
                      <a:pPr algn="ctr"/>
                      <a:r>
                        <a:rPr lang="en-US" sz="1700" b="1" dirty="0">
                          <a:latin typeface="Times New Roman"/>
                        </a:rPr>
                        <a:t>2004</a:t>
                      </a:r>
                    </a:p>
                  </a:txBody>
                  <a:tcPr marL="85576" marR="85576" marT="42788" marB="42788"/>
                </a:tc>
                <a:tc>
                  <a:txBody>
                    <a:bodyPr/>
                    <a:lstStyle/>
                    <a:p>
                      <a:pPr algn="ctr"/>
                      <a:r>
                        <a:rPr lang="en-US" sz="1700" b="1" dirty="0">
                          <a:latin typeface="Times New Roman"/>
                        </a:rPr>
                        <a:t>3400.8</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2484351881"/>
                  </a:ext>
                </a:extLst>
              </a:tr>
              <a:tr h="376536">
                <a:tc>
                  <a:txBody>
                    <a:bodyPr/>
                    <a:lstStyle/>
                    <a:p>
                      <a:pPr algn="ctr"/>
                      <a:r>
                        <a:rPr lang="en-US" sz="1700" b="1" dirty="0">
                          <a:latin typeface="Times New Roman"/>
                        </a:rPr>
                        <a:t>2005</a:t>
                      </a:r>
                    </a:p>
                  </a:txBody>
                  <a:tcPr marL="85576" marR="85576" marT="42788" marB="42788"/>
                </a:tc>
                <a:tc>
                  <a:txBody>
                    <a:bodyPr/>
                    <a:lstStyle/>
                    <a:p>
                      <a:pPr algn="ctr"/>
                      <a:r>
                        <a:rPr lang="en-US" sz="1700" b="1" dirty="0">
                          <a:latin typeface="Times New Roman"/>
                        </a:rPr>
                        <a:t>2711.2</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34603316"/>
                  </a:ext>
                </a:extLst>
              </a:tr>
              <a:tr h="376536">
                <a:tc>
                  <a:txBody>
                    <a:bodyPr/>
                    <a:lstStyle/>
                    <a:p>
                      <a:pPr algn="ctr"/>
                      <a:r>
                        <a:rPr lang="en-US" sz="1700" b="1" dirty="0">
                          <a:latin typeface="Times New Roman"/>
                        </a:rPr>
                        <a:t>2006</a:t>
                      </a:r>
                    </a:p>
                  </a:txBody>
                  <a:tcPr marL="85576" marR="85576" marT="42788" marB="42788"/>
                </a:tc>
                <a:tc>
                  <a:txBody>
                    <a:bodyPr/>
                    <a:lstStyle/>
                    <a:p>
                      <a:pPr algn="ctr"/>
                      <a:r>
                        <a:rPr lang="en-US" sz="1700" b="1" dirty="0">
                          <a:latin typeface="Times New Roman"/>
                        </a:rPr>
                        <a:t>2545.7</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1401876367"/>
                  </a:ext>
                </a:extLst>
              </a:tr>
              <a:tr h="376536">
                <a:tc>
                  <a:txBody>
                    <a:bodyPr/>
                    <a:lstStyle/>
                    <a:p>
                      <a:pPr algn="ctr"/>
                      <a:r>
                        <a:rPr lang="en-US" sz="1700" b="1" dirty="0">
                          <a:latin typeface="Times New Roman"/>
                        </a:rPr>
                        <a:t>2007</a:t>
                      </a:r>
                    </a:p>
                  </a:txBody>
                  <a:tcPr marL="85576" marR="85576" marT="42788" marB="42788"/>
                </a:tc>
                <a:tc>
                  <a:txBody>
                    <a:bodyPr/>
                    <a:lstStyle/>
                    <a:p>
                      <a:pPr algn="ctr"/>
                      <a:r>
                        <a:rPr lang="en-US" sz="1700" b="1" dirty="0">
                          <a:latin typeface="Times New Roman"/>
                        </a:rPr>
                        <a:t>3075.7</a:t>
                      </a:r>
                    </a:p>
                  </a:txBody>
                  <a:tcPr marL="85576" marR="85576" marT="42788" marB="42788"/>
                </a:tc>
                <a:tc>
                  <a:txBody>
                    <a:bodyPr/>
                    <a:lstStyle/>
                    <a:p>
                      <a:pPr algn="ct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1733284731"/>
                  </a:ext>
                </a:extLst>
              </a:tr>
              <a:tr h="376536">
                <a:tc>
                  <a:txBody>
                    <a:bodyPr/>
                    <a:lstStyle/>
                    <a:p>
                      <a:pPr lvl="0" algn="ctr">
                        <a:buNone/>
                      </a:pPr>
                      <a:r>
                        <a:rPr lang="en-US" sz="1700" b="1" dirty="0">
                          <a:latin typeface="Times New Roman"/>
                        </a:rPr>
                        <a:t>2008</a:t>
                      </a:r>
                    </a:p>
                  </a:txBody>
                  <a:tcPr marL="85576" marR="85576" marT="42788" marB="42788"/>
                </a:tc>
                <a:tc>
                  <a:txBody>
                    <a:bodyPr/>
                    <a:lstStyle/>
                    <a:p>
                      <a:pPr lvl="0" algn="ctr">
                        <a:buNone/>
                      </a:pPr>
                      <a:r>
                        <a:rPr lang="en-US" sz="1700" b="1" dirty="0">
                          <a:latin typeface="Times New Roman"/>
                        </a:rPr>
                        <a:t>3755.6</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1567171555"/>
                  </a:ext>
                </a:extLst>
              </a:tr>
              <a:tr h="376536">
                <a:tc>
                  <a:txBody>
                    <a:bodyPr/>
                    <a:lstStyle/>
                    <a:p>
                      <a:pPr lvl="0" algn="ctr">
                        <a:buNone/>
                      </a:pPr>
                      <a:r>
                        <a:rPr lang="en-US" sz="1700" b="1" dirty="0">
                          <a:latin typeface="Times New Roman"/>
                        </a:rPr>
                        <a:t>2009</a:t>
                      </a:r>
                    </a:p>
                  </a:txBody>
                  <a:tcPr marL="85576" marR="85576" marT="42788" marB="42788"/>
                </a:tc>
                <a:tc>
                  <a:txBody>
                    <a:bodyPr/>
                    <a:lstStyle/>
                    <a:p>
                      <a:pPr lvl="0" algn="ctr">
                        <a:buNone/>
                      </a:pPr>
                      <a:r>
                        <a:rPr lang="en-US" sz="1700" b="1" dirty="0">
                          <a:latin typeface="Times New Roman"/>
                        </a:rPr>
                        <a:t>3358.2</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1533277627"/>
                  </a:ext>
                </a:extLst>
              </a:tr>
              <a:tr h="376536">
                <a:tc>
                  <a:txBody>
                    <a:bodyPr/>
                    <a:lstStyle/>
                    <a:p>
                      <a:pPr lvl="0" algn="ctr">
                        <a:buNone/>
                      </a:pPr>
                      <a:r>
                        <a:rPr lang="en-US" sz="1700" b="1" dirty="0">
                          <a:latin typeface="Times New Roman"/>
                        </a:rPr>
                        <a:t>2010</a:t>
                      </a:r>
                    </a:p>
                  </a:txBody>
                  <a:tcPr marL="85576" marR="85576" marT="42788" marB="42788"/>
                </a:tc>
                <a:tc>
                  <a:txBody>
                    <a:bodyPr/>
                    <a:lstStyle/>
                    <a:p>
                      <a:pPr lvl="0" algn="ctr">
                        <a:buNone/>
                      </a:pPr>
                      <a:r>
                        <a:rPr lang="en-US" sz="1700" b="1" dirty="0">
                          <a:latin typeface="Times New Roman"/>
                        </a:rPr>
                        <a:t>3134.5</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3346572359"/>
                  </a:ext>
                </a:extLst>
              </a:tr>
              <a:tr h="376536">
                <a:tc>
                  <a:txBody>
                    <a:bodyPr/>
                    <a:lstStyle/>
                    <a:p>
                      <a:pPr lvl="0" algn="ctr">
                        <a:buNone/>
                      </a:pPr>
                      <a:r>
                        <a:rPr lang="en-US" sz="1700" b="1" dirty="0">
                          <a:latin typeface="Times New Roman"/>
                        </a:rPr>
                        <a:t>2011</a:t>
                      </a:r>
                    </a:p>
                  </a:txBody>
                  <a:tcPr marL="85576" marR="85576" marT="42788" marB="42788"/>
                </a:tc>
                <a:tc>
                  <a:txBody>
                    <a:bodyPr/>
                    <a:lstStyle/>
                    <a:p>
                      <a:pPr lvl="0" algn="ctr">
                        <a:buNone/>
                      </a:pPr>
                      <a:r>
                        <a:rPr lang="en-US" sz="1700" b="1" dirty="0">
                          <a:latin typeface="Times New Roman"/>
                        </a:rPr>
                        <a:t>4247.1</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1083918524"/>
                  </a:ext>
                </a:extLst>
              </a:tr>
              <a:tr h="376536">
                <a:tc>
                  <a:txBody>
                    <a:bodyPr/>
                    <a:lstStyle/>
                    <a:p>
                      <a:pPr lvl="0" algn="ctr">
                        <a:buNone/>
                      </a:pPr>
                      <a:r>
                        <a:rPr lang="en-US" sz="1700" b="1" dirty="0">
                          <a:latin typeface="Times New Roman"/>
                        </a:rPr>
                        <a:t>2012</a:t>
                      </a:r>
                    </a:p>
                  </a:txBody>
                  <a:tcPr marL="85576" marR="85576" marT="42788" marB="42788"/>
                </a:tc>
                <a:tc>
                  <a:txBody>
                    <a:bodyPr/>
                    <a:lstStyle/>
                    <a:p>
                      <a:pPr lvl="0" algn="ctr">
                        <a:buNone/>
                      </a:pPr>
                      <a:r>
                        <a:rPr lang="en-US" sz="1700" b="1" dirty="0">
                          <a:latin typeface="Times New Roman"/>
                        </a:rPr>
                        <a:t>4500.5</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972691711"/>
                  </a:ext>
                </a:extLst>
              </a:tr>
              <a:tr h="376536">
                <a:tc>
                  <a:txBody>
                    <a:bodyPr/>
                    <a:lstStyle/>
                    <a:p>
                      <a:pPr lvl="0" algn="ctr">
                        <a:buNone/>
                      </a:pPr>
                      <a:r>
                        <a:rPr lang="en-US" sz="1700" b="1" dirty="0">
                          <a:latin typeface="Times New Roman"/>
                        </a:rPr>
                        <a:t>2013</a:t>
                      </a:r>
                    </a:p>
                  </a:txBody>
                  <a:tcPr marL="85576" marR="85576" marT="42788" marB="42788"/>
                </a:tc>
                <a:tc>
                  <a:txBody>
                    <a:bodyPr/>
                    <a:lstStyle/>
                    <a:p>
                      <a:pPr lvl="0" algn="ctr">
                        <a:buNone/>
                      </a:pPr>
                      <a:r>
                        <a:rPr lang="en-US" sz="1700" b="1" dirty="0">
                          <a:latin typeface="Times New Roman"/>
                        </a:rPr>
                        <a:t>3680.4</a:t>
                      </a:r>
                    </a:p>
                  </a:txBody>
                  <a:tcPr marL="85576" marR="85576" marT="42788" marB="42788"/>
                </a:tc>
                <a:tc>
                  <a:txBody>
                    <a:bodyPr/>
                    <a:lstStyle/>
                    <a:p>
                      <a:pPr lvl="0" algn="ctr">
                        <a:buNone/>
                      </a:pPr>
                      <a:r>
                        <a:rPr lang="en-US" sz="1700" b="1" dirty="0">
                          <a:latin typeface="Times New Roman"/>
                        </a:rPr>
                        <a:t>60</a:t>
                      </a:r>
                    </a:p>
                  </a:txBody>
                  <a:tcPr marL="85576" marR="85576" marT="42788" marB="42788"/>
                </a:tc>
                <a:tc>
                  <a:txBody>
                    <a:bodyPr/>
                    <a:lstStyle/>
                    <a:p>
                      <a:pPr lvl="0" algn="ctr">
                        <a:buNone/>
                      </a:pPr>
                      <a:r>
                        <a:rPr lang="en-US" sz="1700" b="1" i="0" u="none" strike="noStrike" noProof="0" dirty="0">
                          <a:solidFill>
                            <a:srgbClr val="000000"/>
                          </a:solidFill>
                          <a:latin typeface="Times New Roman"/>
                        </a:rPr>
                        <a:t>&lt;2.2e-16</a:t>
                      </a:r>
                      <a:endParaRPr lang="en-US" sz="1700" b="1" dirty="0">
                        <a:latin typeface="Times New Roman"/>
                      </a:endParaRPr>
                    </a:p>
                  </a:txBody>
                  <a:tcPr marL="85576" marR="85576" marT="42788" marB="42788"/>
                </a:tc>
                <a:tc>
                  <a:txBody>
                    <a:bodyPr/>
                    <a:lstStyle/>
                    <a:p>
                      <a:pPr lvl="0" algn="ctr">
                        <a:lnSpc>
                          <a:spcPct val="100000"/>
                        </a:lnSpc>
                        <a:spcBef>
                          <a:spcPts val="0"/>
                        </a:spcBef>
                        <a:spcAft>
                          <a:spcPts val="0"/>
                        </a:spcAft>
                        <a:buNone/>
                      </a:pPr>
                      <a:r>
                        <a:rPr lang="en-US" sz="1500" b="1" i="0" u="none" strike="noStrike" noProof="0" dirty="0">
                          <a:solidFill>
                            <a:srgbClr val="000000"/>
                          </a:solidFill>
                          <a:latin typeface="Times New Roman"/>
                        </a:rPr>
                        <a:t>Reject null hypothesis. There is a significant association between murder motives and zones.</a:t>
                      </a:r>
                      <a:endParaRPr lang="en-US" sz="1500" b="1" dirty="0">
                        <a:latin typeface="Times New Roman"/>
                      </a:endParaRPr>
                    </a:p>
                  </a:txBody>
                  <a:tcPr marL="85576" marR="85576" marT="42788" marB="42788"/>
                </a:tc>
                <a:extLst>
                  <a:ext uri="{0D108BD9-81ED-4DB2-BD59-A6C34878D82A}">
                    <a16:rowId xmlns:a16="http://schemas.microsoft.com/office/drawing/2014/main" val="3744854954"/>
                  </a:ext>
                </a:extLst>
              </a:tr>
            </a:tbl>
          </a:graphicData>
        </a:graphic>
      </p:graphicFrame>
    </p:spTree>
    <p:extLst>
      <p:ext uri="{BB962C8B-B14F-4D97-AF65-F5344CB8AC3E}">
        <p14:creationId xmlns:p14="http://schemas.microsoft.com/office/powerpoint/2010/main" val="373024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4" descr="Business graph | PSDGraphics">
            <a:extLst>
              <a:ext uri="{FF2B5EF4-FFF2-40B4-BE49-F238E27FC236}">
                <a16:creationId xmlns:a16="http://schemas.microsoft.com/office/drawing/2014/main" id="{4FE66A55-3FFA-5BE3-9751-BAF936201064}"/>
              </a:ext>
            </a:extLst>
          </p:cNvPr>
          <p:cNvPicPr>
            <a:picLocks noChangeAspect="1"/>
          </p:cNvPicPr>
          <p:nvPr/>
        </p:nvPicPr>
        <p:blipFill rotWithShape="1">
          <a:blip r:embed="rId2"/>
          <a:srcRect r="-1" b="24980"/>
          <a:stretch/>
        </p:blipFill>
        <p:spPr>
          <a:xfrm>
            <a:off x="20" y="1"/>
            <a:ext cx="12191980" cy="6857999"/>
          </a:xfrm>
          <a:prstGeom prst="rect">
            <a:avLst/>
          </a:prstGeom>
        </p:spPr>
      </p:pic>
      <p:sp>
        <p:nvSpPr>
          <p:cNvPr id="16" name="Freeform: Shape 15">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 Placeholder 2">
            <a:extLst>
              <a:ext uri="{FF2B5EF4-FFF2-40B4-BE49-F238E27FC236}">
                <a16:creationId xmlns:a16="http://schemas.microsoft.com/office/drawing/2014/main" id="{BB5F62CD-A64C-2AAA-ED60-90C7BD8E188D}"/>
              </a:ext>
            </a:extLst>
          </p:cNvPr>
          <p:cNvSpPr>
            <a:spLocks noGrp="1"/>
          </p:cNvSpPr>
          <p:nvPr>
            <p:ph type="body" idx="1"/>
          </p:nvPr>
        </p:nvSpPr>
        <p:spPr>
          <a:xfrm>
            <a:off x="108523" y="229306"/>
            <a:ext cx="11924987" cy="6345148"/>
          </a:xfrm>
        </p:spPr>
        <p:txBody>
          <a:bodyPr vert="horz" lIns="91440" tIns="45720" rIns="91440" bIns="45720" rtlCol="0" anchor="t">
            <a:normAutofit/>
          </a:bodyPr>
          <a:lstStyle/>
          <a:p>
            <a:pPr algn="ctr"/>
            <a:endParaRPr lang="en-US" dirty="0">
              <a:solidFill>
                <a:schemeClr val="tx1"/>
              </a:solidFill>
              <a:cs typeface="Calibri"/>
            </a:endParaRPr>
          </a:p>
          <a:p>
            <a:pPr algn="ctr"/>
            <a:endParaRPr lang="en-US">
              <a:solidFill>
                <a:schemeClr val="tx1"/>
              </a:solidFill>
            </a:endParaRPr>
          </a:p>
        </p:txBody>
      </p:sp>
      <p:sp>
        <p:nvSpPr>
          <p:cNvPr id="2" name="TextBox 1">
            <a:extLst>
              <a:ext uri="{FF2B5EF4-FFF2-40B4-BE49-F238E27FC236}">
                <a16:creationId xmlns:a16="http://schemas.microsoft.com/office/drawing/2014/main" id="{B8A0B1F0-3E16-DCB4-4587-1CAF56577244}"/>
              </a:ext>
            </a:extLst>
          </p:cNvPr>
          <p:cNvSpPr txBox="1"/>
          <p:nvPr/>
        </p:nvSpPr>
        <p:spPr>
          <a:xfrm>
            <a:off x="339777" y="152400"/>
            <a:ext cx="90265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onstantia"/>
                <a:cs typeface="Times New Roman"/>
              </a:rPr>
              <a:t>YEAR-WISE TREND OF THE DIFFERENT MURDER MOTIVES</a:t>
            </a:r>
            <a:endParaRPr lang="en-US" sz="2400" b="1">
              <a:highlight>
                <a:srgbClr val="FFFF00"/>
              </a:highlight>
              <a:latin typeface="Constantia"/>
              <a:cs typeface="Times New Roman"/>
            </a:endParaRPr>
          </a:p>
        </p:txBody>
      </p:sp>
      <p:pic>
        <p:nvPicPr>
          <p:cNvPr id="5" name="Picture 5" descr="Chart, line chart&#10;&#10;Description automatically generated">
            <a:extLst>
              <a:ext uri="{FF2B5EF4-FFF2-40B4-BE49-F238E27FC236}">
                <a16:creationId xmlns:a16="http://schemas.microsoft.com/office/drawing/2014/main" id="{B133DB47-80AD-9F36-61C9-246B1E130F2A}"/>
              </a:ext>
            </a:extLst>
          </p:cNvPr>
          <p:cNvPicPr>
            <a:picLocks noChangeAspect="1"/>
          </p:cNvPicPr>
          <p:nvPr/>
        </p:nvPicPr>
        <p:blipFill>
          <a:blip r:embed="rId3"/>
          <a:stretch>
            <a:fillRect/>
          </a:stretch>
        </p:blipFill>
        <p:spPr>
          <a:xfrm>
            <a:off x="452203" y="760810"/>
            <a:ext cx="5341494" cy="2750575"/>
          </a:xfrm>
          <a:prstGeom prst="rect">
            <a:avLst/>
          </a:prstGeom>
          <a:ln>
            <a:solidFill>
              <a:schemeClr val="tx1"/>
            </a:solidFill>
          </a:ln>
        </p:spPr>
      </p:pic>
      <p:sp>
        <p:nvSpPr>
          <p:cNvPr id="6" name="TextBox 5">
            <a:extLst>
              <a:ext uri="{FF2B5EF4-FFF2-40B4-BE49-F238E27FC236}">
                <a16:creationId xmlns:a16="http://schemas.microsoft.com/office/drawing/2014/main" id="{D688231A-2267-1979-BDEB-5FB65EEAEB16}"/>
              </a:ext>
            </a:extLst>
          </p:cNvPr>
          <p:cNvSpPr txBox="1"/>
          <p:nvPr/>
        </p:nvSpPr>
        <p:spPr>
          <a:xfrm>
            <a:off x="6744666" y="659211"/>
            <a:ext cx="57602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Times New Roman"/>
                <a:cs typeface="Times New Roman"/>
              </a:rPr>
              <a:t>Gain</a:t>
            </a:r>
            <a:r>
              <a:rPr lang="en-US" sz="2000" b="1" dirty="0">
                <a:solidFill>
                  <a:srgbClr val="C00000"/>
                </a:solidFill>
                <a:latin typeface="Times New Roman"/>
                <a:cs typeface="Times New Roman"/>
              </a:rPr>
              <a:t> :</a:t>
            </a:r>
            <a:r>
              <a:rPr lang="en-US" sz="2000" dirty="0">
                <a:latin typeface="Times New Roman"/>
                <a:cs typeface="Times New Roman"/>
              </a:rPr>
              <a:t> </a:t>
            </a:r>
            <a:r>
              <a:rPr lang="en-US" sz="2000" b="1" dirty="0">
                <a:latin typeface="Times New Roman"/>
                <a:cs typeface="Times New Roman"/>
              </a:rPr>
              <a:t>Linear Trend</a:t>
            </a:r>
          </a:p>
          <a:p>
            <a:endParaRPr lang="en-US" sz="2000" b="1" dirty="0">
              <a:latin typeface="Times New Roman"/>
              <a:cs typeface="Times New Roman"/>
            </a:endParaRPr>
          </a:p>
          <a:p>
            <a:r>
              <a:rPr lang="en-US" sz="2000" b="1" dirty="0">
                <a:latin typeface="Cambria Math"/>
                <a:ea typeface="Cambria Math"/>
                <a:cs typeface="Times New Roman"/>
              </a:rPr>
              <a:t>Coefficients:</a:t>
            </a:r>
            <a:endParaRPr lang="en-US" sz="2000" b="1">
              <a:latin typeface="Cambria Math"/>
              <a:ea typeface="Cambria Math"/>
              <a:cs typeface="Calibri"/>
            </a:endParaRPr>
          </a:p>
          <a:p>
            <a:r>
              <a:rPr lang="en-US" sz="2000" b="1" dirty="0">
                <a:latin typeface="Cambria Math"/>
                <a:ea typeface="Cambria Math"/>
                <a:cs typeface="Times New Roman"/>
              </a:rPr>
              <a:t>(Intercept)       1540.96        </a:t>
            </a:r>
            <a:endParaRPr lang="en-US" sz="2000" b="1">
              <a:latin typeface="Cambria Math"/>
              <a:ea typeface="Cambria Math"/>
              <a:cs typeface="Calibri"/>
            </a:endParaRPr>
          </a:p>
          <a:p>
            <a:r>
              <a:rPr lang="en-US" sz="2000" b="1" dirty="0">
                <a:latin typeface="Cambria Math"/>
                <a:ea typeface="Cambria Math"/>
                <a:cs typeface="Times New Roman"/>
              </a:rPr>
              <a:t>X                           13.63</a:t>
            </a:r>
            <a:endParaRPr lang="en-US" sz="2000" b="1">
              <a:latin typeface="Cambria Math"/>
              <a:ea typeface="Cambria Math"/>
              <a:cs typeface="Calibri"/>
            </a:endParaRPr>
          </a:p>
          <a:p>
            <a:r>
              <a:rPr lang="en-US" sz="2000" b="1" dirty="0">
                <a:latin typeface="Cambria Math"/>
                <a:ea typeface="Cambria Math"/>
                <a:cs typeface="Times New Roman"/>
              </a:rPr>
              <a:t>The trend equation is: </a:t>
            </a:r>
            <a:endParaRPr lang="en-US" sz="2000" b="1">
              <a:latin typeface="Cambria Math"/>
              <a:ea typeface="Cambria Math"/>
              <a:cs typeface="Calibri"/>
            </a:endParaRPr>
          </a:p>
          <a:p>
            <a:r>
              <a:rPr lang="en-US" sz="2000" b="1" err="1">
                <a:latin typeface="Cambria Math"/>
                <a:ea typeface="Cambria Math"/>
                <a:cs typeface="Times New Roman"/>
              </a:rPr>
              <a:t>Y</a:t>
            </a:r>
            <a:r>
              <a:rPr lang="en-US" sz="2000" b="1" baseline="-25000" err="1">
                <a:latin typeface="Cambria Math"/>
                <a:ea typeface="Cambria Math"/>
                <a:cs typeface="Times New Roman"/>
              </a:rPr>
              <a:t>t</a:t>
            </a:r>
            <a:r>
              <a:rPr lang="en-US" sz="2000" b="1" dirty="0">
                <a:latin typeface="Cambria Math"/>
                <a:ea typeface="Cambria Math"/>
                <a:cs typeface="Times New Roman"/>
              </a:rPr>
              <a:t> = 1540.96+13.63t </a:t>
            </a:r>
            <a:endParaRPr lang="en-US" sz="2000" b="1">
              <a:latin typeface="Cambria Math"/>
              <a:ea typeface="Cambria Math"/>
              <a:cs typeface="Calibri"/>
            </a:endParaRPr>
          </a:p>
        </p:txBody>
      </p:sp>
      <p:pic>
        <p:nvPicPr>
          <p:cNvPr id="7" name="Picture 7" descr="Chart, line chart&#10;&#10;Description automatically generated">
            <a:extLst>
              <a:ext uri="{FF2B5EF4-FFF2-40B4-BE49-F238E27FC236}">
                <a16:creationId xmlns:a16="http://schemas.microsoft.com/office/drawing/2014/main" id="{0495F611-5B19-B390-70BB-63645D67B047}"/>
              </a:ext>
            </a:extLst>
          </p:cNvPr>
          <p:cNvPicPr>
            <a:picLocks noChangeAspect="1"/>
          </p:cNvPicPr>
          <p:nvPr/>
        </p:nvPicPr>
        <p:blipFill>
          <a:blip r:embed="rId4"/>
          <a:stretch>
            <a:fillRect/>
          </a:stretch>
        </p:blipFill>
        <p:spPr>
          <a:xfrm>
            <a:off x="6260892" y="3671269"/>
            <a:ext cx="5616314" cy="2900740"/>
          </a:xfrm>
          <a:prstGeom prst="rect">
            <a:avLst/>
          </a:prstGeom>
          <a:ln>
            <a:solidFill>
              <a:schemeClr val="tx1"/>
            </a:solidFill>
          </a:ln>
        </p:spPr>
      </p:pic>
      <p:sp>
        <p:nvSpPr>
          <p:cNvPr id="8" name="TextBox 7">
            <a:extLst>
              <a:ext uri="{FF2B5EF4-FFF2-40B4-BE49-F238E27FC236}">
                <a16:creationId xmlns:a16="http://schemas.microsoft.com/office/drawing/2014/main" id="{466A0A25-BDFE-51A5-F3E0-339FB2D79AE5}"/>
              </a:ext>
            </a:extLst>
          </p:cNvPr>
          <p:cNvSpPr txBox="1"/>
          <p:nvPr/>
        </p:nvSpPr>
        <p:spPr>
          <a:xfrm>
            <a:off x="264827" y="3711429"/>
            <a:ext cx="5853658"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a:solidFill>
                  <a:srgbClr val="C00000"/>
                </a:solidFill>
                <a:latin typeface="Constantia"/>
                <a:cs typeface="Times New Roman"/>
              </a:rPr>
              <a:t>Property Dispute</a:t>
            </a:r>
            <a:r>
              <a:rPr lang="en-US" sz="2000" b="1" dirty="0">
                <a:solidFill>
                  <a:srgbClr val="C00000"/>
                </a:solidFill>
                <a:latin typeface="Constantia"/>
                <a:cs typeface="Times New Roman"/>
              </a:rPr>
              <a:t>: </a:t>
            </a:r>
            <a:r>
              <a:rPr lang="en-US" sz="2000" b="1" dirty="0">
                <a:latin typeface="Constantia"/>
                <a:cs typeface="Times New Roman"/>
              </a:rPr>
              <a:t>P</a:t>
            </a:r>
            <a:r>
              <a:rPr lang="en-US" sz="2000" b="1" dirty="0">
                <a:solidFill>
                  <a:srgbClr val="000000"/>
                </a:solidFill>
                <a:latin typeface="Constantia"/>
                <a:cs typeface="Times New Roman"/>
              </a:rPr>
              <a:t>olynomial</a:t>
            </a:r>
            <a:r>
              <a:rPr lang="en-US" sz="2000" b="1" dirty="0">
                <a:latin typeface="Constantia"/>
                <a:cs typeface="Times New Roman"/>
              </a:rPr>
              <a:t> trend of degree 4</a:t>
            </a:r>
            <a:endParaRPr lang="en-US" sz="2000" b="1" dirty="0">
              <a:latin typeface="Constantia"/>
            </a:endParaRPr>
          </a:p>
          <a:p>
            <a:pPr algn="ctr"/>
            <a:endParaRPr lang="en-US" sz="1400" b="1" dirty="0">
              <a:latin typeface="Cambria Math"/>
              <a:ea typeface="Cambria Math"/>
              <a:cs typeface="Times New Roman"/>
            </a:endParaRPr>
          </a:p>
          <a:p>
            <a:pPr algn="ctr"/>
            <a:r>
              <a:rPr lang="en-US" sz="1400" b="1" dirty="0">
                <a:latin typeface="Cambria Math"/>
                <a:ea typeface="Cambria Math"/>
                <a:cs typeface="Times New Roman"/>
              </a:rPr>
              <a:t>Coefficients:</a:t>
            </a:r>
            <a:endParaRPr lang="en-US" sz="1400" b="1" dirty="0">
              <a:latin typeface="Cambria Math"/>
              <a:ea typeface="Cambria Math"/>
              <a:cs typeface="Calibri"/>
            </a:endParaRPr>
          </a:p>
          <a:p>
            <a:pPr algn="ctr"/>
            <a:r>
              <a:rPr lang="en-US" sz="2000" b="1" dirty="0">
                <a:latin typeface="Cambria Math"/>
                <a:ea typeface="Cambria Math"/>
                <a:cs typeface="Times New Roman"/>
              </a:rPr>
              <a:t>(Intercept)           x                    x2              x3               x4</a:t>
            </a:r>
            <a:endParaRPr lang="en-US" sz="2000" b="1">
              <a:latin typeface="Cambria Math"/>
              <a:ea typeface="Cambria Math"/>
              <a:cs typeface="Calibri"/>
            </a:endParaRPr>
          </a:p>
          <a:p>
            <a:pPr algn="ctr"/>
            <a:r>
              <a:rPr lang="en-US" sz="2000" b="1" dirty="0">
                <a:latin typeface="Cambria Math"/>
                <a:ea typeface="Cambria Math"/>
                <a:cs typeface="Times New Roman"/>
              </a:rPr>
              <a:t>    2919.7413        439.7496      -191.2416    24.6616   -0.9697</a:t>
            </a:r>
          </a:p>
          <a:p>
            <a:pPr algn="ctr"/>
            <a:endParaRPr lang="en-US" sz="2000" b="1" dirty="0">
              <a:latin typeface="Cambria Math"/>
              <a:ea typeface="Cambria Math"/>
              <a:cs typeface="Times New Roman"/>
            </a:endParaRPr>
          </a:p>
          <a:p>
            <a:r>
              <a:rPr lang="en-US" sz="2000" b="1" dirty="0">
                <a:latin typeface="Cambria Math"/>
                <a:ea typeface="Cambria Math"/>
                <a:cs typeface="Times New Roman"/>
              </a:rPr>
              <a:t>The trend equation is:</a:t>
            </a:r>
            <a:endParaRPr lang="en-US" sz="2000" b="1">
              <a:latin typeface="Cambria Math"/>
              <a:ea typeface="Cambria Math"/>
              <a:cs typeface="Calibri"/>
            </a:endParaRPr>
          </a:p>
          <a:p>
            <a:r>
              <a:rPr lang="en-US" sz="2000" b="1" dirty="0">
                <a:latin typeface="Cambria Math"/>
                <a:ea typeface="Cambria Math"/>
                <a:cs typeface="Times New Roman"/>
              </a:rPr>
              <a:t> </a:t>
            </a:r>
            <a:r>
              <a:rPr lang="en-US" sz="2000" b="1" err="1">
                <a:latin typeface="Cambria Math"/>
                <a:ea typeface="Cambria Math"/>
                <a:cs typeface="Times New Roman"/>
              </a:rPr>
              <a:t>Y</a:t>
            </a:r>
            <a:r>
              <a:rPr lang="en-US" sz="2000" b="1" baseline="-25000" err="1">
                <a:latin typeface="Cambria Math"/>
                <a:ea typeface="Cambria Math"/>
                <a:cs typeface="Times New Roman"/>
              </a:rPr>
              <a:t>t</a:t>
            </a:r>
            <a:r>
              <a:rPr lang="en-US" sz="2000" b="1" dirty="0">
                <a:latin typeface="Cambria Math"/>
                <a:ea typeface="Cambria Math"/>
                <a:cs typeface="Times New Roman"/>
              </a:rPr>
              <a:t> </a:t>
            </a:r>
            <a:r>
              <a:rPr lang="en-US" sz="2000" b="1" baseline="-25000" dirty="0">
                <a:latin typeface="Cambria Math"/>
                <a:ea typeface="Cambria Math"/>
                <a:cs typeface="Times New Roman"/>
              </a:rPr>
              <a:t> </a:t>
            </a:r>
            <a:r>
              <a:rPr lang="en-US" sz="2000" b="1" dirty="0">
                <a:latin typeface="Cambria Math"/>
                <a:ea typeface="Cambria Math"/>
                <a:cs typeface="Times New Roman"/>
              </a:rPr>
              <a:t>= 2919.7413 + 439.7496t - 191.2416t</a:t>
            </a:r>
            <a:r>
              <a:rPr lang="en-US" sz="2000" b="1" baseline="30000" dirty="0">
                <a:latin typeface="Cambria Math"/>
                <a:ea typeface="Cambria Math"/>
                <a:cs typeface="Times New Roman"/>
              </a:rPr>
              <a:t>2 </a:t>
            </a:r>
            <a:r>
              <a:rPr lang="en-US" sz="2000" b="1" dirty="0">
                <a:latin typeface="Cambria Math"/>
                <a:ea typeface="Cambria Math"/>
                <a:cs typeface="Times New Roman"/>
              </a:rPr>
              <a:t>+ 24.6616t</a:t>
            </a:r>
            <a:r>
              <a:rPr lang="en-US" sz="2000" b="1" baseline="30000" dirty="0">
                <a:latin typeface="Cambria Math"/>
                <a:ea typeface="Cambria Math"/>
                <a:cs typeface="Times New Roman"/>
              </a:rPr>
              <a:t>3 </a:t>
            </a:r>
            <a:r>
              <a:rPr lang="en-US" sz="2000" b="1" dirty="0">
                <a:latin typeface="Cambria Math"/>
                <a:ea typeface="Cambria Math"/>
                <a:cs typeface="Times New Roman"/>
              </a:rPr>
              <a:t>- 0.9697t</a:t>
            </a:r>
            <a:r>
              <a:rPr lang="en-US" sz="2000" b="1" baseline="30000" dirty="0">
                <a:latin typeface="Cambria Math"/>
                <a:ea typeface="Cambria Math"/>
                <a:cs typeface="Times New Roman"/>
              </a:rPr>
              <a:t>4</a:t>
            </a:r>
            <a:endParaRPr lang="en-US" sz="2000" b="1">
              <a:latin typeface="Cambria Math"/>
              <a:ea typeface="Cambria Math"/>
              <a:cs typeface="Calibri"/>
            </a:endParaRPr>
          </a:p>
        </p:txBody>
      </p:sp>
    </p:spTree>
    <p:extLst>
      <p:ext uri="{BB962C8B-B14F-4D97-AF65-F5344CB8AC3E}">
        <p14:creationId xmlns:p14="http://schemas.microsoft.com/office/powerpoint/2010/main" val="268049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Business graph | PSDGraphics">
            <a:extLst>
              <a:ext uri="{FF2B5EF4-FFF2-40B4-BE49-F238E27FC236}">
                <a16:creationId xmlns:a16="http://schemas.microsoft.com/office/drawing/2014/main" id="{94FCB758-8024-CE5D-37B6-011FD833FE8D}"/>
              </a:ext>
            </a:extLst>
          </p:cNvPr>
          <p:cNvPicPr>
            <a:picLocks noChangeAspect="1"/>
          </p:cNvPicPr>
          <p:nvPr/>
        </p:nvPicPr>
        <p:blipFill rotWithShape="1">
          <a:blip r:embed="rId2">
            <a:duotone>
              <a:prstClr val="black"/>
              <a:schemeClr val="bg1">
                <a:tint val="45000"/>
                <a:satMod val="400000"/>
              </a:schemeClr>
            </a:duotone>
            <a:alphaModFix amt="10000"/>
          </a:blip>
          <a:srcRect b="25000"/>
          <a:stretch/>
        </p:blipFill>
        <p:spPr>
          <a:xfrm>
            <a:off x="20" y="59378"/>
            <a:ext cx="12191980" cy="6857999"/>
          </a:xfrm>
          <a:prstGeom prst="rect">
            <a:avLst/>
          </a:prstGeom>
        </p:spPr>
      </p:pic>
      <p:cxnSp>
        <p:nvCxnSpPr>
          <p:cNvPr id="23" name="Straight Connector 2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8" name="Straight Connector 2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FA3E7AE2-C640-7BF8-00A8-100937F14CB7}"/>
              </a:ext>
            </a:extLst>
          </p:cNvPr>
          <p:cNvSpPr txBox="1"/>
          <p:nvPr/>
        </p:nvSpPr>
        <p:spPr>
          <a:xfrm>
            <a:off x="6389675" y="94730"/>
            <a:ext cx="550216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Personal Vendetta/Enmity</a:t>
            </a:r>
            <a:r>
              <a:rPr lang="en-US" sz="2000" b="1" dirty="0">
                <a:solidFill>
                  <a:srgbClr val="C00000"/>
                </a:solidFill>
                <a:latin typeface="Constantia"/>
                <a:cs typeface="Times New Roman"/>
              </a:rPr>
              <a:t>: </a:t>
            </a:r>
            <a:r>
              <a:rPr lang="en-US" sz="2000" b="1" dirty="0">
                <a:latin typeface="Constantia"/>
                <a:cs typeface="Times New Roman"/>
              </a:rPr>
              <a:t>Quadratic Trend</a:t>
            </a:r>
            <a:endParaRPr lang="en-US" sz="2000" b="1">
              <a:latin typeface="Constantia"/>
              <a:cs typeface="Calibri"/>
            </a:endParaRPr>
          </a:p>
          <a:p>
            <a:r>
              <a:rPr lang="en-US" sz="2000" b="1" dirty="0">
                <a:latin typeface="Cambria Math"/>
                <a:ea typeface="Cambria Math"/>
                <a:cs typeface="Times New Roman"/>
              </a:rPr>
              <a:t>Coefficients:</a:t>
            </a:r>
            <a:endParaRPr lang="en-US" sz="2000" b="1">
              <a:latin typeface="Cambria Math"/>
              <a:ea typeface="Cambria Math"/>
              <a:cs typeface="Calibri"/>
            </a:endParaRPr>
          </a:p>
          <a:p>
            <a:r>
              <a:rPr lang="en-US" sz="2000" b="1" dirty="0">
                <a:latin typeface="Cambria Math"/>
                <a:ea typeface="Cambria Math"/>
                <a:cs typeface="Times New Roman"/>
              </a:rPr>
              <a:t>(Intercept)           x           x2</a:t>
            </a:r>
            <a:endParaRPr lang="en-US" sz="2000" b="1">
              <a:latin typeface="Cambria Math"/>
              <a:ea typeface="Cambria Math"/>
              <a:cs typeface="Calibri"/>
            </a:endParaRPr>
          </a:p>
          <a:p>
            <a:r>
              <a:rPr lang="en-US" sz="2000" b="1" dirty="0">
                <a:latin typeface="Cambria Math"/>
                <a:ea typeface="Cambria Math"/>
                <a:cs typeface="Times New Roman"/>
              </a:rPr>
              <a:t>5345.48      -400.03        20.97 </a:t>
            </a:r>
            <a:endParaRPr lang="en-US" sz="2000" b="1">
              <a:latin typeface="Cambria Math"/>
              <a:ea typeface="Cambria Math"/>
              <a:cs typeface="Calibri"/>
            </a:endParaRPr>
          </a:p>
          <a:p>
            <a:r>
              <a:rPr lang="en-US" sz="2000" b="1" dirty="0">
                <a:latin typeface="Cambria Math"/>
                <a:ea typeface="Cambria Math"/>
                <a:cs typeface="Times New Roman"/>
              </a:rPr>
              <a:t>The trend equation is: </a:t>
            </a:r>
            <a:r>
              <a:rPr lang="en-US" sz="2000" b="1" dirty="0" err="1">
                <a:latin typeface="Cambria Math"/>
                <a:ea typeface="Cambria Math"/>
                <a:cs typeface="Times New Roman"/>
              </a:rPr>
              <a:t>Y</a:t>
            </a:r>
            <a:r>
              <a:rPr lang="en-US" sz="2000" b="1" baseline="-25000" dirty="0" err="1">
                <a:latin typeface="Cambria Math"/>
                <a:ea typeface="Cambria Math"/>
                <a:cs typeface="Times New Roman"/>
              </a:rPr>
              <a:t>t</a:t>
            </a:r>
            <a:r>
              <a:rPr lang="en-US" sz="2000" b="1" baseline="-25000" dirty="0">
                <a:latin typeface="Cambria Math"/>
                <a:ea typeface="Cambria Math"/>
                <a:cs typeface="Times New Roman"/>
              </a:rPr>
              <a:t>  </a:t>
            </a:r>
            <a:r>
              <a:rPr lang="en-US" sz="2000" b="1" dirty="0">
                <a:latin typeface="Cambria Math"/>
                <a:ea typeface="Cambria Math"/>
                <a:cs typeface="Times New Roman"/>
              </a:rPr>
              <a:t>= 5345.48 - 400.03t + 20.97t</a:t>
            </a:r>
            <a:r>
              <a:rPr lang="en-US" sz="2000" b="1" baseline="30000" dirty="0">
                <a:latin typeface="Cambria Math"/>
                <a:ea typeface="Cambria Math"/>
                <a:cs typeface="Times New Roman"/>
              </a:rPr>
              <a:t>2</a:t>
            </a:r>
            <a:r>
              <a:rPr lang="en-US" sz="2000" b="1" dirty="0">
                <a:latin typeface="Cambria Math"/>
                <a:ea typeface="Cambria Math"/>
                <a:cs typeface="Times New Roman"/>
              </a:rPr>
              <a:t> </a:t>
            </a:r>
            <a:endParaRPr lang="en-US" sz="2000" b="1">
              <a:latin typeface="Cambria Math"/>
              <a:ea typeface="Cambria Math"/>
              <a:cs typeface="Calibri"/>
            </a:endParaRPr>
          </a:p>
        </p:txBody>
      </p:sp>
      <p:pic>
        <p:nvPicPr>
          <p:cNvPr id="8" name="Picture 9" descr="Chart, line chart&#10;&#10;Description automatically generated">
            <a:extLst>
              <a:ext uri="{FF2B5EF4-FFF2-40B4-BE49-F238E27FC236}">
                <a16:creationId xmlns:a16="http://schemas.microsoft.com/office/drawing/2014/main" id="{00DE1ADA-B9C5-27B7-C4BC-94E806B56393}"/>
              </a:ext>
            </a:extLst>
          </p:cNvPr>
          <p:cNvPicPr>
            <a:picLocks noChangeAspect="1"/>
          </p:cNvPicPr>
          <p:nvPr/>
        </p:nvPicPr>
        <p:blipFill>
          <a:blip r:embed="rId3"/>
          <a:stretch>
            <a:fillRect/>
          </a:stretch>
        </p:blipFill>
        <p:spPr>
          <a:xfrm>
            <a:off x="191814" y="212014"/>
            <a:ext cx="5475890" cy="2834178"/>
          </a:xfrm>
          <a:prstGeom prst="rect">
            <a:avLst/>
          </a:prstGeom>
          <a:ln>
            <a:solidFill>
              <a:schemeClr val="tx1"/>
            </a:solidFill>
          </a:ln>
        </p:spPr>
      </p:pic>
      <p:pic>
        <p:nvPicPr>
          <p:cNvPr id="10" name="Picture 10" descr="Chart, line chart&#10;&#10;Description automatically generated">
            <a:extLst>
              <a:ext uri="{FF2B5EF4-FFF2-40B4-BE49-F238E27FC236}">
                <a16:creationId xmlns:a16="http://schemas.microsoft.com/office/drawing/2014/main" id="{3D8B5EBF-940E-B6D7-C387-62410407BE47}"/>
              </a:ext>
            </a:extLst>
          </p:cNvPr>
          <p:cNvPicPr>
            <a:picLocks noChangeAspect="1"/>
          </p:cNvPicPr>
          <p:nvPr/>
        </p:nvPicPr>
        <p:blipFill>
          <a:blip r:embed="rId4"/>
          <a:stretch>
            <a:fillRect/>
          </a:stretch>
        </p:blipFill>
        <p:spPr>
          <a:xfrm>
            <a:off x="6602783" y="2018634"/>
            <a:ext cx="5199992" cy="2688842"/>
          </a:xfrm>
          <a:prstGeom prst="rect">
            <a:avLst/>
          </a:prstGeom>
          <a:ln>
            <a:solidFill>
              <a:schemeClr val="tx1"/>
            </a:solidFill>
          </a:ln>
        </p:spPr>
      </p:pic>
      <p:pic>
        <p:nvPicPr>
          <p:cNvPr id="11" name="Picture 11" descr="Chart, line chart&#10;&#10;Description automatically generated">
            <a:extLst>
              <a:ext uri="{FF2B5EF4-FFF2-40B4-BE49-F238E27FC236}">
                <a16:creationId xmlns:a16="http://schemas.microsoft.com/office/drawing/2014/main" id="{492CBD7B-C1A2-2BD8-EB3C-08B0C017EFE5}"/>
              </a:ext>
            </a:extLst>
          </p:cNvPr>
          <p:cNvPicPr>
            <a:picLocks noChangeAspect="1"/>
          </p:cNvPicPr>
          <p:nvPr/>
        </p:nvPicPr>
        <p:blipFill>
          <a:blip r:embed="rId5"/>
          <a:stretch>
            <a:fillRect/>
          </a:stretch>
        </p:blipFill>
        <p:spPr>
          <a:xfrm>
            <a:off x="191814" y="3902479"/>
            <a:ext cx="5462751" cy="2810491"/>
          </a:xfrm>
          <a:prstGeom prst="rect">
            <a:avLst/>
          </a:prstGeom>
          <a:ln>
            <a:solidFill>
              <a:schemeClr val="tx1"/>
            </a:solidFill>
          </a:ln>
        </p:spPr>
      </p:pic>
      <p:sp>
        <p:nvSpPr>
          <p:cNvPr id="12" name="Arrow: Left 11">
            <a:extLst>
              <a:ext uri="{FF2B5EF4-FFF2-40B4-BE49-F238E27FC236}">
                <a16:creationId xmlns:a16="http://schemas.microsoft.com/office/drawing/2014/main" id="{2FD147E7-5C3F-1703-0604-A57C0C0B1E24}"/>
              </a:ext>
            </a:extLst>
          </p:cNvPr>
          <p:cNvSpPr/>
          <p:nvPr/>
        </p:nvSpPr>
        <p:spPr>
          <a:xfrm>
            <a:off x="5774120" y="807983"/>
            <a:ext cx="499241" cy="262758"/>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AC4FF2-1BDC-476C-6B42-DFAC78CCA3B7}"/>
              </a:ext>
            </a:extLst>
          </p:cNvPr>
          <p:cNvSpPr txBox="1"/>
          <p:nvPr/>
        </p:nvSpPr>
        <p:spPr>
          <a:xfrm>
            <a:off x="73574" y="3252952"/>
            <a:ext cx="57255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C00000"/>
                </a:solidFill>
                <a:latin typeface="Constantia"/>
                <a:cs typeface="Times New Roman"/>
              </a:rPr>
              <a:t>Love Affairs/Sexual relations:</a:t>
            </a:r>
            <a:r>
              <a:rPr lang="en-US" sz="2400" b="1" dirty="0">
                <a:latin typeface="Constantia"/>
                <a:cs typeface="Times New Roman"/>
              </a:rPr>
              <a:t> No trend</a:t>
            </a:r>
          </a:p>
        </p:txBody>
      </p:sp>
      <p:sp>
        <p:nvSpPr>
          <p:cNvPr id="16" name="Arrow: Right 15">
            <a:extLst>
              <a:ext uri="{FF2B5EF4-FFF2-40B4-BE49-F238E27FC236}">
                <a16:creationId xmlns:a16="http://schemas.microsoft.com/office/drawing/2014/main" id="{CD085D5C-D071-2E81-3A3D-8D3D8943991F}"/>
              </a:ext>
            </a:extLst>
          </p:cNvPr>
          <p:cNvSpPr/>
          <p:nvPr/>
        </p:nvSpPr>
        <p:spPr>
          <a:xfrm>
            <a:off x="5879223" y="3363310"/>
            <a:ext cx="499241" cy="23648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6C1912-8C72-D9B7-C4BA-28924E243B91}"/>
              </a:ext>
            </a:extLst>
          </p:cNvPr>
          <p:cNvSpPr txBox="1"/>
          <p:nvPr/>
        </p:nvSpPr>
        <p:spPr>
          <a:xfrm>
            <a:off x="6543795" y="4694200"/>
            <a:ext cx="4267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Dowry</a:t>
            </a:r>
            <a:r>
              <a:rPr lang="en-US" sz="2000" b="1" dirty="0">
                <a:solidFill>
                  <a:srgbClr val="C00000"/>
                </a:solidFill>
                <a:latin typeface="Constantia"/>
                <a:cs typeface="Times New Roman"/>
              </a:rPr>
              <a:t>: </a:t>
            </a:r>
            <a:r>
              <a:rPr lang="en-US" sz="2000" b="1" dirty="0">
                <a:latin typeface="Constantia"/>
                <a:cs typeface="Times New Roman"/>
              </a:rPr>
              <a:t>Linear</a:t>
            </a:r>
            <a:endParaRPr lang="en-US" sz="2000" b="1">
              <a:latin typeface="Constantia"/>
            </a:endParaRPr>
          </a:p>
          <a:p>
            <a:r>
              <a:rPr lang="en-US" sz="2000" b="1" dirty="0">
                <a:latin typeface="Cambria Math"/>
                <a:ea typeface="Cambria Math"/>
                <a:cs typeface="Times New Roman"/>
              </a:rPr>
              <a:t>Coefficients:</a:t>
            </a:r>
            <a:endParaRPr lang="en-US" sz="2000" b="1">
              <a:latin typeface="Cambria Math"/>
              <a:ea typeface="Cambria Math"/>
              <a:cs typeface="Calibri"/>
            </a:endParaRPr>
          </a:p>
          <a:p>
            <a:r>
              <a:rPr lang="en-US" sz="2000" b="1" dirty="0">
                <a:latin typeface="Cambria Math"/>
                <a:ea typeface="Cambria Math"/>
                <a:cs typeface="Times New Roman"/>
              </a:rPr>
              <a:t>(Intercept)         x</a:t>
            </a:r>
            <a:endParaRPr lang="en-US" sz="2000" b="1">
              <a:latin typeface="Cambria Math"/>
              <a:ea typeface="Cambria Math"/>
              <a:cs typeface="Calibri"/>
            </a:endParaRPr>
          </a:p>
          <a:p>
            <a:r>
              <a:rPr lang="en-US" sz="2000" b="1" dirty="0">
                <a:latin typeface="Cambria Math"/>
                <a:ea typeface="Cambria Math"/>
                <a:cs typeface="Times New Roman"/>
              </a:rPr>
              <a:t>838.62        42.42 </a:t>
            </a:r>
            <a:endParaRPr lang="en-US" sz="2000" b="1">
              <a:latin typeface="Cambria Math"/>
              <a:ea typeface="Cambria Math"/>
              <a:cs typeface="Calibri"/>
            </a:endParaRPr>
          </a:p>
          <a:p>
            <a:r>
              <a:rPr lang="en-US" sz="2000" b="1" dirty="0">
                <a:latin typeface="Cambria Math"/>
                <a:ea typeface="Cambria Math"/>
                <a:cs typeface="Times New Roman"/>
              </a:rPr>
              <a:t>The trend equation is: </a:t>
            </a:r>
            <a:endParaRPr lang="en-US" sz="2000" b="1">
              <a:latin typeface="Cambria Math"/>
              <a:ea typeface="Cambria Math"/>
              <a:cs typeface="Calibri"/>
            </a:endParaRPr>
          </a:p>
          <a:p>
            <a:r>
              <a:rPr lang="en-US" sz="2000" b="1" dirty="0" err="1">
                <a:latin typeface="Cambria Math"/>
                <a:ea typeface="Cambria Math"/>
                <a:cs typeface="Times New Roman"/>
              </a:rPr>
              <a:t>Y</a:t>
            </a:r>
            <a:r>
              <a:rPr lang="en-US" sz="2000" b="1" baseline="-25000" dirty="0" err="1">
                <a:latin typeface="Cambria Math"/>
                <a:ea typeface="Cambria Math"/>
                <a:cs typeface="Times New Roman"/>
              </a:rPr>
              <a:t>t</a:t>
            </a:r>
            <a:r>
              <a:rPr lang="en-US" sz="2000" b="1" baseline="-25000" dirty="0">
                <a:latin typeface="Cambria Math"/>
                <a:ea typeface="Cambria Math"/>
                <a:cs typeface="Times New Roman"/>
              </a:rPr>
              <a:t>  </a:t>
            </a:r>
            <a:r>
              <a:rPr lang="en-US" sz="2000" b="1" dirty="0">
                <a:latin typeface="Cambria Math"/>
                <a:ea typeface="Cambria Math"/>
                <a:cs typeface="Times New Roman"/>
              </a:rPr>
              <a:t>= 838.62 + 42.42t</a:t>
            </a:r>
            <a:endParaRPr lang="en-US" sz="2000" b="1">
              <a:latin typeface="Cambria Math"/>
              <a:ea typeface="Cambria Math"/>
              <a:cs typeface="Calibri"/>
            </a:endParaRPr>
          </a:p>
        </p:txBody>
      </p:sp>
      <p:sp>
        <p:nvSpPr>
          <p:cNvPr id="20" name="Arrow: Left 19">
            <a:extLst>
              <a:ext uri="{FF2B5EF4-FFF2-40B4-BE49-F238E27FC236}">
                <a16:creationId xmlns:a16="http://schemas.microsoft.com/office/drawing/2014/main" id="{A44EE163-C9B9-53B8-2282-53C6F544D710}"/>
              </a:ext>
            </a:extLst>
          </p:cNvPr>
          <p:cNvSpPr/>
          <p:nvPr/>
        </p:nvSpPr>
        <p:spPr>
          <a:xfrm>
            <a:off x="5787257" y="5314293"/>
            <a:ext cx="499241" cy="262758"/>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862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Business graph | PSDGraphics">
            <a:extLst>
              <a:ext uri="{FF2B5EF4-FFF2-40B4-BE49-F238E27FC236}">
                <a16:creationId xmlns:a16="http://schemas.microsoft.com/office/drawing/2014/main" id="{B96F5B37-0229-341D-F2A6-F2A10C78A035}"/>
              </a:ext>
            </a:extLst>
          </p:cNvPr>
          <p:cNvPicPr>
            <a:picLocks noChangeAspect="1"/>
          </p:cNvPicPr>
          <p:nvPr/>
        </p:nvPicPr>
        <p:blipFill rotWithShape="1">
          <a:blip r:embed="rId2">
            <a:duotone>
              <a:prstClr val="black"/>
              <a:schemeClr val="bg1">
                <a:tint val="45000"/>
                <a:satMod val="400000"/>
              </a:schemeClr>
            </a:duotone>
            <a:alphaModFix amt="10000"/>
          </a:blip>
          <a:srcRect b="25000"/>
          <a:stretch/>
        </p:blipFill>
        <p:spPr>
          <a:xfrm>
            <a:off x="20" y="1"/>
            <a:ext cx="12191980" cy="6857999"/>
          </a:xfrm>
          <a:prstGeom prst="rect">
            <a:avLst/>
          </a:prstGeom>
        </p:spPr>
      </p:pic>
      <p:sp>
        <p:nvSpPr>
          <p:cNvPr id="3" name="Text Placeholder 2">
            <a:extLst>
              <a:ext uri="{FF2B5EF4-FFF2-40B4-BE49-F238E27FC236}">
                <a16:creationId xmlns:a16="http://schemas.microsoft.com/office/drawing/2014/main" id="{EB916DC9-8A71-0C06-8C9E-BA902A91AB8D}"/>
              </a:ext>
            </a:extLst>
          </p:cNvPr>
          <p:cNvSpPr>
            <a:spLocks noGrp="1"/>
          </p:cNvSpPr>
          <p:nvPr>
            <p:ph type="body" idx="1"/>
          </p:nvPr>
        </p:nvSpPr>
        <p:spPr>
          <a:xfrm>
            <a:off x="82994" y="157811"/>
            <a:ext cx="12004350" cy="6559287"/>
          </a:xfrm>
        </p:spPr>
        <p:txBody>
          <a:bodyPr vert="horz" lIns="91440" tIns="45720" rIns="91440" bIns="45720" rtlCol="0" anchor="t">
            <a:normAutofit/>
          </a:bodyPr>
          <a:lstStyle/>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a:p>
            <a:endParaRPr lang="en-US" b="1" dirty="0">
              <a:solidFill>
                <a:srgbClr val="000000"/>
              </a:solidFill>
              <a:latin typeface="Constantia"/>
              <a:cs typeface="Times New Roman"/>
            </a:endParaRPr>
          </a:p>
        </p:txBody>
      </p:sp>
      <p:cxnSp>
        <p:nvCxnSpPr>
          <p:cNvPr id="17" name="Straight Connector 16">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2" name="Straight Connector 21">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A9B7AC55-BF9D-CC5B-DE70-630E2760508D}"/>
              </a:ext>
            </a:extLst>
          </p:cNvPr>
          <p:cNvPicPr>
            <a:picLocks noChangeAspect="1"/>
          </p:cNvPicPr>
          <p:nvPr/>
        </p:nvPicPr>
        <p:blipFill>
          <a:blip r:embed="rId3"/>
          <a:stretch>
            <a:fillRect/>
          </a:stretch>
        </p:blipFill>
        <p:spPr>
          <a:xfrm>
            <a:off x="152401" y="3732392"/>
            <a:ext cx="5791199" cy="2990855"/>
          </a:xfrm>
          <a:prstGeom prst="rect">
            <a:avLst/>
          </a:prstGeom>
          <a:ln>
            <a:solidFill>
              <a:schemeClr val="tx1"/>
            </a:solidFill>
          </a:ln>
        </p:spPr>
      </p:pic>
      <p:pic>
        <p:nvPicPr>
          <p:cNvPr id="4" name="Picture 5" descr="Chart, line chart&#10;&#10;Description automatically generated">
            <a:extLst>
              <a:ext uri="{FF2B5EF4-FFF2-40B4-BE49-F238E27FC236}">
                <a16:creationId xmlns:a16="http://schemas.microsoft.com/office/drawing/2014/main" id="{D2443C9C-9B5F-070F-7895-1C7CA8FE3F38}"/>
              </a:ext>
            </a:extLst>
          </p:cNvPr>
          <p:cNvPicPr>
            <a:picLocks noChangeAspect="1"/>
          </p:cNvPicPr>
          <p:nvPr/>
        </p:nvPicPr>
        <p:blipFill>
          <a:blip r:embed="rId4"/>
          <a:stretch>
            <a:fillRect/>
          </a:stretch>
        </p:blipFill>
        <p:spPr>
          <a:xfrm>
            <a:off x="202367" y="159519"/>
            <a:ext cx="5691265" cy="2878861"/>
          </a:xfrm>
          <a:prstGeom prst="rect">
            <a:avLst/>
          </a:prstGeom>
          <a:ln>
            <a:solidFill>
              <a:schemeClr val="tx1"/>
            </a:solidFill>
          </a:ln>
        </p:spPr>
      </p:pic>
      <p:sp>
        <p:nvSpPr>
          <p:cNvPr id="7" name="TextBox 6">
            <a:extLst>
              <a:ext uri="{FF2B5EF4-FFF2-40B4-BE49-F238E27FC236}">
                <a16:creationId xmlns:a16="http://schemas.microsoft.com/office/drawing/2014/main" id="{1C3FD636-CAE4-310D-0137-8A618892527C}"/>
              </a:ext>
            </a:extLst>
          </p:cNvPr>
          <p:cNvSpPr txBox="1"/>
          <p:nvPr/>
        </p:nvSpPr>
        <p:spPr>
          <a:xfrm>
            <a:off x="6508228" y="293557"/>
            <a:ext cx="485306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Communalism</a:t>
            </a:r>
            <a:r>
              <a:rPr lang="en-US" sz="2000" b="1" dirty="0">
                <a:latin typeface="Constantia"/>
                <a:cs typeface="Times New Roman"/>
              </a:rPr>
              <a:t>: Quadratic trend</a:t>
            </a:r>
            <a:endParaRPr lang="en-US" sz="2000" b="1">
              <a:latin typeface="Constantia"/>
              <a:cs typeface="Calibri"/>
            </a:endParaRPr>
          </a:p>
          <a:p>
            <a:r>
              <a:rPr lang="en-US" sz="1400" b="1" dirty="0">
                <a:latin typeface="Cambria Math"/>
                <a:ea typeface="Cambria Math"/>
                <a:cs typeface="Times New Roman"/>
              </a:rPr>
              <a:t>Coefficients:</a:t>
            </a:r>
            <a:endParaRPr lang="en-US" sz="1400" b="1">
              <a:latin typeface="Cambria Math"/>
              <a:ea typeface="Cambria Math"/>
              <a:cs typeface="Calibri" panose="020F0502020204030204"/>
            </a:endParaRPr>
          </a:p>
          <a:p>
            <a:r>
              <a:rPr lang="en-US" sz="1400" b="1" dirty="0">
                <a:latin typeface="Cambria Math"/>
                <a:ea typeface="Cambria Math"/>
                <a:cs typeface="Times New Roman"/>
              </a:rPr>
              <a:t>(Intercept)            x           x2</a:t>
            </a:r>
            <a:endParaRPr lang="en-US" sz="1400" b="1">
              <a:latin typeface="Cambria Math"/>
              <a:ea typeface="Cambria Math"/>
              <a:cs typeface="Calibri"/>
            </a:endParaRPr>
          </a:p>
          <a:p>
            <a:r>
              <a:rPr lang="en-US" sz="1400" b="1" dirty="0">
                <a:latin typeface="Cambria Math"/>
                <a:ea typeface="Cambria Math"/>
                <a:cs typeface="Times New Roman"/>
              </a:rPr>
              <a:t>202.049      -42.299        2.382 </a:t>
            </a:r>
            <a:endParaRPr lang="en-US" sz="1400" b="1">
              <a:latin typeface="Cambria Math"/>
              <a:ea typeface="Cambria Math"/>
              <a:cs typeface="Calibri"/>
            </a:endParaRPr>
          </a:p>
          <a:p>
            <a:r>
              <a:rPr lang="en-US" sz="1400" b="1" dirty="0">
                <a:latin typeface="Cambria Math"/>
                <a:ea typeface="Cambria Math"/>
                <a:cs typeface="Times New Roman"/>
              </a:rPr>
              <a:t>The trend equation is: </a:t>
            </a:r>
            <a:r>
              <a:rPr lang="en-US" sz="1400" b="1" err="1">
                <a:latin typeface="Cambria Math"/>
                <a:ea typeface="Cambria Math"/>
                <a:cs typeface="Times New Roman"/>
              </a:rPr>
              <a:t>Y</a:t>
            </a:r>
            <a:r>
              <a:rPr lang="en-US" sz="1400" b="1" baseline="-25000" err="1">
                <a:latin typeface="Cambria Math"/>
                <a:ea typeface="Cambria Math"/>
                <a:cs typeface="Times New Roman"/>
              </a:rPr>
              <a:t>t</a:t>
            </a:r>
            <a:r>
              <a:rPr lang="en-US" sz="1400" b="1" baseline="-25000" dirty="0">
                <a:latin typeface="Cambria Math"/>
                <a:ea typeface="Cambria Math"/>
                <a:cs typeface="Times New Roman"/>
              </a:rPr>
              <a:t> </a:t>
            </a:r>
            <a:r>
              <a:rPr lang="en-US" sz="1400" b="1" dirty="0">
                <a:latin typeface="Cambria Math"/>
                <a:ea typeface="Cambria Math"/>
                <a:cs typeface="Times New Roman"/>
              </a:rPr>
              <a:t>= 202.049 - 42.299t + 2.382t</a:t>
            </a:r>
            <a:r>
              <a:rPr lang="en-US" sz="1400" b="1" baseline="30000" dirty="0">
                <a:latin typeface="Cambria Math"/>
                <a:ea typeface="Cambria Math"/>
                <a:cs typeface="Times New Roman"/>
              </a:rPr>
              <a:t>2</a:t>
            </a:r>
            <a:r>
              <a:rPr lang="en-US" sz="1400" b="1" dirty="0">
                <a:latin typeface="Cambria Math"/>
                <a:ea typeface="Cambria Math"/>
                <a:cs typeface="Times New Roman"/>
              </a:rPr>
              <a:t> </a:t>
            </a:r>
            <a:endParaRPr lang="en-US" sz="1400" b="1">
              <a:latin typeface="Cambria Math"/>
              <a:ea typeface="Cambria Math"/>
              <a:cs typeface="Calibri"/>
            </a:endParaRPr>
          </a:p>
        </p:txBody>
      </p:sp>
      <p:sp>
        <p:nvSpPr>
          <p:cNvPr id="8" name="TextBox 7">
            <a:extLst>
              <a:ext uri="{FF2B5EF4-FFF2-40B4-BE49-F238E27FC236}">
                <a16:creationId xmlns:a16="http://schemas.microsoft.com/office/drawing/2014/main" id="{03E49A05-5E0C-1175-5D72-9B5B6BD88185}"/>
              </a:ext>
            </a:extLst>
          </p:cNvPr>
          <p:cNvSpPr txBox="1"/>
          <p:nvPr/>
        </p:nvSpPr>
        <p:spPr>
          <a:xfrm>
            <a:off x="6685614" y="5049187"/>
            <a:ext cx="52040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C00000"/>
                </a:solidFill>
                <a:latin typeface="Constantia"/>
                <a:cs typeface="Times New Roman"/>
              </a:rPr>
              <a:t>Witchcraft</a:t>
            </a:r>
            <a:r>
              <a:rPr lang="en-US" b="1" dirty="0">
                <a:solidFill>
                  <a:srgbClr val="C00000"/>
                </a:solidFill>
                <a:latin typeface="Constantia"/>
                <a:cs typeface="Times New Roman"/>
              </a:rPr>
              <a:t>:</a:t>
            </a:r>
            <a:r>
              <a:rPr lang="en-US" b="1" dirty="0">
                <a:latin typeface="Constantia"/>
                <a:cs typeface="Times New Roman"/>
              </a:rPr>
              <a:t> </a:t>
            </a:r>
            <a:r>
              <a:rPr lang="en-US" sz="1800" b="1" dirty="0">
                <a:latin typeface="Constantia"/>
                <a:cs typeface="Times New Roman"/>
              </a:rPr>
              <a:t> No trend</a:t>
            </a:r>
            <a:endParaRPr lang="en-US" b="1" dirty="0">
              <a:latin typeface="Cambria Math"/>
              <a:ea typeface="Cambria Math"/>
              <a:cs typeface="Calibri"/>
            </a:endParaRPr>
          </a:p>
        </p:txBody>
      </p:sp>
      <p:sp>
        <p:nvSpPr>
          <p:cNvPr id="9" name="TextBox 8">
            <a:extLst>
              <a:ext uri="{FF2B5EF4-FFF2-40B4-BE49-F238E27FC236}">
                <a16:creationId xmlns:a16="http://schemas.microsoft.com/office/drawing/2014/main" id="{FC75D0E2-ACCC-F87B-8EC2-4B043D00CED9}"/>
              </a:ext>
            </a:extLst>
          </p:cNvPr>
          <p:cNvSpPr txBox="1"/>
          <p:nvPr/>
        </p:nvSpPr>
        <p:spPr>
          <a:xfrm>
            <a:off x="1449048" y="3241621"/>
            <a:ext cx="2342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Lunacy</a:t>
            </a:r>
            <a:r>
              <a:rPr lang="en-US" sz="2000" b="1" dirty="0">
                <a:solidFill>
                  <a:srgbClr val="C00000"/>
                </a:solidFill>
                <a:latin typeface="Constantia"/>
                <a:cs typeface="Times New Roman"/>
              </a:rPr>
              <a:t>:</a:t>
            </a:r>
            <a:r>
              <a:rPr lang="en-US" sz="2000" b="1" dirty="0">
                <a:latin typeface="Constantia"/>
                <a:cs typeface="Times New Roman"/>
              </a:rPr>
              <a:t> No trend</a:t>
            </a:r>
            <a:endParaRPr lang="en-US" sz="2000" b="1" dirty="0">
              <a:latin typeface="Constantia"/>
            </a:endParaRPr>
          </a:p>
        </p:txBody>
      </p:sp>
      <p:sp>
        <p:nvSpPr>
          <p:cNvPr id="10" name="Arrow: Curved Down 9">
            <a:extLst>
              <a:ext uri="{FF2B5EF4-FFF2-40B4-BE49-F238E27FC236}">
                <a16:creationId xmlns:a16="http://schemas.microsoft.com/office/drawing/2014/main" id="{F6A5D050-5E88-037C-EC27-CF75FF0C8457}"/>
              </a:ext>
            </a:extLst>
          </p:cNvPr>
          <p:cNvSpPr/>
          <p:nvPr/>
        </p:nvSpPr>
        <p:spPr>
          <a:xfrm rot="2520000">
            <a:off x="3810000" y="3266607"/>
            <a:ext cx="587114" cy="324786"/>
          </a:xfrm>
          <a:prstGeom prst="curved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1" name="Arrow: Curved Down 10">
            <a:extLst>
              <a:ext uri="{FF2B5EF4-FFF2-40B4-BE49-F238E27FC236}">
                <a16:creationId xmlns:a16="http://schemas.microsoft.com/office/drawing/2014/main" id="{A39E281D-31A7-867D-3BC4-9C7F020AFAB2}"/>
              </a:ext>
            </a:extLst>
          </p:cNvPr>
          <p:cNvSpPr/>
          <p:nvPr/>
        </p:nvSpPr>
        <p:spPr>
          <a:xfrm rot="15540000">
            <a:off x="5964849" y="4989640"/>
            <a:ext cx="699541" cy="474688"/>
          </a:xfrm>
          <a:prstGeom prst="curved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2" name="Arrow: Left 11">
            <a:extLst>
              <a:ext uri="{FF2B5EF4-FFF2-40B4-BE49-F238E27FC236}">
                <a16:creationId xmlns:a16="http://schemas.microsoft.com/office/drawing/2014/main" id="{8E4ABAE8-BE2D-FA01-315B-F0CB32432302}"/>
              </a:ext>
            </a:extLst>
          </p:cNvPr>
          <p:cNvSpPr/>
          <p:nvPr/>
        </p:nvSpPr>
        <p:spPr>
          <a:xfrm>
            <a:off x="5996065" y="618344"/>
            <a:ext cx="412229" cy="212360"/>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6FECAD2-A037-C760-3FFA-B63BB1B54D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474" y="1691187"/>
            <a:ext cx="5340689" cy="2990854"/>
          </a:xfrm>
          <a:prstGeom prst="rect">
            <a:avLst/>
          </a:prstGeom>
        </p:spPr>
      </p:pic>
    </p:spTree>
    <p:extLst>
      <p:ext uri="{BB962C8B-B14F-4D97-AF65-F5344CB8AC3E}">
        <p14:creationId xmlns:p14="http://schemas.microsoft.com/office/powerpoint/2010/main" val="3888969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Business graph | PSDGraphics">
            <a:extLst>
              <a:ext uri="{FF2B5EF4-FFF2-40B4-BE49-F238E27FC236}">
                <a16:creationId xmlns:a16="http://schemas.microsoft.com/office/drawing/2014/main" id="{B96F5B37-0229-341D-F2A6-F2A10C78A035}"/>
              </a:ext>
            </a:extLst>
          </p:cNvPr>
          <p:cNvPicPr>
            <a:picLocks noChangeAspect="1"/>
          </p:cNvPicPr>
          <p:nvPr/>
        </p:nvPicPr>
        <p:blipFill rotWithShape="1">
          <a:blip r:embed="rId2">
            <a:duotone>
              <a:prstClr val="black"/>
              <a:schemeClr val="bg1">
                <a:tint val="45000"/>
                <a:satMod val="400000"/>
              </a:schemeClr>
            </a:duotone>
            <a:alphaModFix amt="10000"/>
          </a:blip>
          <a:srcRect b="25000"/>
          <a:stretch/>
        </p:blipFill>
        <p:spPr>
          <a:xfrm>
            <a:off x="20" y="1"/>
            <a:ext cx="12191980" cy="6857999"/>
          </a:xfrm>
          <a:prstGeom prst="rect">
            <a:avLst/>
          </a:prstGeom>
        </p:spPr>
      </p:pic>
      <p:sp>
        <p:nvSpPr>
          <p:cNvPr id="3" name="Text Placeholder 2">
            <a:extLst>
              <a:ext uri="{FF2B5EF4-FFF2-40B4-BE49-F238E27FC236}">
                <a16:creationId xmlns:a16="http://schemas.microsoft.com/office/drawing/2014/main" id="{EB916DC9-8A71-0C06-8C9E-BA902A91AB8D}"/>
              </a:ext>
            </a:extLst>
          </p:cNvPr>
          <p:cNvSpPr>
            <a:spLocks noGrp="1"/>
          </p:cNvSpPr>
          <p:nvPr>
            <p:ph type="body" idx="1"/>
          </p:nvPr>
        </p:nvSpPr>
        <p:spPr>
          <a:xfrm>
            <a:off x="170436" y="132827"/>
            <a:ext cx="11791989" cy="6496829"/>
          </a:xfrm>
        </p:spPr>
        <p:txBody>
          <a:bodyPr vert="horz" lIns="91440" tIns="45720" rIns="91440" bIns="45720" rtlCol="0" anchor="t">
            <a:normAutofit/>
          </a:bodyPr>
          <a:lstStyle/>
          <a:p>
            <a:endParaRPr lang="en-US" sz="2200" dirty="0">
              <a:solidFill>
                <a:schemeClr val="tx2"/>
              </a:solidFill>
              <a:cs typeface="Calibri"/>
            </a:endParaRPr>
          </a:p>
        </p:txBody>
      </p:sp>
      <p:cxnSp>
        <p:nvCxnSpPr>
          <p:cNvPr id="17" name="Straight Connector 16">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2" name="Straight Connector 21">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5" descr="Chart, line chart&#10;&#10;Description automatically generated">
            <a:extLst>
              <a:ext uri="{FF2B5EF4-FFF2-40B4-BE49-F238E27FC236}">
                <a16:creationId xmlns:a16="http://schemas.microsoft.com/office/drawing/2014/main" id="{36D25B41-CE9E-A7A4-5139-170425B3F3FF}"/>
              </a:ext>
            </a:extLst>
          </p:cNvPr>
          <p:cNvPicPr>
            <a:picLocks noChangeAspect="1"/>
          </p:cNvPicPr>
          <p:nvPr/>
        </p:nvPicPr>
        <p:blipFill>
          <a:blip r:embed="rId3"/>
          <a:stretch>
            <a:fillRect/>
          </a:stretch>
        </p:blipFill>
        <p:spPr>
          <a:xfrm>
            <a:off x="164892" y="134537"/>
            <a:ext cx="6228413" cy="3241123"/>
          </a:xfrm>
          <a:prstGeom prst="rect">
            <a:avLst/>
          </a:prstGeom>
          <a:ln>
            <a:solidFill>
              <a:schemeClr val="tx1"/>
            </a:solidFill>
          </a:ln>
        </p:spPr>
      </p:pic>
      <p:pic>
        <p:nvPicPr>
          <p:cNvPr id="6" name="Picture 6" descr="Chart, line chart&#10;&#10;Description automatically generated">
            <a:extLst>
              <a:ext uri="{FF2B5EF4-FFF2-40B4-BE49-F238E27FC236}">
                <a16:creationId xmlns:a16="http://schemas.microsoft.com/office/drawing/2014/main" id="{F2F10AAA-4A8C-15C1-517C-8FDF179ECCA9}"/>
              </a:ext>
            </a:extLst>
          </p:cNvPr>
          <p:cNvPicPr>
            <a:picLocks noChangeAspect="1"/>
          </p:cNvPicPr>
          <p:nvPr/>
        </p:nvPicPr>
        <p:blipFill>
          <a:blip r:embed="rId4"/>
          <a:stretch>
            <a:fillRect/>
          </a:stretch>
        </p:blipFill>
        <p:spPr>
          <a:xfrm>
            <a:off x="5798695" y="3519917"/>
            <a:ext cx="6240904" cy="3215937"/>
          </a:xfrm>
          <a:prstGeom prst="rect">
            <a:avLst/>
          </a:prstGeom>
          <a:ln>
            <a:solidFill>
              <a:schemeClr val="tx1"/>
            </a:solidFill>
          </a:ln>
        </p:spPr>
      </p:pic>
      <p:sp>
        <p:nvSpPr>
          <p:cNvPr id="7" name="TextBox 6">
            <a:extLst>
              <a:ext uri="{FF2B5EF4-FFF2-40B4-BE49-F238E27FC236}">
                <a16:creationId xmlns:a16="http://schemas.microsoft.com/office/drawing/2014/main" id="{7FE1A00D-06DA-1A33-4F89-520FC5AA4A48}"/>
              </a:ext>
            </a:extLst>
          </p:cNvPr>
          <p:cNvSpPr txBox="1"/>
          <p:nvPr/>
        </p:nvSpPr>
        <p:spPr>
          <a:xfrm>
            <a:off x="6583181" y="999345"/>
            <a:ext cx="560881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Casteism</a:t>
            </a:r>
            <a:r>
              <a:rPr lang="en-US" sz="2000" b="1" dirty="0">
                <a:latin typeface="Constantia"/>
                <a:cs typeface="Times New Roman"/>
              </a:rPr>
              <a:t>: Polynomial trend of degree 6</a:t>
            </a:r>
            <a:endParaRPr lang="en-US" sz="2000" b="1" dirty="0">
              <a:latin typeface="Constantia"/>
            </a:endParaRPr>
          </a:p>
          <a:p>
            <a:r>
              <a:rPr lang="en-US" sz="1600" b="1" dirty="0">
                <a:latin typeface="Times New Roman"/>
                <a:ea typeface="Times New Roman"/>
                <a:cs typeface="Times New Roman"/>
              </a:rPr>
              <a:t>Coefficients:</a:t>
            </a:r>
            <a:endParaRPr lang="en-US" sz="1600" b="1">
              <a:latin typeface="Times New Roman"/>
              <a:ea typeface="Times New Roman"/>
              <a:cs typeface="Calibri"/>
            </a:endParaRPr>
          </a:p>
          <a:p>
            <a:r>
              <a:rPr lang="en-US" sz="1200" b="1" dirty="0">
                <a:latin typeface="Times New Roman"/>
                <a:ea typeface="Times New Roman"/>
                <a:cs typeface="Times New Roman"/>
              </a:rPr>
              <a:t>(Intercept)            x                    x2                x3                   x4               x5              x6</a:t>
            </a:r>
            <a:endParaRPr lang="en-US" b="1">
              <a:latin typeface="Times New Roman"/>
              <a:ea typeface="Times New Roman"/>
              <a:cs typeface="Calibri"/>
            </a:endParaRPr>
          </a:p>
          <a:p>
            <a:r>
              <a:rPr lang="en-US" sz="1200" b="1" dirty="0">
                <a:latin typeface="Times New Roman"/>
                <a:ea typeface="Times New Roman"/>
                <a:cs typeface="Times New Roman"/>
              </a:rPr>
              <a:t>-64.895105   188.467979   -97.518355   23.267077    -2.860821     0.175258   -0.004216 </a:t>
            </a:r>
            <a:endParaRPr lang="en-US" b="1">
              <a:latin typeface="Times New Roman"/>
              <a:ea typeface="Times New Roman"/>
              <a:cs typeface="Calibri"/>
            </a:endParaRPr>
          </a:p>
          <a:p>
            <a:r>
              <a:rPr lang="en-US" sz="1600" b="1" dirty="0">
                <a:latin typeface="Times New Roman"/>
                <a:ea typeface="Times New Roman"/>
                <a:cs typeface="Times New Roman"/>
              </a:rPr>
              <a:t>The trend equation is:</a:t>
            </a:r>
            <a:endParaRPr lang="en-US" sz="1600" b="1">
              <a:latin typeface="Times New Roman"/>
              <a:ea typeface="Times New Roman"/>
              <a:cs typeface="Calibri"/>
            </a:endParaRPr>
          </a:p>
          <a:p>
            <a:pPr algn="l"/>
            <a:r>
              <a:rPr lang="en-US" sz="1600" b="1" dirty="0" err="1">
                <a:latin typeface="Times New Roman"/>
                <a:ea typeface="Times New Roman"/>
                <a:cs typeface="Times New Roman"/>
              </a:rPr>
              <a:t>Y</a:t>
            </a:r>
            <a:r>
              <a:rPr lang="en-US" sz="1600" b="1" baseline="-25000" dirty="0" err="1">
                <a:latin typeface="Times New Roman"/>
                <a:ea typeface="Times New Roman"/>
                <a:cs typeface="Times New Roman"/>
              </a:rPr>
              <a:t>t</a:t>
            </a:r>
            <a:r>
              <a:rPr lang="en-US" sz="1600" b="1" baseline="-25000" dirty="0">
                <a:latin typeface="Times New Roman"/>
                <a:ea typeface="Times New Roman"/>
                <a:cs typeface="Times New Roman"/>
              </a:rPr>
              <a:t> </a:t>
            </a:r>
            <a:r>
              <a:rPr lang="en-US" sz="1600" b="1" dirty="0">
                <a:latin typeface="Times New Roman"/>
                <a:ea typeface="Times New Roman"/>
                <a:cs typeface="Times New Roman"/>
              </a:rPr>
              <a:t>= -64.895105 + 188.467979t - 97.518355t</a:t>
            </a:r>
            <a:r>
              <a:rPr lang="en-US" sz="1600" b="1" baseline="30000" dirty="0">
                <a:latin typeface="Times New Roman"/>
                <a:ea typeface="Times New Roman"/>
                <a:cs typeface="Times New Roman"/>
              </a:rPr>
              <a:t>2 </a:t>
            </a:r>
            <a:r>
              <a:rPr lang="en-US" sz="1600" b="1" dirty="0">
                <a:latin typeface="Times New Roman"/>
                <a:ea typeface="Times New Roman"/>
                <a:cs typeface="Times New Roman"/>
              </a:rPr>
              <a:t>+ 23.267077t</a:t>
            </a:r>
            <a:r>
              <a:rPr lang="en-US" sz="1600" b="1" baseline="30000" dirty="0">
                <a:latin typeface="Times New Roman"/>
                <a:ea typeface="Times New Roman"/>
                <a:cs typeface="Times New Roman"/>
              </a:rPr>
              <a:t>3 </a:t>
            </a:r>
            <a:r>
              <a:rPr lang="en-US" sz="1600" b="1" dirty="0">
                <a:latin typeface="Times New Roman"/>
                <a:ea typeface="Times New Roman"/>
                <a:cs typeface="Times New Roman"/>
              </a:rPr>
              <a:t>- 2.860821t</a:t>
            </a:r>
            <a:r>
              <a:rPr lang="en-US" sz="1600" b="1" baseline="30000" dirty="0">
                <a:latin typeface="Times New Roman"/>
                <a:ea typeface="Times New Roman"/>
                <a:cs typeface="Times New Roman"/>
              </a:rPr>
              <a:t>4 </a:t>
            </a:r>
            <a:r>
              <a:rPr lang="en-US" sz="1600" b="1" dirty="0">
                <a:latin typeface="Times New Roman"/>
                <a:ea typeface="Times New Roman"/>
                <a:cs typeface="Times New Roman"/>
              </a:rPr>
              <a:t>+0.175258t</a:t>
            </a:r>
            <a:r>
              <a:rPr lang="en-US" sz="1600" b="1" baseline="30000" dirty="0">
                <a:latin typeface="Times New Roman"/>
                <a:ea typeface="Times New Roman"/>
                <a:cs typeface="Times New Roman"/>
              </a:rPr>
              <a:t>5 </a:t>
            </a:r>
            <a:r>
              <a:rPr lang="en-US" sz="1600" b="1" dirty="0">
                <a:latin typeface="Times New Roman"/>
                <a:ea typeface="Times New Roman"/>
                <a:cs typeface="Times New Roman"/>
              </a:rPr>
              <a:t>- 0.004216t</a:t>
            </a:r>
            <a:r>
              <a:rPr lang="en-US" sz="1600" b="1" baseline="30000" dirty="0">
                <a:latin typeface="Times New Roman"/>
                <a:ea typeface="Times New Roman"/>
                <a:cs typeface="Times New Roman"/>
              </a:rPr>
              <a:t>6</a:t>
            </a:r>
            <a:r>
              <a:rPr lang="en-US" sz="1600" b="1" dirty="0">
                <a:latin typeface="Times New Roman"/>
                <a:ea typeface="Times New Roman"/>
                <a:cs typeface="Times New Roman"/>
              </a:rPr>
              <a:t> </a:t>
            </a:r>
            <a:endParaRPr lang="en-US" sz="1600" b="1">
              <a:latin typeface="Times New Roman"/>
              <a:ea typeface="Cambria Math"/>
              <a:cs typeface="Calibri"/>
            </a:endParaRPr>
          </a:p>
        </p:txBody>
      </p:sp>
      <p:sp>
        <p:nvSpPr>
          <p:cNvPr id="8" name="TextBox 7">
            <a:extLst>
              <a:ext uri="{FF2B5EF4-FFF2-40B4-BE49-F238E27FC236}">
                <a16:creationId xmlns:a16="http://schemas.microsoft.com/office/drawing/2014/main" id="{095E9413-0660-D232-416F-3AA6A41C4F10}"/>
              </a:ext>
            </a:extLst>
          </p:cNvPr>
          <p:cNvSpPr txBox="1"/>
          <p:nvPr/>
        </p:nvSpPr>
        <p:spPr>
          <a:xfrm>
            <a:off x="156148" y="3672590"/>
            <a:ext cx="594609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C00000"/>
                </a:solidFill>
                <a:latin typeface="Constantia"/>
                <a:cs typeface="Times New Roman"/>
              </a:rPr>
              <a:t>Class Conflict</a:t>
            </a:r>
            <a:r>
              <a:rPr lang="en-US" sz="2000" b="1" dirty="0">
                <a:solidFill>
                  <a:srgbClr val="C00000"/>
                </a:solidFill>
                <a:latin typeface="Constantia"/>
                <a:cs typeface="Times New Roman"/>
              </a:rPr>
              <a:t>: </a:t>
            </a:r>
            <a:r>
              <a:rPr lang="en-US" sz="2000" b="1" dirty="0">
                <a:latin typeface="Constantia"/>
                <a:cs typeface="Times New Roman"/>
              </a:rPr>
              <a:t>Polynomial trend of degree 7</a:t>
            </a:r>
            <a:endParaRPr lang="en-US" sz="2000" b="1" dirty="0">
              <a:latin typeface="Constantia"/>
            </a:endParaRPr>
          </a:p>
          <a:p>
            <a:r>
              <a:rPr lang="en-US" sz="1400" b="1" dirty="0">
                <a:latin typeface="Times New Roman"/>
                <a:cs typeface="Times New Roman"/>
              </a:rPr>
              <a:t>Coefficients:</a:t>
            </a:r>
            <a:endParaRPr lang="en-US" sz="1400" b="1" dirty="0">
              <a:latin typeface="Calibri" panose="020F0502020204030204"/>
              <a:cs typeface="Calibri"/>
            </a:endParaRPr>
          </a:p>
          <a:p>
            <a:r>
              <a:rPr lang="en-US" sz="1400" b="1" dirty="0">
                <a:latin typeface="Times New Roman"/>
                <a:cs typeface="Times New Roman"/>
              </a:rPr>
              <a:t>(Intercept)              x                   x2                    x3                   </a:t>
            </a:r>
            <a:endParaRPr lang="en-US" sz="1400" b="1" dirty="0">
              <a:latin typeface="Calibri" panose="020F0502020204030204"/>
              <a:cs typeface="Calibri"/>
            </a:endParaRPr>
          </a:p>
          <a:p>
            <a:r>
              <a:rPr lang="en-US" sz="1400" b="1" dirty="0">
                <a:latin typeface="Times New Roman"/>
                <a:cs typeface="Times New Roman"/>
              </a:rPr>
              <a:t>5.400e+02     -9.198e+02     6.544e+02      -2.216e+02</a:t>
            </a:r>
            <a:endParaRPr lang="en-US" dirty="0"/>
          </a:p>
          <a:p>
            <a:r>
              <a:rPr lang="en-US" sz="1400" b="1" dirty="0">
                <a:latin typeface="Times New Roman"/>
                <a:cs typeface="Times New Roman"/>
              </a:rPr>
              <a:t>     x4                    x5                  x6                 x7     </a:t>
            </a:r>
            <a:endParaRPr lang="en-US" sz="1400" b="1" dirty="0">
              <a:latin typeface="Calibri" panose="020F0502020204030204"/>
              <a:cs typeface="Calibri"/>
            </a:endParaRPr>
          </a:p>
          <a:p>
            <a:r>
              <a:rPr lang="en-US" sz="1400" b="1" dirty="0">
                <a:latin typeface="Times New Roman"/>
                <a:cs typeface="Times New Roman"/>
              </a:rPr>
              <a:t>3.963e+01     -3.851e+00    1.923e-01   -3.864e-03</a:t>
            </a:r>
            <a:endParaRPr lang="en-US" sz="1400" b="1">
              <a:latin typeface="Calibri" panose="020F0502020204030204"/>
              <a:cs typeface="Calibri"/>
            </a:endParaRPr>
          </a:p>
          <a:p>
            <a:r>
              <a:rPr lang="en-US" sz="1400" b="1" dirty="0">
                <a:latin typeface="Times New Roman"/>
                <a:cs typeface="Times New Roman"/>
              </a:rPr>
              <a:t>The trend equation is:</a:t>
            </a:r>
            <a:endParaRPr lang="en-US" sz="1400" b="1" dirty="0">
              <a:latin typeface="Calibri" panose="020F0502020204030204"/>
              <a:cs typeface="Calibri"/>
            </a:endParaRPr>
          </a:p>
          <a:p>
            <a:r>
              <a:rPr lang="en-US" sz="1400" b="1" dirty="0" err="1">
                <a:latin typeface="Times New Roman"/>
                <a:cs typeface="Times New Roman"/>
              </a:rPr>
              <a:t>Y</a:t>
            </a:r>
            <a:r>
              <a:rPr lang="en-US" sz="1400" b="1" baseline="-25000" dirty="0" err="1">
                <a:latin typeface="Times New Roman"/>
                <a:cs typeface="Times New Roman"/>
              </a:rPr>
              <a:t>t</a:t>
            </a:r>
            <a:r>
              <a:rPr lang="en-US" sz="1400" b="1" dirty="0">
                <a:latin typeface="Times New Roman"/>
                <a:cs typeface="Times New Roman"/>
              </a:rPr>
              <a:t>=5.400e+02-9.198e+02t+6.544e+02t</a:t>
            </a:r>
            <a:r>
              <a:rPr lang="en-US" sz="1400" b="1" baseline="30000" dirty="0">
                <a:latin typeface="Times New Roman"/>
                <a:cs typeface="Times New Roman"/>
              </a:rPr>
              <a:t>2</a:t>
            </a:r>
            <a:r>
              <a:rPr lang="en-US" sz="1400" b="1" dirty="0">
                <a:latin typeface="Times New Roman"/>
                <a:cs typeface="Times New Roman"/>
              </a:rPr>
              <a:t>-2.216e+02t</a:t>
            </a:r>
            <a:r>
              <a:rPr lang="en-US" sz="1400" b="1" baseline="30000" dirty="0">
                <a:latin typeface="Times New Roman"/>
                <a:cs typeface="Times New Roman"/>
              </a:rPr>
              <a:t>3</a:t>
            </a:r>
            <a:r>
              <a:rPr lang="en-US" sz="1400" b="1" dirty="0">
                <a:latin typeface="Times New Roman"/>
                <a:cs typeface="Times New Roman"/>
              </a:rPr>
              <a:t>+3.963e+01t</a:t>
            </a:r>
            <a:r>
              <a:rPr lang="en-US" sz="1400" b="1" baseline="30000" dirty="0">
                <a:latin typeface="Times New Roman"/>
                <a:cs typeface="Times New Roman"/>
              </a:rPr>
              <a:t>4</a:t>
            </a:r>
            <a:r>
              <a:rPr lang="en-US" sz="1400" b="1" dirty="0">
                <a:latin typeface="Times New Roman"/>
                <a:cs typeface="Times New Roman"/>
              </a:rPr>
              <a:t>-3.851e+00t</a:t>
            </a:r>
            <a:r>
              <a:rPr lang="en-US" sz="1400" b="1" baseline="30000" dirty="0">
                <a:latin typeface="Times New Roman"/>
                <a:cs typeface="Times New Roman"/>
              </a:rPr>
              <a:t>5</a:t>
            </a:r>
            <a:r>
              <a:rPr lang="en-US" sz="1400" b="1" dirty="0">
                <a:latin typeface="Times New Roman"/>
                <a:cs typeface="Times New Roman"/>
              </a:rPr>
              <a:t>+1.923e-01t</a:t>
            </a:r>
            <a:r>
              <a:rPr lang="en-US" sz="1400" b="1" baseline="30000" dirty="0">
                <a:latin typeface="Times New Roman"/>
                <a:cs typeface="Times New Roman"/>
              </a:rPr>
              <a:t>6 </a:t>
            </a:r>
            <a:r>
              <a:rPr lang="en-US" sz="1400" b="1" dirty="0">
                <a:latin typeface="Times New Roman"/>
                <a:cs typeface="Times New Roman"/>
              </a:rPr>
              <a:t>-3.864e-03t</a:t>
            </a:r>
            <a:r>
              <a:rPr lang="en-US" sz="1400" b="1" baseline="30000" dirty="0">
                <a:latin typeface="Times New Roman"/>
                <a:cs typeface="Times New Roman"/>
              </a:rPr>
              <a:t>7</a:t>
            </a:r>
            <a:r>
              <a:rPr lang="en-US" sz="1400" b="1" dirty="0">
                <a:latin typeface="Times New Roman"/>
                <a:cs typeface="Times New Roman"/>
              </a:rPr>
              <a:t>  </a:t>
            </a:r>
            <a:endParaRPr lang="en-US" sz="1400" b="1">
              <a:cs typeface="Calibri"/>
            </a:endParaRPr>
          </a:p>
        </p:txBody>
      </p:sp>
      <p:sp>
        <p:nvSpPr>
          <p:cNvPr id="9" name="Arrow: Bent-Up 8">
            <a:extLst>
              <a:ext uri="{FF2B5EF4-FFF2-40B4-BE49-F238E27FC236}">
                <a16:creationId xmlns:a16="http://schemas.microsoft.com/office/drawing/2014/main" id="{42CB047D-297D-EB62-3DAF-06EDF179AC0D}"/>
              </a:ext>
            </a:extLst>
          </p:cNvPr>
          <p:cNvSpPr/>
          <p:nvPr/>
        </p:nvSpPr>
        <p:spPr>
          <a:xfrm rot="16200000">
            <a:off x="6614409" y="493426"/>
            <a:ext cx="474688" cy="524655"/>
          </a:xfrm>
          <a:prstGeom prst="bentUp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9E71AAD-5109-DE11-19A3-CC3CFBAF1A67}"/>
              </a:ext>
            </a:extLst>
          </p:cNvPr>
          <p:cNvSpPr/>
          <p:nvPr/>
        </p:nvSpPr>
        <p:spPr>
          <a:xfrm>
            <a:off x="5040443" y="4459573"/>
            <a:ext cx="587114" cy="29980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68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Business graph | PSDGraphics">
            <a:extLst>
              <a:ext uri="{FF2B5EF4-FFF2-40B4-BE49-F238E27FC236}">
                <a16:creationId xmlns:a16="http://schemas.microsoft.com/office/drawing/2014/main" id="{B96F5B37-0229-341D-F2A6-F2A10C78A035}"/>
              </a:ext>
            </a:extLst>
          </p:cNvPr>
          <p:cNvPicPr>
            <a:picLocks noChangeAspect="1"/>
          </p:cNvPicPr>
          <p:nvPr/>
        </p:nvPicPr>
        <p:blipFill rotWithShape="1">
          <a:blip r:embed="rId2">
            <a:duotone>
              <a:prstClr val="black"/>
              <a:schemeClr val="bg1">
                <a:tint val="45000"/>
                <a:satMod val="400000"/>
              </a:schemeClr>
            </a:duotone>
            <a:alphaModFix amt="10000"/>
          </a:blip>
          <a:srcRect b="25000"/>
          <a:stretch/>
        </p:blipFill>
        <p:spPr>
          <a:xfrm>
            <a:off x="69292" y="1"/>
            <a:ext cx="12191980" cy="6857999"/>
          </a:xfrm>
          <a:prstGeom prst="rect">
            <a:avLst/>
          </a:prstGeom>
        </p:spPr>
      </p:pic>
      <p:cxnSp>
        <p:nvCxnSpPr>
          <p:cNvPr id="17" name="Straight Connector 16">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2" name="Straight Connector 21">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4" descr="Chart, line chart&#10;&#10;Description automatically generated">
            <a:extLst>
              <a:ext uri="{FF2B5EF4-FFF2-40B4-BE49-F238E27FC236}">
                <a16:creationId xmlns:a16="http://schemas.microsoft.com/office/drawing/2014/main" id="{EE164093-33D7-A831-86AB-A54231E12A20}"/>
              </a:ext>
            </a:extLst>
          </p:cNvPr>
          <p:cNvPicPr>
            <a:picLocks noChangeAspect="1"/>
          </p:cNvPicPr>
          <p:nvPr/>
        </p:nvPicPr>
        <p:blipFill>
          <a:blip r:embed="rId3"/>
          <a:stretch>
            <a:fillRect/>
          </a:stretch>
        </p:blipFill>
        <p:spPr>
          <a:xfrm>
            <a:off x="164892" y="134738"/>
            <a:ext cx="6290873" cy="3240721"/>
          </a:xfrm>
          <a:prstGeom prst="rect">
            <a:avLst/>
          </a:prstGeom>
          <a:ln>
            <a:solidFill>
              <a:schemeClr val="tx1"/>
            </a:solidFill>
          </a:ln>
        </p:spPr>
      </p:pic>
      <p:pic>
        <p:nvPicPr>
          <p:cNvPr id="5" name="Picture 5" descr="Chart, line chart&#10;&#10;Description automatically generated">
            <a:extLst>
              <a:ext uri="{FF2B5EF4-FFF2-40B4-BE49-F238E27FC236}">
                <a16:creationId xmlns:a16="http://schemas.microsoft.com/office/drawing/2014/main" id="{14883072-22A4-DD4D-8D0D-22A1CCC83805}"/>
              </a:ext>
            </a:extLst>
          </p:cNvPr>
          <p:cNvPicPr>
            <a:picLocks noChangeAspect="1"/>
          </p:cNvPicPr>
          <p:nvPr/>
        </p:nvPicPr>
        <p:blipFill>
          <a:blip r:embed="rId4"/>
          <a:stretch>
            <a:fillRect/>
          </a:stretch>
        </p:blipFill>
        <p:spPr>
          <a:xfrm>
            <a:off x="5611318" y="3433161"/>
            <a:ext cx="6340839" cy="3264529"/>
          </a:xfrm>
          <a:prstGeom prst="rect">
            <a:avLst/>
          </a:prstGeom>
          <a:ln>
            <a:solidFill>
              <a:schemeClr val="tx1"/>
            </a:solidFill>
          </a:ln>
        </p:spPr>
      </p:pic>
      <p:sp>
        <p:nvSpPr>
          <p:cNvPr id="6" name="TextBox 5">
            <a:extLst>
              <a:ext uri="{FF2B5EF4-FFF2-40B4-BE49-F238E27FC236}">
                <a16:creationId xmlns:a16="http://schemas.microsoft.com/office/drawing/2014/main" id="{7F7CCEEB-C02F-8E6B-861A-9696280ACA42}"/>
              </a:ext>
            </a:extLst>
          </p:cNvPr>
          <p:cNvSpPr txBox="1"/>
          <p:nvPr/>
        </p:nvSpPr>
        <p:spPr>
          <a:xfrm>
            <a:off x="7476343" y="1311638"/>
            <a:ext cx="4309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solidFill>
                  <a:srgbClr val="C00000"/>
                </a:solidFill>
                <a:latin typeface="Constantia"/>
                <a:ea typeface="Times New Roman"/>
                <a:cs typeface="Times New Roman"/>
              </a:rPr>
              <a:t>Political Reasons</a:t>
            </a:r>
            <a:r>
              <a:rPr lang="en-US" sz="2400" b="1" dirty="0">
                <a:solidFill>
                  <a:srgbClr val="C00000"/>
                </a:solidFill>
                <a:latin typeface="Constantia"/>
                <a:ea typeface="Times New Roman"/>
                <a:cs typeface="Times New Roman"/>
              </a:rPr>
              <a:t>:</a:t>
            </a:r>
            <a:r>
              <a:rPr lang="en-US" sz="2400" b="1" dirty="0">
                <a:latin typeface="Constantia"/>
                <a:ea typeface="Times New Roman"/>
                <a:cs typeface="Times New Roman"/>
              </a:rPr>
              <a:t> No trend</a:t>
            </a:r>
            <a:endParaRPr lang="en-US" sz="2400" b="1" dirty="0">
              <a:latin typeface="Constantia"/>
            </a:endParaRPr>
          </a:p>
        </p:txBody>
      </p:sp>
      <p:sp>
        <p:nvSpPr>
          <p:cNvPr id="7" name="TextBox 6">
            <a:extLst>
              <a:ext uri="{FF2B5EF4-FFF2-40B4-BE49-F238E27FC236}">
                <a16:creationId xmlns:a16="http://schemas.microsoft.com/office/drawing/2014/main" id="{6881EE09-1042-C669-6365-0C6F50EF7751}"/>
              </a:ext>
            </a:extLst>
          </p:cNvPr>
          <p:cNvSpPr txBox="1"/>
          <p:nvPr/>
        </p:nvSpPr>
        <p:spPr>
          <a:xfrm>
            <a:off x="243590" y="4515786"/>
            <a:ext cx="500921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dirty="0">
                <a:solidFill>
                  <a:srgbClr val="C00000"/>
                </a:solidFill>
                <a:latin typeface="Times New Roman"/>
                <a:cs typeface="Times New Roman"/>
              </a:rPr>
              <a:t>Terrorists, Extremists</a:t>
            </a:r>
            <a:r>
              <a:rPr lang="en-US" sz="2400" b="1" dirty="0">
                <a:solidFill>
                  <a:srgbClr val="C00000"/>
                </a:solidFill>
                <a:latin typeface="Times New Roman"/>
                <a:cs typeface="Times New Roman"/>
              </a:rPr>
              <a:t>:</a:t>
            </a:r>
            <a:r>
              <a:rPr lang="en-US" sz="2400" dirty="0">
                <a:latin typeface="Times New Roman"/>
                <a:cs typeface="Times New Roman"/>
              </a:rPr>
              <a:t> </a:t>
            </a:r>
            <a:r>
              <a:rPr lang="en-US" sz="2400" b="1" dirty="0">
                <a:latin typeface="Times New Roman"/>
                <a:cs typeface="Times New Roman"/>
              </a:rPr>
              <a:t>Linear Trend</a:t>
            </a:r>
            <a:endParaRPr lang="en-US" sz="2400" b="1" dirty="0">
              <a:cs typeface="Calibri"/>
            </a:endParaRPr>
          </a:p>
          <a:p>
            <a:endParaRPr lang="en-US" sz="1200" dirty="0">
              <a:latin typeface="Times New Roman"/>
              <a:cs typeface="Times New Roman"/>
            </a:endParaRPr>
          </a:p>
          <a:p>
            <a:r>
              <a:rPr lang="en-US" sz="1600" b="1" dirty="0">
                <a:latin typeface="Cambria Math"/>
                <a:ea typeface="Cambria Math"/>
                <a:cs typeface="Times New Roman"/>
              </a:rPr>
              <a:t>Coefficients:</a:t>
            </a:r>
            <a:endParaRPr lang="en-US" sz="1600" b="1">
              <a:latin typeface="Cambria Math"/>
              <a:ea typeface="Cambria Math"/>
              <a:cs typeface="Calibri"/>
            </a:endParaRPr>
          </a:p>
          <a:p>
            <a:r>
              <a:rPr lang="en-US" sz="1600" b="1" dirty="0">
                <a:latin typeface="Cambria Math"/>
                <a:ea typeface="Cambria Math"/>
                <a:cs typeface="Times New Roman"/>
              </a:rPr>
              <a:t>(Intercept)            x   </a:t>
            </a:r>
            <a:endParaRPr lang="en-US" sz="1600" b="1">
              <a:latin typeface="Cambria Math"/>
              <a:ea typeface="Cambria Math"/>
              <a:cs typeface="Calibri"/>
            </a:endParaRPr>
          </a:p>
          <a:p>
            <a:r>
              <a:rPr lang="en-US" sz="1600" b="1" dirty="0">
                <a:latin typeface="Cambria Math"/>
                <a:ea typeface="Cambria Math"/>
                <a:cs typeface="Times New Roman"/>
              </a:rPr>
              <a:t> 1562.6           -109.5</a:t>
            </a:r>
            <a:endParaRPr lang="en-US" sz="1600" b="1">
              <a:latin typeface="Cambria Math"/>
              <a:ea typeface="Cambria Math"/>
              <a:cs typeface="Calibri"/>
            </a:endParaRPr>
          </a:p>
          <a:p>
            <a:r>
              <a:rPr lang="en-US" sz="1600" b="1" dirty="0">
                <a:latin typeface="Cambria Math"/>
                <a:ea typeface="Cambria Math"/>
                <a:cs typeface="Times New Roman"/>
              </a:rPr>
              <a:t>The trend equation is: </a:t>
            </a:r>
            <a:r>
              <a:rPr lang="en-US" sz="1600" b="1" err="1">
                <a:latin typeface="Cambria Math"/>
                <a:ea typeface="Cambria Math"/>
                <a:cs typeface="Times New Roman"/>
              </a:rPr>
              <a:t>Y</a:t>
            </a:r>
            <a:r>
              <a:rPr lang="en-US" sz="1600" b="1" baseline="-25000" err="1">
                <a:latin typeface="Cambria Math"/>
                <a:ea typeface="Cambria Math"/>
                <a:cs typeface="Times New Roman"/>
              </a:rPr>
              <a:t>t</a:t>
            </a:r>
            <a:r>
              <a:rPr lang="en-US" sz="1600" b="1" baseline="-25000" dirty="0">
                <a:latin typeface="Cambria Math"/>
                <a:ea typeface="Cambria Math"/>
                <a:cs typeface="Times New Roman"/>
              </a:rPr>
              <a:t>  </a:t>
            </a:r>
            <a:r>
              <a:rPr lang="en-US" sz="1600" b="1" dirty="0">
                <a:latin typeface="Cambria Math"/>
                <a:ea typeface="Cambria Math"/>
                <a:cs typeface="Times New Roman"/>
              </a:rPr>
              <a:t>= 1562.6 - 109.5t</a:t>
            </a:r>
            <a:endParaRPr lang="en-US" sz="1600" b="1">
              <a:latin typeface="Cambria Math"/>
              <a:ea typeface="Cambria Math"/>
              <a:cs typeface="Calibri"/>
            </a:endParaRPr>
          </a:p>
        </p:txBody>
      </p:sp>
      <p:sp>
        <p:nvSpPr>
          <p:cNvPr id="8" name="Arrow: Left 7">
            <a:extLst>
              <a:ext uri="{FF2B5EF4-FFF2-40B4-BE49-F238E27FC236}">
                <a16:creationId xmlns:a16="http://schemas.microsoft.com/office/drawing/2014/main" id="{523CB12F-2600-4869-2407-8DBCF472E6DA}"/>
              </a:ext>
            </a:extLst>
          </p:cNvPr>
          <p:cNvSpPr/>
          <p:nvPr/>
        </p:nvSpPr>
        <p:spPr>
          <a:xfrm>
            <a:off x="6751819" y="1417819"/>
            <a:ext cx="599606" cy="299803"/>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F12B490-97E5-FABF-5394-C09559688413}"/>
              </a:ext>
            </a:extLst>
          </p:cNvPr>
          <p:cNvSpPr/>
          <p:nvPr/>
        </p:nvSpPr>
        <p:spPr>
          <a:xfrm>
            <a:off x="4628213" y="5334000"/>
            <a:ext cx="624590" cy="26232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90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E3C560-C69F-E511-4E01-F66B6B40A963}"/>
              </a:ext>
            </a:extLst>
          </p:cNvPr>
          <p:cNvSpPr txBox="1"/>
          <p:nvPr/>
        </p:nvSpPr>
        <p:spPr>
          <a:xfrm>
            <a:off x="2049545" y="466058"/>
            <a:ext cx="6094428" cy="734688"/>
          </a:xfrm>
          <a:prstGeom prst="rect">
            <a:avLst/>
          </a:prstGeom>
          <a:noFill/>
        </p:spPr>
        <p:txBody>
          <a:bodyPr wrap="square">
            <a:spAutoFit/>
          </a:bodyPr>
          <a:lstStyle/>
          <a:p>
            <a:pPr algn="ctr">
              <a:lnSpc>
                <a:spcPct val="107000"/>
              </a:lnSpc>
              <a:spcAft>
                <a:spcPts val="800"/>
              </a:spcAft>
            </a:pPr>
            <a:r>
              <a:rPr lang="en-IN" sz="20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Now we want to show predicted and actual value of five different murder motives:</a:t>
            </a:r>
            <a:endParaRPr lang="en-IN" sz="20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809CF15-C528-843E-56C8-904B424AF61B}"/>
              </a:ext>
            </a:extLst>
          </p:cNvPr>
          <p:cNvSpPr txBox="1"/>
          <p:nvPr/>
        </p:nvSpPr>
        <p:spPr>
          <a:xfrm>
            <a:off x="1529500" y="1717175"/>
            <a:ext cx="2137527" cy="374077"/>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Communalism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2" descr="Table&#10;&#10;Description automatically generated">
            <a:extLst>
              <a:ext uri="{FF2B5EF4-FFF2-40B4-BE49-F238E27FC236}">
                <a16:creationId xmlns:a16="http://schemas.microsoft.com/office/drawing/2014/main" id="{5AB6B4D3-DC26-063D-8533-55DB5F68F5AB}"/>
              </a:ext>
            </a:extLst>
          </p:cNvPr>
          <p:cNvPicPr>
            <a:picLocks noChangeAspect="1"/>
          </p:cNvPicPr>
          <p:nvPr/>
        </p:nvPicPr>
        <p:blipFill>
          <a:blip r:embed="rId2"/>
          <a:stretch>
            <a:fillRect/>
          </a:stretch>
        </p:blipFill>
        <p:spPr>
          <a:xfrm>
            <a:off x="1529500" y="2157321"/>
            <a:ext cx="1966780" cy="4114800"/>
          </a:xfrm>
          <a:prstGeom prst="rect">
            <a:avLst/>
          </a:prstGeom>
        </p:spPr>
      </p:pic>
      <p:sp>
        <p:nvSpPr>
          <p:cNvPr id="13" name="TextBox 12">
            <a:extLst>
              <a:ext uri="{FF2B5EF4-FFF2-40B4-BE49-F238E27FC236}">
                <a16:creationId xmlns:a16="http://schemas.microsoft.com/office/drawing/2014/main" id="{8284001B-4F6A-1940-769E-92A7C4943522}"/>
              </a:ext>
            </a:extLst>
          </p:cNvPr>
          <p:cNvSpPr txBox="1"/>
          <p:nvPr/>
        </p:nvSpPr>
        <p:spPr>
          <a:xfrm>
            <a:off x="8778712" y="1717174"/>
            <a:ext cx="978030" cy="374077"/>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Dowry: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3" descr="Table&#10;&#10;Description automatically generated">
            <a:extLst>
              <a:ext uri="{FF2B5EF4-FFF2-40B4-BE49-F238E27FC236}">
                <a16:creationId xmlns:a16="http://schemas.microsoft.com/office/drawing/2014/main" id="{9CFA8D07-EEF4-4481-AC49-A0AE4C9E8A99}"/>
              </a:ext>
            </a:extLst>
          </p:cNvPr>
          <p:cNvPicPr>
            <a:picLocks noChangeAspect="1"/>
          </p:cNvPicPr>
          <p:nvPr/>
        </p:nvPicPr>
        <p:blipFill>
          <a:blip r:embed="rId3"/>
          <a:stretch>
            <a:fillRect/>
          </a:stretch>
        </p:blipFill>
        <p:spPr>
          <a:xfrm>
            <a:off x="8536018" y="2157321"/>
            <a:ext cx="1936376" cy="4114800"/>
          </a:xfrm>
          <a:prstGeom prst="rect">
            <a:avLst/>
          </a:prstGeom>
        </p:spPr>
      </p:pic>
    </p:spTree>
    <p:extLst>
      <p:ext uri="{BB962C8B-B14F-4D97-AF65-F5344CB8AC3E}">
        <p14:creationId xmlns:p14="http://schemas.microsoft.com/office/powerpoint/2010/main" val="364047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5F91-E3F5-F120-687D-FF582810F3FB}"/>
              </a:ext>
            </a:extLst>
          </p:cNvPr>
          <p:cNvSpPr txBox="1"/>
          <p:nvPr/>
        </p:nvSpPr>
        <p:spPr>
          <a:xfrm>
            <a:off x="341951" y="766485"/>
            <a:ext cx="2014979" cy="374077"/>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Property Dispute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B022E59-E963-1CD4-A1FC-7AFF21211C60}"/>
              </a:ext>
            </a:extLst>
          </p:cNvPr>
          <p:cNvGraphicFramePr>
            <a:graphicFrameLocks noGrp="1"/>
          </p:cNvGraphicFramePr>
          <p:nvPr>
            <p:extLst>
              <p:ext uri="{D42A27DB-BD31-4B8C-83A1-F6EECF244321}">
                <p14:modId xmlns:p14="http://schemas.microsoft.com/office/powerpoint/2010/main" val="3789122633"/>
              </p:ext>
            </p:extLst>
          </p:nvPr>
        </p:nvGraphicFramePr>
        <p:xfrm>
          <a:off x="341951" y="1298378"/>
          <a:ext cx="2163157" cy="4125331"/>
        </p:xfrm>
        <a:graphic>
          <a:graphicData uri="http://schemas.openxmlformats.org/drawingml/2006/table">
            <a:tbl>
              <a:tblPr firstRow="1" firstCol="1" bandRow="1">
                <a:tableStyleId>{5C22544A-7EE6-4342-B048-85BDC9FD1C3A}</a:tableStyleId>
              </a:tblPr>
              <a:tblGrid>
                <a:gridCol w="1208384">
                  <a:extLst>
                    <a:ext uri="{9D8B030D-6E8A-4147-A177-3AD203B41FA5}">
                      <a16:colId xmlns:a16="http://schemas.microsoft.com/office/drawing/2014/main" val="2160767764"/>
                    </a:ext>
                  </a:extLst>
                </a:gridCol>
                <a:gridCol w="954773">
                  <a:extLst>
                    <a:ext uri="{9D8B030D-6E8A-4147-A177-3AD203B41FA5}">
                      <a16:colId xmlns:a16="http://schemas.microsoft.com/office/drawing/2014/main" val="60318519"/>
                    </a:ext>
                  </a:extLst>
                </a:gridCol>
              </a:tblGrid>
              <a:tr h="559171">
                <a:tc>
                  <a:txBody>
                    <a:bodyPr/>
                    <a:lstStyle/>
                    <a:p>
                      <a:r>
                        <a:rPr lang="en-US" dirty="0">
                          <a:solidFill>
                            <a:schemeClr val="tx1"/>
                          </a:solidFill>
                          <a:effectLst/>
                        </a:rPr>
                        <a:t>Predicted value</a:t>
                      </a:r>
                    </a:p>
                  </a:txBody>
                  <a:tcPr marL="68580" marR="68580" marT="0" marB="0" anchor="b">
                    <a:solidFill>
                      <a:schemeClr val="accent2">
                        <a:lumMod val="40000"/>
                        <a:lumOff val="60000"/>
                      </a:schemeClr>
                    </a:solidFill>
                  </a:tcPr>
                </a:tc>
                <a:tc>
                  <a:txBody>
                    <a:bodyPr/>
                    <a:lstStyle/>
                    <a:p>
                      <a:r>
                        <a:rPr lang="en-US" dirty="0">
                          <a:effectLst/>
                        </a:rPr>
                        <a:t>Actual value</a:t>
                      </a:r>
                    </a:p>
                  </a:txBody>
                  <a:tcPr marL="68580" marR="68580" marT="0" marB="0" anchor="b">
                    <a:solidFill>
                      <a:schemeClr val="accent6">
                        <a:lumMod val="40000"/>
                        <a:lumOff val="60000"/>
                      </a:schemeClr>
                    </a:solidFill>
                  </a:tcPr>
                </a:tc>
                <a:extLst>
                  <a:ext uri="{0D108BD9-81ED-4DB2-BD59-A6C34878D82A}">
                    <a16:rowId xmlns:a16="http://schemas.microsoft.com/office/drawing/2014/main" val="1003028798"/>
                  </a:ext>
                </a:extLst>
              </a:tr>
              <a:tr h="273510">
                <a:tc>
                  <a:txBody>
                    <a:bodyPr/>
                    <a:lstStyle/>
                    <a:p>
                      <a:pPr algn="r"/>
                      <a:r>
                        <a:rPr lang="en-US" dirty="0">
                          <a:solidFill>
                            <a:schemeClr val="tx1"/>
                          </a:solidFill>
                          <a:effectLst/>
                        </a:rPr>
                        <a:t>3192</a:t>
                      </a:r>
                    </a:p>
                  </a:txBody>
                  <a:tcPr marL="68580" marR="68580" marT="0" marB="0" anchor="b">
                    <a:solidFill>
                      <a:schemeClr val="accent2">
                        <a:lumMod val="40000"/>
                        <a:lumOff val="60000"/>
                      </a:schemeClr>
                    </a:solidFill>
                  </a:tcPr>
                </a:tc>
                <a:tc>
                  <a:txBody>
                    <a:bodyPr/>
                    <a:lstStyle/>
                    <a:p>
                      <a:pPr algn="r"/>
                      <a:r>
                        <a:rPr lang="en-US" dirty="0">
                          <a:effectLst/>
                        </a:rPr>
                        <a:t>3203</a:t>
                      </a:r>
                    </a:p>
                  </a:txBody>
                  <a:tcPr marL="68580" marR="68580" marT="0" marB="0" anchor="b">
                    <a:solidFill>
                      <a:schemeClr val="accent6">
                        <a:lumMod val="40000"/>
                        <a:lumOff val="60000"/>
                      </a:schemeClr>
                    </a:solidFill>
                  </a:tcPr>
                </a:tc>
                <a:extLst>
                  <a:ext uri="{0D108BD9-81ED-4DB2-BD59-A6C34878D82A}">
                    <a16:rowId xmlns:a16="http://schemas.microsoft.com/office/drawing/2014/main" val="217214333"/>
                  </a:ext>
                </a:extLst>
              </a:tr>
              <a:tr h="273510">
                <a:tc>
                  <a:txBody>
                    <a:bodyPr/>
                    <a:lstStyle/>
                    <a:p>
                      <a:pPr algn="r"/>
                      <a:r>
                        <a:rPr lang="en-US" dirty="0">
                          <a:solidFill>
                            <a:schemeClr val="tx1"/>
                          </a:solidFill>
                          <a:effectLst/>
                        </a:rPr>
                        <a:t>3216</a:t>
                      </a:r>
                    </a:p>
                  </a:txBody>
                  <a:tcPr marL="68580" marR="68580" marT="0" marB="0" anchor="b">
                    <a:solidFill>
                      <a:schemeClr val="accent2">
                        <a:lumMod val="40000"/>
                        <a:lumOff val="60000"/>
                      </a:schemeClr>
                    </a:solidFill>
                  </a:tcPr>
                </a:tc>
                <a:tc>
                  <a:txBody>
                    <a:bodyPr/>
                    <a:lstStyle/>
                    <a:p>
                      <a:pPr algn="r"/>
                      <a:r>
                        <a:rPr lang="en-US" dirty="0">
                          <a:effectLst/>
                        </a:rPr>
                        <a:t>3225</a:t>
                      </a:r>
                    </a:p>
                  </a:txBody>
                  <a:tcPr marL="68580" marR="68580" marT="0" marB="0" anchor="b">
                    <a:solidFill>
                      <a:schemeClr val="accent6">
                        <a:lumMod val="40000"/>
                        <a:lumOff val="60000"/>
                      </a:schemeClr>
                    </a:solidFill>
                  </a:tcPr>
                </a:tc>
                <a:extLst>
                  <a:ext uri="{0D108BD9-81ED-4DB2-BD59-A6C34878D82A}">
                    <a16:rowId xmlns:a16="http://schemas.microsoft.com/office/drawing/2014/main" val="4099429824"/>
                  </a:ext>
                </a:extLst>
              </a:tr>
              <a:tr h="273510">
                <a:tc>
                  <a:txBody>
                    <a:bodyPr/>
                    <a:lstStyle/>
                    <a:p>
                      <a:pPr algn="r"/>
                      <a:r>
                        <a:rPr lang="en-US" dirty="0">
                          <a:solidFill>
                            <a:schemeClr val="tx1"/>
                          </a:solidFill>
                          <a:effectLst/>
                        </a:rPr>
                        <a:t>3105</a:t>
                      </a:r>
                    </a:p>
                  </a:txBody>
                  <a:tcPr marL="68580" marR="68580" marT="0" marB="0" anchor="b">
                    <a:solidFill>
                      <a:schemeClr val="accent2">
                        <a:lumMod val="40000"/>
                        <a:lumOff val="60000"/>
                      </a:schemeClr>
                    </a:solidFill>
                  </a:tcPr>
                </a:tc>
                <a:tc>
                  <a:txBody>
                    <a:bodyPr/>
                    <a:lstStyle/>
                    <a:p>
                      <a:pPr algn="r"/>
                      <a:r>
                        <a:rPr lang="en-US" dirty="0">
                          <a:effectLst/>
                        </a:rPr>
                        <a:t>3016</a:t>
                      </a:r>
                    </a:p>
                  </a:txBody>
                  <a:tcPr marL="68580" marR="68580" marT="0" marB="0" anchor="b">
                    <a:solidFill>
                      <a:schemeClr val="accent6">
                        <a:lumMod val="40000"/>
                        <a:lumOff val="60000"/>
                      </a:schemeClr>
                    </a:solidFill>
                  </a:tcPr>
                </a:tc>
                <a:extLst>
                  <a:ext uri="{0D108BD9-81ED-4DB2-BD59-A6C34878D82A}">
                    <a16:rowId xmlns:a16="http://schemas.microsoft.com/office/drawing/2014/main" val="312897879"/>
                  </a:ext>
                </a:extLst>
              </a:tr>
              <a:tr h="273510">
                <a:tc>
                  <a:txBody>
                    <a:bodyPr/>
                    <a:lstStyle/>
                    <a:p>
                      <a:pPr algn="r"/>
                      <a:r>
                        <a:rPr lang="en-US" dirty="0">
                          <a:solidFill>
                            <a:schemeClr val="tx1"/>
                          </a:solidFill>
                          <a:effectLst/>
                        </a:rPr>
                        <a:t>2949</a:t>
                      </a:r>
                    </a:p>
                  </a:txBody>
                  <a:tcPr marL="68580" marR="68580" marT="0" marB="0" anchor="b">
                    <a:solidFill>
                      <a:schemeClr val="accent2">
                        <a:lumMod val="40000"/>
                        <a:lumOff val="60000"/>
                      </a:schemeClr>
                    </a:solidFill>
                  </a:tcPr>
                </a:tc>
                <a:tc>
                  <a:txBody>
                    <a:bodyPr/>
                    <a:lstStyle/>
                    <a:p>
                      <a:pPr algn="r"/>
                      <a:r>
                        <a:rPr lang="en-US" dirty="0">
                          <a:effectLst/>
                        </a:rPr>
                        <a:t>3039</a:t>
                      </a:r>
                    </a:p>
                  </a:txBody>
                  <a:tcPr marL="68580" marR="68580" marT="0" marB="0" anchor="b">
                    <a:solidFill>
                      <a:schemeClr val="accent6">
                        <a:lumMod val="40000"/>
                        <a:lumOff val="60000"/>
                      </a:schemeClr>
                    </a:solidFill>
                  </a:tcPr>
                </a:tc>
                <a:extLst>
                  <a:ext uri="{0D108BD9-81ED-4DB2-BD59-A6C34878D82A}">
                    <a16:rowId xmlns:a16="http://schemas.microsoft.com/office/drawing/2014/main" val="2576449128"/>
                  </a:ext>
                </a:extLst>
              </a:tr>
              <a:tr h="273510">
                <a:tc>
                  <a:txBody>
                    <a:bodyPr/>
                    <a:lstStyle/>
                    <a:p>
                      <a:pPr algn="r"/>
                      <a:r>
                        <a:rPr lang="en-US" dirty="0">
                          <a:solidFill>
                            <a:schemeClr val="tx1"/>
                          </a:solidFill>
                          <a:effectLst/>
                        </a:rPr>
                        <a:t>2814</a:t>
                      </a:r>
                    </a:p>
                  </a:txBody>
                  <a:tcPr marL="68580" marR="68580" marT="0" marB="0" anchor="b">
                    <a:solidFill>
                      <a:schemeClr val="accent2">
                        <a:lumMod val="40000"/>
                        <a:lumOff val="60000"/>
                      </a:schemeClr>
                    </a:solidFill>
                  </a:tcPr>
                </a:tc>
                <a:tc>
                  <a:txBody>
                    <a:bodyPr/>
                    <a:lstStyle/>
                    <a:p>
                      <a:pPr algn="r"/>
                      <a:r>
                        <a:rPr lang="en-US" dirty="0">
                          <a:effectLst/>
                        </a:rPr>
                        <a:t>2810</a:t>
                      </a:r>
                    </a:p>
                  </a:txBody>
                  <a:tcPr marL="68580" marR="68580" marT="0" marB="0" anchor="b">
                    <a:solidFill>
                      <a:schemeClr val="accent6">
                        <a:lumMod val="40000"/>
                        <a:lumOff val="60000"/>
                      </a:schemeClr>
                    </a:solidFill>
                  </a:tcPr>
                </a:tc>
                <a:extLst>
                  <a:ext uri="{0D108BD9-81ED-4DB2-BD59-A6C34878D82A}">
                    <a16:rowId xmlns:a16="http://schemas.microsoft.com/office/drawing/2014/main" val="2233982"/>
                  </a:ext>
                </a:extLst>
              </a:tr>
              <a:tr h="273510">
                <a:tc>
                  <a:txBody>
                    <a:bodyPr/>
                    <a:lstStyle/>
                    <a:p>
                      <a:pPr algn="r"/>
                      <a:r>
                        <a:rPr lang="en-US" dirty="0">
                          <a:solidFill>
                            <a:schemeClr val="tx1"/>
                          </a:solidFill>
                          <a:effectLst/>
                        </a:rPr>
                        <a:t>2744</a:t>
                      </a:r>
                    </a:p>
                  </a:txBody>
                  <a:tcPr marL="68580" marR="68580" marT="0" marB="0" anchor="b">
                    <a:solidFill>
                      <a:schemeClr val="accent2">
                        <a:lumMod val="40000"/>
                        <a:lumOff val="60000"/>
                      </a:schemeClr>
                    </a:solidFill>
                  </a:tcPr>
                </a:tc>
                <a:tc>
                  <a:txBody>
                    <a:bodyPr/>
                    <a:lstStyle/>
                    <a:p>
                      <a:pPr algn="r"/>
                      <a:r>
                        <a:rPr lang="en-US" dirty="0">
                          <a:effectLst/>
                        </a:rPr>
                        <a:t>2682</a:t>
                      </a:r>
                    </a:p>
                  </a:txBody>
                  <a:tcPr marL="68580" marR="68580" marT="0" marB="0" anchor="b">
                    <a:solidFill>
                      <a:schemeClr val="accent6">
                        <a:lumMod val="40000"/>
                        <a:lumOff val="60000"/>
                      </a:schemeClr>
                    </a:solidFill>
                  </a:tcPr>
                </a:tc>
                <a:extLst>
                  <a:ext uri="{0D108BD9-81ED-4DB2-BD59-A6C34878D82A}">
                    <a16:rowId xmlns:a16="http://schemas.microsoft.com/office/drawing/2014/main" val="3040084329"/>
                  </a:ext>
                </a:extLst>
              </a:tr>
              <a:tr h="273510">
                <a:tc>
                  <a:txBody>
                    <a:bodyPr/>
                    <a:lstStyle/>
                    <a:p>
                      <a:pPr algn="r"/>
                      <a:r>
                        <a:rPr lang="en-US" dirty="0">
                          <a:solidFill>
                            <a:schemeClr val="tx1"/>
                          </a:solidFill>
                          <a:effectLst/>
                        </a:rPr>
                        <a:t>2758</a:t>
                      </a:r>
                    </a:p>
                  </a:txBody>
                  <a:tcPr marL="68580" marR="68580" marT="0" marB="0" anchor="b">
                    <a:solidFill>
                      <a:schemeClr val="accent2">
                        <a:lumMod val="40000"/>
                        <a:lumOff val="60000"/>
                      </a:schemeClr>
                    </a:solidFill>
                  </a:tcPr>
                </a:tc>
                <a:tc>
                  <a:txBody>
                    <a:bodyPr/>
                    <a:lstStyle/>
                    <a:p>
                      <a:pPr algn="r"/>
                      <a:r>
                        <a:rPr lang="en-US" dirty="0">
                          <a:effectLst/>
                        </a:rPr>
                        <a:t>2856</a:t>
                      </a:r>
                    </a:p>
                  </a:txBody>
                  <a:tcPr marL="68580" marR="68580" marT="0" marB="0" anchor="b">
                    <a:solidFill>
                      <a:schemeClr val="accent6">
                        <a:lumMod val="40000"/>
                        <a:lumOff val="60000"/>
                      </a:schemeClr>
                    </a:solidFill>
                  </a:tcPr>
                </a:tc>
                <a:extLst>
                  <a:ext uri="{0D108BD9-81ED-4DB2-BD59-A6C34878D82A}">
                    <a16:rowId xmlns:a16="http://schemas.microsoft.com/office/drawing/2014/main" val="2424087993"/>
                  </a:ext>
                </a:extLst>
              </a:tr>
              <a:tr h="273510">
                <a:tc>
                  <a:txBody>
                    <a:bodyPr/>
                    <a:lstStyle/>
                    <a:p>
                      <a:pPr algn="r"/>
                      <a:r>
                        <a:rPr lang="en-US" dirty="0">
                          <a:solidFill>
                            <a:schemeClr val="tx1"/>
                          </a:solidFill>
                          <a:effectLst/>
                        </a:rPr>
                        <a:t>2853</a:t>
                      </a:r>
                    </a:p>
                  </a:txBody>
                  <a:tcPr marL="68580" marR="68580" marT="0" marB="0" anchor="b">
                    <a:solidFill>
                      <a:schemeClr val="accent2">
                        <a:lumMod val="40000"/>
                        <a:lumOff val="60000"/>
                      </a:schemeClr>
                    </a:solidFill>
                  </a:tcPr>
                </a:tc>
                <a:tc>
                  <a:txBody>
                    <a:bodyPr/>
                    <a:lstStyle/>
                    <a:p>
                      <a:pPr algn="r"/>
                      <a:r>
                        <a:rPr lang="en-US" dirty="0">
                          <a:effectLst/>
                        </a:rPr>
                        <a:t>2852</a:t>
                      </a:r>
                    </a:p>
                  </a:txBody>
                  <a:tcPr marL="68580" marR="68580" marT="0" marB="0" anchor="b">
                    <a:solidFill>
                      <a:schemeClr val="accent6">
                        <a:lumMod val="40000"/>
                        <a:lumOff val="60000"/>
                      </a:schemeClr>
                    </a:solidFill>
                  </a:tcPr>
                </a:tc>
                <a:extLst>
                  <a:ext uri="{0D108BD9-81ED-4DB2-BD59-A6C34878D82A}">
                    <a16:rowId xmlns:a16="http://schemas.microsoft.com/office/drawing/2014/main" val="2491663039"/>
                  </a:ext>
                </a:extLst>
              </a:tr>
              <a:tr h="273510">
                <a:tc>
                  <a:txBody>
                    <a:bodyPr/>
                    <a:lstStyle/>
                    <a:p>
                      <a:pPr algn="r"/>
                      <a:r>
                        <a:rPr lang="en-US" dirty="0">
                          <a:solidFill>
                            <a:schemeClr val="tx1"/>
                          </a:solidFill>
                          <a:effectLst/>
                        </a:rPr>
                        <a:t>3003</a:t>
                      </a:r>
                    </a:p>
                  </a:txBody>
                  <a:tcPr marL="68580" marR="68580" marT="0" marB="0" anchor="b">
                    <a:solidFill>
                      <a:schemeClr val="accent2">
                        <a:lumMod val="40000"/>
                        <a:lumOff val="60000"/>
                      </a:schemeClr>
                    </a:solidFill>
                  </a:tcPr>
                </a:tc>
                <a:tc>
                  <a:txBody>
                    <a:bodyPr/>
                    <a:lstStyle/>
                    <a:p>
                      <a:pPr algn="r"/>
                      <a:r>
                        <a:rPr lang="en-US" dirty="0">
                          <a:effectLst/>
                        </a:rPr>
                        <a:t>2935</a:t>
                      </a:r>
                    </a:p>
                  </a:txBody>
                  <a:tcPr marL="68580" marR="68580" marT="0" marB="0" anchor="b">
                    <a:solidFill>
                      <a:schemeClr val="accent6">
                        <a:lumMod val="40000"/>
                        <a:lumOff val="60000"/>
                      </a:schemeClr>
                    </a:solidFill>
                  </a:tcPr>
                </a:tc>
                <a:extLst>
                  <a:ext uri="{0D108BD9-81ED-4DB2-BD59-A6C34878D82A}">
                    <a16:rowId xmlns:a16="http://schemas.microsoft.com/office/drawing/2014/main" val="2648845965"/>
                  </a:ext>
                </a:extLst>
              </a:tr>
              <a:tr h="273510">
                <a:tc>
                  <a:txBody>
                    <a:bodyPr/>
                    <a:lstStyle/>
                    <a:p>
                      <a:pPr algn="r"/>
                      <a:r>
                        <a:rPr lang="en-US" dirty="0">
                          <a:solidFill>
                            <a:schemeClr val="tx1"/>
                          </a:solidFill>
                          <a:effectLst/>
                        </a:rPr>
                        <a:t>3158</a:t>
                      </a:r>
                    </a:p>
                  </a:txBody>
                  <a:tcPr marL="68580" marR="68580" marT="0" marB="0" anchor="b">
                    <a:solidFill>
                      <a:schemeClr val="accent2">
                        <a:lumMod val="40000"/>
                        <a:lumOff val="60000"/>
                      </a:schemeClr>
                    </a:solidFill>
                  </a:tcPr>
                </a:tc>
                <a:tc>
                  <a:txBody>
                    <a:bodyPr/>
                    <a:lstStyle/>
                    <a:p>
                      <a:pPr algn="r"/>
                      <a:r>
                        <a:rPr lang="en-US" dirty="0">
                          <a:effectLst/>
                        </a:rPr>
                        <a:t>3097</a:t>
                      </a:r>
                    </a:p>
                  </a:txBody>
                  <a:tcPr marL="68580" marR="68580" marT="0" marB="0" anchor="b">
                    <a:solidFill>
                      <a:schemeClr val="accent6">
                        <a:lumMod val="40000"/>
                        <a:lumOff val="60000"/>
                      </a:schemeClr>
                    </a:solidFill>
                  </a:tcPr>
                </a:tc>
                <a:extLst>
                  <a:ext uri="{0D108BD9-81ED-4DB2-BD59-A6C34878D82A}">
                    <a16:rowId xmlns:a16="http://schemas.microsoft.com/office/drawing/2014/main" val="3037033723"/>
                  </a:ext>
                </a:extLst>
              </a:tr>
              <a:tr h="273510">
                <a:tc>
                  <a:txBody>
                    <a:bodyPr/>
                    <a:lstStyle/>
                    <a:p>
                      <a:pPr algn="r"/>
                      <a:r>
                        <a:rPr lang="en-US" dirty="0">
                          <a:solidFill>
                            <a:schemeClr val="tx1"/>
                          </a:solidFill>
                          <a:effectLst/>
                        </a:rPr>
                        <a:t>3244</a:t>
                      </a:r>
                    </a:p>
                  </a:txBody>
                  <a:tcPr marL="68580" marR="68580" marT="0" marB="0" anchor="b">
                    <a:solidFill>
                      <a:schemeClr val="accent2">
                        <a:lumMod val="40000"/>
                        <a:lumOff val="60000"/>
                      </a:schemeClr>
                    </a:solidFill>
                  </a:tcPr>
                </a:tc>
                <a:tc>
                  <a:txBody>
                    <a:bodyPr/>
                    <a:lstStyle/>
                    <a:p>
                      <a:pPr algn="r"/>
                      <a:r>
                        <a:rPr lang="en-US" dirty="0">
                          <a:effectLst/>
                        </a:rPr>
                        <a:t>3337</a:t>
                      </a:r>
                    </a:p>
                  </a:txBody>
                  <a:tcPr marL="68580" marR="68580" marT="0" marB="0" anchor="b">
                    <a:solidFill>
                      <a:schemeClr val="accent6">
                        <a:lumMod val="40000"/>
                        <a:lumOff val="60000"/>
                      </a:schemeClr>
                    </a:solidFill>
                  </a:tcPr>
                </a:tc>
                <a:extLst>
                  <a:ext uri="{0D108BD9-81ED-4DB2-BD59-A6C34878D82A}">
                    <a16:rowId xmlns:a16="http://schemas.microsoft.com/office/drawing/2014/main" val="250318817"/>
                  </a:ext>
                </a:extLst>
              </a:tr>
              <a:tr h="273510">
                <a:tc>
                  <a:txBody>
                    <a:bodyPr/>
                    <a:lstStyle/>
                    <a:p>
                      <a:pPr algn="r"/>
                      <a:r>
                        <a:rPr lang="en-US" dirty="0">
                          <a:solidFill>
                            <a:schemeClr val="tx1"/>
                          </a:solidFill>
                          <a:effectLst/>
                        </a:rPr>
                        <a:t>3165</a:t>
                      </a:r>
                    </a:p>
                  </a:txBody>
                  <a:tcPr marL="68580" marR="68580" marT="0" marB="0" anchor="b">
                    <a:solidFill>
                      <a:schemeClr val="accent2">
                        <a:lumMod val="40000"/>
                        <a:lumOff val="60000"/>
                      </a:schemeClr>
                    </a:solidFill>
                  </a:tcPr>
                </a:tc>
                <a:tc>
                  <a:txBody>
                    <a:bodyPr/>
                    <a:lstStyle/>
                    <a:p>
                      <a:pPr algn="r"/>
                      <a:r>
                        <a:rPr lang="en-US" dirty="0">
                          <a:effectLst/>
                        </a:rPr>
                        <a:t>3169</a:t>
                      </a:r>
                    </a:p>
                  </a:txBody>
                  <a:tcPr marL="68580" marR="68580" marT="0" marB="0" anchor="b">
                    <a:solidFill>
                      <a:schemeClr val="accent6">
                        <a:lumMod val="40000"/>
                        <a:lumOff val="60000"/>
                      </a:schemeClr>
                    </a:solidFill>
                  </a:tcPr>
                </a:tc>
                <a:extLst>
                  <a:ext uri="{0D108BD9-81ED-4DB2-BD59-A6C34878D82A}">
                    <a16:rowId xmlns:a16="http://schemas.microsoft.com/office/drawing/2014/main" val="1869532490"/>
                  </a:ext>
                </a:extLst>
              </a:tr>
              <a:tr h="273510">
                <a:tc>
                  <a:txBody>
                    <a:bodyPr/>
                    <a:lstStyle/>
                    <a:p>
                      <a:pPr algn="r"/>
                      <a:r>
                        <a:rPr lang="en-US" dirty="0">
                          <a:solidFill>
                            <a:schemeClr val="tx1"/>
                          </a:solidFill>
                          <a:effectLst/>
                        </a:rPr>
                        <a:t>2803</a:t>
                      </a:r>
                    </a:p>
                  </a:txBody>
                  <a:tcPr marL="68580" marR="68580" marT="0" marB="0" anchor="b">
                    <a:solidFill>
                      <a:schemeClr val="accent2">
                        <a:lumMod val="40000"/>
                        <a:lumOff val="60000"/>
                      </a:schemeClr>
                    </a:solidFill>
                  </a:tcPr>
                </a:tc>
                <a:tc>
                  <a:txBody>
                    <a:bodyPr/>
                    <a:lstStyle/>
                    <a:p>
                      <a:pPr algn="r"/>
                      <a:r>
                        <a:rPr lang="en-US" dirty="0">
                          <a:effectLst/>
                        </a:rPr>
                        <a:t>2785</a:t>
                      </a:r>
                    </a:p>
                  </a:txBody>
                  <a:tcPr marL="68580" marR="68580" marT="0" marB="0" anchor="b">
                    <a:solidFill>
                      <a:schemeClr val="accent6">
                        <a:lumMod val="40000"/>
                        <a:lumOff val="60000"/>
                      </a:schemeClr>
                    </a:solidFill>
                  </a:tcPr>
                </a:tc>
                <a:extLst>
                  <a:ext uri="{0D108BD9-81ED-4DB2-BD59-A6C34878D82A}">
                    <a16:rowId xmlns:a16="http://schemas.microsoft.com/office/drawing/2014/main" val="2691150458"/>
                  </a:ext>
                </a:extLst>
              </a:tr>
            </a:tbl>
          </a:graphicData>
        </a:graphic>
      </p:graphicFrame>
      <p:sp>
        <p:nvSpPr>
          <p:cNvPr id="6" name="TextBox 5">
            <a:extLst>
              <a:ext uri="{FF2B5EF4-FFF2-40B4-BE49-F238E27FC236}">
                <a16:creationId xmlns:a16="http://schemas.microsoft.com/office/drawing/2014/main" id="{B8FE583E-C3DF-84DD-8196-786D1209E3D9}"/>
              </a:ext>
            </a:extLst>
          </p:cNvPr>
          <p:cNvSpPr txBox="1"/>
          <p:nvPr/>
        </p:nvSpPr>
        <p:spPr>
          <a:xfrm>
            <a:off x="4650164" y="766483"/>
            <a:ext cx="2891672" cy="374077"/>
          </a:xfrm>
          <a:prstGeom prst="rect">
            <a:avLst/>
          </a:prstGeom>
          <a:noFill/>
        </p:spPr>
        <p:txBody>
          <a:bodyPr wrap="square">
            <a:spAutoFit/>
          </a:bodyPr>
          <a:lstStyle/>
          <a:p>
            <a:pPr>
              <a:lnSpc>
                <a:spcPct val="107000"/>
              </a:lnSpc>
              <a:spcAft>
                <a:spcPts val="800"/>
              </a:spcAft>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Personal Vendetta/Enmity</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5" descr="Table&#10;&#10;Description automatically generated">
            <a:extLst>
              <a:ext uri="{FF2B5EF4-FFF2-40B4-BE49-F238E27FC236}">
                <a16:creationId xmlns:a16="http://schemas.microsoft.com/office/drawing/2014/main" id="{9E47C03B-ADFC-F0E7-C84D-97CE5F2A9FA9}"/>
              </a:ext>
            </a:extLst>
          </p:cNvPr>
          <p:cNvPicPr>
            <a:picLocks noChangeAspect="1"/>
          </p:cNvPicPr>
          <p:nvPr/>
        </p:nvPicPr>
        <p:blipFill>
          <a:blip r:embed="rId2"/>
          <a:stretch>
            <a:fillRect/>
          </a:stretch>
        </p:blipFill>
        <p:spPr>
          <a:xfrm>
            <a:off x="5124826" y="1230974"/>
            <a:ext cx="1942348" cy="4114800"/>
          </a:xfrm>
          <a:prstGeom prst="rect">
            <a:avLst/>
          </a:prstGeom>
        </p:spPr>
      </p:pic>
      <p:sp>
        <p:nvSpPr>
          <p:cNvPr id="9" name="TextBox 8">
            <a:extLst>
              <a:ext uri="{FF2B5EF4-FFF2-40B4-BE49-F238E27FC236}">
                <a16:creationId xmlns:a16="http://schemas.microsoft.com/office/drawing/2014/main" id="{CE34EDC2-A3C7-D885-CBCF-B6DB80B98D22}"/>
              </a:ext>
            </a:extLst>
          </p:cNvPr>
          <p:cNvSpPr txBox="1"/>
          <p:nvPr/>
        </p:nvSpPr>
        <p:spPr>
          <a:xfrm>
            <a:off x="10155025" y="766483"/>
            <a:ext cx="940323" cy="374077"/>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Dowry: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7" descr="Table&#10;&#10;Description automatically generated">
            <a:extLst>
              <a:ext uri="{FF2B5EF4-FFF2-40B4-BE49-F238E27FC236}">
                <a16:creationId xmlns:a16="http://schemas.microsoft.com/office/drawing/2014/main" id="{27732308-B038-73FC-67D9-8C594968C211}"/>
              </a:ext>
            </a:extLst>
          </p:cNvPr>
          <p:cNvPicPr>
            <a:picLocks noChangeAspect="1"/>
          </p:cNvPicPr>
          <p:nvPr/>
        </p:nvPicPr>
        <p:blipFill>
          <a:blip r:embed="rId3"/>
          <a:stretch>
            <a:fillRect/>
          </a:stretch>
        </p:blipFill>
        <p:spPr>
          <a:xfrm>
            <a:off x="9880468" y="1230974"/>
            <a:ext cx="1945915" cy="4114800"/>
          </a:xfrm>
          <a:prstGeom prst="rect">
            <a:avLst/>
          </a:prstGeom>
        </p:spPr>
      </p:pic>
    </p:spTree>
    <p:extLst>
      <p:ext uri="{BB962C8B-B14F-4D97-AF65-F5344CB8AC3E}">
        <p14:creationId xmlns:p14="http://schemas.microsoft.com/office/powerpoint/2010/main" val="42390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Serial Killer Arrested For Killing Gay Men In Pakistan - Gaylaxy Magazine">
            <a:extLst>
              <a:ext uri="{FF2B5EF4-FFF2-40B4-BE49-F238E27FC236}">
                <a16:creationId xmlns:a16="http://schemas.microsoft.com/office/drawing/2014/main" id="{C750488C-E881-E102-6901-AA4267BD209D}"/>
              </a:ext>
            </a:extLst>
          </p:cNvPr>
          <p:cNvPicPr>
            <a:picLocks noChangeAspect="1"/>
          </p:cNvPicPr>
          <p:nvPr/>
        </p:nvPicPr>
        <p:blipFill rotWithShape="1">
          <a:blip r:embed="rId2">
            <a:alphaModFix amt="50000"/>
          </a:blip>
          <a:srcRect l="1421" r="10579" b="-1"/>
          <a:stretch/>
        </p:blipFill>
        <p:spPr>
          <a:xfrm>
            <a:off x="20" y="1"/>
            <a:ext cx="12191980" cy="6857999"/>
          </a:xfrm>
          <a:prstGeom prst="rect">
            <a:avLst/>
          </a:prstGeom>
        </p:spPr>
      </p:pic>
      <p:sp>
        <p:nvSpPr>
          <p:cNvPr id="2" name="Title 1">
            <a:extLst>
              <a:ext uri="{FF2B5EF4-FFF2-40B4-BE49-F238E27FC236}">
                <a16:creationId xmlns:a16="http://schemas.microsoft.com/office/drawing/2014/main" id="{C601ADF5-6111-1D5F-DC8D-015DDF248E03}"/>
              </a:ext>
            </a:extLst>
          </p:cNvPr>
          <p:cNvSpPr>
            <a:spLocks noGrp="1"/>
          </p:cNvSpPr>
          <p:nvPr>
            <p:ph type="title"/>
          </p:nvPr>
        </p:nvSpPr>
        <p:spPr>
          <a:xfrm>
            <a:off x="900659" y="98034"/>
            <a:ext cx="10403174" cy="914322"/>
          </a:xfrm>
        </p:spPr>
        <p:txBody>
          <a:bodyPr vert="horz" lIns="91440" tIns="45720" rIns="91440" bIns="45720" rtlCol="0" anchor="b">
            <a:normAutofit/>
          </a:bodyPr>
          <a:lstStyle/>
          <a:p>
            <a:pPr algn="ctr"/>
            <a:r>
              <a:rPr lang="en-US" sz="4400" b="1" dirty="0">
                <a:solidFill>
                  <a:srgbClr val="FFC000"/>
                </a:solidFill>
                <a:latin typeface="Constantia"/>
                <a:cs typeface="Calibri Light"/>
              </a:rPr>
              <a:t>CONCLUSION</a:t>
            </a:r>
            <a:endParaRPr lang="en-US" sz="4400" b="1" dirty="0">
              <a:solidFill>
                <a:srgbClr val="FFC000"/>
              </a:solidFill>
              <a:latin typeface="Constantia"/>
            </a:endParaRPr>
          </a:p>
        </p:txBody>
      </p:sp>
      <p:sp>
        <p:nvSpPr>
          <p:cNvPr id="3" name="Text Placeholder 2">
            <a:extLst>
              <a:ext uri="{FF2B5EF4-FFF2-40B4-BE49-F238E27FC236}">
                <a16:creationId xmlns:a16="http://schemas.microsoft.com/office/drawing/2014/main" id="{19BEBE2B-0134-DB46-8582-CCBADE4EF853}"/>
              </a:ext>
            </a:extLst>
          </p:cNvPr>
          <p:cNvSpPr>
            <a:spLocks noGrp="1"/>
          </p:cNvSpPr>
          <p:nvPr>
            <p:ph type="body" idx="1"/>
          </p:nvPr>
        </p:nvSpPr>
        <p:spPr>
          <a:xfrm>
            <a:off x="263578" y="1236323"/>
            <a:ext cx="11739796" cy="5283148"/>
          </a:xfrm>
        </p:spPr>
        <p:txBody>
          <a:bodyPr vert="horz" lIns="91440" tIns="45720" rIns="91440" bIns="45720" rtlCol="0" anchor="t">
            <a:normAutofit fontScale="92500" lnSpcReduction="20000"/>
          </a:bodyPr>
          <a:lstStyle/>
          <a:p>
            <a:pPr marL="342900" indent="-342900">
              <a:buChar char="•"/>
            </a:pPr>
            <a:r>
              <a:rPr lang="en-US" sz="1800" b="1" dirty="0">
                <a:solidFill>
                  <a:schemeClr val="tx1"/>
                </a:solidFill>
                <a:highlight>
                  <a:srgbClr val="C0C0C0"/>
                </a:highlight>
                <a:latin typeface="Georgia"/>
                <a:cs typeface="Calibri" panose="020F0502020204030204"/>
              </a:rPr>
              <a:t>Most studies conclude that the murder rate is higher in the urban than the rural areas.</a:t>
            </a:r>
          </a:p>
          <a:p>
            <a:pPr marL="342900" indent="-342900">
              <a:buChar char="•"/>
            </a:pPr>
            <a:r>
              <a:rPr lang="en-US" sz="1800" b="1" dirty="0">
                <a:solidFill>
                  <a:schemeClr val="tx1"/>
                </a:solidFill>
                <a:highlight>
                  <a:srgbClr val="C0C0C0"/>
                </a:highlight>
                <a:latin typeface="Georgia"/>
                <a:cs typeface="Calibri" panose="020F0502020204030204"/>
              </a:rPr>
              <a:t>In the urban areas even though the people are well educated but personal enmity, property dispute, love affairs are very common in these areas.</a:t>
            </a:r>
          </a:p>
          <a:p>
            <a:pPr marL="342900" indent="-342900">
              <a:buChar char="•"/>
            </a:pPr>
            <a:r>
              <a:rPr lang="en-US" sz="1800" b="1" dirty="0">
                <a:solidFill>
                  <a:schemeClr val="tx1"/>
                </a:solidFill>
                <a:highlight>
                  <a:srgbClr val="C0C0C0"/>
                </a:highlight>
                <a:latin typeface="Georgia"/>
                <a:cs typeface="Calibri" panose="020F0502020204030204"/>
              </a:rPr>
              <a:t>In rural areas ,low literacy rate leads to dowry system and witchcraft followed by property dispute are some major reasons for murder cases.</a:t>
            </a:r>
          </a:p>
          <a:p>
            <a:pPr marL="342900" indent="-342900">
              <a:buChar char="•"/>
            </a:pPr>
            <a:endParaRPr lang="en-US" sz="1800" b="1" dirty="0">
              <a:solidFill>
                <a:schemeClr val="tx1"/>
              </a:solidFill>
              <a:highlight>
                <a:srgbClr val="C0C0C0"/>
              </a:highlight>
              <a:latin typeface="Georgia"/>
              <a:cs typeface="Calibri" panose="020F0502020204030204"/>
            </a:endParaRPr>
          </a:p>
          <a:p>
            <a:r>
              <a:rPr lang="en-US" sz="2000" b="1" dirty="0">
                <a:solidFill>
                  <a:schemeClr val="tx1"/>
                </a:solidFill>
                <a:highlight>
                  <a:srgbClr val="C0C0C0"/>
                </a:highlight>
                <a:latin typeface="Georgia"/>
                <a:cs typeface="Calibri" panose="020F0502020204030204"/>
              </a:rPr>
              <a:t>From the analysis,</a:t>
            </a:r>
          </a:p>
          <a:p>
            <a:pPr marL="342900" indent="-342900">
              <a:buChar char="•"/>
            </a:pPr>
            <a:r>
              <a:rPr lang="en-US" sz="2000" b="1" dirty="0">
                <a:solidFill>
                  <a:schemeClr val="tx1"/>
                </a:solidFill>
                <a:highlight>
                  <a:srgbClr val="C0C0C0"/>
                </a:highlight>
                <a:latin typeface="Georgia"/>
                <a:cs typeface="Calibri" panose="020F0502020204030204"/>
              </a:rPr>
              <a:t>We find a significant association among the murder motives and the different zones of India.</a:t>
            </a:r>
          </a:p>
          <a:p>
            <a:pPr marL="342900" indent="-342900">
              <a:buChar char="•"/>
            </a:pPr>
            <a:r>
              <a:rPr lang="en-US" sz="2000" b="1" dirty="0">
                <a:solidFill>
                  <a:schemeClr val="tx1"/>
                </a:solidFill>
                <a:highlight>
                  <a:srgbClr val="C0C0C0"/>
                </a:highlight>
                <a:latin typeface="Georgia"/>
                <a:cs typeface="Calibri" panose="020F0502020204030204"/>
              </a:rPr>
              <a:t>The maximum number of murder cases is reported in the northern zone followed by eastern and southern and minimum in the north-eastern zone followed by central and western from the year 2001 to 2013 in India. </a:t>
            </a:r>
            <a:endParaRPr lang="en-US" dirty="0">
              <a:solidFill>
                <a:schemeClr val="tx1"/>
              </a:solidFill>
            </a:endParaRPr>
          </a:p>
          <a:p>
            <a:pPr marL="342900" indent="-342900">
              <a:buChar char="•"/>
            </a:pPr>
            <a:r>
              <a:rPr lang="en-US" sz="2000" b="1" dirty="0">
                <a:solidFill>
                  <a:schemeClr val="tx1"/>
                </a:solidFill>
                <a:highlight>
                  <a:srgbClr val="C0C0C0"/>
                </a:highlight>
                <a:latin typeface="Georgia"/>
                <a:cs typeface="Calibri" panose="020F0502020204030204"/>
              </a:rPr>
              <a:t>For gain and dowry, the murder cases increases over the years. While for personal vendetta/enmity, communalism and terrorists/extremists, the murder cases decrease over the years.</a:t>
            </a:r>
          </a:p>
          <a:p>
            <a:pPr marL="342900" indent="-342900">
              <a:buChar char="•"/>
            </a:pPr>
            <a:endParaRPr lang="en-US" sz="2000" b="1" dirty="0">
              <a:solidFill>
                <a:schemeClr val="tx1"/>
              </a:solidFill>
              <a:highlight>
                <a:srgbClr val="C0C0C0"/>
              </a:highlight>
              <a:latin typeface="Georgia"/>
              <a:cs typeface="Calibri" panose="020F0502020204030204"/>
            </a:endParaRPr>
          </a:p>
          <a:p>
            <a:r>
              <a:rPr lang="en-US" sz="2000" b="1" dirty="0">
                <a:solidFill>
                  <a:schemeClr val="tx1"/>
                </a:solidFill>
                <a:highlight>
                  <a:srgbClr val="FFFF00"/>
                </a:highlight>
                <a:latin typeface="Georgia"/>
                <a:cs typeface="Calibri" panose="020F0502020204030204"/>
              </a:rPr>
              <a:t>In order to reduce murder rate, tougher punishments for murder, like longer sentences, may not be a deterrence, science can show us how to reduce the murder rate, by leaving ideological bubbles, officials can follow an evidence-based strategy to reduce murder rates.</a:t>
            </a:r>
            <a:endParaRPr lang="en-US" dirty="0">
              <a:solidFill>
                <a:schemeClr val="tx1"/>
              </a:solidFill>
              <a:highlight>
                <a:srgbClr val="FFFF00"/>
              </a:highlight>
            </a:endParaRPr>
          </a:p>
          <a:p>
            <a:pPr marL="342900" indent="-342900">
              <a:buChar char="•"/>
            </a:pPr>
            <a:endParaRPr lang="en-US" sz="2000" b="1" dirty="0">
              <a:solidFill>
                <a:schemeClr val="tx1"/>
              </a:solidFill>
              <a:highlight>
                <a:srgbClr val="C0C0C0"/>
              </a:highlight>
              <a:latin typeface="Georgia"/>
              <a:cs typeface="Calibri" panose="020F0502020204030204"/>
            </a:endParaRPr>
          </a:p>
          <a:p>
            <a:pPr marL="342900" indent="-342900">
              <a:buChar char="•"/>
            </a:pPr>
            <a:endParaRPr lang="en-US" sz="2000" b="1" dirty="0">
              <a:solidFill>
                <a:schemeClr val="tx1"/>
              </a:solidFill>
              <a:highlight>
                <a:srgbClr val="C0C0C0"/>
              </a:highlight>
              <a:latin typeface="Georgia"/>
              <a:cs typeface="Calibri" panose="020F0502020204030204"/>
            </a:endParaRPr>
          </a:p>
          <a:p>
            <a:pPr marL="342900" indent="-342900">
              <a:buChar char="•"/>
            </a:pPr>
            <a:endParaRPr lang="en-US" sz="2000" b="1" dirty="0">
              <a:solidFill>
                <a:schemeClr val="tx1"/>
              </a:solidFill>
              <a:highlight>
                <a:srgbClr val="C0C0C0"/>
              </a:highlight>
              <a:latin typeface="Georgia"/>
              <a:cs typeface="Calibri" panose="020F0502020204030204"/>
            </a:endParaRPr>
          </a:p>
        </p:txBody>
      </p:sp>
    </p:spTree>
    <p:extLst>
      <p:ext uri="{BB962C8B-B14F-4D97-AF65-F5344CB8AC3E}">
        <p14:creationId xmlns:p14="http://schemas.microsoft.com/office/powerpoint/2010/main" val="611177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6D42E-2D04-5C90-BF30-0E66D00B287D}"/>
              </a:ext>
            </a:extLst>
          </p:cNvPr>
          <p:cNvSpPr>
            <a:spLocks noGrp="1"/>
          </p:cNvSpPr>
          <p:nvPr>
            <p:ph type="title"/>
          </p:nvPr>
        </p:nvSpPr>
        <p:spPr>
          <a:xfrm>
            <a:off x="899534" y="637762"/>
            <a:ext cx="4284397" cy="5576770"/>
          </a:xfrm>
          <a:solidFill>
            <a:schemeClr val="bg2"/>
          </a:solidFill>
        </p:spPr>
        <p:txBody>
          <a:bodyPr vert="horz" lIns="91440" tIns="45720" rIns="91440" bIns="45720" rtlCol="0" anchor="ctr">
            <a:normAutofit/>
          </a:bodyPr>
          <a:lstStyle/>
          <a:p>
            <a:r>
              <a:rPr lang="en-US" sz="6600" b="1" kern="1200" dirty="0">
                <a:solidFill>
                  <a:srgbClr val="7030A0"/>
                </a:solidFill>
                <a:latin typeface="Constantia"/>
              </a:rPr>
              <a:t>Reference</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C3D63A5-8DE8-0A1B-F4DF-B32C91869AD4}"/>
              </a:ext>
            </a:extLst>
          </p:cNvPr>
          <p:cNvSpPr>
            <a:spLocks noGrp="1"/>
          </p:cNvSpPr>
          <p:nvPr>
            <p:ph type="body" idx="1"/>
          </p:nvPr>
        </p:nvSpPr>
        <p:spPr>
          <a:xfrm>
            <a:off x="6739464" y="637762"/>
            <a:ext cx="4305881" cy="5860946"/>
          </a:xfrm>
        </p:spPr>
        <p:txBody>
          <a:bodyPr vert="horz" lIns="91440" tIns="45720" rIns="91440" bIns="45720" rtlCol="0" anchor="ctr">
            <a:normAutofit/>
          </a:bodyPr>
          <a:lstStyle/>
          <a:p>
            <a:pPr>
              <a:lnSpc>
                <a:spcPct val="80000"/>
              </a:lnSpc>
            </a:pPr>
            <a:r>
              <a:rPr lang="en-US" sz="4000" dirty="0">
                <a:solidFill>
                  <a:srgbClr val="00B0F0"/>
                </a:solidFill>
                <a:cs typeface="Calibri"/>
              </a:rPr>
              <a:t>1. Fundamental of applied statistics </a:t>
            </a:r>
            <a:endParaRPr lang="en-US" sz="4000" dirty="0">
              <a:solidFill>
                <a:srgbClr val="00B0F0"/>
              </a:solidFill>
            </a:endParaRPr>
          </a:p>
          <a:p>
            <a:pPr>
              <a:lnSpc>
                <a:spcPct val="80000"/>
              </a:lnSpc>
            </a:pPr>
            <a:r>
              <a:rPr lang="en-US" sz="4000" dirty="0">
                <a:solidFill>
                  <a:srgbClr val="00B0F0"/>
                </a:solidFill>
                <a:cs typeface="Calibri"/>
              </a:rPr>
              <a:t>2. Fundamental of statistics vol 2 </a:t>
            </a:r>
            <a:endParaRPr lang="en-US" sz="4000" dirty="0">
              <a:solidFill>
                <a:srgbClr val="00B0F0"/>
              </a:solidFill>
            </a:endParaRPr>
          </a:p>
          <a:p>
            <a:pPr>
              <a:lnSpc>
                <a:spcPct val="80000"/>
              </a:lnSpc>
            </a:pPr>
            <a:r>
              <a:rPr lang="en-US" sz="4000" dirty="0">
                <a:solidFill>
                  <a:srgbClr val="00B0F0"/>
                </a:solidFill>
                <a:cs typeface="Calibri"/>
              </a:rPr>
              <a:t>3.Websites: -</a:t>
            </a:r>
            <a:endParaRPr lang="en-US" sz="4000" dirty="0">
              <a:solidFill>
                <a:srgbClr val="00B0F0"/>
              </a:solidFill>
            </a:endParaRPr>
          </a:p>
          <a:p>
            <a:pPr>
              <a:lnSpc>
                <a:spcPct val="80000"/>
              </a:lnSpc>
            </a:pPr>
            <a:r>
              <a:rPr lang="en-US" sz="4000" dirty="0">
                <a:solidFill>
                  <a:srgbClr val="00B0F0"/>
                </a:solidFill>
                <a:cs typeface="Calibri"/>
              </a:rPr>
              <a:t>https://www.kaggle.com/datasets/paramamithra/motives-of-murder-in-india-from-2001-to-2013</a:t>
            </a:r>
            <a:endParaRPr lang="en-US" sz="4000" dirty="0">
              <a:solidFill>
                <a:srgbClr val="00B0F0"/>
              </a:solidFill>
            </a:endParaRPr>
          </a:p>
          <a:p>
            <a:endParaRPr lang="en-US" sz="4000" kern="1200" dirty="0">
              <a:solidFill>
                <a:schemeClr val="tx1"/>
              </a:solidFill>
              <a:latin typeface="+mn-lt"/>
              <a:cs typeface="Calibri"/>
            </a:endParaRPr>
          </a:p>
        </p:txBody>
      </p:sp>
    </p:spTree>
    <p:extLst>
      <p:ext uri="{BB962C8B-B14F-4D97-AF65-F5344CB8AC3E}">
        <p14:creationId xmlns:p14="http://schemas.microsoft.com/office/powerpoint/2010/main" val="316839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BADE-9A72-F5D0-997C-5D316E1B05DB}"/>
              </a:ext>
            </a:extLst>
          </p:cNvPr>
          <p:cNvSpPr>
            <a:spLocks noGrp="1"/>
          </p:cNvSpPr>
          <p:nvPr>
            <p:ph type="title"/>
          </p:nvPr>
        </p:nvSpPr>
        <p:spPr>
          <a:xfrm>
            <a:off x="753925" y="534073"/>
            <a:ext cx="10684151" cy="905192"/>
          </a:xfrm>
        </p:spPr>
        <p:txBody>
          <a:bodyPr vert="horz" lIns="91440" tIns="45720" rIns="91440" bIns="45720" rtlCol="0" anchor="b">
            <a:normAutofit/>
          </a:bodyPr>
          <a:lstStyle/>
          <a:p>
            <a:pPr algn="ctr"/>
            <a:r>
              <a:rPr lang="en-US" sz="5200" b="1" kern="1200">
                <a:solidFill>
                  <a:schemeClr val="tx2"/>
                </a:solidFill>
                <a:latin typeface="Constantia"/>
              </a:rPr>
              <a:t>INTRODUCTION</a:t>
            </a:r>
          </a:p>
        </p:txBody>
      </p:sp>
      <p:sp>
        <p:nvSpPr>
          <p:cNvPr id="3" name="Text Placeholder 2">
            <a:extLst>
              <a:ext uri="{FF2B5EF4-FFF2-40B4-BE49-F238E27FC236}">
                <a16:creationId xmlns:a16="http://schemas.microsoft.com/office/drawing/2014/main" id="{62A4C932-570E-50E5-B0D0-9A2D4DCB1648}"/>
              </a:ext>
            </a:extLst>
          </p:cNvPr>
          <p:cNvSpPr>
            <a:spLocks noGrp="1"/>
          </p:cNvSpPr>
          <p:nvPr>
            <p:ph type="body" idx="1"/>
          </p:nvPr>
        </p:nvSpPr>
        <p:spPr>
          <a:xfrm>
            <a:off x="349559" y="2113917"/>
            <a:ext cx="11405440" cy="4263408"/>
          </a:xfrm>
        </p:spPr>
        <p:txBody>
          <a:bodyPr vert="horz" lIns="91440" tIns="45720" rIns="91440" bIns="45720" rtlCol="0" anchor="t">
            <a:normAutofit/>
          </a:bodyPr>
          <a:lstStyle/>
          <a:p>
            <a:r>
              <a:rPr lang="en-US" b="1" dirty="0">
                <a:solidFill>
                  <a:schemeClr val="tx1"/>
                </a:solidFill>
                <a:latin typeface="Times New Roman"/>
                <a:cs typeface="Times New Roman"/>
              </a:rPr>
              <a:t>Murder is the unlawful killing of another human without justification or valid excuse. </a:t>
            </a:r>
            <a:endParaRPr lang="en-US" dirty="0">
              <a:solidFill>
                <a:schemeClr val="tx1"/>
              </a:solidFill>
              <a:cs typeface="Calibri" panose="020F0502020204030204"/>
            </a:endParaRPr>
          </a:p>
          <a:p>
            <a:pPr marL="342900" indent="-342900">
              <a:buChar char="•"/>
            </a:pPr>
            <a:r>
              <a:rPr lang="en-US" b="1" dirty="0">
                <a:solidFill>
                  <a:srgbClr val="C00000"/>
                </a:solidFill>
                <a:latin typeface="Times New Roman"/>
                <a:cs typeface="Times New Roman"/>
              </a:rPr>
              <a:t>First Degree Murder</a:t>
            </a:r>
            <a:r>
              <a:rPr lang="en-US" b="1" dirty="0">
                <a:solidFill>
                  <a:schemeClr val="tx1"/>
                </a:solidFill>
                <a:latin typeface="Times New Roman"/>
                <a:cs typeface="Times New Roman"/>
              </a:rPr>
              <a:t> (Intentional killing of another person by someone who has acted willfully)</a:t>
            </a:r>
          </a:p>
          <a:p>
            <a:pPr marL="342900" indent="-342900">
              <a:buChar char="•"/>
            </a:pPr>
            <a:r>
              <a:rPr lang="en-US" b="1" dirty="0">
                <a:solidFill>
                  <a:srgbClr val="C00000"/>
                </a:solidFill>
                <a:latin typeface="Times New Roman"/>
                <a:cs typeface="Times New Roman"/>
              </a:rPr>
              <a:t>Second Degree Murder</a:t>
            </a:r>
            <a:r>
              <a:rPr lang="en-US" b="1" dirty="0">
                <a:solidFill>
                  <a:srgbClr val="898989"/>
                </a:solidFill>
                <a:latin typeface="Times New Roman"/>
                <a:cs typeface="Times New Roman"/>
              </a:rPr>
              <a:t> </a:t>
            </a:r>
            <a:r>
              <a:rPr lang="en-US" b="1" dirty="0">
                <a:solidFill>
                  <a:schemeClr val="tx1"/>
                </a:solidFill>
                <a:latin typeface="Times New Roman"/>
                <a:cs typeface="Times New Roman"/>
              </a:rPr>
              <a:t>(murder with malicious intent but not premeditated)</a:t>
            </a:r>
            <a:endParaRPr lang="en-US" b="1" kern="1200" dirty="0">
              <a:solidFill>
                <a:schemeClr val="tx1"/>
              </a:solidFill>
              <a:latin typeface="Times New Roman"/>
              <a:cs typeface="Times New Roman"/>
            </a:endParaRPr>
          </a:p>
          <a:p>
            <a:pPr marL="342900" indent="-342900">
              <a:buChar char="•"/>
            </a:pPr>
            <a:r>
              <a:rPr lang="en-US" b="1" dirty="0">
                <a:solidFill>
                  <a:srgbClr val="C00000"/>
                </a:solidFill>
                <a:latin typeface="Times New Roman"/>
                <a:cs typeface="Times New Roman"/>
              </a:rPr>
              <a:t>Third Degree Murder </a:t>
            </a:r>
            <a:r>
              <a:rPr lang="en-US" b="1" dirty="0">
                <a:solidFill>
                  <a:schemeClr val="tx1"/>
                </a:solidFill>
                <a:latin typeface="Times New Roman"/>
                <a:cs typeface="Times New Roman"/>
              </a:rPr>
              <a:t>(killing was not premeditated, but there is some intent to cause harm but not to kill victim)</a:t>
            </a:r>
          </a:p>
          <a:p>
            <a:pPr marL="342900" indent="-342900">
              <a:buChar char="•"/>
            </a:pPr>
            <a:endParaRPr lang="en-US" b="1">
              <a:solidFill>
                <a:srgbClr val="898989"/>
              </a:solidFill>
              <a:latin typeface="Times New Roman"/>
              <a:cs typeface="Times New Roman"/>
            </a:endParaRPr>
          </a:p>
          <a:p>
            <a:endParaRPr lang="en-US" sz="1600" b="1">
              <a:solidFill>
                <a:srgbClr val="898989"/>
              </a:solidFill>
              <a:latin typeface="Times New Roman"/>
              <a:cs typeface="Times New Roman"/>
            </a:endParaRPr>
          </a:p>
          <a:p>
            <a:pPr marL="342900" indent="-342900">
              <a:buFont typeface="Wingdings" panose="020B0604020202020204" pitchFamily="34" charset="0"/>
              <a:buChar char="§"/>
            </a:pPr>
            <a:endParaRPr lang="en-US">
              <a:solidFill>
                <a:srgbClr val="44546A"/>
              </a:solidFill>
              <a:latin typeface="Calibri" panose="020F0502020204030204"/>
              <a:cs typeface="Calibri" panose="020F0502020204030204"/>
            </a:endParaRPr>
          </a:p>
        </p:txBody>
      </p:sp>
    </p:spTree>
    <p:extLst>
      <p:ext uri="{BB962C8B-B14F-4D97-AF65-F5344CB8AC3E}">
        <p14:creationId xmlns:p14="http://schemas.microsoft.com/office/powerpoint/2010/main" val="989400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E89AE-0957-7EE9-3EF4-A35EB78592A7}"/>
              </a:ext>
            </a:extLst>
          </p:cNvPr>
          <p:cNvSpPr/>
          <p:nvPr/>
        </p:nvSpPr>
        <p:spPr>
          <a:xfrm>
            <a:off x="2984090" y="3108738"/>
            <a:ext cx="6223820" cy="1785104"/>
          </a:xfrm>
          <a:prstGeom prst="rect">
            <a:avLst/>
          </a:prstGeom>
          <a:noFill/>
          <a:effectLst>
            <a:outerShdw blurRad="152400" dist="317500" dir="5400000" sx="90000" sy="-19000" rotWithShape="0">
              <a:prstClr val="black">
                <a:alpha val="15000"/>
              </a:prstClr>
            </a:outerShdw>
          </a:effectLst>
          <a:scene3d>
            <a:camera prst="obliqueTopRight"/>
            <a:lightRig rig="threePt" dir="t"/>
          </a:scene3d>
        </p:spPr>
        <p:txBody>
          <a:bodyPr wrap="none" lIns="91440" tIns="45720" rIns="91440" bIns="45720">
            <a:spAutoFit/>
          </a:bodyPr>
          <a:lstStyle/>
          <a:p>
            <a:pPr algn="ctr"/>
            <a:r>
              <a:rPr lang="en-US" sz="11000" b="1" i="1" cap="none" spc="0" dirty="0">
                <a:ln w="0"/>
                <a:solidFill>
                  <a:schemeClr val="accent1">
                    <a:lumMod val="60000"/>
                    <a:lumOff val="40000"/>
                  </a:schemeClr>
                </a:solidFill>
                <a:effectLst>
                  <a:outerShdw blurRad="38100" dist="38100" dir="2700000" algn="tl">
                    <a:srgbClr val="000000">
                      <a:alpha val="43137"/>
                    </a:srgbClr>
                  </a:outerShdw>
                  <a:reflection blurRad="6350" stA="53000" endA="300" endPos="35500" dir="5400000" sy="-90000" algn="bl" rotWithShape="0"/>
                </a:effectLst>
                <a:latin typeface="Calibri" panose="020F0502020204030204" pitchFamily="34" charset="0"/>
              </a:rPr>
              <a:t>Thank You</a:t>
            </a:r>
          </a:p>
        </p:txBody>
      </p:sp>
    </p:spTree>
    <p:extLst>
      <p:ext uri="{BB962C8B-B14F-4D97-AF65-F5344CB8AC3E}">
        <p14:creationId xmlns:p14="http://schemas.microsoft.com/office/powerpoint/2010/main" val="82925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2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2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3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5" descr="A picture containing text, measuring stick&#10;&#10;Description automatically generated">
            <a:extLst>
              <a:ext uri="{FF2B5EF4-FFF2-40B4-BE49-F238E27FC236}">
                <a16:creationId xmlns:a16="http://schemas.microsoft.com/office/drawing/2014/main" id="{3F796BE8-9DE3-2E14-5CA6-B4C73F7348CD}"/>
              </a:ext>
            </a:extLst>
          </p:cNvPr>
          <p:cNvPicPr>
            <a:picLocks noChangeAspect="1"/>
          </p:cNvPicPr>
          <p:nvPr/>
        </p:nvPicPr>
        <p:blipFill>
          <a:blip r:embed="rId2">
            <a:duotone>
              <a:prstClr val="black"/>
              <a:schemeClr val="bg1">
                <a:tint val="45000"/>
                <a:satMod val="400000"/>
              </a:schemeClr>
            </a:duotone>
            <a:alphaModFix amt="25000"/>
          </a:blip>
          <a:stretch>
            <a:fillRect/>
          </a:stretch>
        </p:blipFill>
        <p:spPr>
          <a:xfrm>
            <a:off x="746313" y="554204"/>
            <a:ext cx="10739008" cy="6013845"/>
          </a:xfrm>
          <a:prstGeom prst="rect">
            <a:avLst/>
          </a:prstGeom>
        </p:spPr>
      </p:pic>
      <p:sp>
        <p:nvSpPr>
          <p:cNvPr id="3" name="Text Placeholder 2">
            <a:extLst>
              <a:ext uri="{FF2B5EF4-FFF2-40B4-BE49-F238E27FC236}">
                <a16:creationId xmlns:a16="http://schemas.microsoft.com/office/drawing/2014/main" id="{5B1D08E7-B039-AEBB-4576-C84B33C06873}"/>
              </a:ext>
            </a:extLst>
          </p:cNvPr>
          <p:cNvSpPr>
            <a:spLocks noGrp="1"/>
          </p:cNvSpPr>
          <p:nvPr>
            <p:ph type="body" idx="1"/>
          </p:nvPr>
        </p:nvSpPr>
        <p:spPr>
          <a:xfrm>
            <a:off x="332174" y="454439"/>
            <a:ext cx="11499954" cy="5588954"/>
          </a:xfrm>
          <a:noFill/>
        </p:spPr>
        <p:txBody>
          <a:bodyPr vert="horz" lIns="91440" tIns="45720" rIns="91440" bIns="45720" rtlCol="0" anchor="t">
            <a:normAutofit/>
          </a:bodyPr>
          <a:lstStyle/>
          <a:p>
            <a:pPr algn="ctr"/>
            <a:r>
              <a:rPr lang="en-US" sz="3600" b="1" dirty="0">
                <a:solidFill>
                  <a:schemeClr val="bg1">
                    <a:lumMod val="95000"/>
                  </a:schemeClr>
                </a:solidFill>
                <a:latin typeface="Comic Sans MS"/>
                <a:cs typeface="Calibri"/>
              </a:rPr>
              <a:t>MOTIVES OF MURDER</a:t>
            </a:r>
            <a:endParaRPr lang="en-US" sz="3600" b="1" kern="1200" dirty="0">
              <a:solidFill>
                <a:schemeClr val="bg1">
                  <a:lumMod val="95000"/>
                </a:schemeClr>
              </a:solidFill>
              <a:latin typeface="Comic Sans MS"/>
            </a:endParaRPr>
          </a:p>
        </p:txBody>
      </p:sp>
      <p:sp>
        <p:nvSpPr>
          <p:cNvPr id="21" name="Rectangle: Diagonal Corners Rounded 20">
            <a:extLst>
              <a:ext uri="{FF2B5EF4-FFF2-40B4-BE49-F238E27FC236}">
                <a16:creationId xmlns:a16="http://schemas.microsoft.com/office/drawing/2014/main" id="{4B2F84AF-7761-3D49-3524-98594320445C}"/>
              </a:ext>
            </a:extLst>
          </p:cNvPr>
          <p:cNvSpPr/>
          <p:nvPr/>
        </p:nvSpPr>
        <p:spPr>
          <a:xfrm>
            <a:off x="8794228" y="1274163"/>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600" b="1" dirty="0">
                <a:latin typeface="Constantia"/>
                <a:cs typeface="Calibri"/>
              </a:rPr>
              <a:t>Property Dispute</a:t>
            </a:r>
          </a:p>
        </p:txBody>
      </p:sp>
      <p:cxnSp>
        <p:nvCxnSpPr>
          <p:cNvPr id="37" name="Straight Arrow Connector 36">
            <a:extLst>
              <a:ext uri="{FF2B5EF4-FFF2-40B4-BE49-F238E27FC236}">
                <a16:creationId xmlns:a16="http://schemas.microsoft.com/office/drawing/2014/main" id="{F8B9B75D-2D0D-AA06-D78E-2F12EEA305AF}"/>
              </a:ext>
            </a:extLst>
          </p:cNvPr>
          <p:cNvCxnSpPr/>
          <p:nvPr/>
        </p:nvCxnSpPr>
        <p:spPr>
          <a:xfrm flipH="1">
            <a:off x="5903627" y="1222948"/>
            <a:ext cx="9992" cy="4949252"/>
          </a:xfrm>
          <a:prstGeom prst="straightConnector1">
            <a:avLst/>
          </a:prstGeom>
          <a:ln>
            <a:solidFill>
              <a:schemeClr val="bg1"/>
            </a:solidFill>
          </a:ln>
        </p:spPr>
        <p:style>
          <a:lnRef idx="2">
            <a:schemeClr val="accent4"/>
          </a:lnRef>
          <a:fillRef idx="0">
            <a:schemeClr val="accent4"/>
          </a:fillRef>
          <a:effectRef idx="1">
            <a:schemeClr val="accent4"/>
          </a:effectRef>
          <a:fontRef idx="minor">
            <a:schemeClr val="tx1"/>
          </a:fontRef>
        </p:style>
      </p:cxnSp>
      <p:cxnSp>
        <p:nvCxnSpPr>
          <p:cNvPr id="51" name="Straight Arrow Connector 50">
            <a:extLst>
              <a:ext uri="{FF2B5EF4-FFF2-40B4-BE49-F238E27FC236}">
                <a16:creationId xmlns:a16="http://schemas.microsoft.com/office/drawing/2014/main" id="{F3DCAA5F-1CA4-BB51-BBDA-8D9DC56C459E}"/>
              </a:ext>
            </a:extLst>
          </p:cNvPr>
          <p:cNvCxnSpPr>
            <a:cxnSpLocks/>
          </p:cNvCxnSpPr>
          <p:nvPr/>
        </p:nvCxnSpPr>
        <p:spPr>
          <a:xfrm flipV="1">
            <a:off x="3458199" y="1680615"/>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52" name="Rectangle: Diagonal Corners Rounded 51">
            <a:extLst>
              <a:ext uri="{FF2B5EF4-FFF2-40B4-BE49-F238E27FC236}">
                <a16:creationId xmlns:a16="http://schemas.microsoft.com/office/drawing/2014/main" id="{48FD0924-E759-93F2-AC6A-94F318AA7C1D}"/>
              </a:ext>
            </a:extLst>
          </p:cNvPr>
          <p:cNvSpPr/>
          <p:nvPr/>
        </p:nvSpPr>
        <p:spPr>
          <a:xfrm>
            <a:off x="362260" y="1274162"/>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Gain</a:t>
            </a:r>
            <a:endParaRPr lang="en-US" sz="2800" b="1" dirty="0">
              <a:latin typeface="Constantia"/>
            </a:endParaRPr>
          </a:p>
        </p:txBody>
      </p:sp>
      <p:sp>
        <p:nvSpPr>
          <p:cNvPr id="53" name="Rectangle: Diagonal Corners Rounded 52">
            <a:extLst>
              <a:ext uri="{FF2B5EF4-FFF2-40B4-BE49-F238E27FC236}">
                <a16:creationId xmlns:a16="http://schemas.microsoft.com/office/drawing/2014/main" id="{DCD440CD-91B0-ADB3-D572-AAD122AB445E}"/>
              </a:ext>
            </a:extLst>
          </p:cNvPr>
          <p:cNvSpPr/>
          <p:nvPr/>
        </p:nvSpPr>
        <p:spPr>
          <a:xfrm>
            <a:off x="337277" y="2173572"/>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200" b="1" dirty="0">
                <a:latin typeface="Constantia"/>
                <a:cs typeface="Calibri"/>
              </a:rPr>
              <a:t>Personal Vendetta or Enmity</a:t>
            </a:r>
          </a:p>
        </p:txBody>
      </p:sp>
      <p:sp>
        <p:nvSpPr>
          <p:cNvPr id="54" name="Rectangle: Diagonal Corners Rounded 53">
            <a:extLst>
              <a:ext uri="{FF2B5EF4-FFF2-40B4-BE49-F238E27FC236}">
                <a16:creationId xmlns:a16="http://schemas.microsoft.com/office/drawing/2014/main" id="{B7F08BD1-AAD4-144E-55DB-7532C03D7997}"/>
              </a:ext>
            </a:extLst>
          </p:cNvPr>
          <p:cNvSpPr/>
          <p:nvPr/>
        </p:nvSpPr>
        <p:spPr>
          <a:xfrm>
            <a:off x="337276" y="3085473"/>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Dowry</a:t>
            </a:r>
          </a:p>
        </p:txBody>
      </p:sp>
      <p:sp>
        <p:nvSpPr>
          <p:cNvPr id="55" name="Rectangle: Diagonal Corners Rounded 54">
            <a:extLst>
              <a:ext uri="{FF2B5EF4-FFF2-40B4-BE49-F238E27FC236}">
                <a16:creationId xmlns:a16="http://schemas.microsoft.com/office/drawing/2014/main" id="{F932964D-9179-ADEA-4F08-BF41EA579637}"/>
              </a:ext>
            </a:extLst>
          </p:cNvPr>
          <p:cNvSpPr/>
          <p:nvPr/>
        </p:nvSpPr>
        <p:spPr>
          <a:xfrm>
            <a:off x="8794227" y="5796194"/>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Terrorism</a:t>
            </a:r>
          </a:p>
        </p:txBody>
      </p:sp>
      <p:sp>
        <p:nvSpPr>
          <p:cNvPr id="56" name="Rectangle: Diagonal Corners Rounded 55">
            <a:extLst>
              <a:ext uri="{FF2B5EF4-FFF2-40B4-BE49-F238E27FC236}">
                <a16:creationId xmlns:a16="http://schemas.microsoft.com/office/drawing/2014/main" id="{CC12A681-DFB3-E5C9-E8EE-0B36BE6C672D}"/>
              </a:ext>
            </a:extLst>
          </p:cNvPr>
          <p:cNvSpPr/>
          <p:nvPr/>
        </p:nvSpPr>
        <p:spPr>
          <a:xfrm>
            <a:off x="8794227" y="4884293"/>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Class conflict</a:t>
            </a:r>
          </a:p>
        </p:txBody>
      </p:sp>
      <p:sp>
        <p:nvSpPr>
          <p:cNvPr id="57" name="Rectangle: Diagonal Corners Rounded 56">
            <a:extLst>
              <a:ext uri="{FF2B5EF4-FFF2-40B4-BE49-F238E27FC236}">
                <a16:creationId xmlns:a16="http://schemas.microsoft.com/office/drawing/2014/main" id="{102D2D64-094A-B6C2-D4D0-19C4DEF572AA}"/>
              </a:ext>
            </a:extLst>
          </p:cNvPr>
          <p:cNvSpPr/>
          <p:nvPr/>
        </p:nvSpPr>
        <p:spPr>
          <a:xfrm>
            <a:off x="8794228" y="3997375"/>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Communalism</a:t>
            </a:r>
          </a:p>
        </p:txBody>
      </p:sp>
      <p:sp>
        <p:nvSpPr>
          <p:cNvPr id="58" name="Rectangle: Diagonal Corners Rounded 57">
            <a:extLst>
              <a:ext uri="{FF2B5EF4-FFF2-40B4-BE49-F238E27FC236}">
                <a16:creationId xmlns:a16="http://schemas.microsoft.com/office/drawing/2014/main" id="{DBC8DB4E-17DE-ED48-CB86-6E50AC9882C1}"/>
              </a:ext>
            </a:extLst>
          </p:cNvPr>
          <p:cNvSpPr/>
          <p:nvPr/>
        </p:nvSpPr>
        <p:spPr>
          <a:xfrm>
            <a:off x="8794228" y="3085473"/>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Lunacy</a:t>
            </a:r>
          </a:p>
        </p:txBody>
      </p:sp>
      <p:sp>
        <p:nvSpPr>
          <p:cNvPr id="59" name="Rectangle: Diagonal Corners Rounded 58">
            <a:extLst>
              <a:ext uri="{FF2B5EF4-FFF2-40B4-BE49-F238E27FC236}">
                <a16:creationId xmlns:a16="http://schemas.microsoft.com/office/drawing/2014/main" id="{93DCE354-2647-5F1D-85A3-B5F844ECB588}"/>
              </a:ext>
            </a:extLst>
          </p:cNvPr>
          <p:cNvSpPr/>
          <p:nvPr/>
        </p:nvSpPr>
        <p:spPr>
          <a:xfrm>
            <a:off x="8794227" y="2173572"/>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200" b="1" dirty="0">
                <a:latin typeface="Constantia"/>
                <a:cs typeface="Calibri"/>
              </a:rPr>
              <a:t>Love Affairs/Sexual Relations</a:t>
            </a:r>
            <a:endParaRPr lang="en-US" sz="2600" b="1" dirty="0">
              <a:latin typeface="Constantia"/>
              <a:cs typeface="Calibri"/>
            </a:endParaRPr>
          </a:p>
        </p:txBody>
      </p:sp>
      <p:sp>
        <p:nvSpPr>
          <p:cNvPr id="60" name="Rectangle: Diagonal Corners Rounded 59">
            <a:extLst>
              <a:ext uri="{FF2B5EF4-FFF2-40B4-BE49-F238E27FC236}">
                <a16:creationId xmlns:a16="http://schemas.microsoft.com/office/drawing/2014/main" id="{577BE382-A2EC-EE11-EB56-B1242DB47333}"/>
              </a:ext>
            </a:extLst>
          </p:cNvPr>
          <p:cNvSpPr/>
          <p:nvPr/>
        </p:nvSpPr>
        <p:spPr>
          <a:xfrm>
            <a:off x="337275" y="3997374"/>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Witchcraft</a:t>
            </a:r>
          </a:p>
        </p:txBody>
      </p:sp>
      <p:sp>
        <p:nvSpPr>
          <p:cNvPr id="61" name="Rectangle: Diagonal Corners Rounded 60">
            <a:extLst>
              <a:ext uri="{FF2B5EF4-FFF2-40B4-BE49-F238E27FC236}">
                <a16:creationId xmlns:a16="http://schemas.microsoft.com/office/drawing/2014/main" id="{5C81636B-9ABE-BB5A-2BA5-F3B426399E8D}"/>
              </a:ext>
            </a:extLst>
          </p:cNvPr>
          <p:cNvSpPr/>
          <p:nvPr/>
        </p:nvSpPr>
        <p:spPr>
          <a:xfrm>
            <a:off x="337275" y="4884292"/>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800" b="1" dirty="0">
                <a:latin typeface="Constantia"/>
                <a:cs typeface="Calibri"/>
              </a:rPr>
              <a:t>Casteism</a:t>
            </a:r>
          </a:p>
        </p:txBody>
      </p:sp>
      <p:sp>
        <p:nvSpPr>
          <p:cNvPr id="62" name="Rectangle: Diagonal Corners Rounded 61">
            <a:extLst>
              <a:ext uri="{FF2B5EF4-FFF2-40B4-BE49-F238E27FC236}">
                <a16:creationId xmlns:a16="http://schemas.microsoft.com/office/drawing/2014/main" id="{8EC6C407-6507-376B-7316-157835B1C5CB}"/>
              </a:ext>
            </a:extLst>
          </p:cNvPr>
          <p:cNvSpPr/>
          <p:nvPr/>
        </p:nvSpPr>
        <p:spPr>
          <a:xfrm>
            <a:off x="362259" y="5796194"/>
            <a:ext cx="2948065" cy="687050"/>
          </a:xfrm>
          <a:prstGeom prst="round2DiagRect">
            <a:avLst/>
          </a:prstGeom>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2600" b="1" dirty="0">
                <a:latin typeface="Constantia"/>
                <a:cs typeface="Calibri"/>
              </a:rPr>
              <a:t>Political Reasons</a:t>
            </a:r>
          </a:p>
        </p:txBody>
      </p:sp>
      <p:cxnSp>
        <p:nvCxnSpPr>
          <p:cNvPr id="64" name="Straight Arrow Connector 63">
            <a:extLst>
              <a:ext uri="{FF2B5EF4-FFF2-40B4-BE49-F238E27FC236}">
                <a16:creationId xmlns:a16="http://schemas.microsoft.com/office/drawing/2014/main" id="{B09EC4BB-A930-A972-981B-AF53CC6BBB2C}"/>
              </a:ext>
            </a:extLst>
          </p:cNvPr>
          <p:cNvCxnSpPr>
            <a:cxnSpLocks/>
          </p:cNvCxnSpPr>
          <p:nvPr/>
        </p:nvCxnSpPr>
        <p:spPr>
          <a:xfrm flipV="1">
            <a:off x="3458198" y="2517565"/>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5" name="Straight Arrow Connector 64">
            <a:extLst>
              <a:ext uri="{FF2B5EF4-FFF2-40B4-BE49-F238E27FC236}">
                <a16:creationId xmlns:a16="http://schemas.microsoft.com/office/drawing/2014/main" id="{BBB420DA-E40A-B52B-E013-26B428E87A78}"/>
              </a:ext>
            </a:extLst>
          </p:cNvPr>
          <p:cNvCxnSpPr>
            <a:cxnSpLocks/>
          </p:cNvCxnSpPr>
          <p:nvPr/>
        </p:nvCxnSpPr>
        <p:spPr>
          <a:xfrm flipV="1">
            <a:off x="3458198" y="3367007"/>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6" name="Straight Arrow Connector 65">
            <a:extLst>
              <a:ext uri="{FF2B5EF4-FFF2-40B4-BE49-F238E27FC236}">
                <a16:creationId xmlns:a16="http://schemas.microsoft.com/office/drawing/2014/main" id="{AA0470F5-AF96-3D08-FE05-C332DC7D5328}"/>
              </a:ext>
            </a:extLst>
          </p:cNvPr>
          <p:cNvCxnSpPr>
            <a:cxnSpLocks/>
          </p:cNvCxnSpPr>
          <p:nvPr/>
        </p:nvCxnSpPr>
        <p:spPr>
          <a:xfrm flipV="1">
            <a:off x="3458199" y="4341368"/>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7" name="Straight Arrow Connector 66">
            <a:extLst>
              <a:ext uri="{FF2B5EF4-FFF2-40B4-BE49-F238E27FC236}">
                <a16:creationId xmlns:a16="http://schemas.microsoft.com/office/drawing/2014/main" id="{BE84F380-093F-0367-AA9F-97BEB09A15B2}"/>
              </a:ext>
            </a:extLst>
          </p:cNvPr>
          <p:cNvCxnSpPr>
            <a:cxnSpLocks/>
          </p:cNvCxnSpPr>
          <p:nvPr/>
        </p:nvCxnSpPr>
        <p:spPr>
          <a:xfrm flipV="1">
            <a:off x="3458199" y="5228286"/>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68" name="Straight Arrow Connector 67">
            <a:extLst>
              <a:ext uri="{FF2B5EF4-FFF2-40B4-BE49-F238E27FC236}">
                <a16:creationId xmlns:a16="http://schemas.microsoft.com/office/drawing/2014/main" id="{7FF2A4A8-4AF3-5318-AAAA-52684D568A6D}"/>
              </a:ext>
            </a:extLst>
          </p:cNvPr>
          <p:cNvCxnSpPr>
            <a:cxnSpLocks/>
          </p:cNvCxnSpPr>
          <p:nvPr/>
        </p:nvCxnSpPr>
        <p:spPr>
          <a:xfrm flipV="1">
            <a:off x="3458199" y="6152680"/>
            <a:ext cx="5136628" cy="9993"/>
          </a:xfrm>
          <a:prstGeom prst="straightConnector1">
            <a:avLst/>
          </a:prstGeom>
          <a:ln>
            <a:solidFill>
              <a:schemeClr val="bg1">
                <a:lumMod val="95000"/>
              </a:schemeClr>
            </a:solidFill>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440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1508F-D245-8140-0B17-AB60E643867D}"/>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5400" kern="1200">
                <a:solidFill>
                  <a:schemeClr val="bg1"/>
                </a:solidFill>
                <a:latin typeface="Comic Sans MS"/>
              </a:rPr>
              <a:t>Objective of the project</a:t>
            </a:r>
          </a:p>
        </p:txBody>
      </p:sp>
      <p:sp>
        <p:nvSpPr>
          <p:cNvPr id="23" name="Rectangle 2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7A167B6-DE63-32C3-2F9A-5745CA9F5058}"/>
              </a:ext>
            </a:extLst>
          </p:cNvPr>
          <p:cNvSpPr>
            <a:spLocks noGrp="1"/>
          </p:cNvSpPr>
          <p:nvPr>
            <p:ph type="body" idx="1"/>
          </p:nvPr>
        </p:nvSpPr>
        <p:spPr>
          <a:xfrm>
            <a:off x="6300529" y="312976"/>
            <a:ext cx="5720467" cy="6290835"/>
          </a:xfrm>
        </p:spPr>
        <p:txBody>
          <a:bodyPr vert="horz" lIns="91440" tIns="45720" rIns="91440" bIns="45720" rtlCol="0" anchor="ctr">
            <a:normAutofit fontScale="92500" lnSpcReduction="10000"/>
          </a:bodyPr>
          <a:lstStyle/>
          <a:p>
            <a:r>
              <a:rPr lang="en-US" sz="2800" b="1" dirty="0">
                <a:solidFill>
                  <a:schemeClr val="tx1"/>
                </a:solidFill>
                <a:latin typeface="Georgia"/>
                <a:cs typeface="Times New Roman"/>
              </a:rPr>
              <a:t>The data contains state-wise distribution of different murder motives in India from 2001-2013.</a:t>
            </a:r>
            <a:endParaRPr lang="en-US" sz="2800" dirty="0">
              <a:solidFill>
                <a:schemeClr val="tx1"/>
              </a:solidFill>
              <a:latin typeface="Georgia"/>
              <a:cs typeface="Times New Roman"/>
            </a:endParaRPr>
          </a:p>
          <a:p>
            <a:r>
              <a:rPr lang="en-US" sz="2800" b="1" dirty="0">
                <a:solidFill>
                  <a:schemeClr val="tx1"/>
                </a:solidFill>
                <a:latin typeface="Georgia"/>
                <a:cs typeface="Calibri"/>
              </a:rPr>
              <a:t>Hence, our objective is ,</a:t>
            </a:r>
            <a:endParaRPr lang="en-US" sz="2800" b="1" dirty="0">
              <a:solidFill>
                <a:schemeClr val="tx1"/>
              </a:solidFill>
              <a:latin typeface="Georgia"/>
              <a:cs typeface="Times New Roman"/>
            </a:endParaRPr>
          </a:p>
          <a:p>
            <a:pPr marL="457200" indent="-457200">
              <a:buChar char="•"/>
            </a:pPr>
            <a:r>
              <a:rPr lang="en-US" sz="2800" b="1" kern="1200" dirty="0">
                <a:solidFill>
                  <a:schemeClr val="tx1"/>
                </a:solidFill>
                <a:latin typeface="Georgia"/>
                <a:cs typeface="Times New Roman"/>
              </a:rPr>
              <a:t>To check if there is any association between different motives of murder and different zones of India.</a:t>
            </a:r>
            <a:endParaRPr lang="en-US" sz="2800">
              <a:solidFill>
                <a:schemeClr val="tx1"/>
              </a:solidFill>
              <a:latin typeface="Georgia"/>
              <a:cs typeface="Times New Roman"/>
            </a:endParaRPr>
          </a:p>
          <a:p>
            <a:pPr marL="457200" indent="-457200">
              <a:buChar char="•"/>
            </a:pPr>
            <a:r>
              <a:rPr lang="en-US" sz="2800" b="1" dirty="0">
                <a:solidFill>
                  <a:schemeClr val="tx1"/>
                </a:solidFill>
                <a:latin typeface="Georgia"/>
                <a:cs typeface="Times New Roman"/>
              </a:rPr>
              <a:t>To find the year-wise trend to study if there is any trend pattern in the different murder motives of India.</a:t>
            </a:r>
          </a:p>
          <a:p>
            <a:endParaRPr lang="en-US" sz="2800" b="1" dirty="0">
              <a:solidFill>
                <a:schemeClr val="tx1"/>
              </a:solidFill>
              <a:latin typeface="Georgia"/>
              <a:cs typeface="Times New Roman"/>
            </a:endParaRPr>
          </a:p>
          <a:p>
            <a:r>
              <a:rPr lang="en-US" sz="2800" b="1" dirty="0">
                <a:solidFill>
                  <a:srgbClr val="C00000"/>
                </a:solidFill>
                <a:latin typeface="Georgia"/>
                <a:cs typeface="Times New Roman"/>
              </a:rPr>
              <a:t>All the analysis of the data is being done by R-programming.</a:t>
            </a:r>
            <a:r>
              <a:rPr lang="en-US" sz="2800" b="1" dirty="0">
                <a:solidFill>
                  <a:schemeClr val="tx1"/>
                </a:solidFill>
                <a:latin typeface="Georgia"/>
                <a:cs typeface="Times New Roman"/>
              </a:rPr>
              <a:t>  </a:t>
            </a:r>
            <a:endParaRPr lang="en-US" dirty="0">
              <a:solidFill>
                <a:schemeClr val="tx1"/>
              </a:solidFill>
            </a:endParaRPr>
          </a:p>
        </p:txBody>
      </p:sp>
    </p:spTree>
    <p:extLst>
      <p:ext uri="{BB962C8B-B14F-4D97-AF65-F5344CB8AC3E}">
        <p14:creationId xmlns:p14="http://schemas.microsoft.com/office/powerpoint/2010/main" val="411634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4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2B078B-8B46-30A7-C759-54231D2FFE25}"/>
              </a:ext>
            </a:extLst>
          </p:cNvPr>
          <p:cNvSpPr>
            <a:spLocks noGrp="1"/>
          </p:cNvSpPr>
          <p:nvPr>
            <p:ph type="title"/>
          </p:nvPr>
        </p:nvSpPr>
        <p:spPr>
          <a:xfrm>
            <a:off x="344731" y="770140"/>
            <a:ext cx="3511447" cy="5068872"/>
          </a:xfrm>
        </p:spPr>
        <p:txBody>
          <a:bodyPr vert="horz" lIns="91440" tIns="45720" rIns="91440" bIns="45720" rtlCol="0" anchor="t">
            <a:normAutofit/>
          </a:bodyPr>
          <a:lstStyle/>
          <a:p>
            <a:r>
              <a:rPr lang="en-US" sz="4000" b="1">
                <a:solidFill>
                  <a:schemeClr val="accent4">
                    <a:lumMod val="60000"/>
                    <a:lumOff val="40000"/>
                  </a:schemeClr>
                </a:solidFill>
                <a:latin typeface="Comic Sans MS"/>
                <a:cs typeface="Calibri Light"/>
              </a:rPr>
              <a:t>Description of the data</a:t>
            </a:r>
            <a:br>
              <a:rPr lang="en-US" sz="1900" b="1" u="sng">
                <a:solidFill>
                  <a:srgbClr val="FFFFFF"/>
                </a:solidFill>
                <a:cs typeface="Calibri Light"/>
              </a:rPr>
            </a:br>
            <a:br>
              <a:rPr lang="en-US" sz="1900" b="1" u="sng">
                <a:solidFill>
                  <a:srgbClr val="FFFFFF"/>
                </a:solidFill>
                <a:cs typeface="Calibri Light"/>
              </a:rPr>
            </a:br>
            <a:br>
              <a:rPr lang="en-US" sz="1900" b="1" u="sng">
                <a:solidFill>
                  <a:srgbClr val="FFFFFF"/>
                </a:solidFill>
              </a:rPr>
            </a:br>
            <a:br>
              <a:rPr lang="en-US" sz="1900" b="1" u="sng"/>
            </a:br>
            <a:br>
              <a:rPr lang="en-US" sz="1900" b="1" u="sng"/>
            </a:br>
            <a:br>
              <a:rPr lang="en-US" sz="1900" b="1" u="sng"/>
            </a:br>
            <a:r>
              <a:rPr lang="en-US" sz="1900" b="1" u="sng" kern="1200">
                <a:solidFill>
                  <a:srgbClr val="FFFFFF"/>
                </a:solidFill>
                <a:latin typeface="+mj-lt"/>
                <a:ea typeface="+mj-ea"/>
                <a:cs typeface="+mj-cs"/>
              </a:rPr>
              <a:t>Data Source </a:t>
            </a:r>
            <a:r>
              <a:rPr lang="en-US" sz="1900" b="1" kern="1200">
                <a:solidFill>
                  <a:srgbClr val="FFFFFF"/>
                </a:solidFill>
                <a:latin typeface="+mj-lt"/>
                <a:ea typeface="+mj-ea"/>
                <a:cs typeface="+mj-cs"/>
              </a:rPr>
              <a:t>:</a:t>
            </a:r>
            <a:endParaRPr lang="en-US" sz="1900" kern="1200">
              <a:solidFill>
                <a:srgbClr val="FFFFFF"/>
              </a:solidFill>
              <a:latin typeface="+mj-lt"/>
              <a:ea typeface="+mj-ea"/>
              <a:cs typeface="+mj-cs"/>
            </a:endParaRPr>
          </a:p>
          <a:p>
            <a:r>
              <a:rPr lang="en-US" sz="1900" kern="1200">
                <a:solidFill>
                  <a:srgbClr val="FFFFFF"/>
                </a:solidFill>
                <a:latin typeface="+mj-lt"/>
                <a:ea typeface="+mj-ea"/>
                <a:cs typeface="+mj-cs"/>
                <a:hlinkClick r:id="rId2">
                  <a:extLst>
                    <a:ext uri="{A12FA001-AC4F-418D-AE19-62706E023703}">
                      <ahyp:hlinkClr xmlns:ahyp="http://schemas.microsoft.com/office/drawing/2018/hyperlinkcolor" val="tx"/>
                    </a:ext>
                  </a:extLst>
                </a:hlinkClick>
              </a:rPr>
              <a:t>https://www.kaggle.com/datasets/paramamithra/motives-of-murder-in-india-from-2001-to-2013</a:t>
            </a:r>
            <a:endParaRPr lang="en-US" sz="1900" kern="1200">
              <a:solidFill>
                <a:srgbClr val="FFFFFF"/>
              </a:solidFill>
              <a:latin typeface="+mj-lt"/>
              <a:cs typeface="Calibri Light"/>
              <a:hlinkClick r:id="rId2">
                <a:extLst>
                  <a:ext uri="{A12FA001-AC4F-418D-AE19-62706E023703}">
                    <ahyp:hlinkClr xmlns:ahyp="http://schemas.microsoft.com/office/drawing/2018/hyperlinkcolor" val="tx"/>
                  </a:ext>
                </a:extLst>
              </a:hlinkClick>
            </a:endParaRPr>
          </a:p>
          <a:p>
            <a:r>
              <a:rPr lang="en-US" sz="1900" kern="1200">
                <a:solidFill>
                  <a:srgbClr val="FFFFFF"/>
                </a:solidFill>
                <a:latin typeface="+mj-lt"/>
                <a:ea typeface="+mj-ea"/>
                <a:cs typeface="+mj-cs"/>
              </a:rPr>
              <a:t>The data contains state-wise distribution of different murder motives in India from 2001-2013.</a:t>
            </a:r>
            <a:endParaRPr lang="en-US" sz="1900" kern="1200">
              <a:solidFill>
                <a:srgbClr val="FFFFFF"/>
              </a:solidFill>
              <a:latin typeface="+mj-lt"/>
              <a:cs typeface="Calibri Light"/>
            </a:endParaRPr>
          </a:p>
          <a:p>
            <a:endParaRPr lang="en-US" sz="1900" kern="1200">
              <a:solidFill>
                <a:srgbClr val="FFFFFF"/>
              </a:solidFill>
              <a:latin typeface="+mj-lt"/>
              <a:ea typeface="+mj-ea"/>
              <a:cs typeface="+mj-cs"/>
            </a:endParaRPr>
          </a:p>
          <a:p>
            <a:endParaRPr lang="en-US" sz="19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AAC38D1E-6EB3-56D6-D8AA-AE4F7902D392}"/>
              </a:ext>
            </a:extLst>
          </p:cNvPr>
          <p:cNvGraphicFramePr>
            <a:graphicFrameLocks noGrp="1"/>
          </p:cNvGraphicFramePr>
          <p:nvPr>
            <p:extLst>
              <p:ext uri="{D42A27DB-BD31-4B8C-83A1-F6EECF244321}">
                <p14:modId xmlns:p14="http://schemas.microsoft.com/office/powerpoint/2010/main" val="2979182278"/>
              </p:ext>
            </p:extLst>
          </p:nvPr>
        </p:nvGraphicFramePr>
        <p:xfrm>
          <a:off x="4172262" y="99934"/>
          <a:ext cx="7909425" cy="6406373"/>
        </p:xfrm>
        <a:graphic>
          <a:graphicData uri="http://schemas.openxmlformats.org/drawingml/2006/table">
            <a:tbl>
              <a:tblPr firstRow="1" firstCol="1" bandRow="1">
                <a:tableStyleId>{5C22544A-7EE6-4342-B048-85BDC9FD1C3A}</a:tableStyleId>
              </a:tblPr>
              <a:tblGrid>
                <a:gridCol w="936885">
                  <a:extLst>
                    <a:ext uri="{9D8B030D-6E8A-4147-A177-3AD203B41FA5}">
                      <a16:colId xmlns:a16="http://schemas.microsoft.com/office/drawing/2014/main" val="3126672268"/>
                    </a:ext>
                  </a:extLst>
                </a:gridCol>
                <a:gridCol w="339783">
                  <a:extLst>
                    <a:ext uri="{9D8B030D-6E8A-4147-A177-3AD203B41FA5}">
                      <a16:colId xmlns:a16="http://schemas.microsoft.com/office/drawing/2014/main" val="1419567456"/>
                    </a:ext>
                  </a:extLst>
                </a:gridCol>
                <a:gridCol w="507670">
                  <a:extLst>
                    <a:ext uri="{9D8B030D-6E8A-4147-A177-3AD203B41FA5}">
                      <a16:colId xmlns:a16="http://schemas.microsoft.com/office/drawing/2014/main" val="2353034261"/>
                    </a:ext>
                  </a:extLst>
                </a:gridCol>
                <a:gridCol w="626265">
                  <a:extLst>
                    <a:ext uri="{9D8B030D-6E8A-4147-A177-3AD203B41FA5}">
                      <a16:colId xmlns:a16="http://schemas.microsoft.com/office/drawing/2014/main" val="1256409525"/>
                    </a:ext>
                  </a:extLst>
                </a:gridCol>
                <a:gridCol w="880672">
                  <a:extLst>
                    <a:ext uri="{9D8B030D-6E8A-4147-A177-3AD203B41FA5}">
                      <a16:colId xmlns:a16="http://schemas.microsoft.com/office/drawing/2014/main" val="1620238181"/>
                    </a:ext>
                  </a:extLst>
                </a:gridCol>
                <a:gridCol w="418242">
                  <a:extLst>
                    <a:ext uri="{9D8B030D-6E8A-4147-A177-3AD203B41FA5}">
                      <a16:colId xmlns:a16="http://schemas.microsoft.com/office/drawing/2014/main" val="3223072325"/>
                    </a:ext>
                  </a:extLst>
                </a:gridCol>
                <a:gridCol w="505918">
                  <a:extLst>
                    <a:ext uri="{9D8B030D-6E8A-4147-A177-3AD203B41FA5}">
                      <a16:colId xmlns:a16="http://schemas.microsoft.com/office/drawing/2014/main" val="261035182"/>
                    </a:ext>
                  </a:extLst>
                </a:gridCol>
                <a:gridCol w="435801">
                  <a:extLst>
                    <a:ext uri="{9D8B030D-6E8A-4147-A177-3AD203B41FA5}">
                      <a16:colId xmlns:a16="http://schemas.microsoft.com/office/drawing/2014/main" val="1695699432"/>
                    </a:ext>
                  </a:extLst>
                </a:gridCol>
                <a:gridCol w="614641">
                  <a:extLst>
                    <a:ext uri="{9D8B030D-6E8A-4147-A177-3AD203B41FA5}">
                      <a16:colId xmlns:a16="http://schemas.microsoft.com/office/drawing/2014/main" val="2544978069"/>
                    </a:ext>
                  </a:extLst>
                </a:gridCol>
                <a:gridCol w="522518">
                  <a:extLst>
                    <a:ext uri="{9D8B030D-6E8A-4147-A177-3AD203B41FA5}">
                      <a16:colId xmlns:a16="http://schemas.microsoft.com/office/drawing/2014/main" val="4078999133"/>
                    </a:ext>
                  </a:extLst>
                </a:gridCol>
                <a:gridCol w="458283">
                  <a:extLst>
                    <a:ext uri="{9D8B030D-6E8A-4147-A177-3AD203B41FA5}">
                      <a16:colId xmlns:a16="http://schemas.microsoft.com/office/drawing/2014/main" val="315798476"/>
                    </a:ext>
                  </a:extLst>
                </a:gridCol>
                <a:gridCol w="580867">
                  <a:extLst>
                    <a:ext uri="{9D8B030D-6E8A-4147-A177-3AD203B41FA5}">
                      <a16:colId xmlns:a16="http://schemas.microsoft.com/office/drawing/2014/main" val="2947221461"/>
                    </a:ext>
                  </a:extLst>
                </a:gridCol>
                <a:gridCol w="620782">
                  <a:extLst>
                    <a:ext uri="{9D8B030D-6E8A-4147-A177-3AD203B41FA5}">
                      <a16:colId xmlns:a16="http://schemas.microsoft.com/office/drawing/2014/main" val="1175452962"/>
                    </a:ext>
                  </a:extLst>
                </a:gridCol>
                <a:gridCol w="461098">
                  <a:extLst>
                    <a:ext uri="{9D8B030D-6E8A-4147-A177-3AD203B41FA5}">
                      <a16:colId xmlns:a16="http://schemas.microsoft.com/office/drawing/2014/main" val="4032968173"/>
                    </a:ext>
                  </a:extLst>
                </a:gridCol>
              </a:tblGrid>
              <a:tr h="438606">
                <a:tc>
                  <a:txBody>
                    <a:bodyPr/>
                    <a:lstStyle/>
                    <a:p>
                      <a:pPr algn="ctr"/>
                      <a:r>
                        <a:rPr lang="en-US" sz="800" b="1" dirty="0">
                          <a:solidFill>
                            <a:schemeClr val="tx1"/>
                          </a:solidFill>
                          <a:effectLst/>
                        </a:rPr>
                        <a:t>STATE</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Gain</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Property Dispute</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Personal Vendetta or </a:t>
                      </a:r>
                      <a:r>
                        <a:rPr lang="en-US" sz="800" b="1" err="1">
                          <a:solidFill>
                            <a:schemeClr val="tx1"/>
                          </a:solidFill>
                          <a:effectLst/>
                        </a:rPr>
                        <a:t>Enemity</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Love Affairs/ Sexual relations</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Dowry</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Lunacy</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Witchcraft</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Communalism</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Casteism</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Class Conflict</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Political Reasons</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Terrorists/ Extremists</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Other Causes</a:t>
                      </a:r>
                      <a:endParaRPr lang="en-US" b="1">
                        <a:solidFill>
                          <a:schemeClr val="tx1"/>
                        </a:solidFill>
                        <a:effectLst/>
                      </a:endParaRPr>
                    </a:p>
                  </a:txBody>
                  <a:tcPr marL="68580" marR="68580" marT="0" marB="0">
                    <a:solidFill>
                      <a:schemeClr val="accent2">
                        <a:lumMod val="60000"/>
                        <a:lumOff val="40000"/>
                      </a:schemeClr>
                    </a:solidFill>
                  </a:tcPr>
                </a:tc>
                <a:extLst>
                  <a:ext uri="{0D108BD9-81ED-4DB2-BD59-A6C34878D82A}">
                    <a16:rowId xmlns:a16="http://schemas.microsoft.com/office/drawing/2014/main" val="3199813290"/>
                  </a:ext>
                </a:extLst>
              </a:tr>
              <a:tr h="245619">
                <a:tc>
                  <a:txBody>
                    <a:bodyPr/>
                    <a:lstStyle/>
                    <a:p>
                      <a:pPr algn="ctr"/>
                      <a:r>
                        <a:rPr lang="en-US" sz="800" b="1" dirty="0">
                          <a:solidFill>
                            <a:schemeClr val="tx1"/>
                          </a:solidFill>
                          <a:effectLst/>
                        </a:rPr>
                        <a:t>ANDHRA PRADESH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122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159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332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355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1348</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342502992"/>
                  </a:ext>
                </a:extLst>
              </a:tr>
              <a:tr h="245619">
                <a:tc>
                  <a:txBody>
                    <a:bodyPr/>
                    <a:lstStyle/>
                    <a:p>
                      <a:pPr algn="ctr"/>
                      <a:r>
                        <a:rPr lang="en-US" sz="800" b="1" dirty="0">
                          <a:solidFill>
                            <a:schemeClr val="tx1"/>
                          </a:solidFill>
                          <a:effectLst/>
                        </a:rPr>
                        <a:t>ARUNACHAL PRADESH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48</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707830081"/>
                  </a:ext>
                </a:extLst>
              </a:tr>
              <a:tr h="122809">
                <a:tc>
                  <a:txBody>
                    <a:bodyPr/>
                    <a:lstStyle/>
                    <a:p>
                      <a:pPr algn="ctr"/>
                      <a:r>
                        <a:rPr lang="en-US" sz="800" b="1" dirty="0">
                          <a:solidFill>
                            <a:schemeClr val="tx1"/>
                          </a:solidFill>
                          <a:effectLst/>
                        </a:rPr>
                        <a:t>ASSAM</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94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812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343544593"/>
                  </a:ext>
                </a:extLst>
              </a:tr>
              <a:tr h="122809">
                <a:tc>
                  <a:txBody>
                    <a:bodyPr/>
                    <a:lstStyle/>
                    <a:p>
                      <a:pPr algn="ctr"/>
                      <a:r>
                        <a:rPr lang="en-US" sz="800" b="1" dirty="0">
                          <a:solidFill>
                            <a:schemeClr val="tx1"/>
                          </a:solidFill>
                          <a:effectLst/>
                        </a:rPr>
                        <a:t>BIHAR</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310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888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579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178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288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1293</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471188278"/>
                  </a:ext>
                </a:extLst>
              </a:tr>
              <a:tr h="245619">
                <a:tc>
                  <a:txBody>
                    <a:bodyPr/>
                    <a:lstStyle/>
                    <a:p>
                      <a:pPr algn="ctr"/>
                      <a:r>
                        <a:rPr lang="en-US" sz="800" b="1" dirty="0">
                          <a:solidFill>
                            <a:schemeClr val="tx1"/>
                          </a:solidFill>
                          <a:effectLst/>
                        </a:rPr>
                        <a:t>CHHATTISGARH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25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456</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723534099"/>
                  </a:ext>
                </a:extLst>
              </a:tr>
              <a:tr h="122809">
                <a:tc>
                  <a:txBody>
                    <a:bodyPr/>
                    <a:lstStyle/>
                    <a:p>
                      <a:pPr algn="ctr"/>
                      <a:r>
                        <a:rPr lang="en-US" sz="800" b="1" dirty="0">
                          <a:solidFill>
                            <a:schemeClr val="tx1"/>
                          </a:solidFill>
                          <a:effectLst/>
                        </a:rPr>
                        <a:t>GOA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20</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097153277"/>
                  </a:ext>
                </a:extLst>
              </a:tr>
              <a:tr h="122809">
                <a:tc>
                  <a:txBody>
                    <a:bodyPr/>
                    <a:lstStyle/>
                    <a:p>
                      <a:pPr algn="ctr"/>
                      <a:r>
                        <a:rPr lang="en-US" sz="800" b="1" dirty="0">
                          <a:solidFill>
                            <a:schemeClr val="tx1"/>
                          </a:solidFill>
                          <a:effectLst/>
                        </a:rPr>
                        <a:t>GUJARAT</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152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681</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73097613"/>
                  </a:ext>
                </a:extLst>
              </a:tr>
              <a:tr h="122809">
                <a:tc>
                  <a:txBody>
                    <a:bodyPr/>
                    <a:lstStyle/>
                    <a:p>
                      <a:pPr algn="ctr"/>
                      <a:r>
                        <a:rPr lang="en-US" sz="800" b="1" dirty="0">
                          <a:solidFill>
                            <a:schemeClr val="tx1"/>
                          </a:solidFill>
                          <a:effectLst/>
                        </a:rPr>
                        <a:t>HARYANA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41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184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336</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500396293"/>
                  </a:ext>
                </a:extLst>
              </a:tr>
              <a:tr h="245619">
                <a:tc>
                  <a:txBody>
                    <a:bodyPr/>
                    <a:lstStyle/>
                    <a:p>
                      <a:pPr algn="ctr"/>
                      <a:r>
                        <a:rPr lang="en-US" sz="800" b="1" dirty="0">
                          <a:solidFill>
                            <a:schemeClr val="tx1"/>
                          </a:solidFill>
                          <a:effectLst/>
                        </a:rPr>
                        <a:t>HIMACHAL PRADESH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462460970"/>
                  </a:ext>
                </a:extLst>
              </a:tr>
              <a:tr h="245619">
                <a:tc>
                  <a:txBody>
                    <a:bodyPr/>
                    <a:lstStyle/>
                    <a:p>
                      <a:pPr algn="ctr"/>
                      <a:r>
                        <a:rPr lang="en-US" sz="800" b="1" dirty="0">
                          <a:solidFill>
                            <a:schemeClr val="tx1"/>
                          </a:solidFill>
                          <a:effectLst/>
                        </a:rPr>
                        <a:t>JAMMU &amp; KASHMIR</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958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69</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27928108"/>
                  </a:ext>
                </a:extLst>
              </a:tr>
              <a:tr h="122809">
                <a:tc>
                  <a:txBody>
                    <a:bodyPr/>
                    <a:lstStyle/>
                    <a:p>
                      <a:pPr algn="ctr"/>
                      <a:r>
                        <a:rPr lang="en-US" sz="800" b="1" dirty="0">
                          <a:solidFill>
                            <a:schemeClr val="tx1"/>
                          </a:solidFill>
                          <a:effectLst/>
                        </a:rPr>
                        <a:t>JHARKHAND</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160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937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823866798"/>
                  </a:ext>
                </a:extLst>
              </a:tr>
              <a:tr h="122809">
                <a:tc>
                  <a:txBody>
                    <a:bodyPr/>
                    <a:lstStyle/>
                    <a:p>
                      <a:pPr algn="ctr"/>
                      <a:r>
                        <a:rPr lang="en-US" sz="800" b="1" dirty="0">
                          <a:solidFill>
                            <a:schemeClr val="tx1"/>
                          </a:solidFill>
                          <a:effectLst/>
                        </a:rPr>
                        <a:t>KARNATAKA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66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1142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4264207693"/>
                  </a:ext>
                </a:extLst>
              </a:tr>
              <a:tr h="122809">
                <a:tc>
                  <a:txBody>
                    <a:bodyPr/>
                    <a:lstStyle/>
                    <a:p>
                      <a:pPr algn="ctr"/>
                      <a:r>
                        <a:rPr lang="en-US" sz="800" b="1" dirty="0">
                          <a:solidFill>
                            <a:schemeClr val="tx1"/>
                          </a:solidFill>
                          <a:effectLst/>
                        </a:rPr>
                        <a:t>KERALA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27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188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215</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267746421"/>
                  </a:ext>
                </a:extLst>
              </a:tr>
              <a:tr h="245619">
                <a:tc>
                  <a:txBody>
                    <a:bodyPr/>
                    <a:lstStyle/>
                    <a:p>
                      <a:pPr algn="ctr"/>
                      <a:r>
                        <a:rPr lang="en-US" sz="800" b="1" dirty="0">
                          <a:solidFill>
                            <a:schemeClr val="tx1"/>
                          </a:solidFill>
                          <a:effectLst/>
                        </a:rPr>
                        <a:t>MADHYA PRADESH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240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440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1407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305087973"/>
                  </a:ext>
                </a:extLst>
              </a:tr>
              <a:tr h="168639">
                <a:tc>
                  <a:txBody>
                    <a:bodyPr/>
                    <a:lstStyle/>
                    <a:p>
                      <a:pPr algn="ctr"/>
                      <a:r>
                        <a:rPr lang="en-US" sz="800" b="1" dirty="0">
                          <a:solidFill>
                            <a:schemeClr val="tx1"/>
                          </a:solidFill>
                          <a:effectLst/>
                        </a:rPr>
                        <a:t>MAHARASHTRA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96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150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228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338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1837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432490955"/>
                  </a:ext>
                </a:extLst>
              </a:tr>
              <a:tr h="122809">
                <a:tc>
                  <a:txBody>
                    <a:bodyPr/>
                    <a:lstStyle/>
                    <a:p>
                      <a:pPr algn="ctr"/>
                      <a:r>
                        <a:rPr lang="en-US" sz="800" b="1" dirty="0">
                          <a:solidFill>
                            <a:schemeClr val="tx1"/>
                          </a:solidFill>
                          <a:effectLst/>
                        </a:rPr>
                        <a:t>MANIPUR</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995440546"/>
                  </a:ext>
                </a:extLst>
              </a:tr>
              <a:tr h="122809">
                <a:tc>
                  <a:txBody>
                    <a:bodyPr/>
                    <a:lstStyle/>
                    <a:p>
                      <a:pPr algn="ctr"/>
                      <a:r>
                        <a:rPr lang="en-US" sz="800" b="1" dirty="0">
                          <a:solidFill>
                            <a:schemeClr val="tx1"/>
                          </a:solidFill>
                          <a:effectLst/>
                        </a:rPr>
                        <a:t>MEGHALAYA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11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951823750"/>
                  </a:ext>
                </a:extLst>
              </a:tr>
              <a:tr h="122809">
                <a:tc>
                  <a:txBody>
                    <a:bodyPr/>
                    <a:lstStyle/>
                    <a:p>
                      <a:pPr algn="ctr"/>
                      <a:r>
                        <a:rPr lang="en-US" sz="800" b="1" dirty="0">
                          <a:solidFill>
                            <a:schemeClr val="tx1"/>
                          </a:solidFill>
                          <a:effectLst/>
                        </a:rPr>
                        <a:t>MIZORAM</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16</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129535122"/>
                  </a:ext>
                </a:extLst>
              </a:tr>
              <a:tr h="122809">
                <a:tc>
                  <a:txBody>
                    <a:bodyPr/>
                    <a:lstStyle/>
                    <a:p>
                      <a:pPr algn="ctr"/>
                      <a:r>
                        <a:rPr lang="en-US" sz="800" b="1" dirty="0">
                          <a:solidFill>
                            <a:schemeClr val="tx1"/>
                          </a:solidFill>
                          <a:effectLst/>
                        </a:rPr>
                        <a:t>NAGALAND</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86</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58162310"/>
                  </a:ext>
                </a:extLst>
              </a:tr>
              <a:tr h="122809">
                <a:tc>
                  <a:txBody>
                    <a:bodyPr/>
                    <a:lstStyle/>
                    <a:p>
                      <a:pPr algn="ctr"/>
                      <a:r>
                        <a:rPr lang="en-US" sz="800" b="1" dirty="0">
                          <a:solidFill>
                            <a:schemeClr val="tx1"/>
                          </a:solidFill>
                          <a:effectLst/>
                        </a:rPr>
                        <a:t>ODISHA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523</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25597383"/>
                  </a:ext>
                </a:extLst>
              </a:tr>
              <a:tr h="122809">
                <a:tc>
                  <a:txBody>
                    <a:bodyPr/>
                    <a:lstStyle/>
                    <a:p>
                      <a:pPr algn="ctr"/>
                      <a:r>
                        <a:rPr lang="en-US" sz="800" b="1" dirty="0">
                          <a:solidFill>
                            <a:schemeClr val="tx1"/>
                          </a:solidFill>
                          <a:effectLst/>
                        </a:rPr>
                        <a:t>PUNJAB</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479</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692650266"/>
                  </a:ext>
                </a:extLst>
              </a:tr>
              <a:tr h="122809">
                <a:tc>
                  <a:txBody>
                    <a:bodyPr/>
                    <a:lstStyle/>
                    <a:p>
                      <a:pPr algn="ctr"/>
                      <a:r>
                        <a:rPr lang="en-US" sz="800" b="1" dirty="0">
                          <a:solidFill>
                            <a:schemeClr val="tx1"/>
                          </a:solidFill>
                          <a:effectLst/>
                        </a:rPr>
                        <a:t>RAJASTHAN</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76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913</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832660348"/>
                  </a:ext>
                </a:extLst>
              </a:tr>
              <a:tr h="122809">
                <a:tc>
                  <a:txBody>
                    <a:bodyPr/>
                    <a:lstStyle/>
                    <a:p>
                      <a:pPr algn="ctr"/>
                      <a:r>
                        <a:rPr lang="en-US" sz="800" b="1" dirty="0">
                          <a:solidFill>
                            <a:schemeClr val="tx1"/>
                          </a:solidFill>
                          <a:effectLst/>
                        </a:rPr>
                        <a:t>SIKKIM</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623331134"/>
                  </a:ext>
                </a:extLst>
              </a:tr>
              <a:tr h="122809">
                <a:tc>
                  <a:txBody>
                    <a:bodyPr/>
                    <a:lstStyle/>
                    <a:p>
                      <a:pPr algn="ctr"/>
                      <a:r>
                        <a:rPr lang="en-US" sz="800" b="1" dirty="0">
                          <a:solidFill>
                            <a:schemeClr val="tx1"/>
                          </a:solidFill>
                          <a:effectLst/>
                        </a:rPr>
                        <a:t>TAMIL NADU</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79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443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194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805</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24630465"/>
                  </a:ext>
                </a:extLst>
              </a:tr>
              <a:tr h="122809">
                <a:tc>
                  <a:txBody>
                    <a:bodyPr/>
                    <a:lstStyle/>
                    <a:p>
                      <a:pPr algn="ctr"/>
                      <a:r>
                        <a:rPr lang="en-US" sz="800" b="1" dirty="0">
                          <a:solidFill>
                            <a:schemeClr val="tx1"/>
                          </a:solidFill>
                          <a:effectLst/>
                        </a:rPr>
                        <a:t>TRIPURA</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35</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84</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3906251240"/>
                  </a:ext>
                </a:extLst>
              </a:tr>
              <a:tr h="245619">
                <a:tc>
                  <a:txBody>
                    <a:bodyPr/>
                    <a:lstStyle/>
                    <a:p>
                      <a:pPr algn="ctr"/>
                      <a:r>
                        <a:rPr lang="en-US" sz="800" b="1" dirty="0">
                          <a:solidFill>
                            <a:schemeClr val="tx1"/>
                          </a:solidFill>
                          <a:effectLst/>
                        </a:rPr>
                        <a:t>UTTAR PRADESH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289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496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1207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424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5177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281971213"/>
                  </a:ext>
                </a:extLst>
              </a:tr>
              <a:tr h="245619">
                <a:tc>
                  <a:txBody>
                    <a:bodyPr/>
                    <a:lstStyle/>
                    <a:p>
                      <a:pPr algn="ctr"/>
                      <a:r>
                        <a:rPr lang="en-US" sz="800" b="1" dirty="0">
                          <a:solidFill>
                            <a:schemeClr val="tx1"/>
                          </a:solidFill>
                          <a:effectLst/>
                        </a:rPr>
                        <a:t>UTTARAKHAND</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254</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548710697"/>
                  </a:ext>
                </a:extLst>
              </a:tr>
              <a:tr h="245619">
                <a:tc>
                  <a:txBody>
                    <a:bodyPr/>
                    <a:lstStyle/>
                    <a:p>
                      <a:pPr algn="ctr"/>
                      <a:r>
                        <a:rPr lang="en-US" sz="800" b="1" dirty="0">
                          <a:solidFill>
                            <a:schemeClr val="tx1"/>
                          </a:solidFill>
                          <a:effectLst/>
                        </a:rPr>
                        <a:t>WEST BENGAL</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16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158</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9</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1308</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010934875"/>
                  </a:ext>
                </a:extLst>
              </a:tr>
              <a:tr h="245619">
                <a:tc>
                  <a:txBody>
                    <a:bodyPr/>
                    <a:lstStyle/>
                    <a:p>
                      <a:pPr algn="ctr"/>
                      <a:r>
                        <a:rPr lang="en-US" sz="800" b="1" dirty="0">
                          <a:solidFill>
                            <a:schemeClr val="tx1"/>
                          </a:solidFill>
                          <a:effectLst/>
                        </a:rPr>
                        <a:t>A &amp; N ISLANDS</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824962724"/>
                  </a:ext>
                </a:extLst>
              </a:tr>
              <a:tr h="149901">
                <a:tc>
                  <a:txBody>
                    <a:bodyPr/>
                    <a:lstStyle/>
                    <a:p>
                      <a:pPr algn="ctr"/>
                      <a:r>
                        <a:rPr lang="en-US" sz="800" b="1" dirty="0">
                          <a:solidFill>
                            <a:schemeClr val="tx1"/>
                          </a:solidFill>
                          <a:effectLst/>
                        </a:rPr>
                        <a:t>CHANDIGARH</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11</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2374474306"/>
                  </a:ext>
                </a:extLst>
              </a:tr>
              <a:tr h="122809">
                <a:tc>
                  <a:txBody>
                    <a:bodyPr/>
                    <a:lstStyle/>
                    <a:p>
                      <a:pPr algn="ctr"/>
                      <a:r>
                        <a:rPr lang="en-US" sz="800" b="1" dirty="0">
                          <a:solidFill>
                            <a:schemeClr val="tx1"/>
                          </a:solidFill>
                          <a:effectLst/>
                        </a:rPr>
                        <a:t>D &amp; N HAVELI</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600766477"/>
                  </a:ext>
                </a:extLst>
              </a:tr>
              <a:tr h="245619">
                <a:tc>
                  <a:txBody>
                    <a:bodyPr/>
                    <a:lstStyle/>
                    <a:p>
                      <a:pPr algn="ctr"/>
                      <a:r>
                        <a:rPr lang="en-US" sz="800" b="1" dirty="0">
                          <a:solidFill>
                            <a:schemeClr val="tx1"/>
                          </a:solidFill>
                          <a:effectLst/>
                        </a:rPr>
                        <a:t>DAMAN &amp; DIU</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4</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436050007"/>
                  </a:ext>
                </a:extLst>
              </a:tr>
              <a:tr h="122809">
                <a:tc>
                  <a:txBody>
                    <a:bodyPr/>
                    <a:lstStyle/>
                    <a:p>
                      <a:pPr algn="ctr"/>
                      <a:r>
                        <a:rPr lang="en-US" sz="800" b="1" dirty="0">
                          <a:solidFill>
                            <a:schemeClr val="tx1"/>
                          </a:solidFill>
                          <a:effectLst/>
                        </a:rPr>
                        <a:t>DELHI</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36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56</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67</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307</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524526179"/>
                  </a:ext>
                </a:extLst>
              </a:tr>
              <a:tr h="245619">
                <a:tc>
                  <a:txBody>
                    <a:bodyPr/>
                    <a:lstStyle/>
                    <a:p>
                      <a:pPr algn="ctr"/>
                      <a:r>
                        <a:rPr lang="en-US" sz="800" b="1" dirty="0">
                          <a:solidFill>
                            <a:schemeClr val="tx1"/>
                          </a:solidFill>
                          <a:effectLst/>
                        </a:rPr>
                        <a:t>LAKSHADWEEP</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64154806"/>
                  </a:ext>
                </a:extLst>
              </a:tr>
              <a:tr h="245619">
                <a:tc>
                  <a:txBody>
                    <a:bodyPr/>
                    <a:lstStyle/>
                    <a:p>
                      <a:pPr algn="ctr"/>
                      <a:r>
                        <a:rPr lang="en-US" sz="800" b="1" dirty="0">
                          <a:solidFill>
                            <a:schemeClr val="tx1"/>
                          </a:solidFill>
                          <a:effectLst/>
                        </a:rPr>
                        <a:t>PUDUCHERRY</a:t>
                      </a:r>
                      <a:endParaRPr lang="en-US" b="1">
                        <a:solidFill>
                          <a:schemeClr val="tx1"/>
                        </a:solidFill>
                        <a:effectLst/>
                      </a:endParaRPr>
                    </a:p>
                  </a:txBody>
                  <a:tcPr marL="68580" marR="68580" marT="0" marB="0">
                    <a:solidFill>
                      <a:schemeClr val="accent2">
                        <a:lumMod val="60000"/>
                        <a:lumOff val="40000"/>
                      </a:schemeClr>
                    </a:solidFill>
                  </a:tcPr>
                </a:tc>
                <a:tc>
                  <a:txBody>
                    <a:bodyPr/>
                    <a:lstStyle/>
                    <a:p>
                      <a:pPr algn="ctr"/>
                      <a:r>
                        <a:rPr lang="en-US" sz="800" b="1" dirty="0">
                          <a:solidFill>
                            <a:schemeClr val="tx1"/>
                          </a:solidFill>
                          <a:effectLst/>
                        </a:rPr>
                        <a:t>2</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13</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0</a:t>
                      </a:r>
                      <a:endParaRPr lang="en-US" b="1">
                        <a:solidFill>
                          <a:schemeClr val="tx1"/>
                        </a:solidFill>
                        <a:effectLst/>
                      </a:endParaRPr>
                    </a:p>
                  </a:txBody>
                  <a:tcPr marL="68580" marR="68580" marT="0" marB="0">
                    <a:solidFill>
                      <a:schemeClr val="bg1">
                        <a:lumMod val="75000"/>
                      </a:schemeClr>
                    </a:solidFill>
                  </a:tcPr>
                </a:tc>
                <a:tc>
                  <a:txBody>
                    <a:bodyPr/>
                    <a:lstStyle/>
                    <a:p>
                      <a:pPr algn="ctr"/>
                      <a:r>
                        <a:rPr lang="en-US" sz="800" b="1" dirty="0">
                          <a:solidFill>
                            <a:schemeClr val="tx1"/>
                          </a:solidFill>
                          <a:effectLst/>
                        </a:rPr>
                        <a:t>10</a:t>
                      </a:r>
                      <a:endParaRPr lang="en-US" b="1">
                        <a:solidFill>
                          <a:schemeClr val="tx1"/>
                        </a:solidFill>
                        <a:effectLst/>
                      </a:endParaRPr>
                    </a:p>
                  </a:txBody>
                  <a:tcPr marL="68580" marR="68580" marT="0" marB="0">
                    <a:solidFill>
                      <a:schemeClr val="bg1">
                        <a:lumMod val="75000"/>
                      </a:schemeClr>
                    </a:solidFill>
                  </a:tcPr>
                </a:tc>
                <a:extLst>
                  <a:ext uri="{0D108BD9-81ED-4DB2-BD59-A6C34878D82A}">
                    <a16:rowId xmlns:a16="http://schemas.microsoft.com/office/drawing/2014/main" val="1375385504"/>
                  </a:ext>
                </a:extLst>
              </a:tr>
            </a:tbl>
          </a:graphicData>
        </a:graphic>
      </p:graphicFrame>
      <p:sp>
        <p:nvSpPr>
          <p:cNvPr id="5" name="TextBox 4">
            <a:extLst>
              <a:ext uri="{FF2B5EF4-FFF2-40B4-BE49-F238E27FC236}">
                <a16:creationId xmlns:a16="http://schemas.microsoft.com/office/drawing/2014/main" id="{A683C959-4F97-CDD5-F3FC-FA27822B137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8987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DE8BD5-57AB-0FF2-DDD9-A83D036C5570}"/>
              </a:ext>
            </a:extLst>
          </p:cNvPr>
          <p:cNvSpPr>
            <a:spLocks noGrp="1"/>
          </p:cNvSpPr>
          <p:nvPr>
            <p:ph type="title"/>
          </p:nvPr>
        </p:nvSpPr>
        <p:spPr>
          <a:xfrm>
            <a:off x="462972" y="954071"/>
            <a:ext cx="3340655" cy="1298286"/>
          </a:xfrm>
        </p:spPr>
        <p:txBody>
          <a:bodyPr vert="horz" lIns="91440" tIns="45720" rIns="91440" bIns="45720" rtlCol="0" anchor="t">
            <a:normAutofit/>
          </a:bodyPr>
          <a:lstStyle/>
          <a:p>
            <a:r>
              <a:rPr lang="en-US" sz="4000" b="1">
                <a:solidFill>
                  <a:schemeClr val="accent4">
                    <a:lumMod val="60000"/>
                    <a:lumOff val="40000"/>
                  </a:schemeClr>
                </a:solidFill>
                <a:latin typeface="Comic Sans MS"/>
              </a:rPr>
              <a:t>Description of the data</a:t>
            </a:r>
            <a:endParaRPr lang="en-US">
              <a:ea typeface="+mj-ea"/>
              <a:cs typeface="+mj-cs"/>
            </a:endParaRPr>
          </a:p>
        </p:txBody>
      </p:sp>
      <p:sp>
        <p:nvSpPr>
          <p:cNvPr id="3" name="Text Placeholder 2">
            <a:extLst>
              <a:ext uri="{FF2B5EF4-FFF2-40B4-BE49-F238E27FC236}">
                <a16:creationId xmlns:a16="http://schemas.microsoft.com/office/drawing/2014/main" id="{7428F1EE-65DF-E3BB-F647-2AB1FF1EB5F5}"/>
              </a:ext>
            </a:extLst>
          </p:cNvPr>
          <p:cNvSpPr>
            <a:spLocks noGrp="1"/>
          </p:cNvSpPr>
          <p:nvPr>
            <p:ph type="body" idx="1"/>
          </p:nvPr>
        </p:nvSpPr>
        <p:spPr>
          <a:xfrm>
            <a:off x="541800" y="2935169"/>
            <a:ext cx="2959151" cy="2308668"/>
          </a:xfrm>
        </p:spPr>
        <p:txBody>
          <a:bodyPr vert="horz" lIns="91440" tIns="45720" rIns="91440" bIns="45720" rtlCol="0" anchor="b">
            <a:normAutofit/>
          </a:bodyPr>
          <a:lstStyle/>
          <a:p>
            <a:r>
              <a:rPr lang="en-US">
                <a:solidFill>
                  <a:srgbClr val="FFFFFF"/>
                </a:solidFill>
                <a:latin typeface="Times New Roman"/>
                <a:cs typeface="Calibri"/>
              </a:rPr>
              <a:t>We have divided the data into different zones for ease of calculation. The zones have been divided as shown</a:t>
            </a:r>
          </a:p>
        </p:txBody>
      </p:sp>
      <p:sp>
        <p:nvSpPr>
          <p:cNvPr id="6" name="TextBox 5">
            <a:extLst>
              <a:ext uri="{FF2B5EF4-FFF2-40B4-BE49-F238E27FC236}">
                <a16:creationId xmlns:a16="http://schemas.microsoft.com/office/drawing/2014/main" id="{C6D176D2-59EE-B18D-285F-39F2ADFAEEC4}"/>
              </a:ext>
            </a:extLst>
          </p:cNvPr>
          <p:cNvSpPr txBox="1"/>
          <p:nvPr/>
        </p:nvSpPr>
        <p:spPr>
          <a:xfrm>
            <a:off x="6143297" y="1610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graphicFrame>
        <p:nvGraphicFramePr>
          <p:cNvPr id="5" name="Table 4">
            <a:extLst>
              <a:ext uri="{FF2B5EF4-FFF2-40B4-BE49-F238E27FC236}">
                <a16:creationId xmlns:a16="http://schemas.microsoft.com/office/drawing/2014/main" id="{45E48BE0-55AE-549B-C216-E638A7D3372D}"/>
              </a:ext>
            </a:extLst>
          </p:cNvPr>
          <p:cNvGraphicFramePr>
            <a:graphicFrameLocks noGrp="1"/>
          </p:cNvGraphicFramePr>
          <p:nvPr>
            <p:extLst>
              <p:ext uri="{D42A27DB-BD31-4B8C-83A1-F6EECF244321}">
                <p14:modId xmlns:p14="http://schemas.microsoft.com/office/powerpoint/2010/main" val="563243761"/>
              </p:ext>
            </p:extLst>
          </p:nvPr>
        </p:nvGraphicFramePr>
        <p:xfrm>
          <a:off x="4502428" y="1384334"/>
          <a:ext cx="7225748" cy="4089334"/>
        </p:xfrm>
        <a:graphic>
          <a:graphicData uri="http://schemas.openxmlformats.org/drawingml/2006/table">
            <a:tbl>
              <a:tblPr firstRow="1" firstCol="1" bandRow="1">
                <a:tableStyleId>{5C22544A-7EE6-4342-B048-85BDC9FD1C3A}</a:tableStyleId>
              </a:tblPr>
              <a:tblGrid>
                <a:gridCol w="1803479">
                  <a:extLst>
                    <a:ext uri="{9D8B030D-6E8A-4147-A177-3AD203B41FA5}">
                      <a16:colId xmlns:a16="http://schemas.microsoft.com/office/drawing/2014/main" val="3275611257"/>
                    </a:ext>
                  </a:extLst>
                </a:gridCol>
                <a:gridCol w="5422269">
                  <a:extLst>
                    <a:ext uri="{9D8B030D-6E8A-4147-A177-3AD203B41FA5}">
                      <a16:colId xmlns:a16="http://schemas.microsoft.com/office/drawing/2014/main" val="1994910817"/>
                    </a:ext>
                  </a:extLst>
                </a:gridCol>
              </a:tblGrid>
              <a:tr h="340778">
                <a:tc>
                  <a:txBody>
                    <a:bodyPr/>
                    <a:lstStyle/>
                    <a:p>
                      <a:pPr algn="ctr">
                        <a:spcAft>
                          <a:spcPts val="0"/>
                        </a:spcAft>
                      </a:pPr>
                      <a:r>
                        <a:rPr lang="en-US" sz="1900" b="1">
                          <a:effectLst/>
                          <a:latin typeface="Times New Roman"/>
                        </a:rPr>
                        <a:t>Zones</a:t>
                      </a:r>
                      <a:endParaRPr lang="en-US" sz="2800" b="1">
                        <a:effectLst/>
                        <a:latin typeface="Times New Roman"/>
                      </a:endParaRPr>
                    </a:p>
                  </a:txBody>
                  <a:tcPr marL="106493" marR="106493" marT="0" marB="0"/>
                </a:tc>
                <a:tc>
                  <a:txBody>
                    <a:bodyPr/>
                    <a:lstStyle/>
                    <a:p>
                      <a:pPr algn="ctr">
                        <a:spcAft>
                          <a:spcPts val="0"/>
                        </a:spcAft>
                      </a:pPr>
                      <a:r>
                        <a:rPr lang="en-US" sz="1900" b="1">
                          <a:effectLst/>
                          <a:latin typeface="Times New Roman"/>
                        </a:rPr>
                        <a:t>State/UT</a:t>
                      </a:r>
                      <a:endParaRPr lang="en-US" sz="2800" b="1">
                        <a:effectLst/>
                        <a:latin typeface="Times New Roman"/>
                      </a:endParaRPr>
                    </a:p>
                  </a:txBody>
                  <a:tcPr marL="106493" marR="106493" marT="0" marB="0"/>
                </a:tc>
                <a:extLst>
                  <a:ext uri="{0D108BD9-81ED-4DB2-BD59-A6C34878D82A}">
                    <a16:rowId xmlns:a16="http://schemas.microsoft.com/office/drawing/2014/main" val="803281095"/>
                  </a:ext>
                </a:extLst>
              </a:tr>
              <a:tr h="340778">
                <a:tc>
                  <a:txBody>
                    <a:bodyPr/>
                    <a:lstStyle/>
                    <a:p>
                      <a:pPr algn="ctr">
                        <a:spcAft>
                          <a:spcPts val="0"/>
                        </a:spcAft>
                      </a:pPr>
                      <a:r>
                        <a:rPr lang="en-US" sz="1900" b="1">
                          <a:effectLst/>
                          <a:latin typeface="Times New Roman"/>
                        </a:rPr>
                        <a:t>Eastern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Bihar, Jharkhand, Odisha, West Bengal</a:t>
                      </a:r>
                      <a:endParaRPr lang="en-US" sz="2800" b="1">
                        <a:effectLst/>
                        <a:latin typeface="Times New Roman"/>
                      </a:endParaRPr>
                    </a:p>
                  </a:txBody>
                  <a:tcPr marL="106493" marR="106493" marT="0" marB="0"/>
                </a:tc>
                <a:extLst>
                  <a:ext uri="{0D108BD9-81ED-4DB2-BD59-A6C34878D82A}">
                    <a16:rowId xmlns:a16="http://schemas.microsoft.com/office/drawing/2014/main" val="4111211952"/>
                  </a:ext>
                </a:extLst>
              </a:tr>
              <a:tr h="624759">
                <a:tc>
                  <a:txBody>
                    <a:bodyPr/>
                    <a:lstStyle/>
                    <a:p>
                      <a:pPr algn="ctr">
                        <a:spcAft>
                          <a:spcPts val="0"/>
                        </a:spcAft>
                      </a:pPr>
                      <a:r>
                        <a:rPr lang="en-US" sz="1900" b="1">
                          <a:effectLst/>
                          <a:latin typeface="Times New Roman"/>
                        </a:rPr>
                        <a:t>Western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Dadra and Nagar Haveli, Daman and Diu, Goa, Gujarat, Maharashtra</a:t>
                      </a:r>
                      <a:endParaRPr lang="en-US" sz="2800" b="1">
                        <a:effectLst/>
                        <a:latin typeface="Times New Roman"/>
                      </a:endParaRPr>
                    </a:p>
                  </a:txBody>
                  <a:tcPr marL="106493" marR="106493" marT="0" marB="0"/>
                </a:tc>
                <a:extLst>
                  <a:ext uri="{0D108BD9-81ED-4DB2-BD59-A6C34878D82A}">
                    <a16:rowId xmlns:a16="http://schemas.microsoft.com/office/drawing/2014/main" val="2652726113"/>
                  </a:ext>
                </a:extLst>
              </a:tr>
              <a:tr h="908741">
                <a:tc>
                  <a:txBody>
                    <a:bodyPr/>
                    <a:lstStyle/>
                    <a:p>
                      <a:pPr algn="ctr">
                        <a:spcAft>
                          <a:spcPts val="0"/>
                        </a:spcAft>
                      </a:pPr>
                      <a:r>
                        <a:rPr lang="en-US" sz="1900" b="1">
                          <a:effectLst/>
                          <a:latin typeface="Times New Roman"/>
                        </a:rPr>
                        <a:t>Northern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Chandigarh, Delhi, Haryana, Himachal Pradesh, Jammu and Kashmir, Punjab, Rajasthan, Uttar Pradesh, Uttarakhand</a:t>
                      </a:r>
                      <a:endParaRPr lang="en-US" sz="2800" b="1">
                        <a:effectLst/>
                        <a:latin typeface="Times New Roman"/>
                      </a:endParaRPr>
                    </a:p>
                  </a:txBody>
                  <a:tcPr marL="106493" marR="106493" marT="0" marB="0"/>
                </a:tc>
                <a:extLst>
                  <a:ext uri="{0D108BD9-81ED-4DB2-BD59-A6C34878D82A}">
                    <a16:rowId xmlns:a16="http://schemas.microsoft.com/office/drawing/2014/main" val="2466904212"/>
                  </a:ext>
                </a:extLst>
              </a:tr>
              <a:tr h="908741">
                <a:tc>
                  <a:txBody>
                    <a:bodyPr/>
                    <a:lstStyle/>
                    <a:p>
                      <a:pPr algn="ctr">
                        <a:spcAft>
                          <a:spcPts val="0"/>
                        </a:spcAft>
                      </a:pPr>
                      <a:r>
                        <a:rPr lang="en-US" sz="1900" b="1">
                          <a:effectLst/>
                          <a:latin typeface="Times New Roman"/>
                        </a:rPr>
                        <a:t>Southern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Andaman and Nicobar Island, Andhra Pradesh, Karnataka, Kerala, Lakshadweep, Puducherry, Tamil Nadu</a:t>
                      </a:r>
                      <a:endParaRPr lang="en-US" sz="2800" b="1">
                        <a:effectLst/>
                        <a:latin typeface="Times New Roman"/>
                      </a:endParaRPr>
                    </a:p>
                  </a:txBody>
                  <a:tcPr marL="106493" marR="106493" marT="0" marB="0"/>
                </a:tc>
                <a:extLst>
                  <a:ext uri="{0D108BD9-81ED-4DB2-BD59-A6C34878D82A}">
                    <a16:rowId xmlns:a16="http://schemas.microsoft.com/office/drawing/2014/main" val="1645889120"/>
                  </a:ext>
                </a:extLst>
              </a:tr>
              <a:tr h="340778">
                <a:tc>
                  <a:txBody>
                    <a:bodyPr/>
                    <a:lstStyle/>
                    <a:p>
                      <a:pPr algn="ctr">
                        <a:spcAft>
                          <a:spcPts val="0"/>
                        </a:spcAft>
                      </a:pPr>
                      <a:r>
                        <a:rPr lang="en-US" sz="1900" b="1">
                          <a:effectLst/>
                          <a:latin typeface="Times New Roman"/>
                        </a:rPr>
                        <a:t>Central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Chhattisgarh, Madhya Pradesh</a:t>
                      </a:r>
                      <a:endParaRPr lang="en-US" sz="2800" b="1">
                        <a:effectLst/>
                        <a:latin typeface="Times New Roman"/>
                      </a:endParaRPr>
                    </a:p>
                  </a:txBody>
                  <a:tcPr marL="106493" marR="106493" marT="0" marB="0"/>
                </a:tc>
                <a:extLst>
                  <a:ext uri="{0D108BD9-81ED-4DB2-BD59-A6C34878D82A}">
                    <a16:rowId xmlns:a16="http://schemas.microsoft.com/office/drawing/2014/main" val="3136466499"/>
                  </a:ext>
                </a:extLst>
              </a:tr>
              <a:tr h="624759">
                <a:tc>
                  <a:txBody>
                    <a:bodyPr/>
                    <a:lstStyle/>
                    <a:p>
                      <a:pPr algn="ctr">
                        <a:spcAft>
                          <a:spcPts val="0"/>
                        </a:spcAft>
                      </a:pPr>
                      <a:r>
                        <a:rPr lang="en-US" sz="1900" b="1">
                          <a:effectLst/>
                          <a:latin typeface="Times New Roman"/>
                        </a:rPr>
                        <a:t>North-Eastern Zone</a:t>
                      </a:r>
                      <a:endParaRPr lang="en-US" sz="2800" b="1">
                        <a:effectLst/>
                        <a:latin typeface="Times New Roman"/>
                      </a:endParaRPr>
                    </a:p>
                  </a:txBody>
                  <a:tcPr marL="106493" marR="106493" marT="0" marB="0"/>
                </a:tc>
                <a:tc>
                  <a:txBody>
                    <a:bodyPr/>
                    <a:lstStyle/>
                    <a:p>
                      <a:pPr>
                        <a:spcAft>
                          <a:spcPts val="0"/>
                        </a:spcAft>
                      </a:pPr>
                      <a:r>
                        <a:rPr lang="en-US" sz="1900" b="1">
                          <a:effectLst/>
                          <a:latin typeface="Times New Roman"/>
                        </a:rPr>
                        <a:t>Arunachal Pradesh, Assam, Manipur, Meghalaya, Mizoram, Nagaland, Sikkim  Tripura</a:t>
                      </a:r>
                      <a:endParaRPr lang="en-US" sz="2800" b="1">
                        <a:effectLst/>
                        <a:latin typeface="Times New Roman"/>
                      </a:endParaRPr>
                    </a:p>
                  </a:txBody>
                  <a:tcPr marL="106493" marR="106493" marT="0" marB="0"/>
                </a:tc>
                <a:extLst>
                  <a:ext uri="{0D108BD9-81ED-4DB2-BD59-A6C34878D82A}">
                    <a16:rowId xmlns:a16="http://schemas.microsoft.com/office/drawing/2014/main" val="1314478865"/>
                  </a:ext>
                </a:extLst>
              </a:tr>
            </a:tbl>
          </a:graphicData>
        </a:graphic>
      </p:graphicFrame>
      <p:sp>
        <p:nvSpPr>
          <p:cNvPr id="9" name="Arrow: Striped Right 8">
            <a:extLst>
              <a:ext uri="{FF2B5EF4-FFF2-40B4-BE49-F238E27FC236}">
                <a16:creationId xmlns:a16="http://schemas.microsoft.com/office/drawing/2014/main" id="{BF3487DF-F6DA-208C-10A8-FF729E771ADA}"/>
              </a:ext>
            </a:extLst>
          </p:cNvPr>
          <p:cNvSpPr/>
          <p:nvPr/>
        </p:nvSpPr>
        <p:spPr>
          <a:xfrm>
            <a:off x="1727637" y="4874171"/>
            <a:ext cx="2180896" cy="748862"/>
          </a:xfrm>
          <a:prstGeom prst="striped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2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unge Background Free Stock Photo - Public Domain Pictures">
            <a:extLst>
              <a:ext uri="{FF2B5EF4-FFF2-40B4-BE49-F238E27FC236}">
                <a16:creationId xmlns:a16="http://schemas.microsoft.com/office/drawing/2014/main" id="{18D62AA4-325E-D186-ECC7-7BC5EA3CB254}"/>
              </a:ext>
            </a:extLst>
          </p:cNvPr>
          <p:cNvPicPr>
            <a:picLocks noChangeAspect="1"/>
          </p:cNvPicPr>
          <p:nvPr/>
        </p:nvPicPr>
        <p:blipFill rotWithShape="1">
          <a:blip r:embed="rId2"/>
          <a:srcRect t="5899" b="9832"/>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72550-EC87-15E7-4EA5-FDABBAFC9470}"/>
              </a:ext>
            </a:extLst>
          </p:cNvPr>
          <p:cNvSpPr>
            <a:spLocks noGrp="1"/>
          </p:cNvSpPr>
          <p:nvPr>
            <p:ph type="title"/>
          </p:nvPr>
        </p:nvSpPr>
        <p:spPr>
          <a:xfrm>
            <a:off x="1097280" y="325550"/>
            <a:ext cx="10005849" cy="855227"/>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latin typeface="Constantia"/>
                <a:cs typeface="Calibri Light"/>
              </a:rPr>
              <a:t>Graphical Representation</a:t>
            </a:r>
            <a:endParaRPr lang="en-US" sz="5200">
              <a:solidFill>
                <a:srgbClr val="FFFFFF"/>
              </a:solidFill>
              <a:latin typeface="Constantia"/>
            </a:endParaRPr>
          </a:p>
        </p:txBody>
      </p:sp>
      <p:sp>
        <p:nvSpPr>
          <p:cNvPr id="3" name="Text Placeholder 2">
            <a:extLst>
              <a:ext uri="{FF2B5EF4-FFF2-40B4-BE49-F238E27FC236}">
                <a16:creationId xmlns:a16="http://schemas.microsoft.com/office/drawing/2014/main" id="{9C523AC7-A1AD-17E7-0C52-BB56B637BC11}"/>
              </a:ext>
            </a:extLst>
          </p:cNvPr>
          <p:cNvSpPr>
            <a:spLocks noGrp="1"/>
          </p:cNvSpPr>
          <p:nvPr>
            <p:ph type="body" idx="1"/>
          </p:nvPr>
        </p:nvSpPr>
        <p:spPr>
          <a:xfrm>
            <a:off x="351189" y="1181698"/>
            <a:ext cx="11372193" cy="5132120"/>
          </a:xfrm>
          <a:effectLst>
            <a:outerShdw blurRad="50800" dist="38100" dir="2700000" algn="tl" rotWithShape="0">
              <a:prstClr val="black">
                <a:alpha val="40000"/>
              </a:prstClr>
            </a:outerShdw>
          </a:effectLst>
        </p:spPr>
        <p:txBody>
          <a:bodyPr vert="horz" lIns="91440" tIns="45720" rIns="91440" bIns="45720" rtlCol="0" anchor="t">
            <a:normAutofit/>
          </a:bodyPr>
          <a:lstStyle/>
          <a:p>
            <a:pPr marL="342900" indent="-342900">
              <a:buFont typeface="Wingdings" panose="020B0604020202020204" pitchFamily="34" charset="0"/>
              <a:buChar char="§"/>
            </a:pPr>
            <a:r>
              <a:rPr lang="en-US" b="1" u="sng" dirty="0">
                <a:solidFill>
                  <a:srgbClr val="FFFFFF"/>
                </a:solidFill>
                <a:latin typeface="Constantia"/>
                <a:cs typeface="Calibri" panose="020F0502020204030204"/>
              </a:rPr>
              <a:t>Pie chart representation</a:t>
            </a:r>
            <a:endParaRPr lang="en-US" dirty="0"/>
          </a:p>
          <a:p>
            <a:endParaRPr lang="en-US">
              <a:solidFill>
                <a:srgbClr val="FFFFFF"/>
              </a:solidFill>
              <a:cs typeface="Calibri" panose="020F0502020204030204"/>
            </a:endParaRPr>
          </a:p>
        </p:txBody>
      </p:sp>
      <p:pic>
        <p:nvPicPr>
          <p:cNvPr id="6" name="Picture 6" descr="Chart, pie chart&#10;&#10;Description automatically generated">
            <a:extLst>
              <a:ext uri="{FF2B5EF4-FFF2-40B4-BE49-F238E27FC236}">
                <a16:creationId xmlns:a16="http://schemas.microsoft.com/office/drawing/2014/main" id="{F653A3E3-8C6F-74A4-5F22-EA69C86C9EAB}"/>
              </a:ext>
            </a:extLst>
          </p:cNvPr>
          <p:cNvPicPr>
            <a:picLocks noChangeAspect="1"/>
          </p:cNvPicPr>
          <p:nvPr/>
        </p:nvPicPr>
        <p:blipFill>
          <a:blip r:embed="rId3"/>
          <a:stretch>
            <a:fillRect/>
          </a:stretch>
        </p:blipFill>
        <p:spPr>
          <a:xfrm>
            <a:off x="7995744" y="1174111"/>
            <a:ext cx="3807372" cy="2985778"/>
          </a:xfrm>
          <a:prstGeom prst="rect">
            <a:avLst/>
          </a:prstGeom>
        </p:spPr>
      </p:pic>
      <p:pic>
        <p:nvPicPr>
          <p:cNvPr id="7" name="Picture 7" descr="Chart, pie chart&#10;&#10;Description automatically generated">
            <a:extLst>
              <a:ext uri="{FF2B5EF4-FFF2-40B4-BE49-F238E27FC236}">
                <a16:creationId xmlns:a16="http://schemas.microsoft.com/office/drawing/2014/main" id="{F932B699-5A04-E8BA-ADCE-5C75C3D3E394}"/>
              </a:ext>
            </a:extLst>
          </p:cNvPr>
          <p:cNvPicPr>
            <a:picLocks noChangeAspect="1"/>
          </p:cNvPicPr>
          <p:nvPr/>
        </p:nvPicPr>
        <p:blipFill>
          <a:blip r:embed="rId4"/>
          <a:stretch>
            <a:fillRect/>
          </a:stretch>
        </p:blipFill>
        <p:spPr>
          <a:xfrm>
            <a:off x="4185745" y="2304239"/>
            <a:ext cx="3584027" cy="2985246"/>
          </a:xfrm>
          <a:prstGeom prst="rect">
            <a:avLst/>
          </a:prstGeom>
        </p:spPr>
      </p:pic>
      <p:pic>
        <p:nvPicPr>
          <p:cNvPr id="8" name="Picture 12" descr="Chart, pie chart&#10;&#10;Description automatically generated">
            <a:extLst>
              <a:ext uri="{FF2B5EF4-FFF2-40B4-BE49-F238E27FC236}">
                <a16:creationId xmlns:a16="http://schemas.microsoft.com/office/drawing/2014/main" id="{F78DF2CD-589C-2786-A1BD-8D4FB70E8A8D}"/>
              </a:ext>
            </a:extLst>
          </p:cNvPr>
          <p:cNvPicPr>
            <a:picLocks noChangeAspect="1"/>
          </p:cNvPicPr>
          <p:nvPr/>
        </p:nvPicPr>
        <p:blipFill>
          <a:blip r:embed="rId5"/>
          <a:stretch>
            <a:fillRect/>
          </a:stretch>
        </p:blipFill>
        <p:spPr>
          <a:xfrm>
            <a:off x="349469" y="3548610"/>
            <a:ext cx="3610303" cy="2769367"/>
          </a:xfrm>
          <a:prstGeom prst="rect">
            <a:avLst/>
          </a:prstGeom>
        </p:spPr>
      </p:pic>
    </p:spTree>
    <p:extLst>
      <p:ext uri="{BB962C8B-B14F-4D97-AF65-F5344CB8AC3E}">
        <p14:creationId xmlns:p14="http://schemas.microsoft.com/office/powerpoint/2010/main" val="49856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unge Background Free Stock Photo - Public Domain Pictures">
            <a:extLst>
              <a:ext uri="{FF2B5EF4-FFF2-40B4-BE49-F238E27FC236}">
                <a16:creationId xmlns:a16="http://schemas.microsoft.com/office/drawing/2014/main" id="{6215C812-8928-F0ED-E584-950221F6094F}"/>
              </a:ext>
            </a:extLst>
          </p:cNvPr>
          <p:cNvPicPr>
            <a:picLocks noChangeAspect="1"/>
          </p:cNvPicPr>
          <p:nvPr/>
        </p:nvPicPr>
        <p:blipFill rotWithShape="1">
          <a:blip r:embed="rId2"/>
          <a:srcRect t="5899" b="9832"/>
          <a:stretch/>
        </p:blipFill>
        <p:spPr>
          <a:xfrm>
            <a:off x="-3047" y="-9886"/>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pie chart&#10;&#10;Description automatically generated">
            <a:extLst>
              <a:ext uri="{FF2B5EF4-FFF2-40B4-BE49-F238E27FC236}">
                <a16:creationId xmlns:a16="http://schemas.microsoft.com/office/drawing/2014/main" id="{49BAD2A8-B284-6B7A-D7C4-32BF92F19714}"/>
              </a:ext>
            </a:extLst>
          </p:cNvPr>
          <p:cNvPicPr>
            <a:picLocks noChangeAspect="1"/>
          </p:cNvPicPr>
          <p:nvPr/>
        </p:nvPicPr>
        <p:blipFill>
          <a:blip r:embed="rId3"/>
          <a:stretch>
            <a:fillRect/>
          </a:stretch>
        </p:blipFill>
        <p:spPr>
          <a:xfrm>
            <a:off x="339306" y="304426"/>
            <a:ext cx="3706483" cy="2944218"/>
          </a:xfrm>
          <a:prstGeom prst="rect">
            <a:avLst/>
          </a:prstGeom>
        </p:spPr>
      </p:pic>
      <p:pic>
        <p:nvPicPr>
          <p:cNvPr id="6" name="Picture 6" descr="Chart, pie chart&#10;&#10;Description automatically generated">
            <a:extLst>
              <a:ext uri="{FF2B5EF4-FFF2-40B4-BE49-F238E27FC236}">
                <a16:creationId xmlns:a16="http://schemas.microsoft.com/office/drawing/2014/main" id="{912B66FE-ADA0-CD92-F50E-CD45B133D1AF}"/>
              </a:ext>
            </a:extLst>
          </p:cNvPr>
          <p:cNvPicPr>
            <a:picLocks noChangeAspect="1"/>
          </p:cNvPicPr>
          <p:nvPr/>
        </p:nvPicPr>
        <p:blipFill>
          <a:blip r:embed="rId4"/>
          <a:stretch>
            <a:fillRect/>
          </a:stretch>
        </p:blipFill>
        <p:spPr>
          <a:xfrm>
            <a:off x="8117457" y="245051"/>
            <a:ext cx="3749614" cy="3003593"/>
          </a:xfrm>
          <a:prstGeom prst="rect">
            <a:avLst/>
          </a:prstGeom>
        </p:spPr>
      </p:pic>
      <p:pic>
        <p:nvPicPr>
          <p:cNvPr id="7" name="Picture 7" descr="Chart, pie chart&#10;&#10;Description automatically generated">
            <a:extLst>
              <a:ext uri="{FF2B5EF4-FFF2-40B4-BE49-F238E27FC236}">
                <a16:creationId xmlns:a16="http://schemas.microsoft.com/office/drawing/2014/main" id="{C63FF280-5737-5AF5-0053-32890F6CEA13}"/>
              </a:ext>
            </a:extLst>
          </p:cNvPr>
          <p:cNvPicPr>
            <a:picLocks noChangeAspect="1"/>
          </p:cNvPicPr>
          <p:nvPr/>
        </p:nvPicPr>
        <p:blipFill>
          <a:blip r:embed="rId5"/>
          <a:stretch>
            <a:fillRect/>
          </a:stretch>
        </p:blipFill>
        <p:spPr>
          <a:xfrm>
            <a:off x="4206816" y="1904640"/>
            <a:ext cx="3763991" cy="2861814"/>
          </a:xfrm>
          <a:prstGeom prst="rect">
            <a:avLst/>
          </a:prstGeom>
        </p:spPr>
      </p:pic>
      <p:pic>
        <p:nvPicPr>
          <p:cNvPr id="8" name="Picture 9" descr="Chart, pie chart&#10;&#10;Description automatically generated">
            <a:extLst>
              <a:ext uri="{FF2B5EF4-FFF2-40B4-BE49-F238E27FC236}">
                <a16:creationId xmlns:a16="http://schemas.microsoft.com/office/drawing/2014/main" id="{5988F5AE-1E7F-BF39-AAE1-58E8813775BA}"/>
              </a:ext>
            </a:extLst>
          </p:cNvPr>
          <p:cNvPicPr>
            <a:picLocks noChangeAspect="1"/>
          </p:cNvPicPr>
          <p:nvPr/>
        </p:nvPicPr>
        <p:blipFill>
          <a:blip r:embed="rId6"/>
          <a:stretch>
            <a:fillRect/>
          </a:stretch>
        </p:blipFill>
        <p:spPr>
          <a:xfrm>
            <a:off x="339306" y="3469858"/>
            <a:ext cx="3720859" cy="3004003"/>
          </a:xfrm>
          <a:prstGeom prst="rect">
            <a:avLst/>
          </a:prstGeom>
        </p:spPr>
      </p:pic>
      <p:pic>
        <p:nvPicPr>
          <p:cNvPr id="10" name="Picture 11" descr="Chart, pie chart&#10;&#10;Description automatically generated">
            <a:extLst>
              <a:ext uri="{FF2B5EF4-FFF2-40B4-BE49-F238E27FC236}">
                <a16:creationId xmlns:a16="http://schemas.microsoft.com/office/drawing/2014/main" id="{D238AB61-FC0C-F64C-DF83-E69BF96754B2}"/>
              </a:ext>
            </a:extLst>
          </p:cNvPr>
          <p:cNvPicPr>
            <a:picLocks noChangeAspect="1"/>
          </p:cNvPicPr>
          <p:nvPr/>
        </p:nvPicPr>
        <p:blipFill>
          <a:blip r:embed="rId7"/>
          <a:stretch>
            <a:fillRect/>
          </a:stretch>
        </p:blipFill>
        <p:spPr>
          <a:xfrm>
            <a:off x="8117456" y="3426714"/>
            <a:ext cx="3821501" cy="3167591"/>
          </a:xfrm>
          <a:prstGeom prst="rect">
            <a:avLst/>
          </a:prstGeom>
        </p:spPr>
      </p:pic>
    </p:spTree>
    <p:extLst>
      <p:ext uri="{BB962C8B-B14F-4D97-AF65-F5344CB8AC3E}">
        <p14:creationId xmlns:p14="http://schemas.microsoft.com/office/powerpoint/2010/main" val="2228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45</TotalTime>
  <Words>3404</Words>
  <Application>Microsoft Office PowerPoint</Application>
  <PresentationFormat>Widescreen</PresentationFormat>
  <Paragraphs>1437</Paragraphs>
  <Slides>30</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30</vt:i4>
      </vt:variant>
    </vt:vector>
  </HeadingPairs>
  <TitlesOfParts>
    <vt:vector size="45" baseType="lpstr">
      <vt:lpstr>Meiryo</vt:lpstr>
      <vt:lpstr>Arial</vt:lpstr>
      <vt:lpstr>Calibri</vt:lpstr>
      <vt:lpstr>Calibri Light</vt:lpstr>
      <vt:lpstr>Calisto MT</vt:lpstr>
      <vt:lpstr>Cambria Math</vt:lpstr>
      <vt:lpstr>Comic Sans MS</vt:lpstr>
      <vt:lpstr>Constantia</vt:lpstr>
      <vt:lpstr>Corbel</vt:lpstr>
      <vt:lpstr>Georgia</vt:lpstr>
      <vt:lpstr>Times New Roman</vt:lpstr>
      <vt:lpstr>Wingdings</vt:lpstr>
      <vt:lpstr>Wingdings 3</vt:lpstr>
      <vt:lpstr>office theme</vt:lpstr>
      <vt:lpstr>Facet</vt:lpstr>
      <vt:lpstr>STATISTICAL ANALYSIS ON THE DIFFERENT MURDER MOTIVES IN INDIA (2001-2013) </vt:lpstr>
      <vt:lpstr>PowerPoint Presentation</vt:lpstr>
      <vt:lpstr>INTRODUCTION</vt:lpstr>
      <vt:lpstr>PowerPoint Presentation</vt:lpstr>
      <vt:lpstr>Objective of the project</vt:lpstr>
      <vt:lpstr>Description of the data      Data Source : https://www.kaggle.com/datasets/paramamithra/motives-of-murder-in-india-from-2001-to-2013 The data contains state-wise distribution of different murder motives in India from 2001-2013.  </vt:lpstr>
      <vt:lpstr>Description of the data</vt:lpstr>
      <vt:lpstr>Graphical Representation</vt:lpstr>
      <vt:lpstr>PowerPoint Presentation</vt:lpstr>
      <vt:lpstr>PowerPoint Presentation</vt:lpstr>
      <vt:lpstr>PowerPoint Presentation</vt:lpstr>
      <vt:lpstr>PowerPoint Presentation</vt:lpstr>
      <vt:lpstr>PowerPoint Presentation</vt:lpstr>
      <vt:lpstr>PowerPoint Presentation</vt:lpstr>
      <vt:lpstr>Trend Analysis :</vt:lpstr>
      <vt:lpstr>ANALYSIS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Sukanta Malick</dc:creator>
  <cp:lastModifiedBy>Sukanta Malick</cp:lastModifiedBy>
  <cp:revision>1772</cp:revision>
  <dcterms:created xsi:type="dcterms:W3CDTF">2023-05-07T15:13:23Z</dcterms:created>
  <dcterms:modified xsi:type="dcterms:W3CDTF">2023-05-23T20:02:16Z</dcterms:modified>
</cp:coreProperties>
</file>