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8" autoAdjust="0"/>
    <p:restoredTop sz="94660"/>
  </p:normalViewPr>
  <p:slideViewPr>
    <p:cSldViewPr snapToGrid="0">
      <p:cViewPr>
        <p:scale>
          <a:sx n="66" d="100"/>
          <a:sy n="66" d="100"/>
        </p:scale>
        <p:origin x="1085"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DA67892-BE78-4D3B-AD27-09480623B0F5}" type="datetimeFigureOut">
              <a:rPr lang="en-IN" smtClean="0"/>
              <a:t>23-05-2023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210942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67892-BE78-4D3B-AD27-09480623B0F5}"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124581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A67892-BE78-4D3B-AD27-09480623B0F5}"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711794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A67892-BE78-4D3B-AD27-09480623B0F5}"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4005349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67892-BE78-4D3B-AD27-09480623B0F5}"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410784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67892-BE78-4D3B-AD27-09480623B0F5}"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182350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67892-BE78-4D3B-AD27-09480623B0F5}" type="datetimeFigureOut">
              <a:rPr lang="en-IN" smtClean="0"/>
              <a:t>23-05-2023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2396107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DA67892-BE78-4D3B-AD27-09480623B0F5}"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1364447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DA67892-BE78-4D3B-AD27-09480623B0F5}"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118544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67892-BE78-4D3B-AD27-09480623B0F5}"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234256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67892-BE78-4D3B-AD27-09480623B0F5}"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15453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67892-BE78-4D3B-AD27-09480623B0F5}"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58797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67892-BE78-4D3B-AD27-09480623B0F5}"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68755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67892-BE78-4D3B-AD27-09480623B0F5}"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137717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67892-BE78-4D3B-AD27-09480623B0F5}"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36181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67892-BE78-4D3B-AD27-09480623B0F5}"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3883794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67892-BE78-4D3B-AD27-09480623B0F5}"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50BDC3-B688-4C36-BCD2-CC7BBE855F8B}" type="slidenum">
              <a:rPr lang="en-IN" smtClean="0"/>
              <a:t>‹#›</a:t>
            </a:fld>
            <a:endParaRPr lang="en-IN"/>
          </a:p>
        </p:txBody>
      </p:sp>
    </p:spTree>
    <p:extLst>
      <p:ext uri="{BB962C8B-B14F-4D97-AF65-F5344CB8AC3E}">
        <p14:creationId xmlns:p14="http://schemas.microsoft.com/office/powerpoint/2010/main" val="246153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A67892-BE78-4D3B-AD27-09480623B0F5}" type="datetimeFigureOut">
              <a:rPr lang="en-IN" smtClean="0"/>
              <a:t>23-05-2023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50BDC3-B688-4C36-BCD2-CC7BBE855F8B}" type="slidenum">
              <a:rPr lang="en-IN" smtClean="0"/>
              <a:t>‹#›</a:t>
            </a:fld>
            <a:endParaRPr lang="en-IN"/>
          </a:p>
        </p:txBody>
      </p:sp>
    </p:spTree>
    <p:extLst>
      <p:ext uri="{BB962C8B-B14F-4D97-AF65-F5344CB8AC3E}">
        <p14:creationId xmlns:p14="http://schemas.microsoft.com/office/powerpoint/2010/main" val="3092781436"/>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ology.org/p-values-statistical-significance/" TargetMode="External"/><Relationship Id="rId2" Type="http://schemas.openxmlformats.org/officeDocument/2006/relationships/hyperlink" Target="https://www.statology.org/hypothesis-test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extLst>
              <a:ext uri="{BEBA8EAE-BF5A-486C-A8C5-ECC9F3942E4B}">
                <a14:imgProps xmlns:a14="http://schemas.microsoft.com/office/drawing/2010/main">
                  <a14:imgLayer r:embed="rId3">
                    <a14:imgEffect>
                      <a14:sharpenSoften amount="-7000"/>
                    </a14:imgEffect>
                    <a14:imgEffect>
                      <a14:brightnessContrast bright="-35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8B00-582C-44B2-F9E1-BBBEF584FB0B}"/>
              </a:ext>
            </a:extLst>
          </p:cNvPr>
          <p:cNvSpPr>
            <a:spLocks noGrp="1"/>
          </p:cNvSpPr>
          <p:nvPr>
            <p:ph type="title"/>
          </p:nvPr>
        </p:nvSpPr>
        <p:spPr>
          <a:xfrm>
            <a:off x="506772" y="397714"/>
            <a:ext cx="5083800" cy="2067694"/>
          </a:xfrm>
        </p:spPr>
        <p:txBody>
          <a:bodyPr/>
          <a:lstStyle/>
          <a:p>
            <a:r>
              <a:rPr lang="en-US" sz="3200" dirty="0">
                <a:solidFill>
                  <a:schemeClr val="accent1"/>
                </a:solidFill>
                <a:effectLst>
                  <a:outerShdw blurRad="38100" dist="38100" dir="2700000" algn="tl">
                    <a:srgbClr val="000000">
                      <a:alpha val="43137"/>
                    </a:srgbClr>
                  </a:outerShdw>
                </a:effectLst>
              </a:rPr>
              <a:t>A STATISTICAL MODEL FOR WIRELESS SERVICE BUSINESS INDUSTRY</a:t>
            </a:r>
            <a:endParaRPr lang="en-IN" sz="3200" dirty="0">
              <a:solidFill>
                <a:schemeClr val="accent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3A67292-179A-70CC-B217-9D6365C50656}"/>
              </a:ext>
            </a:extLst>
          </p:cNvPr>
          <p:cNvSpPr>
            <a:spLocks noGrp="1"/>
          </p:cNvSpPr>
          <p:nvPr>
            <p:ph type="body" idx="1"/>
          </p:nvPr>
        </p:nvSpPr>
        <p:spPr>
          <a:xfrm>
            <a:off x="610944" y="3250681"/>
            <a:ext cx="3757545" cy="2283824"/>
          </a:xfrm>
        </p:spPr>
        <p:txBody>
          <a:bodyPr>
            <a:normAutofit/>
          </a:bodyPr>
          <a:lstStyle/>
          <a:p>
            <a:r>
              <a:rPr lang="en-IN" b="1" dirty="0">
                <a:solidFill>
                  <a:schemeClr val="bg1">
                    <a:lumMod val="95000"/>
                  </a:schemeClr>
                </a:solidFill>
              </a:rPr>
              <a:t>Tapan Barman</a:t>
            </a:r>
          </a:p>
          <a:p>
            <a:r>
              <a:rPr lang="en-IN" b="1" dirty="0">
                <a:solidFill>
                  <a:schemeClr val="bg1">
                    <a:lumMod val="95000"/>
                  </a:schemeClr>
                </a:solidFill>
              </a:rPr>
              <a:t>Department of statistics</a:t>
            </a:r>
          </a:p>
          <a:p>
            <a:r>
              <a:rPr lang="en-IN" b="1" dirty="0" err="1">
                <a:solidFill>
                  <a:schemeClr val="bg1">
                    <a:lumMod val="95000"/>
                  </a:schemeClr>
                </a:solidFill>
              </a:rPr>
              <a:t>b.Sc</a:t>
            </a:r>
            <a:r>
              <a:rPr lang="en-IN" b="1" dirty="0">
                <a:solidFill>
                  <a:schemeClr val="bg1">
                    <a:lumMod val="95000"/>
                  </a:schemeClr>
                </a:solidFill>
              </a:rPr>
              <a:t> (</a:t>
            </a:r>
            <a:r>
              <a:rPr lang="en-IN" b="1" dirty="0" err="1">
                <a:solidFill>
                  <a:schemeClr val="bg1">
                    <a:lumMod val="95000"/>
                  </a:schemeClr>
                </a:solidFill>
              </a:rPr>
              <a:t>sem</a:t>
            </a:r>
            <a:r>
              <a:rPr lang="en-IN" b="1" dirty="0">
                <a:solidFill>
                  <a:schemeClr val="bg1">
                    <a:lumMod val="95000"/>
                  </a:schemeClr>
                </a:solidFill>
              </a:rPr>
              <a:t>-VI) Stat-17</a:t>
            </a:r>
          </a:p>
          <a:p>
            <a:r>
              <a:rPr lang="en-IN" b="1" dirty="0">
                <a:solidFill>
                  <a:schemeClr val="bg1">
                    <a:lumMod val="95000"/>
                  </a:schemeClr>
                </a:solidFill>
              </a:rPr>
              <a:t>Reg no: vb-3501 of 2020-21</a:t>
            </a:r>
          </a:p>
        </p:txBody>
      </p:sp>
      <p:pic>
        <p:nvPicPr>
          <p:cNvPr id="7" name="Picture 6">
            <a:extLst>
              <a:ext uri="{FF2B5EF4-FFF2-40B4-BE49-F238E27FC236}">
                <a16:creationId xmlns:a16="http://schemas.microsoft.com/office/drawing/2014/main" id="{2D87681E-5AD9-723F-B1EB-322067592E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366" y="486137"/>
            <a:ext cx="6044498" cy="5888620"/>
          </a:xfrm>
          <a:prstGeom prst="rect">
            <a:avLst/>
          </a:prstGeom>
        </p:spPr>
      </p:pic>
    </p:spTree>
    <p:extLst>
      <p:ext uri="{BB962C8B-B14F-4D97-AF65-F5344CB8AC3E}">
        <p14:creationId xmlns:p14="http://schemas.microsoft.com/office/powerpoint/2010/main" val="264440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8922-9A49-2DD0-CF33-8E1D438035F2}"/>
              </a:ext>
            </a:extLst>
          </p:cNvPr>
          <p:cNvSpPr>
            <a:spLocks noGrp="1"/>
          </p:cNvSpPr>
          <p:nvPr>
            <p:ph type="title"/>
          </p:nvPr>
        </p:nvSpPr>
        <p:spPr/>
        <p:txBody>
          <a:bodyPr/>
          <a:lstStyle/>
          <a:p>
            <a:r>
              <a:rPr lang="en-IN" sz="2400" b="1" dirty="0"/>
              <a:t>DATA ANALYSIS</a:t>
            </a:r>
          </a:p>
        </p:txBody>
      </p:sp>
      <p:sp>
        <p:nvSpPr>
          <p:cNvPr id="3" name="Content Placeholder 2">
            <a:extLst>
              <a:ext uri="{FF2B5EF4-FFF2-40B4-BE49-F238E27FC236}">
                <a16:creationId xmlns:a16="http://schemas.microsoft.com/office/drawing/2014/main" id="{C5E0C3F4-75E4-C5E5-0723-1BC2B0315F72}"/>
              </a:ext>
            </a:extLst>
          </p:cNvPr>
          <p:cNvSpPr>
            <a:spLocks noGrp="1"/>
          </p:cNvSpPr>
          <p:nvPr>
            <p:ph idx="1"/>
          </p:nvPr>
        </p:nvSpPr>
        <p:spPr>
          <a:xfrm>
            <a:off x="1154954" y="2526890"/>
            <a:ext cx="8825659" cy="3492910"/>
          </a:xfrm>
        </p:spPr>
        <p:txBody>
          <a:bodyPr>
            <a:normAutofit/>
          </a:bodyPr>
          <a:lstStyle/>
          <a:p>
            <a:r>
              <a:rPr lang="en-IN" sz="1800" spc="5" dirty="0">
                <a:solidFill>
                  <a:srgbClr val="111111"/>
                </a:solidFill>
                <a:effectLst/>
                <a:latin typeface="Arial" panose="020B0604020202020204" pitchFamily="34" charset="0"/>
                <a:ea typeface="Times New Roman" panose="02020603050405020304" pitchFamily="18" charset="0"/>
              </a:rPr>
              <a:t>A preliminary impression from the graphical representation is that the data are not homoscedastic.</a:t>
            </a:r>
          </a:p>
          <a:p>
            <a:r>
              <a:rPr lang="en-IN" sz="1800" spc="5" dirty="0">
                <a:solidFill>
                  <a:srgbClr val="111111"/>
                </a:solidFill>
                <a:effectLst/>
                <a:latin typeface="Arial" panose="020B0604020202020204" pitchFamily="34" charset="0"/>
                <a:ea typeface="Times New Roman" panose="02020603050405020304" pitchFamily="18" charset="0"/>
              </a:rPr>
              <a:t>In statistics, a sequence of random variable is homoscedastic if all its random variables have the same finite variance; this is also known as homogeneity of variance. </a:t>
            </a:r>
            <a:r>
              <a:rPr lang="en-IN" spc="5" dirty="0">
                <a:solidFill>
                  <a:srgbClr val="111111"/>
                </a:solidFill>
                <a:latin typeface="Arial" panose="020B0604020202020204" pitchFamily="34" charset="0"/>
                <a:ea typeface="Times New Roman" panose="02020603050405020304" pitchFamily="18" charset="0"/>
              </a:rPr>
              <a:t>The complementary notion is called </a:t>
            </a:r>
            <a:r>
              <a:rPr lang="en-IN" spc="5" dirty="0" err="1">
                <a:solidFill>
                  <a:srgbClr val="111111"/>
                </a:solidFill>
                <a:latin typeface="Arial" panose="020B0604020202020204" pitchFamily="34" charset="0"/>
                <a:ea typeface="Times New Roman" panose="02020603050405020304" pitchFamily="18" charset="0"/>
              </a:rPr>
              <a:t>hetroscedasticity</a:t>
            </a:r>
            <a:r>
              <a:rPr lang="en-IN" spc="5" dirty="0">
                <a:solidFill>
                  <a:srgbClr val="111111"/>
                </a:solidFill>
                <a:latin typeface="Arial" panose="020B0604020202020204" pitchFamily="34" charset="0"/>
                <a:ea typeface="Times New Roman" panose="02020603050405020304" pitchFamily="18" charset="0"/>
              </a:rPr>
              <a:t>.</a:t>
            </a:r>
            <a:endParaRPr lang="en-IN" sz="1800" spc="5" dirty="0">
              <a:solidFill>
                <a:srgbClr val="111111"/>
              </a:solidFill>
              <a:effectLst/>
              <a:latin typeface="Arial" panose="020B0604020202020204" pitchFamily="34" charset="0"/>
              <a:ea typeface="Times New Roman" panose="02020603050405020304" pitchFamily="18" charset="0"/>
            </a:endParaRPr>
          </a:p>
          <a:p>
            <a:r>
              <a:rPr lang="en-IN" sz="1800" spc="5" dirty="0">
                <a:solidFill>
                  <a:srgbClr val="111111"/>
                </a:solidFill>
                <a:effectLst/>
                <a:latin typeface="Arial" panose="020B0604020202020204" pitchFamily="34" charset="0"/>
                <a:ea typeface="Times New Roman" panose="02020603050405020304" pitchFamily="18" charset="0"/>
              </a:rPr>
              <a:t>In statistics, heteroskedasticity (or heteroscedasticity) happens when the standard deviations of a predicted variable, monitored over different values of an independent variable or as related to prior time periods, are non-constant. With heteroskedasticity, the tell-tale sign upon visual inspection of the residual errors is that they will tend to fan out over time, as depicted in the image below.</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1408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5636-A585-F14C-4C49-0AA2B49B30F4}"/>
              </a:ext>
            </a:extLst>
          </p:cNvPr>
          <p:cNvSpPr>
            <a:spLocks noGrp="1"/>
          </p:cNvSpPr>
          <p:nvPr>
            <p:ph type="title"/>
          </p:nvPr>
        </p:nvSpPr>
        <p:spPr/>
        <p:txBody>
          <a:bodyPr/>
          <a:lstStyle/>
          <a:p>
            <a:r>
              <a:rPr lang="en-IN" sz="2400" dirty="0">
                <a:effectLst/>
                <a:latin typeface="Times New Roman" panose="02020603050405020304" pitchFamily="18" charset="0"/>
                <a:ea typeface="Times New Roman" panose="02020603050405020304" pitchFamily="18" charset="0"/>
              </a:rPr>
              <a:t>HETEROSCEDASTICITY  TEST:  BP TEST</a:t>
            </a:r>
            <a:endParaRPr lang="en-IN" dirty="0"/>
          </a:p>
        </p:txBody>
      </p:sp>
      <p:sp>
        <p:nvSpPr>
          <p:cNvPr id="3" name="Content Placeholder 2">
            <a:extLst>
              <a:ext uri="{FF2B5EF4-FFF2-40B4-BE49-F238E27FC236}">
                <a16:creationId xmlns:a16="http://schemas.microsoft.com/office/drawing/2014/main" id="{E4F7F04A-6297-C48A-EE91-69A91B78E475}"/>
              </a:ext>
            </a:extLst>
          </p:cNvPr>
          <p:cNvSpPr>
            <a:spLocks noGrp="1"/>
          </p:cNvSpPr>
          <p:nvPr>
            <p:ph idx="1"/>
          </p:nvPr>
        </p:nvSpPr>
        <p:spPr/>
        <p:txBody>
          <a:bodyPr>
            <a:normAutofit fontScale="92500" lnSpcReduction="20000"/>
          </a:bodyPr>
          <a:lstStyle/>
          <a:p>
            <a:pPr fontAlgn="base"/>
            <a:r>
              <a:rPr lang="en-IN" sz="1900" dirty="0">
                <a:solidFill>
                  <a:srgbClr val="000000"/>
                </a:solidFill>
                <a:effectLst/>
                <a:latin typeface="Helvetica" panose="020B0604020202020204" pitchFamily="34" charset="0"/>
                <a:ea typeface="Times New Roman" panose="02020603050405020304" pitchFamily="18" charset="0"/>
              </a:rPr>
              <a:t>The </a:t>
            </a:r>
            <a:r>
              <a:rPr lang="en-IN" sz="1900" b="1" dirty="0">
                <a:solidFill>
                  <a:srgbClr val="000000"/>
                </a:solidFill>
                <a:effectLst/>
                <a:latin typeface="inherit"/>
                <a:ea typeface="Times New Roman" panose="02020603050405020304" pitchFamily="18" charset="0"/>
              </a:rPr>
              <a:t>Breusch-Pagan test</a:t>
            </a:r>
            <a:r>
              <a:rPr lang="en-IN" sz="1900" dirty="0">
                <a:solidFill>
                  <a:srgbClr val="000000"/>
                </a:solidFill>
                <a:effectLst/>
                <a:latin typeface="Helvetica" panose="020B0604020202020204" pitchFamily="34" charset="0"/>
                <a:ea typeface="Times New Roman" panose="02020603050405020304" pitchFamily="18" charset="0"/>
              </a:rPr>
              <a:t> is used to determine whether or not heteroscedasticity is present in a regression model.</a:t>
            </a:r>
            <a:endParaRPr lang="en-IN" sz="1900" dirty="0">
              <a:effectLst/>
              <a:latin typeface="Times New Roman" panose="02020603050405020304" pitchFamily="18" charset="0"/>
              <a:ea typeface="Times New Roman" panose="02020603050405020304" pitchFamily="18" charset="0"/>
            </a:endParaRPr>
          </a:p>
          <a:p>
            <a:pPr fontAlgn="base"/>
            <a:r>
              <a:rPr lang="en-IN" sz="1900" dirty="0">
                <a:solidFill>
                  <a:srgbClr val="000000"/>
                </a:solidFill>
                <a:effectLst/>
                <a:latin typeface="Helvetica" panose="020B0604020202020204" pitchFamily="34" charset="0"/>
                <a:ea typeface="Times New Roman" panose="02020603050405020304" pitchFamily="18" charset="0"/>
              </a:rPr>
              <a:t>The test uses the following null and alternative </a:t>
            </a:r>
            <a:r>
              <a:rPr lang="en-IN" sz="1900" b="1" u="sng" dirty="0">
                <a:solidFill>
                  <a:srgbClr val="9B59B6"/>
                </a:solidFill>
                <a:effectLst/>
                <a:latin typeface="inherit"/>
                <a:ea typeface="Times New Roman" panose="02020603050405020304" pitchFamily="18" charset="0"/>
                <a:hlinkClick r:id="rId2"/>
              </a:rPr>
              <a:t>hypotheses</a:t>
            </a:r>
            <a:r>
              <a:rPr lang="en-IN" sz="1900" dirty="0">
                <a:solidFill>
                  <a:srgbClr val="000000"/>
                </a:solidFill>
                <a:effectLst/>
                <a:latin typeface="Helvetica" panose="020B0604020202020204" pitchFamily="34" charset="0"/>
                <a:ea typeface="Times New Roman" panose="02020603050405020304" pitchFamily="18" charset="0"/>
              </a:rPr>
              <a:t>:</a:t>
            </a:r>
            <a:endParaRPr lang="en-IN" sz="1900" dirty="0">
              <a:effectLst/>
              <a:latin typeface="Times New Roman" panose="02020603050405020304" pitchFamily="18" charset="0"/>
              <a:ea typeface="Times New Roman" panose="02020603050405020304" pitchFamily="18"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1900" b="1" dirty="0">
                <a:solidFill>
                  <a:srgbClr val="000000"/>
                </a:solidFill>
                <a:effectLst/>
                <a:latin typeface="inherit"/>
                <a:ea typeface="Calibri" panose="020F0502020204030204" pitchFamily="34" charset="0"/>
                <a:cs typeface="Vrinda" panose="020B0502040204020203" pitchFamily="34" charset="0"/>
              </a:rPr>
              <a:t>Null Hypothesis (H</a:t>
            </a:r>
            <a:r>
              <a:rPr lang="en-IN" sz="1900" b="1" baseline="-25000" dirty="0">
                <a:solidFill>
                  <a:srgbClr val="000000"/>
                </a:solidFill>
                <a:effectLst/>
                <a:latin typeface="inherit"/>
                <a:ea typeface="Calibri" panose="020F0502020204030204" pitchFamily="34" charset="0"/>
                <a:cs typeface="Vrinda" panose="020B0502040204020203" pitchFamily="34" charset="0"/>
              </a:rPr>
              <a:t>0</a:t>
            </a:r>
            <a:r>
              <a:rPr lang="en-IN" sz="1900" b="1" dirty="0">
                <a:solidFill>
                  <a:srgbClr val="000000"/>
                </a:solidFill>
                <a:effectLst/>
                <a:latin typeface="inherit"/>
                <a:ea typeface="Calibri" panose="020F0502020204030204" pitchFamily="34" charset="0"/>
                <a:cs typeface="Vrinda" panose="020B0502040204020203" pitchFamily="34" charset="0"/>
              </a:rPr>
              <a:t>):</a:t>
            </a:r>
            <a:r>
              <a:rPr lang="en-IN" sz="1900" dirty="0">
                <a:solidFill>
                  <a:srgbClr val="000000"/>
                </a:solidFill>
                <a:effectLst/>
                <a:latin typeface="Helvetica" panose="020B0604020202020204" pitchFamily="34" charset="0"/>
                <a:ea typeface="Calibri" panose="020F0502020204030204" pitchFamily="34" charset="0"/>
                <a:cs typeface="Vrinda" panose="020B0502040204020203" pitchFamily="34" charset="0"/>
              </a:rPr>
              <a:t> Homoscedasticity is present (the residuals are distributed with equal variance)</a:t>
            </a:r>
            <a:endParaRPr lang="en-IN" sz="1900" dirty="0">
              <a:solidFill>
                <a:srgbClr val="3D3D3D"/>
              </a:solidFill>
              <a:effectLst/>
              <a:latin typeface="Calibri" panose="020F0502020204030204" pitchFamily="34" charset="0"/>
              <a:ea typeface="Calibri" panose="020F0502020204030204" pitchFamily="34" charset="0"/>
              <a:cs typeface="Vrinda" panose="020B0502040204020203" pitchFamily="34" charset="0"/>
            </a:endParaRPr>
          </a:p>
          <a:p>
            <a:pPr marL="342900" lvl="0" indent="-342900" fontAlgn="base">
              <a:lnSpc>
                <a:spcPct val="115000"/>
              </a:lnSpc>
              <a:spcAft>
                <a:spcPts val="1000"/>
              </a:spcAft>
              <a:buSzPts val="1000"/>
              <a:buFont typeface="Symbol" panose="05050102010706020507" pitchFamily="18" charset="2"/>
              <a:buChar char=""/>
              <a:tabLst>
                <a:tab pos="457200" algn="l"/>
              </a:tabLst>
            </a:pPr>
            <a:r>
              <a:rPr lang="en-IN" sz="1900" b="1" dirty="0">
                <a:solidFill>
                  <a:srgbClr val="000000"/>
                </a:solidFill>
                <a:effectLst/>
                <a:latin typeface="inherit"/>
                <a:ea typeface="Calibri" panose="020F0502020204030204" pitchFamily="34" charset="0"/>
                <a:cs typeface="Vrinda" panose="020B0502040204020203" pitchFamily="34" charset="0"/>
              </a:rPr>
              <a:t>Alternative Hypothesis (H</a:t>
            </a:r>
            <a:r>
              <a:rPr lang="en-IN" sz="1900" b="1" baseline="-25000" dirty="0">
                <a:solidFill>
                  <a:srgbClr val="000000"/>
                </a:solidFill>
                <a:effectLst/>
                <a:latin typeface="inherit"/>
                <a:ea typeface="Calibri" panose="020F0502020204030204" pitchFamily="34" charset="0"/>
                <a:cs typeface="Vrinda" panose="020B0502040204020203" pitchFamily="34" charset="0"/>
              </a:rPr>
              <a:t>A</a:t>
            </a:r>
            <a:r>
              <a:rPr lang="en-IN" sz="1900" b="1" dirty="0">
                <a:solidFill>
                  <a:srgbClr val="000000"/>
                </a:solidFill>
                <a:effectLst/>
                <a:latin typeface="inherit"/>
                <a:ea typeface="Calibri" panose="020F0502020204030204" pitchFamily="34" charset="0"/>
                <a:cs typeface="Vrinda" panose="020B0502040204020203" pitchFamily="34" charset="0"/>
              </a:rPr>
              <a:t>):</a:t>
            </a:r>
            <a:r>
              <a:rPr lang="en-IN" sz="1900" dirty="0">
                <a:solidFill>
                  <a:srgbClr val="000000"/>
                </a:solidFill>
                <a:effectLst/>
                <a:latin typeface="Helvetica" panose="020B0604020202020204" pitchFamily="34" charset="0"/>
                <a:ea typeface="Calibri" panose="020F0502020204030204" pitchFamily="34" charset="0"/>
                <a:cs typeface="Vrinda" panose="020B0502040204020203" pitchFamily="34" charset="0"/>
              </a:rPr>
              <a:t> Heteroscedasticity is present (the residuals are not distributed with equal variance)</a:t>
            </a:r>
            <a:endParaRPr lang="en-IN" sz="1900" dirty="0">
              <a:solidFill>
                <a:srgbClr val="3D3D3D"/>
              </a:solidFill>
              <a:effectLst/>
              <a:latin typeface="Calibri" panose="020F0502020204030204" pitchFamily="34" charset="0"/>
              <a:ea typeface="Calibri" panose="020F0502020204030204" pitchFamily="34" charset="0"/>
              <a:cs typeface="Vrinda" panose="020B0502040204020203" pitchFamily="34" charset="0"/>
            </a:endParaRPr>
          </a:p>
          <a:p>
            <a:pPr fontAlgn="base"/>
            <a:r>
              <a:rPr lang="en-IN" sz="1900" dirty="0">
                <a:solidFill>
                  <a:srgbClr val="000000"/>
                </a:solidFill>
                <a:effectLst/>
                <a:latin typeface="Helvetica" panose="020B0604020202020204" pitchFamily="34" charset="0"/>
                <a:ea typeface="Times New Roman" panose="02020603050405020304" pitchFamily="18" charset="0"/>
              </a:rPr>
              <a:t>If the p-value of the test is less than some </a:t>
            </a:r>
            <a:r>
              <a:rPr lang="en-IN" sz="1900" b="1" u="sng" dirty="0">
                <a:solidFill>
                  <a:srgbClr val="9B59B6"/>
                </a:solidFill>
                <a:effectLst/>
                <a:latin typeface="inherit"/>
                <a:ea typeface="Times New Roman" panose="02020603050405020304" pitchFamily="18" charset="0"/>
                <a:hlinkClick r:id="rId3"/>
              </a:rPr>
              <a:t>significance level</a:t>
            </a:r>
            <a:r>
              <a:rPr lang="en-IN" sz="1900" b="1" dirty="0">
                <a:solidFill>
                  <a:srgbClr val="000000"/>
                </a:solidFill>
                <a:effectLst/>
                <a:latin typeface="Helvetica" panose="020B0604020202020204" pitchFamily="34" charset="0"/>
                <a:ea typeface="Times New Roman" panose="02020603050405020304" pitchFamily="18" charset="0"/>
              </a:rPr>
              <a:t> </a:t>
            </a:r>
            <a:r>
              <a:rPr lang="en-IN" sz="1900" dirty="0">
                <a:solidFill>
                  <a:srgbClr val="000000"/>
                </a:solidFill>
                <a:effectLst/>
                <a:latin typeface="Helvetica" panose="020B0604020202020204" pitchFamily="34" charset="0"/>
                <a:ea typeface="Times New Roman" panose="02020603050405020304" pitchFamily="18" charset="0"/>
              </a:rPr>
              <a:t>(i.e. α = .05) then we reject the null hypothesis and conclude that heteroscedasticity is present in the regression model.</a:t>
            </a:r>
            <a:endParaRPr lang="en-IN" sz="19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92817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155E-E157-DD0F-4720-99E4FEA3E88D}"/>
              </a:ext>
            </a:extLst>
          </p:cNvPr>
          <p:cNvSpPr>
            <a:spLocks noGrp="1"/>
          </p:cNvSpPr>
          <p:nvPr>
            <p:ph type="title"/>
          </p:nvPr>
        </p:nvSpPr>
        <p:spPr/>
        <p:txBody>
          <a:bodyPr/>
          <a:lstStyle/>
          <a:p>
            <a:r>
              <a:rPr lang="en-IN" sz="2400" b="1" dirty="0"/>
              <a:t>RESULT AFTER BP TEST:</a:t>
            </a:r>
          </a:p>
        </p:txBody>
      </p:sp>
      <p:sp>
        <p:nvSpPr>
          <p:cNvPr id="3" name="Content Placeholder 2">
            <a:extLst>
              <a:ext uri="{FF2B5EF4-FFF2-40B4-BE49-F238E27FC236}">
                <a16:creationId xmlns:a16="http://schemas.microsoft.com/office/drawing/2014/main" id="{A255D3D3-5E50-4B08-4E7B-EC1C3FDE954C}"/>
              </a:ext>
            </a:extLst>
          </p:cNvPr>
          <p:cNvSpPr>
            <a:spLocks noGrp="1"/>
          </p:cNvSpPr>
          <p:nvPr>
            <p:ph idx="1"/>
          </p:nvPr>
        </p:nvSpPr>
        <p:spPr>
          <a:xfrm>
            <a:off x="613458" y="2603500"/>
            <a:ext cx="9502815" cy="3416300"/>
          </a:xfrm>
        </p:spPr>
        <p:txBody>
          <a:bodyPr/>
          <a:lstStyle/>
          <a:p>
            <a:r>
              <a:rPr lang="en-IN" dirty="0">
                <a:solidFill>
                  <a:schemeClr val="tx1">
                    <a:lumMod val="85000"/>
                    <a:lumOff val="15000"/>
                  </a:schemeClr>
                </a:solidFill>
              </a:rPr>
              <a:t>After doing the BP (</a:t>
            </a:r>
            <a:r>
              <a:rPr lang="en-IN" sz="1800" b="1" dirty="0">
                <a:solidFill>
                  <a:schemeClr val="tx1">
                    <a:lumMod val="85000"/>
                    <a:lumOff val="15000"/>
                  </a:schemeClr>
                </a:solidFill>
                <a:effectLst/>
                <a:latin typeface="inherit"/>
                <a:ea typeface="Times New Roman" panose="02020603050405020304" pitchFamily="18" charset="0"/>
              </a:rPr>
              <a:t>Breusch-Pagan )</a:t>
            </a:r>
            <a:r>
              <a:rPr lang="en-IN" dirty="0">
                <a:solidFill>
                  <a:schemeClr val="tx1">
                    <a:lumMod val="85000"/>
                    <a:lumOff val="15000"/>
                  </a:schemeClr>
                </a:solidFill>
              </a:rPr>
              <a:t> test we can see that the p-value is less than significance level(i.e. =0.05) So we reject the null hypothesis </a:t>
            </a:r>
            <a:r>
              <a:rPr lang="en-IN" sz="1800" dirty="0">
                <a:solidFill>
                  <a:schemeClr val="tx1">
                    <a:lumMod val="85000"/>
                    <a:lumOff val="15000"/>
                  </a:schemeClr>
                </a:solidFill>
                <a:effectLst/>
                <a:latin typeface="Helvetica" panose="020B0604020202020204" pitchFamily="34" charset="0"/>
                <a:ea typeface="Times New Roman" panose="02020603050405020304" pitchFamily="18" charset="0"/>
              </a:rPr>
              <a:t>and conclude that heteroscedasticity is present in the regression model</a:t>
            </a:r>
            <a:r>
              <a:rPr lang="en-IN" sz="1800" dirty="0">
                <a:solidFill>
                  <a:srgbClr val="000000"/>
                </a:solidFill>
                <a:effectLst/>
                <a:latin typeface="Helvetica" panose="020B0604020202020204" pitchFamily="34" charset="0"/>
                <a:ea typeface="Times New Roman" panose="02020603050405020304" pitchFamily="18" charset="0"/>
              </a:rPr>
              <a:t>.</a:t>
            </a:r>
          </a:p>
          <a:p>
            <a:r>
              <a:rPr lang="en-IN" dirty="0">
                <a:solidFill>
                  <a:srgbClr val="000000"/>
                </a:solidFill>
                <a:latin typeface="Helvetica" panose="020B0604020202020204" pitchFamily="34" charset="0"/>
                <a:ea typeface="Times New Roman" panose="02020603050405020304" pitchFamily="18" charset="0"/>
              </a:rPr>
              <a:t>p-value&lt;2.2e-16 (</a:t>
            </a:r>
            <a:r>
              <a:rPr lang="en-IN" sz="1800" dirty="0">
                <a:solidFill>
                  <a:srgbClr val="000000"/>
                </a:solidFill>
                <a:effectLst/>
                <a:latin typeface="Helvetica" panose="020B0604020202020204" pitchFamily="34" charset="0"/>
                <a:ea typeface="Calibri" panose="020F0502020204030204" pitchFamily="34" charset="0"/>
                <a:cs typeface="Vrinda" panose="020B0502040204020203" pitchFamily="34" charset="0"/>
              </a:rPr>
              <a:t>the residuals are not distributed with equal variance)</a:t>
            </a:r>
            <a:endParaRPr lang="en-IN" sz="1800" dirty="0">
              <a:solidFill>
                <a:srgbClr val="000000"/>
              </a:solidFill>
              <a:effectLst/>
              <a:latin typeface="Helvetica" panose="020B0604020202020204" pitchFamily="34"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solidFill>
                <a:schemeClr val="tx1">
                  <a:lumMod val="85000"/>
                  <a:lumOff val="15000"/>
                </a:schemeClr>
              </a:solidFill>
            </a:endParaRPr>
          </a:p>
        </p:txBody>
      </p:sp>
    </p:spTree>
    <p:extLst>
      <p:ext uri="{BB962C8B-B14F-4D97-AF65-F5344CB8AC3E}">
        <p14:creationId xmlns:p14="http://schemas.microsoft.com/office/powerpoint/2010/main" val="237939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DB38-04DB-F8D2-0F70-672093AE5DF0}"/>
              </a:ext>
            </a:extLst>
          </p:cNvPr>
          <p:cNvSpPr>
            <a:spLocks noGrp="1"/>
          </p:cNvSpPr>
          <p:nvPr>
            <p:ph type="title"/>
          </p:nvPr>
        </p:nvSpPr>
        <p:spPr/>
        <p:txBody>
          <a:bodyPr/>
          <a:lstStyle/>
          <a:p>
            <a:r>
              <a:rPr lang="en-IN" sz="2400" dirty="0">
                <a:effectLst/>
                <a:latin typeface="Times New Roman" panose="02020603050405020304" pitchFamily="18" charset="0"/>
                <a:ea typeface="Times New Roman" panose="02020603050405020304" pitchFamily="18" charset="0"/>
              </a:rPr>
              <a:t>RESOLVING OF HETEROSKEDASTICITY:</a:t>
            </a:r>
            <a:endParaRPr lang="en-IN" sz="2400" dirty="0"/>
          </a:p>
        </p:txBody>
      </p:sp>
      <p:sp>
        <p:nvSpPr>
          <p:cNvPr id="3" name="Content Placeholder 2">
            <a:extLst>
              <a:ext uri="{FF2B5EF4-FFF2-40B4-BE49-F238E27FC236}">
                <a16:creationId xmlns:a16="http://schemas.microsoft.com/office/drawing/2014/main" id="{EE228FDF-4961-55F6-B261-8E8B1CF8C03B}"/>
              </a:ext>
            </a:extLst>
          </p:cNvPr>
          <p:cNvSpPr>
            <a:spLocks noGrp="1"/>
          </p:cNvSpPr>
          <p:nvPr>
            <p:ph idx="1"/>
          </p:nvPr>
        </p:nvSpPr>
        <p:spPr>
          <a:xfrm>
            <a:off x="1154954" y="2310581"/>
            <a:ext cx="10574930" cy="4414684"/>
          </a:xfrm>
        </p:spPr>
        <p:txBody>
          <a:bodyPr>
            <a:normAutofit/>
          </a:bodyPr>
          <a:lstStyle/>
          <a:p>
            <a:r>
              <a:rPr lang="en-IN" sz="1800" dirty="0">
                <a:effectLst/>
                <a:latin typeface="Arial" panose="020B0604020202020204" pitchFamily="34" charset="0"/>
                <a:ea typeface="Calibri" panose="020F0502020204030204" pitchFamily="34" charset="0"/>
                <a:cs typeface="Vrinda" panose="020B0502040204020203" pitchFamily="34" charset="0"/>
              </a:rPr>
              <a:t>The presence of heteroscedasticity can have several implications for statistical analysis:</a:t>
            </a:r>
          </a:p>
          <a:p>
            <a:pPr>
              <a:buFont typeface="Wingdings" panose="05000000000000000000" pitchFamily="2" charset="2"/>
              <a:buChar char="§"/>
            </a:pPr>
            <a:r>
              <a:rPr lang="en-IN" sz="1800" dirty="0">
                <a:effectLst/>
                <a:latin typeface="Arial" panose="020B0604020202020204" pitchFamily="34" charset="0"/>
                <a:ea typeface="Calibri" panose="020F0502020204030204" pitchFamily="34" charset="0"/>
              </a:rPr>
              <a:t>Biased coefficient estimates</a:t>
            </a:r>
          </a:p>
          <a:p>
            <a:pPr>
              <a:buFont typeface="Wingdings" panose="05000000000000000000" pitchFamily="2" charset="2"/>
              <a:buChar char="§"/>
            </a:pPr>
            <a:r>
              <a:rPr lang="en-IN" sz="1800" dirty="0">
                <a:effectLst/>
                <a:latin typeface="Arial" panose="020B0604020202020204" pitchFamily="34" charset="0"/>
                <a:ea typeface="Calibri" panose="020F0502020204030204" pitchFamily="34" charset="0"/>
              </a:rPr>
              <a:t>Inefficient standard errors</a:t>
            </a:r>
            <a:endParaRPr lang="en-IN" dirty="0">
              <a:latin typeface="Arial" panose="020B0604020202020204" pitchFamily="34" charset="0"/>
              <a:ea typeface="Calibri" panose="020F0502020204030204" pitchFamily="34" charset="0"/>
            </a:endParaRPr>
          </a:p>
          <a:p>
            <a:pPr>
              <a:buFont typeface="Wingdings" panose="05000000000000000000" pitchFamily="2" charset="2"/>
              <a:buChar char="§"/>
            </a:pPr>
            <a:r>
              <a:rPr lang="en-IN" sz="1800" dirty="0">
                <a:effectLst/>
                <a:latin typeface="Arial" panose="020B0604020202020204" pitchFamily="34" charset="0"/>
                <a:ea typeface="Calibri" panose="020F0502020204030204" pitchFamily="34" charset="0"/>
              </a:rPr>
              <a:t>Incorrect hypothesis tests</a:t>
            </a:r>
          </a:p>
          <a:p>
            <a:pPr marL="0" indent="0">
              <a:buNone/>
            </a:pPr>
            <a:r>
              <a:rPr lang="en-IN" dirty="0">
                <a:latin typeface="Arial" panose="020B0604020202020204" pitchFamily="34" charset="0"/>
                <a:ea typeface="Calibri" panose="020F0502020204030204" pitchFamily="34" charset="0"/>
              </a:rPr>
              <a:t>So w</a:t>
            </a:r>
            <a:r>
              <a:rPr lang="en-IN" sz="1800" dirty="0">
                <a:effectLst/>
                <a:latin typeface="Arial" panose="020B0604020202020204" pitchFamily="34" charset="0"/>
                <a:ea typeface="Calibri" panose="020F0502020204030204" pitchFamily="34" charset="0"/>
              </a:rPr>
              <a:t>e need to reduce the heteroskedasticity before doing the Statistical </a:t>
            </a:r>
            <a:r>
              <a:rPr lang="en-IN" sz="1800" dirty="0" err="1">
                <a:effectLst/>
                <a:latin typeface="Arial" panose="020B0604020202020204" pitchFamily="34" charset="0"/>
                <a:ea typeface="Calibri" panose="020F0502020204030204" pitchFamily="34" charset="0"/>
              </a:rPr>
              <a:t>work.To</a:t>
            </a:r>
            <a:r>
              <a:rPr lang="en-IN" sz="1800" dirty="0">
                <a:effectLst/>
                <a:latin typeface="Arial" panose="020B0604020202020204" pitchFamily="34" charset="0"/>
                <a:ea typeface="Calibri" panose="020F0502020204030204" pitchFamily="34" charset="0"/>
              </a:rPr>
              <a:t> address heteroscedasticity, several techniques can be used:</a:t>
            </a:r>
          </a:p>
          <a:p>
            <a:pPr>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rPr>
              <a:t>Transforming the data (</a:t>
            </a:r>
            <a:r>
              <a:rPr lang="en-IN" sz="1800" dirty="0">
                <a:effectLst/>
                <a:latin typeface="Arial" panose="020B0604020202020204" pitchFamily="34" charset="0"/>
                <a:ea typeface="Calibri" panose="020F0502020204030204" pitchFamily="34" charset="0"/>
                <a:cs typeface="Vrinda" panose="020B0502040204020203" pitchFamily="34" charset="0"/>
              </a:rPr>
              <a:t>logarithmic, square root, or inverse transformations.)</a:t>
            </a:r>
            <a:endParaRPr lang="en-IN" sz="1800" dirty="0">
              <a:effectLst/>
              <a:latin typeface="Arial" panose="020B0604020202020204" pitchFamily="34" charset="0"/>
              <a:ea typeface="Calibri" panose="020F0502020204030204" pitchFamily="34" charset="0"/>
            </a:endParaRPr>
          </a:p>
          <a:p>
            <a:pPr>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rPr>
              <a:t>Weighted least squares (WLS)</a:t>
            </a:r>
          </a:p>
          <a:p>
            <a:pPr>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rPr>
              <a:t>Robust standard errors</a:t>
            </a:r>
          </a:p>
          <a:p>
            <a:pPr>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51113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B62E-661D-18D9-F09E-30FE19ECE657}"/>
              </a:ext>
            </a:extLst>
          </p:cNvPr>
          <p:cNvSpPr>
            <a:spLocks noGrp="1"/>
          </p:cNvSpPr>
          <p:nvPr>
            <p:ph type="title"/>
          </p:nvPr>
        </p:nvSpPr>
        <p:spPr/>
        <p:txBody>
          <a:bodyPr/>
          <a:lstStyle/>
          <a:p>
            <a:r>
              <a:rPr lang="en-IN" sz="2400" b="1" dirty="0"/>
              <a:t>LOGARITHMIC TRANSFORMATION</a:t>
            </a:r>
          </a:p>
        </p:txBody>
      </p:sp>
      <p:sp>
        <p:nvSpPr>
          <p:cNvPr id="3" name="Content Placeholder 2">
            <a:extLst>
              <a:ext uri="{FF2B5EF4-FFF2-40B4-BE49-F238E27FC236}">
                <a16:creationId xmlns:a16="http://schemas.microsoft.com/office/drawing/2014/main" id="{E1CEC645-D36F-BE96-1ED6-09E581D8287C}"/>
              </a:ext>
            </a:extLst>
          </p:cNvPr>
          <p:cNvSpPr>
            <a:spLocks noGrp="1"/>
          </p:cNvSpPr>
          <p:nvPr>
            <p:ph idx="1"/>
          </p:nvPr>
        </p:nvSpPr>
        <p:spPr>
          <a:xfrm>
            <a:off x="599768" y="2789499"/>
            <a:ext cx="10933471" cy="3748952"/>
          </a:xfrm>
        </p:spPr>
        <p:txBody>
          <a:bodyPr/>
          <a:lstStyle/>
          <a:p>
            <a:r>
              <a:rPr lang="en-IN" sz="1800" dirty="0">
                <a:effectLst/>
                <a:latin typeface="Arial" panose="020B0604020202020204" pitchFamily="34" charset="0"/>
                <a:ea typeface="Calibri" panose="020F0502020204030204" pitchFamily="34" charset="0"/>
              </a:rPr>
              <a:t>The logarithmic transformation is a commonly used technique to reduce heteroscedasticity in data. It involves taking the logarithm of one or more variables, which can help stabilize the variance and make it more homogeneous. To apply the logarithmic transformation, I take the natural logarithm (base e). The choice of the base depends on the specific context and the properties of the data. The logarithmic transformation can be applied to the dependent variable, independent variables, or both, depending on the nature of the heteroscedasticity.</a:t>
            </a:r>
          </a:p>
          <a:p>
            <a:r>
              <a:rPr lang="en-IN" sz="1800" dirty="0">
                <a:effectLst/>
                <a:latin typeface="Arial" panose="020B0604020202020204" pitchFamily="34" charset="0"/>
                <a:ea typeface="Calibri" panose="020F0502020204030204" pitchFamily="34" charset="0"/>
                <a:cs typeface="Vrinda" panose="020B0502040204020203" pitchFamily="34" charset="0"/>
              </a:rPr>
              <a:t> It's important to note that the logarithmic transformation may not always eliminate heteroscedasticity entirely, but it can often reduce its impact. Additionally, it's crucial to interpret the results of the transformed variables appropriately, as the coefficients and their interpretations may change after the transformation.</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endParaRPr lang="en-IN" sz="1800" dirty="0">
              <a:effectLst/>
              <a:latin typeface="Arial" panose="020B060402020202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035292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CB15-1398-A3D2-0C80-934969B26BB3}"/>
              </a:ext>
            </a:extLst>
          </p:cNvPr>
          <p:cNvSpPr>
            <a:spLocks noGrp="1"/>
          </p:cNvSpPr>
          <p:nvPr>
            <p:ph type="title"/>
          </p:nvPr>
        </p:nvSpPr>
        <p:spPr/>
        <p:txBody>
          <a:bodyPr/>
          <a:lstStyle/>
          <a:p>
            <a:r>
              <a:rPr lang="en-IN" sz="2400" b="1" dirty="0">
                <a:effectLst/>
                <a:latin typeface="Times New Roman" panose="02020603050405020304" pitchFamily="18" charset="0"/>
                <a:ea typeface="Times New Roman" panose="02020603050405020304" pitchFamily="18" charset="0"/>
              </a:rPr>
              <a:t>INTERPRETATION</a:t>
            </a:r>
            <a:endParaRPr lang="en-IN" dirty="0"/>
          </a:p>
        </p:txBody>
      </p:sp>
      <p:sp>
        <p:nvSpPr>
          <p:cNvPr id="3" name="Content Placeholder 2">
            <a:extLst>
              <a:ext uri="{FF2B5EF4-FFF2-40B4-BE49-F238E27FC236}">
                <a16:creationId xmlns:a16="http://schemas.microsoft.com/office/drawing/2014/main" id="{09401EEB-D35B-BC44-E365-6BDE1E9984BF}"/>
              </a:ext>
            </a:extLst>
          </p:cNvPr>
          <p:cNvSpPr>
            <a:spLocks noGrp="1"/>
          </p:cNvSpPr>
          <p:nvPr>
            <p:ph idx="1"/>
          </p:nvPr>
        </p:nvSpPr>
        <p:spPr>
          <a:xfrm>
            <a:off x="422788" y="2359741"/>
            <a:ext cx="11346426" cy="4316361"/>
          </a:xfrm>
        </p:spPr>
        <p:txBody>
          <a:bodyPr/>
          <a:lstStyle/>
          <a:p>
            <a:pPr>
              <a:buFont typeface="Wingdings" panose="05000000000000000000" pitchFamily="2" charset="2"/>
              <a:buChar char="q"/>
            </a:pPr>
            <a:r>
              <a:rPr lang="en-IN" sz="2400" b="1" dirty="0">
                <a:effectLst/>
                <a:latin typeface="Calibri" panose="020F0502020204030204" pitchFamily="34" charset="0"/>
                <a:ea typeface="Calibri" panose="020F0502020204030204" pitchFamily="34" charset="0"/>
                <a:cs typeface="Vrinda" panose="020B0502040204020203" pitchFamily="34" charset="0"/>
              </a:rPr>
              <a:t>While we are discussing two variables Sales Amount and Gross Profit:</a:t>
            </a:r>
          </a:p>
          <a:p>
            <a:pPr marL="0" indent="0">
              <a:buNone/>
            </a:pPr>
            <a:r>
              <a:rPr lang="en-IN" sz="1800" dirty="0">
                <a:effectLst/>
                <a:latin typeface="Arial" panose="020B0604020202020204" pitchFamily="34" charset="0"/>
                <a:ea typeface="Calibri" panose="020F0502020204030204" pitchFamily="34" charset="0"/>
              </a:rPr>
              <a:t>The correlation coefficient between two variables, denoted as "</a:t>
            </a:r>
            <a:r>
              <a:rPr lang="en-IN" sz="1800" dirty="0" err="1">
                <a:effectLst/>
                <a:latin typeface="Arial" panose="020B0604020202020204" pitchFamily="34" charset="0"/>
                <a:ea typeface="Calibri" panose="020F0502020204030204" pitchFamily="34" charset="0"/>
              </a:rPr>
              <a:t>cor</a:t>
            </a:r>
            <a:r>
              <a:rPr lang="en-IN" sz="1800" dirty="0">
                <a:effectLst/>
                <a:latin typeface="Arial" panose="020B0604020202020204" pitchFamily="34" charset="0"/>
                <a:ea typeface="Calibri" panose="020F0502020204030204" pitchFamily="34" charset="0"/>
              </a:rPr>
              <a:t>(x, y1)," is 0.7559412(Where x is denoted Sales amount and y1 is denoted Gross </a:t>
            </a:r>
            <a:r>
              <a:rPr lang="en-IN" sz="1800" dirty="0" err="1">
                <a:effectLst/>
                <a:latin typeface="Arial" panose="020B0604020202020204" pitchFamily="34" charset="0"/>
                <a:ea typeface="Calibri" panose="020F0502020204030204" pitchFamily="34" charset="0"/>
              </a:rPr>
              <a:t>Priofit</a:t>
            </a:r>
            <a:r>
              <a:rPr lang="en-IN" sz="1800" dirty="0">
                <a:effectLst/>
                <a:latin typeface="Arial" panose="020B0604020202020204" pitchFamily="34" charset="0"/>
                <a:ea typeface="Calibri" panose="020F0502020204030204" pitchFamily="34" charset="0"/>
              </a:rPr>
              <a:t>). The correlation coefficient measures the strength and direction of the linear relationship between two variables. In this case, the correlation coefficient indicates a moderately strong positive correlation between variables x and y1.</a:t>
            </a:r>
            <a:r>
              <a:rPr lang="en-IN" sz="1800" dirty="0">
                <a:effectLst/>
                <a:latin typeface="Arial" panose="020B0604020202020204" pitchFamily="34" charset="0"/>
                <a:ea typeface="Calibri" panose="020F0502020204030204" pitchFamily="34" charset="0"/>
                <a:cs typeface="Vrinda" panose="020B0502040204020203" pitchFamily="34" charset="0"/>
              </a:rPr>
              <a:t> When the sales amount is increasing along with its gross profit, it generally indicates positive business performance and growth. Here are a few things we can understand from this scenario:</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a:buFont typeface="Wingdings" panose="05000000000000000000" pitchFamily="2" charset="2"/>
              <a:buChar char="§"/>
            </a:pPr>
            <a:r>
              <a:rPr lang="en-IN" sz="2000" dirty="0">
                <a:solidFill>
                  <a:schemeClr val="tx1">
                    <a:lumMod val="85000"/>
                    <a:lumOff val="15000"/>
                  </a:schemeClr>
                </a:solidFill>
                <a:effectLst/>
                <a:latin typeface="Calibri Light" panose="020F0302020204030204" pitchFamily="34" charset="0"/>
                <a:ea typeface="Times New Roman" panose="02020603050405020304" pitchFamily="18" charset="0"/>
                <a:cs typeface="Vrinda" panose="020B0502040204020203" pitchFamily="34" charset="0"/>
              </a:rPr>
              <a:t>Increased Demand</a:t>
            </a:r>
          </a:p>
          <a:p>
            <a:pPr>
              <a:buFont typeface="Wingdings" panose="05000000000000000000" pitchFamily="2" charset="2"/>
              <a:buChar char="§"/>
            </a:pPr>
            <a:r>
              <a:rPr lang="en-IN" sz="1800" dirty="0">
                <a:solidFill>
                  <a:schemeClr val="tx1">
                    <a:lumMod val="85000"/>
                    <a:lumOff val="15000"/>
                  </a:schemeClr>
                </a:solidFill>
                <a:effectLst/>
                <a:latin typeface="Calibri Light" panose="020F0302020204030204" pitchFamily="34" charset="0"/>
                <a:ea typeface="Times New Roman" panose="02020603050405020304" pitchFamily="18" charset="0"/>
                <a:cs typeface="Vrinda" panose="020B0502040204020203" pitchFamily="34" charset="0"/>
              </a:rPr>
              <a:t>Effective Pricing</a:t>
            </a:r>
          </a:p>
          <a:p>
            <a:pPr>
              <a:buFont typeface="Wingdings" panose="05000000000000000000" pitchFamily="2" charset="2"/>
              <a:buChar char="§"/>
            </a:pPr>
            <a:r>
              <a:rPr lang="en-IN" sz="1800" dirty="0">
                <a:solidFill>
                  <a:schemeClr val="tx1">
                    <a:lumMod val="85000"/>
                    <a:lumOff val="15000"/>
                  </a:schemeClr>
                </a:solidFill>
                <a:effectLst/>
                <a:latin typeface="Calibri Light" panose="020F0302020204030204" pitchFamily="34" charset="0"/>
                <a:ea typeface="Times New Roman" panose="02020603050405020304" pitchFamily="18" charset="0"/>
                <a:cs typeface="Vrinda" panose="020B0502040204020203" pitchFamily="34" charset="0"/>
              </a:rPr>
              <a:t>Competitive Advantage</a:t>
            </a:r>
            <a:endParaRPr lang="en-IN" sz="2000" b="1" dirty="0">
              <a:solidFill>
                <a:schemeClr val="tx1">
                  <a:lumMod val="85000"/>
                  <a:lumOff val="15000"/>
                </a:schemeClr>
              </a:solidFill>
            </a:endParaRPr>
          </a:p>
        </p:txBody>
      </p:sp>
    </p:spTree>
    <p:extLst>
      <p:ext uri="{BB962C8B-B14F-4D97-AF65-F5344CB8AC3E}">
        <p14:creationId xmlns:p14="http://schemas.microsoft.com/office/powerpoint/2010/main" val="184670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8A360C-AF67-893A-DD8F-B29CABF74A0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175147" y="2603500"/>
            <a:ext cx="5189537" cy="3416300"/>
          </a:xfrm>
          <a:prstGeom prst="rect">
            <a:avLst/>
          </a:prstGeom>
          <a:noFill/>
        </p:spPr>
      </p:pic>
      <p:pic>
        <p:nvPicPr>
          <p:cNvPr id="4" name="Picture 3">
            <a:extLst>
              <a:ext uri="{FF2B5EF4-FFF2-40B4-BE49-F238E27FC236}">
                <a16:creationId xmlns:a16="http://schemas.microsoft.com/office/drawing/2014/main" id="{1C454301-C796-0E9D-A085-693D929EDF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637" y="2653685"/>
            <a:ext cx="5604510" cy="3315930"/>
          </a:xfrm>
          <a:prstGeom prst="rect">
            <a:avLst/>
          </a:prstGeom>
          <a:noFill/>
        </p:spPr>
      </p:pic>
      <p:sp>
        <p:nvSpPr>
          <p:cNvPr id="2" name="TextBox 1">
            <a:extLst>
              <a:ext uri="{FF2B5EF4-FFF2-40B4-BE49-F238E27FC236}">
                <a16:creationId xmlns:a16="http://schemas.microsoft.com/office/drawing/2014/main" id="{E58DE32D-21F4-996F-03C7-97E19A8F54AD}"/>
              </a:ext>
            </a:extLst>
          </p:cNvPr>
          <p:cNvSpPr txBox="1"/>
          <p:nvPr/>
        </p:nvSpPr>
        <p:spPr>
          <a:xfrm>
            <a:off x="1273215" y="1229931"/>
            <a:ext cx="8981955" cy="830997"/>
          </a:xfrm>
          <a:prstGeom prst="rect">
            <a:avLst/>
          </a:prstGeom>
          <a:noFill/>
        </p:spPr>
        <p:txBody>
          <a:bodyPr wrap="square" rtlCol="0">
            <a:spAutoFit/>
          </a:bodyPr>
          <a:lstStyle/>
          <a:p>
            <a:r>
              <a:rPr lang="en-IN" sz="2400" b="1" dirty="0"/>
              <a:t>Linear Models of sales amount vs gross profit: after reducing the heteroscedasticity.</a:t>
            </a:r>
            <a:endParaRPr lang="en-IN" dirty="0"/>
          </a:p>
        </p:txBody>
      </p:sp>
    </p:spTree>
    <p:extLst>
      <p:ext uri="{BB962C8B-B14F-4D97-AF65-F5344CB8AC3E}">
        <p14:creationId xmlns:p14="http://schemas.microsoft.com/office/powerpoint/2010/main" val="207982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E4E4B-68D6-7D75-9D14-CD2C2E3AA9AB}"/>
              </a:ext>
            </a:extLst>
          </p:cNvPr>
          <p:cNvSpPr>
            <a:spLocks noGrp="1"/>
          </p:cNvSpPr>
          <p:nvPr>
            <p:ph idx="4294967295"/>
          </p:nvPr>
        </p:nvSpPr>
        <p:spPr>
          <a:xfrm>
            <a:off x="1479550" y="787078"/>
            <a:ext cx="9632146" cy="5604197"/>
          </a:xfrm>
        </p:spPr>
        <p:txBody>
          <a:bodyPr>
            <a:normAutofit/>
          </a:bodyPr>
          <a:lstStyle/>
          <a:p>
            <a:r>
              <a:rPr lang="en-IN" sz="2400" b="1" kern="0" dirty="0">
                <a:solidFill>
                  <a:schemeClr val="tx1">
                    <a:lumMod val="85000"/>
                    <a:lumOff val="15000"/>
                  </a:schemeClr>
                </a:solidFill>
                <a:effectLst/>
                <a:latin typeface="Calibri Light" panose="020F0302020204030204" pitchFamily="34" charset="0"/>
                <a:ea typeface="Times New Roman" panose="02020603050405020304" pitchFamily="18" charset="0"/>
                <a:cs typeface="Vrinda" panose="020B0502040204020203" pitchFamily="34" charset="0"/>
              </a:rPr>
              <a:t>While we are </a:t>
            </a:r>
            <a:r>
              <a:rPr lang="en-IN" sz="2400" b="1" kern="0" dirty="0" err="1">
                <a:solidFill>
                  <a:schemeClr val="tx1">
                    <a:lumMod val="85000"/>
                    <a:lumOff val="15000"/>
                  </a:schemeClr>
                </a:solidFill>
                <a:effectLst/>
                <a:latin typeface="Calibri Light" panose="020F0302020204030204" pitchFamily="34" charset="0"/>
                <a:ea typeface="Times New Roman" panose="02020603050405020304" pitchFamily="18" charset="0"/>
                <a:cs typeface="Vrinda" panose="020B0502040204020203" pitchFamily="34" charset="0"/>
              </a:rPr>
              <a:t>disscussing</a:t>
            </a:r>
            <a:r>
              <a:rPr lang="en-IN" sz="2400" b="1" kern="0" dirty="0">
                <a:solidFill>
                  <a:schemeClr val="tx1">
                    <a:lumMod val="85000"/>
                    <a:lumOff val="15000"/>
                  </a:schemeClr>
                </a:solidFill>
                <a:effectLst/>
                <a:latin typeface="Calibri Light" panose="020F0302020204030204" pitchFamily="34" charset="0"/>
                <a:ea typeface="Times New Roman" panose="02020603050405020304" pitchFamily="18" charset="0"/>
                <a:cs typeface="Vrinda" panose="020B0502040204020203" pitchFamily="34" charset="0"/>
              </a:rPr>
              <a:t>  two variables Manufacturing Cost &amp; Gross Profit:</a:t>
            </a:r>
          </a:p>
          <a:p>
            <a:pPr marL="0" indent="0">
              <a:lnSpc>
                <a:spcPct val="115000"/>
              </a:lnSpc>
              <a:spcAft>
                <a:spcPts val="1000"/>
              </a:spcAft>
              <a:buNone/>
            </a:pPr>
            <a:r>
              <a:rPr lang="en-IN" sz="1800" dirty="0">
                <a:effectLst/>
                <a:latin typeface="Arial" panose="020B0604020202020204" pitchFamily="34" charset="0"/>
                <a:ea typeface="Calibri" panose="020F0502020204030204" pitchFamily="34" charset="0"/>
                <a:cs typeface="Vrinda" panose="020B0502040204020203" pitchFamily="34" charset="0"/>
              </a:rPr>
              <a:t>The correlation coefficient between variables x and y1, as calculated using the command "</a:t>
            </a:r>
            <a:r>
              <a:rPr lang="en-IN" sz="1800" dirty="0" err="1">
                <a:effectLst/>
                <a:latin typeface="Arial" panose="020B0604020202020204" pitchFamily="34" charset="0"/>
                <a:ea typeface="Calibri" panose="020F0502020204030204" pitchFamily="34" charset="0"/>
                <a:cs typeface="Vrinda" panose="020B0502040204020203" pitchFamily="34" charset="0"/>
              </a:rPr>
              <a:t>cor</a:t>
            </a:r>
            <a:r>
              <a:rPr lang="en-IN" sz="1800" dirty="0">
                <a:effectLst/>
                <a:latin typeface="Arial" panose="020B0604020202020204" pitchFamily="34" charset="0"/>
                <a:ea typeface="Calibri" panose="020F0502020204030204" pitchFamily="34" charset="0"/>
                <a:cs typeface="Vrinda" panose="020B0502040204020203" pitchFamily="34" charset="0"/>
              </a:rPr>
              <a:t>(x, y1)," is 0.5363185(</a:t>
            </a:r>
            <a:r>
              <a:rPr lang="en-IN" sz="1800" dirty="0">
                <a:effectLst/>
                <a:latin typeface="Arial" panose="020B0604020202020204" pitchFamily="34" charset="0"/>
                <a:ea typeface="Calibri" panose="020F0502020204030204" pitchFamily="34" charset="0"/>
              </a:rPr>
              <a:t>Where x is denoted Manufacturing Cost and y1 is denoted Gross </a:t>
            </a:r>
            <a:r>
              <a:rPr lang="en-IN" sz="1800" dirty="0" err="1">
                <a:effectLst/>
                <a:latin typeface="Arial" panose="020B0604020202020204" pitchFamily="34" charset="0"/>
                <a:ea typeface="Calibri" panose="020F0502020204030204" pitchFamily="34" charset="0"/>
              </a:rPr>
              <a:t>Priofit</a:t>
            </a:r>
            <a:r>
              <a:rPr lang="en-IN" sz="1800" dirty="0">
                <a:effectLst/>
                <a:latin typeface="Arial" panose="020B0604020202020204" pitchFamily="34" charset="0"/>
                <a:ea typeface="Calibri" panose="020F0502020204030204" pitchFamily="34" charset="0"/>
              </a:rPr>
              <a:t>)</a:t>
            </a:r>
            <a:r>
              <a:rPr lang="en-IN" sz="1800" dirty="0">
                <a:effectLst/>
                <a:latin typeface="Arial" panose="020B0604020202020204" pitchFamily="34" charset="0"/>
                <a:ea typeface="Calibri" panose="020F0502020204030204" pitchFamily="34" charset="0"/>
                <a:cs typeface="Vrinda" panose="020B0502040204020203" pitchFamily="34" charset="0"/>
              </a:rPr>
              <a:t>. This value indicates a moderate positive correlation between the two </a:t>
            </a:r>
            <a:r>
              <a:rPr lang="en-IN" sz="1800" dirty="0" err="1">
                <a:effectLst/>
                <a:latin typeface="Arial" panose="020B0604020202020204" pitchFamily="34" charset="0"/>
                <a:ea typeface="Calibri" panose="020F0502020204030204" pitchFamily="34" charset="0"/>
                <a:cs typeface="Vrinda" panose="020B0502040204020203" pitchFamily="34" charset="0"/>
              </a:rPr>
              <a:t>variables.</a:t>
            </a:r>
            <a:r>
              <a:rPr lang="en-IN" sz="1800" dirty="0" err="1">
                <a:effectLst/>
                <a:latin typeface="Arial" panose="020B0604020202020204" pitchFamily="34" charset="0"/>
                <a:ea typeface="Calibri" panose="020F0502020204030204" pitchFamily="34" charset="0"/>
              </a:rPr>
              <a:t>When</a:t>
            </a:r>
            <a:r>
              <a:rPr lang="en-IN" sz="1800" dirty="0">
                <a:effectLst/>
                <a:latin typeface="Arial" panose="020B0604020202020204" pitchFamily="34" charset="0"/>
                <a:ea typeface="Calibri" panose="020F0502020204030204" pitchFamily="34" charset="0"/>
              </a:rPr>
              <a:t> the cost is increasing along with its gross profit, it can indicate several things about the business's operations and financial health:</a:t>
            </a:r>
          </a:p>
          <a:p>
            <a:pPr>
              <a:lnSpc>
                <a:spcPct val="115000"/>
              </a:lnSpc>
              <a:spcAft>
                <a:spcPts val="1000"/>
              </a:spcAft>
              <a:buFont typeface="Wingdings" panose="05000000000000000000" pitchFamily="2" charset="2"/>
              <a:buChar char="§"/>
            </a:pPr>
            <a:r>
              <a:rPr lang="en-IN" sz="1800" b="1" dirty="0">
                <a:effectLst/>
                <a:latin typeface="Calibri Light" panose="020F0302020204030204" pitchFamily="34" charset="0"/>
                <a:ea typeface="Times New Roman" panose="02020603050405020304" pitchFamily="18" charset="0"/>
                <a:cs typeface="Vrinda" panose="020B0502040204020203" pitchFamily="34" charset="0"/>
              </a:rPr>
              <a:t>Cost Inflation</a:t>
            </a:r>
          </a:p>
          <a:p>
            <a:pPr>
              <a:lnSpc>
                <a:spcPct val="115000"/>
              </a:lnSpc>
              <a:spcAft>
                <a:spcPts val="1000"/>
              </a:spcAft>
              <a:buFont typeface="Wingdings" panose="05000000000000000000" pitchFamily="2" charset="2"/>
              <a:buChar char="§"/>
            </a:pPr>
            <a:r>
              <a:rPr lang="en-IN" sz="1800" b="1" dirty="0">
                <a:effectLst/>
                <a:latin typeface="Calibri Light" panose="020F0302020204030204" pitchFamily="34" charset="0"/>
                <a:ea typeface="Times New Roman" panose="02020603050405020304" pitchFamily="18" charset="0"/>
                <a:cs typeface="Vrinda" panose="020B0502040204020203" pitchFamily="34" charset="0"/>
              </a:rPr>
              <a:t>Production Expansion</a:t>
            </a:r>
          </a:p>
          <a:p>
            <a:pPr>
              <a:lnSpc>
                <a:spcPct val="115000"/>
              </a:lnSpc>
              <a:spcAft>
                <a:spcPts val="1000"/>
              </a:spcAft>
              <a:buFont typeface="Wingdings" panose="05000000000000000000" pitchFamily="2" charset="2"/>
              <a:buChar char="§"/>
            </a:pPr>
            <a:r>
              <a:rPr lang="en-IN" sz="1800" b="1" dirty="0">
                <a:effectLst/>
                <a:latin typeface="Calibri Light" panose="020F0302020204030204" pitchFamily="34" charset="0"/>
                <a:ea typeface="Times New Roman" panose="02020603050405020304" pitchFamily="18" charset="0"/>
                <a:cs typeface="Vrinda" panose="020B0502040204020203" pitchFamily="34" charset="0"/>
              </a:rPr>
              <a:t>Strategic Investments</a:t>
            </a:r>
          </a:p>
          <a:p>
            <a:pPr>
              <a:lnSpc>
                <a:spcPct val="115000"/>
              </a:lnSpc>
              <a:spcAft>
                <a:spcPts val="1000"/>
              </a:spcAft>
              <a:buFont typeface="Wingdings" panose="05000000000000000000" pitchFamily="2" charset="2"/>
              <a:buChar char="§"/>
            </a:pPr>
            <a:r>
              <a:rPr lang="en-IN" sz="1800" b="1" dirty="0">
                <a:effectLst/>
                <a:latin typeface="Calibri Light" panose="020F0302020204030204" pitchFamily="34" charset="0"/>
                <a:ea typeface="Times New Roman" panose="02020603050405020304" pitchFamily="18" charset="0"/>
                <a:cs typeface="Vrinda" panose="020B0502040204020203" pitchFamily="34" charset="0"/>
              </a:rPr>
              <a:t>Operational Inefficiencies</a:t>
            </a:r>
            <a:endParaRPr lang="en-IN" b="1" dirty="0">
              <a:latin typeface="Arial" panose="020B060402020202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17362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AD4B0A-6710-3367-E407-0E571ADE421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2409825"/>
            <a:ext cx="5746750" cy="3606800"/>
          </a:xfrm>
          <a:prstGeom prst="rect">
            <a:avLst/>
          </a:prstGeom>
          <a:noFill/>
        </p:spPr>
      </p:pic>
      <p:pic>
        <p:nvPicPr>
          <p:cNvPr id="5" name="Picture 4">
            <a:extLst>
              <a:ext uri="{FF2B5EF4-FFF2-40B4-BE49-F238E27FC236}">
                <a16:creationId xmlns:a16="http://schemas.microsoft.com/office/drawing/2014/main" id="{70273366-653B-1B71-8F65-A9EFD04983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0848" y="2542232"/>
            <a:ext cx="5520020" cy="3342099"/>
          </a:xfrm>
          <a:prstGeom prst="rect">
            <a:avLst/>
          </a:prstGeom>
          <a:noFill/>
        </p:spPr>
      </p:pic>
      <p:sp>
        <p:nvSpPr>
          <p:cNvPr id="6" name="TextBox 5">
            <a:extLst>
              <a:ext uri="{FF2B5EF4-FFF2-40B4-BE49-F238E27FC236}">
                <a16:creationId xmlns:a16="http://schemas.microsoft.com/office/drawing/2014/main" id="{4D4848B8-FF03-FEE2-C85B-5D99282FF543}"/>
              </a:ext>
            </a:extLst>
          </p:cNvPr>
          <p:cNvSpPr txBox="1"/>
          <p:nvPr/>
        </p:nvSpPr>
        <p:spPr>
          <a:xfrm>
            <a:off x="692472" y="1379598"/>
            <a:ext cx="10108556" cy="830997"/>
          </a:xfrm>
          <a:prstGeom prst="rect">
            <a:avLst/>
          </a:prstGeom>
          <a:noFill/>
        </p:spPr>
        <p:txBody>
          <a:bodyPr wrap="square" rtlCol="0">
            <a:spAutoFit/>
          </a:bodyPr>
          <a:lstStyle/>
          <a:p>
            <a:r>
              <a:rPr lang="en-IN" sz="2400" b="1" dirty="0"/>
              <a:t>Linear Models of manufacturing cost vs gross </a:t>
            </a:r>
            <a:r>
              <a:rPr lang="en-IN" sz="2400" b="1" dirty="0" err="1"/>
              <a:t>profit:after</a:t>
            </a:r>
            <a:r>
              <a:rPr lang="en-IN" sz="2400" b="1" dirty="0"/>
              <a:t> reducing the heteroscedasticity.</a:t>
            </a:r>
            <a:endParaRPr lang="en-IN" dirty="0"/>
          </a:p>
        </p:txBody>
      </p:sp>
    </p:spTree>
    <p:extLst>
      <p:ext uri="{BB962C8B-B14F-4D97-AF65-F5344CB8AC3E}">
        <p14:creationId xmlns:p14="http://schemas.microsoft.com/office/powerpoint/2010/main" val="1647585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63E9-B9F4-7727-C86C-BC380D538387}"/>
              </a:ext>
            </a:extLst>
          </p:cNvPr>
          <p:cNvSpPr>
            <a:spLocks noGrp="1"/>
          </p:cNvSpPr>
          <p:nvPr>
            <p:ph type="title"/>
          </p:nvPr>
        </p:nvSpPr>
        <p:spPr/>
        <p:txBody>
          <a:bodyPr/>
          <a:lstStyle/>
          <a:p>
            <a:r>
              <a:rPr lang="en-IN" sz="2400" b="1" dirty="0">
                <a:effectLst/>
                <a:latin typeface="Times New Roman" panose="02020603050405020304" pitchFamily="18" charset="0"/>
                <a:ea typeface="Times New Roman" panose="02020603050405020304" pitchFamily="18" charset="0"/>
              </a:rPr>
              <a:t>CONCLUSION</a:t>
            </a:r>
            <a:endParaRPr lang="en-IN" sz="2400" dirty="0"/>
          </a:p>
        </p:txBody>
      </p:sp>
      <p:sp>
        <p:nvSpPr>
          <p:cNvPr id="3" name="Content Placeholder 2">
            <a:extLst>
              <a:ext uri="{FF2B5EF4-FFF2-40B4-BE49-F238E27FC236}">
                <a16:creationId xmlns:a16="http://schemas.microsoft.com/office/drawing/2014/main" id="{E4EB4622-336F-1B19-93EB-418280D71375}"/>
              </a:ext>
            </a:extLst>
          </p:cNvPr>
          <p:cNvSpPr>
            <a:spLocks noGrp="1"/>
          </p:cNvSpPr>
          <p:nvPr>
            <p:ph idx="1"/>
          </p:nvPr>
        </p:nvSpPr>
        <p:spPr>
          <a:xfrm>
            <a:off x="703385" y="2391508"/>
            <a:ext cx="10862269" cy="3628292"/>
          </a:xfrm>
        </p:spPr>
        <p:txBody>
          <a:bodyPr/>
          <a:lstStyle/>
          <a:p>
            <a:pPr marL="0" indent="0">
              <a:lnSpc>
                <a:spcPct val="115000"/>
              </a:lnSpc>
              <a:spcAft>
                <a:spcPts val="1000"/>
              </a:spcAft>
              <a:buNone/>
            </a:pPr>
            <a:r>
              <a:rPr lang="en-IN" sz="1800" dirty="0">
                <a:effectLst/>
                <a:latin typeface="Arial" panose="020B0604020202020204" pitchFamily="34" charset="0"/>
                <a:ea typeface="Calibri" panose="020F0502020204030204" pitchFamily="34" charset="0"/>
                <a:cs typeface="Vrinda" panose="020B0502040204020203" pitchFamily="34" charset="0"/>
              </a:rPr>
              <a:t>The demand for wireless products indicates several things about consumer preferences and technological </a:t>
            </a:r>
            <a:r>
              <a:rPr lang="en-IN" sz="1800" dirty="0" err="1">
                <a:effectLst/>
                <a:latin typeface="Arial" panose="020B0604020202020204" pitchFamily="34" charset="0"/>
                <a:ea typeface="Calibri" panose="020F0502020204030204" pitchFamily="34" charset="0"/>
                <a:cs typeface="Vrinda" panose="020B0502040204020203" pitchFamily="34" charset="0"/>
              </a:rPr>
              <a:t>trends:</a:t>
            </a:r>
            <a:r>
              <a:rPr lang="en-IN" sz="1800" dirty="0" err="1">
                <a:effectLst/>
                <a:latin typeface="Arial" panose="020B0604020202020204" pitchFamily="34" charset="0"/>
                <a:ea typeface="Calibri" panose="020F0502020204030204" pitchFamily="34" charset="0"/>
              </a:rPr>
              <a:t>The</a:t>
            </a:r>
            <a:r>
              <a:rPr lang="en-IN" sz="1800" dirty="0">
                <a:effectLst/>
                <a:latin typeface="Arial" panose="020B0604020202020204" pitchFamily="34" charset="0"/>
                <a:ea typeface="Calibri" panose="020F0502020204030204" pitchFamily="34" charset="0"/>
              </a:rPr>
              <a:t> increasing demand for wireless products suggests that consumers value the convenience and mobility that wireless technology offers. Wireless products, such as wireless headphones, wireless speakers, or wireless charging devices, provide freedom from cables and enable users to easily connect and use devices without being physically tethered. This indicates that consumers appreciate the flexibility and portability that wireless technology </a:t>
            </a:r>
            <a:r>
              <a:rPr lang="en-IN" sz="1800" dirty="0" err="1">
                <a:effectLst/>
                <a:latin typeface="Arial" panose="020B0604020202020204" pitchFamily="34" charset="0"/>
                <a:ea typeface="Calibri" panose="020F0502020204030204" pitchFamily="34" charset="0"/>
              </a:rPr>
              <a:t>provides.Wireless</a:t>
            </a:r>
            <a:r>
              <a:rPr lang="en-IN" sz="1800" dirty="0">
                <a:effectLst/>
                <a:latin typeface="Arial" panose="020B0604020202020204" pitchFamily="34" charset="0"/>
                <a:ea typeface="Calibri" panose="020F0502020204030204" pitchFamily="34" charset="0"/>
              </a:rPr>
              <a:t> products often rely on wireless communication protocols such as Bluetooth, Wi-Fi, or NFC (Near Field Communication) to establish connections and interact with other devices. The growing demand for wireless products signifies the increasing desire for seamless connectivity and integration between various devices. Consumers want to connect their smartphones, tablets, smartwatches, and other devices effortlessly and enjoy a seamless experience across different platforms.</a:t>
            </a:r>
            <a:endParaRPr lang="en-IN" dirty="0"/>
          </a:p>
        </p:txBody>
      </p:sp>
    </p:spTree>
    <p:extLst>
      <p:ext uri="{BB962C8B-B14F-4D97-AF65-F5344CB8AC3E}">
        <p14:creationId xmlns:p14="http://schemas.microsoft.com/office/powerpoint/2010/main" val="277038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29CD-9AC0-A471-F93A-AC830E2314B1}"/>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CEB12C73-7160-F307-DE8A-894D3FFF0696}"/>
              </a:ext>
            </a:extLst>
          </p:cNvPr>
          <p:cNvSpPr>
            <a:spLocks noGrp="1"/>
          </p:cNvSpPr>
          <p:nvPr>
            <p:ph idx="1"/>
          </p:nvPr>
        </p:nvSpPr>
        <p:spPr/>
        <p:txBody>
          <a:bodyPr>
            <a:normAutofit/>
          </a:bodyPr>
          <a:lstStyle/>
          <a:p>
            <a:r>
              <a:rPr lang="en-IN" dirty="0"/>
              <a:t>Introduction</a:t>
            </a:r>
          </a:p>
          <a:p>
            <a:r>
              <a:rPr lang="en-IN" dirty="0"/>
              <a:t>Objectives</a:t>
            </a:r>
          </a:p>
          <a:p>
            <a:r>
              <a:rPr lang="en-IN" dirty="0"/>
              <a:t>Data Description</a:t>
            </a:r>
          </a:p>
          <a:p>
            <a:r>
              <a:rPr lang="en-IN" dirty="0"/>
              <a:t>Graphical Representation</a:t>
            </a:r>
          </a:p>
          <a:p>
            <a:r>
              <a:rPr lang="en-IN" dirty="0"/>
              <a:t>Data Analysis</a:t>
            </a:r>
          </a:p>
          <a:p>
            <a:r>
              <a:rPr lang="en-IN" dirty="0"/>
              <a:t>Interpretation </a:t>
            </a:r>
          </a:p>
          <a:p>
            <a:r>
              <a:rPr lang="en-IN" dirty="0"/>
              <a:t>Conclusion</a:t>
            </a:r>
          </a:p>
          <a:p>
            <a:r>
              <a:rPr lang="en-IN" dirty="0"/>
              <a:t>Reference</a:t>
            </a:r>
          </a:p>
        </p:txBody>
      </p:sp>
      <p:pic>
        <p:nvPicPr>
          <p:cNvPr id="5" name="Picture 4">
            <a:extLst>
              <a:ext uri="{FF2B5EF4-FFF2-40B4-BE49-F238E27FC236}">
                <a16:creationId xmlns:a16="http://schemas.microsoft.com/office/drawing/2014/main" id="{BE8D2F97-E3FD-F42B-D345-30B7500F5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250" y="1875100"/>
            <a:ext cx="6227179" cy="4502552"/>
          </a:xfrm>
          <a:prstGeom prst="rect">
            <a:avLst/>
          </a:prstGeom>
        </p:spPr>
      </p:pic>
    </p:spTree>
    <p:extLst>
      <p:ext uri="{BB962C8B-B14F-4D97-AF65-F5344CB8AC3E}">
        <p14:creationId xmlns:p14="http://schemas.microsoft.com/office/powerpoint/2010/main" val="1037527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BB9E8-CFFC-5C2C-D858-FBD3155C62FF}"/>
              </a:ext>
            </a:extLst>
          </p:cNvPr>
          <p:cNvSpPr>
            <a:spLocks noGrp="1"/>
          </p:cNvSpPr>
          <p:nvPr>
            <p:ph idx="4294967295"/>
          </p:nvPr>
        </p:nvSpPr>
        <p:spPr>
          <a:xfrm>
            <a:off x="1099596" y="1435261"/>
            <a:ext cx="10428790" cy="4584539"/>
          </a:xfrm>
        </p:spPr>
        <p:txBody>
          <a:bodyPr>
            <a:normAutofit/>
          </a:bodyPr>
          <a:lstStyle/>
          <a:p>
            <a:pPr marL="0" indent="0">
              <a:lnSpc>
                <a:spcPct val="115000"/>
              </a:lnSpc>
              <a:spcAft>
                <a:spcPts val="1000"/>
              </a:spcAft>
              <a:buNone/>
            </a:pPr>
            <a:r>
              <a:rPr lang="en-IN" sz="1800" dirty="0">
                <a:effectLst/>
                <a:latin typeface="Arial" panose="020B0604020202020204" pitchFamily="34" charset="0"/>
                <a:ea typeface="Calibri" panose="020F0502020204030204" pitchFamily="34" charset="0"/>
                <a:cs typeface="Vrinda" panose="020B0502040204020203" pitchFamily="34" charset="0"/>
              </a:rPr>
              <a:t>The increasing demand for wireless products may also suggest a decline in demand for traditional wired solutions. As wireless technology evolves and becomes more reliable, consumers are opting for wireless alternatives over traditional wired products. This shift in consumer preference is particularly evident in areas such as audio devices, where wireless headphones and speakers are becoming increasingly popular, gradually replacing wired </a:t>
            </a:r>
            <a:r>
              <a:rPr lang="en-IN" sz="1800" dirty="0" err="1">
                <a:effectLst/>
                <a:latin typeface="Arial" panose="020B0604020202020204" pitchFamily="34" charset="0"/>
                <a:ea typeface="Calibri" panose="020F0502020204030204" pitchFamily="34" charset="0"/>
                <a:cs typeface="Vrinda" panose="020B0502040204020203" pitchFamily="34" charset="0"/>
              </a:rPr>
              <a:t>counterparts.The</a:t>
            </a:r>
            <a:r>
              <a:rPr lang="en-IN" sz="1800" dirty="0">
                <a:effectLst/>
                <a:latin typeface="Arial" panose="020B0604020202020204" pitchFamily="34" charset="0"/>
                <a:ea typeface="Calibri" panose="020F0502020204030204" pitchFamily="34" charset="0"/>
                <a:cs typeface="Vrinda" panose="020B0502040204020203" pitchFamily="34" charset="0"/>
              </a:rPr>
              <a:t> demand for wireless products is closely linked to the growth of the Internet of Things (IoT) ecosystem. IoT refers to the interconnection of various devices and objects through the internet, enabling them to communicate and share data. Wireless connectivity is a key enabler for IoT devices, and the increasing demand for wireless products suggests a growing interest in smart home devices, wearable technology, and other IoT-enabled </a:t>
            </a:r>
            <a:r>
              <a:rPr lang="en-IN" sz="1800" dirty="0" err="1">
                <a:effectLst/>
                <a:latin typeface="Arial" panose="020B0604020202020204" pitchFamily="34" charset="0"/>
                <a:ea typeface="Calibri" panose="020F0502020204030204" pitchFamily="34" charset="0"/>
                <a:cs typeface="Vrinda" panose="020B0502040204020203" pitchFamily="34" charset="0"/>
              </a:rPr>
              <a:t>solutions.Overall</a:t>
            </a:r>
            <a:r>
              <a:rPr lang="en-IN" sz="1800" dirty="0">
                <a:effectLst/>
                <a:latin typeface="Arial" panose="020B0604020202020204" pitchFamily="34" charset="0"/>
                <a:ea typeface="Calibri" panose="020F0502020204030204" pitchFamily="34" charset="0"/>
                <a:cs typeface="Vrinda" panose="020B0502040204020203" pitchFamily="34" charset="0"/>
              </a:rPr>
              <a:t>, the demand for wireless products indicates a consumer preference for convenience, connectivity, and technological advancements. It reflects the evolving needs and expectations of consumers in a world where wireless technology is becoming increasingly prevalent and integral to our daily lives.</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141058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CB7-10A7-3C80-52AE-42176B9BBCE5}"/>
              </a:ext>
            </a:extLst>
          </p:cNvPr>
          <p:cNvSpPr>
            <a:spLocks noGrp="1"/>
          </p:cNvSpPr>
          <p:nvPr>
            <p:ph type="title"/>
          </p:nvPr>
        </p:nvSpPr>
        <p:spPr/>
        <p:txBody>
          <a:bodyPr/>
          <a:lstStyle/>
          <a:p>
            <a:r>
              <a:rPr lang="en-IN" sz="2400" b="1" dirty="0">
                <a:effectLst/>
                <a:latin typeface="Times New Roman" panose="02020603050405020304" pitchFamily="18" charset="0"/>
                <a:ea typeface="Times New Roman" panose="02020603050405020304" pitchFamily="18" charset="0"/>
              </a:rPr>
              <a:t>REFFERENCE</a:t>
            </a:r>
            <a:endParaRPr lang="en-IN" sz="2400" dirty="0"/>
          </a:p>
        </p:txBody>
      </p:sp>
      <p:sp>
        <p:nvSpPr>
          <p:cNvPr id="3" name="Content Placeholder 2">
            <a:extLst>
              <a:ext uri="{FF2B5EF4-FFF2-40B4-BE49-F238E27FC236}">
                <a16:creationId xmlns:a16="http://schemas.microsoft.com/office/drawing/2014/main" id="{78C76D5C-F93E-D95C-ABD6-4EFBC8A9565D}"/>
              </a:ext>
            </a:extLst>
          </p:cNvPr>
          <p:cNvSpPr>
            <a:spLocks noGrp="1"/>
          </p:cNvSpPr>
          <p:nvPr>
            <p:ph idx="1"/>
          </p:nvPr>
        </p:nvSpPr>
        <p:spPr/>
        <p:txBody>
          <a:bodyPr/>
          <a:lstStyle/>
          <a:p>
            <a:pPr>
              <a:lnSpc>
                <a:spcPct val="115000"/>
              </a:lnSpc>
              <a:spcAft>
                <a:spcPts val="1000"/>
              </a:spcAft>
            </a:pPr>
            <a:r>
              <a:rPr lang="en-IN" sz="1800" dirty="0">
                <a:effectLst/>
                <a:latin typeface="Arial" panose="020B0604020202020204" pitchFamily="34" charset="0"/>
                <a:ea typeface="Calibri" panose="020F0502020204030204" pitchFamily="34" charset="0"/>
                <a:cs typeface="Vrinda" panose="020B0502040204020203" pitchFamily="34" charset="0"/>
              </a:rPr>
              <a:t>Fundamentals of Statistics (Vol 1) A. M. Gun, M. K. Gupta, B. Dasgupta </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a:lnSpc>
                <a:spcPct val="115000"/>
              </a:lnSpc>
              <a:spcAft>
                <a:spcPts val="1000"/>
              </a:spcAft>
            </a:pPr>
            <a:r>
              <a:rPr lang="en-IN" sz="1800" dirty="0">
                <a:effectLst/>
                <a:latin typeface="Arial" panose="020B0604020202020204" pitchFamily="34" charset="0"/>
                <a:ea typeface="Calibri" panose="020F0502020204030204" pitchFamily="34" charset="0"/>
                <a:cs typeface="Vrinda" panose="020B0502040204020203" pitchFamily="34" charset="0"/>
              </a:rPr>
              <a:t>Fundamentals of Statistics (Vol-2) - A. M. Gun, M. K. Gupta, B.   Dasgupta</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a:lnSpc>
                <a:spcPct val="115000"/>
              </a:lnSpc>
              <a:spcAft>
                <a:spcPts val="1000"/>
              </a:spcAft>
            </a:pPr>
            <a:r>
              <a:rPr lang="en-IN" sz="1800" dirty="0">
                <a:effectLst/>
                <a:latin typeface="Arial" panose="020B0604020202020204" pitchFamily="34" charset="0"/>
                <a:ea typeface="Calibri" panose="020F0502020204030204" pitchFamily="34" charset="0"/>
                <a:cs typeface="Vrinda" panose="020B0502040204020203" pitchFamily="34" charset="0"/>
              </a:rPr>
              <a:t> An Outlines of Statistical Theory (Vol-2) - A. M. Gun, M. K. Gupta, B. Dasgupta </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a:lnSpc>
                <a:spcPct val="115000"/>
              </a:lnSpc>
              <a:spcAft>
                <a:spcPts val="1000"/>
              </a:spcAft>
            </a:pPr>
            <a:r>
              <a:rPr lang="en-IN" sz="1800" dirty="0">
                <a:effectLst/>
                <a:latin typeface="Arial" panose="020B0604020202020204" pitchFamily="34" charset="0"/>
                <a:ea typeface="Calibri" panose="020F0502020204030204" pitchFamily="34" charset="0"/>
                <a:cs typeface="Vrinda" panose="020B0502040204020203" pitchFamily="34" charset="0"/>
              </a:rPr>
              <a:t> Fundamentals of Applied Statistics S. C. Gupta, V. K. Kapoor </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a:lnSpc>
                <a:spcPct val="115000"/>
              </a:lnSpc>
              <a:spcAft>
                <a:spcPts val="1000"/>
              </a:spcAft>
            </a:pPr>
            <a:r>
              <a:rPr lang="en-IN" sz="1800" dirty="0">
                <a:effectLst/>
                <a:latin typeface="Arial" panose="020B0604020202020204" pitchFamily="34" charset="0"/>
                <a:ea typeface="Calibri" panose="020F0502020204030204" pitchFamily="34" charset="0"/>
                <a:cs typeface="Vrinda" panose="020B0502040204020203" pitchFamily="34" charset="0"/>
              </a:rPr>
              <a:t>Wikipedia </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r>
              <a:rPr lang="en-IN" sz="1800" dirty="0">
                <a:effectLst/>
                <a:latin typeface="Arial" panose="020B0604020202020204" pitchFamily="34" charset="0"/>
                <a:ea typeface="Calibri" panose="020F0502020204030204" pitchFamily="34" charset="0"/>
              </a:rPr>
              <a:t> Google</a:t>
            </a:r>
            <a:endParaRPr lang="en-IN" dirty="0"/>
          </a:p>
        </p:txBody>
      </p:sp>
    </p:spTree>
    <p:extLst>
      <p:ext uri="{BB962C8B-B14F-4D97-AF65-F5344CB8AC3E}">
        <p14:creationId xmlns:p14="http://schemas.microsoft.com/office/powerpoint/2010/main" val="3755615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A675-3DC2-33BF-0F4F-3E33F1330F89}"/>
              </a:ext>
            </a:extLst>
          </p:cNvPr>
          <p:cNvSpPr>
            <a:spLocks noGrp="1"/>
          </p:cNvSpPr>
          <p:nvPr>
            <p:ph type="title"/>
          </p:nvPr>
        </p:nvSpPr>
        <p:spPr/>
        <p:txBody>
          <a:bodyPr/>
          <a:lstStyle/>
          <a:p>
            <a:r>
              <a:rPr lang="en-IN" sz="2400" b="1" dirty="0"/>
              <a:t>ACKNOWLEDGEMENT</a:t>
            </a:r>
          </a:p>
        </p:txBody>
      </p:sp>
      <p:sp>
        <p:nvSpPr>
          <p:cNvPr id="3" name="Content Placeholder 2">
            <a:extLst>
              <a:ext uri="{FF2B5EF4-FFF2-40B4-BE49-F238E27FC236}">
                <a16:creationId xmlns:a16="http://schemas.microsoft.com/office/drawing/2014/main" id="{BA0F7304-E7E6-B83B-E5D3-ECE03A1F1C2B}"/>
              </a:ext>
            </a:extLst>
          </p:cNvPr>
          <p:cNvSpPr>
            <a:spLocks noGrp="1"/>
          </p:cNvSpPr>
          <p:nvPr>
            <p:ph idx="1"/>
          </p:nvPr>
        </p:nvSpPr>
        <p:spPr>
          <a:xfrm>
            <a:off x="622998" y="2311121"/>
            <a:ext cx="10992897" cy="4310743"/>
          </a:xfrm>
        </p:spPr>
        <p:txBody>
          <a:bodyPr>
            <a:normAutofit fontScale="85000" lnSpcReduction="10000"/>
          </a:bodyPr>
          <a:lstStyle/>
          <a:p>
            <a:pPr marL="0" indent="0">
              <a:buNone/>
            </a:pPr>
            <a:r>
              <a:rPr lang="en-IN" sz="1800" dirty="0">
                <a:effectLst/>
                <a:latin typeface="Arial" panose="020B0604020202020204" pitchFamily="34" charset="0"/>
                <a:ea typeface="Calibri" panose="020F0502020204030204" pitchFamily="34" charset="0"/>
                <a:cs typeface="Vrinda" panose="020B0502040204020203" pitchFamily="34" charset="0"/>
              </a:rPr>
              <a:t>I would like to express my gratitude to several individuals who have supported me throughout the preparation of this project. Firstly, I am thankful to my supervisor,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Dr.</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Debashis</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Chatterjee</a:t>
            </a:r>
            <a:r>
              <a:rPr lang="en-IN" sz="1800" dirty="0">
                <a:effectLst/>
                <a:latin typeface="Arial" panose="020B0604020202020204" pitchFamily="34" charset="0"/>
                <a:ea typeface="Calibri" panose="020F0502020204030204" pitchFamily="34" charset="0"/>
                <a:cs typeface="Vrinda" panose="020B0502040204020203" pitchFamily="34" charset="0"/>
              </a:rPr>
              <a:t>, for providing me with valuable guidance, feedback, and suggestions throughout the dissertation. I am also appreciative of the time and support he has given me. I would like to extend my special thanks to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Dr.</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Sudhansu Sekhar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Maiti</a:t>
            </a:r>
            <a:r>
              <a:rPr lang="en-IN" sz="1800" dirty="0">
                <a:effectLst/>
                <a:latin typeface="Arial" panose="020B0604020202020204" pitchFamily="34" charset="0"/>
                <a:ea typeface="Calibri" panose="020F0502020204030204" pitchFamily="34" charset="0"/>
                <a:cs typeface="Vrinda" panose="020B0502040204020203" pitchFamily="34" charset="0"/>
              </a:rPr>
              <a:t>, the Head of the Department of Statistics at </a:t>
            </a:r>
            <a:r>
              <a:rPr lang="en-IN" sz="1800" dirty="0" err="1">
                <a:effectLst/>
                <a:latin typeface="Arial" panose="020B0604020202020204" pitchFamily="34" charset="0"/>
                <a:ea typeface="Calibri" panose="020F0502020204030204" pitchFamily="34" charset="0"/>
                <a:cs typeface="Vrinda" panose="020B0502040204020203" pitchFamily="34" charset="0"/>
              </a:rPr>
              <a:t>Visva</a:t>
            </a:r>
            <a:r>
              <a:rPr lang="en-IN" sz="1800" dirty="0">
                <a:effectLst/>
                <a:latin typeface="Arial" panose="020B0604020202020204" pitchFamily="34" charset="0"/>
                <a:ea typeface="Calibri" panose="020F0502020204030204" pitchFamily="34" charset="0"/>
                <a:cs typeface="Vrinda" panose="020B0502040204020203" pitchFamily="34" charset="0"/>
              </a:rPr>
              <a:t> Bharati University, and several other faculty members including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Dr.</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Arindam Chakraborty</a:t>
            </a:r>
            <a:r>
              <a:rPr lang="en-IN" sz="1800" dirty="0">
                <a:effectLst/>
                <a:latin typeface="Arial" panose="020B0604020202020204" pitchFamily="34" charset="0"/>
                <a:ea typeface="Calibri" panose="020F0502020204030204" pitchFamily="34" charset="0"/>
                <a:cs typeface="Vrinda" panose="020B0502040204020203" pitchFamily="34" charset="0"/>
              </a:rPr>
              <a:t>,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Dr.</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Tirthankar</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Ghosh</a:t>
            </a:r>
            <a:r>
              <a:rPr lang="en-IN" sz="1800" dirty="0">
                <a:effectLst/>
                <a:latin typeface="Arial" panose="020B0604020202020204" pitchFamily="34" charset="0"/>
                <a:ea typeface="Calibri" panose="020F0502020204030204" pitchFamily="34" charset="0"/>
                <a:cs typeface="Vrinda" panose="020B0502040204020203" pitchFamily="34" charset="0"/>
              </a:rPr>
              <a:t>,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Dr.</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Saran Ishika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Maiti</a:t>
            </a:r>
            <a:r>
              <a:rPr lang="en-IN" sz="1800" dirty="0">
                <a:effectLst/>
                <a:latin typeface="Arial" panose="020B0604020202020204" pitchFamily="34" charset="0"/>
                <a:ea typeface="Calibri" panose="020F0502020204030204" pitchFamily="34" charset="0"/>
                <a:cs typeface="Vrinda" panose="020B0502040204020203" pitchFamily="34" charset="0"/>
              </a:rPr>
              <a:t>,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Dr.</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Soumalaya</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Mukhopadhyay</a:t>
            </a:r>
            <a:r>
              <a:rPr lang="en-IN" sz="1800" dirty="0">
                <a:effectLst/>
                <a:latin typeface="Arial" panose="020B0604020202020204" pitchFamily="34" charset="0"/>
                <a:ea typeface="Calibri" panose="020F0502020204030204" pitchFamily="34" charset="0"/>
                <a:cs typeface="Vrinda" panose="020B0502040204020203" pitchFamily="34" charset="0"/>
              </a:rPr>
              <a:t>, and </a:t>
            </a:r>
            <a:r>
              <a:rPr lang="en-IN" sz="1800" dirty="0" err="1">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Dr.</a:t>
            </a:r>
            <a:r>
              <a:rPr lang="en-IN" sz="180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 Sourav Rana</a:t>
            </a:r>
            <a:r>
              <a:rPr lang="en-IN" sz="1800" dirty="0">
                <a:effectLst/>
                <a:latin typeface="Arial" panose="020B0604020202020204" pitchFamily="34" charset="0"/>
                <a:ea typeface="Calibri" panose="020F0502020204030204" pitchFamily="34" charset="0"/>
                <a:cs typeface="Vrinda" panose="020B0502040204020203" pitchFamily="34" charset="0"/>
              </a:rPr>
              <a:t> for their unwavering support and encouragement during the challenging times. I could not have completed this project without their help. Finally, I would like to thank my friends who have been a constant source of support throughout these three years. They have stood by me in every situation and made this journey worthwhile. This project is not just a mere piece of work, but it represents the memories and mutual understanding that I have developed with the entire department. I have many emotions attached to this project, including respect and duty towards my teachers and educational attachment with my friends and college community. </a:t>
            </a:r>
          </a:p>
          <a:p>
            <a:pPr marL="0" indent="0">
              <a:lnSpc>
                <a:spcPct val="115000"/>
              </a:lnSpc>
              <a:spcBef>
                <a:spcPts val="1200"/>
              </a:spcBef>
              <a:buNone/>
            </a:pPr>
            <a:r>
              <a:rPr lang="en-IN" dirty="0">
                <a:latin typeface="Arial" panose="020B0604020202020204" pitchFamily="34" charset="0"/>
                <a:ea typeface="Calibri" panose="020F0502020204030204" pitchFamily="34" charset="0"/>
                <a:cs typeface="Vrinda" panose="020B0502040204020203" pitchFamily="34" charset="0"/>
              </a:rPr>
              <a:t>                                                                                                                                          </a:t>
            </a:r>
            <a:r>
              <a:rPr lang="en-IN" sz="1800" b="1" kern="0" dirty="0">
                <a:solidFill>
                  <a:srgbClr val="2F5496"/>
                </a:solidFill>
                <a:effectLst/>
                <a:latin typeface="Calibri Light" panose="020F0302020204030204" pitchFamily="34" charset="0"/>
                <a:ea typeface="Times New Roman" panose="02020603050405020304" pitchFamily="18" charset="0"/>
                <a:cs typeface="Vrinda" panose="020B0502040204020203" pitchFamily="34" charset="0"/>
              </a:rPr>
              <a:t>Tapan Barman</a:t>
            </a:r>
          </a:p>
          <a:p>
            <a:pPr marL="0" indent="0">
              <a:lnSpc>
                <a:spcPct val="115000"/>
              </a:lnSpc>
              <a:spcBef>
                <a:spcPts val="1200"/>
              </a:spcBef>
              <a:buNone/>
            </a:pPr>
            <a:r>
              <a:rPr lang="en-IN" sz="1800" dirty="0">
                <a:effectLst/>
                <a:latin typeface="Arial" panose="020B0604020202020204" pitchFamily="34" charset="0"/>
                <a:ea typeface="Calibri" panose="020F0502020204030204" pitchFamily="34" charset="0"/>
                <a:cs typeface="Vrinda" panose="020B0502040204020203" pitchFamily="34" charset="0"/>
              </a:rPr>
              <a:t>                                                                                                                                 B.SC. (HONS.) 3rd YEAR             </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buNone/>
            </a:pPr>
            <a:r>
              <a:rPr lang="en-IN" sz="1800" dirty="0">
                <a:effectLst/>
                <a:latin typeface="Arial" panose="020B0604020202020204" pitchFamily="34" charset="0"/>
                <a:ea typeface="Calibri" panose="020F0502020204030204" pitchFamily="34" charset="0"/>
                <a:cs typeface="Vrinda" panose="020B0502040204020203" pitchFamily="34" charset="0"/>
              </a:rPr>
              <a:t>                                                                                                                        Semester VI Department of Statistics </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buNone/>
            </a:pPr>
            <a:r>
              <a:rPr lang="en-IN" sz="1800" dirty="0">
                <a:effectLst/>
                <a:latin typeface="Arial" panose="020B0604020202020204" pitchFamily="34" charset="0"/>
                <a:ea typeface="Calibri" panose="020F0502020204030204" pitchFamily="34" charset="0"/>
                <a:cs typeface="Vrinda" panose="020B0502040204020203" pitchFamily="34" charset="0"/>
              </a:rPr>
              <a:t>                                                                                                                           Institute of Science </a:t>
            </a:r>
            <a:r>
              <a:rPr lang="en-IN" sz="1800" dirty="0" err="1">
                <a:effectLst/>
                <a:latin typeface="Arial" panose="020B0604020202020204" pitchFamily="34" charset="0"/>
                <a:ea typeface="Calibri" panose="020F0502020204030204" pitchFamily="34" charset="0"/>
                <a:cs typeface="Vrinda" panose="020B0502040204020203" pitchFamily="34" charset="0"/>
              </a:rPr>
              <a:t>Visva</a:t>
            </a:r>
            <a:r>
              <a:rPr lang="en-IN" sz="1800" dirty="0">
                <a:effectLst/>
                <a:latin typeface="Arial" panose="020B0604020202020204" pitchFamily="34" charset="0"/>
                <a:ea typeface="Calibri" panose="020F0502020204030204" pitchFamily="34" charset="0"/>
                <a:cs typeface="Vrinda" panose="020B0502040204020203" pitchFamily="34" charset="0"/>
              </a:rPr>
              <a:t>-Bharati, </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buNone/>
            </a:pPr>
            <a:r>
              <a:rPr lang="en-IN" sz="1800" dirty="0">
                <a:effectLst/>
                <a:latin typeface="Arial" panose="020B0604020202020204" pitchFamily="34" charset="0"/>
                <a:ea typeface="Calibri" panose="020F0502020204030204" pitchFamily="34" charset="0"/>
                <a:cs typeface="Vrinda" panose="020B0502040204020203" pitchFamily="34" charset="0"/>
              </a:rPr>
              <a:t>                                                                                                                                       Santiniketan 731235</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3243426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alphaModFix amt="45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2AE5B-8F08-CD1B-7CB9-698249E21C4E}"/>
              </a:ext>
            </a:extLst>
          </p:cNvPr>
          <p:cNvSpPr>
            <a:spLocks noGrp="1"/>
          </p:cNvSpPr>
          <p:nvPr>
            <p:ph idx="4294967295"/>
          </p:nvPr>
        </p:nvSpPr>
        <p:spPr>
          <a:xfrm>
            <a:off x="2986269" y="2037144"/>
            <a:ext cx="5479829" cy="4282632"/>
          </a:xfrm>
        </p:spPr>
        <p:txBody>
          <a:bodyPr>
            <a:normAutofit/>
          </a:bodyPr>
          <a:lstStyle/>
          <a:p>
            <a:pPr marL="0" indent="0" algn="ctr">
              <a:buNone/>
            </a:pPr>
            <a:r>
              <a:rPr lang="en-IN" sz="8000" b="1" dirty="0">
                <a:solidFill>
                  <a:schemeClr val="accent4">
                    <a:lumMod val="75000"/>
                  </a:schemeClr>
                </a:solidFill>
                <a:latin typeface="Blackadder ITC" panose="04020505051007020D02" pitchFamily="82" charset="0"/>
              </a:rPr>
              <a:t>  </a:t>
            </a:r>
            <a:r>
              <a:rPr lang="en-IN" sz="6600" b="1" dirty="0">
                <a:solidFill>
                  <a:schemeClr val="accent4">
                    <a:lumMod val="75000"/>
                  </a:schemeClr>
                </a:solidFill>
                <a:latin typeface="Blackadder ITC" panose="04020505051007020D02" pitchFamily="82" charset="0"/>
              </a:rPr>
              <a:t>THANK      YOU</a:t>
            </a:r>
          </a:p>
        </p:txBody>
      </p:sp>
    </p:spTree>
    <p:extLst>
      <p:ext uri="{BB962C8B-B14F-4D97-AF65-F5344CB8AC3E}">
        <p14:creationId xmlns:p14="http://schemas.microsoft.com/office/powerpoint/2010/main" val="65123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9769-CF07-BAF0-623D-7BBD7BF66445}"/>
              </a:ext>
            </a:extLst>
          </p:cNvPr>
          <p:cNvSpPr>
            <a:spLocks noGrp="1"/>
          </p:cNvSpPr>
          <p:nvPr>
            <p:ph type="title"/>
          </p:nvPr>
        </p:nvSpPr>
        <p:spPr/>
        <p:txBody>
          <a:bodyPr/>
          <a:lstStyle/>
          <a:p>
            <a:r>
              <a:rPr lang="en-IN" sz="2400" b="1" cap="all" dirty="0">
                <a:solidFill>
                  <a:schemeClr val="bg1">
                    <a:lumMod val="95000"/>
                  </a:schemeClr>
                </a:solidFill>
                <a:latin typeface="+mn-lt"/>
                <a:ea typeface="+mn-ea"/>
                <a:cs typeface="+mn-cs"/>
              </a:rPr>
              <a:t>INTRODUCTION</a:t>
            </a:r>
          </a:p>
        </p:txBody>
      </p:sp>
      <p:sp>
        <p:nvSpPr>
          <p:cNvPr id="3" name="Content Placeholder 2">
            <a:extLst>
              <a:ext uri="{FF2B5EF4-FFF2-40B4-BE49-F238E27FC236}">
                <a16:creationId xmlns:a16="http://schemas.microsoft.com/office/drawing/2014/main" id="{322E3D35-2E15-0062-32D2-4DE5B6078EC0}"/>
              </a:ext>
            </a:extLst>
          </p:cNvPr>
          <p:cNvSpPr>
            <a:spLocks noGrp="1"/>
          </p:cNvSpPr>
          <p:nvPr>
            <p:ph idx="1"/>
          </p:nvPr>
        </p:nvSpPr>
        <p:spPr>
          <a:xfrm>
            <a:off x="3842795" y="2326511"/>
            <a:ext cx="8079129" cy="4421529"/>
          </a:xfrm>
        </p:spPr>
        <p:txBody>
          <a:bodyPr>
            <a:normAutofit/>
          </a:bodyPr>
          <a:lstStyle/>
          <a:p>
            <a:pPr>
              <a:buFont typeface="Wingdings" panose="05000000000000000000" pitchFamily="2" charset="2"/>
              <a:buChar char="v"/>
            </a:pPr>
            <a:r>
              <a:rPr lang="en-US" dirty="0"/>
              <a:t>Wireless service refers to any type of communication service that is delivered </a:t>
            </a:r>
            <a:r>
              <a:rPr lang="en-US" u="sng" dirty="0"/>
              <a:t>without</a:t>
            </a:r>
            <a:r>
              <a:rPr lang="en-US" dirty="0"/>
              <a:t> the use of physical wires or cables. This type of service typically utilizes radio waves to transmit and receive data, voice, or video signals between devices.</a:t>
            </a:r>
          </a:p>
          <a:p>
            <a:pPr>
              <a:buFont typeface="Wingdings" panose="05000000000000000000" pitchFamily="2" charset="2"/>
              <a:buChar char="v"/>
            </a:pPr>
            <a:r>
              <a:rPr lang="en-US" dirty="0"/>
              <a:t>Wireless services include various forms of wireless communication such as mobile phone services, wireless internet services, wireless home networking, and satellite communication. These services have become increasingly popular in recent years due to their convenience and accessibility. Mobile phone services, also known as cellular services, allow users to make calls, send text messages, and access the internet through a wireless network. Wireless internet services, also known as Wi-Fi, provide internet access to devices such as laptops, smartphones, and tablets without the need for physical cables.</a:t>
            </a:r>
            <a:endParaRPr lang="en-IN" dirty="0"/>
          </a:p>
        </p:txBody>
      </p:sp>
      <p:pic>
        <p:nvPicPr>
          <p:cNvPr id="5" name="Picture 4">
            <a:extLst>
              <a:ext uri="{FF2B5EF4-FFF2-40B4-BE49-F238E27FC236}">
                <a16:creationId xmlns:a16="http://schemas.microsoft.com/office/drawing/2014/main" id="{0ABADB29-FF96-24A6-6316-A040C5E7E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29" y="2326510"/>
            <a:ext cx="3810000" cy="4201612"/>
          </a:xfrm>
          <a:prstGeom prst="rect">
            <a:avLst/>
          </a:prstGeom>
        </p:spPr>
      </p:pic>
    </p:spTree>
    <p:extLst>
      <p:ext uri="{BB962C8B-B14F-4D97-AF65-F5344CB8AC3E}">
        <p14:creationId xmlns:p14="http://schemas.microsoft.com/office/powerpoint/2010/main" val="51696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5811-E625-FFB4-C8ED-AF3D5E3590C6}"/>
              </a:ext>
            </a:extLst>
          </p:cNvPr>
          <p:cNvSpPr>
            <a:spLocks noGrp="1"/>
          </p:cNvSpPr>
          <p:nvPr>
            <p:ph type="title"/>
          </p:nvPr>
        </p:nvSpPr>
        <p:spPr/>
        <p:txBody>
          <a:bodyPr/>
          <a:lstStyle/>
          <a:p>
            <a:r>
              <a:rPr lang="en-IN" sz="2400" b="1" dirty="0"/>
              <a:t>OBJECTIVE</a:t>
            </a:r>
          </a:p>
        </p:txBody>
      </p:sp>
      <p:sp>
        <p:nvSpPr>
          <p:cNvPr id="3" name="Content Placeholder 2">
            <a:extLst>
              <a:ext uri="{FF2B5EF4-FFF2-40B4-BE49-F238E27FC236}">
                <a16:creationId xmlns:a16="http://schemas.microsoft.com/office/drawing/2014/main" id="{05886BD9-E6D2-64EB-0298-2FE519282176}"/>
              </a:ext>
            </a:extLst>
          </p:cNvPr>
          <p:cNvSpPr>
            <a:spLocks noGrp="1"/>
          </p:cNvSpPr>
          <p:nvPr>
            <p:ph idx="1"/>
          </p:nvPr>
        </p:nvSpPr>
        <p:spPr>
          <a:xfrm>
            <a:off x="772989" y="2360432"/>
            <a:ext cx="6067649" cy="4109816"/>
          </a:xfrm>
        </p:spPr>
        <p:txBody>
          <a:bodyPr/>
          <a:lstStyle/>
          <a:p>
            <a:r>
              <a:rPr lang="en-US" b="1" dirty="0"/>
              <a:t>The main objective of this project are:</a:t>
            </a:r>
          </a:p>
          <a:p>
            <a:pPr>
              <a:buFont typeface="Wingdings" panose="05000000000000000000" pitchFamily="2" charset="2"/>
              <a:buChar char="§"/>
            </a:pPr>
            <a:r>
              <a:rPr lang="en-US" b="1" dirty="0"/>
              <a:t>Finding most effectiveness between sales amount and manufacturing cost  for more gross profit.</a:t>
            </a:r>
          </a:p>
          <a:p>
            <a:pPr>
              <a:buFont typeface="Wingdings" panose="05000000000000000000" pitchFamily="2" charset="2"/>
              <a:buChar char="§"/>
            </a:pPr>
            <a:r>
              <a:rPr lang="en-US" b="1" dirty="0"/>
              <a:t>Demand analysis of wireless product.</a:t>
            </a:r>
          </a:p>
          <a:p>
            <a:pPr>
              <a:buFont typeface="Wingdings" panose="05000000000000000000" pitchFamily="2" charset="2"/>
              <a:buChar char="§"/>
            </a:pPr>
            <a:r>
              <a:rPr lang="en-US" b="1" dirty="0"/>
              <a:t>Wireless product coverage. </a:t>
            </a:r>
          </a:p>
          <a:p>
            <a:endParaRPr lang="en-IN" b="1" dirty="0"/>
          </a:p>
        </p:txBody>
      </p:sp>
      <p:pic>
        <p:nvPicPr>
          <p:cNvPr id="7" name="Picture 6">
            <a:extLst>
              <a:ext uri="{FF2B5EF4-FFF2-40B4-BE49-F238E27FC236}">
                <a16:creationId xmlns:a16="http://schemas.microsoft.com/office/drawing/2014/main" id="{B86681A0-075B-B8CE-5E5A-90AD1E10A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59484"/>
            <a:ext cx="12192000" cy="3102015"/>
          </a:xfrm>
          <a:prstGeom prst="rect">
            <a:avLst/>
          </a:prstGeom>
        </p:spPr>
      </p:pic>
    </p:spTree>
    <p:extLst>
      <p:ext uri="{BB962C8B-B14F-4D97-AF65-F5344CB8AC3E}">
        <p14:creationId xmlns:p14="http://schemas.microsoft.com/office/powerpoint/2010/main" val="224059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E7E1-A864-8B56-242C-E1B0611EFB52}"/>
              </a:ext>
            </a:extLst>
          </p:cNvPr>
          <p:cNvSpPr>
            <a:spLocks noGrp="1"/>
          </p:cNvSpPr>
          <p:nvPr>
            <p:ph type="title"/>
          </p:nvPr>
        </p:nvSpPr>
        <p:spPr/>
        <p:txBody>
          <a:bodyPr/>
          <a:lstStyle/>
          <a:p>
            <a:r>
              <a:rPr lang="en-IN" sz="2400" b="1" dirty="0"/>
              <a:t>DESCRIPTION OF THE DATA:</a:t>
            </a:r>
          </a:p>
        </p:txBody>
      </p:sp>
      <p:sp>
        <p:nvSpPr>
          <p:cNvPr id="3" name="Content Placeholder 2">
            <a:extLst>
              <a:ext uri="{FF2B5EF4-FFF2-40B4-BE49-F238E27FC236}">
                <a16:creationId xmlns:a16="http://schemas.microsoft.com/office/drawing/2014/main" id="{F989D50D-8DB6-945A-085C-13F6D64C91F6}"/>
              </a:ext>
            </a:extLst>
          </p:cNvPr>
          <p:cNvSpPr>
            <a:spLocks noGrp="1"/>
          </p:cNvSpPr>
          <p:nvPr>
            <p:ph idx="1"/>
          </p:nvPr>
        </p:nvSpPr>
        <p:spPr>
          <a:xfrm>
            <a:off x="512466" y="2603500"/>
            <a:ext cx="11053187" cy="3416300"/>
          </a:xfrm>
        </p:spPr>
        <p:txBody>
          <a:bodyPr/>
          <a:lstStyle/>
          <a:p>
            <a:r>
              <a:rPr lang="en-US" dirty="0"/>
              <a:t>The data contains wireless service business information from various company. Name of the companies are Apple, Samsung, </a:t>
            </a:r>
            <a:r>
              <a:rPr lang="en-US" dirty="0" err="1"/>
              <a:t>Incell</a:t>
            </a:r>
            <a:r>
              <a:rPr lang="en-US" dirty="0"/>
              <a:t>, </a:t>
            </a:r>
            <a:r>
              <a:rPr lang="en-US" dirty="0" err="1"/>
              <a:t>Castify</a:t>
            </a:r>
            <a:r>
              <a:rPr lang="en-US" dirty="0"/>
              <a:t>, </a:t>
            </a:r>
            <a:r>
              <a:rPr lang="en-US" dirty="0" err="1"/>
              <a:t>Tmobile</a:t>
            </a:r>
            <a:r>
              <a:rPr lang="en-US" dirty="0"/>
              <a:t>, </a:t>
            </a:r>
            <a:r>
              <a:rPr lang="en-US" dirty="0" err="1"/>
              <a:t>Sandisk</a:t>
            </a:r>
            <a:r>
              <a:rPr lang="en-US" dirty="0"/>
              <a:t>, Huawei, H2O, </a:t>
            </a:r>
            <a:r>
              <a:rPr lang="en-US" dirty="0" err="1"/>
              <a:t>Lycamobile</a:t>
            </a:r>
            <a:r>
              <a:rPr lang="en-US" dirty="0"/>
              <a:t>, Xiaomi, Ultramobile, TCL, </a:t>
            </a:r>
            <a:r>
              <a:rPr lang="en-US" dirty="0" err="1"/>
              <a:t>Temu</a:t>
            </a:r>
            <a:r>
              <a:rPr lang="en-US" dirty="0"/>
              <a:t> etc. And the wireless items are </a:t>
            </a:r>
            <a:r>
              <a:rPr lang="en-US" dirty="0" err="1"/>
              <a:t>earpod</a:t>
            </a:r>
            <a:r>
              <a:rPr lang="en-US" dirty="0"/>
              <a:t>, type c cable, </a:t>
            </a:r>
            <a:r>
              <a:rPr lang="en-US" dirty="0" err="1"/>
              <a:t>iwatch</a:t>
            </a:r>
            <a:r>
              <a:rPr lang="en-US" dirty="0"/>
              <a:t>, </a:t>
            </a:r>
            <a:r>
              <a:rPr lang="en-US" dirty="0" err="1"/>
              <a:t>mobilephone</a:t>
            </a:r>
            <a:r>
              <a:rPr lang="en-US" dirty="0"/>
              <a:t>, cable, protective glass, </a:t>
            </a:r>
            <a:r>
              <a:rPr lang="en-US" dirty="0" err="1"/>
              <a:t>phonecase</a:t>
            </a:r>
            <a:r>
              <a:rPr lang="en-US" dirty="0"/>
              <a:t>, speaker, smartwatch etc. I was collect the data from a website which name is Kaggle.com . The data shows the above product’s manufacturing cost, sales amount, gross profit &amp; commission cost.</a:t>
            </a:r>
          </a:p>
          <a:p>
            <a:r>
              <a:rPr lang="en-US" b="1" dirty="0"/>
              <a:t>DATA SOURCE: </a:t>
            </a:r>
            <a:r>
              <a:rPr lang="en-US" dirty="0"/>
              <a:t>I have collect the data from </a:t>
            </a:r>
          </a:p>
          <a:p>
            <a:pPr marL="0" indent="0">
              <a:buNone/>
            </a:pPr>
            <a:r>
              <a:rPr lang="en-IN" dirty="0">
                <a:solidFill>
                  <a:srgbClr val="8F8F8F"/>
                </a:solidFill>
                <a:hlinkClick r:id="rId2">
                  <a:extLst>
                    <a:ext uri="{A12FA001-AC4F-418D-AE19-62706E023703}">
                      <ahyp:hlinkClr xmlns:ahyp="http://schemas.microsoft.com/office/drawing/2018/hyperlinkcolor" val="tx"/>
                    </a:ext>
                  </a:extLst>
                </a:hlinkClick>
              </a:rPr>
              <a:t>        </a:t>
            </a:r>
            <a:r>
              <a:rPr lang="en-IN" b="1" dirty="0">
                <a:solidFill>
                  <a:schemeClr val="tx1">
                    <a:lumMod val="95000"/>
                    <a:lumOff val="5000"/>
                  </a:schemeClr>
                </a:solidFill>
                <a:hlinkClick r:id="rId2">
                  <a:extLst>
                    <a:ext uri="{A12FA001-AC4F-418D-AE19-62706E023703}">
                      <ahyp:hlinkClr xmlns:ahyp="http://schemas.microsoft.com/office/drawing/2018/hyperlinkcolor" val="tx"/>
                    </a:ext>
                  </a:extLst>
                </a:hlinkClick>
              </a:rPr>
              <a:t>www.kaggle.com</a:t>
            </a:r>
            <a:endParaRPr lang="en-IN" b="1" dirty="0">
              <a:solidFill>
                <a:schemeClr val="tx1">
                  <a:lumMod val="95000"/>
                  <a:lumOff val="5000"/>
                </a:schemeClr>
              </a:solidFill>
            </a:endParaRPr>
          </a:p>
          <a:p>
            <a:pPr marL="0" indent="0">
              <a:buNone/>
            </a:pPr>
            <a:endParaRPr lang="en-IN" dirty="0"/>
          </a:p>
        </p:txBody>
      </p:sp>
    </p:spTree>
    <p:extLst>
      <p:ext uri="{BB962C8B-B14F-4D97-AF65-F5344CB8AC3E}">
        <p14:creationId xmlns:p14="http://schemas.microsoft.com/office/powerpoint/2010/main" val="108501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4333-6AF4-752F-8981-7DE884B48045}"/>
              </a:ext>
            </a:extLst>
          </p:cNvPr>
          <p:cNvSpPr>
            <a:spLocks noGrp="1"/>
          </p:cNvSpPr>
          <p:nvPr>
            <p:ph type="title"/>
          </p:nvPr>
        </p:nvSpPr>
        <p:spPr/>
        <p:txBody>
          <a:bodyPr/>
          <a:lstStyle/>
          <a:p>
            <a:r>
              <a:rPr lang="en-IN" sz="2400" b="1" dirty="0"/>
              <a:t>GRAPHICAL REPRESENTATION:</a:t>
            </a:r>
          </a:p>
        </p:txBody>
      </p:sp>
      <p:pic>
        <p:nvPicPr>
          <p:cNvPr id="4" name="Content Placeholder 3">
            <a:extLst>
              <a:ext uri="{FF2B5EF4-FFF2-40B4-BE49-F238E27FC236}">
                <a16:creationId xmlns:a16="http://schemas.microsoft.com/office/drawing/2014/main" id="{BBBB5774-301C-C911-B9B8-97C91B0FBE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818579" y="3212827"/>
            <a:ext cx="5244833" cy="2920315"/>
          </a:xfrm>
          <a:prstGeom prst="rect">
            <a:avLst/>
          </a:prstGeom>
          <a:noFill/>
        </p:spPr>
      </p:pic>
      <p:sp>
        <p:nvSpPr>
          <p:cNvPr id="5" name="TextBox 4">
            <a:extLst>
              <a:ext uri="{FF2B5EF4-FFF2-40B4-BE49-F238E27FC236}">
                <a16:creationId xmlns:a16="http://schemas.microsoft.com/office/drawing/2014/main" id="{E2CE0F4C-3B50-BA19-AE9F-6D88E877958E}"/>
              </a:ext>
            </a:extLst>
          </p:cNvPr>
          <p:cNvSpPr txBox="1"/>
          <p:nvPr/>
        </p:nvSpPr>
        <p:spPr>
          <a:xfrm>
            <a:off x="589935" y="2470080"/>
            <a:ext cx="9999407" cy="646331"/>
          </a:xfrm>
          <a:prstGeom prst="rect">
            <a:avLst/>
          </a:prstGeom>
          <a:noFill/>
        </p:spPr>
        <p:txBody>
          <a:bodyPr wrap="square" rtlCol="0">
            <a:spAutoFit/>
          </a:bodyPr>
          <a:lstStyle/>
          <a:p>
            <a:r>
              <a:rPr lang="en-IN" dirty="0"/>
              <a:t>This are two scatter plot of sales amount vs gross profit  and manufacturing cost vs gross profit.</a:t>
            </a:r>
          </a:p>
        </p:txBody>
      </p:sp>
      <p:pic>
        <p:nvPicPr>
          <p:cNvPr id="7" name="Picture 6">
            <a:extLst>
              <a:ext uri="{FF2B5EF4-FFF2-40B4-BE49-F238E27FC236}">
                <a16:creationId xmlns:a16="http://schemas.microsoft.com/office/drawing/2014/main" id="{A5518572-8F3E-7045-A7D7-DE6BA3F92141}"/>
              </a:ext>
            </a:extLst>
          </p:cNvPr>
          <p:cNvPicPr>
            <a:picLocks noChangeAspect="1"/>
          </p:cNvPicPr>
          <p:nvPr/>
        </p:nvPicPr>
        <p:blipFill>
          <a:blip r:embed="rId3"/>
          <a:stretch>
            <a:fillRect/>
          </a:stretch>
        </p:blipFill>
        <p:spPr>
          <a:xfrm>
            <a:off x="669120" y="3212827"/>
            <a:ext cx="4920518" cy="2920315"/>
          </a:xfrm>
          <a:prstGeom prst="rect">
            <a:avLst/>
          </a:prstGeom>
        </p:spPr>
      </p:pic>
      <p:sp>
        <p:nvSpPr>
          <p:cNvPr id="8" name="TextBox 7">
            <a:extLst>
              <a:ext uri="{FF2B5EF4-FFF2-40B4-BE49-F238E27FC236}">
                <a16:creationId xmlns:a16="http://schemas.microsoft.com/office/drawing/2014/main" id="{ABC088B3-6609-83BA-4DE3-7BE088A5E621}"/>
              </a:ext>
            </a:extLst>
          </p:cNvPr>
          <p:cNvSpPr txBox="1"/>
          <p:nvPr/>
        </p:nvSpPr>
        <p:spPr>
          <a:xfrm>
            <a:off x="2782529" y="6381135"/>
            <a:ext cx="993057" cy="369332"/>
          </a:xfrm>
          <a:prstGeom prst="rect">
            <a:avLst/>
          </a:prstGeom>
          <a:noFill/>
        </p:spPr>
        <p:txBody>
          <a:bodyPr wrap="square" rtlCol="0">
            <a:spAutoFit/>
          </a:bodyPr>
          <a:lstStyle/>
          <a:p>
            <a:r>
              <a:rPr lang="en-IN" dirty="0"/>
              <a:t>FIG:01</a:t>
            </a:r>
          </a:p>
        </p:txBody>
      </p:sp>
      <p:sp>
        <p:nvSpPr>
          <p:cNvPr id="9" name="TextBox 8">
            <a:extLst>
              <a:ext uri="{FF2B5EF4-FFF2-40B4-BE49-F238E27FC236}">
                <a16:creationId xmlns:a16="http://schemas.microsoft.com/office/drawing/2014/main" id="{7451E771-8B33-EF18-4E30-02E5FCCD454F}"/>
              </a:ext>
            </a:extLst>
          </p:cNvPr>
          <p:cNvSpPr txBox="1"/>
          <p:nvPr/>
        </p:nvSpPr>
        <p:spPr>
          <a:xfrm>
            <a:off x="7944468" y="6381135"/>
            <a:ext cx="993057" cy="369332"/>
          </a:xfrm>
          <a:prstGeom prst="rect">
            <a:avLst/>
          </a:prstGeom>
          <a:noFill/>
        </p:spPr>
        <p:txBody>
          <a:bodyPr wrap="square" rtlCol="0">
            <a:spAutoFit/>
          </a:bodyPr>
          <a:lstStyle/>
          <a:p>
            <a:r>
              <a:rPr lang="en-IN" dirty="0"/>
              <a:t>FIG:02</a:t>
            </a:r>
          </a:p>
        </p:txBody>
      </p:sp>
    </p:spTree>
    <p:extLst>
      <p:ext uri="{BB962C8B-B14F-4D97-AF65-F5344CB8AC3E}">
        <p14:creationId xmlns:p14="http://schemas.microsoft.com/office/powerpoint/2010/main" val="367389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EA2E-B407-3C02-8483-DEA5858D0B95}"/>
              </a:ext>
            </a:extLst>
          </p:cNvPr>
          <p:cNvSpPr>
            <a:spLocks noGrp="1"/>
          </p:cNvSpPr>
          <p:nvPr>
            <p:ph type="title"/>
          </p:nvPr>
        </p:nvSpPr>
        <p:spPr/>
        <p:txBody>
          <a:bodyPr/>
          <a:lstStyle/>
          <a:p>
            <a:r>
              <a:rPr lang="en-IN" sz="2400" b="1" dirty="0"/>
              <a:t>BAR PLOT: SALES OF DIFFERENT COMPANIES</a:t>
            </a:r>
          </a:p>
        </p:txBody>
      </p:sp>
      <p:pic>
        <p:nvPicPr>
          <p:cNvPr id="7" name="Content Placeholder 6">
            <a:extLst>
              <a:ext uri="{FF2B5EF4-FFF2-40B4-BE49-F238E27FC236}">
                <a16:creationId xmlns:a16="http://schemas.microsoft.com/office/drawing/2014/main" id="{7B2CD6E5-6AEF-FD9F-954A-0ED85ACA36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476982"/>
            <a:ext cx="9874973" cy="3530279"/>
          </a:xfrm>
        </p:spPr>
      </p:pic>
      <p:sp>
        <p:nvSpPr>
          <p:cNvPr id="9" name="TextBox 8">
            <a:extLst>
              <a:ext uri="{FF2B5EF4-FFF2-40B4-BE49-F238E27FC236}">
                <a16:creationId xmlns:a16="http://schemas.microsoft.com/office/drawing/2014/main" id="{F0F36844-1183-9BDD-451C-FEF52F380F5B}"/>
              </a:ext>
            </a:extLst>
          </p:cNvPr>
          <p:cNvSpPr txBox="1"/>
          <p:nvPr/>
        </p:nvSpPr>
        <p:spPr>
          <a:xfrm>
            <a:off x="4849792" y="6400800"/>
            <a:ext cx="2974694" cy="369332"/>
          </a:xfrm>
          <a:prstGeom prst="rect">
            <a:avLst/>
          </a:prstGeom>
          <a:noFill/>
        </p:spPr>
        <p:txBody>
          <a:bodyPr wrap="square" rtlCol="0">
            <a:spAutoFit/>
          </a:bodyPr>
          <a:lstStyle/>
          <a:p>
            <a:r>
              <a:rPr lang="en-IN" dirty="0"/>
              <a:t>Fig no:03</a:t>
            </a:r>
          </a:p>
        </p:txBody>
      </p:sp>
    </p:spTree>
    <p:extLst>
      <p:ext uri="{BB962C8B-B14F-4D97-AF65-F5344CB8AC3E}">
        <p14:creationId xmlns:p14="http://schemas.microsoft.com/office/powerpoint/2010/main" val="356477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8C70-A2F6-93DD-F8E6-8731D5613FCC}"/>
              </a:ext>
            </a:extLst>
          </p:cNvPr>
          <p:cNvSpPr>
            <a:spLocks noGrp="1"/>
          </p:cNvSpPr>
          <p:nvPr>
            <p:ph type="title"/>
          </p:nvPr>
        </p:nvSpPr>
        <p:spPr/>
        <p:txBody>
          <a:bodyPr/>
          <a:lstStyle/>
          <a:p>
            <a:r>
              <a:rPr lang="en-IN" sz="2400" b="1" dirty="0"/>
              <a:t>LINEAR MODELS: </a:t>
            </a:r>
            <a:r>
              <a:rPr lang="en-IN" sz="1800" b="1" dirty="0"/>
              <a:t>MANUFACTUTRING COST VS GROSS PROFIT AND SALES AMOUNT VS GROSS PROFIT</a:t>
            </a:r>
          </a:p>
        </p:txBody>
      </p:sp>
      <p:pic>
        <p:nvPicPr>
          <p:cNvPr id="5" name="Content Placeholder 4">
            <a:extLst>
              <a:ext uri="{FF2B5EF4-FFF2-40B4-BE49-F238E27FC236}">
                <a16:creationId xmlns:a16="http://schemas.microsoft.com/office/drawing/2014/main" id="{58089DAC-8255-317B-2D00-7011E27D48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8619" y="1905409"/>
            <a:ext cx="4876800" cy="3040217"/>
          </a:xfrm>
          <a:prstGeom prst="rect">
            <a:avLst/>
          </a:prstGeom>
          <a:noFill/>
        </p:spPr>
      </p:pic>
      <p:pic>
        <p:nvPicPr>
          <p:cNvPr id="4" name="Picture 3">
            <a:extLst>
              <a:ext uri="{FF2B5EF4-FFF2-40B4-BE49-F238E27FC236}">
                <a16:creationId xmlns:a16="http://schemas.microsoft.com/office/drawing/2014/main" id="{DDAE4464-DB32-A9B4-CB83-34A17508FE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012" y="3618271"/>
            <a:ext cx="4636246" cy="2873478"/>
          </a:xfrm>
          <a:prstGeom prst="rect">
            <a:avLst/>
          </a:prstGeom>
          <a:noFill/>
        </p:spPr>
      </p:pic>
      <p:sp>
        <p:nvSpPr>
          <p:cNvPr id="6" name="TextBox 5">
            <a:extLst>
              <a:ext uri="{FF2B5EF4-FFF2-40B4-BE49-F238E27FC236}">
                <a16:creationId xmlns:a16="http://schemas.microsoft.com/office/drawing/2014/main" id="{0376ED4E-AC15-C491-F999-9FEE21512489}"/>
              </a:ext>
            </a:extLst>
          </p:cNvPr>
          <p:cNvSpPr txBox="1"/>
          <p:nvPr/>
        </p:nvSpPr>
        <p:spPr>
          <a:xfrm flipH="1">
            <a:off x="624012" y="2971940"/>
            <a:ext cx="5151232" cy="646331"/>
          </a:xfrm>
          <a:prstGeom prst="rect">
            <a:avLst/>
          </a:prstGeom>
          <a:noFill/>
        </p:spPr>
        <p:txBody>
          <a:bodyPr wrap="square" rtlCol="0">
            <a:spAutoFit/>
          </a:bodyPr>
          <a:lstStyle/>
          <a:p>
            <a:r>
              <a:rPr lang="en-IN" dirty="0"/>
              <a:t>In figure no. 04 the linear models of manufacturing cost vs gross profit is shown.  </a:t>
            </a:r>
          </a:p>
        </p:txBody>
      </p:sp>
      <p:sp>
        <p:nvSpPr>
          <p:cNvPr id="7" name="TextBox 6">
            <a:extLst>
              <a:ext uri="{FF2B5EF4-FFF2-40B4-BE49-F238E27FC236}">
                <a16:creationId xmlns:a16="http://schemas.microsoft.com/office/drawing/2014/main" id="{D902AA20-937E-242D-9407-FF089C01CFEB}"/>
              </a:ext>
            </a:extLst>
          </p:cNvPr>
          <p:cNvSpPr txBox="1"/>
          <p:nvPr/>
        </p:nvSpPr>
        <p:spPr>
          <a:xfrm>
            <a:off x="2489850" y="6491749"/>
            <a:ext cx="904568" cy="369332"/>
          </a:xfrm>
          <a:prstGeom prst="rect">
            <a:avLst/>
          </a:prstGeom>
          <a:noFill/>
        </p:spPr>
        <p:txBody>
          <a:bodyPr wrap="square" rtlCol="0">
            <a:spAutoFit/>
          </a:bodyPr>
          <a:lstStyle/>
          <a:p>
            <a:r>
              <a:rPr lang="en-IN" dirty="0"/>
              <a:t>FIG:04</a:t>
            </a:r>
          </a:p>
        </p:txBody>
      </p:sp>
      <p:sp>
        <p:nvSpPr>
          <p:cNvPr id="8" name="TextBox 7">
            <a:extLst>
              <a:ext uri="{FF2B5EF4-FFF2-40B4-BE49-F238E27FC236}">
                <a16:creationId xmlns:a16="http://schemas.microsoft.com/office/drawing/2014/main" id="{CFEF6A81-3F5C-82F1-589E-5CBCBC05BA01}"/>
              </a:ext>
            </a:extLst>
          </p:cNvPr>
          <p:cNvSpPr txBox="1"/>
          <p:nvPr/>
        </p:nvSpPr>
        <p:spPr>
          <a:xfrm>
            <a:off x="8504904" y="4870344"/>
            <a:ext cx="1337187" cy="369332"/>
          </a:xfrm>
          <a:prstGeom prst="rect">
            <a:avLst/>
          </a:prstGeom>
          <a:noFill/>
        </p:spPr>
        <p:txBody>
          <a:bodyPr wrap="square" rtlCol="0">
            <a:spAutoFit/>
          </a:bodyPr>
          <a:lstStyle/>
          <a:p>
            <a:r>
              <a:rPr lang="en-IN" dirty="0"/>
              <a:t>FIG:05</a:t>
            </a:r>
          </a:p>
        </p:txBody>
      </p:sp>
      <p:sp>
        <p:nvSpPr>
          <p:cNvPr id="9" name="TextBox 8">
            <a:extLst>
              <a:ext uri="{FF2B5EF4-FFF2-40B4-BE49-F238E27FC236}">
                <a16:creationId xmlns:a16="http://schemas.microsoft.com/office/drawing/2014/main" id="{0D60C892-BE91-A8E6-E4D5-F2E91380EE32}"/>
              </a:ext>
            </a:extLst>
          </p:cNvPr>
          <p:cNvSpPr txBox="1"/>
          <p:nvPr/>
        </p:nvSpPr>
        <p:spPr>
          <a:xfrm>
            <a:off x="6730695" y="5239676"/>
            <a:ext cx="4837293" cy="646331"/>
          </a:xfrm>
          <a:prstGeom prst="rect">
            <a:avLst/>
          </a:prstGeom>
          <a:noFill/>
        </p:spPr>
        <p:txBody>
          <a:bodyPr wrap="square" rtlCol="0">
            <a:spAutoFit/>
          </a:bodyPr>
          <a:lstStyle/>
          <a:p>
            <a:r>
              <a:rPr lang="en-IN" dirty="0"/>
              <a:t>In figure no 05 the linear models of sales amount and gross profit are </a:t>
            </a:r>
            <a:r>
              <a:rPr lang="en-IN" dirty="0" err="1"/>
              <a:t>shoen</a:t>
            </a:r>
            <a:r>
              <a:rPr lang="en-IN" dirty="0"/>
              <a:t>.</a:t>
            </a:r>
          </a:p>
        </p:txBody>
      </p:sp>
    </p:spTree>
    <p:extLst>
      <p:ext uri="{BB962C8B-B14F-4D97-AF65-F5344CB8AC3E}">
        <p14:creationId xmlns:p14="http://schemas.microsoft.com/office/powerpoint/2010/main" val="426980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7CCD-0151-2815-1787-009A0F269E4B}"/>
              </a:ext>
            </a:extLst>
          </p:cNvPr>
          <p:cNvSpPr>
            <a:spLocks noGrp="1"/>
          </p:cNvSpPr>
          <p:nvPr>
            <p:ph type="title"/>
          </p:nvPr>
        </p:nvSpPr>
        <p:spPr>
          <a:xfrm>
            <a:off x="688689" y="486697"/>
            <a:ext cx="7206613" cy="1484048"/>
          </a:xfrm>
        </p:spPr>
        <p:txBody>
          <a:bodyPr/>
          <a:lstStyle/>
          <a:p>
            <a:r>
              <a:rPr lang="en-IN" sz="2400" b="1" dirty="0"/>
              <a:t>GENERALISED LINEAR MODEL: </a:t>
            </a:r>
            <a:r>
              <a:rPr lang="en-IN" sz="1800" b="1" dirty="0"/>
              <a:t>MANUFACTURING COST VS GROSS PROFIT AND SALES AMOUNT VS GROSS PROFIT</a:t>
            </a:r>
          </a:p>
        </p:txBody>
      </p:sp>
      <p:pic>
        <p:nvPicPr>
          <p:cNvPr id="4" name="Content Placeholder 3">
            <a:extLst>
              <a:ext uri="{FF2B5EF4-FFF2-40B4-BE49-F238E27FC236}">
                <a16:creationId xmlns:a16="http://schemas.microsoft.com/office/drawing/2014/main" id="{C7E6A9FA-EBD1-E452-5C80-4479C5877D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923" y="3972232"/>
            <a:ext cx="4827737" cy="2399071"/>
          </a:xfrm>
          <a:prstGeom prst="rect">
            <a:avLst/>
          </a:prstGeom>
          <a:noFill/>
        </p:spPr>
      </p:pic>
      <p:pic>
        <p:nvPicPr>
          <p:cNvPr id="5" name="Picture 4">
            <a:extLst>
              <a:ext uri="{FF2B5EF4-FFF2-40B4-BE49-F238E27FC236}">
                <a16:creationId xmlns:a16="http://schemas.microsoft.com/office/drawing/2014/main" id="{D856A935-7A8F-DCBF-A4CE-09C8677BE0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0456" y="2340077"/>
            <a:ext cx="4964860" cy="2566220"/>
          </a:xfrm>
          <a:prstGeom prst="rect">
            <a:avLst/>
          </a:prstGeom>
          <a:noFill/>
        </p:spPr>
      </p:pic>
      <p:sp>
        <p:nvSpPr>
          <p:cNvPr id="6" name="TextBox 5">
            <a:extLst>
              <a:ext uri="{FF2B5EF4-FFF2-40B4-BE49-F238E27FC236}">
                <a16:creationId xmlns:a16="http://schemas.microsoft.com/office/drawing/2014/main" id="{174FB6A1-D11C-4FFC-6FB6-388D6DBCA413}"/>
              </a:ext>
            </a:extLst>
          </p:cNvPr>
          <p:cNvSpPr txBox="1"/>
          <p:nvPr/>
        </p:nvSpPr>
        <p:spPr>
          <a:xfrm>
            <a:off x="7482563" y="4906297"/>
            <a:ext cx="1720645" cy="369332"/>
          </a:xfrm>
          <a:prstGeom prst="rect">
            <a:avLst/>
          </a:prstGeom>
          <a:noFill/>
        </p:spPr>
        <p:txBody>
          <a:bodyPr wrap="square" rtlCol="0">
            <a:spAutoFit/>
          </a:bodyPr>
          <a:lstStyle/>
          <a:p>
            <a:r>
              <a:rPr lang="en-IN" dirty="0"/>
              <a:t>FIG:07</a:t>
            </a:r>
          </a:p>
        </p:txBody>
      </p:sp>
      <p:sp>
        <p:nvSpPr>
          <p:cNvPr id="7" name="TextBox 6">
            <a:extLst>
              <a:ext uri="{FF2B5EF4-FFF2-40B4-BE49-F238E27FC236}">
                <a16:creationId xmlns:a16="http://schemas.microsoft.com/office/drawing/2014/main" id="{57D774B0-68F3-A52D-E900-28090FB1733B}"/>
              </a:ext>
            </a:extLst>
          </p:cNvPr>
          <p:cNvSpPr txBox="1"/>
          <p:nvPr/>
        </p:nvSpPr>
        <p:spPr>
          <a:xfrm>
            <a:off x="2561328" y="6371303"/>
            <a:ext cx="1120926" cy="369332"/>
          </a:xfrm>
          <a:prstGeom prst="rect">
            <a:avLst/>
          </a:prstGeom>
          <a:noFill/>
        </p:spPr>
        <p:txBody>
          <a:bodyPr wrap="square" rtlCol="0">
            <a:spAutoFit/>
          </a:bodyPr>
          <a:lstStyle/>
          <a:p>
            <a:r>
              <a:rPr lang="en-IN" dirty="0"/>
              <a:t>FIG:06</a:t>
            </a:r>
          </a:p>
        </p:txBody>
      </p:sp>
      <p:sp>
        <p:nvSpPr>
          <p:cNvPr id="3" name="TextBox 2">
            <a:extLst>
              <a:ext uri="{FF2B5EF4-FFF2-40B4-BE49-F238E27FC236}">
                <a16:creationId xmlns:a16="http://schemas.microsoft.com/office/drawing/2014/main" id="{143F062C-3A75-571D-A1EE-D998D92A4A71}"/>
              </a:ext>
            </a:extLst>
          </p:cNvPr>
          <p:cNvSpPr txBox="1"/>
          <p:nvPr/>
        </p:nvSpPr>
        <p:spPr>
          <a:xfrm>
            <a:off x="863247" y="2885768"/>
            <a:ext cx="4090718" cy="923330"/>
          </a:xfrm>
          <a:prstGeom prst="rect">
            <a:avLst/>
          </a:prstGeom>
          <a:noFill/>
        </p:spPr>
        <p:txBody>
          <a:bodyPr wrap="square" rtlCol="0">
            <a:spAutoFit/>
          </a:bodyPr>
          <a:lstStyle/>
          <a:p>
            <a:r>
              <a:rPr lang="en-IN" dirty="0"/>
              <a:t>In figure no. 06 the generalised linear models of manufacturing cost vs gross profit is shown</a:t>
            </a:r>
          </a:p>
        </p:txBody>
      </p:sp>
      <p:sp>
        <p:nvSpPr>
          <p:cNvPr id="8" name="TextBox 7">
            <a:extLst>
              <a:ext uri="{FF2B5EF4-FFF2-40B4-BE49-F238E27FC236}">
                <a16:creationId xmlns:a16="http://schemas.microsoft.com/office/drawing/2014/main" id="{428F0481-6C87-C811-C0CB-5D6487BF2268}"/>
              </a:ext>
            </a:extLst>
          </p:cNvPr>
          <p:cNvSpPr txBox="1"/>
          <p:nvPr/>
        </p:nvSpPr>
        <p:spPr>
          <a:xfrm>
            <a:off x="6191362" y="5416952"/>
            <a:ext cx="5292715" cy="646331"/>
          </a:xfrm>
          <a:prstGeom prst="rect">
            <a:avLst/>
          </a:prstGeom>
          <a:noFill/>
        </p:spPr>
        <p:txBody>
          <a:bodyPr wrap="square" rtlCol="0">
            <a:spAutoFit/>
          </a:bodyPr>
          <a:lstStyle/>
          <a:p>
            <a:r>
              <a:rPr lang="en-IN" dirty="0"/>
              <a:t>In figure no. 07 the generalised linear models of sales amount vs gross profit is shown</a:t>
            </a:r>
          </a:p>
        </p:txBody>
      </p:sp>
    </p:spTree>
    <p:extLst>
      <p:ext uri="{BB962C8B-B14F-4D97-AF65-F5344CB8AC3E}">
        <p14:creationId xmlns:p14="http://schemas.microsoft.com/office/powerpoint/2010/main" val="3860545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551</TotalTime>
  <Words>1935</Words>
  <Application>Microsoft Office PowerPoint</Application>
  <PresentationFormat>Widescreen</PresentationFormat>
  <Paragraphs>99</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Blackadder ITC</vt:lpstr>
      <vt:lpstr>Calibri</vt:lpstr>
      <vt:lpstr>Calibri Light</vt:lpstr>
      <vt:lpstr>Century Gothic</vt:lpstr>
      <vt:lpstr>Helvetica</vt:lpstr>
      <vt:lpstr>inherit</vt:lpstr>
      <vt:lpstr>Symbol</vt:lpstr>
      <vt:lpstr>Times New Roman</vt:lpstr>
      <vt:lpstr>Wingdings</vt:lpstr>
      <vt:lpstr>Wingdings 3</vt:lpstr>
      <vt:lpstr>Ion Boardroom</vt:lpstr>
      <vt:lpstr>A STATISTICAL MODEL FOR WIRELESS SERVICE BUSINESS INDUSTRY</vt:lpstr>
      <vt:lpstr>Content</vt:lpstr>
      <vt:lpstr>INTRODUCTION</vt:lpstr>
      <vt:lpstr>OBJECTIVE</vt:lpstr>
      <vt:lpstr>DESCRIPTION OF THE DATA:</vt:lpstr>
      <vt:lpstr>GRAPHICAL REPRESENTATION:</vt:lpstr>
      <vt:lpstr>BAR PLOT: SALES OF DIFFERENT COMPANIES</vt:lpstr>
      <vt:lpstr>LINEAR MODELS: MANUFACTUTRING COST VS GROSS PROFIT AND SALES AMOUNT VS GROSS PROFIT</vt:lpstr>
      <vt:lpstr>GENERALISED LINEAR MODEL: MANUFACTURING COST VS GROSS PROFIT AND SALES AMOUNT VS GROSS PROFIT</vt:lpstr>
      <vt:lpstr>DATA ANALYSIS</vt:lpstr>
      <vt:lpstr>HETEROSCEDASTICITY  TEST:  BP TEST</vt:lpstr>
      <vt:lpstr>RESULT AFTER BP TEST:</vt:lpstr>
      <vt:lpstr>RESOLVING OF HETEROSKEDASTICITY:</vt:lpstr>
      <vt:lpstr>LOGARITHMIC TRANSFORMATION</vt:lpstr>
      <vt:lpstr>INTERPRETATION</vt:lpstr>
      <vt:lpstr>PowerPoint Presentation</vt:lpstr>
      <vt:lpstr>PowerPoint Presentation</vt:lpstr>
      <vt:lpstr>PowerPoint Presentation</vt:lpstr>
      <vt:lpstr>CONCLUSION</vt:lpstr>
      <vt:lpstr>PowerPoint Presentation</vt:lpstr>
      <vt:lpstr>REFFERENCE</vt:lpstr>
      <vt:lpstr>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STATISTICAL MODEL FOR WIRELESS SERVICE BUSINESS INDUSTRY</dc:title>
  <dc:creator>tusharbanshi010@gmail.com</dc:creator>
  <cp:lastModifiedBy>tusharbanshi010@gmail.com</cp:lastModifiedBy>
  <cp:revision>3</cp:revision>
  <dcterms:created xsi:type="dcterms:W3CDTF">2023-05-23T09:59:57Z</dcterms:created>
  <dcterms:modified xsi:type="dcterms:W3CDTF">2023-05-23T19:11:55Z</dcterms:modified>
</cp:coreProperties>
</file>