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E5B2A-FBEC-45BE-A0FA-F8B4B30F9FD3}"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en-IN"/>
        </a:p>
      </dgm:t>
    </dgm:pt>
    <dgm:pt modelId="{2E9FAA48-8FFF-44F9-A79F-0716B1B2F843}">
      <dgm:prSet phldrT="[Text]" custT="1"/>
      <dgm:spPr/>
      <dgm:t>
        <a:bodyPr/>
        <a:lstStyle/>
        <a:p>
          <a:r>
            <a:rPr lang="en-IN" sz="1800" dirty="0">
              <a:latin typeface="Arial Rounded MT Bold" panose="020F0704030504030204" pitchFamily="34" charset="0"/>
            </a:rPr>
            <a:t>Data collection and Pre-processing</a:t>
          </a:r>
        </a:p>
      </dgm:t>
    </dgm:pt>
    <dgm:pt modelId="{A4A4739C-55B4-46E6-9EF7-D36E846668C4}" type="parTrans" cxnId="{9A7F73AA-86BB-4E2F-8F3D-EC32087861F9}">
      <dgm:prSet/>
      <dgm:spPr/>
      <dgm:t>
        <a:bodyPr/>
        <a:lstStyle/>
        <a:p>
          <a:endParaRPr lang="en-IN"/>
        </a:p>
      </dgm:t>
    </dgm:pt>
    <dgm:pt modelId="{B86E3834-2D3C-4FF3-8302-2BFB0F258C95}" type="sibTrans" cxnId="{9A7F73AA-86BB-4E2F-8F3D-EC32087861F9}">
      <dgm:prSet/>
      <dgm:spPr/>
      <dgm:t>
        <a:bodyPr/>
        <a:lstStyle/>
        <a:p>
          <a:endParaRPr lang="en-IN"/>
        </a:p>
      </dgm:t>
    </dgm:pt>
    <dgm:pt modelId="{7763D74B-69A6-46DC-BCFF-FC9720B67BAE}">
      <dgm:prSet phldrT="[Text]" custT="1"/>
      <dgm:spPr/>
      <dgm:t>
        <a:bodyPr/>
        <a:lstStyle/>
        <a:p>
          <a:r>
            <a:rPr lang="en-IN" sz="1600" dirty="0">
              <a:latin typeface="Arial Rounded MT Bold" panose="020F0704030504030204" pitchFamily="34" charset="0"/>
            </a:rPr>
            <a:t>Data Analysis  and visualization</a:t>
          </a:r>
        </a:p>
      </dgm:t>
    </dgm:pt>
    <dgm:pt modelId="{13BC3077-B1B2-484D-BFC3-1FF0118D31C0}" type="parTrans" cxnId="{A15D4A38-D523-4497-85EF-84B2677F24A4}">
      <dgm:prSet/>
      <dgm:spPr/>
      <dgm:t>
        <a:bodyPr/>
        <a:lstStyle/>
        <a:p>
          <a:endParaRPr lang="en-IN"/>
        </a:p>
      </dgm:t>
    </dgm:pt>
    <dgm:pt modelId="{727E9E32-370C-4E7F-8522-B3BD398DF944}" type="sibTrans" cxnId="{A15D4A38-D523-4497-85EF-84B2677F24A4}">
      <dgm:prSet/>
      <dgm:spPr/>
      <dgm:t>
        <a:bodyPr/>
        <a:lstStyle/>
        <a:p>
          <a:endParaRPr lang="en-IN"/>
        </a:p>
      </dgm:t>
    </dgm:pt>
    <dgm:pt modelId="{C7F65072-6488-4ECD-A77B-16FF1B70B415}">
      <dgm:prSet phldrT="[Text]" custT="1"/>
      <dgm:spPr/>
      <dgm:t>
        <a:bodyPr/>
        <a:lstStyle/>
        <a:p>
          <a:r>
            <a:rPr lang="en-IN" sz="1800" dirty="0">
              <a:latin typeface="Arial Rounded MT Bold" panose="020F0704030504030204" pitchFamily="34" charset="0"/>
            </a:rPr>
            <a:t>Model Selection</a:t>
          </a:r>
        </a:p>
      </dgm:t>
    </dgm:pt>
    <dgm:pt modelId="{AFC76541-9DD8-4AE2-AAC7-481001455BFC}" type="parTrans" cxnId="{A4B45CC0-387C-4605-B28A-46F522096212}">
      <dgm:prSet/>
      <dgm:spPr/>
      <dgm:t>
        <a:bodyPr/>
        <a:lstStyle/>
        <a:p>
          <a:endParaRPr lang="en-IN"/>
        </a:p>
      </dgm:t>
    </dgm:pt>
    <dgm:pt modelId="{1BCC6A43-C3DD-4E19-8FA5-2D55B59C9C2C}" type="sibTrans" cxnId="{A4B45CC0-387C-4605-B28A-46F522096212}">
      <dgm:prSet/>
      <dgm:spPr/>
      <dgm:t>
        <a:bodyPr/>
        <a:lstStyle/>
        <a:p>
          <a:endParaRPr lang="en-IN"/>
        </a:p>
      </dgm:t>
    </dgm:pt>
    <dgm:pt modelId="{2D3B4C91-166D-420E-BE2B-9B3AC8AC215A}">
      <dgm:prSet custT="1"/>
      <dgm:spPr/>
      <dgm:t>
        <a:bodyPr/>
        <a:lstStyle/>
        <a:p>
          <a:r>
            <a:rPr lang="en-IN" sz="1600" dirty="0">
              <a:latin typeface="Arial Rounded MT Bold" panose="020F0704030504030204" pitchFamily="34" charset="0"/>
            </a:rPr>
            <a:t>Model </a:t>
          </a:r>
          <a:r>
            <a:rPr lang="en-IN" sz="1600" dirty="0" err="1">
              <a:latin typeface="Arial Rounded MT Bold" panose="020F0704030504030204" pitchFamily="34" charset="0"/>
            </a:rPr>
            <a:t>Devolopment</a:t>
          </a:r>
          <a:endParaRPr lang="en-IN" sz="1600" dirty="0">
            <a:latin typeface="Arial Rounded MT Bold" panose="020F0704030504030204" pitchFamily="34" charset="0"/>
          </a:endParaRPr>
        </a:p>
      </dgm:t>
    </dgm:pt>
    <dgm:pt modelId="{A42EF52F-0FC3-4285-84DD-49372FBB3AD6}" type="parTrans" cxnId="{921C259F-0216-4213-886B-813931C2345A}">
      <dgm:prSet/>
      <dgm:spPr/>
      <dgm:t>
        <a:bodyPr/>
        <a:lstStyle/>
        <a:p>
          <a:endParaRPr lang="en-IN"/>
        </a:p>
      </dgm:t>
    </dgm:pt>
    <dgm:pt modelId="{0112F7B5-5AD7-462F-92FA-C85251C05B3D}" type="sibTrans" cxnId="{921C259F-0216-4213-886B-813931C2345A}">
      <dgm:prSet/>
      <dgm:spPr/>
      <dgm:t>
        <a:bodyPr/>
        <a:lstStyle/>
        <a:p>
          <a:endParaRPr lang="en-IN"/>
        </a:p>
      </dgm:t>
    </dgm:pt>
    <dgm:pt modelId="{705D8FA3-4487-4DB3-9539-845DC9AF5658}">
      <dgm:prSet custT="1"/>
      <dgm:spPr/>
      <dgm:t>
        <a:bodyPr/>
        <a:lstStyle/>
        <a:p>
          <a:r>
            <a:rPr lang="en-IN" sz="1600" dirty="0">
              <a:latin typeface="Arial Rounded MT Bold" panose="020F0704030504030204" pitchFamily="34" charset="0"/>
            </a:rPr>
            <a:t>Forecasting and Model Validation</a:t>
          </a:r>
        </a:p>
      </dgm:t>
    </dgm:pt>
    <dgm:pt modelId="{73FCC2AE-C785-43F8-AE27-999A1BD753CB}" type="parTrans" cxnId="{F2458A96-D233-4783-8592-8816EA707F72}">
      <dgm:prSet/>
      <dgm:spPr/>
      <dgm:t>
        <a:bodyPr/>
        <a:lstStyle/>
        <a:p>
          <a:endParaRPr lang="en-IN"/>
        </a:p>
      </dgm:t>
    </dgm:pt>
    <dgm:pt modelId="{72DA045C-A3BF-4633-8D90-DA194E224953}" type="sibTrans" cxnId="{F2458A96-D233-4783-8592-8816EA707F72}">
      <dgm:prSet/>
      <dgm:spPr/>
      <dgm:t>
        <a:bodyPr/>
        <a:lstStyle/>
        <a:p>
          <a:endParaRPr lang="en-IN"/>
        </a:p>
      </dgm:t>
    </dgm:pt>
    <dgm:pt modelId="{1B4AF909-9D6E-4633-AE6C-C4FD65761845}">
      <dgm:prSet custT="1"/>
      <dgm:spPr/>
      <dgm:t>
        <a:bodyPr/>
        <a:lstStyle/>
        <a:p>
          <a:r>
            <a:rPr lang="en-IN" sz="1600" dirty="0">
              <a:latin typeface="Arial Rounded MT Bold" panose="020F0704030504030204" pitchFamily="34" charset="0"/>
            </a:rPr>
            <a:t>Communication and Decision making</a:t>
          </a:r>
        </a:p>
      </dgm:t>
    </dgm:pt>
    <dgm:pt modelId="{93633678-63EA-4C2A-994A-E9A86316751C}" type="parTrans" cxnId="{D943CA70-CA2B-4899-A8EF-18B0DCAB1F08}">
      <dgm:prSet/>
      <dgm:spPr/>
      <dgm:t>
        <a:bodyPr/>
        <a:lstStyle/>
        <a:p>
          <a:endParaRPr lang="en-IN"/>
        </a:p>
      </dgm:t>
    </dgm:pt>
    <dgm:pt modelId="{FBEA37B4-921D-4660-844C-8073153519FB}" type="sibTrans" cxnId="{D943CA70-CA2B-4899-A8EF-18B0DCAB1F08}">
      <dgm:prSet/>
      <dgm:spPr/>
      <dgm:t>
        <a:bodyPr/>
        <a:lstStyle/>
        <a:p>
          <a:endParaRPr lang="en-IN"/>
        </a:p>
      </dgm:t>
    </dgm:pt>
    <dgm:pt modelId="{2E687495-E629-4E46-9567-9D318A03E319}" type="pres">
      <dgm:prSet presAssocID="{6F7E5B2A-FBEC-45BE-A0FA-F8B4B30F9FD3}" presName="Name0" presStyleCnt="0">
        <dgm:presLayoutVars>
          <dgm:chMax val="11"/>
          <dgm:chPref val="11"/>
          <dgm:dir/>
          <dgm:resizeHandles/>
        </dgm:presLayoutVars>
      </dgm:prSet>
      <dgm:spPr/>
    </dgm:pt>
    <dgm:pt modelId="{E9231586-622B-473A-ACA8-CBFD25DA6CAE}" type="pres">
      <dgm:prSet presAssocID="{1B4AF909-9D6E-4633-AE6C-C4FD65761845}" presName="Accent6" presStyleCnt="0"/>
      <dgm:spPr/>
    </dgm:pt>
    <dgm:pt modelId="{4DC4BA40-E871-4D46-8745-7D716FA89ABF}" type="pres">
      <dgm:prSet presAssocID="{1B4AF909-9D6E-4633-AE6C-C4FD65761845}" presName="Accent" presStyleLbl="node1" presStyleIdx="0" presStyleCnt="6"/>
      <dgm:spPr/>
    </dgm:pt>
    <dgm:pt modelId="{320B4F6A-8201-42F9-BFB1-89F7B303F392}" type="pres">
      <dgm:prSet presAssocID="{1B4AF909-9D6E-4633-AE6C-C4FD65761845}" presName="ParentBackground6" presStyleCnt="0"/>
      <dgm:spPr/>
    </dgm:pt>
    <dgm:pt modelId="{9602B9B0-BA7C-4B1D-835A-05EB8B64B6D5}" type="pres">
      <dgm:prSet presAssocID="{1B4AF909-9D6E-4633-AE6C-C4FD65761845}" presName="ParentBackground" presStyleLbl="fgAcc1" presStyleIdx="0" presStyleCnt="6"/>
      <dgm:spPr/>
    </dgm:pt>
    <dgm:pt modelId="{CC252474-5205-4944-AE99-268EE774C8B9}" type="pres">
      <dgm:prSet presAssocID="{1B4AF909-9D6E-4633-AE6C-C4FD65761845}" presName="Parent6" presStyleLbl="revTx" presStyleIdx="0" presStyleCnt="0">
        <dgm:presLayoutVars>
          <dgm:chMax val="1"/>
          <dgm:chPref val="1"/>
          <dgm:bulletEnabled val="1"/>
        </dgm:presLayoutVars>
      </dgm:prSet>
      <dgm:spPr/>
    </dgm:pt>
    <dgm:pt modelId="{5CD333C6-7EC5-4079-AD12-4E2083C9C248}" type="pres">
      <dgm:prSet presAssocID="{705D8FA3-4487-4DB3-9539-845DC9AF5658}" presName="Accent5" presStyleCnt="0"/>
      <dgm:spPr/>
    </dgm:pt>
    <dgm:pt modelId="{853E3718-E655-4E05-9E68-BA7E388BD063}" type="pres">
      <dgm:prSet presAssocID="{705D8FA3-4487-4DB3-9539-845DC9AF5658}" presName="Accent" presStyleLbl="node1" presStyleIdx="1" presStyleCnt="6"/>
      <dgm:spPr/>
    </dgm:pt>
    <dgm:pt modelId="{7A336920-6FF2-4AFD-B96E-EA7282D62A66}" type="pres">
      <dgm:prSet presAssocID="{705D8FA3-4487-4DB3-9539-845DC9AF5658}" presName="ParentBackground5" presStyleCnt="0"/>
      <dgm:spPr/>
    </dgm:pt>
    <dgm:pt modelId="{6D064FB5-07CE-4E3F-B8C0-24FD560FD5BE}" type="pres">
      <dgm:prSet presAssocID="{705D8FA3-4487-4DB3-9539-845DC9AF5658}" presName="ParentBackground" presStyleLbl="fgAcc1" presStyleIdx="1" presStyleCnt="6"/>
      <dgm:spPr/>
    </dgm:pt>
    <dgm:pt modelId="{D779BFFB-C496-4434-A3E6-05028C29980F}" type="pres">
      <dgm:prSet presAssocID="{705D8FA3-4487-4DB3-9539-845DC9AF5658}" presName="Parent5" presStyleLbl="revTx" presStyleIdx="0" presStyleCnt="0">
        <dgm:presLayoutVars>
          <dgm:chMax val="1"/>
          <dgm:chPref val="1"/>
          <dgm:bulletEnabled val="1"/>
        </dgm:presLayoutVars>
      </dgm:prSet>
      <dgm:spPr/>
    </dgm:pt>
    <dgm:pt modelId="{1D797978-30E6-4D24-A1B6-538A2937625D}" type="pres">
      <dgm:prSet presAssocID="{2D3B4C91-166D-420E-BE2B-9B3AC8AC215A}" presName="Accent4" presStyleCnt="0"/>
      <dgm:spPr/>
    </dgm:pt>
    <dgm:pt modelId="{1B101F49-7AE4-4CE5-B1FF-C6363CAE10CF}" type="pres">
      <dgm:prSet presAssocID="{2D3B4C91-166D-420E-BE2B-9B3AC8AC215A}" presName="Accent" presStyleLbl="node1" presStyleIdx="2" presStyleCnt="6"/>
      <dgm:spPr/>
    </dgm:pt>
    <dgm:pt modelId="{F65CB0DD-6B2B-41E3-B72C-729F8A943704}" type="pres">
      <dgm:prSet presAssocID="{2D3B4C91-166D-420E-BE2B-9B3AC8AC215A}" presName="ParentBackground4" presStyleCnt="0"/>
      <dgm:spPr/>
    </dgm:pt>
    <dgm:pt modelId="{1CC1892C-20F1-4745-A301-2A1B257D8B3F}" type="pres">
      <dgm:prSet presAssocID="{2D3B4C91-166D-420E-BE2B-9B3AC8AC215A}" presName="ParentBackground" presStyleLbl="fgAcc1" presStyleIdx="2" presStyleCnt="6"/>
      <dgm:spPr/>
    </dgm:pt>
    <dgm:pt modelId="{24D83BAC-84DA-488A-9418-64EEA2C4D904}" type="pres">
      <dgm:prSet presAssocID="{2D3B4C91-166D-420E-BE2B-9B3AC8AC215A}" presName="Parent4" presStyleLbl="revTx" presStyleIdx="0" presStyleCnt="0">
        <dgm:presLayoutVars>
          <dgm:chMax val="1"/>
          <dgm:chPref val="1"/>
          <dgm:bulletEnabled val="1"/>
        </dgm:presLayoutVars>
      </dgm:prSet>
      <dgm:spPr/>
    </dgm:pt>
    <dgm:pt modelId="{C290FD40-269A-4B59-8EA4-30C7E29A52A9}" type="pres">
      <dgm:prSet presAssocID="{C7F65072-6488-4ECD-A77B-16FF1B70B415}" presName="Accent3" presStyleCnt="0"/>
      <dgm:spPr/>
    </dgm:pt>
    <dgm:pt modelId="{0D3699E4-CC53-4E3F-A9A8-5AFDC9E96D64}" type="pres">
      <dgm:prSet presAssocID="{C7F65072-6488-4ECD-A77B-16FF1B70B415}" presName="Accent" presStyleLbl="node1" presStyleIdx="3" presStyleCnt="6"/>
      <dgm:spPr/>
    </dgm:pt>
    <dgm:pt modelId="{679783BD-E131-4346-B8F4-7620AB367874}" type="pres">
      <dgm:prSet presAssocID="{C7F65072-6488-4ECD-A77B-16FF1B70B415}" presName="ParentBackground3" presStyleCnt="0"/>
      <dgm:spPr/>
    </dgm:pt>
    <dgm:pt modelId="{4C11CA35-C868-4CAE-927F-D5B4D58BE9A7}" type="pres">
      <dgm:prSet presAssocID="{C7F65072-6488-4ECD-A77B-16FF1B70B415}" presName="ParentBackground" presStyleLbl="fgAcc1" presStyleIdx="3" presStyleCnt="6"/>
      <dgm:spPr/>
    </dgm:pt>
    <dgm:pt modelId="{CDD1261E-C318-4539-8889-9F8090A6262C}" type="pres">
      <dgm:prSet presAssocID="{C7F65072-6488-4ECD-A77B-16FF1B70B415}" presName="Parent3" presStyleLbl="revTx" presStyleIdx="0" presStyleCnt="0">
        <dgm:presLayoutVars>
          <dgm:chMax val="1"/>
          <dgm:chPref val="1"/>
          <dgm:bulletEnabled val="1"/>
        </dgm:presLayoutVars>
      </dgm:prSet>
      <dgm:spPr/>
    </dgm:pt>
    <dgm:pt modelId="{1EFB4B64-7B4C-4A1F-ADD8-39270C2B5724}" type="pres">
      <dgm:prSet presAssocID="{7763D74B-69A6-46DC-BCFF-FC9720B67BAE}" presName="Accent2" presStyleCnt="0"/>
      <dgm:spPr/>
    </dgm:pt>
    <dgm:pt modelId="{BBCD9507-3907-4945-9D7B-C6D5450F75A6}" type="pres">
      <dgm:prSet presAssocID="{7763D74B-69A6-46DC-BCFF-FC9720B67BAE}" presName="Accent" presStyleLbl="node1" presStyleIdx="4" presStyleCnt="6"/>
      <dgm:spPr/>
    </dgm:pt>
    <dgm:pt modelId="{8AE16687-A1F4-4D5F-901D-BD64CB0FEF15}" type="pres">
      <dgm:prSet presAssocID="{7763D74B-69A6-46DC-BCFF-FC9720B67BAE}" presName="ParentBackground2" presStyleCnt="0"/>
      <dgm:spPr/>
    </dgm:pt>
    <dgm:pt modelId="{74100255-A3E0-4037-BCAB-ABBCB9ECECC9}" type="pres">
      <dgm:prSet presAssocID="{7763D74B-69A6-46DC-BCFF-FC9720B67BAE}" presName="ParentBackground" presStyleLbl="fgAcc1" presStyleIdx="4" presStyleCnt="6"/>
      <dgm:spPr/>
    </dgm:pt>
    <dgm:pt modelId="{6DA04009-D128-4999-9D7A-5B69A22ECB85}" type="pres">
      <dgm:prSet presAssocID="{7763D74B-69A6-46DC-BCFF-FC9720B67BAE}" presName="Parent2" presStyleLbl="revTx" presStyleIdx="0" presStyleCnt="0">
        <dgm:presLayoutVars>
          <dgm:chMax val="1"/>
          <dgm:chPref val="1"/>
          <dgm:bulletEnabled val="1"/>
        </dgm:presLayoutVars>
      </dgm:prSet>
      <dgm:spPr/>
    </dgm:pt>
    <dgm:pt modelId="{D0FC22CE-D2DD-4448-9DA3-3EDBC14C9915}" type="pres">
      <dgm:prSet presAssocID="{2E9FAA48-8FFF-44F9-A79F-0716B1B2F843}" presName="Accent1" presStyleCnt="0"/>
      <dgm:spPr/>
    </dgm:pt>
    <dgm:pt modelId="{35BBD57B-43EA-4B82-8B6F-FEAFD80AF7A0}" type="pres">
      <dgm:prSet presAssocID="{2E9FAA48-8FFF-44F9-A79F-0716B1B2F843}" presName="Accent" presStyleLbl="node1" presStyleIdx="5" presStyleCnt="6"/>
      <dgm:spPr/>
    </dgm:pt>
    <dgm:pt modelId="{2F67D7D3-73DF-4CF0-B0F4-13BE2A328FBB}" type="pres">
      <dgm:prSet presAssocID="{2E9FAA48-8FFF-44F9-A79F-0716B1B2F843}" presName="ParentBackground1" presStyleCnt="0"/>
      <dgm:spPr/>
    </dgm:pt>
    <dgm:pt modelId="{1754EFCB-1BFB-4E90-AD7D-E899846F3F54}" type="pres">
      <dgm:prSet presAssocID="{2E9FAA48-8FFF-44F9-A79F-0716B1B2F843}" presName="ParentBackground" presStyleLbl="fgAcc1" presStyleIdx="5" presStyleCnt="6"/>
      <dgm:spPr/>
    </dgm:pt>
    <dgm:pt modelId="{FDBA7BFB-4D98-4ECB-828C-9770B742697D}" type="pres">
      <dgm:prSet presAssocID="{2E9FAA48-8FFF-44F9-A79F-0716B1B2F843}" presName="Parent1" presStyleLbl="revTx" presStyleIdx="0" presStyleCnt="0">
        <dgm:presLayoutVars>
          <dgm:chMax val="1"/>
          <dgm:chPref val="1"/>
          <dgm:bulletEnabled val="1"/>
        </dgm:presLayoutVars>
      </dgm:prSet>
      <dgm:spPr/>
    </dgm:pt>
  </dgm:ptLst>
  <dgm:cxnLst>
    <dgm:cxn modelId="{AF2C0813-DCC4-426D-BF0D-B7ACB58E09EC}" type="presOf" srcId="{C7F65072-6488-4ECD-A77B-16FF1B70B415}" destId="{4C11CA35-C868-4CAE-927F-D5B4D58BE9A7}" srcOrd="0" destOrd="0" presId="urn:microsoft.com/office/officeart/2011/layout/CircleProcess"/>
    <dgm:cxn modelId="{B8A68D15-C758-4BAE-8D85-414E96AE8D9D}" type="presOf" srcId="{1B4AF909-9D6E-4633-AE6C-C4FD65761845}" destId="{CC252474-5205-4944-AE99-268EE774C8B9}" srcOrd="1" destOrd="0" presId="urn:microsoft.com/office/officeart/2011/layout/CircleProcess"/>
    <dgm:cxn modelId="{F6639A2B-F01D-4331-9A7C-E260083F5333}" type="presOf" srcId="{2D3B4C91-166D-420E-BE2B-9B3AC8AC215A}" destId="{24D83BAC-84DA-488A-9418-64EEA2C4D904}" srcOrd="1" destOrd="0" presId="urn:microsoft.com/office/officeart/2011/layout/CircleProcess"/>
    <dgm:cxn modelId="{A15D4A38-D523-4497-85EF-84B2677F24A4}" srcId="{6F7E5B2A-FBEC-45BE-A0FA-F8B4B30F9FD3}" destId="{7763D74B-69A6-46DC-BCFF-FC9720B67BAE}" srcOrd="1" destOrd="0" parTransId="{13BC3077-B1B2-484D-BFC3-1FF0118D31C0}" sibTransId="{727E9E32-370C-4E7F-8522-B3BD398DF944}"/>
    <dgm:cxn modelId="{ECC78E39-9C8F-46E8-9963-1C43549A5A69}" type="presOf" srcId="{2E9FAA48-8FFF-44F9-A79F-0716B1B2F843}" destId="{1754EFCB-1BFB-4E90-AD7D-E899846F3F54}" srcOrd="0" destOrd="0" presId="urn:microsoft.com/office/officeart/2011/layout/CircleProcess"/>
    <dgm:cxn modelId="{C6852267-AC1B-4AAC-A8FD-CB73F632C8FE}" type="presOf" srcId="{705D8FA3-4487-4DB3-9539-845DC9AF5658}" destId="{6D064FB5-07CE-4E3F-B8C0-24FD560FD5BE}" srcOrd="0" destOrd="0" presId="urn:microsoft.com/office/officeart/2011/layout/CircleProcess"/>
    <dgm:cxn modelId="{D943CA70-CA2B-4899-A8EF-18B0DCAB1F08}" srcId="{6F7E5B2A-FBEC-45BE-A0FA-F8B4B30F9FD3}" destId="{1B4AF909-9D6E-4633-AE6C-C4FD65761845}" srcOrd="5" destOrd="0" parTransId="{93633678-63EA-4C2A-994A-E9A86316751C}" sibTransId="{FBEA37B4-921D-4660-844C-8073153519FB}"/>
    <dgm:cxn modelId="{0F1EEA87-7EF2-4B80-93E7-92CEEFA87EF7}" type="presOf" srcId="{2E9FAA48-8FFF-44F9-A79F-0716B1B2F843}" destId="{FDBA7BFB-4D98-4ECB-828C-9770B742697D}" srcOrd="1" destOrd="0" presId="urn:microsoft.com/office/officeart/2011/layout/CircleProcess"/>
    <dgm:cxn modelId="{099B3D95-97BF-4663-9CBA-3BE4CB3C80B8}" type="presOf" srcId="{705D8FA3-4487-4DB3-9539-845DC9AF5658}" destId="{D779BFFB-C496-4434-A3E6-05028C29980F}" srcOrd="1" destOrd="0" presId="urn:microsoft.com/office/officeart/2011/layout/CircleProcess"/>
    <dgm:cxn modelId="{AAFC0696-D5E0-4925-8A52-0223D3D6AA2A}" type="presOf" srcId="{C7F65072-6488-4ECD-A77B-16FF1B70B415}" destId="{CDD1261E-C318-4539-8889-9F8090A6262C}" srcOrd="1" destOrd="0" presId="urn:microsoft.com/office/officeart/2011/layout/CircleProcess"/>
    <dgm:cxn modelId="{F2458A96-D233-4783-8592-8816EA707F72}" srcId="{6F7E5B2A-FBEC-45BE-A0FA-F8B4B30F9FD3}" destId="{705D8FA3-4487-4DB3-9539-845DC9AF5658}" srcOrd="4" destOrd="0" parTransId="{73FCC2AE-C785-43F8-AE27-999A1BD753CB}" sibTransId="{72DA045C-A3BF-4633-8D90-DA194E224953}"/>
    <dgm:cxn modelId="{921C259F-0216-4213-886B-813931C2345A}" srcId="{6F7E5B2A-FBEC-45BE-A0FA-F8B4B30F9FD3}" destId="{2D3B4C91-166D-420E-BE2B-9B3AC8AC215A}" srcOrd="3" destOrd="0" parTransId="{A42EF52F-0FC3-4285-84DD-49372FBB3AD6}" sibTransId="{0112F7B5-5AD7-462F-92FA-C85251C05B3D}"/>
    <dgm:cxn modelId="{3AD535A6-EBFD-4CBE-9FB2-9177C735C025}" type="presOf" srcId="{7763D74B-69A6-46DC-BCFF-FC9720B67BAE}" destId="{6DA04009-D128-4999-9D7A-5B69A22ECB85}" srcOrd="1" destOrd="0" presId="urn:microsoft.com/office/officeart/2011/layout/CircleProcess"/>
    <dgm:cxn modelId="{9A7F73AA-86BB-4E2F-8F3D-EC32087861F9}" srcId="{6F7E5B2A-FBEC-45BE-A0FA-F8B4B30F9FD3}" destId="{2E9FAA48-8FFF-44F9-A79F-0716B1B2F843}" srcOrd="0" destOrd="0" parTransId="{A4A4739C-55B4-46E6-9EF7-D36E846668C4}" sibTransId="{B86E3834-2D3C-4FF3-8302-2BFB0F258C95}"/>
    <dgm:cxn modelId="{597E7AB1-1C02-4CB2-8B18-2143259FFDCD}" type="presOf" srcId="{6F7E5B2A-FBEC-45BE-A0FA-F8B4B30F9FD3}" destId="{2E687495-E629-4E46-9567-9D318A03E319}" srcOrd="0" destOrd="0" presId="urn:microsoft.com/office/officeart/2011/layout/CircleProcess"/>
    <dgm:cxn modelId="{CBEA3DBE-8758-4D55-A433-29B1A728FD5E}" type="presOf" srcId="{7763D74B-69A6-46DC-BCFF-FC9720B67BAE}" destId="{74100255-A3E0-4037-BCAB-ABBCB9ECECC9}" srcOrd="0" destOrd="0" presId="urn:microsoft.com/office/officeart/2011/layout/CircleProcess"/>
    <dgm:cxn modelId="{A4B45CC0-387C-4605-B28A-46F522096212}" srcId="{6F7E5B2A-FBEC-45BE-A0FA-F8B4B30F9FD3}" destId="{C7F65072-6488-4ECD-A77B-16FF1B70B415}" srcOrd="2" destOrd="0" parTransId="{AFC76541-9DD8-4AE2-AAC7-481001455BFC}" sibTransId="{1BCC6A43-C3DD-4E19-8FA5-2D55B59C9C2C}"/>
    <dgm:cxn modelId="{00F595E2-D528-4AA5-9174-16471B20176E}" type="presOf" srcId="{1B4AF909-9D6E-4633-AE6C-C4FD65761845}" destId="{9602B9B0-BA7C-4B1D-835A-05EB8B64B6D5}" srcOrd="0" destOrd="0" presId="urn:microsoft.com/office/officeart/2011/layout/CircleProcess"/>
    <dgm:cxn modelId="{EC4930EC-9A9D-4A0D-90BF-07CF83E8947A}" type="presOf" srcId="{2D3B4C91-166D-420E-BE2B-9B3AC8AC215A}" destId="{1CC1892C-20F1-4745-A301-2A1B257D8B3F}" srcOrd="0" destOrd="0" presId="urn:microsoft.com/office/officeart/2011/layout/CircleProcess"/>
    <dgm:cxn modelId="{F1E1D923-52BB-4F1A-9F05-907BAE55BB94}" type="presParOf" srcId="{2E687495-E629-4E46-9567-9D318A03E319}" destId="{E9231586-622B-473A-ACA8-CBFD25DA6CAE}" srcOrd="0" destOrd="0" presId="urn:microsoft.com/office/officeart/2011/layout/CircleProcess"/>
    <dgm:cxn modelId="{3838FBF9-56C8-4DD8-82FB-397DF4B7C159}" type="presParOf" srcId="{E9231586-622B-473A-ACA8-CBFD25DA6CAE}" destId="{4DC4BA40-E871-4D46-8745-7D716FA89ABF}" srcOrd="0" destOrd="0" presId="urn:microsoft.com/office/officeart/2011/layout/CircleProcess"/>
    <dgm:cxn modelId="{4B1BDD1D-99BF-41BA-87A6-75688F7F271E}" type="presParOf" srcId="{2E687495-E629-4E46-9567-9D318A03E319}" destId="{320B4F6A-8201-42F9-BFB1-89F7B303F392}" srcOrd="1" destOrd="0" presId="urn:microsoft.com/office/officeart/2011/layout/CircleProcess"/>
    <dgm:cxn modelId="{261EE61A-84FA-49B1-986C-C6CE2388A5E5}" type="presParOf" srcId="{320B4F6A-8201-42F9-BFB1-89F7B303F392}" destId="{9602B9B0-BA7C-4B1D-835A-05EB8B64B6D5}" srcOrd="0" destOrd="0" presId="urn:microsoft.com/office/officeart/2011/layout/CircleProcess"/>
    <dgm:cxn modelId="{2F5411A4-D472-4ED9-8E17-67C59A1AFAAD}" type="presParOf" srcId="{2E687495-E629-4E46-9567-9D318A03E319}" destId="{CC252474-5205-4944-AE99-268EE774C8B9}" srcOrd="2" destOrd="0" presId="urn:microsoft.com/office/officeart/2011/layout/CircleProcess"/>
    <dgm:cxn modelId="{C4D45DF6-CAB0-45EB-A078-36A1C373D18E}" type="presParOf" srcId="{2E687495-E629-4E46-9567-9D318A03E319}" destId="{5CD333C6-7EC5-4079-AD12-4E2083C9C248}" srcOrd="3" destOrd="0" presId="urn:microsoft.com/office/officeart/2011/layout/CircleProcess"/>
    <dgm:cxn modelId="{B79C9A44-0A7E-4349-A7A0-1E04C239CE39}" type="presParOf" srcId="{5CD333C6-7EC5-4079-AD12-4E2083C9C248}" destId="{853E3718-E655-4E05-9E68-BA7E388BD063}" srcOrd="0" destOrd="0" presId="urn:microsoft.com/office/officeart/2011/layout/CircleProcess"/>
    <dgm:cxn modelId="{BE9EBCEC-4B27-43B6-BFD3-11FCCF12968A}" type="presParOf" srcId="{2E687495-E629-4E46-9567-9D318A03E319}" destId="{7A336920-6FF2-4AFD-B96E-EA7282D62A66}" srcOrd="4" destOrd="0" presId="urn:microsoft.com/office/officeart/2011/layout/CircleProcess"/>
    <dgm:cxn modelId="{C673D224-655E-4F96-B3D7-574F6DDCDDED}" type="presParOf" srcId="{7A336920-6FF2-4AFD-B96E-EA7282D62A66}" destId="{6D064FB5-07CE-4E3F-B8C0-24FD560FD5BE}" srcOrd="0" destOrd="0" presId="urn:microsoft.com/office/officeart/2011/layout/CircleProcess"/>
    <dgm:cxn modelId="{40B843A4-3DEF-495A-8440-D61DAEB0957B}" type="presParOf" srcId="{2E687495-E629-4E46-9567-9D318A03E319}" destId="{D779BFFB-C496-4434-A3E6-05028C29980F}" srcOrd="5" destOrd="0" presId="urn:microsoft.com/office/officeart/2011/layout/CircleProcess"/>
    <dgm:cxn modelId="{DC462EA2-D756-404E-85A1-20CEFA687D67}" type="presParOf" srcId="{2E687495-E629-4E46-9567-9D318A03E319}" destId="{1D797978-30E6-4D24-A1B6-538A2937625D}" srcOrd="6" destOrd="0" presId="urn:microsoft.com/office/officeart/2011/layout/CircleProcess"/>
    <dgm:cxn modelId="{9B3B0E85-2276-4A94-923C-D962E901EB57}" type="presParOf" srcId="{1D797978-30E6-4D24-A1B6-538A2937625D}" destId="{1B101F49-7AE4-4CE5-B1FF-C6363CAE10CF}" srcOrd="0" destOrd="0" presId="urn:microsoft.com/office/officeart/2011/layout/CircleProcess"/>
    <dgm:cxn modelId="{DEB5294E-C349-4A1D-8905-B4AC9933A2A9}" type="presParOf" srcId="{2E687495-E629-4E46-9567-9D318A03E319}" destId="{F65CB0DD-6B2B-41E3-B72C-729F8A943704}" srcOrd="7" destOrd="0" presId="urn:microsoft.com/office/officeart/2011/layout/CircleProcess"/>
    <dgm:cxn modelId="{DA9C93CE-75BF-4486-8FE0-D30858DC2C39}" type="presParOf" srcId="{F65CB0DD-6B2B-41E3-B72C-729F8A943704}" destId="{1CC1892C-20F1-4745-A301-2A1B257D8B3F}" srcOrd="0" destOrd="0" presId="urn:microsoft.com/office/officeart/2011/layout/CircleProcess"/>
    <dgm:cxn modelId="{EF58E21F-1B73-4263-B9BC-8424ABDB432A}" type="presParOf" srcId="{2E687495-E629-4E46-9567-9D318A03E319}" destId="{24D83BAC-84DA-488A-9418-64EEA2C4D904}" srcOrd="8" destOrd="0" presId="urn:microsoft.com/office/officeart/2011/layout/CircleProcess"/>
    <dgm:cxn modelId="{0DDD4CEF-6977-4B1E-A22D-02D39BB5E12F}" type="presParOf" srcId="{2E687495-E629-4E46-9567-9D318A03E319}" destId="{C290FD40-269A-4B59-8EA4-30C7E29A52A9}" srcOrd="9" destOrd="0" presId="urn:microsoft.com/office/officeart/2011/layout/CircleProcess"/>
    <dgm:cxn modelId="{717F82FB-A940-47A9-9C44-A05D578EC207}" type="presParOf" srcId="{C290FD40-269A-4B59-8EA4-30C7E29A52A9}" destId="{0D3699E4-CC53-4E3F-A9A8-5AFDC9E96D64}" srcOrd="0" destOrd="0" presId="urn:microsoft.com/office/officeart/2011/layout/CircleProcess"/>
    <dgm:cxn modelId="{E4A64590-440E-4326-8DF3-811D76026F47}" type="presParOf" srcId="{2E687495-E629-4E46-9567-9D318A03E319}" destId="{679783BD-E131-4346-B8F4-7620AB367874}" srcOrd="10" destOrd="0" presId="urn:microsoft.com/office/officeart/2011/layout/CircleProcess"/>
    <dgm:cxn modelId="{EC4F9D52-0633-40B8-8515-59B6AA41F9DC}" type="presParOf" srcId="{679783BD-E131-4346-B8F4-7620AB367874}" destId="{4C11CA35-C868-4CAE-927F-D5B4D58BE9A7}" srcOrd="0" destOrd="0" presId="urn:microsoft.com/office/officeart/2011/layout/CircleProcess"/>
    <dgm:cxn modelId="{95F436E9-DE56-4A55-91DC-31DE932CF8CB}" type="presParOf" srcId="{2E687495-E629-4E46-9567-9D318A03E319}" destId="{CDD1261E-C318-4539-8889-9F8090A6262C}" srcOrd="11" destOrd="0" presId="urn:microsoft.com/office/officeart/2011/layout/CircleProcess"/>
    <dgm:cxn modelId="{CF347912-BBE4-49C5-9135-88382D4F3E71}" type="presParOf" srcId="{2E687495-E629-4E46-9567-9D318A03E319}" destId="{1EFB4B64-7B4C-4A1F-ADD8-39270C2B5724}" srcOrd="12" destOrd="0" presId="urn:microsoft.com/office/officeart/2011/layout/CircleProcess"/>
    <dgm:cxn modelId="{7AC9AD2E-7460-4191-A018-9067F9B88064}" type="presParOf" srcId="{1EFB4B64-7B4C-4A1F-ADD8-39270C2B5724}" destId="{BBCD9507-3907-4945-9D7B-C6D5450F75A6}" srcOrd="0" destOrd="0" presId="urn:microsoft.com/office/officeart/2011/layout/CircleProcess"/>
    <dgm:cxn modelId="{5A7C8233-1FD4-411C-9CA9-B8AA6FAD58BA}" type="presParOf" srcId="{2E687495-E629-4E46-9567-9D318A03E319}" destId="{8AE16687-A1F4-4D5F-901D-BD64CB0FEF15}" srcOrd="13" destOrd="0" presId="urn:microsoft.com/office/officeart/2011/layout/CircleProcess"/>
    <dgm:cxn modelId="{047AF88D-6F79-4D51-88DC-4DFFECDF0091}" type="presParOf" srcId="{8AE16687-A1F4-4D5F-901D-BD64CB0FEF15}" destId="{74100255-A3E0-4037-BCAB-ABBCB9ECECC9}" srcOrd="0" destOrd="0" presId="urn:microsoft.com/office/officeart/2011/layout/CircleProcess"/>
    <dgm:cxn modelId="{8B562DBB-6A26-401A-9EDD-B7966E2DDEA9}" type="presParOf" srcId="{2E687495-E629-4E46-9567-9D318A03E319}" destId="{6DA04009-D128-4999-9D7A-5B69A22ECB85}" srcOrd="14" destOrd="0" presId="urn:microsoft.com/office/officeart/2011/layout/CircleProcess"/>
    <dgm:cxn modelId="{9CD2AD5E-8F44-41CB-83C3-00E2916160A7}" type="presParOf" srcId="{2E687495-E629-4E46-9567-9D318A03E319}" destId="{D0FC22CE-D2DD-4448-9DA3-3EDBC14C9915}" srcOrd="15" destOrd="0" presId="urn:microsoft.com/office/officeart/2011/layout/CircleProcess"/>
    <dgm:cxn modelId="{69882CA4-BCF4-40E7-A37C-CB9E1A3BBCB6}" type="presParOf" srcId="{D0FC22CE-D2DD-4448-9DA3-3EDBC14C9915}" destId="{35BBD57B-43EA-4B82-8B6F-FEAFD80AF7A0}" srcOrd="0" destOrd="0" presId="urn:microsoft.com/office/officeart/2011/layout/CircleProcess"/>
    <dgm:cxn modelId="{3354929A-E050-4750-A9AF-B09E59E6A167}" type="presParOf" srcId="{2E687495-E629-4E46-9567-9D318A03E319}" destId="{2F67D7D3-73DF-4CF0-B0F4-13BE2A328FBB}" srcOrd="16" destOrd="0" presId="urn:microsoft.com/office/officeart/2011/layout/CircleProcess"/>
    <dgm:cxn modelId="{C7B7ED5D-134A-4701-8779-9B5A1166619E}" type="presParOf" srcId="{2F67D7D3-73DF-4CF0-B0F4-13BE2A328FBB}" destId="{1754EFCB-1BFB-4E90-AD7D-E899846F3F54}" srcOrd="0" destOrd="0" presId="urn:microsoft.com/office/officeart/2011/layout/CircleProcess"/>
    <dgm:cxn modelId="{E3653642-FC34-4834-8D01-F29D4DF7951C}" type="presParOf" srcId="{2E687495-E629-4E46-9567-9D318A03E319}" destId="{FDBA7BFB-4D98-4ECB-828C-9770B742697D}"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4BA40-E871-4D46-8745-7D716FA89ABF}">
      <dsp:nvSpPr>
        <dsp:cNvPr id="0" name=""/>
        <dsp:cNvSpPr/>
      </dsp:nvSpPr>
      <dsp:spPr>
        <a:xfrm>
          <a:off x="10242310" y="1765645"/>
          <a:ext cx="1888065" cy="188770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2B9B0-BA7C-4B1D-835A-05EB8B64B6D5}">
      <dsp:nvSpPr>
        <dsp:cNvPr id="0" name=""/>
        <dsp:cNvSpPr/>
      </dsp:nvSpPr>
      <dsp:spPr>
        <a:xfrm>
          <a:off x="10305886" y="1828580"/>
          <a:ext cx="1762114" cy="1761837"/>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rial Rounded MT Bold" panose="020F0704030504030204" pitchFamily="34" charset="0"/>
            </a:rPr>
            <a:t>Communication and Decision making</a:t>
          </a:r>
        </a:p>
      </dsp:txBody>
      <dsp:txXfrm>
        <a:off x="10557788" y="2080318"/>
        <a:ext cx="1258310" cy="1258360"/>
      </dsp:txXfrm>
    </dsp:sp>
    <dsp:sp modelId="{853E3718-E655-4E05-9E68-BA7E388BD063}">
      <dsp:nvSpPr>
        <dsp:cNvPr id="0" name=""/>
        <dsp:cNvSpPr/>
      </dsp:nvSpPr>
      <dsp:spPr>
        <a:xfrm rot="2700000">
          <a:off x="8292002" y="1765433"/>
          <a:ext cx="1887799" cy="1887799"/>
        </a:xfrm>
        <a:prstGeom prst="teardrop">
          <a:avLst>
            <a:gd name="adj" fmla="val 100000"/>
          </a:avLst>
        </a:prstGeom>
        <a:solidFill>
          <a:schemeClr val="accent4">
            <a:hueOff val="1960178"/>
            <a:satOff val="-8155"/>
            <a:lumOff val="1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64FB5-07CE-4E3F-B8C0-24FD560FD5BE}">
      <dsp:nvSpPr>
        <dsp:cNvPr id="0" name=""/>
        <dsp:cNvSpPr/>
      </dsp:nvSpPr>
      <dsp:spPr>
        <a:xfrm>
          <a:off x="8355444" y="1828580"/>
          <a:ext cx="1762114" cy="1761837"/>
        </a:xfrm>
        <a:prstGeom prst="ellipse">
          <a:avLst/>
        </a:prstGeom>
        <a:solidFill>
          <a:schemeClr val="lt1">
            <a:alpha val="90000"/>
            <a:hueOff val="0"/>
            <a:satOff val="0"/>
            <a:lumOff val="0"/>
            <a:alphaOff val="0"/>
          </a:schemeClr>
        </a:solidFill>
        <a:ln w="12700" cap="flat" cmpd="sng" algn="ctr">
          <a:solidFill>
            <a:schemeClr val="accent4">
              <a:hueOff val="1960178"/>
              <a:satOff val="-8155"/>
              <a:lumOff val="1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rial Rounded MT Bold" panose="020F0704030504030204" pitchFamily="34" charset="0"/>
            </a:rPr>
            <a:t>Forecasting and Model Validation</a:t>
          </a:r>
        </a:p>
      </dsp:txBody>
      <dsp:txXfrm>
        <a:off x="8607346" y="2080318"/>
        <a:ext cx="1258310" cy="1258360"/>
      </dsp:txXfrm>
    </dsp:sp>
    <dsp:sp modelId="{1B101F49-7AE4-4CE5-B1FF-C6363CAE10CF}">
      <dsp:nvSpPr>
        <dsp:cNvPr id="0" name=""/>
        <dsp:cNvSpPr/>
      </dsp:nvSpPr>
      <dsp:spPr>
        <a:xfrm rot="2700000">
          <a:off x="6341560" y="1765433"/>
          <a:ext cx="1887799" cy="1887799"/>
        </a:xfrm>
        <a:prstGeom prst="teardrop">
          <a:avLst>
            <a:gd name="adj" fmla="val 100000"/>
          </a:avLst>
        </a:prstGeom>
        <a:solidFill>
          <a:schemeClr val="accent4">
            <a:hueOff val="3920356"/>
            <a:satOff val="-16311"/>
            <a:lumOff val="3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C1892C-20F1-4745-A301-2A1B257D8B3F}">
      <dsp:nvSpPr>
        <dsp:cNvPr id="0" name=""/>
        <dsp:cNvSpPr/>
      </dsp:nvSpPr>
      <dsp:spPr>
        <a:xfrm>
          <a:off x="6405003" y="1828580"/>
          <a:ext cx="1762114" cy="1761837"/>
        </a:xfrm>
        <a:prstGeom prst="ellipse">
          <a:avLst/>
        </a:prstGeom>
        <a:solidFill>
          <a:schemeClr val="lt1">
            <a:alpha val="90000"/>
            <a:hueOff val="0"/>
            <a:satOff val="0"/>
            <a:lumOff val="0"/>
            <a:alphaOff val="0"/>
          </a:schemeClr>
        </a:solidFill>
        <a:ln w="12700" cap="flat" cmpd="sng" algn="ctr">
          <a:solidFill>
            <a:schemeClr val="accent4">
              <a:hueOff val="3920356"/>
              <a:satOff val="-16311"/>
              <a:lumOff val="3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rial Rounded MT Bold" panose="020F0704030504030204" pitchFamily="34" charset="0"/>
            </a:rPr>
            <a:t>Model </a:t>
          </a:r>
          <a:r>
            <a:rPr lang="en-IN" sz="1600" kern="1200" dirty="0" err="1">
              <a:latin typeface="Arial Rounded MT Bold" panose="020F0704030504030204" pitchFamily="34" charset="0"/>
            </a:rPr>
            <a:t>Devolopment</a:t>
          </a:r>
          <a:endParaRPr lang="en-IN" sz="1600" kern="1200" dirty="0">
            <a:latin typeface="Arial Rounded MT Bold" panose="020F0704030504030204" pitchFamily="34" charset="0"/>
          </a:endParaRPr>
        </a:p>
      </dsp:txBody>
      <dsp:txXfrm>
        <a:off x="6656905" y="2080318"/>
        <a:ext cx="1258310" cy="1258360"/>
      </dsp:txXfrm>
    </dsp:sp>
    <dsp:sp modelId="{0D3699E4-CC53-4E3F-A9A8-5AFDC9E96D64}">
      <dsp:nvSpPr>
        <dsp:cNvPr id="0" name=""/>
        <dsp:cNvSpPr/>
      </dsp:nvSpPr>
      <dsp:spPr>
        <a:xfrm rot="2700000">
          <a:off x="4391119" y="1765433"/>
          <a:ext cx="1887799" cy="1887799"/>
        </a:xfrm>
        <a:prstGeom prst="teardrop">
          <a:avLst>
            <a:gd name="adj" fmla="val 100000"/>
          </a:avLst>
        </a:prstGeom>
        <a:solidFill>
          <a:schemeClr val="accent4">
            <a:hueOff val="5880535"/>
            <a:satOff val="-24466"/>
            <a:lumOff val="5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11CA35-C868-4CAE-927F-D5B4D58BE9A7}">
      <dsp:nvSpPr>
        <dsp:cNvPr id="0" name=""/>
        <dsp:cNvSpPr/>
      </dsp:nvSpPr>
      <dsp:spPr>
        <a:xfrm>
          <a:off x="4454561" y="1828580"/>
          <a:ext cx="1762114" cy="1761837"/>
        </a:xfrm>
        <a:prstGeom prst="ellipse">
          <a:avLst/>
        </a:prstGeom>
        <a:solidFill>
          <a:schemeClr val="lt1">
            <a:alpha val="90000"/>
            <a:hueOff val="0"/>
            <a:satOff val="0"/>
            <a:lumOff val="0"/>
            <a:alphaOff val="0"/>
          </a:schemeClr>
        </a:solidFill>
        <a:ln w="12700" cap="flat" cmpd="sng" algn="ctr">
          <a:solidFill>
            <a:schemeClr val="accent4">
              <a:hueOff val="5880535"/>
              <a:satOff val="-24466"/>
              <a:lumOff val="5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Rounded MT Bold" panose="020F0704030504030204" pitchFamily="34" charset="0"/>
            </a:rPr>
            <a:t>Model Selection</a:t>
          </a:r>
        </a:p>
      </dsp:txBody>
      <dsp:txXfrm>
        <a:off x="4705264" y="2080318"/>
        <a:ext cx="1258310" cy="1258360"/>
      </dsp:txXfrm>
    </dsp:sp>
    <dsp:sp modelId="{BBCD9507-3907-4945-9D7B-C6D5450F75A6}">
      <dsp:nvSpPr>
        <dsp:cNvPr id="0" name=""/>
        <dsp:cNvSpPr/>
      </dsp:nvSpPr>
      <dsp:spPr>
        <a:xfrm rot="2700000">
          <a:off x="2440677" y="1765433"/>
          <a:ext cx="1887799" cy="1887799"/>
        </a:xfrm>
        <a:prstGeom prst="teardrop">
          <a:avLst>
            <a:gd name="adj" fmla="val 100000"/>
          </a:avLst>
        </a:prstGeom>
        <a:solidFill>
          <a:schemeClr val="accent4">
            <a:hueOff val="7840713"/>
            <a:satOff val="-32622"/>
            <a:lumOff val="7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00255-A3E0-4037-BCAB-ABBCB9ECECC9}">
      <dsp:nvSpPr>
        <dsp:cNvPr id="0" name=""/>
        <dsp:cNvSpPr/>
      </dsp:nvSpPr>
      <dsp:spPr>
        <a:xfrm>
          <a:off x="2504120" y="1828580"/>
          <a:ext cx="1762114" cy="1761837"/>
        </a:xfrm>
        <a:prstGeom prst="ellipse">
          <a:avLst/>
        </a:prstGeom>
        <a:solidFill>
          <a:schemeClr val="lt1">
            <a:alpha val="90000"/>
            <a:hueOff val="0"/>
            <a:satOff val="0"/>
            <a:lumOff val="0"/>
            <a:alphaOff val="0"/>
          </a:schemeClr>
        </a:solidFill>
        <a:ln w="12700" cap="flat" cmpd="sng" algn="ctr">
          <a:solidFill>
            <a:schemeClr val="accent4">
              <a:hueOff val="7840713"/>
              <a:satOff val="-32622"/>
              <a:lumOff val="76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rial Rounded MT Bold" panose="020F0704030504030204" pitchFamily="34" charset="0"/>
            </a:rPr>
            <a:t>Data Analysis  and visualization</a:t>
          </a:r>
        </a:p>
      </dsp:txBody>
      <dsp:txXfrm>
        <a:off x="2754822" y="2080318"/>
        <a:ext cx="1258310" cy="1258360"/>
      </dsp:txXfrm>
    </dsp:sp>
    <dsp:sp modelId="{35BBD57B-43EA-4B82-8B6F-FEAFD80AF7A0}">
      <dsp:nvSpPr>
        <dsp:cNvPr id="0" name=""/>
        <dsp:cNvSpPr/>
      </dsp:nvSpPr>
      <dsp:spPr>
        <a:xfrm rot="2700000">
          <a:off x="490236" y="1765433"/>
          <a:ext cx="1887799" cy="1887799"/>
        </a:xfrm>
        <a:prstGeom prst="teardrop">
          <a:avLst>
            <a:gd name="adj" fmla="val 1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4EFCB-1BFB-4E90-AD7D-E899846F3F54}">
      <dsp:nvSpPr>
        <dsp:cNvPr id="0" name=""/>
        <dsp:cNvSpPr/>
      </dsp:nvSpPr>
      <dsp:spPr>
        <a:xfrm>
          <a:off x="552478" y="1828580"/>
          <a:ext cx="1762114" cy="1761837"/>
        </a:xfrm>
        <a:prstGeom prst="ellipse">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Rounded MT Bold" panose="020F0704030504030204" pitchFamily="34" charset="0"/>
            </a:rPr>
            <a:t>Data collection and Pre-processing</a:t>
          </a:r>
        </a:p>
      </dsp:txBody>
      <dsp:txXfrm>
        <a:off x="804380" y="2080318"/>
        <a:ext cx="1258310" cy="125836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49029-2B1A-4CB9-AF73-15C223818661}" type="datetimeFigureOut">
              <a:rPr lang="en-IN" smtClean="0"/>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A4A9D-EF7D-4AF2-B05A-C1222C921CD1}" type="slidenum">
              <a:rPr lang="en-IN" smtClean="0"/>
              <a:t>‹#›</a:t>
            </a:fld>
            <a:endParaRPr lang="en-IN"/>
          </a:p>
        </p:txBody>
      </p:sp>
    </p:spTree>
    <p:extLst>
      <p:ext uri="{BB962C8B-B14F-4D97-AF65-F5344CB8AC3E}">
        <p14:creationId xmlns:p14="http://schemas.microsoft.com/office/powerpoint/2010/main" val="359751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8A4A9D-EF7D-4AF2-B05A-C1222C921CD1}" type="slidenum">
              <a:rPr lang="en-IN" smtClean="0"/>
              <a:t>27</a:t>
            </a:fld>
            <a:endParaRPr lang="en-IN"/>
          </a:p>
        </p:txBody>
      </p:sp>
    </p:spTree>
    <p:extLst>
      <p:ext uri="{BB962C8B-B14F-4D97-AF65-F5344CB8AC3E}">
        <p14:creationId xmlns:p14="http://schemas.microsoft.com/office/powerpoint/2010/main" val="218422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A3FA-DC1A-3C21-30DB-89777942D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DD425C-DD9C-5E3F-774F-E198FAD66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0EEB05-C0AA-54A9-7F93-350F5E1423E9}"/>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5" name="Footer Placeholder 4">
            <a:extLst>
              <a:ext uri="{FF2B5EF4-FFF2-40B4-BE49-F238E27FC236}">
                <a16:creationId xmlns:a16="http://schemas.microsoft.com/office/drawing/2014/main" id="{703C59B9-5992-9E24-A908-6F4CA0358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36E95D-FA07-D88D-B00E-0F38432555B0}"/>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22265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A3F9-C61E-DEAA-494E-879884A89F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3FEBB8-1388-1653-AB41-E6E22D028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91398-963B-3D32-8DB4-A0CFD75354A2}"/>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5" name="Footer Placeholder 4">
            <a:extLst>
              <a:ext uri="{FF2B5EF4-FFF2-40B4-BE49-F238E27FC236}">
                <a16:creationId xmlns:a16="http://schemas.microsoft.com/office/drawing/2014/main" id="{9E95ECDE-3216-75A9-0E23-70B36CCD2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74326-F979-7C9E-6A13-BE1B1F9C467D}"/>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239711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F1C00-CD77-583C-91E8-CDBF53E7EC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CF4D3-0932-068B-A273-DFCA5EAC6A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CF7B5-A37D-78B4-B0EC-BBBFA84306D2}"/>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5" name="Footer Placeholder 4">
            <a:extLst>
              <a:ext uri="{FF2B5EF4-FFF2-40B4-BE49-F238E27FC236}">
                <a16:creationId xmlns:a16="http://schemas.microsoft.com/office/drawing/2014/main" id="{61C188B9-589A-1EFC-9B36-5B3617F14B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EE2E0-92AF-8FEB-7AE7-7D3B494B0488}"/>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317056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2682-8190-CF53-43B1-668C051BA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768633-A7A4-C9AC-2882-3E505D56E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53727-8AF4-7D0C-ABE3-50C07226A770}"/>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5" name="Footer Placeholder 4">
            <a:extLst>
              <a:ext uri="{FF2B5EF4-FFF2-40B4-BE49-F238E27FC236}">
                <a16:creationId xmlns:a16="http://schemas.microsoft.com/office/drawing/2014/main" id="{21EB2865-584E-8ACC-378C-672A61203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A0853-8544-01A2-39F5-A54C9DA5B29A}"/>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361385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C58B-077B-14C3-694C-4466F0BD37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97AB68-20C5-2324-F4B4-7EF55BDC24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1987B-935B-4334-EF2F-5832B0A4272F}"/>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5" name="Footer Placeholder 4">
            <a:extLst>
              <a:ext uri="{FF2B5EF4-FFF2-40B4-BE49-F238E27FC236}">
                <a16:creationId xmlns:a16="http://schemas.microsoft.com/office/drawing/2014/main" id="{3FDCA332-8AF7-1606-F6AA-2F2F0B84F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EA4F0-BB02-2C2C-A4C5-171F903464A0}"/>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51195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CAA8-A168-CB47-9A31-F37ED3E2A9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3E5ABD-C4B4-F715-DD7B-F67F32D90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059B2C-8833-17D7-4768-3F468E8DCF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17A240-FD85-C9DE-2CB2-123C44882FE6}"/>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6" name="Footer Placeholder 5">
            <a:extLst>
              <a:ext uri="{FF2B5EF4-FFF2-40B4-BE49-F238E27FC236}">
                <a16:creationId xmlns:a16="http://schemas.microsoft.com/office/drawing/2014/main" id="{BA1F96D0-B60A-DCB1-163E-E68162D44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C35402-7086-A5D3-0F79-FF6A4DC4575C}"/>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33453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46D7-BBC1-DBD6-75DC-6DFFE33B4B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E95BE-7ACF-2839-4211-08F870A08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033AA-0B4A-FB7E-F602-291A30AA9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9D9205-C4C4-F272-7597-F5AA8B771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3A024-4B03-FF67-3985-944EE62F08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2E22C4-ED74-F3C7-635D-C1AC7B9EE335}"/>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8" name="Footer Placeholder 7">
            <a:extLst>
              <a:ext uri="{FF2B5EF4-FFF2-40B4-BE49-F238E27FC236}">
                <a16:creationId xmlns:a16="http://schemas.microsoft.com/office/drawing/2014/main" id="{2C80A1C6-77E2-F3A9-533E-B6E663E611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0D1D87-7134-595F-0ADA-5F67D21A4AEA}"/>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81344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59C8-44E6-FE8B-13CF-2D455BC5EE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A4052F-C020-2BBA-27D9-40F7D2FCB9AB}"/>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4" name="Footer Placeholder 3">
            <a:extLst>
              <a:ext uri="{FF2B5EF4-FFF2-40B4-BE49-F238E27FC236}">
                <a16:creationId xmlns:a16="http://schemas.microsoft.com/office/drawing/2014/main" id="{2328790F-046C-05B3-4179-2470B59FF7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BFC11F-B42A-656C-B773-AF928734DC20}"/>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137231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AE76D-2765-7DEE-DA44-B13DA58EA1F6}"/>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3" name="Footer Placeholder 2">
            <a:extLst>
              <a:ext uri="{FF2B5EF4-FFF2-40B4-BE49-F238E27FC236}">
                <a16:creationId xmlns:a16="http://schemas.microsoft.com/office/drawing/2014/main" id="{59411465-E9C5-7634-4F1B-2CBA917EF4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519EC5-B966-EE69-3E9B-3C5C7D37F9EC}"/>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3805519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BAC2-0E0B-D813-8920-9E440762A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1B7D20-751C-4BE4-E7FB-0E289F120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1F964A-9D85-1536-C14C-5D9C9DFC4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17DD4-856E-7184-BD9E-CD9A7B826D40}"/>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6" name="Footer Placeholder 5">
            <a:extLst>
              <a:ext uri="{FF2B5EF4-FFF2-40B4-BE49-F238E27FC236}">
                <a16:creationId xmlns:a16="http://schemas.microsoft.com/office/drawing/2014/main" id="{CA7E1378-4028-171A-1C02-BFFEB336AA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194BB-6BD3-907B-EBF2-AB085EC8A5F5}"/>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329663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29C5-00EC-3A94-FDED-96B4D4D1E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FDA43F-FDB7-9D52-4974-1CF7CFDA7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B605D5-6778-73A6-3114-EC12350C1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731C-E27A-FFF4-3E99-379615D33A73}"/>
              </a:ext>
            </a:extLst>
          </p:cNvPr>
          <p:cNvSpPr>
            <a:spLocks noGrp="1"/>
          </p:cNvSpPr>
          <p:nvPr>
            <p:ph type="dt" sz="half" idx="10"/>
          </p:nvPr>
        </p:nvSpPr>
        <p:spPr/>
        <p:txBody>
          <a:bodyPr/>
          <a:lstStyle/>
          <a:p>
            <a:fld id="{2360D5A9-3811-4D6E-BD26-B96AA126ECA4}" type="datetimeFigureOut">
              <a:rPr lang="en-IN" smtClean="0"/>
              <a:t>23-05-2023</a:t>
            </a:fld>
            <a:endParaRPr lang="en-IN"/>
          </a:p>
        </p:txBody>
      </p:sp>
      <p:sp>
        <p:nvSpPr>
          <p:cNvPr id="6" name="Footer Placeholder 5">
            <a:extLst>
              <a:ext uri="{FF2B5EF4-FFF2-40B4-BE49-F238E27FC236}">
                <a16:creationId xmlns:a16="http://schemas.microsoft.com/office/drawing/2014/main" id="{4B25440B-CDE0-C2D4-03D5-9E076E4E51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BC856-4CA0-25D0-74BF-0C53A6B5BA7E}"/>
              </a:ext>
            </a:extLst>
          </p:cNvPr>
          <p:cNvSpPr>
            <a:spLocks noGrp="1"/>
          </p:cNvSpPr>
          <p:nvPr>
            <p:ph type="sldNum" sz="quarter" idx="12"/>
          </p:nvPr>
        </p:nvSpPr>
        <p:spPr/>
        <p:txBody>
          <a:bodyPr/>
          <a:lstStyle/>
          <a:p>
            <a:fld id="{37487C2C-4B8E-4919-92DE-8C28C0903A1E}" type="slidenum">
              <a:rPr lang="en-IN" smtClean="0"/>
              <a:t>‹#›</a:t>
            </a:fld>
            <a:endParaRPr lang="en-IN"/>
          </a:p>
        </p:txBody>
      </p:sp>
    </p:spTree>
    <p:extLst>
      <p:ext uri="{BB962C8B-B14F-4D97-AF65-F5344CB8AC3E}">
        <p14:creationId xmlns:p14="http://schemas.microsoft.com/office/powerpoint/2010/main" val="281875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B0F1F-E6C4-DB42-11B0-9B1FE7CE1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647A01-0B39-178B-2E6C-277ED13C1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F05C4D-F98C-9C08-AAC5-99004B925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0D5A9-3811-4D6E-BD26-B96AA126ECA4}" type="datetimeFigureOut">
              <a:rPr lang="en-IN" smtClean="0"/>
              <a:t>23-05-2023</a:t>
            </a:fld>
            <a:endParaRPr lang="en-IN"/>
          </a:p>
        </p:txBody>
      </p:sp>
      <p:sp>
        <p:nvSpPr>
          <p:cNvPr id="5" name="Footer Placeholder 4">
            <a:extLst>
              <a:ext uri="{FF2B5EF4-FFF2-40B4-BE49-F238E27FC236}">
                <a16:creationId xmlns:a16="http://schemas.microsoft.com/office/drawing/2014/main" id="{4B1A26C8-0FA1-62DE-9F43-B830991E8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BDDC44-C693-CAAA-B37F-2671DE2004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87C2C-4B8E-4919-92DE-8C28C0903A1E}" type="slidenum">
              <a:rPr lang="en-IN" smtClean="0"/>
              <a:t>‹#›</a:t>
            </a:fld>
            <a:endParaRPr lang="en-IN"/>
          </a:p>
        </p:txBody>
      </p:sp>
    </p:spTree>
    <p:extLst>
      <p:ext uri="{BB962C8B-B14F-4D97-AF65-F5344CB8AC3E}">
        <p14:creationId xmlns:p14="http://schemas.microsoft.com/office/powerpoint/2010/main" val="166234344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ffee mug alongside coffee tree">
            <a:extLst>
              <a:ext uri="{FF2B5EF4-FFF2-40B4-BE49-F238E27FC236}">
                <a16:creationId xmlns:a16="http://schemas.microsoft.com/office/drawing/2014/main" id="{4E5CC6DB-D6F9-6FB1-570C-5AE7629F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428624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a on a table alongside tea garden">
            <a:extLst>
              <a:ext uri="{FF2B5EF4-FFF2-40B4-BE49-F238E27FC236}">
                <a16:creationId xmlns:a16="http://schemas.microsoft.com/office/drawing/2014/main" id="{010228C6-17DE-0C5D-17A1-5D0C8E40C1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65" b="11825"/>
          <a:stretch/>
        </p:blipFill>
        <p:spPr bwMode="auto">
          <a:xfrm>
            <a:off x="7905751" y="0"/>
            <a:ext cx="42862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F98F4C6-5B9D-6EB8-5C5E-FC3BDF22BE73}"/>
              </a:ext>
            </a:extLst>
          </p:cNvPr>
          <p:cNvSpPr/>
          <p:nvPr/>
        </p:nvSpPr>
        <p:spPr>
          <a:xfrm>
            <a:off x="4500563" y="352231"/>
            <a:ext cx="3171825" cy="6143625"/>
          </a:xfrm>
          <a:prstGeom prst="rect">
            <a:avLst/>
          </a:prstGeom>
          <a:ln>
            <a:noFill/>
          </a:ln>
          <a:effectLst>
            <a:glow rad="101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b="1" dirty="0">
                <a:effectLst>
                  <a:outerShdw blurRad="38100" dist="38100" dir="2700000" algn="tl">
                    <a:srgbClr val="000000">
                      <a:alpha val="43137"/>
                    </a:srgbClr>
                  </a:outerShdw>
                </a:effectLst>
                <a:latin typeface="Bahnschrift Light" panose="020B0502040204020203" pitchFamily="34" charset="0"/>
              </a:rPr>
              <a:t>An Introspective Study on Cultivation of Coffee and Tea in India</a:t>
            </a:r>
          </a:p>
          <a:p>
            <a:pPr algn="ctr"/>
            <a:endParaRPr lang="en-IN" sz="4000" b="1" dirty="0">
              <a:effectLst>
                <a:outerShdw blurRad="38100" dist="38100" dir="2700000" algn="tl">
                  <a:srgbClr val="000000">
                    <a:alpha val="43137"/>
                  </a:srgbClr>
                </a:outerShdw>
              </a:effectLst>
              <a:latin typeface="Arial Narrow" panose="020B0606020202030204" pitchFamily="34" charset="0"/>
            </a:endParaRPr>
          </a:p>
          <a:p>
            <a:pPr algn="ctr"/>
            <a:endParaRPr lang="en-IN" sz="4000" b="1" dirty="0">
              <a:effectLst>
                <a:outerShdw blurRad="38100" dist="38100" dir="2700000" algn="tl">
                  <a:srgbClr val="000000">
                    <a:alpha val="43137"/>
                  </a:srgbClr>
                </a:outerShdw>
              </a:effectLst>
              <a:latin typeface="Arial Narrow" panose="020B0606020202030204" pitchFamily="34" charset="0"/>
            </a:endParaRPr>
          </a:p>
          <a:p>
            <a:pPr algn="ctr"/>
            <a:r>
              <a:rPr lang="en-IN" sz="4000" dirty="0">
                <a:effectLst>
                  <a:outerShdw blurRad="38100" dist="38100" dir="2700000" algn="tl">
                    <a:srgbClr val="000000">
                      <a:alpha val="43137"/>
                    </a:srgbClr>
                  </a:outerShdw>
                </a:effectLst>
                <a:latin typeface="Book Antiqua" panose="02040602050305030304" pitchFamily="18" charset="0"/>
              </a:rPr>
              <a:t>Abhra Roy</a:t>
            </a:r>
          </a:p>
        </p:txBody>
      </p:sp>
    </p:spTree>
    <p:extLst>
      <p:ext uri="{BB962C8B-B14F-4D97-AF65-F5344CB8AC3E}">
        <p14:creationId xmlns:p14="http://schemas.microsoft.com/office/powerpoint/2010/main" val="38786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352BAD-54D6-285E-4443-53EECD5E5315}"/>
              </a:ext>
            </a:extLst>
          </p:cNvPr>
          <p:cNvSpPr txBox="1"/>
          <p:nvPr/>
        </p:nvSpPr>
        <p:spPr>
          <a:xfrm>
            <a:off x="-1" y="0"/>
            <a:ext cx="11790947" cy="5324535"/>
          </a:xfrm>
          <a:prstGeom prst="rect">
            <a:avLst/>
          </a:prstGeom>
          <a:noFill/>
        </p:spPr>
        <p:txBody>
          <a:bodyPr wrap="square">
            <a:spAutoFit/>
          </a:bodyPr>
          <a:lstStyle/>
          <a:p>
            <a:endParaRPr lang="en-US" sz="24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r>
              <a:rPr lang="en-US" sz="24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Modeling and Forecasting:</a:t>
            </a:r>
            <a:endParaRPr lang="en-US" sz="20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sz="2000" i="0" dirty="0">
                <a:solidFill>
                  <a:schemeClr val="accent4"/>
                </a:solidFill>
                <a:latin typeface="Bell MT" panose="02020503060305020303" pitchFamily="18" charset="0"/>
              </a:rPr>
              <a:t>It uses statistical and mathematical techniques to analyze past observations and predict future values or patterns. </a:t>
            </a:r>
          </a:p>
          <a:p>
            <a:pPr marL="285750" indent="-285750">
              <a:buFont typeface="Wingdings" panose="05000000000000000000" pitchFamily="2" charset="2"/>
              <a:buChar char="q"/>
            </a:pPr>
            <a:endParaRPr lang="en-US" sz="2000" i="0" dirty="0">
              <a:solidFill>
                <a:schemeClr val="accent4"/>
              </a:solidFill>
              <a:latin typeface="Bell MT" panose="02020503060305020303" pitchFamily="18" charset="0"/>
            </a:endParaRPr>
          </a:p>
          <a:p>
            <a:pPr marL="285750" indent="-285750">
              <a:buFont typeface="Wingdings" panose="05000000000000000000" pitchFamily="2" charset="2"/>
              <a:buChar char="q"/>
            </a:pPr>
            <a:r>
              <a:rPr lang="en-US" sz="2000" i="0" dirty="0">
                <a:solidFill>
                  <a:srgbClr val="00B0F0"/>
                </a:solidFill>
                <a:latin typeface="Bell MT" panose="02020503060305020303" pitchFamily="18" charset="0"/>
              </a:rPr>
              <a:t>This process is crucial in various fields, such as economics, finance, marketing, and operations research, where understanding and predicting future trends and behavior is essential for decision-making and planning. </a:t>
            </a:r>
          </a:p>
          <a:p>
            <a:endParaRPr lang="en-US" sz="2000" dirty="0">
              <a:solidFill>
                <a:schemeClr val="accent4"/>
              </a:solidFill>
              <a:latin typeface="Bell MT" panose="02020503060305020303" pitchFamily="18" charset="0"/>
            </a:endParaRPr>
          </a:p>
          <a:p>
            <a:endParaRPr lang="en-US" sz="2000" dirty="0">
              <a:solidFill>
                <a:schemeClr val="accent4"/>
              </a:solidFill>
              <a:latin typeface="Bell MT" panose="02020503060305020303" pitchFamily="18" charset="0"/>
            </a:endParaRPr>
          </a:p>
          <a:p>
            <a:pPr algn="ctr"/>
            <a:r>
              <a:rPr lang="en-US" sz="2000" dirty="0">
                <a:solidFill>
                  <a:srgbClr val="FF0000"/>
                </a:solidFill>
                <a:latin typeface="Bell MT" panose="02020503060305020303" pitchFamily="18" charset="0"/>
              </a:rPr>
              <a:t>We have used the ‘forecast’ and ‘time-series’ packages in R software for this process.</a:t>
            </a:r>
          </a:p>
          <a:p>
            <a:endParaRPr lang="en-US" sz="2000" dirty="0">
              <a:solidFill>
                <a:schemeClr val="accent4"/>
              </a:solidFill>
              <a:latin typeface="Bell MT" panose="02020503060305020303" pitchFamily="18" charset="0"/>
            </a:endParaRPr>
          </a:p>
          <a:p>
            <a:endParaRPr lang="en-US" sz="2000" dirty="0">
              <a:solidFill>
                <a:schemeClr val="accent4"/>
              </a:solidFill>
              <a:latin typeface="Bell MT" panose="02020503060305020303" pitchFamily="18" charset="0"/>
            </a:endParaRPr>
          </a:p>
          <a:p>
            <a:r>
              <a:rPr lang="en-US" sz="2000" b="0" i="0" dirty="0">
                <a:effectLst/>
                <a:latin typeface="Bahnschrift Light" panose="020B0502040204020203" pitchFamily="34" charset="0"/>
              </a:rPr>
              <a:t>The modeling and forecasting process typically involves the following steps:</a:t>
            </a:r>
            <a:endParaRPr lang="en-US" sz="2000" i="0" dirty="0">
              <a:latin typeface="Bahnschrift Light" panose="020B0502040204020203" pitchFamily="34" charset="0"/>
            </a:endParaRPr>
          </a:p>
          <a:p>
            <a:endParaRPr lang="en-US" sz="1800" i="0" dirty="0">
              <a:solidFill>
                <a:srgbClr val="00B0F0"/>
              </a:solidFill>
              <a:latin typeface="Bell MT" panose="02020503060305020303" pitchFamily="18" charset="0"/>
            </a:endParaRPr>
          </a:p>
          <a:p>
            <a:endParaRPr lang="en-US" dirty="0">
              <a:solidFill>
                <a:srgbClr val="00B0F0"/>
              </a:solidFill>
              <a:latin typeface="Bell MT" panose="02020503060305020303" pitchFamily="18" charset="0"/>
            </a:endParaRPr>
          </a:p>
          <a:p>
            <a:endParaRPr lang="en-US" sz="1800" i="0" dirty="0">
              <a:solidFill>
                <a:srgbClr val="00B0F0"/>
              </a:solidFill>
              <a:latin typeface="Bell MT" panose="02020503060305020303" pitchFamily="18" charset="0"/>
            </a:endParaRPr>
          </a:p>
        </p:txBody>
      </p:sp>
      <p:graphicFrame>
        <p:nvGraphicFramePr>
          <p:cNvPr id="6" name="Diagram 5">
            <a:extLst>
              <a:ext uri="{FF2B5EF4-FFF2-40B4-BE49-F238E27FC236}">
                <a16:creationId xmlns:a16="http://schemas.microsoft.com/office/drawing/2014/main" id="{1CE74A09-858E-84B9-52BA-D38EAF538D54}"/>
              </a:ext>
            </a:extLst>
          </p:cNvPr>
          <p:cNvGraphicFramePr/>
          <p:nvPr>
            <p:extLst>
              <p:ext uri="{D42A27DB-BD31-4B8C-83A1-F6EECF244321}">
                <p14:modId xmlns:p14="http://schemas.microsoft.com/office/powerpoint/2010/main" val="2120459550"/>
              </p:ext>
            </p:extLst>
          </p:nvPr>
        </p:nvGraphicFramePr>
        <p:xfrm>
          <a:off x="-149727" y="2773055"/>
          <a:ext cx="1222943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51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7C141F-01D9-5FD7-939E-8D1C6EFF0590}"/>
              </a:ext>
            </a:extLst>
          </p:cNvPr>
          <p:cNvSpPr txBox="1"/>
          <p:nvPr/>
        </p:nvSpPr>
        <p:spPr>
          <a:xfrm>
            <a:off x="-1" y="0"/>
            <a:ext cx="9593180" cy="6647974"/>
          </a:xfrm>
          <a:prstGeom prst="rect">
            <a:avLst/>
          </a:prstGeom>
          <a:noFill/>
        </p:spPr>
        <p:txBody>
          <a:bodyPr wrap="square">
            <a:spAutoFit/>
          </a:bodyPr>
          <a:lstStyle/>
          <a:p>
            <a:r>
              <a:rPr lang="en-US" sz="28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Regression</a:t>
            </a:r>
            <a:r>
              <a:rPr lang="en-US" sz="18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 </a:t>
            </a:r>
            <a:r>
              <a:rPr lang="en-US" sz="28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Analysis:</a:t>
            </a:r>
          </a:p>
          <a:p>
            <a:endPar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i="1" dirty="0">
                <a:solidFill>
                  <a:srgbClr val="00B0F0"/>
                </a:solidFill>
                <a:latin typeface="Bell MT" panose="02020503060305020303" pitchFamily="18" charset="0"/>
              </a:rPr>
              <a:t> </a:t>
            </a:r>
            <a:r>
              <a:rPr lang="en-US" dirty="0">
                <a:solidFill>
                  <a:srgbClr val="00B0F0"/>
                </a:solidFill>
                <a:latin typeface="Bell MT" panose="02020503060305020303" pitchFamily="18" charset="0"/>
              </a:rPr>
              <a:t>It</a:t>
            </a:r>
            <a:r>
              <a:rPr lang="en-US" sz="1800" i="1" dirty="0">
                <a:solidFill>
                  <a:srgbClr val="00B0F0"/>
                </a:solidFill>
                <a:latin typeface="Bell MT" panose="02020503060305020303" pitchFamily="18" charset="0"/>
              </a:rPr>
              <a:t> </a:t>
            </a:r>
            <a:r>
              <a:rPr lang="en-US" sz="1800" i="0" dirty="0">
                <a:solidFill>
                  <a:srgbClr val="00B0F0"/>
                </a:solidFill>
                <a:latin typeface="Bell MT" panose="02020503060305020303" pitchFamily="18" charset="0"/>
              </a:rPr>
              <a:t>aims to establish a functional relationship between a dependent variable and one or more independent variables. It quantifies how changes in the independent variables are associated with changes in the dependent variable.</a:t>
            </a:r>
            <a:endParaRPr lang="en-US" dirty="0">
              <a:solidFill>
                <a:srgbClr val="00B0F0"/>
              </a:solidFill>
              <a:latin typeface="Bell MT" panose="02020503060305020303" pitchFamily="18" charset="0"/>
            </a:endParaRPr>
          </a:p>
          <a:p>
            <a:pPr marL="285750" indent="-285750">
              <a:buFont typeface="Wingdings" panose="05000000000000000000" pitchFamily="2" charset="2"/>
              <a:buChar char="q"/>
            </a:pPr>
            <a:endParaRPr lang="en-US" sz="1800" i="0" dirty="0">
              <a:solidFill>
                <a:srgbClr val="00B0F0"/>
              </a:solidFill>
              <a:latin typeface="Bell MT" panose="02020503060305020303" pitchFamily="18" charset="0"/>
            </a:endParaRPr>
          </a:p>
          <a:p>
            <a:pPr marL="285750" indent="-285750">
              <a:buFont typeface="Wingdings" panose="05000000000000000000" pitchFamily="2" charset="2"/>
              <a:buChar char="q"/>
            </a:pPr>
            <a:r>
              <a:rPr lang="en-US" sz="1800" i="0" dirty="0">
                <a:solidFill>
                  <a:srgbClr val="00B050"/>
                </a:solidFill>
                <a:latin typeface="Bell MT" panose="02020503060305020303" pitchFamily="18" charset="0"/>
              </a:rPr>
              <a:t>It is employed for, </a:t>
            </a:r>
            <a:r>
              <a:rPr lang="en-US" sz="1800" i="0" dirty="0">
                <a:solidFill>
                  <a:srgbClr val="FFC000"/>
                </a:solidFill>
                <a:latin typeface="Bell MT" panose="02020503060305020303" pitchFamily="18" charset="0"/>
              </a:rPr>
              <a:t>Prediction, Relationship Analysis, Inference, Hypothesis Testing</a:t>
            </a:r>
            <a:r>
              <a:rPr lang="en-US" sz="1800" i="0" dirty="0">
                <a:solidFill>
                  <a:srgbClr val="00B0F0"/>
                </a:solidFill>
                <a:latin typeface="Bell MT" panose="02020503060305020303" pitchFamily="18" charset="0"/>
              </a:rPr>
              <a:t> </a:t>
            </a:r>
          </a:p>
          <a:p>
            <a:pPr marL="285750" indent="-285750">
              <a:buFont typeface="Wingdings" panose="05000000000000000000" pitchFamily="2" charset="2"/>
              <a:buChar char="q"/>
            </a:pPr>
            <a:endParaRPr lang="en-US" dirty="0">
              <a:solidFill>
                <a:srgbClr val="00B0F0"/>
              </a:solidFill>
              <a:latin typeface="Bell MT" panose="02020503060305020303" pitchFamily="18" charset="0"/>
            </a:endParaRPr>
          </a:p>
          <a:p>
            <a:pPr marL="285750" indent="-285750">
              <a:buFont typeface="Wingdings" panose="05000000000000000000" pitchFamily="2" charset="2"/>
              <a:buChar char="q"/>
            </a:pPr>
            <a:r>
              <a:rPr lang="en-US" sz="1800" i="0" dirty="0">
                <a:solidFill>
                  <a:srgbClr val="00B0F0"/>
                </a:solidFill>
                <a:latin typeface="Bell MT" panose="02020503060305020303" pitchFamily="18" charset="0"/>
              </a:rPr>
              <a:t>It relies on several assumptions, such as linearity, independence, normality of errors, homoscedasticity (constant variance), and absence of multicollinearity.</a:t>
            </a:r>
          </a:p>
          <a:p>
            <a:pPr marL="285750" indent="-285750">
              <a:buFont typeface="Wingdings" panose="05000000000000000000" pitchFamily="2" charset="2"/>
              <a:buChar char="q"/>
            </a:pPr>
            <a:endParaRPr lang="en-US" dirty="0">
              <a:solidFill>
                <a:srgbClr val="00B0F0"/>
              </a:solidFill>
              <a:latin typeface="Bell MT" panose="02020503060305020303" pitchFamily="18" charset="0"/>
            </a:endParaRPr>
          </a:p>
          <a:p>
            <a:pPr marL="285750" indent="-285750">
              <a:buFont typeface="Wingdings" panose="05000000000000000000" pitchFamily="2" charset="2"/>
              <a:buChar char="q"/>
            </a:pPr>
            <a:r>
              <a:rPr lang="en-US" b="0" i="0" dirty="0">
                <a:solidFill>
                  <a:srgbClr val="00B050"/>
                </a:solidFill>
                <a:effectLst/>
                <a:latin typeface="Bell MT" panose="02020503060305020303" pitchFamily="18" charset="0"/>
              </a:rPr>
              <a:t>Various techniques are used to evaluate the performance of regression models, such as R-squared (coefficient of determination), adjusted R-squared, root mean square error (RMSE), and significance tests for coefficients. These metrics assess the model's goodness-of-fit, accuracy, and statistical significance.</a:t>
            </a:r>
          </a:p>
          <a:p>
            <a:pPr marL="285750" indent="-285750">
              <a:buFont typeface="Wingdings" panose="05000000000000000000" pitchFamily="2" charset="2"/>
              <a:buChar char="q"/>
            </a:pPr>
            <a:endParaRPr lang="en-US" sz="1800" dirty="0">
              <a:solidFill>
                <a:srgbClr val="00B050"/>
              </a:solidFill>
              <a:latin typeface="Bell MT" panose="02020503060305020303" pitchFamily="18" charset="0"/>
            </a:endParaRPr>
          </a:p>
          <a:p>
            <a:pPr marL="285750" indent="-285750">
              <a:buFont typeface="Wingdings" panose="05000000000000000000" pitchFamily="2" charset="2"/>
              <a:buChar char="q"/>
            </a:pPr>
            <a:r>
              <a:rPr lang="en-US" i="0" dirty="0">
                <a:solidFill>
                  <a:srgbClr val="00B0F0"/>
                </a:solidFill>
                <a:latin typeface="Bell MT" panose="02020503060305020303" pitchFamily="18" charset="0"/>
              </a:rPr>
              <a:t>Several types of Regression are </a:t>
            </a:r>
            <a:r>
              <a:rPr lang="en-US" i="0" dirty="0">
                <a:solidFill>
                  <a:srgbClr val="FFC000"/>
                </a:solidFill>
                <a:latin typeface="Bell MT" panose="02020503060305020303" pitchFamily="18" charset="0"/>
              </a:rPr>
              <a:t>Linear, Polynomial, Logistic, regression, etc.</a:t>
            </a:r>
          </a:p>
          <a:p>
            <a:pPr marL="285750" indent="-285750">
              <a:buFont typeface="Wingdings" panose="05000000000000000000" pitchFamily="2" charset="2"/>
              <a:buChar char="q"/>
            </a:pPr>
            <a:endParaRPr lang="en-US" sz="1800" dirty="0">
              <a:solidFill>
                <a:srgbClr val="FFC000"/>
              </a:solidFill>
              <a:latin typeface="Bell MT" panose="02020503060305020303" pitchFamily="18" charset="0"/>
            </a:endParaRPr>
          </a:p>
          <a:p>
            <a:pPr marL="285750" indent="-285750">
              <a:buFont typeface="Wingdings" panose="05000000000000000000" pitchFamily="2" charset="2"/>
              <a:buChar char="q"/>
            </a:pPr>
            <a:endParaRPr lang="en-US" i="0" dirty="0">
              <a:solidFill>
                <a:srgbClr val="FFC000"/>
              </a:solidFill>
              <a:latin typeface="Bell MT" panose="02020503060305020303" pitchFamily="18" charset="0"/>
            </a:endParaRPr>
          </a:p>
          <a:p>
            <a:pPr algn="ctr"/>
            <a:r>
              <a:rPr lang="en-US" dirty="0">
                <a:solidFill>
                  <a:srgbClr val="FF0000"/>
                </a:solidFill>
                <a:latin typeface="Bell MT" panose="02020503060305020303" pitchFamily="18" charset="0"/>
              </a:rPr>
              <a:t>For this discussion, Linear and Polynomial Regression is used to model the area of cultivation against the amount of tea or coffee produced.</a:t>
            </a:r>
            <a:endParaRPr lang="en-US" i="0" dirty="0">
              <a:solidFill>
                <a:srgbClr val="FF0000"/>
              </a:solidFill>
              <a:latin typeface="Bell MT" panose="02020503060305020303" pitchFamily="18" charset="0"/>
            </a:endParaRPr>
          </a:p>
        </p:txBody>
      </p:sp>
    </p:spTree>
    <p:extLst>
      <p:ext uri="{BB962C8B-B14F-4D97-AF65-F5344CB8AC3E}">
        <p14:creationId xmlns:p14="http://schemas.microsoft.com/office/powerpoint/2010/main" val="64490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86FC38-2831-C9BC-DB35-9BBCD42F4D27}"/>
              </a:ext>
            </a:extLst>
          </p:cNvPr>
          <p:cNvSpPr txBox="1"/>
          <p:nvPr/>
        </p:nvSpPr>
        <p:spPr>
          <a:xfrm>
            <a:off x="449178" y="758767"/>
            <a:ext cx="9994231" cy="5816977"/>
          </a:xfrm>
          <a:prstGeom prst="rect">
            <a:avLst/>
          </a:prstGeom>
          <a:noFill/>
        </p:spPr>
        <p:txBody>
          <a:bodyPr wrap="square">
            <a:spAutoFit/>
          </a:bodyPr>
          <a:lstStyle/>
          <a:p>
            <a:r>
              <a:rPr lang="en-US" sz="28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Prediction:</a:t>
            </a:r>
          </a:p>
          <a:p>
            <a:endPar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i="1" dirty="0">
                <a:solidFill>
                  <a:srgbClr val="FFC000"/>
                </a:solidFill>
                <a:latin typeface="Bell MT" panose="02020503060305020303" pitchFamily="18" charset="0"/>
              </a:rPr>
              <a:t> </a:t>
            </a:r>
            <a:r>
              <a:rPr lang="en-US" sz="2000" dirty="0">
                <a:solidFill>
                  <a:srgbClr val="FFC000"/>
                </a:solidFill>
                <a:latin typeface="Bell MT" panose="02020503060305020303" pitchFamily="18" charset="0"/>
              </a:rPr>
              <a:t>For the best-fitted model on the data we would like to predict the future of tea and coffee cultivation in India. </a:t>
            </a:r>
          </a:p>
          <a:p>
            <a:pPr marL="285750" indent="-285750">
              <a:buFont typeface="Wingdings" panose="05000000000000000000" pitchFamily="2" charset="2"/>
              <a:buChar char="q"/>
            </a:pPr>
            <a:endParaRPr lang="en-US" sz="2000" dirty="0">
              <a:solidFill>
                <a:srgbClr val="00B0F0"/>
              </a:solidFill>
              <a:latin typeface="Bell MT" panose="02020503060305020303" pitchFamily="18" charset="0"/>
            </a:endParaRPr>
          </a:p>
          <a:p>
            <a:pPr marL="285750" indent="-285750">
              <a:buFont typeface="Wingdings" panose="05000000000000000000" pitchFamily="2" charset="2"/>
              <a:buChar char="q"/>
            </a:pPr>
            <a:endParaRPr lang="en-US" sz="2000" dirty="0">
              <a:solidFill>
                <a:srgbClr val="00B0F0"/>
              </a:solidFill>
              <a:latin typeface="Bell MT" panose="02020503060305020303" pitchFamily="18" charset="0"/>
            </a:endParaRPr>
          </a:p>
          <a:p>
            <a:pPr marL="285750" indent="-285750">
              <a:buFont typeface="Wingdings" panose="05000000000000000000" pitchFamily="2" charset="2"/>
              <a:buChar char="q"/>
            </a:pPr>
            <a:r>
              <a:rPr lang="en-US" sz="2000" dirty="0">
                <a:solidFill>
                  <a:srgbClr val="00B050"/>
                </a:solidFill>
                <a:latin typeface="Bell MT" panose="02020503060305020303" pitchFamily="18" charset="0"/>
              </a:rPr>
              <a:t>The model of area under production on production and demand of the drink is forecasted for next 10 years and hence we tried to conclude according to the urge in demand of these drinks’ the prospect in Economic point of view.</a:t>
            </a:r>
          </a:p>
          <a:p>
            <a:pPr marL="285750" indent="-285750">
              <a:buFont typeface="Wingdings" panose="05000000000000000000" pitchFamily="2" charset="2"/>
              <a:buChar char="q"/>
            </a:pPr>
            <a:endParaRPr lang="en-US" sz="2000" dirty="0">
              <a:solidFill>
                <a:srgbClr val="00B0F0"/>
              </a:solidFill>
              <a:latin typeface="Bell MT" panose="02020503060305020303" pitchFamily="18" charset="0"/>
            </a:endParaRPr>
          </a:p>
          <a:p>
            <a:pPr marL="285750" indent="-285750">
              <a:buFont typeface="Wingdings" panose="05000000000000000000" pitchFamily="2" charset="2"/>
              <a:buChar char="q"/>
            </a:pPr>
            <a:endParaRPr lang="en-US" sz="2000" dirty="0">
              <a:solidFill>
                <a:srgbClr val="00B0F0"/>
              </a:solidFill>
              <a:latin typeface="Bell MT" panose="02020503060305020303" pitchFamily="18" charset="0"/>
            </a:endParaRPr>
          </a:p>
          <a:p>
            <a:pPr marL="285750" indent="-285750">
              <a:buFont typeface="Wingdings" panose="05000000000000000000" pitchFamily="2" charset="2"/>
              <a:buChar char="q"/>
            </a:pPr>
            <a:r>
              <a:rPr lang="en-US" sz="2000" dirty="0">
                <a:solidFill>
                  <a:srgbClr val="00B0F0"/>
                </a:solidFill>
                <a:latin typeface="Bell MT" panose="02020503060305020303" pitchFamily="18" charset="0"/>
              </a:rPr>
              <a:t>For the growing tea and coffee production required area for its betterment is also predicted in the following discussion.</a:t>
            </a:r>
          </a:p>
          <a:p>
            <a:pPr marL="285750" indent="-285750">
              <a:buFont typeface="Wingdings" panose="05000000000000000000" pitchFamily="2" charset="2"/>
              <a:buChar char="q"/>
            </a:pPr>
            <a:endParaRPr lang="en-US" sz="2000" dirty="0">
              <a:solidFill>
                <a:srgbClr val="00B0F0"/>
              </a:solidFill>
              <a:latin typeface="Bell MT" panose="02020503060305020303" pitchFamily="18" charset="0"/>
            </a:endParaRPr>
          </a:p>
          <a:p>
            <a:pPr marL="285750" indent="-285750">
              <a:buFont typeface="Wingdings" panose="05000000000000000000" pitchFamily="2" charset="2"/>
              <a:buChar char="q"/>
            </a:pPr>
            <a:endParaRPr lang="en-US" sz="2000" dirty="0">
              <a:solidFill>
                <a:srgbClr val="00B0F0"/>
              </a:solidFill>
              <a:latin typeface="Bell MT" panose="02020503060305020303" pitchFamily="18" charset="0"/>
            </a:endParaRPr>
          </a:p>
        </p:txBody>
      </p:sp>
    </p:spTree>
    <p:extLst>
      <p:ext uri="{BB962C8B-B14F-4D97-AF65-F5344CB8AC3E}">
        <p14:creationId xmlns:p14="http://schemas.microsoft.com/office/powerpoint/2010/main" val="203895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D6ECA8-141A-BFB0-A9E8-991BB327BEF9}"/>
              </a:ext>
            </a:extLst>
          </p:cNvPr>
          <p:cNvSpPr/>
          <p:nvPr/>
        </p:nvSpPr>
        <p:spPr>
          <a:xfrm>
            <a:off x="-385763" y="157162"/>
            <a:ext cx="5800726" cy="714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lgerian" panose="04020705040A02060702" pitchFamily="82" charset="0"/>
              </a:rPr>
              <a:t>Results</a:t>
            </a:r>
          </a:p>
        </p:txBody>
      </p:sp>
      <p:pic>
        <p:nvPicPr>
          <p:cNvPr id="4" name="Picture 3">
            <a:extLst>
              <a:ext uri="{FF2B5EF4-FFF2-40B4-BE49-F238E27FC236}">
                <a16:creationId xmlns:a16="http://schemas.microsoft.com/office/drawing/2014/main" id="{93CB2FE6-9E69-ACDF-CEA1-BC8E81B89BB3}"/>
              </a:ext>
            </a:extLst>
          </p:cNvPr>
          <p:cNvPicPr>
            <a:picLocks noChangeAspect="1"/>
          </p:cNvPicPr>
          <p:nvPr/>
        </p:nvPicPr>
        <p:blipFill>
          <a:blip r:embed="rId2"/>
          <a:stretch>
            <a:fillRect/>
          </a:stretch>
        </p:blipFill>
        <p:spPr>
          <a:xfrm>
            <a:off x="357188" y="2009775"/>
            <a:ext cx="5057775" cy="3448050"/>
          </a:xfrm>
          <a:prstGeom prst="rect">
            <a:avLst/>
          </a:prstGeom>
        </p:spPr>
      </p:pic>
      <p:pic>
        <p:nvPicPr>
          <p:cNvPr id="6" name="Picture 5">
            <a:extLst>
              <a:ext uri="{FF2B5EF4-FFF2-40B4-BE49-F238E27FC236}">
                <a16:creationId xmlns:a16="http://schemas.microsoft.com/office/drawing/2014/main" id="{65588CD0-AC07-7240-282B-3449B04A1197}"/>
              </a:ext>
            </a:extLst>
          </p:cNvPr>
          <p:cNvPicPr>
            <a:picLocks noChangeAspect="1"/>
          </p:cNvPicPr>
          <p:nvPr/>
        </p:nvPicPr>
        <p:blipFill>
          <a:blip r:embed="rId3"/>
          <a:stretch>
            <a:fillRect/>
          </a:stretch>
        </p:blipFill>
        <p:spPr>
          <a:xfrm>
            <a:off x="6777037" y="2009775"/>
            <a:ext cx="5057775" cy="3448050"/>
          </a:xfrm>
          <a:prstGeom prst="rect">
            <a:avLst/>
          </a:prstGeom>
        </p:spPr>
      </p:pic>
      <p:sp>
        <p:nvSpPr>
          <p:cNvPr id="7" name="Rectangle: Top Corners Snipped 6">
            <a:extLst>
              <a:ext uri="{FF2B5EF4-FFF2-40B4-BE49-F238E27FC236}">
                <a16:creationId xmlns:a16="http://schemas.microsoft.com/office/drawing/2014/main" id="{783E8490-3836-200A-BD93-BFD657F52C9D}"/>
              </a:ext>
            </a:extLst>
          </p:cNvPr>
          <p:cNvSpPr/>
          <p:nvPr/>
        </p:nvSpPr>
        <p:spPr>
          <a:xfrm>
            <a:off x="3866147" y="5791200"/>
            <a:ext cx="5057775" cy="909638"/>
          </a:xfrm>
          <a:prstGeom prst="snip2Same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err="1">
                <a:effectLst>
                  <a:outerShdw blurRad="38100" dist="38100" dir="2700000" algn="tl">
                    <a:srgbClr val="000000">
                      <a:alpha val="43137"/>
                    </a:srgbClr>
                  </a:outerShdw>
                </a:effectLst>
                <a:latin typeface="Arial Rounded MT Bold" panose="020F0704030504030204" pitchFamily="34" charset="0"/>
              </a:rPr>
              <a:t>Barplots</a:t>
            </a:r>
            <a:endParaRPr lang="en-IN" sz="2800" b="1"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09654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E9720-92BD-0D93-9A9B-20C69E6C6B61}"/>
              </a:ext>
            </a:extLst>
          </p:cNvPr>
          <p:cNvPicPr>
            <a:picLocks noChangeAspect="1"/>
          </p:cNvPicPr>
          <p:nvPr/>
        </p:nvPicPr>
        <p:blipFill>
          <a:blip r:embed="rId2"/>
          <a:stretch>
            <a:fillRect/>
          </a:stretch>
        </p:blipFill>
        <p:spPr>
          <a:xfrm>
            <a:off x="7134225" y="3409950"/>
            <a:ext cx="5057775" cy="3448050"/>
          </a:xfrm>
          <a:prstGeom prst="rect">
            <a:avLst/>
          </a:prstGeom>
        </p:spPr>
      </p:pic>
      <p:pic>
        <p:nvPicPr>
          <p:cNvPr id="5" name="Picture 4">
            <a:extLst>
              <a:ext uri="{FF2B5EF4-FFF2-40B4-BE49-F238E27FC236}">
                <a16:creationId xmlns:a16="http://schemas.microsoft.com/office/drawing/2014/main" id="{66C28C93-201F-5C87-DF21-A8839DBCA3CB}"/>
              </a:ext>
            </a:extLst>
          </p:cNvPr>
          <p:cNvPicPr>
            <a:picLocks noChangeAspect="1"/>
          </p:cNvPicPr>
          <p:nvPr/>
        </p:nvPicPr>
        <p:blipFill>
          <a:blip r:embed="rId3"/>
          <a:stretch>
            <a:fillRect/>
          </a:stretch>
        </p:blipFill>
        <p:spPr>
          <a:xfrm>
            <a:off x="7134224" y="0"/>
            <a:ext cx="5057775" cy="3448050"/>
          </a:xfrm>
          <a:prstGeom prst="rect">
            <a:avLst/>
          </a:prstGeom>
        </p:spPr>
      </p:pic>
      <p:sp>
        <p:nvSpPr>
          <p:cNvPr id="6" name="Rectangle 5">
            <a:extLst>
              <a:ext uri="{FF2B5EF4-FFF2-40B4-BE49-F238E27FC236}">
                <a16:creationId xmlns:a16="http://schemas.microsoft.com/office/drawing/2014/main" id="{AC77FF36-174E-62CE-5893-F50796D1C091}"/>
              </a:ext>
            </a:extLst>
          </p:cNvPr>
          <p:cNvSpPr/>
          <p:nvPr/>
        </p:nvSpPr>
        <p:spPr>
          <a:xfrm>
            <a:off x="7256795" y="128337"/>
            <a:ext cx="4812631" cy="5614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rPr>
              <a:t>Actual Data for Coffee Production</a:t>
            </a:r>
          </a:p>
        </p:txBody>
      </p:sp>
      <p:sp>
        <p:nvSpPr>
          <p:cNvPr id="7" name="Rectangle 6">
            <a:extLst>
              <a:ext uri="{FF2B5EF4-FFF2-40B4-BE49-F238E27FC236}">
                <a16:creationId xmlns:a16="http://schemas.microsoft.com/office/drawing/2014/main" id="{D7C07E67-64D9-512D-58A8-D203778A582D}"/>
              </a:ext>
            </a:extLst>
          </p:cNvPr>
          <p:cNvSpPr/>
          <p:nvPr/>
        </p:nvSpPr>
        <p:spPr>
          <a:xfrm>
            <a:off x="7256794" y="3538287"/>
            <a:ext cx="4812631" cy="5614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rPr>
              <a:t>Coffee Data after Transformation</a:t>
            </a:r>
          </a:p>
        </p:txBody>
      </p:sp>
      <p:sp>
        <p:nvSpPr>
          <p:cNvPr id="12" name="TextBox 11">
            <a:extLst>
              <a:ext uri="{FF2B5EF4-FFF2-40B4-BE49-F238E27FC236}">
                <a16:creationId xmlns:a16="http://schemas.microsoft.com/office/drawing/2014/main" id="{C2B4498C-5CC7-117A-1CA9-2C3224DF1E4D}"/>
              </a:ext>
            </a:extLst>
          </p:cNvPr>
          <p:cNvSpPr txBox="1"/>
          <p:nvPr/>
        </p:nvSpPr>
        <p:spPr>
          <a:xfrm>
            <a:off x="0" y="-30301"/>
            <a:ext cx="6208294" cy="6494085"/>
          </a:xfrm>
          <a:prstGeom prst="rect">
            <a:avLst/>
          </a:prstGeom>
          <a:noFill/>
        </p:spPr>
        <p:txBody>
          <a:bodyPr wrap="square">
            <a:spAutoFit/>
          </a:bodyPr>
          <a:lstStyle/>
          <a:p>
            <a:r>
              <a:rPr lang="en-US" sz="2000" b="1" dirty="0">
                <a:latin typeface="Bahnschrift Light" panose="020B0502040204020203" pitchFamily="34" charset="0"/>
              </a:rPr>
              <a:t>Augmented Dickey-Fuller Test:</a:t>
            </a:r>
            <a:r>
              <a:rPr lang="en-US" dirty="0">
                <a:latin typeface="Bell MT" panose="02020503060305020303" pitchFamily="18" charset="0"/>
              </a:rPr>
              <a:t> </a:t>
            </a:r>
          </a:p>
          <a:p>
            <a:endParaRPr lang="en-US" dirty="0">
              <a:latin typeface="Bell MT" panose="02020503060305020303" pitchFamily="18" charset="0"/>
            </a:endParaRPr>
          </a:p>
          <a:p>
            <a:r>
              <a:rPr lang="en-US" dirty="0">
                <a:solidFill>
                  <a:srgbClr val="00B0F0"/>
                </a:solidFill>
                <a:latin typeface="Bell MT" panose="02020503060305020303" pitchFamily="18" charset="0"/>
              </a:rPr>
              <a:t>The Dickey-Fuller test is a statistical test used to determine whether a time series is stationary or non-stationary.</a:t>
            </a:r>
          </a:p>
          <a:p>
            <a:endParaRPr lang="en-US" dirty="0"/>
          </a:p>
          <a:p>
            <a:r>
              <a:rPr lang="en-US" dirty="0" err="1"/>
              <a:t>Δy</a:t>
            </a:r>
            <a:r>
              <a:rPr lang="en-US" dirty="0"/>
              <a:t>(t) = β₀ + β₁t + β₂</a:t>
            </a:r>
            <a:r>
              <a:rPr lang="en-US" dirty="0" err="1"/>
              <a:t>Δy</a:t>
            </a:r>
            <a:r>
              <a:rPr lang="en-US" dirty="0"/>
              <a:t>(t-1) + β₃</a:t>
            </a:r>
            <a:r>
              <a:rPr lang="en-US" dirty="0" err="1"/>
              <a:t>Δy</a:t>
            </a:r>
            <a:r>
              <a:rPr lang="en-US" dirty="0"/>
              <a:t>(t-2) + ... + βₚ</a:t>
            </a:r>
            <a:r>
              <a:rPr lang="en-US" dirty="0" err="1"/>
              <a:t>Δy</a:t>
            </a:r>
            <a:r>
              <a:rPr lang="en-US" dirty="0"/>
              <a:t>(t-p) + ε(t)</a:t>
            </a:r>
          </a:p>
          <a:p>
            <a:endParaRPr lang="en-US" dirty="0"/>
          </a:p>
          <a:p>
            <a:r>
              <a:rPr lang="en-US" dirty="0"/>
              <a:t>Where,</a:t>
            </a:r>
          </a:p>
          <a:p>
            <a:r>
              <a:rPr lang="en-US" dirty="0" err="1">
                <a:solidFill>
                  <a:srgbClr val="FFC000"/>
                </a:solidFill>
              </a:rPr>
              <a:t>Δy</a:t>
            </a:r>
            <a:r>
              <a:rPr lang="en-US" dirty="0">
                <a:solidFill>
                  <a:srgbClr val="FFC000"/>
                </a:solidFill>
              </a:rPr>
              <a:t>(t) represents the differenced time series (first difference of the original series)</a:t>
            </a:r>
          </a:p>
          <a:p>
            <a:r>
              <a:rPr lang="en-US" dirty="0">
                <a:solidFill>
                  <a:srgbClr val="00B0F0"/>
                </a:solidFill>
              </a:rPr>
              <a:t>t is a time trend variable</a:t>
            </a:r>
          </a:p>
          <a:p>
            <a:r>
              <a:rPr lang="en-US" dirty="0" err="1">
                <a:solidFill>
                  <a:srgbClr val="00B050"/>
                </a:solidFill>
              </a:rPr>
              <a:t>Δy</a:t>
            </a:r>
            <a:r>
              <a:rPr lang="en-US" dirty="0">
                <a:solidFill>
                  <a:srgbClr val="00B050"/>
                </a:solidFill>
              </a:rPr>
              <a:t>(t-</a:t>
            </a:r>
            <a:r>
              <a:rPr lang="en-US" dirty="0" err="1">
                <a:solidFill>
                  <a:srgbClr val="00B050"/>
                </a:solidFill>
              </a:rPr>
              <a:t>i</a:t>
            </a:r>
            <a:r>
              <a:rPr lang="en-US" dirty="0">
                <a:solidFill>
                  <a:srgbClr val="00B050"/>
                </a:solidFill>
              </a:rPr>
              <a:t>) illustrates lagged differences of the time series up to order p</a:t>
            </a:r>
          </a:p>
          <a:p>
            <a:r>
              <a:rPr lang="en-US" dirty="0">
                <a:solidFill>
                  <a:srgbClr val="00B0F0"/>
                </a:solidFill>
              </a:rPr>
              <a:t>ε(t) is the error term</a:t>
            </a:r>
          </a:p>
          <a:p>
            <a:endParaRPr lang="en-US" dirty="0"/>
          </a:p>
          <a:p>
            <a:endParaRPr lang="en-US" dirty="0"/>
          </a:p>
          <a:p>
            <a:endParaRPr lang="en-US" dirty="0"/>
          </a:p>
          <a:p>
            <a:endParaRPr lang="en-US" dirty="0">
              <a:solidFill>
                <a:srgbClr val="0070C0"/>
              </a:solidFill>
            </a:endParaRPr>
          </a:p>
          <a:p>
            <a:pPr marL="285750" indent="-285750">
              <a:buFont typeface="Arial" panose="020B0604020202020204" pitchFamily="34" charset="0"/>
              <a:buChar char="•"/>
            </a:pPr>
            <a:r>
              <a:rPr lang="en-US" dirty="0">
                <a:solidFill>
                  <a:srgbClr val="0070C0"/>
                </a:solidFill>
              </a:rPr>
              <a:t>Augmented Dickey-Fuller Test</a:t>
            </a:r>
          </a:p>
          <a:p>
            <a:endParaRPr lang="en-US" dirty="0">
              <a:solidFill>
                <a:srgbClr val="00B050"/>
              </a:solidFill>
            </a:endParaRPr>
          </a:p>
          <a:p>
            <a:r>
              <a:rPr lang="en-US" dirty="0">
                <a:solidFill>
                  <a:srgbClr val="00B050"/>
                </a:solidFill>
              </a:rPr>
              <a:t>data:  diff(y1)</a:t>
            </a:r>
          </a:p>
          <a:p>
            <a:r>
              <a:rPr lang="en-US" dirty="0">
                <a:solidFill>
                  <a:srgbClr val="00B050"/>
                </a:solidFill>
              </a:rPr>
              <a:t>Dickey-Fuller = </a:t>
            </a:r>
            <a:r>
              <a:rPr lang="en-US" dirty="0">
                <a:solidFill>
                  <a:srgbClr val="FF0000"/>
                </a:solidFill>
              </a:rPr>
              <a:t>-4.1252</a:t>
            </a:r>
            <a:r>
              <a:rPr lang="en-US" dirty="0">
                <a:solidFill>
                  <a:srgbClr val="00B050"/>
                </a:solidFill>
              </a:rPr>
              <a:t>, Lag order = </a:t>
            </a:r>
            <a:r>
              <a:rPr lang="en-US" dirty="0">
                <a:solidFill>
                  <a:srgbClr val="FF0000"/>
                </a:solidFill>
              </a:rPr>
              <a:t>3</a:t>
            </a:r>
            <a:r>
              <a:rPr lang="en-US" dirty="0">
                <a:solidFill>
                  <a:srgbClr val="00B050"/>
                </a:solidFill>
              </a:rPr>
              <a:t>, p-value = </a:t>
            </a:r>
            <a:r>
              <a:rPr lang="en-US" dirty="0">
                <a:solidFill>
                  <a:srgbClr val="FF0000"/>
                </a:solidFill>
              </a:rPr>
              <a:t>0.01182</a:t>
            </a:r>
          </a:p>
          <a:p>
            <a:r>
              <a:rPr lang="en-US" dirty="0">
                <a:solidFill>
                  <a:srgbClr val="00B050"/>
                </a:solidFill>
              </a:rPr>
              <a:t>alternative hypothesis: </a:t>
            </a:r>
            <a:r>
              <a:rPr lang="en-US" dirty="0">
                <a:solidFill>
                  <a:srgbClr val="FF0000"/>
                </a:solidFill>
              </a:rPr>
              <a:t>stationary</a:t>
            </a:r>
            <a:endParaRPr lang="en-IN" dirty="0">
              <a:solidFill>
                <a:srgbClr val="FF0000"/>
              </a:solidFill>
            </a:endParaRPr>
          </a:p>
        </p:txBody>
      </p:sp>
    </p:spTree>
    <p:extLst>
      <p:ext uri="{BB962C8B-B14F-4D97-AF65-F5344CB8AC3E}">
        <p14:creationId xmlns:p14="http://schemas.microsoft.com/office/powerpoint/2010/main" val="293572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7886C2-1D46-5D3F-04B7-70866EC7FA4B}"/>
              </a:ext>
            </a:extLst>
          </p:cNvPr>
          <p:cNvPicPr>
            <a:picLocks noChangeAspect="1"/>
          </p:cNvPicPr>
          <p:nvPr/>
        </p:nvPicPr>
        <p:blipFill>
          <a:blip r:embed="rId2"/>
          <a:stretch>
            <a:fillRect/>
          </a:stretch>
        </p:blipFill>
        <p:spPr>
          <a:xfrm>
            <a:off x="7134225" y="0"/>
            <a:ext cx="5057775" cy="3448050"/>
          </a:xfrm>
          <a:prstGeom prst="rect">
            <a:avLst/>
          </a:prstGeom>
        </p:spPr>
      </p:pic>
      <p:pic>
        <p:nvPicPr>
          <p:cNvPr id="5" name="Picture 4">
            <a:extLst>
              <a:ext uri="{FF2B5EF4-FFF2-40B4-BE49-F238E27FC236}">
                <a16:creationId xmlns:a16="http://schemas.microsoft.com/office/drawing/2014/main" id="{2CE50F68-4D84-0D39-7B71-B8EFA9B5C44C}"/>
              </a:ext>
            </a:extLst>
          </p:cNvPr>
          <p:cNvPicPr>
            <a:picLocks noChangeAspect="1"/>
          </p:cNvPicPr>
          <p:nvPr/>
        </p:nvPicPr>
        <p:blipFill>
          <a:blip r:embed="rId3"/>
          <a:stretch>
            <a:fillRect/>
          </a:stretch>
        </p:blipFill>
        <p:spPr>
          <a:xfrm>
            <a:off x="7134224" y="3429000"/>
            <a:ext cx="5057775" cy="3448050"/>
          </a:xfrm>
          <a:prstGeom prst="rect">
            <a:avLst/>
          </a:prstGeom>
        </p:spPr>
      </p:pic>
      <p:sp>
        <p:nvSpPr>
          <p:cNvPr id="6" name="Rectangle 5">
            <a:extLst>
              <a:ext uri="{FF2B5EF4-FFF2-40B4-BE49-F238E27FC236}">
                <a16:creationId xmlns:a16="http://schemas.microsoft.com/office/drawing/2014/main" id="{70023E9C-2DEC-589F-1A7D-AB3B3A3BF290}"/>
              </a:ext>
            </a:extLst>
          </p:cNvPr>
          <p:cNvSpPr/>
          <p:nvPr/>
        </p:nvSpPr>
        <p:spPr>
          <a:xfrm>
            <a:off x="7256795" y="128337"/>
            <a:ext cx="4812631" cy="5614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rPr>
              <a:t>Actual Data for Tea Production</a:t>
            </a:r>
          </a:p>
        </p:txBody>
      </p:sp>
      <p:sp>
        <p:nvSpPr>
          <p:cNvPr id="7" name="Rectangle 6">
            <a:extLst>
              <a:ext uri="{FF2B5EF4-FFF2-40B4-BE49-F238E27FC236}">
                <a16:creationId xmlns:a16="http://schemas.microsoft.com/office/drawing/2014/main" id="{C1046E98-AC2E-5297-9F20-E4DF979C4959}"/>
              </a:ext>
            </a:extLst>
          </p:cNvPr>
          <p:cNvSpPr/>
          <p:nvPr/>
        </p:nvSpPr>
        <p:spPr>
          <a:xfrm>
            <a:off x="7256795" y="3557337"/>
            <a:ext cx="4812631" cy="5614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rPr>
              <a:t>Tea Data after Transformation</a:t>
            </a:r>
          </a:p>
        </p:txBody>
      </p:sp>
      <p:sp>
        <p:nvSpPr>
          <p:cNvPr id="10" name="TextBox 9">
            <a:extLst>
              <a:ext uri="{FF2B5EF4-FFF2-40B4-BE49-F238E27FC236}">
                <a16:creationId xmlns:a16="http://schemas.microsoft.com/office/drawing/2014/main" id="{45F5BC0B-B384-146D-9D77-256946977545}"/>
              </a:ext>
            </a:extLst>
          </p:cNvPr>
          <p:cNvSpPr txBox="1"/>
          <p:nvPr/>
        </p:nvSpPr>
        <p:spPr>
          <a:xfrm>
            <a:off x="0" y="1166842"/>
            <a:ext cx="6208294" cy="4524315"/>
          </a:xfrm>
          <a:prstGeom prst="rect">
            <a:avLst/>
          </a:prstGeom>
          <a:noFill/>
        </p:spPr>
        <p:txBody>
          <a:bodyPr wrap="square">
            <a:spAutoFit/>
          </a:bodyPr>
          <a:lstStyle/>
          <a:p>
            <a:r>
              <a:rPr lang="en-US" dirty="0">
                <a:solidFill>
                  <a:srgbClr val="FFC000"/>
                </a:solidFill>
              </a:rPr>
              <a:t>Null Hypothesis:</a:t>
            </a:r>
            <a:r>
              <a:rPr lang="en-US" dirty="0"/>
              <a:t> </a:t>
            </a:r>
            <a:r>
              <a:rPr lang="en-US" dirty="0">
                <a:solidFill>
                  <a:srgbClr val="00B0F0"/>
                </a:solidFill>
              </a:rPr>
              <a:t>Tea Data is not Stationary</a:t>
            </a:r>
          </a:p>
          <a:p>
            <a:endParaRPr lang="en-US" dirty="0">
              <a:solidFill>
                <a:srgbClr val="00B0F0"/>
              </a:solidFill>
            </a:endParaRPr>
          </a:p>
          <a:p>
            <a:r>
              <a:rPr lang="en-US" dirty="0">
                <a:solidFill>
                  <a:srgbClr val="FFC000"/>
                </a:solidFill>
              </a:rPr>
              <a:t>Alternate Hypothesis:</a:t>
            </a:r>
            <a:r>
              <a:rPr lang="en-US" dirty="0"/>
              <a:t> </a:t>
            </a:r>
            <a:r>
              <a:rPr lang="en-US" dirty="0">
                <a:solidFill>
                  <a:srgbClr val="00B0F0"/>
                </a:solidFill>
              </a:rPr>
              <a:t>Tea Data is Stationary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002060"/>
                </a:solidFill>
              </a:rPr>
              <a:t>Augmented Dickey-Fuller Test</a:t>
            </a:r>
          </a:p>
          <a:p>
            <a:endParaRPr lang="en-US" dirty="0"/>
          </a:p>
          <a:p>
            <a:r>
              <a:rPr lang="en-US" dirty="0">
                <a:solidFill>
                  <a:srgbClr val="00B050"/>
                </a:solidFill>
              </a:rPr>
              <a:t>data:  diff(log(y2))</a:t>
            </a:r>
          </a:p>
          <a:p>
            <a:r>
              <a:rPr lang="en-US" dirty="0">
                <a:solidFill>
                  <a:srgbClr val="00B050"/>
                </a:solidFill>
              </a:rPr>
              <a:t>Dickey-Fuller = </a:t>
            </a:r>
            <a:r>
              <a:rPr lang="en-US" dirty="0">
                <a:solidFill>
                  <a:srgbClr val="FF0000"/>
                </a:solidFill>
              </a:rPr>
              <a:t>-4.1721</a:t>
            </a:r>
            <a:r>
              <a:rPr lang="en-US" dirty="0">
                <a:solidFill>
                  <a:srgbClr val="00B050"/>
                </a:solidFill>
              </a:rPr>
              <a:t>, Lag order = </a:t>
            </a:r>
            <a:r>
              <a:rPr lang="en-US" dirty="0">
                <a:solidFill>
                  <a:srgbClr val="FF0000"/>
                </a:solidFill>
              </a:rPr>
              <a:t>3</a:t>
            </a:r>
            <a:r>
              <a:rPr lang="en-US" dirty="0">
                <a:solidFill>
                  <a:srgbClr val="00B050"/>
                </a:solidFill>
              </a:rPr>
              <a:t>, p-value = </a:t>
            </a:r>
            <a:r>
              <a:rPr lang="en-US" dirty="0">
                <a:solidFill>
                  <a:srgbClr val="FF0000"/>
                </a:solidFill>
              </a:rPr>
              <a:t>0.01</a:t>
            </a:r>
          </a:p>
          <a:p>
            <a:r>
              <a:rPr lang="en-US" dirty="0">
                <a:solidFill>
                  <a:srgbClr val="00B050"/>
                </a:solidFill>
              </a:rPr>
              <a:t>alternative hypothesis: stationary</a:t>
            </a:r>
            <a:endParaRPr lang="en-IN" dirty="0">
              <a:solidFill>
                <a:srgbClr val="00B050"/>
              </a:solidFill>
            </a:endParaRPr>
          </a:p>
        </p:txBody>
      </p:sp>
    </p:spTree>
    <p:extLst>
      <p:ext uri="{BB962C8B-B14F-4D97-AF65-F5344CB8AC3E}">
        <p14:creationId xmlns:p14="http://schemas.microsoft.com/office/powerpoint/2010/main" val="8789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385B3A-FD61-C53B-802F-59F9826A425E}"/>
              </a:ext>
            </a:extLst>
          </p:cNvPr>
          <p:cNvPicPr>
            <a:picLocks noChangeAspect="1"/>
          </p:cNvPicPr>
          <p:nvPr/>
        </p:nvPicPr>
        <p:blipFill>
          <a:blip r:embed="rId2"/>
          <a:stretch>
            <a:fillRect/>
          </a:stretch>
        </p:blipFill>
        <p:spPr>
          <a:xfrm>
            <a:off x="829678" y="1704975"/>
            <a:ext cx="5057775" cy="3448050"/>
          </a:xfrm>
          <a:prstGeom prst="rect">
            <a:avLst/>
          </a:prstGeom>
        </p:spPr>
      </p:pic>
      <p:sp>
        <p:nvSpPr>
          <p:cNvPr id="6" name="Rectangle: Diagonal Corners Rounded 5">
            <a:extLst>
              <a:ext uri="{FF2B5EF4-FFF2-40B4-BE49-F238E27FC236}">
                <a16:creationId xmlns:a16="http://schemas.microsoft.com/office/drawing/2014/main" id="{7AAF287D-1E71-6C1E-F48F-44F602E828CA}"/>
              </a:ext>
            </a:extLst>
          </p:cNvPr>
          <p:cNvSpPr/>
          <p:nvPr/>
        </p:nvSpPr>
        <p:spPr>
          <a:xfrm>
            <a:off x="6962273" y="790573"/>
            <a:ext cx="5057775" cy="737937"/>
          </a:xfrm>
          <a:prstGeom prst="round2Diag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latin typeface="Bell MT" panose="02020503060305020303" pitchFamily="18" charset="0"/>
              </a:rPr>
              <a:t>PACF for Coffee Production data</a:t>
            </a:r>
          </a:p>
        </p:txBody>
      </p:sp>
      <p:sp>
        <p:nvSpPr>
          <p:cNvPr id="7" name="Rectangle: Single Corner Rounded 6">
            <a:extLst>
              <a:ext uri="{FF2B5EF4-FFF2-40B4-BE49-F238E27FC236}">
                <a16:creationId xmlns:a16="http://schemas.microsoft.com/office/drawing/2014/main" id="{FDB9BF21-8227-83FB-50DC-7BD20E017A04}"/>
              </a:ext>
            </a:extLst>
          </p:cNvPr>
          <p:cNvSpPr/>
          <p:nvPr/>
        </p:nvSpPr>
        <p:spPr>
          <a:xfrm>
            <a:off x="192505" y="5325979"/>
            <a:ext cx="5057775" cy="753979"/>
          </a:xfrm>
          <a:prstGeom prst="round1Rect">
            <a:avLst/>
          </a:prstGeom>
          <a:gradFill flip="none"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13500000" scaled="1"/>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latin typeface="Bell MT" panose="02020503060305020303" pitchFamily="18" charset="0"/>
              </a:rPr>
              <a:t>ACF for Coffee Production data</a:t>
            </a:r>
          </a:p>
        </p:txBody>
      </p:sp>
      <p:pic>
        <p:nvPicPr>
          <p:cNvPr id="2" name="Picture 1">
            <a:extLst>
              <a:ext uri="{FF2B5EF4-FFF2-40B4-BE49-F238E27FC236}">
                <a16:creationId xmlns:a16="http://schemas.microsoft.com/office/drawing/2014/main" id="{1D00DA96-4DDA-ABAB-B18C-C6E8D7EE4F7A}"/>
              </a:ext>
            </a:extLst>
          </p:cNvPr>
          <p:cNvPicPr>
            <a:picLocks noChangeAspect="1"/>
          </p:cNvPicPr>
          <p:nvPr/>
        </p:nvPicPr>
        <p:blipFill>
          <a:blip r:embed="rId3"/>
          <a:stretch>
            <a:fillRect/>
          </a:stretch>
        </p:blipFill>
        <p:spPr>
          <a:xfrm>
            <a:off x="6852015" y="1704975"/>
            <a:ext cx="5057775" cy="3448050"/>
          </a:xfrm>
          <a:prstGeom prst="rect">
            <a:avLst/>
          </a:prstGeom>
        </p:spPr>
      </p:pic>
    </p:spTree>
    <p:extLst>
      <p:ext uri="{BB962C8B-B14F-4D97-AF65-F5344CB8AC3E}">
        <p14:creationId xmlns:p14="http://schemas.microsoft.com/office/powerpoint/2010/main" val="279275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2156C-3194-374A-E1CE-34A690E1302B}"/>
              </a:ext>
            </a:extLst>
          </p:cNvPr>
          <p:cNvPicPr>
            <a:picLocks noChangeAspect="1"/>
          </p:cNvPicPr>
          <p:nvPr/>
        </p:nvPicPr>
        <p:blipFill>
          <a:blip r:embed="rId2"/>
          <a:stretch>
            <a:fillRect/>
          </a:stretch>
        </p:blipFill>
        <p:spPr>
          <a:xfrm>
            <a:off x="6421755" y="1714302"/>
            <a:ext cx="5057775" cy="3448050"/>
          </a:xfrm>
          <a:prstGeom prst="rect">
            <a:avLst/>
          </a:prstGeom>
        </p:spPr>
      </p:pic>
      <p:sp>
        <p:nvSpPr>
          <p:cNvPr id="6" name="Rectangle: Single Corner Rounded 5">
            <a:extLst>
              <a:ext uri="{FF2B5EF4-FFF2-40B4-BE49-F238E27FC236}">
                <a16:creationId xmlns:a16="http://schemas.microsoft.com/office/drawing/2014/main" id="{DEB48785-CD0A-D551-BB8E-99A6BAE6A09C}"/>
              </a:ext>
            </a:extLst>
          </p:cNvPr>
          <p:cNvSpPr/>
          <p:nvPr/>
        </p:nvSpPr>
        <p:spPr>
          <a:xfrm>
            <a:off x="192505" y="5325979"/>
            <a:ext cx="5057775" cy="753979"/>
          </a:xfrm>
          <a:prstGeom prst="round1Rect">
            <a:avLst/>
          </a:prstGeom>
          <a:gradFill flip="none"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13500000" scaled="1"/>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latin typeface="Bell MT" panose="02020503060305020303" pitchFamily="18" charset="0"/>
              </a:rPr>
              <a:t>ACF for Tea Production data</a:t>
            </a:r>
          </a:p>
        </p:txBody>
      </p:sp>
      <p:sp>
        <p:nvSpPr>
          <p:cNvPr id="7" name="Rectangle: Diagonal Corners Rounded 6">
            <a:extLst>
              <a:ext uri="{FF2B5EF4-FFF2-40B4-BE49-F238E27FC236}">
                <a16:creationId xmlns:a16="http://schemas.microsoft.com/office/drawing/2014/main" id="{EDC45221-6EC6-EEAE-F751-5EDF4E5049B0}"/>
              </a:ext>
            </a:extLst>
          </p:cNvPr>
          <p:cNvSpPr/>
          <p:nvPr/>
        </p:nvSpPr>
        <p:spPr>
          <a:xfrm>
            <a:off x="6962273" y="790573"/>
            <a:ext cx="5057775" cy="737937"/>
          </a:xfrm>
          <a:prstGeom prst="round2Diag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latin typeface="Bell MT" panose="02020503060305020303" pitchFamily="18" charset="0"/>
              </a:rPr>
              <a:t>PACF for Tea Production data</a:t>
            </a:r>
          </a:p>
        </p:txBody>
      </p:sp>
      <p:pic>
        <p:nvPicPr>
          <p:cNvPr id="4" name="Picture 3">
            <a:extLst>
              <a:ext uri="{FF2B5EF4-FFF2-40B4-BE49-F238E27FC236}">
                <a16:creationId xmlns:a16="http://schemas.microsoft.com/office/drawing/2014/main" id="{B55A975A-60F1-2F12-9076-B2148F3A27E9}"/>
              </a:ext>
            </a:extLst>
          </p:cNvPr>
          <p:cNvPicPr>
            <a:picLocks noChangeAspect="1"/>
          </p:cNvPicPr>
          <p:nvPr/>
        </p:nvPicPr>
        <p:blipFill>
          <a:blip r:embed="rId3"/>
          <a:stretch>
            <a:fillRect/>
          </a:stretch>
        </p:blipFill>
        <p:spPr>
          <a:xfrm>
            <a:off x="177998" y="1726169"/>
            <a:ext cx="5072282" cy="3448050"/>
          </a:xfrm>
          <a:prstGeom prst="rect">
            <a:avLst/>
          </a:prstGeom>
        </p:spPr>
      </p:pic>
    </p:spTree>
    <p:extLst>
      <p:ext uri="{BB962C8B-B14F-4D97-AF65-F5344CB8AC3E}">
        <p14:creationId xmlns:p14="http://schemas.microsoft.com/office/powerpoint/2010/main" val="19337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BE7D1-09DF-AB38-A6C5-2CFAADCF8316}"/>
              </a:ext>
            </a:extLst>
          </p:cNvPr>
          <p:cNvSpPr txBox="1"/>
          <p:nvPr/>
        </p:nvSpPr>
        <p:spPr>
          <a:xfrm>
            <a:off x="128337" y="1186804"/>
            <a:ext cx="7636042" cy="4924425"/>
          </a:xfrm>
          <a:prstGeom prst="rect">
            <a:avLst/>
          </a:prstGeom>
          <a:noFill/>
        </p:spPr>
        <p:txBody>
          <a:bodyPr wrap="square">
            <a:spAutoFit/>
          </a:bodyPr>
          <a:lstStyle/>
          <a:p>
            <a:r>
              <a:rPr lang="en-US" sz="2400" b="1" u="sng" dirty="0">
                <a:solidFill>
                  <a:srgbClr val="C00000"/>
                </a:solidFill>
                <a:effectLst>
                  <a:outerShdw blurRad="38100" dist="38100" dir="2700000" algn="tl">
                    <a:srgbClr val="000000">
                      <a:alpha val="43137"/>
                    </a:srgbClr>
                  </a:outerShdw>
                </a:effectLst>
                <a:latin typeface="Bahnschrift Light" panose="020B0502040204020203" pitchFamily="34" charset="0"/>
              </a:rPr>
              <a:t>Coffee Production Data</a:t>
            </a:r>
            <a:r>
              <a:rPr lang="en-US" sz="24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a:t>
            </a:r>
          </a:p>
          <a:p>
            <a:endParaRPr lang="en-US" sz="20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sz="1800" i="0" dirty="0">
                <a:solidFill>
                  <a:srgbClr val="00B050"/>
                </a:solidFill>
                <a:latin typeface="Bell MT" panose="02020503060305020303" pitchFamily="18" charset="0"/>
              </a:rPr>
              <a:t>Using </a:t>
            </a:r>
            <a:r>
              <a:rPr lang="en-US" sz="1800" i="0" dirty="0">
                <a:solidFill>
                  <a:srgbClr val="FF0000"/>
                </a:solidFill>
                <a:latin typeface="Bell MT" panose="02020503060305020303" pitchFamily="18" charset="0"/>
              </a:rPr>
              <a:t>‘</a:t>
            </a:r>
            <a:r>
              <a:rPr lang="en-US" sz="1800" i="0" dirty="0" err="1">
                <a:solidFill>
                  <a:srgbClr val="FF0000"/>
                </a:solidFill>
                <a:latin typeface="Bell MT" panose="02020503060305020303" pitchFamily="18" charset="0"/>
              </a:rPr>
              <a:t>auto.arima</a:t>
            </a:r>
            <a:r>
              <a:rPr lang="en-US" sz="1800" i="0" dirty="0">
                <a:solidFill>
                  <a:srgbClr val="FF0000"/>
                </a:solidFill>
                <a:latin typeface="Bell MT" panose="02020503060305020303" pitchFamily="18" charset="0"/>
              </a:rPr>
              <a:t>’</a:t>
            </a:r>
            <a:r>
              <a:rPr lang="en-US" sz="1800" i="0" dirty="0">
                <a:solidFill>
                  <a:srgbClr val="00B050"/>
                </a:solidFill>
                <a:latin typeface="Bell MT" panose="02020503060305020303" pitchFamily="18" charset="0"/>
              </a:rPr>
              <a:t> function, we can say the data can be modelled </a:t>
            </a:r>
            <a:r>
              <a:rPr lang="en-US" dirty="0">
                <a:solidFill>
                  <a:srgbClr val="00B050"/>
                </a:solidFill>
                <a:latin typeface="Bell MT" panose="02020503060305020303" pitchFamily="18" charset="0"/>
              </a:rPr>
              <a:t>as</a:t>
            </a:r>
            <a:r>
              <a:rPr lang="en-US" sz="1800" i="0" dirty="0">
                <a:solidFill>
                  <a:srgbClr val="00B050"/>
                </a:solidFill>
                <a:latin typeface="Bell MT" panose="02020503060305020303" pitchFamily="18" charset="0"/>
              </a:rPr>
              <a:t> </a:t>
            </a:r>
            <a:r>
              <a:rPr lang="en-US" sz="1800" i="0" dirty="0">
                <a:solidFill>
                  <a:srgbClr val="FF0000"/>
                </a:solidFill>
                <a:latin typeface="Bell MT" panose="02020503060305020303" pitchFamily="18" charset="0"/>
              </a:rPr>
              <a:t>ARIMA(1,1,0)</a:t>
            </a:r>
            <a:r>
              <a:rPr lang="en-US" sz="1800" i="0" dirty="0">
                <a:solidFill>
                  <a:srgbClr val="00B050"/>
                </a:solidFill>
                <a:latin typeface="Bell MT" panose="02020503060305020303" pitchFamily="18" charset="0"/>
              </a:rPr>
              <a:t> series.</a:t>
            </a:r>
          </a:p>
          <a:p>
            <a:pPr marL="285750" indent="-285750">
              <a:buFont typeface="Wingdings" panose="05000000000000000000" pitchFamily="2" charset="2"/>
              <a:buChar char="q"/>
            </a:pPr>
            <a:endParaRPr lang="en-US" sz="1800" i="0" dirty="0">
              <a:solidFill>
                <a:srgbClr val="00B050"/>
              </a:solidFill>
              <a:latin typeface="Bell MT" panose="02020503060305020303" pitchFamily="18" charset="0"/>
            </a:endParaRPr>
          </a:p>
          <a:p>
            <a:r>
              <a:rPr lang="en-US" sz="1800" i="0" dirty="0">
                <a:solidFill>
                  <a:srgbClr val="00B0F0"/>
                </a:solidFill>
                <a:latin typeface="Bell MT" panose="02020503060305020303" pitchFamily="18" charset="0"/>
              </a:rPr>
              <a:t>ARIMA(1,1,0) with drift </a:t>
            </a:r>
          </a:p>
          <a:p>
            <a:endParaRPr lang="en-US" sz="1800" i="0" dirty="0">
              <a:solidFill>
                <a:srgbClr val="00B0F0"/>
              </a:solidFill>
              <a:latin typeface="Bell MT" panose="02020503060305020303" pitchFamily="18" charset="0"/>
            </a:endParaRPr>
          </a:p>
          <a:p>
            <a:r>
              <a:rPr lang="en-US" sz="1800" i="0" dirty="0">
                <a:solidFill>
                  <a:srgbClr val="FFC000"/>
                </a:solidFill>
                <a:latin typeface="Bell MT" panose="02020503060305020303" pitchFamily="18" charset="0"/>
              </a:rPr>
              <a:t>Coefficients:</a:t>
            </a:r>
          </a:p>
          <a:p>
            <a:r>
              <a:rPr lang="en-US" sz="1800" i="0" dirty="0">
                <a:solidFill>
                  <a:srgbClr val="FFC000"/>
                </a:solidFill>
                <a:latin typeface="Bell MT" panose="02020503060305020303" pitchFamily="18" charset="0"/>
              </a:rPr>
              <a:t>         ar1    drift</a:t>
            </a:r>
          </a:p>
          <a:p>
            <a:r>
              <a:rPr lang="en-US" sz="1800" i="0" dirty="0">
                <a:solidFill>
                  <a:srgbClr val="FF0000"/>
                </a:solidFill>
                <a:latin typeface="Bell MT" panose="02020503060305020303" pitchFamily="18" charset="0"/>
              </a:rPr>
              <a:t>      -0.740  44.6976</a:t>
            </a:r>
          </a:p>
          <a:p>
            <a:r>
              <a:rPr lang="en-US" sz="1800" i="0" dirty="0" err="1">
                <a:solidFill>
                  <a:srgbClr val="FFC000"/>
                </a:solidFill>
                <a:latin typeface="Bell MT" panose="02020503060305020303" pitchFamily="18" charset="0"/>
              </a:rPr>
              <a:t>s.e.</a:t>
            </a:r>
            <a:r>
              <a:rPr lang="en-US" sz="1800" i="0" dirty="0">
                <a:solidFill>
                  <a:srgbClr val="FFC000"/>
                </a:solidFill>
                <a:latin typeface="Bell MT" panose="02020503060305020303" pitchFamily="18" charset="0"/>
              </a:rPr>
              <a:t>   </a:t>
            </a:r>
            <a:r>
              <a:rPr lang="en-US" sz="1800" i="0" dirty="0">
                <a:solidFill>
                  <a:srgbClr val="FF0000"/>
                </a:solidFill>
                <a:latin typeface="Bell MT" panose="02020503060305020303" pitchFamily="18" charset="0"/>
              </a:rPr>
              <a:t>0.095  20.2135</a:t>
            </a:r>
          </a:p>
          <a:p>
            <a:endParaRPr lang="en-US" sz="1800" i="0" dirty="0">
              <a:solidFill>
                <a:srgbClr val="FF0000"/>
              </a:solidFill>
              <a:latin typeface="Bell MT" panose="02020503060305020303" pitchFamily="18" charset="0"/>
            </a:endParaRPr>
          </a:p>
          <a:p>
            <a:endParaRPr lang="en-US" sz="1800" i="0" dirty="0">
              <a:solidFill>
                <a:srgbClr val="FF0000"/>
              </a:solidFill>
              <a:latin typeface="Bell MT" panose="02020503060305020303" pitchFamily="18" charset="0"/>
            </a:endParaRPr>
          </a:p>
          <a:p>
            <a:r>
              <a:rPr lang="en-US" sz="1800" i="0" dirty="0">
                <a:solidFill>
                  <a:srgbClr val="FFC000"/>
                </a:solidFill>
                <a:latin typeface="Bell MT" panose="02020503060305020303" pitchFamily="18" charset="0"/>
              </a:rPr>
              <a:t>sigma^2 = </a:t>
            </a:r>
            <a:r>
              <a:rPr lang="en-US" sz="1800" i="0" dirty="0">
                <a:solidFill>
                  <a:srgbClr val="FF0000"/>
                </a:solidFill>
                <a:latin typeface="Bell MT" panose="02020503060305020303" pitchFamily="18" charset="0"/>
              </a:rPr>
              <a:t>62065</a:t>
            </a:r>
            <a:r>
              <a:rPr lang="en-US" sz="1800" i="0" dirty="0">
                <a:solidFill>
                  <a:srgbClr val="FFC000"/>
                </a:solidFill>
                <a:latin typeface="Bell MT" panose="02020503060305020303" pitchFamily="18" charset="0"/>
              </a:rPr>
              <a:t>:  log likelihood = </a:t>
            </a:r>
            <a:r>
              <a:rPr lang="en-US" sz="1800" i="0" dirty="0">
                <a:solidFill>
                  <a:srgbClr val="FF0000"/>
                </a:solidFill>
                <a:latin typeface="Bell MT" panose="02020503060305020303" pitchFamily="18" charset="0"/>
              </a:rPr>
              <a:t>-339.28</a:t>
            </a:r>
          </a:p>
          <a:p>
            <a:r>
              <a:rPr lang="en-US" sz="1800" i="0" dirty="0">
                <a:solidFill>
                  <a:srgbClr val="FFC000"/>
                </a:solidFill>
                <a:latin typeface="Bell MT" panose="02020503060305020303" pitchFamily="18" charset="0"/>
              </a:rPr>
              <a:t>AIC=</a:t>
            </a:r>
            <a:r>
              <a:rPr lang="en-US" sz="1800" i="0" dirty="0">
                <a:solidFill>
                  <a:srgbClr val="FF0000"/>
                </a:solidFill>
                <a:latin typeface="Bell MT" panose="02020503060305020303" pitchFamily="18" charset="0"/>
              </a:rPr>
              <a:t>684.57</a:t>
            </a:r>
            <a:r>
              <a:rPr lang="en-US" sz="1800" i="0" dirty="0">
                <a:solidFill>
                  <a:srgbClr val="FFC000"/>
                </a:solidFill>
                <a:latin typeface="Bell MT" panose="02020503060305020303" pitchFamily="18" charset="0"/>
              </a:rPr>
              <a:t>   </a:t>
            </a:r>
            <a:r>
              <a:rPr lang="en-US" sz="1800" i="0" dirty="0" err="1">
                <a:solidFill>
                  <a:srgbClr val="FFC000"/>
                </a:solidFill>
                <a:latin typeface="Bell MT" panose="02020503060305020303" pitchFamily="18" charset="0"/>
              </a:rPr>
              <a:t>AICc</a:t>
            </a:r>
            <a:r>
              <a:rPr lang="en-US" sz="1800" i="0" dirty="0">
                <a:solidFill>
                  <a:srgbClr val="FFC000"/>
                </a:solidFill>
                <a:latin typeface="Bell MT" panose="02020503060305020303" pitchFamily="18" charset="0"/>
              </a:rPr>
              <a:t>=</a:t>
            </a:r>
            <a:r>
              <a:rPr lang="en-US" sz="1800" i="0" dirty="0">
                <a:solidFill>
                  <a:srgbClr val="FF0000"/>
                </a:solidFill>
                <a:latin typeface="Bell MT" panose="02020503060305020303" pitchFamily="18" charset="0"/>
              </a:rPr>
              <a:t>685.1</a:t>
            </a:r>
            <a:r>
              <a:rPr lang="en-US" sz="1800" i="0" dirty="0">
                <a:solidFill>
                  <a:srgbClr val="FFC000"/>
                </a:solidFill>
                <a:latin typeface="Bell MT" panose="02020503060305020303" pitchFamily="18" charset="0"/>
              </a:rPr>
              <a:t>   BIC=</a:t>
            </a:r>
            <a:r>
              <a:rPr lang="en-US" sz="1800" i="0" dirty="0">
                <a:solidFill>
                  <a:srgbClr val="FF0000"/>
                </a:solidFill>
                <a:latin typeface="Bell MT" panose="02020503060305020303" pitchFamily="18" charset="0"/>
              </a:rPr>
              <a:t>690.24</a:t>
            </a:r>
            <a:endParaRPr lang="en-US" dirty="0">
              <a:solidFill>
                <a:srgbClr val="FF0000"/>
              </a:solidFill>
              <a:latin typeface="Bell MT" panose="02020503060305020303" pitchFamily="18" charset="0"/>
            </a:endParaRPr>
          </a:p>
          <a:p>
            <a:endParaRPr lang="en-US" dirty="0">
              <a:solidFill>
                <a:srgbClr val="FFC000"/>
              </a:solidFill>
              <a:latin typeface="Bell MT" panose="02020503060305020303" pitchFamily="18" charset="0"/>
            </a:endParaRPr>
          </a:p>
        </p:txBody>
      </p:sp>
      <p:sp>
        <p:nvSpPr>
          <p:cNvPr id="5" name="Rectangle: Top Corners Snipped 4">
            <a:extLst>
              <a:ext uri="{FF2B5EF4-FFF2-40B4-BE49-F238E27FC236}">
                <a16:creationId xmlns:a16="http://schemas.microsoft.com/office/drawing/2014/main" id="{1EC5B975-8855-CFF2-84AC-8EB269EEF1C9}"/>
              </a:ext>
            </a:extLst>
          </p:cNvPr>
          <p:cNvSpPr/>
          <p:nvPr/>
        </p:nvSpPr>
        <p:spPr>
          <a:xfrm>
            <a:off x="2221832" y="181837"/>
            <a:ext cx="8005010" cy="673768"/>
          </a:xfrm>
          <a:prstGeom prst="snip2Same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latin typeface="Arial Rounded MT Bold" panose="020F0704030504030204" pitchFamily="34" charset="0"/>
              </a:rPr>
              <a:t>Modelling and Forecasting</a:t>
            </a:r>
          </a:p>
        </p:txBody>
      </p:sp>
      <p:pic>
        <p:nvPicPr>
          <p:cNvPr id="8" name="Picture 7">
            <a:extLst>
              <a:ext uri="{FF2B5EF4-FFF2-40B4-BE49-F238E27FC236}">
                <a16:creationId xmlns:a16="http://schemas.microsoft.com/office/drawing/2014/main" id="{742939FA-D52D-1EED-9AFA-49D527B97305}"/>
              </a:ext>
            </a:extLst>
          </p:cNvPr>
          <p:cNvPicPr>
            <a:picLocks noChangeAspect="1"/>
          </p:cNvPicPr>
          <p:nvPr/>
        </p:nvPicPr>
        <p:blipFill>
          <a:blip r:embed="rId2"/>
          <a:stretch>
            <a:fillRect/>
          </a:stretch>
        </p:blipFill>
        <p:spPr>
          <a:xfrm>
            <a:off x="7005888" y="1186804"/>
            <a:ext cx="5057775" cy="3448050"/>
          </a:xfrm>
          <a:prstGeom prst="rect">
            <a:avLst/>
          </a:prstGeom>
        </p:spPr>
      </p:pic>
      <p:pic>
        <p:nvPicPr>
          <p:cNvPr id="10" name="Picture 9">
            <a:extLst>
              <a:ext uri="{FF2B5EF4-FFF2-40B4-BE49-F238E27FC236}">
                <a16:creationId xmlns:a16="http://schemas.microsoft.com/office/drawing/2014/main" id="{6BC93F85-EAC8-93E8-0A5E-C834F91152AD}"/>
              </a:ext>
            </a:extLst>
          </p:cNvPr>
          <p:cNvPicPr>
            <a:picLocks noChangeAspect="1"/>
          </p:cNvPicPr>
          <p:nvPr/>
        </p:nvPicPr>
        <p:blipFill>
          <a:blip r:embed="rId3"/>
          <a:stretch>
            <a:fillRect/>
          </a:stretch>
        </p:blipFill>
        <p:spPr>
          <a:xfrm>
            <a:off x="8077246" y="5021578"/>
            <a:ext cx="2915057" cy="1733792"/>
          </a:xfrm>
          <a:prstGeom prst="rect">
            <a:avLst/>
          </a:prstGeom>
        </p:spPr>
      </p:pic>
    </p:spTree>
    <p:extLst>
      <p:ext uri="{BB962C8B-B14F-4D97-AF65-F5344CB8AC3E}">
        <p14:creationId xmlns:p14="http://schemas.microsoft.com/office/powerpoint/2010/main" val="188979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2BDB99-049C-9FC1-F709-8F0BC5F0A72F}"/>
              </a:ext>
            </a:extLst>
          </p:cNvPr>
          <p:cNvSpPr txBox="1"/>
          <p:nvPr/>
        </p:nvSpPr>
        <p:spPr>
          <a:xfrm>
            <a:off x="128336" y="1120676"/>
            <a:ext cx="6096000" cy="4616648"/>
          </a:xfrm>
          <a:prstGeom prst="rect">
            <a:avLst/>
          </a:prstGeom>
          <a:noFill/>
        </p:spPr>
        <p:txBody>
          <a:bodyPr wrap="square">
            <a:spAutoFit/>
          </a:bodyPr>
          <a:lstStyle/>
          <a:p>
            <a:r>
              <a:rPr lang="en-US" sz="2400" b="1" u="sng" dirty="0">
                <a:solidFill>
                  <a:srgbClr val="C00000"/>
                </a:solidFill>
                <a:effectLst>
                  <a:outerShdw blurRad="38100" dist="38100" dir="2700000" algn="tl">
                    <a:srgbClr val="000000">
                      <a:alpha val="43137"/>
                    </a:srgbClr>
                  </a:outerShdw>
                </a:effectLst>
                <a:latin typeface="Bahnschrift Light" panose="020B0502040204020203" pitchFamily="34" charset="0"/>
              </a:rPr>
              <a:t>Tea Production Data</a:t>
            </a:r>
            <a:r>
              <a:rPr lang="en-US" sz="20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a:t>
            </a: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sz="1800" i="0" dirty="0">
                <a:solidFill>
                  <a:srgbClr val="FFC000"/>
                </a:solidFill>
                <a:latin typeface="Bell MT" panose="02020503060305020303" pitchFamily="18" charset="0"/>
              </a:rPr>
              <a:t>Using </a:t>
            </a:r>
            <a:r>
              <a:rPr lang="en-US" sz="1800" i="0" dirty="0">
                <a:solidFill>
                  <a:srgbClr val="00B050"/>
                </a:solidFill>
                <a:latin typeface="Bell MT" panose="02020503060305020303" pitchFamily="18" charset="0"/>
              </a:rPr>
              <a:t>‘</a:t>
            </a:r>
            <a:r>
              <a:rPr lang="en-US" sz="1800" i="0" dirty="0" err="1">
                <a:solidFill>
                  <a:srgbClr val="00B050"/>
                </a:solidFill>
                <a:latin typeface="Bell MT" panose="02020503060305020303" pitchFamily="18" charset="0"/>
              </a:rPr>
              <a:t>auto.arima</a:t>
            </a:r>
            <a:r>
              <a:rPr lang="en-US" sz="1800" i="0" dirty="0">
                <a:solidFill>
                  <a:srgbClr val="FFC000"/>
                </a:solidFill>
                <a:latin typeface="Bell MT" panose="02020503060305020303" pitchFamily="18" charset="0"/>
              </a:rPr>
              <a:t>’ function clearly the data follows a </a:t>
            </a:r>
            <a:r>
              <a:rPr lang="en-US" sz="1800" i="0" dirty="0">
                <a:solidFill>
                  <a:srgbClr val="00B050"/>
                </a:solidFill>
                <a:latin typeface="Bell MT" panose="02020503060305020303" pitchFamily="18" charset="0"/>
              </a:rPr>
              <a:t>ARIMA(0,1,0)</a:t>
            </a:r>
            <a:r>
              <a:rPr lang="en-US" sz="1800" i="0" dirty="0">
                <a:solidFill>
                  <a:srgbClr val="FFC000"/>
                </a:solidFill>
                <a:latin typeface="Bell MT" panose="02020503060305020303" pitchFamily="18" charset="0"/>
              </a:rPr>
              <a:t> series.</a:t>
            </a:r>
          </a:p>
          <a:p>
            <a:pPr marL="285750" indent="-285750">
              <a:buFont typeface="Wingdings" panose="05000000000000000000" pitchFamily="2" charset="2"/>
              <a:buChar char="q"/>
            </a:pPr>
            <a:endParaRPr lang="en-US" dirty="0">
              <a:solidFill>
                <a:srgbClr val="FFC000"/>
              </a:solidFill>
              <a:latin typeface="Bell MT" panose="02020503060305020303" pitchFamily="18" charset="0"/>
            </a:endParaRPr>
          </a:p>
          <a:p>
            <a:endParaRPr lang="en-US" dirty="0">
              <a:solidFill>
                <a:srgbClr val="FFC000"/>
              </a:solidFill>
              <a:latin typeface="Bell MT" panose="02020503060305020303" pitchFamily="18" charset="0"/>
            </a:endParaRPr>
          </a:p>
          <a:p>
            <a:r>
              <a:rPr lang="en-US" dirty="0">
                <a:solidFill>
                  <a:srgbClr val="00B0F0"/>
                </a:solidFill>
                <a:latin typeface="Bell MT" panose="02020503060305020303" pitchFamily="18" charset="0"/>
              </a:rPr>
              <a:t>ARIMA(0,1,0) with drift </a:t>
            </a:r>
          </a:p>
          <a:p>
            <a:endParaRPr lang="en-US" dirty="0">
              <a:solidFill>
                <a:srgbClr val="FFC000"/>
              </a:solidFill>
              <a:latin typeface="Bell MT" panose="02020503060305020303" pitchFamily="18" charset="0"/>
            </a:endParaRPr>
          </a:p>
          <a:p>
            <a:r>
              <a:rPr lang="en-US" dirty="0">
                <a:solidFill>
                  <a:srgbClr val="FFC000"/>
                </a:solidFill>
                <a:latin typeface="Bell MT" panose="02020503060305020303" pitchFamily="18" charset="0"/>
              </a:rPr>
              <a:t>Coefficients:</a:t>
            </a:r>
          </a:p>
          <a:p>
            <a:r>
              <a:rPr lang="en-US" dirty="0">
                <a:solidFill>
                  <a:srgbClr val="FFC000"/>
                </a:solidFill>
                <a:latin typeface="Bell MT" panose="02020503060305020303" pitchFamily="18" charset="0"/>
              </a:rPr>
              <a:t>         drift</a:t>
            </a:r>
          </a:p>
          <a:p>
            <a:r>
              <a:rPr lang="en-US" dirty="0">
                <a:solidFill>
                  <a:srgbClr val="FFC000"/>
                </a:solidFill>
                <a:latin typeface="Bell MT" panose="02020503060305020303" pitchFamily="18" charset="0"/>
              </a:rPr>
              <a:t>      </a:t>
            </a:r>
            <a:r>
              <a:rPr lang="en-US" dirty="0">
                <a:solidFill>
                  <a:srgbClr val="FF0000"/>
                </a:solidFill>
                <a:latin typeface="Bell MT" panose="02020503060305020303" pitchFamily="18" charset="0"/>
              </a:rPr>
              <a:t>192.2061</a:t>
            </a:r>
          </a:p>
          <a:p>
            <a:r>
              <a:rPr lang="en-US" dirty="0" err="1">
                <a:solidFill>
                  <a:srgbClr val="FFC000"/>
                </a:solidFill>
                <a:latin typeface="Bell MT" panose="02020503060305020303" pitchFamily="18" charset="0"/>
              </a:rPr>
              <a:t>s.e.</a:t>
            </a:r>
            <a:r>
              <a:rPr lang="en-US" dirty="0">
                <a:solidFill>
                  <a:srgbClr val="FFC000"/>
                </a:solidFill>
                <a:latin typeface="Bell MT" panose="02020503060305020303" pitchFamily="18" charset="0"/>
              </a:rPr>
              <a:t>   </a:t>
            </a:r>
            <a:r>
              <a:rPr lang="en-US" dirty="0">
                <a:solidFill>
                  <a:srgbClr val="FF0000"/>
                </a:solidFill>
                <a:latin typeface="Bell MT" panose="02020503060305020303" pitchFamily="18" charset="0"/>
              </a:rPr>
              <a:t>43.5288</a:t>
            </a:r>
          </a:p>
          <a:p>
            <a:endParaRPr lang="en-US" dirty="0">
              <a:solidFill>
                <a:srgbClr val="FFC000"/>
              </a:solidFill>
              <a:latin typeface="Bell MT" panose="02020503060305020303" pitchFamily="18" charset="0"/>
            </a:endParaRPr>
          </a:p>
          <a:p>
            <a:r>
              <a:rPr lang="en-US" dirty="0">
                <a:solidFill>
                  <a:srgbClr val="FFC000"/>
                </a:solidFill>
                <a:latin typeface="Bell MT" panose="02020503060305020303" pitchFamily="18" charset="0"/>
              </a:rPr>
              <a:t>sigma^2 = </a:t>
            </a:r>
            <a:r>
              <a:rPr lang="en-US" dirty="0">
                <a:solidFill>
                  <a:srgbClr val="FF0000"/>
                </a:solidFill>
                <a:latin typeface="Bell MT" panose="02020503060305020303" pitchFamily="18" charset="0"/>
              </a:rPr>
              <a:t>94778</a:t>
            </a:r>
            <a:r>
              <a:rPr lang="en-US" dirty="0">
                <a:solidFill>
                  <a:srgbClr val="FFC000"/>
                </a:solidFill>
                <a:latin typeface="Bell MT" panose="02020503060305020303" pitchFamily="18" charset="0"/>
              </a:rPr>
              <a:t>:  log likelihood = </a:t>
            </a:r>
            <a:r>
              <a:rPr lang="en-US" dirty="0">
                <a:solidFill>
                  <a:srgbClr val="FF0000"/>
                </a:solidFill>
                <a:latin typeface="Bell MT" panose="02020503060305020303" pitchFamily="18" charset="0"/>
              </a:rPr>
              <a:t>-349.78</a:t>
            </a:r>
          </a:p>
          <a:p>
            <a:r>
              <a:rPr lang="en-US" dirty="0">
                <a:solidFill>
                  <a:srgbClr val="FFC000"/>
                </a:solidFill>
                <a:latin typeface="Bell MT" panose="02020503060305020303" pitchFamily="18" charset="0"/>
              </a:rPr>
              <a:t>AIC=</a:t>
            </a:r>
            <a:r>
              <a:rPr lang="en-US" dirty="0">
                <a:solidFill>
                  <a:srgbClr val="FF0000"/>
                </a:solidFill>
                <a:latin typeface="Bell MT" panose="02020503060305020303" pitchFamily="18" charset="0"/>
              </a:rPr>
              <a:t>703.55</a:t>
            </a:r>
            <a:r>
              <a:rPr lang="en-US" dirty="0">
                <a:solidFill>
                  <a:srgbClr val="FFC000"/>
                </a:solidFill>
                <a:latin typeface="Bell MT" panose="02020503060305020303" pitchFamily="18" charset="0"/>
              </a:rPr>
              <a:t>   </a:t>
            </a:r>
            <a:r>
              <a:rPr lang="en-US" dirty="0" err="1">
                <a:solidFill>
                  <a:srgbClr val="FFC000"/>
                </a:solidFill>
                <a:latin typeface="Bell MT" panose="02020503060305020303" pitchFamily="18" charset="0"/>
              </a:rPr>
              <a:t>AICc</a:t>
            </a:r>
            <a:r>
              <a:rPr lang="en-US" dirty="0">
                <a:solidFill>
                  <a:srgbClr val="FFC000"/>
                </a:solidFill>
                <a:latin typeface="Bell MT" panose="02020503060305020303" pitchFamily="18" charset="0"/>
              </a:rPr>
              <a:t>=</a:t>
            </a:r>
            <a:r>
              <a:rPr lang="en-US" dirty="0">
                <a:solidFill>
                  <a:srgbClr val="FF0000"/>
                </a:solidFill>
                <a:latin typeface="Bell MT" panose="02020503060305020303" pitchFamily="18" charset="0"/>
              </a:rPr>
              <a:t>703.81</a:t>
            </a:r>
            <a:r>
              <a:rPr lang="en-US" dirty="0">
                <a:solidFill>
                  <a:srgbClr val="FFC000"/>
                </a:solidFill>
                <a:latin typeface="Bell MT" panose="02020503060305020303" pitchFamily="18" charset="0"/>
              </a:rPr>
              <a:t>   BIC=</a:t>
            </a:r>
            <a:r>
              <a:rPr lang="en-US" dirty="0">
                <a:solidFill>
                  <a:srgbClr val="FF0000"/>
                </a:solidFill>
                <a:latin typeface="Bell MT" panose="02020503060305020303" pitchFamily="18" charset="0"/>
              </a:rPr>
              <a:t>707.33</a:t>
            </a:r>
          </a:p>
        </p:txBody>
      </p:sp>
      <p:pic>
        <p:nvPicPr>
          <p:cNvPr id="6" name="Picture 5">
            <a:extLst>
              <a:ext uri="{FF2B5EF4-FFF2-40B4-BE49-F238E27FC236}">
                <a16:creationId xmlns:a16="http://schemas.microsoft.com/office/drawing/2014/main" id="{863E4757-FBAE-7498-2756-4296F5F5A906}"/>
              </a:ext>
            </a:extLst>
          </p:cNvPr>
          <p:cNvPicPr>
            <a:picLocks noChangeAspect="1"/>
          </p:cNvPicPr>
          <p:nvPr/>
        </p:nvPicPr>
        <p:blipFill>
          <a:blip r:embed="rId2"/>
          <a:stretch>
            <a:fillRect/>
          </a:stretch>
        </p:blipFill>
        <p:spPr>
          <a:xfrm>
            <a:off x="7005889" y="469733"/>
            <a:ext cx="5057775" cy="3448050"/>
          </a:xfrm>
          <a:prstGeom prst="rect">
            <a:avLst/>
          </a:prstGeom>
        </p:spPr>
      </p:pic>
      <p:pic>
        <p:nvPicPr>
          <p:cNvPr id="8" name="Picture 7">
            <a:extLst>
              <a:ext uri="{FF2B5EF4-FFF2-40B4-BE49-F238E27FC236}">
                <a16:creationId xmlns:a16="http://schemas.microsoft.com/office/drawing/2014/main" id="{95B63AC6-583F-52E7-6504-19C9E78E7253}"/>
              </a:ext>
            </a:extLst>
          </p:cNvPr>
          <p:cNvPicPr>
            <a:picLocks noChangeAspect="1"/>
          </p:cNvPicPr>
          <p:nvPr/>
        </p:nvPicPr>
        <p:blipFill>
          <a:blip r:embed="rId3"/>
          <a:stretch>
            <a:fillRect/>
          </a:stretch>
        </p:blipFill>
        <p:spPr>
          <a:xfrm>
            <a:off x="7952452" y="4577788"/>
            <a:ext cx="3164646" cy="1896693"/>
          </a:xfrm>
          <a:prstGeom prst="rect">
            <a:avLst/>
          </a:prstGeom>
        </p:spPr>
      </p:pic>
    </p:spTree>
    <p:extLst>
      <p:ext uri="{BB962C8B-B14F-4D97-AF65-F5344CB8AC3E}">
        <p14:creationId xmlns:p14="http://schemas.microsoft.com/office/powerpoint/2010/main" val="425315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192B7-6363-7FD1-22BA-34D51D55B29E}"/>
              </a:ext>
            </a:extLst>
          </p:cNvPr>
          <p:cNvSpPr txBox="1"/>
          <p:nvPr/>
        </p:nvSpPr>
        <p:spPr>
          <a:xfrm>
            <a:off x="0" y="157073"/>
            <a:ext cx="7343775" cy="7478970"/>
          </a:xfrm>
          <a:prstGeom prst="rect">
            <a:avLst/>
          </a:prstGeom>
          <a:noFill/>
        </p:spPr>
        <p:txBody>
          <a:bodyPr wrap="square">
            <a:spAutoFit/>
          </a:bodyPr>
          <a:lstStyle/>
          <a:p>
            <a:pPr marL="285750" indent="-285750" algn="l">
              <a:buFont typeface="Wingdings" panose="05000000000000000000" pitchFamily="2" charset="2"/>
              <a:buChar char="v"/>
            </a:pPr>
            <a:r>
              <a:rPr lang="en-US" sz="2000" b="0" i="0" dirty="0">
                <a:effectLst/>
                <a:latin typeface="Bell MT" panose="02020503060305020303" pitchFamily="18" charset="0"/>
              </a:rPr>
              <a:t>Tea and coffee are one of the oldest organized industries in India, indicating their long-standing presence and importance in the country's economy.</a:t>
            </a: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marL="285750" indent="-285750">
              <a:buFont typeface="Wingdings" panose="05000000000000000000" pitchFamily="2" charset="2"/>
              <a:buChar char="v"/>
            </a:pPr>
            <a:r>
              <a:rPr lang="en-US" sz="2000" b="0" i="0" dirty="0">
                <a:effectLst/>
                <a:latin typeface="Bell MT" panose="02020503060305020303" pitchFamily="18" charset="0"/>
              </a:rPr>
              <a:t>India is a significant player in the tea industry: India is one of the largest tea producers globally, with renowned teas like Assam and Darjeeling originating exclusively in the country. The Indian tea industry has become one of the most technologically equipped and owns many global brands. However, over 70% of India's tea consumption is within the country.</a:t>
            </a: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marL="285750" indent="-285750" algn="l">
              <a:buFont typeface="Wingdings" panose="05000000000000000000" pitchFamily="2" charset="2"/>
              <a:buChar char="v"/>
            </a:pPr>
            <a:r>
              <a:rPr lang="en-US" sz="2000" b="0" i="0" dirty="0">
                <a:effectLst/>
                <a:latin typeface="Bell MT" panose="02020503060305020303" pitchFamily="18" charset="0"/>
              </a:rPr>
              <a:t>Coffee production in India has experienced significant growth, increasing production volume and the land area devoted to coffee cultivation. </a:t>
            </a:r>
          </a:p>
          <a:p>
            <a:pPr marL="285750" indent="-285750" algn="l">
              <a:buFont typeface="Wingdings" panose="05000000000000000000" pitchFamily="2" charset="2"/>
              <a:buChar char="v"/>
            </a:pPr>
            <a:endParaRPr lang="en-US" sz="2000" dirty="0">
              <a:latin typeface="Bell MT" panose="02020503060305020303" pitchFamily="18" charset="0"/>
            </a:endParaRPr>
          </a:p>
          <a:p>
            <a:pPr marL="285750" indent="-285750" algn="l">
              <a:buFont typeface="Wingdings" panose="05000000000000000000" pitchFamily="2" charset="2"/>
              <a:buChar char="v"/>
            </a:pPr>
            <a:endParaRPr lang="en-US" sz="2000" b="0" i="0" dirty="0">
              <a:effectLst/>
              <a:latin typeface="Bell MT" panose="02020503060305020303" pitchFamily="18" charset="0"/>
            </a:endParaRPr>
          </a:p>
          <a:p>
            <a:pPr algn="l"/>
            <a:endParaRPr lang="en-US" sz="2000" dirty="0">
              <a:latin typeface="Bell MT" panose="02020503060305020303" pitchFamily="18" charset="0"/>
            </a:endParaRPr>
          </a:p>
        </p:txBody>
      </p:sp>
      <p:pic>
        <p:nvPicPr>
          <p:cNvPr id="2050" name="Picture 2" descr="2: State wise tea production percentage in India 2014-15 (Source: TBI) |  Download Scientific Diagram">
            <a:extLst>
              <a:ext uri="{FF2B5EF4-FFF2-40B4-BE49-F238E27FC236}">
                <a16:creationId xmlns:a16="http://schemas.microsoft.com/office/drawing/2014/main" id="{6987A60C-2ED1-3C71-94D1-C074DE88C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043" y="3957620"/>
            <a:ext cx="4814220" cy="28104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a Producing States in India, Tea Production Map of India">
            <a:extLst>
              <a:ext uri="{FF2B5EF4-FFF2-40B4-BE49-F238E27FC236}">
                <a16:creationId xmlns:a16="http://schemas.microsoft.com/office/drawing/2014/main" id="{2316042A-D9DE-2B8D-94D2-79841B7BC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9359" y="89916"/>
            <a:ext cx="3225969" cy="3806642"/>
          </a:xfrm>
          <a:prstGeom prst="rect">
            <a:avLst/>
          </a:prstGeom>
          <a:noFill/>
          <a:effectLst>
            <a:glow rad="1397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15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Snipped 1">
            <a:extLst>
              <a:ext uri="{FF2B5EF4-FFF2-40B4-BE49-F238E27FC236}">
                <a16:creationId xmlns:a16="http://schemas.microsoft.com/office/drawing/2014/main" id="{D0BACA9A-5D12-998D-778D-68DCCBBD254C}"/>
              </a:ext>
            </a:extLst>
          </p:cNvPr>
          <p:cNvSpPr/>
          <p:nvPr/>
        </p:nvSpPr>
        <p:spPr>
          <a:xfrm>
            <a:off x="2221832" y="181837"/>
            <a:ext cx="8005010" cy="673768"/>
          </a:xfrm>
          <a:prstGeom prst="snip2Same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latin typeface="Arial Rounded MT Bold" panose="020F0704030504030204" pitchFamily="34" charset="0"/>
              </a:rPr>
              <a:t>Linear </a:t>
            </a:r>
            <a:r>
              <a:rPr lang="en-IN" sz="2400" b="1" dirty="0" err="1">
                <a:effectLst>
                  <a:outerShdw blurRad="38100" dist="38100" dir="2700000" algn="tl">
                    <a:srgbClr val="000000">
                      <a:alpha val="43137"/>
                    </a:srgbClr>
                  </a:outerShdw>
                </a:effectLst>
                <a:latin typeface="Arial Rounded MT Bold" panose="020F0704030504030204" pitchFamily="34" charset="0"/>
              </a:rPr>
              <a:t>Regrssion</a:t>
            </a:r>
            <a:endParaRPr lang="en-IN" sz="2400" b="1" dirty="0">
              <a:effectLst>
                <a:outerShdw blurRad="38100" dist="38100" dir="2700000" algn="tl">
                  <a:srgbClr val="000000">
                    <a:alpha val="43137"/>
                  </a:srgbClr>
                </a:outerShdw>
              </a:effectLst>
              <a:latin typeface="Arial Rounded MT Bold" panose="020F0704030504030204" pitchFamily="34" charset="0"/>
            </a:endParaRPr>
          </a:p>
        </p:txBody>
      </p:sp>
      <p:sp>
        <p:nvSpPr>
          <p:cNvPr id="4" name="TextBox 3">
            <a:extLst>
              <a:ext uri="{FF2B5EF4-FFF2-40B4-BE49-F238E27FC236}">
                <a16:creationId xmlns:a16="http://schemas.microsoft.com/office/drawing/2014/main" id="{22996480-44D7-BD36-CE02-8F43DBC4503E}"/>
              </a:ext>
            </a:extLst>
          </p:cNvPr>
          <p:cNvSpPr txBox="1"/>
          <p:nvPr/>
        </p:nvSpPr>
        <p:spPr>
          <a:xfrm>
            <a:off x="240631" y="1102578"/>
            <a:ext cx="11710738" cy="5755422"/>
          </a:xfrm>
          <a:prstGeom prst="rect">
            <a:avLst/>
          </a:prstGeom>
          <a:noFill/>
        </p:spPr>
        <p:txBody>
          <a:bodyPr wrap="square">
            <a:spAutoFit/>
          </a:bodyPr>
          <a:lstStyle/>
          <a:p>
            <a:r>
              <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rPr>
              <a:t>Regression of Cultivation area on Coffee Production </a:t>
            </a:r>
            <a:endParaRPr lang="en-US" sz="24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0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0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r>
              <a:rPr lang="en-US" sz="2000" dirty="0" err="1">
                <a:solidFill>
                  <a:srgbClr val="7030A0"/>
                </a:solidFill>
                <a:latin typeface="Bell MT" panose="02020503060305020303" pitchFamily="18" charset="0"/>
              </a:rPr>
              <a:t>lm</a:t>
            </a:r>
            <a:r>
              <a:rPr lang="en-US" sz="2000" dirty="0">
                <a:solidFill>
                  <a:srgbClr val="7030A0"/>
                </a:solidFill>
                <a:latin typeface="Bell MT" panose="02020503060305020303" pitchFamily="18" charset="0"/>
              </a:rPr>
              <a:t>(formula = </a:t>
            </a:r>
            <a:r>
              <a:rPr lang="en-US" sz="2000" dirty="0" err="1">
                <a:solidFill>
                  <a:srgbClr val="7030A0"/>
                </a:solidFill>
                <a:latin typeface="Bell MT" panose="02020503060305020303" pitchFamily="18" charset="0"/>
              </a:rPr>
              <a:t>Area.under.caltivation.of.coffee</a:t>
            </a:r>
            <a:r>
              <a:rPr lang="en-US" sz="2000" dirty="0">
                <a:solidFill>
                  <a:srgbClr val="7030A0"/>
                </a:solidFill>
                <a:latin typeface="Bell MT" panose="02020503060305020303" pitchFamily="18" charset="0"/>
              </a:rPr>
              <a:t> ~ </a:t>
            </a:r>
            <a:r>
              <a:rPr lang="en-US" sz="2000" dirty="0" err="1">
                <a:solidFill>
                  <a:srgbClr val="7030A0"/>
                </a:solidFill>
                <a:latin typeface="Bell MT" panose="02020503060305020303" pitchFamily="18" charset="0"/>
              </a:rPr>
              <a:t>Coffee.Production</a:t>
            </a:r>
            <a:r>
              <a:rPr lang="en-US" sz="2000" dirty="0">
                <a:solidFill>
                  <a:srgbClr val="7030A0"/>
                </a:solidFill>
                <a:latin typeface="Bell MT" panose="02020503060305020303" pitchFamily="18" charset="0"/>
              </a:rPr>
              <a:t>, </a:t>
            </a:r>
          </a:p>
          <a:p>
            <a:r>
              <a:rPr lang="en-US" sz="2000" dirty="0">
                <a:solidFill>
                  <a:srgbClr val="7030A0"/>
                </a:solidFill>
                <a:latin typeface="Bell MT" panose="02020503060305020303" pitchFamily="18" charset="0"/>
              </a:rPr>
              <a:t>    data = data)</a:t>
            </a:r>
          </a:p>
          <a:p>
            <a:endParaRPr lang="en-US" sz="2000" dirty="0">
              <a:solidFill>
                <a:srgbClr val="C00000"/>
              </a:solidFill>
              <a:latin typeface="Bell MT" panose="02020503060305020303" pitchFamily="18" charset="0"/>
            </a:endParaRPr>
          </a:p>
          <a:p>
            <a:r>
              <a:rPr lang="en-US" sz="2000" dirty="0">
                <a:solidFill>
                  <a:srgbClr val="00B050"/>
                </a:solidFill>
                <a:latin typeface="Bell MT" panose="02020503060305020303" pitchFamily="18" charset="0"/>
              </a:rPr>
              <a:t>Residuals:</a:t>
            </a:r>
          </a:p>
          <a:p>
            <a:r>
              <a:rPr lang="en-US" sz="2000" dirty="0">
                <a:solidFill>
                  <a:srgbClr val="00B050"/>
                </a:solidFill>
                <a:latin typeface="Bell MT" panose="02020503060305020303" pitchFamily="18" charset="0"/>
              </a:rPr>
              <a:t>     Min       1Q   Median       3Q      Max </a:t>
            </a:r>
          </a:p>
          <a:p>
            <a:r>
              <a:rPr lang="en-US" sz="2000" dirty="0">
                <a:solidFill>
                  <a:srgbClr val="FF0000"/>
                </a:solidFill>
                <a:latin typeface="Bell MT" panose="02020503060305020303" pitchFamily="18" charset="0"/>
              </a:rPr>
              <a:t>-0.72582 -0.24192  0.00772  0.30078  0.79583 </a:t>
            </a:r>
          </a:p>
          <a:p>
            <a:endParaRPr lang="en-US" sz="2000" dirty="0">
              <a:solidFill>
                <a:srgbClr val="C00000"/>
              </a:solidFill>
              <a:latin typeface="Bell MT" panose="02020503060305020303" pitchFamily="18" charset="0"/>
            </a:endParaRPr>
          </a:p>
          <a:p>
            <a:r>
              <a:rPr lang="en-US" sz="2000" dirty="0">
                <a:solidFill>
                  <a:srgbClr val="7030A0"/>
                </a:solidFill>
                <a:latin typeface="Bell MT" panose="02020503060305020303" pitchFamily="18" charset="0"/>
              </a:rPr>
              <a:t>Coefficients:</a:t>
            </a:r>
          </a:p>
          <a:p>
            <a:r>
              <a:rPr lang="en-US" sz="2000" dirty="0">
                <a:solidFill>
                  <a:srgbClr val="7030A0"/>
                </a:solidFill>
                <a:latin typeface="Bell MT" panose="02020503060305020303" pitchFamily="18" charset="0"/>
              </a:rPr>
              <a:t>                   Estimate Std. Error t value </a:t>
            </a:r>
            <a:r>
              <a:rPr lang="en-US" sz="2000" dirty="0" err="1">
                <a:solidFill>
                  <a:srgbClr val="7030A0"/>
                </a:solidFill>
                <a:latin typeface="Bell MT" panose="02020503060305020303" pitchFamily="18" charset="0"/>
              </a:rPr>
              <a:t>Pr</a:t>
            </a:r>
            <a:r>
              <a:rPr lang="en-US" sz="2000" dirty="0">
                <a:solidFill>
                  <a:srgbClr val="7030A0"/>
                </a:solidFill>
                <a:latin typeface="Bell MT" panose="02020503060305020303" pitchFamily="18" charset="0"/>
              </a:rPr>
              <a:t>(&gt;|t|)    </a:t>
            </a:r>
          </a:p>
          <a:p>
            <a:r>
              <a:rPr lang="en-US" sz="2000" dirty="0">
                <a:solidFill>
                  <a:srgbClr val="00B050"/>
                </a:solidFill>
                <a:latin typeface="Bell MT" panose="02020503060305020303" pitchFamily="18" charset="0"/>
              </a:rPr>
              <a:t>(Intercept)       </a:t>
            </a:r>
            <a:r>
              <a:rPr lang="en-US" sz="2000" dirty="0">
                <a:solidFill>
                  <a:srgbClr val="FF0000"/>
                </a:solidFill>
                <a:latin typeface="Bell MT" panose="02020503060305020303" pitchFamily="18" charset="0"/>
              </a:rPr>
              <a:t>3.940e-01  1.462e-01   2.694  0.00969 ** </a:t>
            </a:r>
          </a:p>
          <a:p>
            <a:r>
              <a:rPr lang="en-US" sz="2000" dirty="0" err="1">
                <a:solidFill>
                  <a:srgbClr val="00B050"/>
                </a:solidFill>
                <a:latin typeface="Bell MT" panose="02020503060305020303" pitchFamily="18" charset="0"/>
              </a:rPr>
              <a:t>Coffee.Production</a:t>
            </a:r>
            <a:r>
              <a:rPr lang="en-US" sz="2000" dirty="0">
                <a:solidFill>
                  <a:srgbClr val="00B050"/>
                </a:solidFill>
                <a:latin typeface="Bell MT" panose="02020503060305020303" pitchFamily="18" charset="0"/>
              </a:rPr>
              <a:t> </a:t>
            </a:r>
            <a:r>
              <a:rPr lang="en-US" sz="2000" dirty="0">
                <a:solidFill>
                  <a:srgbClr val="FF0000"/>
                </a:solidFill>
                <a:latin typeface="Bell MT" panose="02020503060305020303" pitchFamily="18" charset="0"/>
              </a:rPr>
              <a:t>1.139e-03  6.423e-05  17.739  &lt; 2e-16 ***</a:t>
            </a:r>
          </a:p>
          <a:p>
            <a:endParaRPr lang="en-US" sz="2000" dirty="0">
              <a:solidFill>
                <a:srgbClr val="00B050"/>
              </a:solidFill>
              <a:latin typeface="Bell MT" panose="02020503060305020303" pitchFamily="18" charset="0"/>
            </a:endParaRPr>
          </a:p>
          <a:p>
            <a:r>
              <a:rPr lang="en-US" sz="2000" dirty="0">
                <a:solidFill>
                  <a:srgbClr val="00B050"/>
                </a:solidFill>
                <a:latin typeface="Bell MT" panose="02020503060305020303" pitchFamily="18" charset="0"/>
              </a:rPr>
              <a:t>Residual standard error: </a:t>
            </a:r>
            <a:r>
              <a:rPr lang="en-US" sz="2000" dirty="0">
                <a:solidFill>
                  <a:srgbClr val="FF0000"/>
                </a:solidFill>
                <a:latin typeface="Bell MT" panose="02020503060305020303" pitchFamily="18" charset="0"/>
              </a:rPr>
              <a:t>0.3826</a:t>
            </a:r>
            <a:r>
              <a:rPr lang="en-US" sz="2000" dirty="0">
                <a:solidFill>
                  <a:srgbClr val="00B050"/>
                </a:solidFill>
                <a:latin typeface="Bell MT" panose="02020503060305020303" pitchFamily="18" charset="0"/>
              </a:rPr>
              <a:t> on </a:t>
            </a:r>
            <a:r>
              <a:rPr lang="en-US" sz="2000" dirty="0">
                <a:solidFill>
                  <a:srgbClr val="FF0000"/>
                </a:solidFill>
                <a:latin typeface="Bell MT" panose="02020503060305020303" pitchFamily="18" charset="0"/>
              </a:rPr>
              <a:t>48</a:t>
            </a:r>
            <a:r>
              <a:rPr lang="en-US" sz="2000" dirty="0">
                <a:solidFill>
                  <a:srgbClr val="00B050"/>
                </a:solidFill>
                <a:latin typeface="Bell MT" panose="02020503060305020303" pitchFamily="18" charset="0"/>
              </a:rPr>
              <a:t> degrees of freedom</a:t>
            </a:r>
          </a:p>
          <a:p>
            <a:r>
              <a:rPr lang="en-US" sz="2000" dirty="0">
                <a:solidFill>
                  <a:srgbClr val="00B050"/>
                </a:solidFill>
                <a:latin typeface="Bell MT" panose="02020503060305020303" pitchFamily="18" charset="0"/>
              </a:rPr>
              <a:t>Multiple R-squared:  </a:t>
            </a:r>
            <a:r>
              <a:rPr lang="en-US" sz="2000" dirty="0">
                <a:solidFill>
                  <a:srgbClr val="FF0000"/>
                </a:solidFill>
                <a:latin typeface="Bell MT" panose="02020503060305020303" pitchFamily="18" charset="0"/>
              </a:rPr>
              <a:t>0.8676</a:t>
            </a:r>
            <a:r>
              <a:rPr lang="en-US" sz="2000" dirty="0">
                <a:solidFill>
                  <a:srgbClr val="00B050"/>
                </a:solidFill>
                <a:latin typeface="Bell MT" panose="02020503060305020303" pitchFamily="18" charset="0"/>
              </a:rPr>
              <a:t>,	Adjusted R-squared:  </a:t>
            </a:r>
            <a:r>
              <a:rPr lang="en-US" sz="2000" dirty="0">
                <a:solidFill>
                  <a:srgbClr val="FF0000"/>
                </a:solidFill>
                <a:latin typeface="Bell MT" panose="02020503060305020303" pitchFamily="18" charset="0"/>
              </a:rPr>
              <a:t>0.8649</a:t>
            </a:r>
            <a:r>
              <a:rPr lang="en-US" sz="2000" dirty="0">
                <a:solidFill>
                  <a:srgbClr val="00B050"/>
                </a:solidFill>
                <a:latin typeface="Bell MT" panose="02020503060305020303" pitchFamily="18" charset="0"/>
              </a:rPr>
              <a:t> </a:t>
            </a:r>
          </a:p>
          <a:p>
            <a:r>
              <a:rPr lang="en-US" sz="2000" dirty="0">
                <a:solidFill>
                  <a:srgbClr val="00B050"/>
                </a:solidFill>
                <a:latin typeface="Bell MT" panose="02020503060305020303" pitchFamily="18" charset="0"/>
              </a:rPr>
              <a:t>F-statistic: </a:t>
            </a:r>
            <a:r>
              <a:rPr lang="en-US" sz="2000" dirty="0">
                <a:solidFill>
                  <a:srgbClr val="FF0000"/>
                </a:solidFill>
                <a:latin typeface="Bell MT" panose="02020503060305020303" pitchFamily="18" charset="0"/>
              </a:rPr>
              <a:t>314.7</a:t>
            </a:r>
            <a:r>
              <a:rPr lang="en-US" sz="2000" dirty="0">
                <a:solidFill>
                  <a:srgbClr val="00B050"/>
                </a:solidFill>
                <a:latin typeface="Bell MT" panose="02020503060305020303" pitchFamily="18" charset="0"/>
              </a:rPr>
              <a:t> on </a:t>
            </a:r>
            <a:r>
              <a:rPr lang="en-US" sz="2000" dirty="0">
                <a:solidFill>
                  <a:srgbClr val="FF0000"/>
                </a:solidFill>
                <a:latin typeface="Bell MT" panose="02020503060305020303" pitchFamily="18" charset="0"/>
              </a:rPr>
              <a:t>1</a:t>
            </a:r>
            <a:r>
              <a:rPr lang="en-US" sz="2000" dirty="0">
                <a:solidFill>
                  <a:srgbClr val="00B050"/>
                </a:solidFill>
                <a:latin typeface="Bell MT" panose="02020503060305020303" pitchFamily="18" charset="0"/>
              </a:rPr>
              <a:t> and </a:t>
            </a:r>
            <a:r>
              <a:rPr lang="en-US" sz="2000" dirty="0">
                <a:solidFill>
                  <a:srgbClr val="FF0000"/>
                </a:solidFill>
                <a:latin typeface="Bell MT" panose="02020503060305020303" pitchFamily="18" charset="0"/>
              </a:rPr>
              <a:t>48</a:t>
            </a:r>
            <a:r>
              <a:rPr lang="en-US" sz="2000" dirty="0">
                <a:solidFill>
                  <a:srgbClr val="00B050"/>
                </a:solidFill>
                <a:latin typeface="Bell MT" panose="02020503060305020303" pitchFamily="18" charset="0"/>
              </a:rPr>
              <a:t> DF,  p-value: &lt; </a:t>
            </a:r>
            <a:r>
              <a:rPr lang="en-US" sz="2000" dirty="0">
                <a:solidFill>
                  <a:srgbClr val="FF0000"/>
                </a:solidFill>
                <a:latin typeface="Bell MT" panose="02020503060305020303" pitchFamily="18" charset="0"/>
              </a:rPr>
              <a:t>2.2e-16</a:t>
            </a:r>
          </a:p>
        </p:txBody>
      </p:sp>
    </p:spTree>
    <p:extLst>
      <p:ext uri="{BB962C8B-B14F-4D97-AF65-F5344CB8AC3E}">
        <p14:creationId xmlns:p14="http://schemas.microsoft.com/office/powerpoint/2010/main" val="397504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A01EEF-683F-4DC5-B901-D942660AED20}"/>
              </a:ext>
            </a:extLst>
          </p:cNvPr>
          <p:cNvSpPr txBox="1"/>
          <p:nvPr/>
        </p:nvSpPr>
        <p:spPr>
          <a:xfrm>
            <a:off x="256674" y="-279708"/>
            <a:ext cx="9593178" cy="7417415"/>
          </a:xfrm>
          <a:prstGeom prst="rect">
            <a:avLst/>
          </a:prstGeom>
          <a:noFill/>
        </p:spPr>
        <p:txBody>
          <a:bodyPr wrap="square">
            <a:spAutoFit/>
          </a:bodyPr>
          <a:lstStyle/>
          <a:p>
            <a:endPar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r>
              <a:rPr lang="en-US" sz="2800" b="1" u="sng" dirty="0">
                <a:solidFill>
                  <a:srgbClr val="C00000"/>
                </a:solidFill>
                <a:effectLst>
                  <a:outerShdw blurRad="38100" dist="38100" dir="2700000" algn="tl">
                    <a:srgbClr val="000000">
                      <a:alpha val="43137"/>
                    </a:srgbClr>
                  </a:outerShdw>
                </a:effectLst>
                <a:latin typeface="Bahnschrift Light" panose="020B0502040204020203" pitchFamily="34" charset="0"/>
              </a:rPr>
              <a:t>Regression of Cultivation area on Tea Production </a:t>
            </a:r>
            <a:endParaRPr lang="en-US" sz="24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0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0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20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r>
              <a:rPr lang="en-US" sz="2000" dirty="0" err="1">
                <a:solidFill>
                  <a:srgbClr val="7030A0"/>
                </a:solidFill>
                <a:latin typeface="Bell MT" panose="02020503060305020303" pitchFamily="18" charset="0"/>
              </a:rPr>
              <a:t>lm</a:t>
            </a:r>
            <a:r>
              <a:rPr lang="en-US" sz="2000" dirty="0">
                <a:solidFill>
                  <a:srgbClr val="7030A0"/>
                </a:solidFill>
                <a:latin typeface="Bell MT" panose="02020503060305020303" pitchFamily="18" charset="0"/>
              </a:rPr>
              <a:t>(formula = </a:t>
            </a:r>
            <a:r>
              <a:rPr lang="en-US" sz="2000" dirty="0" err="1">
                <a:solidFill>
                  <a:srgbClr val="7030A0"/>
                </a:solidFill>
                <a:latin typeface="Bell MT" panose="02020503060305020303" pitchFamily="18" charset="0"/>
              </a:rPr>
              <a:t>Area.under.caltivation.of.tea</a:t>
            </a:r>
            <a:r>
              <a:rPr lang="en-US" sz="2000" dirty="0">
                <a:solidFill>
                  <a:srgbClr val="7030A0"/>
                </a:solidFill>
                <a:latin typeface="Bell MT" panose="02020503060305020303" pitchFamily="18" charset="0"/>
              </a:rPr>
              <a:t> ~ </a:t>
            </a:r>
            <a:r>
              <a:rPr lang="en-US" sz="2000" dirty="0" err="1">
                <a:solidFill>
                  <a:srgbClr val="7030A0"/>
                </a:solidFill>
                <a:latin typeface="Bell MT" panose="02020503060305020303" pitchFamily="18" charset="0"/>
              </a:rPr>
              <a:t>Tea.Production</a:t>
            </a:r>
            <a:r>
              <a:rPr lang="en-US" sz="2000" dirty="0">
                <a:solidFill>
                  <a:srgbClr val="7030A0"/>
                </a:solidFill>
                <a:latin typeface="Bell MT" panose="02020503060305020303" pitchFamily="18" charset="0"/>
              </a:rPr>
              <a:t>, </a:t>
            </a:r>
          </a:p>
          <a:p>
            <a:r>
              <a:rPr lang="en-US" sz="2000" dirty="0">
                <a:solidFill>
                  <a:srgbClr val="7030A0"/>
                </a:solidFill>
                <a:latin typeface="Bell MT" panose="02020503060305020303" pitchFamily="18" charset="0"/>
              </a:rPr>
              <a:t>    data = data)</a:t>
            </a:r>
          </a:p>
          <a:p>
            <a:endParaRPr lang="en-US" sz="2000" dirty="0">
              <a:solidFill>
                <a:srgbClr val="7030A0"/>
              </a:solidFill>
              <a:latin typeface="Bell MT" panose="02020503060305020303" pitchFamily="18" charset="0"/>
            </a:endParaRPr>
          </a:p>
          <a:p>
            <a:r>
              <a:rPr lang="en-US" sz="2000" dirty="0">
                <a:solidFill>
                  <a:srgbClr val="00B050"/>
                </a:solidFill>
                <a:latin typeface="Bell MT" panose="02020503060305020303" pitchFamily="18" charset="0"/>
              </a:rPr>
              <a:t>Residuals:</a:t>
            </a:r>
          </a:p>
          <a:p>
            <a:r>
              <a:rPr lang="en-US" sz="2000" dirty="0">
                <a:solidFill>
                  <a:srgbClr val="00B050"/>
                </a:solidFill>
                <a:latin typeface="Bell MT" panose="02020503060305020303" pitchFamily="18" charset="0"/>
              </a:rPr>
              <a:t>     Min       1Q   Median       3Q      Max </a:t>
            </a:r>
          </a:p>
          <a:p>
            <a:r>
              <a:rPr lang="en-US" sz="2000" dirty="0">
                <a:solidFill>
                  <a:srgbClr val="FF0000"/>
                </a:solidFill>
                <a:latin typeface="Bell MT" panose="02020503060305020303" pitchFamily="18" charset="0"/>
              </a:rPr>
              <a:t>-0.52432 -0.17009 -0.06963  0.13814  0.61342 </a:t>
            </a:r>
          </a:p>
          <a:p>
            <a:endParaRPr lang="en-US" sz="2000" dirty="0">
              <a:solidFill>
                <a:srgbClr val="00B050"/>
              </a:solidFill>
              <a:latin typeface="Bell MT" panose="02020503060305020303" pitchFamily="18" charset="0"/>
            </a:endParaRPr>
          </a:p>
          <a:p>
            <a:r>
              <a:rPr lang="en-US" sz="2000" dirty="0">
                <a:solidFill>
                  <a:srgbClr val="00B050"/>
                </a:solidFill>
                <a:latin typeface="Bell MT" panose="02020503060305020303" pitchFamily="18" charset="0"/>
              </a:rPr>
              <a:t>Coefficients:</a:t>
            </a:r>
          </a:p>
          <a:p>
            <a:r>
              <a:rPr lang="en-US" sz="2000" dirty="0">
                <a:solidFill>
                  <a:srgbClr val="00B050"/>
                </a:solidFill>
                <a:latin typeface="Bell MT" panose="02020503060305020303" pitchFamily="18" charset="0"/>
              </a:rPr>
              <a:t>                Estimate Std. Error t value </a:t>
            </a:r>
            <a:r>
              <a:rPr lang="en-US" sz="2000" dirty="0" err="1">
                <a:solidFill>
                  <a:srgbClr val="00B050"/>
                </a:solidFill>
                <a:latin typeface="Bell MT" panose="02020503060305020303" pitchFamily="18" charset="0"/>
              </a:rPr>
              <a:t>Pr</a:t>
            </a:r>
            <a:r>
              <a:rPr lang="en-US" sz="2000" dirty="0">
                <a:solidFill>
                  <a:srgbClr val="00B050"/>
                </a:solidFill>
                <a:latin typeface="Bell MT" panose="02020503060305020303" pitchFamily="18" charset="0"/>
              </a:rPr>
              <a:t>(&gt;|t|)    </a:t>
            </a:r>
          </a:p>
          <a:p>
            <a:r>
              <a:rPr lang="en-US" sz="2000" dirty="0">
                <a:solidFill>
                  <a:srgbClr val="00B050"/>
                </a:solidFill>
                <a:latin typeface="Bell MT" panose="02020503060305020303" pitchFamily="18" charset="0"/>
              </a:rPr>
              <a:t>(Intercept)   </a:t>
            </a:r>
            <a:r>
              <a:rPr lang="en-US" sz="2000" dirty="0">
                <a:solidFill>
                  <a:srgbClr val="FF0000"/>
                </a:solidFill>
                <a:latin typeface="Bell MT" panose="02020503060305020303" pitchFamily="18" charset="0"/>
              </a:rPr>
              <a:t> 2.045e+00  1.248e-01   16.38   &lt;2e-16 ***</a:t>
            </a:r>
          </a:p>
          <a:p>
            <a:r>
              <a:rPr lang="en-US" sz="2000" dirty="0" err="1">
                <a:solidFill>
                  <a:srgbClr val="00B050"/>
                </a:solidFill>
                <a:latin typeface="Bell MT" panose="02020503060305020303" pitchFamily="18" charset="0"/>
              </a:rPr>
              <a:t>Tea.Production</a:t>
            </a:r>
            <a:r>
              <a:rPr lang="en-US" sz="2000" dirty="0">
                <a:solidFill>
                  <a:srgbClr val="00B050"/>
                </a:solidFill>
                <a:latin typeface="Bell MT" panose="02020503060305020303" pitchFamily="18" charset="0"/>
              </a:rPr>
              <a:t> </a:t>
            </a:r>
            <a:r>
              <a:rPr lang="en-US" sz="2000" dirty="0">
                <a:solidFill>
                  <a:srgbClr val="FF0000"/>
                </a:solidFill>
                <a:latin typeface="Bell MT" panose="02020503060305020303" pitchFamily="18" charset="0"/>
              </a:rPr>
              <a:t>3.230e-04  1.476e-05   21.88   &lt;2e-16 ***</a:t>
            </a:r>
          </a:p>
          <a:p>
            <a:r>
              <a:rPr lang="en-US" sz="2000" dirty="0">
                <a:solidFill>
                  <a:srgbClr val="00B050"/>
                </a:solidFill>
                <a:latin typeface="Bell MT" panose="02020503060305020303" pitchFamily="18" charset="0"/>
              </a:rPr>
              <a:t>---</a:t>
            </a:r>
          </a:p>
          <a:p>
            <a:r>
              <a:rPr lang="en-US" sz="2000" dirty="0" err="1">
                <a:solidFill>
                  <a:srgbClr val="00B050"/>
                </a:solidFill>
                <a:latin typeface="Bell MT" panose="02020503060305020303" pitchFamily="18" charset="0"/>
              </a:rPr>
              <a:t>Signif</a:t>
            </a:r>
            <a:r>
              <a:rPr lang="en-US" sz="2000" dirty="0">
                <a:solidFill>
                  <a:srgbClr val="00B050"/>
                </a:solidFill>
                <a:latin typeface="Bell MT" panose="02020503060305020303" pitchFamily="18" charset="0"/>
              </a:rPr>
              <a:t>. codes:  </a:t>
            </a:r>
            <a:r>
              <a:rPr lang="en-US" sz="2000" dirty="0">
                <a:solidFill>
                  <a:srgbClr val="FF0000"/>
                </a:solidFill>
                <a:latin typeface="Bell MT" panose="02020503060305020303" pitchFamily="18" charset="0"/>
              </a:rPr>
              <a:t>0 ‘***’ 0.001 ‘**’ 0.01 ‘*’ 0.05 ‘.’ 0.1 ‘ ’ 1</a:t>
            </a:r>
          </a:p>
          <a:p>
            <a:endParaRPr lang="en-US" sz="2000" dirty="0">
              <a:solidFill>
                <a:srgbClr val="00B050"/>
              </a:solidFill>
              <a:latin typeface="Bell MT" panose="02020503060305020303" pitchFamily="18" charset="0"/>
            </a:endParaRPr>
          </a:p>
          <a:p>
            <a:r>
              <a:rPr lang="en-US" sz="2000" dirty="0">
                <a:solidFill>
                  <a:srgbClr val="00B050"/>
                </a:solidFill>
                <a:latin typeface="Bell MT" panose="02020503060305020303" pitchFamily="18" charset="0"/>
              </a:rPr>
              <a:t>Residual standard error: </a:t>
            </a:r>
            <a:r>
              <a:rPr lang="en-US" sz="2000" dirty="0">
                <a:solidFill>
                  <a:srgbClr val="FF0000"/>
                </a:solidFill>
                <a:latin typeface="Bell MT" panose="02020503060305020303" pitchFamily="18" charset="0"/>
              </a:rPr>
              <a:t>0.2696</a:t>
            </a:r>
            <a:r>
              <a:rPr lang="en-US" sz="2000" dirty="0">
                <a:solidFill>
                  <a:srgbClr val="00B050"/>
                </a:solidFill>
                <a:latin typeface="Bell MT" panose="02020503060305020303" pitchFamily="18" charset="0"/>
              </a:rPr>
              <a:t> on </a:t>
            </a:r>
            <a:r>
              <a:rPr lang="en-US" sz="2000" dirty="0">
                <a:solidFill>
                  <a:srgbClr val="FF0000"/>
                </a:solidFill>
                <a:latin typeface="Bell MT" panose="02020503060305020303" pitchFamily="18" charset="0"/>
              </a:rPr>
              <a:t>48</a:t>
            </a:r>
            <a:r>
              <a:rPr lang="en-US" sz="2000" dirty="0">
                <a:solidFill>
                  <a:srgbClr val="00B050"/>
                </a:solidFill>
                <a:latin typeface="Bell MT" panose="02020503060305020303" pitchFamily="18" charset="0"/>
              </a:rPr>
              <a:t> degrees of freedom</a:t>
            </a:r>
          </a:p>
          <a:p>
            <a:r>
              <a:rPr lang="en-US" sz="2000" dirty="0">
                <a:solidFill>
                  <a:srgbClr val="00B050"/>
                </a:solidFill>
                <a:latin typeface="Bell MT" panose="02020503060305020303" pitchFamily="18" charset="0"/>
              </a:rPr>
              <a:t>Multiple R-squared:  </a:t>
            </a:r>
            <a:r>
              <a:rPr lang="en-US" sz="2000" dirty="0">
                <a:solidFill>
                  <a:srgbClr val="FF0000"/>
                </a:solidFill>
                <a:latin typeface="Bell MT" panose="02020503060305020303" pitchFamily="18" charset="0"/>
              </a:rPr>
              <a:t>0.9089</a:t>
            </a:r>
            <a:r>
              <a:rPr lang="en-US" sz="2000" dirty="0">
                <a:solidFill>
                  <a:srgbClr val="00B050"/>
                </a:solidFill>
                <a:latin typeface="Bell MT" panose="02020503060305020303" pitchFamily="18" charset="0"/>
              </a:rPr>
              <a:t>,	Adjusted R-squared:  </a:t>
            </a:r>
            <a:r>
              <a:rPr lang="en-US" sz="2000" dirty="0">
                <a:solidFill>
                  <a:srgbClr val="FF0000"/>
                </a:solidFill>
                <a:latin typeface="Bell MT" panose="02020503060305020303" pitchFamily="18" charset="0"/>
              </a:rPr>
              <a:t>0.907</a:t>
            </a:r>
            <a:r>
              <a:rPr lang="en-US" sz="2000" dirty="0">
                <a:solidFill>
                  <a:srgbClr val="00B050"/>
                </a:solidFill>
                <a:latin typeface="Bell MT" panose="02020503060305020303" pitchFamily="18" charset="0"/>
              </a:rPr>
              <a:t> </a:t>
            </a:r>
          </a:p>
          <a:p>
            <a:r>
              <a:rPr lang="en-US" sz="2000" dirty="0">
                <a:solidFill>
                  <a:srgbClr val="00B050"/>
                </a:solidFill>
                <a:latin typeface="Bell MT" panose="02020503060305020303" pitchFamily="18" charset="0"/>
              </a:rPr>
              <a:t>F-statistic: </a:t>
            </a:r>
            <a:r>
              <a:rPr lang="en-US" sz="2000" dirty="0">
                <a:solidFill>
                  <a:srgbClr val="FF0000"/>
                </a:solidFill>
                <a:latin typeface="Bell MT" panose="02020503060305020303" pitchFamily="18" charset="0"/>
              </a:rPr>
              <a:t>478.8</a:t>
            </a:r>
            <a:r>
              <a:rPr lang="en-US" sz="2000" dirty="0">
                <a:solidFill>
                  <a:srgbClr val="00B050"/>
                </a:solidFill>
                <a:latin typeface="Bell MT" panose="02020503060305020303" pitchFamily="18" charset="0"/>
              </a:rPr>
              <a:t> on </a:t>
            </a:r>
            <a:r>
              <a:rPr lang="en-US" sz="2000" dirty="0">
                <a:solidFill>
                  <a:srgbClr val="FF0000"/>
                </a:solidFill>
                <a:latin typeface="Bell MT" panose="02020503060305020303" pitchFamily="18" charset="0"/>
              </a:rPr>
              <a:t>1</a:t>
            </a:r>
            <a:r>
              <a:rPr lang="en-US" sz="2000" dirty="0">
                <a:solidFill>
                  <a:srgbClr val="00B050"/>
                </a:solidFill>
                <a:latin typeface="Bell MT" panose="02020503060305020303" pitchFamily="18" charset="0"/>
              </a:rPr>
              <a:t> and </a:t>
            </a:r>
            <a:r>
              <a:rPr lang="en-US" sz="2000" dirty="0">
                <a:solidFill>
                  <a:srgbClr val="FF0000"/>
                </a:solidFill>
                <a:latin typeface="Bell MT" panose="02020503060305020303" pitchFamily="18" charset="0"/>
              </a:rPr>
              <a:t>48</a:t>
            </a:r>
            <a:r>
              <a:rPr lang="en-US" sz="2000" dirty="0">
                <a:solidFill>
                  <a:srgbClr val="00B050"/>
                </a:solidFill>
                <a:latin typeface="Bell MT" panose="02020503060305020303" pitchFamily="18" charset="0"/>
              </a:rPr>
              <a:t> DF,  p-value: &lt; </a:t>
            </a:r>
            <a:r>
              <a:rPr lang="en-US" sz="2000" dirty="0">
                <a:solidFill>
                  <a:srgbClr val="FF0000"/>
                </a:solidFill>
                <a:latin typeface="Bell MT" panose="02020503060305020303" pitchFamily="18" charset="0"/>
              </a:rPr>
              <a:t>2.2e-16</a:t>
            </a:r>
          </a:p>
          <a:p>
            <a:endParaRPr lang="en-US" sz="2000" dirty="0">
              <a:solidFill>
                <a:srgbClr val="00B050"/>
              </a:solidFill>
              <a:latin typeface="Bell MT" panose="02020503060305020303" pitchFamily="18" charset="0"/>
            </a:endParaRPr>
          </a:p>
        </p:txBody>
      </p:sp>
    </p:spTree>
    <p:extLst>
      <p:ext uri="{BB962C8B-B14F-4D97-AF65-F5344CB8AC3E}">
        <p14:creationId xmlns:p14="http://schemas.microsoft.com/office/powerpoint/2010/main" val="1517828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Snipped 1">
            <a:extLst>
              <a:ext uri="{FF2B5EF4-FFF2-40B4-BE49-F238E27FC236}">
                <a16:creationId xmlns:a16="http://schemas.microsoft.com/office/drawing/2014/main" id="{AFEFD6DF-EC6F-B238-0503-F64110DC253A}"/>
              </a:ext>
            </a:extLst>
          </p:cNvPr>
          <p:cNvSpPr/>
          <p:nvPr/>
        </p:nvSpPr>
        <p:spPr>
          <a:xfrm>
            <a:off x="2221832" y="181837"/>
            <a:ext cx="8005010" cy="673768"/>
          </a:xfrm>
          <a:prstGeom prst="snip2Same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latin typeface="Arial Rounded MT Bold" panose="020F0704030504030204" pitchFamily="34" charset="0"/>
              </a:rPr>
              <a:t>Polynomial </a:t>
            </a:r>
            <a:r>
              <a:rPr lang="en-IN" sz="2400" b="1" dirty="0" err="1">
                <a:effectLst>
                  <a:outerShdw blurRad="38100" dist="38100" dir="2700000" algn="tl">
                    <a:srgbClr val="000000">
                      <a:alpha val="43137"/>
                    </a:srgbClr>
                  </a:outerShdw>
                </a:effectLst>
                <a:latin typeface="Arial Rounded MT Bold" panose="020F0704030504030204" pitchFamily="34" charset="0"/>
              </a:rPr>
              <a:t>Regrssion</a:t>
            </a:r>
            <a:endParaRPr lang="en-IN" sz="2400" b="1" dirty="0">
              <a:effectLst>
                <a:outerShdw blurRad="38100" dist="38100" dir="2700000" algn="tl">
                  <a:srgbClr val="000000">
                    <a:alpha val="43137"/>
                  </a:srgbClr>
                </a:outerShdw>
              </a:effectLst>
              <a:latin typeface="Arial Rounded MT Bold" panose="020F0704030504030204" pitchFamily="34" charset="0"/>
            </a:endParaRPr>
          </a:p>
        </p:txBody>
      </p:sp>
      <p:sp>
        <p:nvSpPr>
          <p:cNvPr id="4" name="TextBox 3">
            <a:extLst>
              <a:ext uri="{FF2B5EF4-FFF2-40B4-BE49-F238E27FC236}">
                <a16:creationId xmlns:a16="http://schemas.microsoft.com/office/drawing/2014/main" id="{7018C5FA-26F9-2F98-9002-08F7D782EAAE}"/>
              </a:ext>
            </a:extLst>
          </p:cNvPr>
          <p:cNvSpPr txBox="1"/>
          <p:nvPr/>
        </p:nvSpPr>
        <p:spPr>
          <a:xfrm>
            <a:off x="272715" y="1133356"/>
            <a:ext cx="8470231" cy="5724644"/>
          </a:xfrm>
          <a:prstGeom prst="rect">
            <a:avLst/>
          </a:prstGeom>
          <a:noFill/>
        </p:spPr>
        <p:txBody>
          <a:bodyPr wrap="square">
            <a:spAutoFit/>
          </a:bodyPr>
          <a:lstStyle/>
          <a:p>
            <a:r>
              <a:rPr lang="en-US" sz="2400" b="1" u="sng" dirty="0">
                <a:solidFill>
                  <a:srgbClr val="C00000"/>
                </a:solidFill>
                <a:effectLst>
                  <a:outerShdw blurRad="38100" dist="38100" dir="2700000" algn="tl">
                    <a:srgbClr val="000000">
                      <a:alpha val="43137"/>
                    </a:srgbClr>
                  </a:outerShdw>
                </a:effectLst>
                <a:latin typeface="Bahnschrift Light" panose="020B0502040204020203" pitchFamily="34" charset="0"/>
              </a:rPr>
              <a:t>Regression of Cultivation area on Coffee Production </a:t>
            </a:r>
            <a:endParaRPr lang="en-US" sz="20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r>
              <a:rPr lang="en-US" sz="1800" dirty="0" err="1">
                <a:solidFill>
                  <a:srgbClr val="7030A0"/>
                </a:solidFill>
                <a:latin typeface="Bell MT" panose="02020503060305020303" pitchFamily="18" charset="0"/>
              </a:rPr>
              <a:t>lm</a:t>
            </a:r>
            <a:r>
              <a:rPr lang="en-US" sz="1800" dirty="0">
                <a:solidFill>
                  <a:srgbClr val="7030A0"/>
                </a:solidFill>
                <a:latin typeface="Bell MT" panose="02020503060305020303" pitchFamily="18" charset="0"/>
              </a:rPr>
              <a:t>(formula = </a:t>
            </a:r>
            <a:r>
              <a:rPr lang="en-US" sz="1800" dirty="0" err="1">
                <a:solidFill>
                  <a:srgbClr val="7030A0"/>
                </a:solidFill>
                <a:latin typeface="Bell MT" panose="02020503060305020303" pitchFamily="18" charset="0"/>
              </a:rPr>
              <a:t>Area.under.caltivation.of.coffee</a:t>
            </a:r>
            <a:r>
              <a:rPr lang="en-US" sz="1800" dirty="0">
                <a:solidFill>
                  <a:srgbClr val="7030A0"/>
                </a:solidFill>
                <a:latin typeface="Bell MT" panose="02020503060305020303" pitchFamily="18" charset="0"/>
              </a:rPr>
              <a:t> ~ poly(</a:t>
            </a:r>
            <a:r>
              <a:rPr lang="en-US" sz="1800" dirty="0" err="1">
                <a:solidFill>
                  <a:srgbClr val="7030A0"/>
                </a:solidFill>
                <a:latin typeface="Bell MT" panose="02020503060305020303" pitchFamily="18" charset="0"/>
              </a:rPr>
              <a:t>Coffee.Production</a:t>
            </a:r>
            <a:r>
              <a:rPr lang="en-US" sz="1800" dirty="0">
                <a:solidFill>
                  <a:srgbClr val="7030A0"/>
                </a:solidFill>
                <a:latin typeface="Bell MT" panose="02020503060305020303" pitchFamily="18" charset="0"/>
              </a:rPr>
              <a:t>, </a:t>
            </a:r>
          </a:p>
          <a:p>
            <a:r>
              <a:rPr lang="en-US" sz="1800" dirty="0">
                <a:solidFill>
                  <a:srgbClr val="7030A0"/>
                </a:solidFill>
                <a:latin typeface="Bell MT" panose="02020503060305020303" pitchFamily="18" charset="0"/>
              </a:rPr>
              <a:t>    2, raw = TRUE), data = data)</a:t>
            </a:r>
          </a:p>
          <a:p>
            <a:endParaRPr lang="en-US" sz="1800" dirty="0">
              <a:solidFill>
                <a:srgbClr val="7030A0"/>
              </a:solidFill>
              <a:latin typeface="Bell MT" panose="02020503060305020303" pitchFamily="18" charset="0"/>
            </a:endParaRPr>
          </a:p>
          <a:p>
            <a:r>
              <a:rPr lang="en-US" sz="1800" dirty="0">
                <a:solidFill>
                  <a:srgbClr val="00B050"/>
                </a:solidFill>
                <a:latin typeface="Bell MT" panose="02020503060305020303" pitchFamily="18" charset="0"/>
              </a:rPr>
              <a:t>Residuals:</a:t>
            </a:r>
          </a:p>
          <a:p>
            <a:r>
              <a:rPr lang="en-US" sz="1800" dirty="0">
                <a:solidFill>
                  <a:srgbClr val="00B050"/>
                </a:solidFill>
                <a:latin typeface="Bell MT" panose="02020503060305020303" pitchFamily="18" charset="0"/>
              </a:rPr>
              <a:t>     Min       1Q   Median       3Q      Max </a:t>
            </a:r>
          </a:p>
          <a:p>
            <a:r>
              <a:rPr lang="en-US" sz="1800" dirty="0">
                <a:solidFill>
                  <a:srgbClr val="FF0000"/>
                </a:solidFill>
                <a:latin typeface="Bell MT" panose="02020503060305020303" pitchFamily="18" charset="0"/>
              </a:rPr>
              <a:t>-0.78509 -0.24667 -0.02556  0.26365  0.74801 </a:t>
            </a:r>
          </a:p>
          <a:p>
            <a:r>
              <a:rPr lang="en-US" sz="1800" dirty="0">
                <a:solidFill>
                  <a:srgbClr val="00B050"/>
                </a:solidFill>
                <a:latin typeface="Bell MT" panose="02020503060305020303" pitchFamily="18" charset="0"/>
              </a:rPr>
              <a:t>Coefficients:</a:t>
            </a:r>
          </a:p>
          <a:p>
            <a:r>
              <a:rPr lang="en-US" sz="1800" dirty="0">
                <a:solidFill>
                  <a:srgbClr val="00B050"/>
                </a:solidFill>
                <a:latin typeface="Bell MT" panose="02020503060305020303" pitchFamily="18" charset="0"/>
              </a:rPr>
              <a:t>                                          Estimate Std. Error t value </a:t>
            </a:r>
            <a:r>
              <a:rPr lang="en-US" sz="1800" dirty="0" err="1">
                <a:solidFill>
                  <a:srgbClr val="00B050"/>
                </a:solidFill>
                <a:latin typeface="Bell MT" panose="02020503060305020303" pitchFamily="18" charset="0"/>
              </a:rPr>
              <a:t>Pr</a:t>
            </a:r>
            <a:r>
              <a:rPr lang="en-US" sz="1800" dirty="0">
                <a:solidFill>
                  <a:srgbClr val="00B050"/>
                </a:solidFill>
                <a:latin typeface="Bell MT" panose="02020503060305020303" pitchFamily="18" charset="0"/>
              </a:rPr>
              <a:t>(&gt;|t|)    </a:t>
            </a:r>
          </a:p>
          <a:p>
            <a:r>
              <a:rPr lang="en-US" sz="1800" dirty="0">
                <a:solidFill>
                  <a:srgbClr val="7030A0"/>
                </a:solidFill>
                <a:latin typeface="Bell MT" panose="02020503060305020303" pitchFamily="18" charset="0"/>
              </a:rPr>
              <a:t>(Intercept)                            </a:t>
            </a:r>
            <a:r>
              <a:rPr lang="en-US" sz="1800" dirty="0">
                <a:solidFill>
                  <a:srgbClr val="FF0000"/>
                </a:solidFill>
                <a:latin typeface="Bell MT" panose="02020503060305020303" pitchFamily="18" charset="0"/>
              </a:rPr>
              <a:t>  1.537e+00  3.649e-01   4.211 0.000114 ***</a:t>
            </a:r>
          </a:p>
          <a:p>
            <a:r>
              <a:rPr lang="en-US" sz="1800" dirty="0">
                <a:solidFill>
                  <a:srgbClr val="7030A0"/>
                </a:solidFill>
                <a:latin typeface="Bell MT" panose="02020503060305020303" pitchFamily="18" charset="0"/>
              </a:rPr>
              <a:t>poly(</a:t>
            </a:r>
            <a:r>
              <a:rPr lang="en-US" sz="1800" dirty="0" err="1">
                <a:solidFill>
                  <a:srgbClr val="7030A0"/>
                </a:solidFill>
                <a:latin typeface="Bell MT" panose="02020503060305020303" pitchFamily="18" charset="0"/>
              </a:rPr>
              <a:t>Coffee.Production</a:t>
            </a:r>
            <a:r>
              <a:rPr lang="en-US" sz="1800" dirty="0">
                <a:solidFill>
                  <a:srgbClr val="7030A0"/>
                </a:solidFill>
                <a:latin typeface="Bell MT" panose="02020503060305020303" pitchFamily="18" charset="0"/>
              </a:rPr>
              <a:t>, 2, raw = TRUE)</a:t>
            </a:r>
            <a:r>
              <a:rPr lang="en-US" sz="1800" dirty="0">
                <a:solidFill>
                  <a:srgbClr val="FF0000"/>
                </a:solidFill>
                <a:latin typeface="Bell MT" panose="02020503060305020303" pitchFamily="18" charset="0"/>
              </a:rPr>
              <a:t>1 -1.890e-04  3.995e-04  -0.473 0.638336    </a:t>
            </a:r>
          </a:p>
          <a:p>
            <a:r>
              <a:rPr lang="en-US" sz="1800" dirty="0">
                <a:solidFill>
                  <a:srgbClr val="7030A0"/>
                </a:solidFill>
                <a:latin typeface="Bell MT" panose="02020503060305020303" pitchFamily="18" charset="0"/>
              </a:rPr>
              <a:t>poly(</a:t>
            </a:r>
            <a:r>
              <a:rPr lang="en-US" sz="1800" dirty="0" err="1">
                <a:solidFill>
                  <a:srgbClr val="7030A0"/>
                </a:solidFill>
                <a:latin typeface="Bell MT" panose="02020503060305020303" pitchFamily="18" charset="0"/>
              </a:rPr>
              <a:t>Coffee.Production</a:t>
            </a:r>
            <a:r>
              <a:rPr lang="en-US" sz="1800" dirty="0">
                <a:solidFill>
                  <a:srgbClr val="7030A0"/>
                </a:solidFill>
                <a:latin typeface="Bell MT" panose="02020503060305020303" pitchFamily="18" charset="0"/>
              </a:rPr>
              <a:t>, 2, raw = TRUE)</a:t>
            </a:r>
            <a:r>
              <a:rPr lang="en-US" sz="1800" dirty="0">
                <a:solidFill>
                  <a:srgbClr val="FF0000"/>
                </a:solidFill>
                <a:latin typeface="Bell MT" panose="02020503060305020303" pitchFamily="18" charset="0"/>
              </a:rPr>
              <a:t>2  3.216e-07  9.568e-08   3.361 0.001549 ** </a:t>
            </a:r>
          </a:p>
          <a:p>
            <a:r>
              <a:rPr lang="en-US" sz="1800" dirty="0">
                <a:solidFill>
                  <a:srgbClr val="FF0000"/>
                </a:solidFill>
                <a:latin typeface="Bell MT" panose="02020503060305020303" pitchFamily="18" charset="0"/>
              </a:rPr>
              <a:t>---</a:t>
            </a:r>
          </a:p>
          <a:p>
            <a:r>
              <a:rPr lang="en-US" sz="1800" dirty="0" err="1">
                <a:solidFill>
                  <a:srgbClr val="7030A0"/>
                </a:solidFill>
                <a:latin typeface="Bell MT" panose="02020503060305020303" pitchFamily="18" charset="0"/>
              </a:rPr>
              <a:t>Signif</a:t>
            </a:r>
            <a:r>
              <a:rPr lang="en-US" sz="1800" dirty="0">
                <a:solidFill>
                  <a:srgbClr val="7030A0"/>
                </a:solidFill>
                <a:latin typeface="Bell MT" panose="02020503060305020303" pitchFamily="18" charset="0"/>
              </a:rPr>
              <a:t>. codes:  </a:t>
            </a:r>
            <a:r>
              <a:rPr lang="en-US" sz="1800" dirty="0">
                <a:solidFill>
                  <a:srgbClr val="FF0000"/>
                </a:solidFill>
                <a:latin typeface="Bell MT" panose="02020503060305020303" pitchFamily="18" charset="0"/>
              </a:rPr>
              <a:t>0 ‘***’ 0.001 ‘**’ 0.01 ‘*’ 0.05 ‘.’ 0.1 ‘ ’ 1</a:t>
            </a:r>
          </a:p>
          <a:p>
            <a:endParaRPr lang="en-US" sz="1800" dirty="0">
              <a:solidFill>
                <a:srgbClr val="7030A0"/>
              </a:solidFill>
              <a:latin typeface="Bell MT" panose="02020503060305020303" pitchFamily="18" charset="0"/>
            </a:endParaRPr>
          </a:p>
          <a:p>
            <a:r>
              <a:rPr lang="en-US" sz="1800" dirty="0">
                <a:solidFill>
                  <a:srgbClr val="00B050"/>
                </a:solidFill>
                <a:latin typeface="Bell MT" panose="02020503060305020303" pitchFamily="18" charset="0"/>
              </a:rPr>
              <a:t>Residual standard error: </a:t>
            </a:r>
            <a:r>
              <a:rPr lang="en-US" sz="1800" dirty="0">
                <a:solidFill>
                  <a:srgbClr val="FF0000"/>
                </a:solidFill>
                <a:latin typeface="Bell MT" panose="02020503060305020303" pitchFamily="18" charset="0"/>
              </a:rPr>
              <a:t>0.3472</a:t>
            </a:r>
            <a:r>
              <a:rPr lang="en-US" sz="1800" dirty="0">
                <a:solidFill>
                  <a:srgbClr val="00B050"/>
                </a:solidFill>
                <a:latin typeface="Bell MT" panose="02020503060305020303" pitchFamily="18" charset="0"/>
              </a:rPr>
              <a:t> on </a:t>
            </a:r>
            <a:r>
              <a:rPr lang="en-US" sz="1800" dirty="0">
                <a:solidFill>
                  <a:srgbClr val="FF0000"/>
                </a:solidFill>
                <a:latin typeface="Bell MT" panose="02020503060305020303" pitchFamily="18" charset="0"/>
              </a:rPr>
              <a:t>47</a:t>
            </a:r>
            <a:r>
              <a:rPr lang="en-US" sz="1800" dirty="0">
                <a:solidFill>
                  <a:srgbClr val="00B050"/>
                </a:solidFill>
                <a:latin typeface="Bell MT" panose="02020503060305020303" pitchFamily="18" charset="0"/>
              </a:rPr>
              <a:t> degrees of freedom</a:t>
            </a:r>
          </a:p>
          <a:p>
            <a:r>
              <a:rPr lang="en-US" sz="1800" dirty="0">
                <a:solidFill>
                  <a:srgbClr val="00B050"/>
                </a:solidFill>
                <a:latin typeface="Bell MT" panose="02020503060305020303" pitchFamily="18" charset="0"/>
              </a:rPr>
              <a:t>Multiple R-squared:  </a:t>
            </a:r>
            <a:r>
              <a:rPr lang="en-US" sz="1800" dirty="0">
                <a:solidFill>
                  <a:srgbClr val="FF0000"/>
                </a:solidFill>
                <a:latin typeface="Bell MT" panose="02020503060305020303" pitchFamily="18" charset="0"/>
              </a:rPr>
              <a:t>0.8933</a:t>
            </a:r>
            <a:r>
              <a:rPr lang="en-US" sz="1800" dirty="0">
                <a:solidFill>
                  <a:srgbClr val="00B050"/>
                </a:solidFill>
                <a:latin typeface="Bell MT" panose="02020503060305020303" pitchFamily="18" charset="0"/>
              </a:rPr>
              <a:t>,	Adjusted R-squared:  </a:t>
            </a:r>
            <a:r>
              <a:rPr lang="en-US" sz="1800" dirty="0">
                <a:solidFill>
                  <a:srgbClr val="FF0000"/>
                </a:solidFill>
                <a:latin typeface="Bell MT" panose="02020503060305020303" pitchFamily="18" charset="0"/>
              </a:rPr>
              <a:t>0.8888</a:t>
            </a:r>
            <a:r>
              <a:rPr lang="en-US" sz="1800" dirty="0">
                <a:solidFill>
                  <a:srgbClr val="00B050"/>
                </a:solidFill>
                <a:latin typeface="Bell MT" panose="02020503060305020303" pitchFamily="18" charset="0"/>
              </a:rPr>
              <a:t> </a:t>
            </a:r>
          </a:p>
          <a:p>
            <a:r>
              <a:rPr lang="en-US" sz="1800" dirty="0">
                <a:solidFill>
                  <a:srgbClr val="00B050"/>
                </a:solidFill>
                <a:latin typeface="Bell MT" panose="02020503060305020303" pitchFamily="18" charset="0"/>
              </a:rPr>
              <a:t>F-statistic: </a:t>
            </a:r>
            <a:r>
              <a:rPr lang="en-US" sz="1800" dirty="0">
                <a:solidFill>
                  <a:srgbClr val="FF0000"/>
                </a:solidFill>
                <a:latin typeface="Bell MT" panose="02020503060305020303" pitchFamily="18" charset="0"/>
              </a:rPr>
              <a:t>196.7</a:t>
            </a:r>
            <a:r>
              <a:rPr lang="en-US" sz="1800" dirty="0">
                <a:solidFill>
                  <a:srgbClr val="00B050"/>
                </a:solidFill>
                <a:latin typeface="Bell MT" panose="02020503060305020303" pitchFamily="18" charset="0"/>
              </a:rPr>
              <a:t> on </a:t>
            </a:r>
            <a:r>
              <a:rPr lang="en-US" sz="1800" dirty="0">
                <a:solidFill>
                  <a:srgbClr val="FF0000"/>
                </a:solidFill>
                <a:latin typeface="Bell MT" panose="02020503060305020303" pitchFamily="18" charset="0"/>
              </a:rPr>
              <a:t>2</a:t>
            </a:r>
            <a:r>
              <a:rPr lang="en-US" sz="1800" dirty="0">
                <a:solidFill>
                  <a:srgbClr val="00B050"/>
                </a:solidFill>
                <a:latin typeface="Bell MT" panose="02020503060305020303" pitchFamily="18" charset="0"/>
              </a:rPr>
              <a:t> and </a:t>
            </a:r>
            <a:r>
              <a:rPr lang="en-US" sz="1800" dirty="0">
                <a:solidFill>
                  <a:srgbClr val="FF0000"/>
                </a:solidFill>
                <a:latin typeface="Bell MT" panose="02020503060305020303" pitchFamily="18" charset="0"/>
              </a:rPr>
              <a:t>47</a:t>
            </a:r>
            <a:r>
              <a:rPr lang="en-US" sz="1800" dirty="0">
                <a:solidFill>
                  <a:srgbClr val="00B050"/>
                </a:solidFill>
                <a:latin typeface="Bell MT" panose="02020503060305020303" pitchFamily="18" charset="0"/>
              </a:rPr>
              <a:t> DF,  p-value: &lt; </a:t>
            </a:r>
            <a:r>
              <a:rPr lang="en-US" sz="1800" dirty="0">
                <a:solidFill>
                  <a:srgbClr val="FF0000"/>
                </a:solidFill>
                <a:latin typeface="Bell MT" panose="02020503060305020303" pitchFamily="18" charset="0"/>
              </a:rPr>
              <a:t>2.2e-16</a:t>
            </a:r>
          </a:p>
        </p:txBody>
      </p:sp>
    </p:spTree>
    <p:extLst>
      <p:ext uri="{BB962C8B-B14F-4D97-AF65-F5344CB8AC3E}">
        <p14:creationId xmlns:p14="http://schemas.microsoft.com/office/powerpoint/2010/main" val="601660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Snipped 1">
            <a:extLst>
              <a:ext uri="{FF2B5EF4-FFF2-40B4-BE49-F238E27FC236}">
                <a16:creationId xmlns:a16="http://schemas.microsoft.com/office/drawing/2014/main" id="{AFEFD6DF-EC6F-B238-0503-F64110DC253A}"/>
              </a:ext>
            </a:extLst>
          </p:cNvPr>
          <p:cNvSpPr/>
          <p:nvPr/>
        </p:nvSpPr>
        <p:spPr>
          <a:xfrm>
            <a:off x="2221832" y="181837"/>
            <a:ext cx="8005010" cy="673768"/>
          </a:xfrm>
          <a:prstGeom prst="snip2Same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latin typeface="Arial Rounded MT Bold" panose="020F0704030504030204" pitchFamily="34" charset="0"/>
              </a:rPr>
              <a:t>Polynomial </a:t>
            </a:r>
            <a:r>
              <a:rPr lang="en-IN" sz="2400" b="1" dirty="0" err="1">
                <a:effectLst>
                  <a:outerShdw blurRad="38100" dist="38100" dir="2700000" algn="tl">
                    <a:srgbClr val="000000">
                      <a:alpha val="43137"/>
                    </a:srgbClr>
                  </a:outerShdw>
                </a:effectLst>
                <a:latin typeface="Arial Rounded MT Bold" panose="020F0704030504030204" pitchFamily="34" charset="0"/>
              </a:rPr>
              <a:t>Regrssion</a:t>
            </a:r>
            <a:endParaRPr lang="en-IN" sz="2400" b="1" dirty="0">
              <a:effectLst>
                <a:outerShdw blurRad="38100" dist="38100" dir="2700000" algn="tl">
                  <a:srgbClr val="000000">
                    <a:alpha val="43137"/>
                  </a:srgbClr>
                </a:outerShdw>
              </a:effectLst>
              <a:latin typeface="Arial Rounded MT Bold" panose="020F0704030504030204" pitchFamily="34" charset="0"/>
            </a:endParaRPr>
          </a:p>
        </p:txBody>
      </p:sp>
      <p:sp>
        <p:nvSpPr>
          <p:cNvPr id="4" name="TextBox 3">
            <a:extLst>
              <a:ext uri="{FF2B5EF4-FFF2-40B4-BE49-F238E27FC236}">
                <a16:creationId xmlns:a16="http://schemas.microsoft.com/office/drawing/2014/main" id="{7018C5FA-26F9-2F98-9002-08F7D782EAAE}"/>
              </a:ext>
            </a:extLst>
          </p:cNvPr>
          <p:cNvSpPr txBox="1"/>
          <p:nvPr/>
        </p:nvSpPr>
        <p:spPr>
          <a:xfrm>
            <a:off x="272715" y="1133356"/>
            <a:ext cx="8470231" cy="5724644"/>
          </a:xfrm>
          <a:prstGeom prst="rect">
            <a:avLst/>
          </a:prstGeom>
          <a:noFill/>
        </p:spPr>
        <p:txBody>
          <a:bodyPr wrap="square">
            <a:spAutoFit/>
          </a:bodyPr>
          <a:lstStyle/>
          <a:p>
            <a:r>
              <a:rPr lang="en-US" sz="2400" b="1" u="sng" dirty="0">
                <a:solidFill>
                  <a:srgbClr val="C00000"/>
                </a:solidFill>
                <a:effectLst>
                  <a:outerShdw blurRad="38100" dist="38100" dir="2700000" algn="tl">
                    <a:srgbClr val="000000">
                      <a:alpha val="43137"/>
                    </a:srgbClr>
                  </a:outerShdw>
                </a:effectLst>
                <a:latin typeface="Bahnschrift Light" panose="020B0502040204020203" pitchFamily="34" charset="0"/>
              </a:rPr>
              <a:t>Regression of Cultivation area on Tea Production </a:t>
            </a:r>
            <a:endParaRPr lang="en-US" sz="20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r>
              <a:rPr lang="en-US" sz="1800" dirty="0" err="1">
                <a:solidFill>
                  <a:srgbClr val="7030A0"/>
                </a:solidFill>
                <a:latin typeface="Bell MT" panose="02020503060305020303" pitchFamily="18" charset="0"/>
              </a:rPr>
              <a:t>lm</a:t>
            </a:r>
            <a:r>
              <a:rPr lang="en-US" sz="1800" dirty="0">
                <a:solidFill>
                  <a:srgbClr val="7030A0"/>
                </a:solidFill>
                <a:latin typeface="Bell MT" panose="02020503060305020303" pitchFamily="18" charset="0"/>
              </a:rPr>
              <a:t>(formula = </a:t>
            </a:r>
            <a:r>
              <a:rPr lang="en-US" sz="1800" dirty="0" err="1">
                <a:solidFill>
                  <a:srgbClr val="7030A0"/>
                </a:solidFill>
                <a:latin typeface="Bell MT" panose="02020503060305020303" pitchFamily="18" charset="0"/>
              </a:rPr>
              <a:t>Area.under.cultivation.of.tea</a:t>
            </a:r>
            <a:r>
              <a:rPr lang="en-US" sz="1800" dirty="0">
                <a:solidFill>
                  <a:srgbClr val="7030A0"/>
                </a:solidFill>
                <a:latin typeface="Bell MT" panose="02020503060305020303" pitchFamily="18" charset="0"/>
              </a:rPr>
              <a:t> ~ poly(</a:t>
            </a:r>
            <a:r>
              <a:rPr lang="en-US" sz="1800" dirty="0" err="1">
                <a:solidFill>
                  <a:srgbClr val="7030A0"/>
                </a:solidFill>
                <a:latin typeface="Bell MT" panose="02020503060305020303" pitchFamily="18" charset="0"/>
              </a:rPr>
              <a:t>Tea.Production</a:t>
            </a:r>
            <a:r>
              <a:rPr lang="en-US" sz="1800" dirty="0">
                <a:solidFill>
                  <a:srgbClr val="7030A0"/>
                </a:solidFill>
                <a:latin typeface="Bell MT" panose="02020503060305020303" pitchFamily="18" charset="0"/>
              </a:rPr>
              <a:t>, </a:t>
            </a:r>
          </a:p>
          <a:p>
            <a:r>
              <a:rPr lang="en-US" sz="1800" dirty="0">
                <a:solidFill>
                  <a:srgbClr val="7030A0"/>
                </a:solidFill>
                <a:latin typeface="Bell MT" panose="02020503060305020303" pitchFamily="18" charset="0"/>
              </a:rPr>
              <a:t>    2, raw = TRUE), data = data)</a:t>
            </a:r>
          </a:p>
          <a:p>
            <a:endParaRPr lang="en-US" sz="1800" dirty="0">
              <a:solidFill>
                <a:srgbClr val="7030A0"/>
              </a:solidFill>
              <a:latin typeface="Bell MT" panose="02020503060305020303" pitchFamily="18" charset="0"/>
            </a:endParaRPr>
          </a:p>
          <a:p>
            <a:r>
              <a:rPr lang="en-US" sz="1800" dirty="0">
                <a:solidFill>
                  <a:srgbClr val="00B050"/>
                </a:solidFill>
                <a:latin typeface="Bell MT" panose="02020503060305020303" pitchFamily="18" charset="0"/>
              </a:rPr>
              <a:t>Residuals:</a:t>
            </a:r>
          </a:p>
          <a:p>
            <a:r>
              <a:rPr lang="en-US" sz="1800" dirty="0">
                <a:solidFill>
                  <a:srgbClr val="00B050"/>
                </a:solidFill>
                <a:latin typeface="Bell MT" panose="02020503060305020303" pitchFamily="18" charset="0"/>
              </a:rPr>
              <a:t>     Min       1Q   Median       3Q      Max </a:t>
            </a:r>
          </a:p>
          <a:p>
            <a:r>
              <a:rPr lang="en-US" sz="1800" dirty="0">
                <a:solidFill>
                  <a:srgbClr val="FF0000"/>
                </a:solidFill>
                <a:latin typeface="Bell MT" panose="02020503060305020303" pitchFamily="18" charset="0"/>
              </a:rPr>
              <a:t>-0.52157 -0.19300 -0.02852  0.16294  0.54481 </a:t>
            </a:r>
          </a:p>
          <a:p>
            <a:r>
              <a:rPr lang="en-US" sz="1800" dirty="0">
                <a:solidFill>
                  <a:srgbClr val="00B050"/>
                </a:solidFill>
                <a:latin typeface="Bell MT" panose="02020503060305020303" pitchFamily="18" charset="0"/>
              </a:rPr>
              <a:t>Coefficients:</a:t>
            </a:r>
          </a:p>
          <a:p>
            <a:r>
              <a:rPr lang="en-US" sz="1800" dirty="0">
                <a:solidFill>
                  <a:srgbClr val="00B050"/>
                </a:solidFill>
                <a:latin typeface="Bell MT" panose="02020503060305020303" pitchFamily="18" charset="0"/>
              </a:rPr>
              <a:t>                                       Estimate Std. Error t value </a:t>
            </a:r>
            <a:r>
              <a:rPr lang="en-US" sz="1800" dirty="0" err="1">
                <a:solidFill>
                  <a:srgbClr val="00B050"/>
                </a:solidFill>
                <a:latin typeface="Bell MT" panose="02020503060305020303" pitchFamily="18" charset="0"/>
              </a:rPr>
              <a:t>Pr</a:t>
            </a:r>
            <a:r>
              <a:rPr lang="en-US" sz="1800" dirty="0">
                <a:solidFill>
                  <a:srgbClr val="00B050"/>
                </a:solidFill>
                <a:latin typeface="Bell MT" panose="02020503060305020303" pitchFamily="18" charset="0"/>
              </a:rPr>
              <a:t>(&gt;|t|)    </a:t>
            </a:r>
          </a:p>
          <a:p>
            <a:r>
              <a:rPr lang="en-US" sz="1800" dirty="0">
                <a:solidFill>
                  <a:srgbClr val="7030A0"/>
                </a:solidFill>
                <a:latin typeface="Bell MT" panose="02020503060305020303" pitchFamily="18" charset="0"/>
              </a:rPr>
              <a:t>(Intercept)                         </a:t>
            </a:r>
            <a:r>
              <a:rPr lang="en-US" sz="1800" dirty="0">
                <a:solidFill>
                  <a:srgbClr val="FF0000"/>
                </a:solidFill>
                <a:latin typeface="Bell MT" panose="02020503060305020303" pitchFamily="18" charset="0"/>
              </a:rPr>
              <a:t>  1.274e+00  3.861e-01   3.300  0.00185 ** </a:t>
            </a:r>
          </a:p>
          <a:p>
            <a:r>
              <a:rPr lang="en-US" sz="1800" dirty="0">
                <a:solidFill>
                  <a:srgbClr val="7030A0"/>
                </a:solidFill>
                <a:latin typeface="Bell MT" panose="02020503060305020303" pitchFamily="18" charset="0"/>
              </a:rPr>
              <a:t>poly(</a:t>
            </a:r>
            <a:r>
              <a:rPr lang="en-US" sz="1800" dirty="0" err="1">
                <a:solidFill>
                  <a:srgbClr val="7030A0"/>
                </a:solidFill>
                <a:latin typeface="Bell MT" panose="02020503060305020303" pitchFamily="18" charset="0"/>
              </a:rPr>
              <a:t>Tea.Production</a:t>
            </a:r>
            <a:r>
              <a:rPr lang="en-US" sz="1800" dirty="0">
                <a:solidFill>
                  <a:srgbClr val="7030A0"/>
                </a:solidFill>
                <a:latin typeface="Bell MT" panose="02020503060305020303" pitchFamily="18" charset="0"/>
              </a:rPr>
              <a:t>, 2, raw = TRUE)</a:t>
            </a:r>
            <a:r>
              <a:rPr lang="en-US" sz="1800" dirty="0">
                <a:solidFill>
                  <a:srgbClr val="FF0000"/>
                </a:solidFill>
                <a:latin typeface="Bell MT" panose="02020503060305020303" pitchFamily="18" charset="0"/>
              </a:rPr>
              <a:t>1  5.175e-04  9.370e-05   5.523 1.41e-06 ***</a:t>
            </a:r>
          </a:p>
          <a:p>
            <a:r>
              <a:rPr lang="en-US" sz="1800" dirty="0">
                <a:solidFill>
                  <a:srgbClr val="7030A0"/>
                </a:solidFill>
                <a:latin typeface="Bell MT" panose="02020503060305020303" pitchFamily="18" charset="0"/>
              </a:rPr>
              <a:t>poly(</a:t>
            </a:r>
            <a:r>
              <a:rPr lang="en-US" sz="1800" dirty="0" err="1">
                <a:solidFill>
                  <a:srgbClr val="7030A0"/>
                </a:solidFill>
                <a:latin typeface="Bell MT" panose="02020503060305020303" pitchFamily="18" charset="0"/>
              </a:rPr>
              <a:t>Tea.Production</a:t>
            </a:r>
            <a:r>
              <a:rPr lang="en-US" sz="1800" dirty="0">
                <a:solidFill>
                  <a:srgbClr val="7030A0"/>
                </a:solidFill>
                <a:latin typeface="Bell MT" panose="02020503060305020303" pitchFamily="18" charset="0"/>
              </a:rPr>
              <a:t>, 2, raw = TRUE)</a:t>
            </a:r>
            <a:r>
              <a:rPr lang="en-US" sz="1800" dirty="0">
                <a:solidFill>
                  <a:srgbClr val="FF0000"/>
                </a:solidFill>
                <a:latin typeface="Bell MT" panose="02020503060305020303" pitchFamily="18" charset="0"/>
              </a:rPr>
              <a:t>2 -1.113e-08  5.299e-09  -2.101  0.04102 *  </a:t>
            </a:r>
          </a:p>
          <a:p>
            <a:r>
              <a:rPr lang="en-US" sz="1800" dirty="0">
                <a:solidFill>
                  <a:srgbClr val="FF0000"/>
                </a:solidFill>
                <a:latin typeface="Bell MT" panose="02020503060305020303" pitchFamily="18" charset="0"/>
              </a:rPr>
              <a:t>---</a:t>
            </a:r>
          </a:p>
          <a:p>
            <a:r>
              <a:rPr lang="en-US" sz="1800" dirty="0" err="1">
                <a:solidFill>
                  <a:srgbClr val="7030A0"/>
                </a:solidFill>
                <a:latin typeface="Bell MT" panose="02020503060305020303" pitchFamily="18" charset="0"/>
              </a:rPr>
              <a:t>Signif</a:t>
            </a:r>
            <a:r>
              <a:rPr lang="en-US" sz="1800" dirty="0">
                <a:solidFill>
                  <a:srgbClr val="7030A0"/>
                </a:solidFill>
                <a:latin typeface="Bell MT" panose="02020503060305020303" pitchFamily="18" charset="0"/>
              </a:rPr>
              <a:t>. codes:  </a:t>
            </a:r>
            <a:r>
              <a:rPr lang="en-US" sz="1800" dirty="0">
                <a:solidFill>
                  <a:srgbClr val="FF0000"/>
                </a:solidFill>
                <a:latin typeface="Bell MT" panose="02020503060305020303" pitchFamily="18" charset="0"/>
              </a:rPr>
              <a:t>0 ‘***’ 0.001 ‘**’ 0.01 ‘*’ 0.05 ‘.’ 0.1 ‘ ’ 1</a:t>
            </a:r>
          </a:p>
          <a:p>
            <a:endParaRPr lang="en-US" sz="1800" dirty="0">
              <a:solidFill>
                <a:srgbClr val="7030A0"/>
              </a:solidFill>
              <a:latin typeface="Bell MT" panose="02020503060305020303" pitchFamily="18" charset="0"/>
            </a:endParaRPr>
          </a:p>
          <a:p>
            <a:r>
              <a:rPr lang="en-US" sz="1800" dirty="0">
                <a:solidFill>
                  <a:srgbClr val="7030A0"/>
                </a:solidFill>
                <a:latin typeface="Bell MT" panose="02020503060305020303" pitchFamily="18" charset="0"/>
              </a:rPr>
              <a:t>Residual standard error: </a:t>
            </a:r>
            <a:r>
              <a:rPr lang="en-US" sz="1800" dirty="0">
                <a:solidFill>
                  <a:srgbClr val="FF0000"/>
                </a:solidFill>
                <a:latin typeface="Bell MT" panose="02020503060305020303" pitchFamily="18" charset="0"/>
              </a:rPr>
              <a:t>0.2605</a:t>
            </a:r>
            <a:r>
              <a:rPr lang="en-US" sz="1800" dirty="0">
                <a:solidFill>
                  <a:srgbClr val="7030A0"/>
                </a:solidFill>
                <a:latin typeface="Bell MT" panose="02020503060305020303" pitchFamily="18" charset="0"/>
              </a:rPr>
              <a:t> on </a:t>
            </a:r>
            <a:r>
              <a:rPr lang="en-US" sz="1800" dirty="0">
                <a:solidFill>
                  <a:srgbClr val="FF0000"/>
                </a:solidFill>
                <a:latin typeface="Bell MT" panose="02020503060305020303" pitchFamily="18" charset="0"/>
              </a:rPr>
              <a:t>47</a:t>
            </a:r>
            <a:r>
              <a:rPr lang="en-US" sz="1800" dirty="0">
                <a:solidFill>
                  <a:srgbClr val="7030A0"/>
                </a:solidFill>
                <a:latin typeface="Bell MT" panose="02020503060305020303" pitchFamily="18" charset="0"/>
              </a:rPr>
              <a:t> degrees of freedom</a:t>
            </a:r>
          </a:p>
          <a:p>
            <a:r>
              <a:rPr lang="en-US" sz="1800" dirty="0">
                <a:solidFill>
                  <a:srgbClr val="7030A0"/>
                </a:solidFill>
                <a:latin typeface="Bell MT" panose="02020503060305020303" pitchFamily="18" charset="0"/>
              </a:rPr>
              <a:t>Multiple R-squared:  </a:t>
            </a:r>
            <a:r>
              <a:rPr lang="en-US" sz="1800" dirty="0">
                <a:solidFill>
                  <a:srgbClr val="FF0000"/>
                </a:solidFill>
                <a:latin typeface="Bell MT" panose="02020503060305020303" pitchFamily="18" charset="0"/>
              </a:rPr>
              <a:t>0.9167</a:t>
            </a:r>
            <a:r>
              <a:rPr lang="en-US" sz="1800" dirty="0">
                <a:solidFill>
                  <a:srgbClr val="7030A0"/>
                </a:solidFill>
                <a:latin typeface="Bell MT" panose="02020503060305020303" pitchFamily="18" charset="0"/>
              </a:rPr>
              <a:t>,	Adjusted R-squared:  </a:t>
            </a:r>
            <a:r>
              <a:rPr lang="en-US" sz="1800" dirty="0">
                <a:solidFill>
                  <a:srgbClr val="FF0000"/>
                </a:solidFill>
                <a:latin typeface="Bell MT" panose="02020503060305020303" pitchFamily="18" charset="0"/>
              </a:rPr>
              <a:t>0.9132</a:t>
            </a:r>
            <a:r>
              <a:rPr lang="en-US" sz="1800" dirty="0">
                <a:solidFill>
                  <a:srgbClr val="7030A0"/>
                </a:solidFill>
                <a:latin typeface="Bell MT" panose="02020503060305020303" pitchFamily="18" charset="0"/>
              </a:rPr>
              <a:t> </a:t>
            </a:r>
          </a:p>
          <a:p>
            <a:r>
              <a:rPr lang="en-US" sz="1800" dirty="0">
                <a:solidFill>
                  <a:srgbClr val="7030A0"/>
                </a:solidFill>
                <a:latin typeface="Bell MT" panose="02020503060305020303" pitchFamily="18" charset="0"/>
              </a:rPr>
              <a:t>F-statistic: </a:t>
            </a:r>
            <a:r>
              <a:rPr lang="en-US" sz="1800" dirty="0">
                <a:solidFill>
                  <a:srgbClr val="FF0000"/>
                </a:solidFill>
                <a:latin typeface="Bell MT" panose="02020503060305020303" pitchFamily="18" charset="0"/>
              </a:rPr>
              <a:t>258.7</a:t>
            </a:r>
            <a:r>
              <a:rPr lang="en-US" sz="1800" dirty="0">
                <a:solidFill>
                  <a:srgbClr val="7030A0"/>
                </a:solidFill>
                <a:latin typeface="Bell MT" panose="02020503060305020303" pitchFamily="18" charset="0"/>
              </a:rPr>
              <a:t> on </a:t>
            </a:r>
            <a:r>
              <a:rPr lang="en-US" sz="1800" dirty="0">
                <a:solidFill>
                  <a:srgbClr val="FF0000"/>
                </a:solidFill>
                <a:latin typeface="Bell MT" panose="02020503060305020303" pitchFamily="18" charset="0"/>
              </a:rPr>
              <a:t>2</a:t>
            </a:r>
            <a:r>
              <a:rPr lang="en-US" sz="1800" dirty="0">
                <a:solidFill>
                  <a:srgbClr val="7030A0"/>
                </a:solidFill>
                <a:latin typeface="Bell MT" panose="02020503060305020303" pitchFamily="18" charset="0"/>
              </a:rPr>
              <a:t> and </a:t>
            </a:r>
            <a:r>
              <a:rPr lang="en-US" sz="1800" dirty="0">
                <a:solidFill>
                  <a:srgbClr val="FF0000"/>
                </a:solidFill>
                <a:latin typeface="Bell MT" panose="02020503060305020303" pitchFamily="18" charset="0"/>
              </a:rPr>
              <a:t>47</a:t>
            </a:r>
            <a:r>
              <a:rPr lang="en-US" sz="1800" dirty="0">
                <a:solidFill>
                  <a:srgbClr val="7030A0"/>
                </a:solidFill>
                <a:latin typeface="Bell MT" panose="02020503060305020303" pitchFamily="18" charset="0"/>
              </a:rPr>
              <a:t> DF,  p-value: &lt; </a:t>
            </a:r>
            <a:r>
              <a:rPr lang="en-US" sz="1800" dirty="0">
                <a:solidFill>
                  <a:srgbClr val="FF0000"/>
                </a:solidFill>
                <a:latin typeface="Bell MT" panose="02020503060305020303" pitchFamily="18" charset="0"/>
              </a:rPr>
              <a:t>2.2e-16</a:t>
            </a:r>
          </a:p>
        </p:txBody>
      </p:sp>
    </p:spTree>
    <p:extLst>
      <p:ext uri="{BB962C8B-B14F-4D97-AF65-F5344CB8AC3E}">
        <p14:creationId xmlns:p14="http://schemas.microsoft.com/office/powerpoint/2010/main" val="228859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Snipped 1">
            <a:extLst>
              <a:ext uri="{FF2B5EF4-FFF2-40B4-BE49-F238E27FC236}">
                <a16:creationId xmlns:a16="http://schemas.microsoft.com/office/drawing/2014/main" id="{AFEFD6DF-EC6F-B238-0503-F64110DC253A}"/>
              </a:ext>
            </a:extLst>
          </p:cNvPr>
          <p:cNvSpPr/>
          <p:nvPr/>
        </p:nvSpPr>
        <p:spPr>
          <a:xfrm>
            <a:off x="2221832" y="181837"/>
            <a:ext cx="8005010" cy="673768"/>
          </a:xfrm>
          <a:prstGeom prst="snip2Same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latin typeface="Arial Rounded MT Bold" panose="020F0704030504030204" pitchFamily="34" charset="0"/>
              </a:rPr>
              <a:t>Predictive Analysis</a:t>
            </a:r>
          </a:p>
        </p:txBody>
      </p:sp>
      <p:sp>
        <p:nvSpPr>
          <p:cNvPr id="4" name="TextBox 3">
            <a:extLst>
              <a:ext uri="{FF2B5EF4-FFF2-40B4-BE49-F238E27FC236}">
                <a16:creationId xmlns:a16="http://schemas.microsoft.com/office/drawing/2014/main" id="{7018C5FA-26F9-2F98-9002-08F7D782EAAE}"/>
              </a:ext>
            </a:extLst>
          </p:cNvPr>
          <p:cNvSpPr txBox="1"/>
          <p:nvPr/>
        </p:nvSpPr>
        <p:spPr>
          <a:xfrm>
            <a:off x="272715" y="1133356"/>
            <a:ext cx="8470231" cy="1754326"/>
          </a:xfrm>
          <a:prstGeom prst="rect">
            <a:avLst/>
          </a:prstGeom>
          <a:noFill/>
        </p:spPr>
        <p:txBody>
          <a:bodyPr wrap="square">
            <a:spAutoFit/>
          </a:bodyPr>
          <a:lstStyle/>
          <a:p>
            <a:endParaRPr lang="en-US" sz="1800" dirty="0">
              <a:solidFill>
                <a:srgbClr val="00B050"/>
              </a:solidFill>
              <a:latin typeface="Bell MT" panose="02020503060305020303" pitchFamily="18" charset="0"/>
            </a:endParaRPr>
          </a:p>
          <a:p>
            <a:pPr marL="285750" indent="-285750">
              <a:buFont typeface="Arial" panose="020B0604020202020204" pitchFamily="34" charset="0"/>
              <a:buChar char="•"/>
            </a:pPr>
            <a:r>
              <a:rPr lang="en-US" sz="1800" dirty="0">
                <a:solidFill>
                  <a:srgbClr val="FFC000"/>
                </a:solidFill>
                <a:latin typeface="Bell MT" panose="02020503060305020303" pitchFamily="18" charset="0"/>
              </a:rPr>
              <a:t>We wanted to predict according to the urge and production of Coffee and Tea how much are for their cultivation is necessary.</a:t>
            </a:r>
          </a:p>
          <a:p>
            <a:endParaRPr lang="en-US" dirty="0">
              <a:solidFill>
                <a:srgbClr val="00B050"/>
              </a:solidFill>
              <a:latin typeface="Bell MT" panose="02020503060305020303" pitchFamily="18" charset="0"/>
            </a:endParaRPr>
          </a:p>
          <a:p>
            <a:pPr marL="285750" indent="-285750">
              <a:buFont typeface="Arial" panose="020B0604020202020204" pitchFamily="34" charset="0"/>
              <a:buChar char="•"/>
            </a:pPr>
            <a:r>
              <a:rPr lang="en-US" sz="1800" dirty="0">
                <a:solidFill>
                  <a:srgbClr val="00B050"/>
                </a:solidFill>
                <a:latin typeface="Bell MT" panose="02020503060305020303" pitchFamily="18" charset="0"/>
              </a:rPr>
              <a:t>We have used </a:t>
            </a:r>
            <a:r>
              <a:rPr lang="en-US" sz="1800" dirty="0">
                <a:solidFill>
                  <a:srgbClr val="FF0000"/>
                </a:solidFill>
                <a:latin typeface="Bell MT" panose="02020503060305020303" pitchFamily="18" charset="0"/>
              </a:rPr>
              <a:t>‘predict’</a:t>
            </a:r>
            <a:r>
              <a:rPr lang="en-US" sz="1800" dirty="0">
                <a:solidFill>
                  <a:srgbClr val="00B050"/>
                </a:solidFill>
                <a:latin typeface="Bell MT" panose="02020503060305020303" pitchFamily="18" charset="0"/>
              </a:rPr>
              <a:t> function in R software to forecast the area requirements according to the best fitted model</a:t>
            </a:r>
            <a:endParaRPr lang="en-US" sz="1800" dirty="0">
              <a:solidFill>
                <a:srgbClr val="FF0000"/>
              </a:solidFill>
              <a:latin typeface="Bell MT" panose="02020503060305020303" pitchFamily="18" charset="0"/>
            </a:endParaRPr>
          </a:p>
        </p:txBody>
      </p:sp>
      <p:sp>
        <p:nvSpPr>
          <p:cNvPr id="6" name="TextBox 5">
            <a:extLst>
              <a:ext uri="{FF2B5EF4-FFF2-40B4-BE49-F238E27FC236}">
                <a16:creationId xmlns:a16="http://schemas.microsoft.com/office/drawing/2014/main" id="{04A14F9A-3D0B-A957-5931-18FC53A24D9D}"/>
              </a:ext>
            </a:extLst>
          </p:cNvPr>
          <p:cNvSpPr txBox="1"/>
          <p:nvPr/>
        </p:nvSpPr>
        <p:spPr>
          <a:xfrm>
            <a:off x="272715" y="3608929"/>
            <a:ext cx="11413957" cy="3139321"/>
          </a:xfrm>
          <a:prstGeom prst="rect">
            <a:avLst/>
          </a:prstGeom>
          <a:noFill/>
        </p:spPr>
        <p:txBody>
          <a:bodyPr wrap="square">
            <a:spAutoFit/>
          </a:bodyPr>
          <a:lstStyle/>
          <a:p>
            <a:r>
              <a:rPr lang="en-IN" dirty="0"/>
              <a:t>Coffee cultivation area forecast for next 10 years:</a:t>
            </a:r>
          </a:p>
          <a:p>
            <a:endParaRPr lang="en-IN" dirty="0"/>
          </a:p>
          <a:p>
            <a:r>
              <a:rPr lang="en-IN" dirty="0"/>
              <a:t> </a:t>
            </a:r>
            <a:r>
              <a:rPr lang="en-IN" dirty="0">
                <a:solidFill>
                  <a:srgbClr val="7030A0"/>
                </a:solidFill>
              </a:rPr>
              <a:t>Year</a:t>
            </a:r>
            <a:r>
              <a:rPr lang="en-IN" dirty="0"/>
              <a:t>	</a:t>
            </a:r>
            <a:r>
              <a:rPr lang="en-IN" dirty="0">
                <a:solidFill>
                  <a:srgbClr val="C00000"/>
                </a:solidFill>
              </a:rPr>
              <a:t>2021               2022        2023             2024        2025            2026            2027           2028           2029       2030 </a:t>
            </a:r>
          </a:p>
          <a:p>
            <a:r>
              <a:rPr lang="en-IN" dirty="0">
                <a:solidFill>
                  <a:srgbClr val="7030A0"/>
                </a:solidFill>
              </a:rPr>
              <a:t>Land</a:t>
            </a:r>
            <a:r>
              <a:rPr lang="en-IN" dirty="0"/>
              <a:t>	</a:t>
            </a:r>
            <a:r>
              <a:rPr lang="en-IN" dirty="0">
                <a:solidFill>
                  <a:srgbClr val="00B0F0"/>
                </a:solidFill>
              </a:rPr>
              <a:t>4.263166   4.095625   4.366275   4.310400   4.502376   4.510591   4.659100   4.704620   4.829744   4.897358</a:t>
            </a:r>
          </a:p>
          <a:p>
            <a:endParaRPr lang="en-IN" dirty="0"/>
          </a:p>
          <a:p>
            <a:endParaRPr lang="en-IN" dirty="0"/>
          </a:p>
          <a:p>
            <a:endParaRPr lang="en-IN" dirty="0"/>
          </a:p>
          <a:p>
            <a:r>
              <a:rPr lang="en-IN" dirty="0"/>
              <a:t>Tea cultivation area forecast for next 10 years:</a:t>
            </a:r>
          </a:p>
          <a:p>
            <a:endParaRPr lang="en-IN" dirty="0"/>
          </a:p>
          <a:p>
            <a:r>
              <a:rPr lang="en-IN" dirty="0"/>
              <a:t> </a:t>
            </a:r>
            <a:r>
              <a:rPr lang="en-IN" dirty="0">
                <a:solidFill>
                  <a:srgbClr val="7030A0"/>
                </a:solidFill>
              </a:rPr>
              <a:t>Year</a:t>
            </a:r>
            <a:r>
              <a:rPr lang="en-IN" dirty="0"/>
              <a:t>	</a:t>
            </a:r>
            <a:r>
              <a:rPr lang="en-IN" dirty="0">
                <a:solidFill>
                  <a:srgbClr val="C00000"/>
                </a:solidFill>
              </a:rPr>
              <a:t>2021               2022        2023             2024        2025            2026            2027           2028           2029       2030 </a:t>
            </a:r>
          </a:p>
          <a:p>
            <a:r>
              <a:rPr lang="en-IN" dirty="0">
                <a:solidFill>
                  <a:srgbClr val="7030A0"/>
                </a:solidFill>
              </a:rPr>
              <a:t>Land</a:t>
            </a:r>
            <a:r>
              <a:rPr lang="en-IN" dirty="0"/>
              <a:t>	</a:t>
            </a:r>
            <a:r>
              <a:rPr lang="en-IN" dirty="0">
                <a:solidFill>
                  <a:srgbClr val="00B0F0"/>
                </a:solidFill>
              </a:rPr>
              <a:t>6.296160   6.336161   6.375342   6.413698   6.451233   6.487945   6.523833   6.558901   6.593146   6.626566</a:t>
            </a:r>
          </a:p>
        </p:txBody>
      </p:sp>
    </p:spTree>
    <p:extLst>
      <p:ext uri="{BB962C8B-B14F-4D97-AF65-F5344CB8AC3E}">
        <p14:creationId xmlns:p14="http://schemas.microsoft.com/office/powerpoint/2010/main" val="1489872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CCB4F-84F5-7BFE-3334-FE8961BA5B0B}"/>
              </a:ext>
            </a:extLst>
          </p:cNvPr>
          <p:cNvSpPr/>
          <p:nvPr/>
        </p:nvSpPr>
        <p:spPr>
          <a:xfrm>
            <a:off x="-385763" y="157162"/>
            <a:ext cx="5800726" cy="714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lgerian" panose="04020705040A02060702" pitchFamily="82" charset="0"/>
              </a:rPr>
              <a:t>Conclusion</a:t>
            </a:r>
          </a:p>
        </p:txBody>
      </p:sp>
      <p:sp>
        <p:nvSpPr>
          <p:cNvPr id="6" name="Rectangle 1">
            <a:extLst>
              <a:ext uri="{FF2B5EF4-FFF2-40B4-BE49-F238E27FC236}">
                <a16:creationId xmlns:a16="http://schemas.microsoft.com/office/drawing/2014/main" id="{709E9F6F-8701-4A15-9797-8FEC4C01E550}"/>
              </a:ext>
            </a:extLst>
          </p:cNvPr>
          <p:cNvSpPr>
            <a:spLocks noChangeArrowheads="1"/>
          </p:cNvSpPr>
          <p:nvPr/>
        </p:nvSpPr>
        <p:spPr bwMode="auto">
          <a:xfrm>
            <a:off x="354569" y="918589"/>
            <a:ext cx="11439325"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In conclusion, the time series forecasting for tea and coffee production in India over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next 10 years indicates potential growth in both sectors. For tea production, the forecasted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values show a steady increase, with a point forecast ranging from 13,800.31 </a:t>
            </a:r>
            <a:r>
              <a:rPr lang="en-IN" dirty="0">
                <a:solidFill>
                  <a:schemeClr val="tx2"/>
                </a:solidFill>
              </a:rPr>
              <a:t>lacs kg</a:t>
            </a:r>
            <a:r>
              <a:rPr kumimoji="0" lang="en-US" altLang="en-US" b="0" i="0" u="none" strike="noStrike" cap="none" normalizeH="0" baseline="0" dirty="0">
                <a:ln>
                  <a:noFill/>
                </a:ln>
                <a:solidFill>
                  <a:schemeClr val="tx2"/>
                </a:solidFill>
                <a:effectLst/>
                <a:latin typeface="Söhne"/>
              </a:rPr>
              <a:t>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14,403.70 </a:t>
            </a:r>
            <a:r>
              <a:rPr lang="en-IN" dirty="0">
                <a:solidFill>
                  <a:schemeClr val="tx2"/>
                </a:solidFill>
              </a:rPr>
              <a:t>lacs kg</a:t>
            </a:r>
            <a:r>
              <a:rPr kumimoji="0" lang="en-US" altLang="en-US" b="0" i="0" u="none" strike="noStrike" cap="none" normalizeH="0" baseline="0" dirty="0">
                <a:ln>
                  <a:noFill/>
                </a:ln>
                <a:solidFill>
                  <a:schemeClr val="tx2"/>
                </a:solidFill>
                <a:effectLst/>
                <a:latin typeface="Söhne"/>
              </a:rPr>
              <a:t> in the first year, and reaching 15,530.16 </a:t>
            </a:r>
            <a:r>
              <a:rPr lang="en-IN" dirty="0">
                <a:solidFill>
                  <a:schemeClr val="tx2"/>
                </a:solidFill>
              </a:rPr>
              <a:t>lacs kg</a:t>
            </a:r>
            <a:r>
              <a:rPr kumimoji="0" lang="en-US" altLang="en-US" b="0" i="0" u="none" strike="noStrike" cap="none" normalizeH="0" baseline="0" dirty="0">
                <a:ln>
                  <a:noFill/>
                </a:ln>
                <a:solidFill>
                  <a:schemeClr val="tx2"/>
                </a:solidFill>
                <a:effectLst/>
                <a:latin typeface="Söhne"/>
              </a:rPr>
              <a:t> in the tenth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The lower and upper bounds provide a range of possible values within which the actual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production may fall.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Similarly, the forecasted values for coffee production exhibit a positive trend. The point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forecast ranges from 3,220.258 </a:t>
            </a:r>
            <a:r>
              <a:rPr lang="en-IN" dirty="0">
                <a:solidFill>
                  <a:schemeClr val="tx2"/>
                </a:solidFill>
              </a:rPr>
              <a:t>lacs kg</a:t>
            </a:r>
            <a:r>
              <a:rPr kumimoji="0" lang="en-US" altLang="en-US" b="0" i="0" u="none" strike="noStrike" cap="none" normalizeH="0" baseline="0" dirty="0">
                <a:ln>
                  <a:noFill/>
                </a:ln>
                <a:solidFill>
                  <a:schemeClr val="tx2"/>
                </a:solidFill>
                <a:effectLst/>
                <a:latin typeface="Söhne"/>
              </a:rPr>
              <a:t> to 3,708.543 </a:t>
            </a:r>
            <a:r>
              <a:rPr lang="en-IN" dirty="0">
                <a:solidFill>
                  <a:schemeClr val="tx2"/>
                </a:solidFill>
              </a:rPr>
              <a:t>lacs kg</a:t>
            </a:r>
            <a:r>
              <a:rPr kumimoji="0" lang="en-US" altLang="en-US" b="0" i="0" u="none" strike="noStrike" cap="none" normalizeH="0" baseline="0" dirty="0">
                <a:ln>
                  <a:noFill/>
                </a:ln>
                <a:solidFill>
                  <a:schemeClr val="tx2"/>
                </a:solidFill>
                <a:effectLst/>
                <a:latin typeface="Söhne"/>
              </a:rPr>
              <a:t> in the first year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increases to 3,539.727 </a:t>
            </a:r>
            <a:r>
              <a:rPr lang="en-IN" dirty="0">
                <a:solidFill>
                  <a:schemeClr val="tx2"/>
                </a:solidFill>
              </a:rPr>
              <a:t>lacs kg</a:t>
            </a:r>
            <a:r>
              <a:rPr kumimoji="0" lang="en-US" altLang="en-US" b="0" i="0" u="none" strike="noStrike" cap="none" normalizeH="0" baseline="0" dirty="0">
                <a:ln>
                  <a:noFill/>
                </a:ln>
                <a:solidFill>
                  <a:schemeClr val="tx2"/>
                </a:solidFill>
                <a:effectLst/>
                <a:latin typeface="Söhne"/>
              </a:rPr>
              <a:t> in the tenth year. The lower and upper bounds provide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the range of uncertainty associated with these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Furthermore, a polynomial regression model was found to be the best fit for both tea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coffee production data with area under cultivation. The predicted values based on this model show an upward trend, indicating a potential increase in production over time. For coffee,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the predicted values for the next 10 years range from 4.263166 to 4.897358, while for tea, they range from 6.296160 to 6.626566.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Overall, these forecasts suggest a positive outlook for tea and coffee production in India,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with expected growth in the coming years. However, it is important to note that these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forecasts are based on historical data and assumptions, and external factors such as weather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conditions and market dynamics can influence the actual production levels. Regular monitoring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and adjustment of the forecasts are necessary to ensure accurate planning and decision-making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Söhne"/>
              </a:rPr>
              <a:t>in the tea and coffee sectors.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FFC000"/>
                </a:solidFill>
                <a:effectLst/>
              </a:rPr>
            </a:br>
            <a:endParaRPr kumimoji="0" lang="en-US" altLang="en-US" sz="1600" b="0" i="0" u="none" strike="noStrike" cap="none" normalizeH="0" baseline="0" dirty="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340856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8C5FA-26F9-2F98-9002-08F7D782EAAE}"/>
              </a:ext>
            </a:extLst>
          </p:cNvPr>
          <p:cNvSpPr txBox="1"/>
          <p:nvPr/>
        </p:nvSpPr>
        <p:spPr>
          <a:xfrm>
            <a:off x="288758" y="1536174"/>
            <a:ext cx="9849853" cy="4524315"/>
          </a:xfrm>
          <a:prstGeom prst="rect">
            <a:avLst/>
          </a:prstGeom>
          <a:noFill/>
        </p:spPr>
        <p:txBody>
          <a:bodyPr wrap="square">
            <a:spAutoFit/>
          </a:bodyPr>
          <a:lstStyle/>
          <a:p>
            <a:pPr marL="457200" indent="-457200">
              <a:buAutoNum type="arabicPeriod"/>
            </a:pPr>
            <a:r>
              <a:rPr lang="en-US" sz="2400" dirty="0">
                <a:solidFill>
                  <a:srgbClr val="002060"/>
                </a:solidFill>
                <a:latin typeface="Bell MT" panose="02020503060305020303" pitchFamily="18" charset="0"/>
              </a:rPr>
              <a:t>Fundamental of statistics vol – 1 &amp; 2 (A.M Gun, M.K Gupta, B.D Dasgupta)</a:t>
            </a:r>
          </a:p>
          <a:p>
            <a:pPr marL="457200" indent="-457200">
              <a:buAutoNum type="arabicPeriod"/>
            </a:pPr>
            <a:endParaRPr lang="en-US" sz="2400" dirty="0">
              <a:solidFill>
                <a:srgbClr val="002060"/>
              </a:solidFill>
              <a:latin typeface="Bell MT" panose="02020503060305020303" pitchFamily="18" charset="0"/>
            </a:endParaRPr>
          </a:p>
          <a:p>
            <a:r>
              <a:rPr lang="en-US" sz="2400" dirty="0">
                <a:solidFill>
                  <a:srgbClr val="002060"/>
                </a:solidFill>
                <a:latin typeface="Bell MT" panose="02020503060305020303" pitchFamily="18" charset="0"/>
              </a:rPr>
              <a:t>2. Fundamental of applied statistics (S.C Gupta, V.K Kapoor)</a:t>
            </a:r>
          </a:p>
          <a:p>
            <a:endParaRPr lang="en-US" sz="2400" dirty="0">
              <a:solidFill>
                <a:srgbClr val="002060"/>
              </a:solidFill>
              <a:latin typeface="Bell MT" panose="02020503060305020303" pitchFamily="18" charset="0"/>
            </a:endParaRPr>
          </a:p>
          <a:p>
            <a:r>
              <a:rPr lang="en-US" sz="2400" dirty="0">
                <a:solidFill>
                  <a:srgbClr val="002060"/>
                </a:solidFill>
                <a:latin typeface="Bell MT" panose="02020503060305020303" pitchFamily="18" charset="0"/>
              </a:rPr>
              <a:t>3. Fundamental of mathematical statistics (S.C Gupta, V.K Kapoor)</a:t>
            </a:r>
          </a:p>
          <a:p>
            <a:endParaRPr lang="en-US" sz="2400" dirty="0">
              <a:solidFill>
                <a:srgbClr val="002060"/>
              </a:solidFill>
              <a:latin typeface="Bell MT" panose="02020503060305020303" pitchFamily="18" charset="0"/>
            </a:endParaRPr>
          </a:p>
          <a:p>
            <a:r>
              <a:rPr lang="en-US" sz="2400" dirty="0">
                <a:solidFill>
                  <a:srgbClr val="002060"/>
                </a:solidFill>
                <a:latin typeface="Bell MT" panose="02020503060305020303" pitchFamily="18" charset="0"/>
              </a:rPr>
              <a:t>4. Ministry of Agriculture &amp; Farmers Welfare, Government of India</a:t>
            </a:r>
          </a:p>
          <a:p>
            <a:endParaRPr lang="en-US" sz="2400" dirty="0">
              <a:solidFill>
                <a:srgbClr val="002060"/>
              </a:solidFill>
              <a:latin typeface="Bell MT" panose="02020503060305020303" pitchFamily="18" charset="0"/>
            </a:endParaRPr>
          </a:p>
          <a:p>
            <a:r>
              <a:rPr lang="en-US" sz="2400" dirty="0">
                <a:solidFill>
                  <a:srgbClr val="002060"/>
                </a:solidFill>
                <a:latin typeface="Bell MT" panose="02020503060305020303" pitchFamily="18" charset="0"/>
              </a:rPr>
              <a:t>5. Coffee Board of India, Tea Board of India</a:t>
            </a:r>
          </a:p>
          <a:p>
            <a:endParaRPr lang="en-US" sz="2400" dirty="0">
              <a:solidFill>
                <a:srgbClr val="002060"/>
              </a:solidFill>
              <a:latin typeface="Bell MT" panose="02020503060305020303" pitchFamily="18" charset="0"/>
            </a:endParaRPr>
          </a:p>
          <a:p>
            <a:r>
              <a:rPr lang="en-US" sz="2400" dirty="0">
                <a:solidFill>
                  <a:srgbClr val="002060"/>
                </a:solidFill>
                <a:latin typeface="Bell MT" panose="02020503060305020303" pitchFamily="18" charset="0"/>
              </a:rPr>
              <a:t>6. Wikipedia and Internet</a:t>
            </a:r>
          </a:p>
        </p:txBody>
      </p:sp>
      <p:sp>
        <p:nvSpPr>
          <p:cNvPr id="3" name="Rectangle 2">
            <a:extLst>
              <a:ext uri="{FF2B5EF4-FFF2-40B4-BE49-F238E27FC236}">
                <a16:creationId xmlns:a16="http://schemas.microsoft.com/office/drawing/2014/main" id="{831CCB4F-84F5-7BFE-3334-FE8961BA5B0B}"/>
              </a:ext>
            </a:extLst>
          </p:cNvPr>
          <p:cNvSpPr/>
          <p:nvPr/>
        </p:nvSpPr>
        <p:spPr>
          <a:xfrm>
            <a:off x="-385763" y="157162"/>
            <a:ext cx="5800726" cy="714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lgerian" panose="04020705040A02060702" pitchFamily="82" charset="0"/>
              </a:rPr>
              <a:t>REFERENCES</a:t>
            </a:r>
          </a:p>
        </p:txBody>
      </p:sp>
    </p:spTree>
    <p:extLst>
      <p:ext uri="{BB962C8B-B14F-4D97-AF65-F5344CB8AC3E}">
        <p14:creationId xmlns:p14="http://schemas.microsoft.com/office/powerpoint/2010/main" val="61110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CCB4F-84F5-7BFE-3334-FE8961BA5B0B}"/>
              </a:ext>
            </a:extLst>
          </p:cNvPr>
          <p:cNvSpPr/>
          <p:nvPr/>
        </p:nvSpPr>
        <p:spPr>
          <a:xfrm>
            <a:off x="4588043" y="3015916"/>
            <a:ext cx="7471840" cy="14590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latin typeface="Algerian" panose="04020705040A02060702" pitchFamily="82" charset="0"/>
              </a:rPr>
              <a:t>Thank  YOU</a:t>
            </a:r>
          </a:p>
        </p:txBody>
      </p:sp>
    </p:spTree>
    <p:extLst>
      <p:ext uri="{BB962C8B-B14F-4D97-AF65-F5344CB8AC3E}">
        <p14:creationId xmlns:p14="http://schemas.microsoft.com/office/powerpoint/2010/main" val="153934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80D074-7326-2D76-7EFC-987F6A77324A}"/>
              </a:ext>
            </a:extLst>
          </p:cNvPr>
          <p:cNvSpPr txBox="1"/>
          <p:nvPr/>
        </p:nvSpPr>
        <p:spPr>
          <a:xfrm>
            <a:off x="133436" y="302359"/>
            <a:ext cx="7715250" cy="6555641"/>
          </a:xfrm>
          <a:prstGeom prst="rect">
            <a:avLst/>
          </a:prstGeom>
          <a:noFill/>
        </p:spPr>
        <p:txBody>
          <a:bodyPr wrap="square">
            <a:spAutoFit/>
          </a:bodyPr>
          <a:lstStyle/>
          <a:p>
            <a:pPr marL="285750" indent="-285750" algn="l">
              <a:buFont typeface="Wingdings" panose="05000000000000000000" pitchFamily="2" charset="2"/>
              <a:buChar char="v"/>
            </a:pPr>
            <a:r>
              <a:rPr lang="en-US" sz="2000" b="0" i="0" dirty="0">
                <a:effectLst/>
                <a:latin typeface="Bell MT" panose="02020503060305020303" pitchFamily="18" charset="0"/>
              </a:rPr>
              <a:t>The Coffee Board of India was established in 1942 to regulate coffee export and protect small farmers. Coffee is grown in different regions of India, with Karnataka, Kerala, and Tamil Nadu being the primary traditional coffee-growing areas.</a:t>
            </a: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algn="l"/>
            <a:endParaRPr lang="en-US" sz="2000" dirty="0">
              <a:latin typeface="Bell MT" panose="02020503060305020303" pitchFamily="18" charset="0"/>
            </a:endParaRPr>
          </a:p>
          <a:p>
            <a:pPr marL="285750" indent="-285750" algn="l">
              <a:buFont typeface="Wingdings" panose="05000000000000000000" pitchFamily="2" charset="2"/>
              <a:buChar char="v"/>
            </a:pPr>
            <a:r>
              <a:rPr lang="en-US" sz="2000" b="0" i="0" dirty="0">
                <a:effectLst/>
                <a:latin typeface="Bell MT" panose="02020503060305020303" pitchFamily="18" charset="0"/>
              </a:rPr>
              <a:t>Coffee production in India has experienced significant growth, increasing production volume and the land area devoted to coffee cultivation. </a:t>
            </a:r>
          </a:p>
          <a:p>
            <a:pPr marL="285750" indent="-285750" algn="l">
              <a:buFont typeface="Wingdings" panose="05000000000000000000" pitchFamily="2" charset="2"/>
              <a:buChar char="v"/>
            </a:pPr>
            <a:endParaRPr lang="en-US" sz="2000" dirty="0">
              <a:latin typeface="Bell MT" panose="02020503060305020303" pitchFamily="18" charset="0"/>
            </a:endParaRPr>
          </a:p>
          <a:p>
            <a:pPr marL="285750" indent="-285750" algn="l">
              <a:buFont typeface="Wingdings" panose="05000000000000000000" pitchFamily="2" charset="2"/>
              <a:buChar char="v"/>
            </a:pPr>
            <a:endParaRPr lang="en-US" sz="2000" dirty="0">
              <a:latin typeface="Bell MT" panose="02020503060305020303" pitchFamily="18" charset="0"/>
            </a:endParaRPr>
          </a:p>
          <a:p>
            <a:pPr marL="285750" indent="-285750" algn="l">
              <a:buFont typeface="Wingdings" panose="05000000000000000000" pitchFamily="2" charset="2"/>
              <a:buChar char="v"/>
            </a:pPr>
            <a:endParaRPr lang="en-US" sz="2000" dirty="0">
              <a:latin typeface="Bell MT" panose="02020503060305020303" pitchFamily="18" charset="0"/>
            </a:endParaRPr>
          </a:p>
          <a:p>
            <a:pPr marL="285750" indent="-285750" algn="l">
              <a:buFont typeface="Wingdings" panose="05000000000000000000" pitchFamily="2" charset="2"/>
              <a:buChar char="v"/>
            </a:pPr>
            <a:endParaRPr lang="en-US" sz="2000" b="0" i="0" dirty="0">
              <a:effectLst/>
              <a:latin typeface="Bell MT" panose="02020503060305020303" pitchFamily="18" charset="0"/>
            </a:endParaRPr>
          </a:p>
          <a:p>
            <a:pPr marL="285750" indent="-285750" algn="l">
              <a:buFont typeface="Wingdings" panose="05000000000000000000" pitchFamily="2" charset="2"/>
              <a:buChar char="v"/>
            </a:pPr>
            <a:r>
              <a:rPr lang="en-US" sz="2000" b="0" i="0" dirty="0">
                <a:effectLst/>
                <a:latin typeface="Bell MT" panose="02020503060305020303" pitchFamily="18" charset="0"/>
              </a:rPr>
              <a:t>Economic liberalization and favorable labor costs have contributed to the industry's growth. Coffee consumption is higher in south India, and coffee bars like Café Coffee Day have gained popularity in the country.</a:t>
            </a:r>
          </a:p>
          <a:p>
            <a:pPr marL="285750" indent="-285750" algn="l">
              <a:buFont typeface="Wingdings" panose="05000000000000000000" pitchFamily="2" charset="2"/>
              <a:buChar char="v"/>
            </a:pPr>
            <a:endParaRPr lang="en-US" sz="2000" dirty="0">
              <a:latin typeface="Bell MT" panose="02020503060305020303" pitchFamily="18" charset="0"/>
            </a:endParaRPr>
          </a:p>
          <a:p>
            <a:pPr marL="285750" indent="-285750" algn="l">
              <a:buFont typeface="Wingdings" panose="05000000000000000000" pitchFamily="2" charset="2"/>
              <a:buChar char="v"/>
            </a:pPr>
            <a:endParaRPr lang="en-US" sz="2000" b="0" i="0" dirty="0">
              <a:effectLst/>
              <a:latin typeface="Bell MT" panose="02020503060305020303" pitchFamily="18" charset="0"/>
            </a:endParaRPr>
          </a:p>
        </p:txBody>
      </p:sp>
      <p:pic>
        <p:nvPicPr>
          <p:cNvPr id="3074" name="Picture 2" descr="Coffee Plantation in India: Coffee Manufacturers and Exporters in India |  IBEF">
            <a:extLst>
              <a:ext uri="{FF2B5EF4-FFF2-40B4-BE49-F238E27FC236}">
                <a16:creationId xmlns:a16="http://schemas.microsoft.com/office/drawing/2014/main" id="{FBF063C8-CF6E-81F6-3E64-96647F76A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540" y="3529012"/>
            <a:ext cx="3809459" cy="33289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ffee Production Map, coffee production in india | India map, Map,  Geography map">
            <a:extLst>
              <a:ext uri="{FF2B5EF4-FFF2-40B4-BE49-F238E27FC236}">
                <a16:creationId xmlns:a16="http://schemas.microsoft.com/office/drawing/2014/main" id="{E0148527-3A31-49D1-2C30-DF964C7A4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549" y="124123"/>
            <a:ext cx="3057439" cy="3204865"/>
          </a:xfrm>
          <a:prstGeom prst="rect">
            <a:avLst/>
          </a:prstGeom>
          <a:noFill/>
          <a:effectLst>
            <a:glow rad="1397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5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5C280D-BD95-4047-1282-3730FF7FF384}"/>
              </a:ext>
            </a:extLst>
          </p:cNvPr>
          <p:cNvSpPr/>
          <p:nvPr/>
        </p:nvSpPr>
        <p:spPr>
          <a:xfrm>
            <a:off x="-385763" y="157162"/>
            <a:ext cx="5800726" cy="714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lgerian" panose="04020705040A02060702" pitchFamily="82" charset="0"/>
              </a:rPr>
              <a:t>Data Collection</a:t>
            </a:r>
          </a:p>
        </p:txBody>
      </p:sp>
      <p:sp>
        <p:nvSpPr>
          <p:cNvPr id="4" name="TextBox 3">
            <a:extLst>
              <a:ext uri="{FF2B5EF4-FFF2-40B4-BE49-F238E27FC236}">
                <a16:creationId xmlns:a16="http://schemas.microsoft.com/office/drawing/2014/main" id="{8678E662-2944-E3C8-5A08-4A0817606CB0}"/>
              </a:ext>
            </a:extLst>
          </p:cNvPr>
          <p:cNvSpPr txBox="1"/>
          <p:nvPr/>
        </p:nvSpPr>
        <p:spPr>
          <a:xfrm>
            <a:off x="146452" y="1225346"/>
            <a:ext cx="5609029" cy="5355312"/>
          </a:xfrm>
          <a:prstGeom prst="rect">
            <a:avLst/>
          </a:prstGeom>
          <a:noFill/>
        </p:spPr>
        <p:txBody>
          <a:bodyPr wrap="square">
            <a:spAutoFit/>
          </a:bodyPr>
          <a:lstStyle/>
          <a:p>
            <a:pPr marL="285750" indent="-285750" algn="l">
              <a:buFont typeface="Wingdings" panose="05000000000000000000" pitchFamily="2" charset="2"/>
              <a:buChar char="v"/>
            </a:pPr>
            <a:r>
              <a:rPr lang="en-US" dirty="0">
                <a:solidFill>
                  <a:srgbClr val="002060"/>
                </a:solidFill>
                <a:latin typeface="Bell MT" panose="02020503060305020303" pitchFamily="18" charset="0"/>
              </a:rPr>
              <a:t>Here, we have collected four datasets, i.e., coffee and tea production and the area under their cultivation(in lack Hector) per year from 1970-71 to 2019-20. </a:t>
            </a:r>
          </a:p>
          <a:p>
            <a:pPr marL="285750" indent="-285750" algn="l">
              <a:buFont typeface="Wingdings" panose="05000000000000000000" pitchFamily="2" charset="2"/>
              <a:buChar char="v"/>
            </a:pPr>
            <a:endParaRPr lang="en-US" sz="1800" b="0" i="0" dirty="0">
              <a:solidFill>
                <a:srgbClr val="002060"/>
              </a:solidFill>
              <a:effectLst/>
              <a:latin typeface="Bell MT" panose="02020503060305020303" pitchFamily="18" charset="0"/>
            </a:endParaRPr>
          </a:p>
          <a:p>
            <a:pPr marL="285750" indent="-285750" algn="l">
              <a:buFont typeface="Wingdings" panose="05000000000000000000" pitchFamily="2" charset="2"/>
              <a:buChar char="v"/>
            </a:pPr>
            <a:r>
              <a:rPr lang="en-US" dirty="0">
                <a:solidFill>
                  <a:srgbClr val="002060"/>
                </a:solidFill>
                <a:latin typeface="Bell MT" panose="02020503060305020303" pitchFamily="18" charset="0"/>
              </a:rPr>
              <a:t>The time series data sets are arranged to treat every financial year as a time point.</a:t>
            </a:r>
          </a:p>
          <a:p>
            <a:pPr marL="285750" indent="-285750" algn="l">
              <a:buFont typeface="Wingdings" panose="05000000000000000000" pitchFamily="2" charset="2"/>
              <a:buChar char="v"/>
            </a:pPr>
            <a:endParaRPr lang="en-US" dirty="0">
              <a:latin typeface="Bell MT" panose="02020503060305020303" pitchFamily="18" charset="0"/>
            </a:endParaRPr>
          </a:p>
          <a:p>
            <a:pPr marL="285750" indent="-285750" algn="l">
              <a:buFont typeface="Wingdings" panose="05000000000000000000" pitchFamily="2" charset="2"/>
              <a:buChar char="v"/>
            </a:pPr>
            <a:endParaRPr lang="en-US" dirty="0">
              <a:latin typeface="Bell MT" panose="02020503060305020303" pitchFamily="18" charset="0"/>
            </a:endParaRPr>
          </a:p>
          <a:p>
            <a:pPr marL="285750" indent="-285750" algn="l">
              <a:buFont typeface="Wingdings" panose="05000000000000000000" pitchFamily="2" charset="2"/>
              <a:buChar char="v"/>
            </a:pPr>
            <a:endParaRPr lang="en-US" dirty="0">
              <a:latin typeface="Bell MT" panose="02020503060305020303" pitchFamily="18" charset="0"/>
            </a:endParaRPr>
          </a:p>
          <a:p>
            <a:pPr marL="285750" indent="-285750" algn="l">
              <a:buFont typeface="Wingdings" panose="05000000000000000000" pitchFamily="2" charset="2"/>
              <a:buChar char="v"/>
            </a:pPr>
            <a:r>
              <a:rPr lang="en-US" dirty="0">
                <a:solidFill>
                  <a:srgbClr val="0070C0"/>
                </a:solidFill>
                <a:latin typeface="Bell MT" panose="02020503060305020303" pitchFamily="18" charset="0"/>
              </a:rPr>
              <a:t>Y denotes Coffee Production, Y’ indicates Tea production, and t is the time index.</a:t>
            </a:r>
          </a:p>
          <a:p>
            <a:pPr marL="285750" indent="-285750" algn="l">
              <a:buFont typeface="Wingdings" panose="05000000000000000000" pitchFamily="2" charset="2"/>
              <a:buChar char="v"/>
            </a:pPr>
            <a:endParaRPr lang="en-US" sz="1800" b="0" i="0" dirty="0">
              <a:solidFill>
                <a:srgbClr val="0070C0"/>
              </a:solidFill>
              <a:effectLst/>
              <a:latin typeface="Bell MT" panose="02020503060305020303" pitchFamily="18" charset="0"/>
            </a:endParaRPr>
          </a:p>
          <a:p>
            <a:pPr marL="285750" indent="-285750" algn="l">
              <a:buFont typeface="Wingdings" panose="05000000000000000000" pitchFamily="2" charset="2"/>
              <a:buChar char="v"/>
            </a:pPr>
            <a:r>
              <a:rPr lang="en-US" dirty="0">
                <a:solidFill>
                  <a:srgbClr val="0070C0"/>
                </a:solidFill>
                <a:latin typeface="Bell MT" panose="02020503060305020303" pitchFamily="18" charset="0"/>
              </a:rPr>
              <a:t>X denotes the area under cultivation of Coffee, and X’ marks the area under Tea cultivation</a:t>
            </a:r>
          </a:p>
          <a:p>
            <a:pPr algn="l"/>
            <a:endParaRPr lang="en-US" dirty="0">
              <a:latin typeface="Bell MT" panose="02020503060305020303" pitchFamily="18" charset="0"/>
            </a:endParaRPr>
          </a:p>
          <a:p>
            <a:pPr marL="285750" indent="-285750" algn="l">
              <a:buFont typeface="Wingdings" panose="05000000000000000000" pitchFamily="2" charset="2"/>
              <a:buChar char="v"/>
            </a:pPr>
            <a:endParaRPr lang="en-US" sz="1800" b="0" i="0" dirty="0">
              <a:effectLst/>
              <a:latin typeface="Bell MT" panose="02020503060305020303" pitchFamily="18" charset="0"/>
            </a:endParaRPr>
          </a:p>
          <a:p>
            <a:pPr marL="285750" indent="-285750" algn="l">
              <a:buFont typeface="Wingdings" panose="05000000000000000000" pitchFamily="2" charset="2"/>
              <a:buChar char="v"/>
            </a:pPr>
            <a:endParaRPr lang="en-US" dirty="0">
              <a:solidFill>
                <a:srgbClr val="FF0000"/>
              </a:solidFill>
              <a:latin typeface="Arial Narrow" panose="020B0606020202030204" pitchFamily="34" charset="0"/>
            </a:endParaRPr>
          </a:p>
          <a:p>
            <a:pPr algn="l"/>
            <a:r>
              <a:rPr lang="en-US" sz="1800" b="0" i="0" u="sng" dirty="0">
                <a:solidFill>
                  <a:srgbClr val="FF0000"/>
                </a:solidFill>
                <a:effectLst/>
                <a:latin typeface="Arial Narrow" panose="020B0606020202030204" pitchFamily="34" charset="0"/>
              </a:rPr>
              <a:t>Source:</a:t>
            </a:r>
            <a:r>
              <a:rPr lang="en-US" dirty="0">
                <a:solidFill>
                  <a:srgbClr val="FF0000"/>
                </a:solidFill>
                <a:latin typeface="Arial Narrow" panose="020B0606020202030204" pitchFamily="34" charset="0"/>
              </a:rPr>
              <a:t> Ministry of Agriculture &amp; Farmers Welfare, Government of India, Coffee Board of India, Tea Board of India.</a:t>
            </a:r>
            <a:endParaRPr lang="en-US" sz="1800" b="0" i="0" dirty="0">
              <a:solidFill>
                <a:srgbClr val="FF0000"/>
              </a:solidFill>
              <a:effectLst/>
              <a:latin typeface="Arial Narrow" panose="020B0606020202030204" pitchFamily="34" charset="0"/>
            </a:endParaRPr>
          </a:p>
        </p:txBody>
      </p:sp>
      <p:pic>
        <p:nvPicPr>
          <p:cNvPr id="6" name="Picture 5">
            <a:extLst>
              <a:ext uri="{FF2B5EF4-FFF2-40B4-BE49-F238E27FC236}">
                <a16:creationId xmlns:a16="http://schemas.microsoft.com/office/drawing/2014/main" id="{70864519-64D1-C89E-FB49-648B7472C0F7}"/>
              </a:ext>
            </a:extLst>
          </p:cNvPr>
          <p:cNvPicPr>
            <a:picLocks noChangeAspect="1"/>
          </p:cNvPicPr>
          <p:nvPr/>
        </p:nvPicPr>
        <p:blipFill>
          <a:blip r:embed="rId2"/>
          <a:stretch>
            <a:fillRect/>
          </a:stretch>
        </p:blipFill>
        <p:spPr>
          <a:xfrm>
            <a:off x="6134104" y="86222"/>
            <a:ext cx="5744377" cy="2791215"/>
          </a:xfrm>
          <a:prstGeom prst="rect">
            <a:avLst/>
          </a:prstGeom>
        </p:spPr>
      </p:pic>
      <p:pic>
        <p:nvPicPr>
          <p:cNvPr id="8" name="Picture 7">
            <a:extLst>
              <a:ext uri="{FF2B5EF4-FFF2-40B4-BE49-F238E27FC236}">
                <a16:creationId xmlns:a16="http://schemas.microsoft.com/office/drawing/2014/main" id="{F590596E-048B-6B03-1423-FDF9B62F0F6E}"/>
              </a:ext>
            </a:extLst>
          </p:cNvPr>
          <p:cNvPicPr>
            <a:picLocks noChangeAspect="1"/>
          </p:cNvPicPr>
          <p:nvPr/>
        </p:nvPicPr>
        <p:blipFill>
          <a:blip r:embed="rId3"/>
          <a:stretch>
            <a:fillRect/>
          </a:stretch>
        </p:blipFill>
        <p:spPr>
          <a:xfrm>
            <a:off x="6115052" y="3266574"/>
            <a:ext cx="5763429" cy="3591426"/>
          </a:xfrm>
          <a:prstGeom prst="rect">
            <a:avLst/>
          </a:prstGeom>
        </p:spPr>
      </p:pic>
      <p:sp>
        <p:nvSpPr>
          <p:cNvPr id="10" name="TextBox 9">
            <a:extLst>
              <a:ext uri="{FF2B5EF4-FFF2-40B4-BE49-F238E27FC236}">
                <a16:creationId xmlns:a16="http://schemas.microsoft.com/office/drawing/2014/main" id="{E9A75828-0C7F-A944-CC51-F517AACDD4AA}"/>
              </a:ext>
            </a:extLst>
          </p:cNvPr>
          <p:cNvSpPr txBox="1"/>
          <p:nvPr/>
        </p:nvSpPr>
        <p:spPr>
          <a:xfrm>
            <a:off x="6115052" y="2795007"/>
            <a:ext cx="6288504" cy="507831"/>
          </a:xfrm>
          <a:prstGeom prst="rect">
            <a:avLst/>
          </a:prstGeom>
          <a:noFill/>
        </p:spPr>
        <p:txBody>
          <a:bodyPr wrap="square">
            <a:spAutoFit/>
          </a:bodyPr>
          <a:lstStyle/>
          <a:p>
            <a:r>
              <a:rPr lang="en-US" sz="900" b="1" dirty="0">
                <a:latin typeface="Bell MT" panose="02020503060305020303" pitchFamily="18" charset="0"/>
              </a:rPr>
              <a:t>.</a:t>
            </a:r>
          </a:p>
          <a:p>
            <a:r>
              <a:rPr lang="en-US" sz="900" b="1" dirty="0">
                <a:latin typeface="Bell MT" panose="02020503060305020303" pitchFamily="18" charset="0"/>
              </a:rPr>
              <a:t>.</a:t>
            </a:r>
          </a:p>
          <a:p>
            <a:r>
              <a:rPr lang="en-US" sz="900" b="1" dirty="0">
                <a:latin typeface="Bell MT" panose="02020503060305020303" pitchFamily="18" charset="0"/>
              </a:rPr>
              <a:t>.</a:t>
            </a:r>
            <a:endParaRPr lang="en-IN" sz="900" b="1" dirty="0"/>
          </a:p>
        </p:txBody>
      </p:sp>
    </p:spTree>
    <p:extLst>
      <p:ext uri="{BB962C8B-B14F-4D97-AF65-F5344CB8AC3E}">
        <p14:creationId xmlns:p14="http://schemas.microsoft.com/office/powerpoint/2010/main" val="268162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5C7775-6E2C-0EF9-7259-9EC9FE2C5CFC}"/>
              </a:ext>
            </a:extLst>
          </p:cNvPr>
          <p:cNvSpPr/>
          <p:nvPr/>
        </p:nvSpPr>
        <p:spPr>
          <a:xfrm>
            <a:off x="-385763" y="157162"/>
            <a:ext cx="5800726" cy="7143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Algerian" panose="04020705040A02060702" pitchFamily="82" charset="0"/>
              </a:rPr>
              <a:t>Methodology</a:t>
            </a:r>
          </a:p>
        </p:txBody>
      </p:sp>
      <p:sp>
        <p:nvSpPr>
          <p:cNvPr id="4" name="TextBox 3">
            <a:extLst>
              <a:ext uri="{FF2B5EF4-FFF2-40B4-BE49-F238E27FC236}">
                <a16:creationId xmlns:a16="http://schemas.microsoft.com/office/drawing/2014/main" id="{F5695E89-D03B-F41F-5F3D-B41CD4818C8D}"/>
              </a:ext>
            </a:extLst>
          </p:cNvPr>
          <p:cNvSpPr txBox="1"/>
          <p:nvPr/>
        </p:nvSpPr>
        <p:spPr>
          <a:xfrm>
            <a:off x="0" y="1376303"/>
            <a:ext cx="12215311" cy="5324535"/>
          </a:xfrm>
          <a:prstGeom prst="rect">
            <a:avLst/>
          </a:prstGeom>
          <a:noFill/>
        </p:spPr>
        <p:txBody>
          <a:bodyPr wrap="square">
            <a:spAutoFit/>
          </a:bodyPr>
          <a:lstStyle/>
          <a:p>
            <a:pPr marL="285750" indent="-285750" algn="l">
              <a:buFont typeface="Wingdings" panose="05000000000000000000" pitchFamily="2" charset="2"/>
              <a:buChar char="Ø"/>
            </a:pPr>
            <a:r>
              <a:rPr lang="en-US" sz="2000" b="0" i="0" u="sng" dirty="0">
                <a:solidFill>
                  <a:srgbClr val="002060"/>
                </a:solidFill>
                <a:effectLst/>
                <a:latin typeface="Bell MT" panose="02020503060305020303" pitchFamily="18" charset="0"/>
              </a:rPr>
              <a:t>Data analysis using statistical methodology:</a:t>
            </a:r>
            <a:r>
              <a:rPr lang="en-US" sz="2000" b="0" i="0" dirty="0">
                <a:effectLst/>
                <a:latin typeface="Bell MT" panose="02020503060305020303" pitchFamily="18" charset="0"/>
              </a:rPr>
              <a:t> </a:t>
            </a:r>
            <a:r>
              <a:rPr lang="en-US" sz="2000" b="0" i="0" dirty="0">
                <a:solidFill>
                  <a:schemeClr val="accent2"/>
                </a:solidFill>
                <a:effectLst/>
                <a:latin typeface="Bell MT" panose="02020503060305020303" pitchFamily="18" charset="0"/>
              </a:rPr>
              <a:t>The text mentions using statistical methods to work out several outcomes from the data. This indicates the application of statistical techniques to gain insights and draw conclusions.</a:t>
            </a:r>
          </a:p>
          <a:p>
            <a:pPr algn="l"/>
            <a:endParaRPr lang="en-US" sz="2000" dirty="0">
              <a:latin typeface="Bell MT" panose="02020503060305020303" pitchFamily="18" charset="0"/>
            </a:endParaRPr>
          </a:p>
          <a:p>
            <a:pPr algn="l"/>
            <a:endParaRPr lang="en-US" sz="2000" u="sng" dirty="0">
              <a:solidFill>
                <a:srgbClr val="002060"/>
              </a:solidFill>
              <a:latin typeface="Bell MT" panose="02020503060305020303" pitchFamily="18" charset="0"/>
            </a:endParaRPr>
          </a:p>
          <a:p>
            <a:pPr marL="285750" indent="-285750">
              <a:buFont typeface="Wingdings" panose="05000000000000000000" pitchFamily="2" charset="2"/>
              <a:buChar char="Ø"/>
            </a:pPr>
            <a:r>
              <a:rPr lang="en-US" sz="2000" b="0" i="0" u="sng" dirty="0">
                <a:solidFill>
                  <a:srgbClr val="002060"/>
                </a:solidFill>
                <a:effectLst/>
                <a:latin typeface="Bell MT" panose="02020503060305020303" pitchFamily="18" charset="0"/>
              </a:rPr>
              <a:t>Plotting datasets and studying trends:</a:t>
            </a:r>
            <a:r>
              <a:rPr lang="en-US" sz="2000" b="0" i="0" dirty="0">
                <a:effectLst/>
                <a:latin typeface="Bell MT" panose="02020503060305020303" pitchFamily="18" charset="0"/>
              </a:rPr>
              <a:t> </a:t>
            </a:r>
            <a:r>
              <a:rPr lang="en-US" sz="2000" b="0" i="0" dirty="0">
                <a:solidFill>
                  <a:srgbClr val="FFC000"/>
                </a:solidFill>
                <a:effectLst/>
                <a:latin typeface="Bell MT" panose="02020503060305020303" pitchFamily="18" charset="0"/>
              </a:rPr>
              <a:t>The datasets were plotted in Microsoft Excel to visualize the curves and analyze the variables’ movements. This step helps understand the patterns and changes in the data over time.</a:t>
            </a:r>
          </a:p>
          <a:p>
            <a:pPr algn="l"/>
            <a:endParaRPr lang="en-US" sz="2000" b="0" i="0" dirty="0">
              <a:effectLst/>
              <a:latin typeface="Bell MT" panose="02020503060305020303" pitchFamily="18" charset="0"/>
            </a:endParaRPr>
          </a:p>
          <a:p>
            <a:pPr algn="l"/>
            <a:endParaRPr lang="en-US" sz="2000" b="0" i="0" dirty="0">
              <a:effectLst/>
              <a:latin typeface="Bell MT" panose="02020503060305020303" pitchFamily="18" charset="0"/>
            </a:endParaRPr>
          </a:p>
          <a:p>
            <a:pPr marL="285750" indent="-285750" algn="l">
              <a:buFont typeface="Wingdings" panose="05000000000000000000" pitchFamily="2" charset="2"/>
              <a:buChar char="Ø"/>
            </a:pPr>
            <a:r>
              <a:rPr lang="en-US" sz="2000" b="0" i="0" u="sng" dirty="0">
                <a:solidFill>
                  <a:srgbClr val="002060"/>
                </a:solidFill>
                <a:effectLst/>
                <a:latin typeface="Bell MT" panose="02020503060305020303" pitchFamily="18" charset="0"/>
              </a:rPr>
              <a:t>Time series models and methods:</a:t>
            </a:r>
            <a:r>
              <a:rPr lang="en-US" sz="2000" b="0" i="0" dirty="0">
                <a:effectLst/>
                <a:latin typeface="Bell MT" panose="02020503060305020303" pitchFamily="18" charset="0"/>
              </a:rPr>
              <a:t> </a:t>
            </a:r>
            <a:r>
              <a:rPr lang="en-US" sz="2000" b="0" i="0" dirty="0">
                <a:solidFill>
                  <a:schemeClr val="accent2"/>
                </a:solidFill>
                <a:effectLst/>
                <a:latin typeface="Bell MT" panose="02020503060305020303" pitchFamily="18" charset="0"/>
              </a:rPr>
              <a:t>Different time series models and processes, such as moving average and trend curve fitting, were employed to analyze the data. These techniques help identify patterns, make forecasts, and find the best model that fits the data.</a:t>
            </a:r>
          </a:p>
          <a:p>
            <a:pPr algn="l"/>
            <a:endParaRPr lang="en-US" sz="2000" b="0" i="0" dirty="0">
              <a:effectLst/>
              <a:latin typeface="Bell MT" panose="02020503060305020303" pitchFamily="18" charset="0"/>
            </a:endParaRPr>
          </a:p>
          <a:p>
            <a:pPr algn="l"/>
            <a:endParaRPr lang="en-US" sz="2000" b="0" i="0" dirty="0">
              <a:effectLst/>
              <a:latin typeface="Bell MT" panose="02020503060305020303" pitchFamily="18" charset="0"/>
            </a:endParaRPr>
          </a:p>
          <a:p>
            <a:pPr marL="285750" indent="-285750" algn="l">
              <a:buFont typeface="Wingdings" panose="05000000000000000000" pitchFamily="2" charset="2"/>
              <a:buChar char="Ø"/>
            </a:pPr>
            <a:r>
              <a:rPr lang="en-US" sz="2000" b="0" i="0" u="sng" dirty="0">
                <a:solidFill>
                  <a:srgbClr val="002060"/>
                </a:solidFill>
                <a:effectLst/>
                <a:latin typeface="Bell MT" panose="02020503060305020303" pitchFamily="18" charset="0"/>
              </a:rPr>
              <a:t>Study variables and predicting equations:</a:t>
            </a:r>
            <a:r>
              <a:rPr lang="en-US" sz="2000" b="0" i="0" dirty="0">
                <a:effectLst/>
                <a:latin typeface="Bell MT" panose="02020503060305020303" pitchFamily="18" charset="0"/>
              </a:rPr>
              <a:t> </a:t>
            </a:r>
            <a:r>
              <a:rPr lang="en-US" sz="2000" b="0" i="0" dirty="0">
                <a:solidFill>
                  <a:schemeClr val="accent4"/>
                </a:solidFill>
                <a:effectLst/>
                <a:latin typeface="Bell MT" panose="02020503060305020303" pitchFamily="18" charset="0"/>
              </a:rPr>
              <a:t>After studying the trends and selecting the best model, the study variables and predicting equations were derived. These variables and equations enable forecasting future values for the analyzed variables.</a:t>
            </a:r>
          </a:p>
        </p:txBody>
      </p:sp>
    </p:spTree>
    <p:extLst>
      <p:ext uri="{BB962C8B-B14F-4D97-AF65-F5344CB8AC3E}">
        <p14:creationId xmlns:p14="http://schemas.microsoft.com/office/powerpoint/2010/main" val="403572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4A81A-1B4F-D493-FC3E-2D45C5F737DF}"/>
              </a:ext>
            </a:extLst>
          </p:cNvPr>
          <p:cNvSpPr txBox="1"/>
          <p:nvPr/>
        </p:nvSpPr>
        <p:spPr>
          <a:xfrm>
            <a:off x="160421" y="166568"/>
            <a:ext cx="12192000" cy="6524863"/>
          </a:xfrm>
          <a:prstGeom prst="rect">
            <a:avLst/>
          </a:prstGeom>
          <a:noFill/>
        </p:spPr>
        <p:txBody>
          <a:bodyPr wrap="square">
            <a:spAutoFit/>
          </a:bodyPr>
          <a:lstStyle/>
          <a:p>
            <a:pPr algn="l"/>
            <a:endParaRPr lang="en-US" sz="2200" b="0" i="0" dirty="0">
              <a:effectLst/>
              <a:latin typeface="Bell MT" panose="02020503060305020303" pitchFamily="18" charset="0"/>
            </a:endParaRPr>
          </a:p>
          <a:p>
            <a:pPr marL="285750" indent="-285750" algn="l">
              <a:buFont typeface="Wingdings" panose="05000000000000000000" pitchFamily="2" charset="2"/>
              <a:buChar char="Ø"/>
            </a:pPr>
            <a:r>
              <a:rPr lang="en-US" sz="2200" b="0" i="0" u="sng" dirty="0">
                <a:solidFill>
                  <a:srgbClr val="002060"/>
                </a:solidFill>
                <a:effectLst/>
                <a:latin typeface="Bell MT" panose="02020503060305020303" pitchFamily="18" charset="0"/>
              </a:rPr>
              <a:t>Analysis of regression:</a:t>
            </a:r>
            <a:r>
              <a:rPr lang="en-US" sz="2200" b="0" i="0" dirty="0">
                <a:effectLst/>
                <a:latin typeface="Bell MT" panose="02020503060305020303" pitchFamily="18" charset="0"/>
              </a:rPr>
              <a:t> </a:t>
            </a:r>
            <a:r>
              <a:rPr lang="en-US" sz="2200" b="0" i="0" dirty="0">
                <a:solidFill>
                  <a:schemeClr val="accent2">
                    <a:lumMod val="75000"/>
                  </a:schemeClr>
                </a:solidFill>
                <a:effectLst/>
                <a:latin typeface="Bell MT" panose="02020503060305020303" pitchFamily="18" charset="0"/>
              </a:rPr>
              <a:t>The text mentions the correlation and regression analysis between the area under cultivation and the production of tea and coffee, along with other descriptive measures. This indicates the exploration of relationships and dependencies between variables.</a:t>
            </a:r>
          </a:p>
          <a:p>
            <a:pPr algn="l"/>
            <a:endParaRPr lang="en-US" sz="2200" dirty="0">
              <a:latin typeface="Bell MT" panose="02020503060305020303" pitchFamily="18" charset="0"/>
            </a:endParaRPr>
          </a:p>
          <a:p>
            <a:pPr marL="285750" indent="-285750" algn="l">
              <a:buFont typeface="Wingdings" panose="05000000000000000000" pitchFamily="2" charset="2"/>
              <a:buChar char="Ø"/>
            </a:pPr>
            <a:endParaRPr lang="en-US" sz="2200" dirty="0">
              <a:latin typeface="Bell MT" panose="02020503060305020303" pitchFamily="18" charset="0"/>
            </a:endParaRPr>
          </a:p>
          <a:p>
            <a:pPr marL="285750" indent="-285750" algn="l">
              <a:buFont typeface="Wingdings" panose="05000000000000000000" pitchFamily="2" charset="2"/>
              <a:buChar char="Ø"/>
            </a:pPr>
            <a:endParaRPr lang="en-US" sz="2200" b="0" i="0" dirty="0">
              <a:effectLst/>
              <a:latin typeface="Bell MT" panose="02020503060305020303" pitchFamily="18" charset="0"/>
            </a:endParaRPr>
          </a:p>
          <a:p>
            <a:pPr marL="285750" indent="-285750" algn="l">
              <a:buFont typeface="Wingdings" panose="05000000000000000000" pitchFamily="2" charset="2"/>
              <a:buChar char="Ø"/>
            </a:pPr>
            <a:endParaRPr lang="en-US" sz="2200" b="0" i="0" dirty="0">
              <a:effectLst/>
              <a:latin typeface="Bell MT" panose="02020503060305020303" pitchFamily="18" charset="0"/>
            </a:endParaRPr>
          </a:p>
          <a:p>
            <a:pPr marL="285750" indent="-285750" algn="l">
              <a:buFont typeface="Wingdings" panose="05000000000000000000" pitchFamily="2" charset="2"/>
              <a:buChar char="Ø"/>
            </a:pPr>
            <a:r>
              <a:rPr lang="en-US" sz="2200" b="0" i="0" u="sng" dirty="0">
                <a:solidFill>
                  <a:srgbClr val="002060"/>
                </a:solidFill>
                <a:effectLst/>
                <a:latin typeface="Bell MT" panose="02020503060305020303" pitchFamily="18" charset="0"/>
              </a:rPr>
              <a:t>Anticipating future needs</a:t>
            </a:r>
            <a:r>
              <a:rPr lang="en-US" sz="2200" b="0" i="0" dirty="0">
                <a:effectLst/>
                <a:latin typeface="Bell MT" panose="02020503060305020303" pitchFamily="18" charset="0"/>
              </a:rPr>
              <a:t> </a:t>
            </a:r>
            <a:r>
              <a:rPr lang="en-US" sz="2200" b="0" i="0" dirty="0">
                <a:solidFill>
                  <a:schemeClr val="accent2"/>
                </a:solidFill>
                <a:effectLst/>
                <a:latin typeface="Bell MT" panose="02020503060305020303" pitchFamily="18" charset="0"/>
              </a:rPr>
              <a:t>The outcomes derived from the study, including the analysis of trends, forecasting, and correlation/regression analysis, help predict the future needs of the tea and coffee industries. These insights can guide decision-making and planning for the future.</a:t>
            </a:r>
          </a:p>
          <a:p>
            <a:pPr algn="l"/>
            <a:endParaRPr lang="en-US" sz="2200" dirty="0">
              <a:latin typeface="Bell MT" panose="02020503060305020303" pitchFamily="18" charset="0"/>
            </a:endParaRPr>
          </a:p>
          <a:p>
            <a:pPr algn="l"/>
            <a:endParaRPr lang="en-US" sz="2200" dirty="0">
              <a:latin typeface="Bell MT" panose="02020503060305020303" pitchFamily="18" charset="0"/>
            </a:endParaRPr>
          </a:p>
          <a:p>
            <a:pPr algn="l"/>
            <a:endParaRPr lang="en-US" sz="2200" dirty="0">
              <a:latin typeface="Bell MT" panose="02020503060305020303" pitchFamily="18" charset="0"/>
            </a:endParaRPr>
          </a:p>
          <a:p>
            <a:pPr algn="l"/>
            <a:endParaRPr lang="en-US" sz="2200" dirty="0">
              <a:latin typeface="Bell MT" panose="02020503060305020303" pitchFamily="18" charset="0"/>
            </a:endParaRPr>
          </a:p>
          <a:p>
            <a:pPr marL="285750" indent="-285750" algn="l">
              <a:buFont typeface="Wingdings" panose="05000000000000000000" pitchFamily="2" charset="2"/>
              <a:buChar char="Ø"/>
            </a:pPr>
            <a:r>
              <a:rPr lang="en-US" sz="2200" b="0" i="0" u="sng" dirty="0">
                <a:solidFill>
                  <a:srgbClr val="002060"/>
                </a:solidFill>
                <a:effectLst/>
                <a:latin typeface="Bell MT" panose="02020503060305020303" pitchFamily="18" charset="0"/>
              </a:rPr>
              <a:t>Importance of the study:</a:t>
            </a:r>
            <a:r>
              <a:rPr lang="en-US" sz="2200" b="0" i="0" dirty="0">
                <a:effectLst/>
                <a:latin typeface="Bell MT" panose="02020503060305020303" pitchFamily="18" charset="0"/>
              </a:rPr>
              <a:t> </a:t>
            </a:r>
            <a:r>
              <a:rPr lang="en-US" sz="2200" b="0" i="0" dirty="0">
                <a:solidFill>
                  <a:schemeClr val="accent4"/>
                </a:solidFill>
                <a:effectLst/>
                <a:latin typeface="Bell MT" panose="02020503060305020303" pitchFamily="18" charset="0"/>
              </a:rPr>
              <a:t>The text emphasizes that the research and its outcomes are significant for the tea and coffee industries. It suggests that the findings contribute to understanding the trends, forecasting future needs, and making informed decisions in these industries.</a:t>
            </a:r>
          </a:p>
          <a:p>
            <a:pPr algn="l"/>
            <a:endParaRPr lang="en-US" sz="2200" b="0" i="0" dirty="0">
              <a:effectLst/>
              <a:latin typeface="Bell MT" panose="02020503060305020303" pitchFamily="18" charset="0"/>
            </a:endParaRPr>
          </a:p>
        </p:txBody>
      </p:sp>
    </p:spTree>
    <p:extLst>
      <p:ext uri="{BB962C8B-B14F-4D97-AF65-F5344CB8AC3E}">
        <p14:creationId xmlns:p14="http://schemas.microsoft.com/office/powerpoint/2010/main" val="79162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042BB-6999-9640-1430-5C1E5A09C42A}"/>
              </a:ext>
            </a:extLst>
          </p:cNvPr>
          <p:cNvSpPr txBox="1"/>
          <p:nvPr/>
        </p:nvSpPr>
        <p:spPr>
          <a:xfrm>
            <a:off x="144378" y="694964"/>
            <a:ext cx="11630526" cy="5755422"/>
          </a:xfrm>
          <a:prstGeom prst="rect">
            <a:avLst/>
          </a:prstGeom>
          <a:noFill/>
        </p:spPr>
        <p:txBody>
          <a:bodyPr wrap="square">
            <a:spAutoFit/>
          </a:bodyPr>
          <a:lstStyle/>
          <a:p>
            <a:r>
              <a:rPr lang="en-US" sz="3200" b="1" u="sng" dirty="0" err="1">
                <a:solidFill>
                  <a:srgbClr val="C00000"/>
                </a:solidFill>
                <a:effectLst>
                  <a:outerShdw blurRad="38100" dist="38100" dir="2700000" algn="tl">
                    <a:srgbClr val="000000">
                      <a:alpha val="43137"/>
                    </a:srgbClr>
                  </a:outerShdw>
                </a:effectLst>
                <a:latin typeface="Bahnschrift Light" panose="020B0502040204020203" pitchFamily="34" charset="0"/>
              </a:rPr>
              <a:t>Barplot</a:t>
            </a:r>
            <a:r>
              <a:rPr lang="en-US" sz="3200" b="1" u="sng" dirty="0">
                <a:solidFill>
                  <a:srgbClr val="C00000"/>
                </a:solidFill>
                <a:effectLst>
                  <a:outerShdw blurRad="38100" dist="38100" dir="2700000" algn="tl">
                    <a:srgbClr val="000000">
                      <a:alpha val="43137"/>
                    </a:srgbClr>
                  </a:outerShdw>
                </a:effectLst>
                <a:latin typeface="Bahnschrift Light" panose="020B0502040204020203" pitchFamily="34" charset="0"/>
              </a:rPr>
              <a:t>:</a:t>
            </a:r>
            <a:r>
              <a:rPr lang="en-US" sz="3200" b="1" i="0" dirty="0">
                <a:effectLst>
                  <a:outerShdw blurRad="38100" dist="38100" dir="2700000" algn="tl">
                    <a:srgbClr val="000000">
                      <a:alpha val="43137"/>
                    </a:srgbClr>
                  </a:outerShdw>
                </a:effectLst>
                <a:latin typeface="Bahnschrift Light" panose="020B0502040204020203" pitchFamily="34" charset="0"/>
              </a:rPr>
              <a:t> </a:t>
            </a:r>
          </a:p>
          <a:p>
            <a:endParaRPr lang="en-US" sz="2400" b="0" i="0" dirty="0">
              <a:effectLst/>
              <a:latin typeface="Bell MT" panose="02020503060305020303" pitchFamily="18" charset="0"/>
            </a:endParaRPr>
          </a:p>
          <a:p>
            <a:pPr marL="285750" indent="-285750">
              <a:buFont typeface="Wingdings" panose="05000000000000000000" pitchFamily="2" charset="2"/>
              <a:buChar char="q"/>
            </a:pPr>
            <a:r>
              <a:rPr lang="en-US" sz="2400" b="0" i="0" dirty="0">
                <a:solidFill>
                  <a:srgbClr val="002060"/>
                </a:solidFill>
                <a:effectLst/>
                <a:latin typeface="Bell MT" panose="02020503060305020303" pitchFamily="18" charset="0"/>
              </a:rPr>
              <a:t>It is commonly used to compare and visualize categorical or discrete data. Each bar in the plot represents a specific category, and the length or height of the bar corresponds to the value or frequency associated with that category. </a:t>
            </a:r>
          </a:p>
          <a:p>
            <a:pPr marL="285750" indent="-285750">
              <a:buFont typeface="Wingdings" panose="05000000000000000000" pitchFamily="2" charset="2"/>
              <a:buChar char="q"/>
            </a:pPr>
            <a:endParaRPr lang="en-US" sz="2400" dirty="0">
              <a:solidFill>
                <a:srgbClr val="002060"/>
              </a:solidFill>
              <a:latin typeface="Bell MT" panose="02020503060305020303" pitchFamily="18" charset="0"/>
            </a:endParaRPr>
          </a:p>
          <a:p>
            <a:pPr marL="285750" indent="-285750">
              <a:buFont typeface="Wingdings" panose="05000000000000000000" pitchFamily="2" charset="2"/>
              <a:buChar char="q"/>
            </a:pPr>
            <a:r>
              <a:rPr lang="en-US" sz="2400" b="0" i="0" dirty="0">
                <a:solidFill>
                  <a:srgbClr val="FFC000"/>
                </a:solidFill>
                <a:effectLst/>
                <a:latin typeface="Bell MT" panose="02020503060305020303" pitchFamily="18" charset="0"/>
              </a:rPr>
              <a:t>It is beneficial for displaying data that can be divided into distinct categories or for illustrating the distribution of a variable across different groups. </a:t>
            </a:r>
          </a:p>
          <a:p>
            <a:pPr marL="285750" indent="-285750">
              <a:buFont typeface="Wingdings" panose="05000000000000000000" pitchFamily="2" charset="2"/>
              <a:buChar char="q"/>
            </a:pPr>
            <a:endParaRPr lang="en-US" sz="2400" b="0" i="0" dirty="0">
              <a:solidFill>
                <a:srgbClr val="002060"/>
              </a:solidFill>
              <a:effectLst/>
              <a:latin typeface="Bell MT" panose="02020503060305020303" pitchFamily="18" charset="0"/>
            </a:endParaRPr>
          </a:p>
          <a:p>
            <a:pPr marL="285750" indent="-285750">
              <a:buFont typeface="Wingdings" panose="05000000000000000000" pitchFamily="2" charset="2"/>
              <a:buChar char="q"/>
            </a:pPr>
            <a:r>
              <a:rPr lang="en-US" sz="2400" b="0" i="0" dirty="0">
                <a:solidFill>
                  <a:srgbClr val="002060"/>
                </a:solidFill>
                <a:effectLst/>
                <a:latin typeface="Bell MT" panose="02020503060305020303" pitchFamily="18" charset="0"/>
              </a:rPr>
              <a:t>The x-axis of a bar plot represents the categories or groups being compared, while the y-axis represents the values or frequencies associated with each type. The height or length of the bars reflects the magnitude of the data. The bars can be arranged vertically (column chart) or horizontally (bar chart), depending on the presented data’s preference and nature.</a:t>
            </a:r>
          </a:p>
          <a:p>
            <a:pPr marL="285750" indent="-285750">
              <a:buFont typeface="Wingdings" panose="05000000000000000000" pitchFamily="2" charset="2"/>
              <a:buChar char="q"/>
            </a:pPr>
            <a:endParaRPr lang="en-US" sz="2400" dirty="0">
              <a:solidFill>
                <a:srgbClr val="002060"/>
              </a:solidFill>
              <a:latin typeface="Bell MT" panose="02020503060305020303" pitchFamily="18" charset="0"/>
            </a:endParaRPr>
          </a:p>
        </p:txBody>
      </p:sp>
    </p:spTree>
    <p:extLst>
      <p:ext uri="{BB962C8B-B14F-4D97-AF65-F5344CB8AC3E}">
        <p14:creationId xmlns:p14="http://schemas.microsoft.com/office/powerpoint/2010/main" val="252075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1CA0A-F46F-082A-4812-3A7604E2D822}"/>
              </a:ext>
            </a:extLst>
          </p:cNvPr>
          <p:cNvSpPr txBox="1"/>
          <p:nvPr/>
        </p:nvSpPr>
        <p:spPr>
          <a:xfrm>
            <a:off x="112295" y="320456"/>
            <a:ext cx="11678652" cy="6494085"/>
          </a:xfrm>
          <a:prstGeom prst="rect">
            <a:avLst/>
          </a:prstGeom>
          <a:noFill/>
        </p:spPr>
        <p:txBody>
          <a:bodyPr wrap="square">
            <a:spAutoFit/>
          </a:bodyPr>
          <a:lstStyle/>
          <a:p>
            <a:r>
              <a:rPr lang="en-US" sz="32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Stationarity</a:t>
            </a:r>
            <a:r>
              <a:rPr lang="en-US" sz="28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a:t>
            </a:r>
          </a:p>
          <a:p>
            <a:endParaRPr lang="en-US" sz="24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sz="2400" i="0" dirty="0">
                <a:solidFill>
                  <a:srgbClr val="FFC000"/>
                </a:solidFill>
                <a:latin typeface="Bell MT" panose="02020503060305020303" pitchFamily="18" charset="0"/>
              </a:rPr>
              <a:t>It refers to a fundamental concept in time series analysis involving the behavior and properties of a sequence of data points observed over time. A stationary time series is one whose statistical properties, such as mean, variance, and autocorrelation, remain constant over time.</a:t>
            </a:r>
            <a:endParaRPr lang="en-US" sz="2400" dirty="0">
              <a:solidFill>
                <a:srgbClr val="FFC000"/>
              </a:solidFill>
              <a:latin typeface="Bell MT" panose="02020503060305020303" pitchFamily="18" charset="0"/>
            </a:endParaRPr>
          </a:p>
          <a:p>
            <a:pPr marL="285750" indent="-285750">
              <a:buFont typeface="Wingdings" panose="05000000000000000000" pitchFamily="2" charset="2"/>
              <a:buChar char="q"/>
            </a:pPr>
            <a:endParaRPr lang="en-US" sz="2400" dirty="0">
              <a:solidFill>
                <a:srgbClr val="FFC000"/>
              </a:solidFill>
              <a:latin typeface="Bell MT" panose="02020503060305020303" pitchFamily="18" charset="0"/>
            </a:endParaRPr>
          </a:p>
          <a:p>
            <a:pPr marL="285750" indent="-285750">
              <a:buFont typeface="Wingdings" panose="05000000000000000000" pitchFamily="2" charset="2"/>
              <a:buChar char="q"/>
            </a:pPr>
            <a:r>
              <a:rPr lang="en-US" sz="2400" i="0" dirty="0">
                <a:solidFill>
                  <a:srgbClr val="0070C0"/>
                </a:solidFill>
                <a:latin typeface="Bell MT" panose="02020503060305020303" pitchFamily="18" charset="0"/>
              </a:rPr>
              <a:t>Stationarity is an essential assumption for many time series analysis techniques, including forecasting, regression analysis, and modeling. It enables using statistical tools and methods that rely on stationarity properties, such as autoregressive integrated moving average (ARIMA) models.</a:t>
            </a:r>
            <a:endParaRPr lang="en-US" sz="2400" i="0" dirty="0">
              <a:solidFill>
                <a:srgbClr val="FFC000"/>
              </a:solidFill>
              <a:latin typeface="Bell MT" panose="02020503060305020303" pitchFamily="18" charset="0"/>
            </a:endParaRPr>
          </a:p>
          <a:p>
            <a:pPr marL="285750" indent="-285750">
              <a:buFont typeface="Wingdings" panose="05000000000000000000" pitchFamily="2" charset="2"/>
              <a:buChar char="q"/>
            </a:pPr>
            <a:endParaRPr lang="en-US" sz="2400" i="0" dirty="0">
              <a:solidFill>
                <a:srgbClr val="FFC000"/>
              </a:solidFill>
              <a:latin typeface="Bell MT" panose="02020503060305020303" pitchFamily="18" charset="0"/>
            </a:endParaRPr>
          </a:p>
          <a:p>
            <a:pPr marL="285750" indent="-285750">
              <a:buFont typeface="Wingdings" panose="05000000000000000000" pitchFamily="2" charset="2"/>
              <a:buChar char="q"/>
            </a:pPr>
            <a:r>
              <a:rPr lang="en-US" sz="2400" i="0" dirty="0">
                <a:solidFill>
                  <a:srgbClr val="FFC000"/>
                </a:solidFill>
                <a:latin typeface="Bell MT" panose="02020503060305020303" pitchFamily="18" charset="0"/>
              </a:rPr>
              <a:t>If a time series is not stationary, it can be made inactive through differencing, where the differences between consecutive observations are taken. This helps remove trends or patterns in the data and makes the series more amenable to analysis.</a:t>
            </a:r>
            <a:endParaRPr lang="en-US" sz="2400" dirty="0">
              <a:solidFill>
                <a:srgbClr val="FFC000"/>
              </a:solidFill>
              <a:latin typeface="Bell MT" panose="02020503060305020303" pitchFamily="18" charset="0"/>
            </a:endParaRPr>
          </a:p>
          <a:p>
            <a:pPr marL="285750" indent="-285750">
              <a:buFont typeface="Wingdings" panose="05000000000000000000" pitchFamily="2" charset="2"/>
              <a:buChar char="q"/>
            </a:pPr>
            <a:endParaRPr lang="en-US" sz="2400" i="0" dirty="0">
              <a:solidFill>
                <a:srgbClr val="FFC000"/>
              </a:solidFill>
              <a:latin typeface="Bell MT" panose="02020503060305020303" pitchFamily="18" charset="0"/>
            </a:endParaRPr>
          </a:p>
          <a:p>
            <a:pPr algn="ctr"/>
            <a:r>
              <a:rPr lang="en-US" sz="2400" dirty="0">
                <a:solidFill>
                  <a:srgbClr val="00B050"/>
                </a:solidFill>
                <a:effectLst>
                  <a:outerShdw blurRad="38100" dist="38100" dir="2700000" algn="tl">
                    <a:srgbClr val="000000">
                      <a:alpha val="43137"/>
                    </a:srgbClr>
                  </a:outerShdw>
                </a:effectLst>
                <a:latin typeface="Bell MT" panose="02020503060305020303" pitchFamily="18" charset="0"/>
              </a:rPr>
              <a:t>It implies constant mean, variance, and autocovariance.</a:t>
            </a:r>
            <a:endParaRPr lang="en-US" sz="2400" i="0" dirty="0">
              <a:solidFill>
                <a:srgbClr val="00B050"/>
              </a:solidFill>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42200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E31FA3-0AA4-F9E5-6AF0-2DF8BA8EE4DD}"/>
              </a:ext>
            </a:extLst>
          </p:cNvPr>
          <p:cNvSpPr txBox="1"/>
          <p:nvPr/>
        </p:nvSpPr>
        <p:spPr>
          <a:xfrm>
            <a:off x="160421" y="240632"/>
            <a:ext cx="10635916" cy="6370975"/>
          </a:xfrm>
          <a:prstGeom prst="rect">
            <a:avLst/>
          </a:prstGeom>
          <a:noFill/>
        </p:spPr>
        <p:txBody>
          <a:bodyPr wrap="square">
            <a:spAutoFit/>
          </a:bodyPr>
          <a:lstStyle/>
          <a:p>
            <a:r>
              <a:rPr lang="en-US" sz="24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ACF:</a:t>
            </a:r>
            <a:endParaRPr lang="en-US" sz="2000" b="1" i="0"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sz="1800" i="0" dirty="0">
                <a:solidFill>
                  <a:srgbClr val="00B050"/>
                </a:solidFill>
                <a:latin typeface="Bell MT" panose="02020503060305020303" pitchFamily="18" charset="0"/>
              </a:rPr>
              <a:t>It measures the correlation between a time series and its lagged values. </a:t>
            </a:r>
          </a:p>
          <a:p>
            <a:pPr marL="285750" indent="-285750">
              <a:buFont typeface="Wingdings" panose="05000000000000000000" pitchFamily="2" charset="2"/>
              <a:buChar char="q"/>
            </a:pPr>
            <a:r>
              <a:rPr lang="en-US" sz="1800" i="0" dirty="0">
                <a:solidFill>
                  <a:srgbClr val="FFC000"/>
                </a:solidFill>
                <a:latin typeface="Bell MT" panose="02020503060305020303" pitchFamily="18" charset="0"/>
              </a:rPr>
              <a:t>It helps determine the relationship between each observation in a time series and its past observations at various time lags. </a:t>
            </a:r>
          </a:p>
          <a:p>
            <a:pPr marL="285750" indent="-285750">
              <a:buFont typeface="Wingdings" panose="05000000000000000000" pitchFamily="2" charset="2"/>
              <a:buChar char="q"/>
            </a:pPr>
            <a:r>
              <a:rPr lang="en-US" sz="1800" i="0" dirty="0">
                <a:solidFill>
                  <a:srgbClr val="00B0F0"/>
                </a:solidFill>
                <a:latin typeface="Bell MT" panose="02020503060305020303" pitchFamily="18" charset="0"/>
              </a:rPr>
              <a:t>The ACF plot displays the correlation coefficients on the y-axis and the lagged periods on the x-axis. </a:t>
            </a:r>
          </a:p>
          <a:p>
            <a:pPr marL="285750" indent="-285750">
              <a:buFont typeface="Wingdings" panose="05000000000000000000" pitchFamily="2" charset="2"/>
              <a:buChar char="q"/>
            </a:pPr>
            <a:r>
              <a:rPr lang="en-US" sz="1800" i="0" dirty="0">
                <a:solidFill>
                  <a:schemeClr val="accent6"/>
                </a:solidFill>
                <a:latin typeface="Bell MT" panose="02020503060305020303" pitchFamily="18" charset="0"/>
              </a:rPr>
              <a:t>By examining the ACF plot, one can identify significant autocorrelation patterns and the number of lags at which the correlations are significant.</a:t>
            </a:r>
          </a:p>
          <a:p>
            <a:pPr marL="285750" indent="-285750">
              <a:buFont typeface="Wingdings" panose="05000000000000000000" pitchFamily="2" charset="2"/>
              <a:buChar char="q"/>
            </a:pPr>
            <a:endParaRPr lang="en-US" dirty="0">
              <a:solidFill>
                <a:srgbClr val="FFC000"/>
              </a:solidFill>
              <a:latin typeface="Bell MT" panose="02020503060305020303" pitchFamily="18" charset="0"/>
            </a:endParaRPr>
          </a:p>
          <a:p>
            <a:pPr marL="285750" indent="-285750">
              <a:buFont typeface="Wingdings" panose="05000000000000000000" pitchFamily="2" charset="2"/>
              <a:buChar char="q"/>
            </a:pPr>
            <a:endParaRPr lang="en-US" dirty="0">
              <a:solidFill>
                <a:srgbClr val="FFC000"/>
              </a:solidFill>
              <a:latin typeface="Bell MT" panose="02020503060305020303" pitchFamily="18" charset="0"/>
            </a:endParaRPr>
          </a:p>
          <a:p>
            <a:r>
              <a:rPr lang="en-US" sz="24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PACF</a:t>
            </a:r>
            <a:r>
              <a:rPr lang="en-US" sz="2000" b="1" i="0" u="sng" dirty="0">
                <a:solidFill>
                  <a:srgbClr val="C00000"/>
                </a:solidFill>
                <a:effectLst>
                  <a:outerShdw blurRad="38100" dist="38100" dir="2700000" algn="tl">
                    <a:srgbClr val="000000">
                      <a:alpha val="43137"/>
                    </a:srgbClr>
                  </a:outerShdw>
                </a:effectLst>
                <a:latin typeface="Bahnschrift Light" panose="020B0502040204020203" pitchFamily="34" charset="0"/>
              </a:rPr>
              <a:t>:</a:t>
            </a: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endParaRPr lang="en-US" sz="1800" b="1" u="sng" dirty="0">
              <a:solidFill>
                <a:srgbClr val="C00000"/>
              </a:solidFill>
              <a:effectLst>
                <a:outerShdw blurRad="38100" dist="38100" dir="2700000" algn="tl">
                  <a:srgbClr val="000000">
                    <a:alpha val="43137"/>
                  </a:srgbClr>
                </a:outerShdw>
              </a:effectLst>
              <a:latin typeface="Bahnschrift Light" panose="020B0502040204020203" pitchFamily="34" charset="0"/>
            </a:endParaRPr>
          </a:p>
          <a:p>
            <a:pPr marL="285750" indent="-285750">
              <a:buFont typeface="Wingdings" panose="05000000000000000000" pitchFamily="2" charset="2"/>
              <a:buChar char="q"/>
            </a:pPr>
            <a:r>
              <a:rPr lang="en-US" sz="1800" i="0" dirty="0">
                <a:solidFill>
                  <a:srgbClr val="FFC000"/>
                </a:solidFill>
                <a:latin typeface="Bell MT" panose="02020503060305020303" pitchFamily="18" charset="0"/>
              </a:rPr>
              <a:t>It measures the correlation between a time series and its lagged values while controlling for the influence of the intermediate legs. </a:t>
            </a:r>
          </a:p>
          <a:p>
            <a:pPr marL="285750" indent="-285750">
              <a:buFont typeface="Wingdings" panose="05000000000000000000" pitchFamily="2" charset="2"/>
              <a:buChar char="q"/>
            </a:pPr>
            <a:r>
              <a:rPr lang="en-US" sz="1800" i="0" dirty="0">
                <a:solidFill>
                  <a:schemeClr val="accent1"/>
                </a:solidFill>
                <a:latin typeface="Bell MT" panose="02020503060305020303" pitchFamily="18" charset="0"/>
              </a:rPr>
              <a:t>It helps identify the direct relationship between two observations at a particular lag, removing the indirect effects from other lags. </a:t>
            </a:r>
          </a:p>
          <a:p>
            <a:pPr marL="285750" indent="-285750">
              <a:buFont typeface="Wingdings" panose="05000000000000000000" pitchFamily="2" charset="2"/>
              <a:buChar char="q"/>
            </a:pPr>
            <a:r>
              <a:rPr lang="en-US" sz="1800" i="0" dirty="0">
                <a:solidFill>
                  <a:srgbClr val="00B050"/>
                </a:solidFill>
                <a:latin typeface="Bell MT" panose="02020503060305020303" pitchFamily="18" charset="0"/>
              </a:rPr>
              <a:t>The PACF plot displays the partial correlation coefficients on the y-axis and the lagged periods on the x-axis. </a:t>
            </a:r>
          </a:p>
          <a:p>
            <a:pPr marL="285750" indent="-285750">
              <a:buFont typeface="Wingdings" panose="05000000000000000000" pitchFamily="2" charset="2"/>
              <a:buChar char="q"/>
            </a:pPr>
            <a:r>
              <a:rPr lang="en-US" sz="1800" i="0" dirty="0">
                <a:solidFill>
                  <a:srgbClr val="FFC000"/>
                </a:solidFill>
                <a:latin typeface="Bell MT" panose="02020503060305020303" pitchFamily="18" charset="0"/>
              </a:rPr>
              <a:t>Significant partial autocorrelation coefficients in the PACF plot indicate the number of lags that directly influence the current observation.</a:t>
            </a:r>
            <a:endParaRPr lang="en-US" sz="1800" dirty="0">
              <a:solidFill>
                <a:srgbClr val="FFC000"/>
              </a:solidFill>
              <a:latin typeface="Bell MT" panose="02020503060305020303" pitchFamily="18" charset="0"/>
            </a:endParaRPr>
          </a:p>
        </p:txBody>
      </p:sp>
    </p:spTree>
    <p:extLst>
      <p:ext uri="{BB962C8B-B14F-4D97-AF65-F5344CB8AC3E}">
        <p14:creationId xmlns:p14="http://schemas.microsoft.com/office/powerpoint/2010/main" val="11554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1536</TotalTime>
  <Words>2862</Words>
  <Application>Microsoft Office PowerPoint</Application>
  <PresentationFormat>Widescreen</PresentationFormat>
  <Paragraphs>356</Paragraphs>
  <Slides>27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Algerian</vt:lpstr>
      <vt:lpstr>Arial</vt:lpstr>
      <vt:lpstr>Arial Narrow</vt:lpstr>
      <vt:lpstr>Arial Rounded MT Bold</vt:lpstr>
      <vt:lpstr>Bahnschrift Light</vt:lpstr>
      <vt:lpstr>Bell MT</vt:lpstr>
      <vt:lpstr>Book Antiqua</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Sandipan Maiti</dc:creator>
  <cp:lastModifiedBy>ABHRA ROY</cp:lastModifiedBy>
  <cp:revision>46</cp:revision>
  <dcterms:created xsi:type="dcterms:W3CDTF">2023-05-22T13:24:24Z</dcterms:created>
  <dcterms:modified xsi:type="dcterms:W3CDTF">2023-05-23T16:16:23Z</dcterms:modified>
</cp:coreProperties>
</file>