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6" r:id="rId1"/>
  </p:sldMasterIdLst>
  <p:notesMasterIdLst>
    <p:notesMasterId r:id="rId34"/>
  </p:notesMasterIdLst>
  <p:sldIdLst>
    <p:sldId id="256" r:id="rId2"/>
    <p:sldId id="284" r:id="rId3"/>
    <p:sldId id="258" r:id="rId4"/>
    <p:sldId id="274" r:id="rId5"/>
    <p:sldId id="276" r:id="rId6"/>
    <p:sldId id="291" r:id="rId7"/>
    <p:sldId id="259" r:id="rId8"/>
    <p:sldId id="260" r:id="rId9"/>
    <p:sldId id="277" r:id="rId10"/>
    <p:sldId id="261" r:id="rId11"/>
    <p:sldId id="262" r:id="rId12"/>
    <p:sldId id="263" r:id="rId13"/>
    <p:sldId id="264" r:id="rId14"/>
    <p:sldId id="265" r:id="rId15"/>
    <p:sldId id="266" r:id="rId16"/>
    <p:sldId id="285" r:id="rId17"/>
    <p:sldId id="267" r:id="rId18"/>
    <p:sldId id="286" r:id="rId19"/>
    <p:sldId id="268" r:id="rId20"/>
    <p:sldId id="287" r:id="rId21"/>
    <p:sldId id="269" r:id="rId22"/>
    <p:sldId id="288" r:id="rId23"/>
    <p:sldId id="280" r:id="rId24"/>
    <p:sldId id="281" r:id="rId25"/>
    <p:sldId id="290" r:id="rId26"/>
    <p:sldId id="282" r:id="rId27"/>
    <p:sldId id="283" r:id="rId28"/>
    <p:sldId id="270" r:id="rId29"/>
    <p:sldId id="289" r:id="rId30"/>
    <p:sldId id="271" r:id="rId31"/>
    <p:sldId id="272" r:id="rId32"/>
    <p:sldId id="27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61" autoAdjust="0"/>
  </p:normalViewPr>
  <p:slideViewPr>
    <p:cSldViewPr>
      <p:cViewPr varScale="1">
        <p:scale>
          <a:sx n="105" d="100"/>
          <a:sy n="105" d="100"/>
        </p:scale>
        <p:origin x="17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5EA47-9485-4E04-A47F-095BB474D8E0}" type="datetimeFigureOut">
              <a:rPr lang="en-IN" smtClean="0"/>
              <a:t>23-05-2023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31663-CFE6-4378-A131-F13C09292033}" type="slidenum">
              <a:rPr lang="en-IN" smtClean="0"/>
              <a:t>‹#›</a:t>
            </a:fld>
            <a:endParaRPr lang="en-IN"/>
          </a:p>
        </p:txBody>
      </p:sp>
    </p:spTree>
    <p:extLst>
      <p:ext uri="{BB962C8B-B14F-4D97-AF65-F5344CB8AC3E}">
        <p14:creationId xmlns:p14="http://schemas.microsoft.com/office/powerpoint/2010/main" val="32964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31663-CFE6-4378-A131-F13C09292033}" type="slidenum">
              <a:rPr lang="en-IN" smtClean="0"/>
              <a:t>11</a:t>
            </a:fld>
            <a:endParaRPr lang="en-IN"/>
          </a:p>
        </p:txBody>
      </p:sp>
    </p:spTree>
    <p:extLst>
      <p:ext uri="{BB962C8B-B14F-4D97-AF65-F5344CB8AC3E}">
        <p14:creationId xmlns:p14="http://schemas.microsoft.com/office/powerpoint/2010/main" val="453751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D31663-CFE6-4378-A131-F13C09292033}" type="slidenum">
              <a:rPr lang="en-IN" smtClean="0"/>
              <a:t>24</a:t>
            </a:fld>
            <a:endParaRPr lang="en-IN"/>
          </a:p>
        </p:txBody>
      </p:sp>
    </p:spTree>
    <p:extLst>
      <p:ext uri="{BB962C8B-B14F-4D97-AF65-F5344CB8AC3E}">
        <p14:creationId xmlns:p14="http://schemas.microsoft.com/office/powerpoint/2010/main" val="238683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ABFE81-D57A-4117-AE7A-CC02FF7FC81D}" type="datetimeFigureOut">
              <a:rPr lang="en-IN" smtClean="0"/>
              <a:t>23-05-2023</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3084A6DD-6625-4A6F-8F6F-7637CA163B16}"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5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BFE81-D57A-4117-AE7A-CC02FF7FC81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4A6DD-6625-4A6F-8F6F-7637CA163B16}" type="slidenum">
              <a:rPr lang="en-IN" smtClean="0"/>
              <a:t>‹#›</a:t>
            </a:fld>
            <a:endParaRPr lang="en-IN"/>
          </a:p>
        </p:txBody>
      </p:sp>
    </p:spTree>
    <p:extLst>
      <p:ext uri="{BB962C8B-B14F-4D97-AF65-F5344CB8AC3E}">
        <p14:creationId xmlns:p14="http://schemas.microsoft.com/office/powerpoint/2010/main" val="415855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BFE81-D57A-4117-AE7A-CC02FF7FC81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4A6DD-6625-4A6F-8F6F-7637CA163B16}"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457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BFE81-D57A-4117-AE7A-CC02FF7FC81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4A6DD-6625-4A6F-8F6F-7637CA163B16}"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299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ABFE81-D57A-4117-AE7A-CC02FF7FC81D}"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84A6DD-6625-4A6F-8F6F-7637CA163B16}"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445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ABFE81-D57A-4117-AE7A-CC02FF7FC81D}"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84A6DD-6625-4A6F-8F6F-7637CA163B16}"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63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ABFE81-D57A-4117-AE7A-CC02FF7FC81D}"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84A6DD-6625-4A6F-8F6F-7637CA163B16}" type="slidenum">
              <a:rPr lang="en-IN" smtClean="0"/>
              <a:t>‹#›</a:t>
            </a:fld>
            <a:endParaRPr lang="en-IN"/>
          </a:p>
        </p:txBody>
      </p:sp>
    </p:spTree>
    <p:extLst>
      <p:ext uri="{BB962C8B-B14F-4D97-AF65-F5344CB8AC3E}">
        <p14:creationId xmlns:p14="http://schemas.microsoft.com/office/powerpoint/2010/main" val="113682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ABFE81-D57A-4117-AE7A-CC02FF7FC81D}"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84A6DD-6625-4A6F-8F6F-7637CA163B16}" type="slidenum">
              <a:rPr lang="en-IN" smtClean="0"/>
              <a:t>‹#›</a:t>
            </a:fld>
            <a:endParaRPr lang="en-IN"/>
          </a:p>
        </p:txBody>
      </p:sp>
    </p:spTree>
    <p:extLst>
      <p:ext uri="{BB962C8B-B14F-4D97-AF65-F5344CB8AC3E}">
        <p14:creationId xmlns:p14="http://schemas.microsoft.com/office/powerpoint/2010/main" val="331150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BFE81-D57A-4117-AE7A-CC02FF7FC81D}"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84A6DD-6625-4A6F-8F6F-7637CA163B16}" type="slidenum">
              <a:rPr lang="en-IN" smtClean="0"/>
              <a:t>‹#›</a:t>
            </a:fld>
            <a:endParaRPr lang="en-IN"/>
          </a:p>
        </p:txBody>
      </p:sp>
    </p:spTree>
    <p:extLst>
      <p:ext uri="{BB962C8B-B14F-4D97-AF65-F5344CB8AC3E}">
        <p14:creationId xmlns:p14="http://schemas.microsoft.com/office/powerpoint/2010/main" val="155395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5ABFE81-D57A-4117-AE7A-CC02FF7FC81D}"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84A6DD-6625-4A6F-8F6F-7637CA163B16}"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95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05ABFE81-D57A-4117-AE7A-CC02FF7FC81D}" type="datetimeFigureOut">
              <a:rPr lang="en-IN" smtClean="0"/>
              <a:t>23-05-2023</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3084A6DD-6625-4A6F-8F6F-7637CA163B16}"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81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5ABFE81-D57A-4117-AE7A-CC02FF7FC81D}" type="datetimeFigureOut">
              <a:rPr lang="en-IN" smtClean="0"/>
              <a:t>23-05-2023</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3084A6DD-6625-4A6F-8F6F-7637CA163B16}" type="slidenum">
              <a:rPr lang="en-IN" smtClean="0"/>
              <a:t>‹#›</a:t>
            </a:fld>
            <a:endParaRPr lang="en-IN"/>
          </a:p>
        </p:txBody>
      </p:sp>
    </p:spTree>
    <p:extLst>
      <p:ext uri="{BB962C8B-B14F-4D97-AF65-F5344CB8AC3E}">
        <p14:creationId xmlns:p14="http://schemas.microsoft.com/office/powerpoint/2010/main" val="23124878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statology.org/chi-square-p-value-calculator/" TargetMode="Externa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s://www.youtube.com/" TargetMode="External"/><Relationship Id="rId3" Type="http://schemas.openxmlformats.org/officeDocument/2006/relationships/hyperlink" Target="https://www.kaggle.com/datasets/uciml/pima-indiansdiabetes-database" TargetMode="External"/><Relationship Id="rId7" Type="http://schemas.openxmlformats.org/officeDocument/2006/relationships/hyperlink" Target="https://docs.scipy.org/doc/scipy/reference/generated/s%20cipy.stats.shapiro.html" TargetMode="External"/><Relationship Id="rId2" Type="http://schemas.openxmlformats.org/officeDocument/2006/relationships/hyperlink" Target="https://www.kaggle.com/datasets/chaunguynnghunh/sepsis?resource=download" TargetMode="External"/><Relationship Id="rId1" Type="http://schemas.openxmlformats.org/officeDocument/2006/relationships/slideLayout" Target="../slideLayouts/slideLayout7.xml"/><Relationship Id="rId6" Type="http://schemas.openxmlformats.org/officeDocument/2006/relationships/hyperlink" Target="https://www.statology.org/" TargetMode="External"/><Relationship Id="rId5" Type="http://schemas.openxmlformats.org/officeDocument/2006/relationships/hyperlink" Target="https://www150.statcan.gc.ca/n1/edu/powerpouvoir/ch9/histo/5214822-eng.htm" TargetMode="External"/><Relationship Id="rId4" Type="http://schemas.openxmlformats.org/officeDocument/2006/relationships/hyperlink" Target="https://www.geeksforgeeks.org/" TargetMode="External"/><Relationship Id="rId9" Type="http://schemas.openxmlformats.org/officeDocument/2006/relationships/hyperlink" Target="https://en.wikipedia.org/wiki/Pearson_correlation_coefficient"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s://my.clevelandclinic.org/health/diseases/21164-hypothermia-low-body-temperature" TargetMode="External"/><Relationship Id="rId3" Type="http://schemas.openxmlformats.org/officeDocument/2006/relationships/hyperlink" Target="https://my.clevelandclinic.org/health/diseases/21539-septicemia" TargetMode="External"/><Relationship Id="rId7" Type="http://schemas.openxmlformats.org/officeDocument/2006/relationships/hyperlink" Target="https://my.clevelandclinic.org/health/diseases/21156-low-blood-pressure-hypotension" TargetMode="Externa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hyperlink" Target="https://my.clevelandclinic.org/health/diseases/22108-tachycardia" TargetMode="External"/><Relationship Id="rId5" Type="http://schemas.openxmlformats.org/officeDocument/2006/relationships/hyperlink" Target="https://my.clevelandclinic.org/health/diseases/15533-urination--frequent-urination" TargetMode="External"/><Relationship Id="rId10" Type="http://schemas.openxmlformats.org/officeDocument/2006/relationships/image" Target="../media/image6.png"/><Relationship Id="rId4" Type="http://schemas.openxmlformats.org/officeDocument/2006/relationships/hyperlink" Target="https://my.clevelandclinic.org/health/diseases/17413-rashes-red-skin" TargetMode="External"/><Relationship Id="rId9" Type="http://schemas.openxmlformats.org/officeDocument/2006/relationships/hyperlink" Target="https://my.clevelandclinic.org/health/symptoms/21476-chill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my.clevelandclinic.org/health/treatments/23208-vasopressors" TargetMode="External"/><Relationship Id="rId2" Type="http://schemas.openxmlformats.org/officeDocument/2006/relationships/hyperlink" Target="https://my.clevelandclinic.org/health/drugs/16386-antibiotics" TargetMode="External"/><Relationship Id="rId1" Type="http://schemas.openxmlformats.org/officeDocument/2006/relationships/slideLayout" Target="../slideLayouts/slideLayout7.xml"/><Relationship Id="rId4" Type="http://schemas.openxmlformats.org/officeDocument/2006/relationships/hyperlink" Target="https://my.clevelandclinic.org/health/articles/15368-mechanical-ventil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357" y="151472"/>
            <a:ext cx="7484368" cy="640770"/>
          </a:xfrm>
        </p:spPr>
        <p:txBody>
          <a:bodyPr>
            <a:normAutofit/>
          </a:bodyPr>
          <a:lstStyle/>
          <a:p>
            <a:pPr algn="ctr"/>
            <a:r>
              <a:rPr lang="en-IN" sz="3200" dirty="0">
                <a:solidFill>
                  <a:srgbClr val="7030A0"/>
                </a:solidFill>
                <a:latin typeface="Algerian" panose="04020705040A02060702" pitchFamily="82" charset="0"/>
              </a:rPr>
              <a:t>Prediction of being sepsis positive</a:t>
            </a:r>
          </a:p>
        </p:txBody>
      </p:sp>
      <p:sp>
        <p:nvSpPr>
          <p:cNvPr id="3" name="Subtitle 2"/>
          <p:cNvSpPr>
            <a:spLocks noGrp="1"/>
          </p:cNvSpPr>
          <p:nvPr>
            <p:ph type="subTitle"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73426"/>
            <a:ext cx="6150949"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64541" y="5225144"/>
            <a:ext cx="4572000" cy="369332"/>
          </a:xfrm>
          <a:prstGeom prst="rect">
            <a:avLst/>
          </a:prstGeom>
        </p:spPr>
        <p:txBody>
          <a:bodyPr>
            <a:spAutoFit/>
          </a:bodyPr>
          <a:lstStyle/>
          <a:p>
            <a:pPr lvl="0"/>
            <a:endParaRPr lang="en-IN" dirty="0">
              <a:solidFill>
                <a:schemeClr val="bg1"/>
              </a:solidFill>
            </a:endParaRPr>
          </a:p>
        </p:txBody>
      </p:sp>
      <p:sp>
        <p:nvSpPr>
          <p:cNvPr id="7" name="Rectangle 6"/>
          <p:cNvSpPr/>
          <p:nvPr/>
        </p:nvSpPr>
        <p:spPr>
          <a:xfrm>
            <a:off x="395536" y="5229200"/>
            <a:ext cx="4032448" cy="14773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SOUMYA SARKAR </a:t>
            </a:r>
          </a:p>
          <a:p>
            <a:r>
              <a:rPr lang="en-IN" dirty="0"/>
              <a:t>Roll no: B.sc(</a:t>
            </a:r>
            <a:r>
              <a:rPr lang="en-IN" dirty="0" err="1"/>
              <a:t>sem</a:t>
            </a:r>
            <a:r>
              <a:rPr lang="en-IN" dirty="0"/>
              <a:t>-vi)stat-12</a:t>
            </a:r>
          </a:p>
          <a:p>
            <a:r>
              <a:rPr lang="en-IN" dirty="0"/>
              <a:t> Department of Statistics   </a:t>
            </a:r>
          </a:p>
          <a:p>
            <a:r>
              <a:rPr lang="en-IN" dirty="0" err="1"/>
              <a:t>Visva-Bharati</a:t>
            </a:r>
            <a:r>
              <a:rPr lang="en-IN" dirty="0"/>
              <a:t>, </a:t>
            </a:r>
            <a:r>
              <a:rPr lang="en-IN" dirty="0" err="1"/>
              <a:t>Santiniketan</a:t>
            </a:r>
            <a:endParaRPr lang="en-IN" dirty="0">
              <a:solidFill>
                <a:schemeClr val="bg1"/>
              </a:solidFill>
            </a:endParaRPr>
          </a:p>
        </p:txBody>
      </p:sp>
    </p:spTree>
    <p:extLst>
      <p:ext uri="{BB962C8B-B14F-4D97-AF65-F5344CB8AC3E}">
        <p14:creationId xmlns:p14="http://schemas.microsoft.com/office/powerpoint/2010/main" val="2684703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38106" y="-78917"/>
            <a:ext cx="52677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Graphical representation of whole data set</a:t>
            </a:r>
            <a:r>
              <a:rPr kumimoji="0" lang="en-US" sz="32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pic>
        <p:nvPicPr>
          <p:cNvPr id="512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38" y="485090"/>
            <a:ext cx="4731895" cy="359938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481647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 name="Rectangle 2">
            <a:extLst>
              <a:ext uri="{FF2B5EF4-FFF2-40B4-BE49-F238E27FC236}">
                <a16:creationId xmlns:a16="http://schemas.microsoft.com/office/drawing/2014/main" id="{EF545773-D30F-B9FA-41B3-249E275AB567}"/>
              </a:ext>
            </a:extLst>
          </p:cNvPr>
          <p:cNvSpPr>
            <a:spLocks noGrp="1" noChangeArrowheads="1"/>
          </p:cNvSpPr>
          <p:nvPr>
            <p:ph type="title" idx="4294967295"/>
          </p:nvPr>
        </p:nvSpPr>
        <p:spPr bwMode="auto">
          <a:xfrm>
            <a:off x="5400675" y="3525009"/>
            <a:ext cx="37433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The skewness of the features in the train set can be summarized as follows:</a:t>
            </a:r>
            <a:endParaRPr kumimoji="0" lang="en-US" altLang="en-US" sz="600" b="0" i="0" u="none" strike="noStrike" cap="none" normalizeH="0" baseline="0" dirty="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Positively-skewed:</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TS</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BD2</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Age</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PRG</a:t>
            </a:r>
            <a:endParaRPr kumimoji="0" lang="en-US" altLang="en-US" sz="1100" b="0" i="0" u="none" strike="noStrike" cap="none" normalizeH="0" baseline="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Negatively-skewed:</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PR</a:t>
            </a:r>
            <a:endParaRPr kumimoji="0" lang="en-US" altLang="en-US" sz="1100" b="0" i="0" u="none" strike="noStrike" cap="none" normalizeH="0" baseline="0" dirty="0">
              <a:ln>
                <a:noFill/>
              </a:ln>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Normally-distributed (approximately):</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SK</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PL</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n-US" altLang="en-US" sz="1400" b="0" i="0" u="none" strike="noStrike" cap="none" normalizeH="0" baseline="0" dirty="0">
                <a:ln>
                  <a:noFill/>
                </a:ln>
                <a:solidFill>
                  <a:schemeClr val="tx1">
                    <a:lumMod val="95000"/>
                    <a:lumOff val="5000"/>
                  </a:schemeClr>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latin typeface="Poor Richard" panose="02080502050505020702" pitchFamily="18" charset="0"/>
                <a:ea typeface="Times New Roman" panose="02020603050405020304" pitchFamily="18" charset="0"/>
                <a:cs typeface="Courier New" panose="02070309020205020404" pitchFamily="49" charset="0"/>
              </a:rPr>
              <a:t>M11</a:t>
            </a:r>
            <a:endParaRPr kumimoji="0" lang="en-US" altLang="en-US" sz="600" b="0" i="0" u="none" strike="noStrike" cap="none" normalizeH="0" baseline="0" dirty="0">
              <a:ln>
                <a:noFill/>
              </a:ln>
              <a:solidFill>
                <a:schemeClr val="tx1">
                  <a:lumMod val="95000"/>
                  <a:lumOff val="5000"/>
                </a:schemeClr>
              </a:solidFill>
              <a:effectLst/>
            </a:endParaRPr>
          </a:p>
          <a:p>
            <a:pPr marL="0" marR="0" lvl="0" indent="0" algn="l" defTabSz="914400" rtl="0" eaLnBrk="0" fontAlgn="base" latinLnBrk="0" hangingPunct="0">
              <a:lnSpc>
                <a:spcPct val="100000"/>
              </a:lnSpc>
              <a:spcBef>
                <a:spcPct val="0"/>
              </a:spcBef>
              <a:spcAft>
                <a:spcPct val="0"/>
              </a:spcAft>
              <a:buClrTx/>
              <a:buSzTx/>
              <a:tabLst>
                <a:tab pos="457200" algn="l"/>
              </a:tabLst>
            </a:pPr>
            <a:b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b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From the descriptive statistics of the data set there are some</a:t>
            </a:r>
            <a:b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b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columns that have entries with value of 0 - </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t>PRG</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t>PL</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t>PR</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t>SK</a:t>
            </a:r>
            <a:b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b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t>TS</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and </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Calibri" panose="020F0502020204030204" pitchFamily="34" charset="0"/>
                <a:cs typeface="Courier New" panose="02070309020205020404" pitchFamily="49" charset="0"/>
              </a:rPr>
              <a:t>M11</a:t>
            </a: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these columns should not have a value of 0. </a:t>
            </a:r>
            <a:b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br>
            <a:r>
              <a:rPr kumimoji="0" lang="en-US" altLang="en-US" sz="1400" b="0" i="0" u="none" strike="noStrike" cap="none" normalizeH="0" baseline="0" dirty="0">
                <a:ln>
                  <a:noFill/>
                </a:ln>
                <a:solidFill>
                  <a:schemeClr val="tx1">
                    <a:lumMod val="95000"/>
                    <a:lumOff val="5000"/>
                  </a:schemeClr>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Therefore, it is reasonable to assume that any missing value was filled out with 0. </a:t>
            </a:r>
            <a:endParaRPr kumimoji="0" lang="en-US" altLang="en-US" sz="1800" b="0" i="0" u="none" strike="noStrike" cap="none" normalizeH="0" baseline="0" dirty="0">
              <a:ln>
                <a:noFill/>
              </a:ln>
              <a:solidFill>
                <a:schemeClr val="tx1">
                  <a:lumMod val="95000"/>
                  <a:lumOff val="5000"/>
                </a:schemeClr>
              </a:solidFill>
              <a:effectLst/>
              <a:highlight>
                <a:srgbClr val="C0C0C0"/>
              </a:highlight>
              <a:latin typeface="Arial" panose="020B0604020202020204" pitchFamily="34" charset="0"/>
            </a:endParaRPr>
          </a:p>
        </p:txBody>
      </p:sp>
      <p:sp>
        <p:nvSpPr>
          <p:cNvPr id="5" name="Content Placeholder 4">
            <a:extLst>
              <a:ext uri="{FF2B5EF4-FFF2-40B4-BE49-F238E27FC236}">
                <a16:creationId xmlns:a16="http://schemas.microsoft.com/office/drawing/2014/main" id="{4AF8C55D-710B-23E7-D547-489D18EBB67C}"/>
              </a:ext>
            </a:extLst>
          </p:cNvPr>
          <p:cNvSpPr>
            <a:spLocks noGrp="1"/>
          </p:cNvSpPr>
          <p:nvPr>
            <p:ph idx="4294967295"/>
          </p:nvPr>
        </p:nvSpPr>
        <p:spPr>
          <a:xfrm>
            <a:off x="0" y="4084638"/>
            <a:ext cx="4884738" cy="1144587"/>
          </a:xfrm>
          <a:ln>
            <a:solidFill>
              <a:srgbClr val="0070C0"/>
            </a:solidFill>
          </a:ln>
        </p:spPr>
        <p:txBody>
          <a:bodyPr>
            <a:normAutofit fontScale="25000" lnSpcReduction="20000"/>
          </a:bodyPr>
          <a:lstStyle/>
          <a:p>
            <a:pPr>
              <a:spcAft>
                <a:spcPts val="900"/>
              </a:spcAft>
            </a:pP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Concurring with the initial inspection, the distribution of the features are:</a:t>
            </a:r>
            <a:endParaRPr lang="en-IN" sz="4800" dirty="0">
              <a:solidFill>
                <a:srgbClr val="7030A0"/>
              </a:solidFill>
              <a:latin typeface="Calibri" panose="020F0502020204030204" pitchFamily="34" charset="0"/>
              <a:ea typeface="Times New Roman" panose="02020603050405020304" pitchFamily="18" charset="0"/>
              <a:cs typeface="Times New Roman" panose="02020603050405020304" pitchFamily="18" charset="0"/>
            </a:endParaRPr>
          </a:p>
          <a:p>
            <a:pPr>
              <a:spcAft>
                <a:spcPts val="900"/>
              </a:spcAft>
            </a:pP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Right-skewed: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PRG</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SK</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TS</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BD2</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Age</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a:t>
            </a:r>
            <a:endParaRPr lang="en-IN" sz="4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300"/>
              </a:spcAft>
              <a:buSzPts val="1000"/>
              <a:buFont typeface="Symbol" panose="05050102010706020507" pitchFamily="18" charset="2"/>
              <a:buChar char=""/>
              <a:tabLst>
                <a:tab pos="457200" algn="l"/>
              </a:tabLst>
            </a:pP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Normally-distributed: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PL</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PR</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r>
              <a:rPr lang="en-IN" sz="4800" dirty="0">
                <a:solidFill>
                  <a:srgbClr val="7030A0"/>
                </a:solidFill>
                <a:effectLst/>
                <a:latin typeface="Poor Richard" panose="02080502050505020702" pitchFamily="18" charset="0"/>
                <a:ea typeface="Times New Roman" panose="02020603050405020304" pitchFamily="18" charset="0"/>
                <a:cs typeface="Courier New" panose="02070309020205020404" pitchFamily="49" charset="0"/>
              </a:rPr>
              <a:t>M11</a:t>
            </a:r>
            <a:r>
              <a:rPr lang="en-IN" sz="48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a:t>
            </a:r>
            <a:endParaRPr lang="en-IN" sz="4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300"/>
              </a:spcAft>
            </a:pPr>
            <a:r>
              <a:rPr lang="en-IN" sz="2500" dirty="0">
                <a:solidFill>
                  <a:srgbClr val="7030A0"/>
                </a:solidFill>
                <a:effectLst/>
                <a:latin typeface="Poor Richard" panose="02080502050505020702" pitchFamily="18" charset="0"/>
                <a:ea typeface="Times New Roman" panose="02020603050405020304" pitchFamily="18" charset="0"/>
                <a:cs typeface="Arial" panose="020B0604020202020204" pitchFamily="34" charset="0"/>
              </a:rPr>
              <a:t> </a:t>
            </a:r>
            <a:endParaRPr lang="en-IN" sz="25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9E6DDC57-8EE5-BF4F-02C7-51F74F4B9F71}"/>
              </a:ext>
            </a:extLst>
          </p:cNvPr>
          <p:cNvPicPr>
            <a:picLocks noChangeAspect="1"/>
          </p:cNvPicPr>
          <p:nvPr/>
        </p:nvPicPr>
        <p:blipFill rotWithShape="1">
          <a:blip r:embed="rId3"/>
          <a:srcRect b="10056"/>
          <a:stretch/>
        </p:blipFill>
        <p:spPr>
          <a:xfrm>
            <a:off x="5292080" y="485091"/>
            <a:ext cx="3226774" cy="3015918"/>
          </a:xfrm>
          <a:prstGeom prst="rect">
            <a:avLst/>
          </a:prstGeom>
        </p:spPr>
      </p:pic>
      <p:pic>
        <p:nvPicPr>
          <p:cNvPr id="12" name="Picture 11">
            <a:extLst>
              <a:ext uri="{FF2B5EF4-FFF2-40B4-BE49-F238E27FC236}">
                <a16:creationId xmlns:a16="http://schemas.microsoft.com/office/drawing/2014/main" id="{7CD0B4FA-6EE5-E8A6-1B08-882DC3E60875}"/>
              </a:ext>
            </a:extLst>
          </p:cNvPr>
          <p:cNvPicPr>
            <a:picLocks noChangeAspect="1"/>
          </p:cNvPicPr>
          <p:nvPr/>
        </p:nvPicPr>
        <p:blipFill>
          <a:blip r:embed="rId4"/>
          <a:stretch>
            <a:fillRect/>
          </a:stretch>
        </p:blipFill>
        <p:spPr>
          <a:xfrm>
            <a:off x="124821" y="5394475"/>
            <a:ext cx="4339998" cy="1386839"/>
          </a:xfrm>
          <a:prstGeom prst="rect">
            <a:avLst/>
          </a:prstGeom>
        </p:spPr>
      </p:pic>
    </p:spTree>
    <p:extLst>
      <p:ext uri="{BB962C8B-B14F-4D97-AF65-F5344CB8AC3E}">
        <p14:creationId xmlns:p14="http://schemas.microsoft.com/office/powerpoint/2010/main" val="318301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806" y="116632"/>
            <a:ext cx="8536943"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400" b="1" i="0" u="none" strike="noStrike" cap="none" normalizeH="0" baseline="0" dirty="0">
                <a:ln>
                  <a:noFill/>
                </a:ln>
                <a:solidFill>
                  <a:srgbClr val="7030A0"/>
                </a:solidFill>
                <a:effectLst/>
                <a:latin typeface="Poor Richard" pitchFamily="18" charset="0"/>
                <a:ea typeface="Times New Roman" pitchFamily="18" charset="0"/>
                <a:cs typeface="Courier New" pitchFamily="49" charset="0"/>
              </a:rPr>
              <a:t>Normality Tests</a:t>
            </a:r>
            <a:r>
              <a:rPr kumimoji="0" lang="en-US" sz="2400" b="0" i="0" u="none" strike="noStrike" cap="none" normalizeH="0" baseline="0" dirty="0">
                <a:ln>
                  <a:noFill/>
                </a:ln>
                <a:solidFill>
                  <a:srgbClr val="7030A0"/>
                </a:solidFill>
                <a:effectLst/>
                <a:latin typeface="Arial" pitchFamily="34" charset="0"/>
                <a:cs typeface="Arial" pitchFamily="34" charset="0"/>
              </a:rPr>
              <a:t> </a:t>
            </a:r>
            <a:endParaRPr kumimoji="0" lang="en-US" sz="2400" b="0" i="0" u="none" strike="noStrike" cap="none" normalizeH="0" baseline="0" dirty="0">
              <a:ln>
                <a:noFill/>
              </a:ln>
              <a:solidFill>
                <a:srgbClr val="7030A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sz="2400" b="1" i="0" u="none" strike="noStrike" cap="none" normalizeH="0" baseline="0" dirty="0">
                <a:ln>
                  <a:noFill/>
                </a:ln>
                <a:solidFill>
                  <a:schemeClr val="tx1"/>
                </a:solidFill>
                <a:effectLst/>
                <a:latin typeface="Poor Richard" pitchFamily="18" charset="0"/>
                <a:ea typeface="Times New Roman" pitchFamily="18" charset="0"/>
                <a:cs typeface="Arial" pitchFamily="34" charset="0"/>
              </a:rPr>
              <a:t>Normal distribution</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Arial" pitchFamily="34" charset="0"/>
              </a:rPr>
              <a:t>: A normal random variable, </a:t>
            </a:r>
            <a:r>
              <a:rPr kumimoji="0" lang="en-US" sz="2400" b="0" i="1" u="none" strike="noStrike" cap="none" normalizeH="0" baseline="0" dirty="0">
                <a:ln>
                  <a:noFill/>
                </a:ln>
                <a:solidFill>
                  <a:schemeClr val="tx1"/>
                </a:solidFill>
                <a:effectLst/>
                <a:latin typeface="Poor Richard" pitchFamily="18" charset="0"/>
                <a:ea typeface="Times New Roman" pitchFamily="18" charset="0"/>
                <a:cs typeface="Arial" pitchFamily="34" charset="0"/>
              </a:rPr>
              <a:t>y</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Arial" pitchFamily="34" charset="0"/>
              </a:rPr>
              <a:t>, has the normal density function, f, given as follows: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6145" name="Picture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235327"/>
            <a:ext cx="3240360" cy="7812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rot="10800000" flipV="1">
            <a:off x="317370" y="2025878"/>
            <a:ext cx="8509259"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Now we will do various tests to see that if our data comes from normal distribution or not . Graphical representation of the whole data after replacing null values with median and checking the normality of the dataset by </a:t>
            </a:r>
            <a:r>
              <a:rPr kumimoji="0" lang="en-US" sz="2400" b="1"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density plot</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a:t>
            </a:r>
            <a:r>
              <a:rPr kumimoji="0" lang="en-US" sz="2400" b="0" i="0" u="none" strike="noStrike" cap="none" normalizeH="0" baseline="0" dirty="0">
                <a:ln>
                  <a:noFill/>
                </a:ln>
                <a:solidFill>
                  <a:schemeClr val="tx1"/>
                </a:solidFill>
                <a:effectLst/>
                <a:latin typeface="Arial" pitchFamily="34" charset="0"/>
                <a:cs typeface="Arial" pitchFamily="34" charset="0"/>
              </a:rPr>
              <a:t> </a:t>
            </a:r>
          </a:p>
        </p:txBody>
      </p:sp>
      <p:pic>
        <p:nvPicPr>
          <p:cNvPr id="4" name="Picture 51">
            <a:extLst>
              <a:ext uri="{FF2B5EF4-FFF2-40B4-BE49-F238E27FC236}">
                <a16:creationId xmlns:a16="http://schemas.microsoft.com/office/drawing/2014/main" id="{C34C9918-34EE-2819-6154-EE8C1F500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135" y="3733581"/>
            <a:ext cx="4225229" cy="29357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3">
            <a:extLst>
              <a:ext uri="{FF2B5EF4-FFF2-40B4-BE49-F238E27FC236}">
                <a16:creationId xmlns:a16="http://schemas.microsoft.com/office/drawing/2014/main" id="{81B93E5B-D190-A4CA-CA17-DA4C10241C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4821" y="3734512"/>
            <a:ext cx="4108928" cy="293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17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2"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34073"/>
            <a:ext cx="4039627" cy="3067939"/>
          </a:xfrm>
          <a:prstGeom prst="rect">
            <a:avLst/>
          </a:prstGeom>
          <a:noFill/>
          <a:extLst>
            <a:ext uri="{909E8E84-426E-40DD-AFC4-6F175D3DCCD1}">
              <a14:hiddenFill xmlns:a14="http://schemas.microsoft.com/office/drawing/2010/main">
                <a:solidFill>
                  <a:srgbClr val="FFFFFF"/>
                </a:solidFill>
              </a14:hiddenFill>
            </a:ext>
          </a:extLst>
        </p:spPr>
      </p:pic>
      <p:pic>
        <p:nvPicPr>
          <p:cNvPr id="7183" name="Picture 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49" y="3351564"/>
            <a:ext cx="4255651" cy="305838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endParaRPr lang="en-IN"/>
          </a:p>
        </p:txBody>
      </p:sp>
      <p:sp>
        <p:nvSpPr>
          <p:cNvPr id="8" name="Rectangle 19"/>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20"/>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 name="Picture 60">
            <a:extLst>
              <a:ext uri="{FF2B5EF4-FFF2-40B4-BE49-F238E27FC236}">
                <a16:creationId xmlns:a16="http://schemas.microsoft.com/office/drawing/2014/main" id="{6C9C61D9-ABD8-EC57-48A2-3984E1FB87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349" y="455984"/>
            <a:ext cx="4255651" cy="27094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1">
            <a:extLst>
              <a:ext uri="{FF2B5EF4-FFF2-40B4-BE49-F238E27FC236}">
                <a16:creationId xmlns:a16="http://schemas.microsoft.com/office/drawing/2014/main" id="{517AD215-F3AB-F5F0-E967-FBFC0642D4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9587" y="438495"/>
            <a:ext cx="4088064" cy="270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08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4032448" cy="2952328"/>
          </a:xfrm>
          <a:prstGeom prst="rect">
            <a:avLst/>
          </a:prstGeom>
          <a:noFill/>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4489648" y="509484"/>
            <a:ext cx="4258816" cy="2919515"/>
          </a:xfrm>
          <a:prstGeom prst="rect">
            <a:avLst/>
          </a:prstGeom>
          <a:noFill/>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endParaRPr lang="en-IN"/>
          </a:p>
        </p:txBody>
      </p:sp>
      <p:sp>
        <p:nvSpPr>
          <p:cNvPr id="5" name="Rectangle 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1">
            <a:extLst>
              <a:ext uri="{FF2B5EF4-FFF2-40B4-BE49-F238E27FC236}">
                <a16:creationId xmlns:a16="http://schemas.microsoft.com/office/drawing/2014/main" id="{0B73C690-3BF9-2D8C-3E8F-34D637C1CFBA}"/>
              </a:ext>
            </a:extLst>
          </p:cNvPr>
          <p:cNvSpPr>
            <a:spLocks noGrp="1" noChangeArrowheads="1"/>
          </p:cNvSpPr>
          <p:nvPr>
            <p:ph idx="4294967295"/>
          </p:nvPr>
        </p:nvSpPr>
        <p:spPr bwMode="auto">
          <a:xfrm>
            <a:off x="852488" y="4524375"/>
            <a:ext cx="8291512"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lumMod val="75000"/>
                    <a:lumOff val="25000"/>
                  </a:schemeClr>
                </a:solidFill>
                <a:effectLst/>
                <a:latin typeface="Rockwell Nova" panose="02060503020205020403" pitchFamily="18" charset="0"/>
                <a:ea typeface="Calibri" panose="020F0502020204030204" pitchFamily="34" charset="0"/>
                <a:cs typeface="Times New Roman" panose="02020603050405020304" pitchFamily="18" charset="0"/>
              </a:rPr>
              <a:t>From the above 8 graphs, we can say that the variables PL,PR,M11 are approximately following normal distribution. </a:t>
            </a:r>
            <a:endParaRPr kumimoji="0" lang="en-US" altLang="en-US" sz="1800" b="0" i="0" u="none" strike="noStrike" cap="none" normalizeH="0" baseline="0" dirty="0">
              <a:ln>
                <a:noFill/>
              </a:ln>
              <a:solidFill>
                <a:schemeClr val="tx1">
                  <a:lumMod val="75000"/>
                  <a:lumOff val="25000"/>
                </a:schemeClr>
              </a:solidFill>
              <a:effectLst/>
              <a:latin typeface="Rockwell Nova" panose="02060503020205020403" pitchFamily="18" charset="0"/>
            </a:endParaRPr>
          </a:p>
        </p:txBody>
      </p:sp>
    </p:spTree>
    <p:extLst>
      <p:ext uri="{BB962C8B-B14F-4D97-AF65-F5344CB8AC3E}">
        <p14:creationId xmlns:p14="http://schemas.microsoft.com/office/powerpoint/2010/main" val="34882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9927"/>
            <a:ext cx="4291559"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Shapiro-</a:t>
            </a:r>
            <a:r>
              <a:rPr kumimoji="0" lang="en-US" sz="2800" b="1" i="0" u="none" strike="noStrike" cap="none" normalizeH="0" baseline="0" dirty="0" err="1">
                <a:ln>
                  <a:noFill/>
                </a:ln>
                <a:solidFill>
                  <a:schemeClr val="tx1"/>
                </a:solidFill>
                <a:effectLst/>
                <a:latin typeface="Poor Richard" pitchFamily="18" charset="0"/>
                <a:ea typeface="Times New Roman" pitchFamily="18" charset="0"/>
                <a:cs typeface="Courier New" pitchFamily="49" charset="0"/>
              </a:rPr>
              <a:t>Wilk’s</a:t>
            </a:r>
            <a:r>
              <a:rPr kumimoji="0" lang="en-US" sz="2800" b="1"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 Normality Test</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3"/>
          <p:cNvSpPr>
            <a:spLocks noChangeArrowheads="1"/>
          </p:cNvSpPr>
          <p:nvPr/>
        </p:nvSpPr>
        <p:spPr bwMode="auto">
          <a:xfrm>
            <a:off x="0" y="502575"/>
            <a:ext cx="1065718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H</a:t>
            </a:r>
            <a:r>
              <a:rPr kumimoji="0" lang="en-US" sz="2400" b="0" i="0" u="none" strike="noStrike" cap="none" normalizeH="0" baseline="-30000" dirty="0">
                <a:ln>
                  <a:noFill/>
                </a:ln>
                <a:solidFill>
                  <a:schemeClr val="tx1"/>
                </a:solidFill>
                <a:effectLst/>
                <a:latin typeface="Poor Richard" pitchFamily="18" charset="0"/>
                <a:ea typeface="Times New Roman" pitchFamily="18" charset="0"/>
                <a:cs typeface="Courier New" pitchFamily="49" charset="0"/>
              </a:rPr>
              <a:t>0</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 : The data follows N(µ,</a:t>
            </a:r>
            <a:r>
              <a:rPr kumimoji="0" lang="en-US" sz="2400" b="0" i="0" u="none" strike="noStrike" cap="none" normalizeH="0" baseline="0" dirty="0">
                <a:ln>
                  <a:noFill/>
                </a:ln>
                <a:solidFill>
                  <a:schemeClr val="tx1"/>
                </a:solidFill>
                <a:effectLst/>
                <a:latin typeface="Arial Unicode MS" pitchFamily="34" charset="-128"/>
                <a:ea typeface="Times New Roman" pitchFamily="18" charset="0"/>
                <a:cs typeface="Cambria" pitchFamily="18" charset="0"/>
              </a:rPr>
              <a:t>σ</a:t>
            </a:r>
            <a:r>
              <a:rPr kumimoji="0" lang="en-US" sz="2400" b="0" i="0" u="none" strike="noStrike" cap="none" normalizeH="0" baseline="30000" dirty="0">
                <a:ln>
                  <a:noFill/>
                </a:ln>
                <a:solidFill>
                  <a:schemeClr val="tx1"/>
                </a:solidFill>
                <a:effectLst/>
                <a:latin typeface="Poor Richard" pitchFamily="18" charset="0"/>
                <a:ea typeface="Times New Roman" pitchFamily="18" charset="0"/>
                <a:cs typeface="Courier New" pitchFamily="49" charset="0"/>
              </a:rPr>
              <a:t>2</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)Against H</a:t>
            </a:r>
            <a:r>
              <a:rPr kumimoji="0" lang="en-US" sz="2400" b="0" i="0" u="none" strike="noStrike" cap="none" normalizeH="0" baseline="-30000" dirty="0">
                <a:ln>
                  <a:noFill/>
                </a:ln>
                <a:solidFill>
                  <a:schemeClr val="tx1"/>
                </a:solidFill>
                <a:effectLst/>
                <a:latin typeface="Poor Richard" pitchFamily="18" charset="0"/>
                <a:ea typeface="Times New Roman" pitchFamily="18" charset="0"/>
                <a:cs typeface="Courier New" pitchFamily="49" charset="0"/>
              </a:rPr>
              <a:t>1 </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 The data does not follow N(µ,</a:t>
            </a:r>
            <a:r>
              <a:rPr kumimoji="0" lang="en-US" sz="2400" b="0" i="0" u="none" strike="noStrike" cap="none" normalizeH="0" baseline="0" dirty="0">
                <a:ln>
                  <a:noFill/>
                </a:ln>
                <a:solidFill>
                  <a:schemeClr val="tx1"/>
                </a:solidFill>
                <a:effectLst/>
                <a:latin typeface="Arial Unicode MS" pitchFamily="34" charset="-128"/>
                <a:ea typeface="Times New Roman" pitchFamily="18" charset="0"/>
                <a:cs typeface="Cambria" pitchFamily="18" charset="0"/>
              </a:rPr>
              <a:t>σ</a:t>
            </a:r>
            <a:r>
              <a:rPr kumimoji="0" lang="en-US" sz="2400" b="0" i="0" u="none" strike="noStrike" cap="none" normalizeH="0" baseline="30000" dirty="0">
                <a:ln>
                  <a:noFill/>
                </a:ln>
                <a:solidFill>
                  <a:schemeClr val="tx1"/>
                </a:solidFill>
                <a:effectLst/>
                <a:latin typeface="Poor Richard" pitchFamily="18" charset="0"/>
                <a:ea typeface="Times New Roman" pitchFamily="18" charset="0"/>
                <a:cs typeface="Courier New" pitchFamily="49" charset="0"/>
              </a:rPr>
              <a:t>2</a:t>
            </a:r>
            <a:r>
              <a:rPr kumimoji="0" lang="en-US" sz="2400" b="0" i="0" u="none" strike="noStrike" cap="none" normalizeH="0" baseline="0" dirty="0">
                <a:ln>
                  <a:noFill/>
                </a:ln>
                <a:solidFill>
                  <a:schemeClr val="tx1"/>
                </a:solidFill>
                <a:effectLst/>
                <a:latin typeface="Poor Richard" pitchFamily="18" charset="0"/>
                <a:ea typeface="Times New Roman" pitchFamily="18" charset="0"/>
                <a:cs typeface="Courier New" pitchFamily="49" charset="0"/>
              </a:rPr>
              <a:t>)</a:t>
            </a:r>
            <a:r>
              <a:rPr kumimoji="0" lang="en-US" sz="2400" b="0" i="0" u="none" strike="noStrike" cap="none" normalizeH="0" baseline="0" dirty="0">
                <a:ln>
                  <a:noFill/>
                </a:ln>
                <a:solidFill>
                  <a:schemeClr val="tx1"/>
                </a:solidFill>
                <a:effectLst/>
                <a:latin typeface="Arial" pitchFamily="34" charset="0"/>
                <a:cs typeface="Arial" pitchFamily="34" charset="0"/>
              </a:rPr>
              <a:t> </a:t>
            </a:r>
          </a:p>
        </p:txBody>
      </p:sp>
      <p:pic>
        <p:nvPicPr>
          <p:cNvPr id="4" name="Picture 3">
            <a:extLst>
              <a:ext uri="{FF2B5EF4-FFF2-40B4-BE49-F238E27FC236}">
                <a16:creationId xmlns:a16="http://schemas.microsoft.com/office/drawing/2014/main" id="{5D8B879E-38FC-34AC-59E2-19CBCFA6A871}"/>
              </a:ext>
            </a:extLst>
          </p:cNvPr>
          <p:cNvPicPr>
            <a:picLocks noChangeAspect="1"/>
          </p:cNvPicPr>
          <p:nvPr/>
        </p:nvPicPr>
        <p:blipFill>
          <a:blip r:embed="rId2"/>
          <a:stretch>
            <a:fillRect/>
          </a:stretch>
        </p:blipFill>
        <p:spPr>
          <a:xfrm>
            <a:off x="251520" y="953521"/>
            <a:ext cx="3529890" cy="5114987"/>
          </a:xfrm>
          <a:prstGeom prst="rect">
            <a:avLst/>
          </a:prstGeom>
        </p:spPr>
      </p:pic>
      <p:pic>
        <p:nvPicPr>
          <p:cNvPr id="6" name="Picture 5">
            <a:extLst>
              <a:ext uri="{FF2B5EF4-FFF2-40B4-BE49-F238E27FC236}">
                <a16:creationId xmlns:a16="http://schemas.microsoft.com/office/drawing/2014/main" id="{CB22C55F-7F6F-7C97-8A8D-A8DA105F0BDE}"/>
              </a:ext>
            </a:extLst>
          </p:cNvPr>
          <p:cNvPicPr>
            <a:picLocks noChangeAspect="1"/>
          </p:cNvPicPr>
          <p:nvPr/>
        </p:nvPicPr>
        <p:blipFill>
          <a:blip r:embed="rId3"/>
          <a:stretch>
            <a:fillRect/>
          </a:stretch>
        </p:blipFill>
        <p:spPr>
          <a:xfrm>
            <a:off x="3995936" y="898652"/>
            <a:ext cx="3456732" cy="5169856"/>
          </a:xfrm>
          <a:prstGeom prst="rect">
            <a:avLst/>
          </a:prstGeom>
        </p:spPr>
      </p:pic>
      <p:sp>
        <p:nvSpPr>
          <p:cNvPr id="8" name="TextBox 7">
            <a:extLst>
              <a:ext uri="{FF2B5EF4-FFF2-40B4-BE49-F238E27FC236}">
                <a16:creationId xmlns:a16="http://schemas.microsoft.com/office/drawing/2014/main" id="{BA85A413-CA55-AFEC-6DD6-6DD9362D8265}"/>
              </a:ext>
            </a:extLst>
          </p:cNvPr>
          <p:cNvSpPr txBox="1"/>
          <p:nvPr/>
        </p:nvSpPr>
        <p:spPr>
          <a:xfrm>
            <a:off x="0" y="5959348"/>
            <a:ext cx="9144000"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7030A0"/>
                </a:solidFill>
                <a:effectLst/>
                <a:highlight>
                  <a:srgbClr val="C0C0C0"/>
                </a:highlight>
                <a:latin typeface="Poor Richard" panose="02080502050505020702" pitchFamily="18" charset="0"/>
                <a:ea typeface="Times New Roman" panose="02020603050405020304" pitchFamily="18" charset="0"/>
                <a:cs typeface="Courier New" panose="02070309020205020404" pitchFamily="49" charset="0"/>
              </a:rPr>
              <a:t>For level of significance </a:t>
            </a:r>
            <a:r>
              <a:rPr kumimoji="0" lang="en-US" altLang="en-US" sz="1800" b="0" i="0" u="none" strike="noStrike" cap="none" normalizeH="0" baseline="0" dirty="0">
                <a:ln>
                  <a:noFill/>
                </a:ln>
                <a:solidFill>
                  <a:srgbClr val="7030A0"/>
                </a:solidFill>
                <a:effectLst/>
                <a:highlight>
                  <a:srgbClr val="C0C0C0"/>
                </a:highlight>
                <a:latin typeface="Arial Unicode MS"/>
                <a:ea typeface="Times New Roman" panose="02020603050405020304" pitchFamily="18" charset="0"/>
                <a:cs typeface="Cambria" panose="02040503050406030204" pitchFamily="18" charset="0"/>
              </a:rPr>
              <a:t>α</a:t>
            </a:r>
            <a:r>
              <a:rPr kumimoji="0" lang="en-US" altLang="en-US" sz="1800" b="0" i="0" u="none" strike="noStrike" cap="none" normalizeH="0" baseline="0" dirty="0">
                <a:ln>
                  <a:noFill/>
                </a:ln>
                <a:solidFill>
                  <a:srgbClr val="7030A0"/>
                </a:solidFill>
                <a:effectLst/>
                <a:highlight>
                  <a:srgbClr val="C0C0C0"/>
                </a:highlight>
                <a:latin typeface="Poor Richard" panose="02080502050505020702" pitchFamily="18" charset="0"/>
                <a:ea typeface="Times New Roman" panose="02020603050405020304" pitchFamily="18" charset="0"/>
                <a:cs typeface="Courier New" panose="02070309020205020404" pitchFamily="49" charset="0"/>
              </a:rPr>
              <a:t> = 0.05, it can be seen that all the p-values of the 8 variables are less than i.e. &lt;0.05. So, the null hypothesis is </a:t>
            </a:r>
            <a:r>
              <a:rPr kumimoji="0" lang="en-US" altLang="en-US" sz="1800" b="1" i="0" u="none" strike="noStrike" cap="none" normalizeH="0" baseline="0" dirty="0">
                <a:ln>
                  <a:noFill/>
                </a:ln>
                <a:solidFill>
                  <a:srgbClr val="7030A0"/>
                </a:solidFill>
                <a:effectLst/>
                <a:highlight>
                  <a:srgbClr val="C0C0C0"/>
                </a:highlight>
                <a:latin typeface="Poor Richard" panose="02080502050505020702" pitchFamily="18" charset="0"/>
                <a:ea typeface="Times New Roman" panose="02020603050405020304" pitchFamily="18" charset="0"/>
                <a:cs typeface="Courier New" panose="02070309020205020404" pitchFamily="49" charset="0"/>
              </a:rPr>
              <a:t>rejected</a:t>
            </a:r>
            <a:r>
              <a:rPr kumimoji="0" lang="en-US" altLang="en-US" sz="1800" b="0" i="0" u="none" strike="noStrike" cap="none" normalizeH="0" baseline="0" dirty="0">
                <a:ln>
                  <a:noFill/>
                </a:ln>
                <a:solidFill>
                  <a:srgbClr val="7030A0"/>
                </a:solidFill>
                <a:effectLst/>
                <a:highlight>
                  <a:srgbClr val="C0C0C0"/>
                </a:highlight>
                <a:latin typeface="Poor Richard" panose="02080502050505020702" pitchFamily="18" charset="0"/>
                <a:ea typeface="Times New Roman" panose="02020603050405020304" pitchFamily="18" charset="0"/>
                <a:cs typeface="Courier New" panose="02070309020205020404" pitchFamily="49" charset="0"/>
              </a:rPr>
              <a:t> and we conclude that the datasets are </a:t>
            </a:r>
            <a:r>
              <a:rPr kumimoji="0" lang="en-US" altLang="en-US" sz="1800" b="1" i="0" u="none" strike="noStrike" cap="none" normalizeH="0" baseline="0" dirty="0">
                <a:ln>
                  <a:noFill/>
                </a:ln>
                <a:solidFill>
                  <a:srgbClr val="7030A0"/>
                </a:solidFill>
                <a:effectLst/>
                <a:highlight>
                  <a:srgbClr val="C0C0C0"/>
                </a:highlight>
                <a:latin typeface="Poor Richard" panose="02080502050505020702" pitchFamily="18" charset="0"/>
                <a:ea typeface="Times New Roman" panose="02020603050405020304" pitchFamily="18" charset="0"/>
                <a:cs typeface="Courier New" panose="02070309020205020404" pitchFamily="49" charset="0"/>
              </a:rPr>
              <a:t>not from the normal distribution</a:t>
            </a:r>
            <a:r>
              <a:rPr kumimoji="0" lang="en-US" altLang="en-US" sz="1800" b="0" i="0" u="none" strike="noStrike" cap="none" normalizeH="0" baseline="0" dirty="0">
                <a:ln>
                  <a:noFill/>
                </a:ln>
                <a:solidFill>
                  <a:srgbClr val="7030A0"/>
                </a:solidFill>
                <a:effectLst/>
                <a:highlight>
                  <a:srgbClr val="C0C0C0"/>
                </a:highlight>
                <a:latin typeface="Poor Richard" panose="02080502050505020702" pitchFamily="18" charset="0"/>
                <a:ea typeface="Times New Roman" panose="02020603050405020304" pitchFamily="18" charset="0"/>
                <a:cs typeface="Courier New" panose="02070309020205020404" pitchFamily="49" charset="0"/>
              </a:rPr>
              <a:t>.</a:t>
            </a:r>
            <a:r>
              <a:rPr kumimoji="0" lang="en-US" altLang="en-US" sz="1800" b="0" i="0" u="none" strike="noStrike" cap="none" normalizeH="0" baseline="0" dirty="0">
                <a:ln>
                  <a:noFill/>
                </a:ln>
                <a:solidFill>
                  <a:srgbClr val="7030A0"/>
                </a:solidFill>
                <a:effectLst/>
                <a:highlight>
                  <a:srgbClr val="C0C0C0"/>
                </a:highlight>
              </a:rPr>
              <a:t> </a:t>
            </a:r>
            <a:endParaRPr kumimoji="0" lang="en-US" altLang="en-US" sz="1800" b="0" i="0" u="none" strike="noStrike" cap="none" normalizeH="0" baseline="0" dirty="0">
              <a:ln>
                <a:noFill/>
              </a:ln>
              <a:solidFill>
                <a:srgbClr val="7030A0"/>
              </a:solidFill>
              <a:effectLst/>
              <a:highlight>
                <a:srgbClr val="C0C0C0"/>
              </a:highlight>
              <a:latin typeface="Arial" panose="020B0604020202020204" pitchFamily="34" charset="0"/>
            </a:endParaRPr>
          </a:p>
        </p:txBody>
      </p:sp>
    </p:spTree>
    <p:extLst>
      <p:ext uri="{BB962C8B-B14F-4D97-AF65-F5344CB8AC3E}">
        <p14:creationId xmlns:p14="http://schemas.microsoft.com/office/powerpoint/2010/main" val="58889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768" y="2602019"/>
            <a:ext cx="4392487" cy="2575282"/>
          </a:xfrm>
          <a:prstGeom prst="rect">
            <a:avLst/>
          </a:prstGeom>
          <a:noFill/>
          <a:ln>
            <a:noFill/>
          </a:ln>
        </p:spPr>
      </p:pic>
      <p:pic>
        <p:nvPicPr>
          <p:cNvPr id="3" name="Picture 2"/>
          <p:cNvPicPr/>
          <p:nvPr/>
        </p:nvPicPr>
        <p:blipFill>
          <a:blip r:embed="rId3"/>
          <a:stretch>
            <a:fillRect/>
          </a:stretch>
        </p:blipFill>
        <p:spPr>
          <a:xfrm>
            <a:off x="4771724" y="2892733"/>
            <a:ext cx="4161900" cy="2048702"/>
          </a:xfrm>
          <a:prstGeom prst="rect">
            <a:avLst/>
          </a:prstGeom>
        </p:spPr>
      </p:pic>
      <p:sp>
        <p:nvSpPr>
          <p:cNvPr id="6" name="Title 5">
            <a:extLst>
              <a:ext uri="{FF2B5EF4-FFF2-40B4-BE49-F238E27FC236}">
                <a16:creationId xmlns:a16="http://schemas.microsoft.com/office/drawing/2014/main" id="{AC358D39-3A33-005D-189F-223DD40F0A5F}"/>
              </a:ext>
            </a:extLst>
          </p:cNvPr>
          <p:cNvSpPr>
            <a:spLocks noGrp="1"/>
          </p:cNvSpPr>
          <p:nvPr>
            <p:ph type="title" idx="4294967295"/>
          </p:nvPr>
        </p:nvSpPr>
        <p:spPr>
          <a:xfrm>
            <a:off x="4788024" y="5563761"/>
            <a:ext cx="4237037" cy="652928"/>
          </a:xfrm>
        </p:spPr>
        <p:txBody>
          <a:bodyPr>
            <a:normAutofit fontScale="90000"/>
          </a:bodyPr>
          <a:lstStyle/>
          <a:p>
            <a:r>
              <a:rPr lang="en-IN" sz="1800" dirty="0">
                <a:solidFill>
                  <a:srgbClr val="002060"/>
                </a:solidFill>
                <a:effectLst/>
                <a:highlight>
                  <a:srgbClr val="C0C0C0"/>
                </a:highlight>
                <a:latin typeface="Poor Richard" panose="02080502050505020702" pitchFamily="18" charset="0"/>
                <a:ea typeface="Times New Roman" panose="02020603050405020304" pitchFamily="18" charset="0"/>
              </a:rPr>
              <a:t>As from the above boxplot , outliers are more in the case of patients who are not being effected by the disease . Though in general it shows less outlier values compared to other variables </a:t>
            </a:r>
            <a:r>
              <a:rPr lang="en-IN" sz="1200" dirty="0">
                <a:solidFill>
                  <a:srgbClr val="002060"/>
                </a:solidFill>
                <a:effectLst/>
                <a:latin typeface="Poor Richard" panose="02080502050505020702" pitchFamily="18" charset="0"/>
                <a:ea typeface="Times New Roman" panose="02020603050405020304" pitchFamily="18" charset="0"/>
              </a:rPr>
              <a:t>.</a:t>
            </a:r>
            <a:br>
              <a:rPr lang="en-IN" sz="1200" dirty="0">
                <a:solidFill>
                  <a:srgbClr val="002060"/>
                </a:solidFill>
                <a:effectLst/>
                <a:latin typeface="Poor Richard" panose="02080502050505020702" pitchFamily="18" charset="0"/>
                <a:ea typeface="Times New Roman" panose="02020603050405020304" pitchFamily="18" charset="0"/>
              </a:rPr>
            </a:br>
            <a:br>
              <a:rPr lang="en-IN" sz="1200" dirty="0">
                <a:effectLst/>
                <a:latin typeface="Times New Roman" panose="02020603050405020304" pitchFamily="18" charset="0"/>
                <a:ea typeface="Times New Roman" panose="02020603050405020304" pitchFamily="18" charset="0"/>
              </a:rPr>
            </a:br>
            <a:br>
              <a:rPr lang="en-IN" sz="1200" dirty="0">
                <a:effectLst/>
                <a:latin typeface="Times New Roman" panose="02020603050405020304" pitchFamily="18" charset="0"/>
                <a:ea typeface="Times New Roman" panose="02020603050405020304" pitchFamily="18" charset="0"/>
              </a:rPr>
            </a:br>
            <a:endParaRPr lang="en-IN" sz="1200" dirty="0"/>
          </a:p>
        </p:txBody>
      </p:sp>
      <p:sp>
        <p:nvSpPr>
          <p:cNvPr id="8" name="Content Placeholder 7">
            <a:extLst>
              <a:ext uri="{FF2B5EF4-FFF2-40B4-BE49-F238E27FC236}">
                <a16:creationId xmlns:a16="http://schemas.microsoft.com/office/drawing/2014/main" id="{56E8394C-C69B-A307-0645-3D89839445BD}"/>
              </a:ext>
            </a:extLst>
          </p:cNvPr>
          <p:cNvSpPr>
            <a:spLocks noGrp="1"/>
          </p:cNvSpPr>
          <p:nvPr>
            <p:ph sz="half" idx="4294967295"/>
          </p:nvPr>
        </p:nvSpPr>
        <p:spPr>
          <a:xfrm>
            <a:off x="108012" y="5517232"/>
            <a:ext cx="4572000" cy="1251946"/>
          </a:xfrm>
        </p:spPr>
        <p:txBody>
          <a:bodyPr>
            <a:normAutofit fontScale="25000" lnSpcReduction="20000"/>
          </a:bodyPr>
          <a:lstStyle/>
          <a:p>
            <a:pPr>
              <a:spcAft>
                <a:spcPts val="750"/>
              </a:spcAft>
            </a:pPr>
            <a:r>
              <a:rPr lang="en-IN" sz="6400" b="1" dirty="0">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a:t>
            </a:r>
            <a:r>
              <a:rPr lang="en-IN" sz="6400" dirty="0">
                <a:solidFill>
                  <a:srgbClr val="000000"/>
                </a:solidFill>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As most of the patient results in Plasma Glucose level in range 3.9-5.6 , it indicates most of the patients should show a high peak in frequency in the histogram , which is evident in the above plot. It is a rightly skewed pattern .</a:t>
            </a:r>
            <a:endParaRPr lang="en-IN" sz="6400" dirty="0">
              <a:effectLst/>
              <a:highlight>
                <a:srgbClr val="C0C0C0"/>
              </a:highlight>
              <a:latin typeface="Times New Roman" panose="02020603050405020304" pitchFamily="18" charset="0"/>
              <a:ea typeface="Times New Roman" panose="02020603050405020304" pitchFamily="18" charset="0"/>
            </a:endParaRPr>
          </a:p>
          <a:p>
            <a:endParaRPr lang="en-IN" dirty="0"/>
          </a:p>
        </p:txBody>
      </p:sp>
      <p:sp>
        <p:nvSpPr>
          <p:cNvPr id="10" name="Content Placeholder 9">
            <a:extLst>
              <a:ext uri="{FF2B5EF4-FFF2-40B4-BE49-F238E27FC236}">
                <a16:creationId xmlns:a16="http://schemas.microsoft.com/office/drawing/2014/main" id="{54ADE78E-9093-A6D3-BCE9-397EC9C03AE2}"/>
              </a:ext>
            </a:extLst>
          </p:cNvPr>
          <p:cNvSpPr>
            <a:spLocks noGrp="1"/>
          </p:cNvSpPr>
          <p:nvPr>
            <p:ph sz="quarter" idx="4294967295"/>
          </p:nvPr>
        </p:nvSpPr>
        <p:spPr>
          <a:xfrm>
            <a:off x="0" y="5839000"/>
            <a:ext cx="4572000" cy="745026"/>
          </a:xfrm>
        </p:spPr>
        <p:txBody>
          <a:bodyPr>
            <a:normAutofit/>
          </a:bodyPr>
          <a:lstStyle/>
          <a:p>
            <a:pPr marL="0" indent="0">
              <a:spcAft>
                <a:spcPts val="750"/>
              </a:spcAft>
              <a:buNone/>
            </a:pPr>
            <a:r>
              <a:rPr lang="en-IN" sz="1800" dirty="0">
                <a:effectLst/>
                <a:latin typeface="Poor Richard" panose="02080502050505020702"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11" name="Rectangle 1">
            <a:extLst>
              <a:ext uri="{FF2B5EF4-FFF2-40B4-BE49-F238E27FC236}">
                <a16:creationId xmlns:a16="http://schemas.microsoft.com/office/drawing/2014/main" id="{B0979971-8593-221E-4028-0CD5913D0993}"/>
              </a:ext>
            </a:extLst>
          </p:cNvPr>
          <p:cNvSpPr>
            <a:spLocks noChangeArrowheads="1"/>
          </p:cNvSpPr>
          <p:nvPr/>
        </p:nvSpPr>
        <p:spPr bwMode="auto">
          <a:xfrm>
            <a:off x="102688" y="1758359"/>
            <a:ext cx="9144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Diagram for PRG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79C4E486-9D24-98B2-BD5C-DA979832B47C}"/>
              </a:ext>
            </a:extLst>
          </p:cNvPr>
          <p:cNvSpPr txBox="1"/>
          <p:nvPr/>
        </p:nvSpPr>
        <p:spPr>
          <a:xfrm>
            <a:off x="197768" y="918731"/>
            <a:ext cx="8946232" cy="369332"/>
          </a:xfrm>
          <a:prstGeom prst="rect">
            <a:avLst/>
          </a:prstGeom>
          <a:noFill/>
        </p:spPr>
        <p:txBody>
          <a:bodyPr wrap="square">
            <a:spAutoFit/>
          </a:bodyPr>
          <a:lstStyle/>
          <a:p>
            <a:r>
              <a:rPr lang="en-IN" sz="1800" b="1" dirty="0">
                <a:solidFill>
                  <a:srgbClr val="002060"/>
                </a:solidFill>
                <a:effectLst/>
                <a:latin typeface="Rockwell" panose="02060603020205020403" pitchFamily="18" charset="0"/>
                <a:ea typeface="Times New Roman" panose="02020603050405020304" pitchFamily="18" charset="0"/>
              </a:rPr>
              <a:t>Graphical representation of the train data</a:t>
            </a:r>
            <a:r>
              <a:rPr lang="en-IN" sz="1400" b="1" dirty="0">
                <a:effectLst/>
                <a:latin typeface="Poor Richard" panose="02080502050505020702"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p:txBody>
      </p:sp>
      <p:sp>
        <p:nvSpPr>
          <p:cNvPr id="14" name="Rectangle 1">
            <a:extLst>
              <a:ext uri="{FF2B5EF4-FFF2-40B4-BE49-F238E27FC236}">
                <a16:creationId xmlns:a16="http://schemas.microsoft.com/office/drawing/2014/main" id="{737ED6CA-0C02-810C-DABA-C28B94A8E904}"/>
              </a:ext>
            </a:extLst>
          </p:cNvPr>
          <p:cNvSpPr txBox="1">
            <a:spLocks noChangeArrowheads="1"/>
          </p:cNvSpPr>
          <p:nvPr/>
        </p:nvSpPr>
        <p:spPr bwMode="auto">
          <a:xfrm>
            <a:off x="197768" y="133415"/>
            <a:ext cx="82296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defTabSz="914400" eaLnBrk="0" fontAlgn="base" hangingPunct="0">
              <a:lnSpc>
                <a:spcPct val="100000"/>
              </a:lnSpc>
              <a:spcAft>
                <a:spcPct val="0"/>
              </a:spcAft>
            </a:pPr>
            <a:r>
              <a:rPr lang="en-US" altLang="en-US" sz="1800" i="1" cap="none">
                <a:solidFill>
                  <a:srgbClr val="7030A0"/>
                </a:solidFill>
                <a:latin typeface="Poor Richard" panose="02080502050505020702" pitchFamily="18" charset="0"/>
                <a:ea typeface="Times New Roman" panose="02020603050405020304" pitchFamily="18" charset="0"/>
                <a:cs typeface="Courier New" panose="02070309020205020404" pitchFamily="49" charset="0"/>
              </a:rPr>
              <a:t>Splitting the data </a:t>
            </a:r>
            <a:r>
              <a:rPr lang="en-US" altLang="en-US" sz="1800" cap="none">
                <a:solidFill>
                  <a:srgbClr val="002060"/>
                </a:solidFill>
                <a:latin typeface="Poor Richard" panose="02080502050505020702" pitchFamily="18" charset="0"/>
                <a:ea typeface="Times New Roman" panose="02020603050405020304" pitchFamily="18" charset="0"/>
                <a:cs typeface="Courier New" panose="02070309020205020404" pitchFamily="49" charset="0"/>
              </a:rPr>
              <a:t>After </a:t>
            </a:r>
            <a:r>
              <a:rPr lang="en-US" altLang="en-US" sz="1800" cap="none">
                <a:latin typeface="Poor Richard" panose="02080502050505020702" pitchFamily="18" charset="0"/>
                <a:ea typeface="Times New Roman" panose="02020603050405020304" pitchFamily="18" charset="0"/>
                <a:cs typeface="Courier New" panose="02070309020205020404" pitchFamily="49" charset="0"/>
              </a:rPr>
              <a:t>this realization , we will move forward to the splitting of the dataset on the basis of train and test data where the ratio of the split is 3:1 .</a:t>
            </a:r>
            <a:r>
              <a:rPr lang="en-US" altLang="en-US" sz="1800" cap="none"/>
              <a:t> </a:t>
            </a:r>
            <a:endParaRPr lang="en-US" altLang="en-US" sz="1800" cap="none" dirty="0">
              <a:latin typeface="Arial" panose="020B0604020202020204" pitchFamily="34" charset="0"/>
            </a:endParaRPr>
          </a:p>
        </p:txBody>
      </p:sp>
    </p:spTree>
    <p:extLst>
      <p:ext uri="{BB962C8B-B14F-4D97-AF65-F5344CB8AC3E}">
        <p14:creationId xmlns:p14="http://schemas.microsoft.com/office/powerpoint/2010/main" val="404075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253B31-74F6-C2D5-7CD3-E9FE3D1CD097}"/>
              </a:ext>
            </a:extLst>
          </p:cNvPr>
          <p:cNvPicPr>
            <a:picLocks noChangeAspect="1"/>
          </p:cNvPicPr>
          <p:nvPr/>
        </p:nvPicPr>
        <p:blipFill>
          <a:blip r:embed="rId2"/>
          <a:stretch>
            <a:fillRect/>
          </a:stretch>
        </p:blipFill>
        <p:spPr>
          <a:xfrm>
            <a:off x="323528" y="688956"/>
            <a:ext cx="5184576" cy="2647444"/>
          </a:xfrm>
          <a:prstGeom prst="rect">
            <a:avLst/>
          </a:prstGeom>
        </p:spPr>
      </p:pic>
      <p:pic>
        <p:nvPicPr>
          <p:cNvPr id="3" name="Picture 2">
            <a:extLst>
              <a:ext uri="{FF2B5EF4-FFF2-40B4-BE49-F238E27FC236}">
                <a16:creationId xmlns:a16="http://schemas.microsoft.com/office/drawing/2014/main" id="{9507AB7E-383A-A333-F123-E1D902A2558E}"/>
              </a:ext>
            </a:extLst>
          </p:cNvPr>
          <p:cNvPicPr>
            <a:picLocks noChangeAspect="1"/>
          </p:cNvPicPr>
          <p:nvPr/>
        </p:nvPicPr>
        <p:blipFill>
          <a:blip r:embed="rId3"/>
          <a:stretch>
            <a:fillRect/>
          </a:stretch>
        </p:blipFill>
        <p:spPr>
          <a:xfrm>
            <a:off x="4838959" y="3495330"/>
            <a:ext cx="4163929" cy="2469094"/>
          </a:xfrm>
          <a:prstGeom prst="rect">
            <a:avLst/>
          </a:prstGeom>
        </p:spPr>
      </p:pic>
      <p:sp>
        <p:nvSpPr>
          <p:cNvPr id="5" name="TextBox 4">
            <a:extLst>
              <a:ext uri="{FF2B5EF4-FFF2-40B4-BE49-F238E27FC236}">
                <a16:creationId xmlns:a16="http://schemas.microsoft.com/office/drawing/2014/main" id="{C2963064-F50E-BCD7-83DD-3FDD55A50096}"/>
              </a:ext>
            </a:extLst>
          </p:cNvPr>
          <p:cNvSpPr txBox="1"/>
          <p:nvPr/>
        </p:nvSpPr>
        <p:spPr>
          <a:xfrm>
            <a:off x="323528" y="3495330"/>
            <a:ext cx="4576572" cy="923330"/>
          </a:xfrm>
          <a:prstGeom prst="rect">
            <a:avLst/>
          </a:prstGeom>
          <a:noFill/>
        </p:spPr>
        <p:txBody>
          <a:bodyPr wrap="square">
            <a:spAutoFit/>
          </a:bodyPr>
          <a:lstStyle/>
          <a:p>
            <a:pPr>
              <a:spcAft>
                <a:spcPts val="750"/>
              </a:spcAft>
            </a:pPr>
            <a:r>
              <a:rPr lang="en-IN" sz="1800" dirty="0">
                <a:solidFill>
                  <a:srgbClr val="000000"/>
                </a:solidFill>
                <a:effectLst/>
                <a:highlight>
                  <a:srgbClr val="C0C0C0"/>
                </a:highlight>
                <a:latin typeface="Poor Richard" panose="02080502050505020702" pitchFamily="18" charset="0"/>
                <a:ea typeface="Times New Roman" panose="02020603050405020304" pitchFamily="18" charset="0"/>
              </a:rPr>
              <a:t>This histogram shows that a normal person , who has not been effected by Sepsis has more or less platelet count of around 100 mmol/</a:t>
            </a:r>
            <a:r>
              <a:rPr lang="en-IN" sz="1800" dirty="0" err="1">
                <a:solidFill>
                  <a:srgbClr val="000000"/>
                </a:solidFill>
                <a:effectLst/>
                <a:highlight>
                  <a:srgbClr val="C0C0C0"/>
                </a:highlight>
                <a:latin typeface="Poor Richard" panose="02080502050505020702" pitchFamily="18" charset="0"/>
                <a:ea typeface="Times New Roman" panose="02020603050405020304" pitchFamily="18" charset="0"/>
              </a:rPr>
              <a:t>mL.</a:t>
            </a:r>
            <a:endParaRPr lang="en-IN" sz="1800" dirty="0">
              <a:effectLst/>
              <a:highlight>
                <a:srgbClr val="C0C0C0"/>
              </a:highligh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F0BF7C9-5C10-FB1E-8EE0-8562B83436BD}"/>
              </a:ext>
            </a:extLst>
          </p:cNvPr>
          <p:cNvSpPr txBox="1"/>
          <p:nvPr/>
        </p:nvSpPr>
        <p:spPr>
          <a:xfrm>
            <a:off x="403499" y="5390529"/>
            <a:ext cx="4576572" cy="1200329"/>
          </a:xfrm>
          <a:prstGeom prst="rect">
            <a:avLst/>
          </a:prstGeom>
          <a:noFill/>
        </p:spPr>
        <p:txBody>
          <a:bodyPr wrap="square">
            <a:spAutoFit/>
          </a:bodyPr>
          <a:lstStyle/>
          <a:p>
            <a:pPr>
              <a:spcAft>
                <a:spcPts val="750"/>
              </a:spcAft>
            </a:pPr>
            <a:r>
              <a:rPr lang="en-IN" sz="1800" i="1" dirty="0">
                <a:solidFill>
                  <a:srgbClr val="000000"/>
                </a:solidFill>
                <a:effectLst/>
                <a:highlight>
                  <a:srgbClr val="C0C0C0"/>
                </a:highlight>
                <a:latin typeface="Poor Richard" panose="02080502050505020702" pitchFamily="18" charset="0"/>
                <a:ea typeface="Times New Roman" panose="02020603050405020304" pitchFamily="18" charset="0"/>
              </a:rPr>
              <a:t>As from the above boxplot , outliers are more in the case of patients who are not being effected by the disease . Though in general it shows less outlier values compared to other variables .</a:t>
            </a:r>
            <a:endParaRPr lang="en-IN" sz="1800" dirty="0">
              <a:effectLst/>
              <a:highlight>
                <a:srgbClr val="C0C0C0"/>
              </a:highligh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EAB024C0-A7A6-C6E0-0B58-9E83D887B5AC}"/>
              </a:ext>
            </a:extLst>
          </p:cNvPr>
          <p:cNvPicPr>
            <a:picLocks noChangeAspect="1"/>
          </p:cNvPicPr>
          <p:nvPr/>
        </p:nvPicPr>
        <p:blipFill>
          <a:blip r:embed="rId4"/>
          <a:stretch>
            <a:fillRect/>
          </a:stretch>
        </p:blipFill>
        <p:spPr>
          <a:xfrm>
            <a:off x="683568" y="86547"/>
            <a:ext cx="7848872" cy="493776"/>
          </a:xfrm>
          <a:prstGeom prst="rect">
            <a:avLst/>
          </a:prstGeom>
        </p:spPr>
      </p:pic>
    </p:spTree>
    <p:extLst>
      <p:ext uri="{BB962C8B-B14F-4D97-AF65-F5344CB8AC3E}">
        <p14:creationId xmlns:p14="http://schemas.microsoft.com/office/powerpoint/2010/main" val="404623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08720"/>
            <a:ext cx="4680520" cy="2664296"/>
          </a:xfrm>
          <a:prstGeom prst="rect">
            <a:avLst/>
          </a:prstGeom>
          <a:noFill/>
        </p:spPr>
      </p:pic>
      <p:pic>
        <p:nvPicPr>
          <p:cNvPr id="3" name="Picture 2"/>
          <p:cNvPicPr/>
          <p:nvPr/>
        </p:nvPicPr>
        <p:blipFill rotWithShape="1">
          <a:blip r:embed="rId3"/>
          <a:srcRect l="953"/>
          <a:stretch/>
        </p:blipFill>
        <p:spPr bwMode="auto">
          <a:xfrm>
            <a:off x="5148063" y="908720"/>
            <a:ext cx="3743971" cy="2878039"/>
          </a:xfrm>
          <a:prstGeom prst="rect">
            <a:avLst/>
          </a:prstGeom>
          <a:ln>
            <a:noFill/>
          </a:ln>
          <a:extLst>
            <a:ext uri="{53640926-AAD7-44D8-BBD7-CCE9431645EC}">
              <a14:shadowObscured xmlns:a14="http://schemas.microsoft.com/office/drawing/2010/main"/>
            </a:ext>
          </a:extLst>
        </p:spPr>
      </p:pic>
      <p:sp>
        <p:nvSpPr>
          <p:cNvPr id="6" name="Title 5">
            <a:extLst>
              <a:ext uri="{FF2B5EF4-FFF2-40B4-BE49-F238E27FC236}">
                <a16:creationId xmlns:a16="http://schemas.microsoft.com/office/drawing/2014/main" id="{57D7144C-5285-61C9-04A7-921C8A0AC2C3}"/>
              </a:ext>
            </a:extLst>
          </p:cNvPr>
          <p:cNvSpPr>
            <a:spLocks noGrp="1"/>
          </p:cNvSpPr>
          <p:nvPr>
            <p:ph type="title" idx="4294967295"/>
          </p:nvPr>
        </p:nvSpPr>
        <p:spPr>
          <a:xfrm>
            <a:off x="107504" y="3789040"/>
            <a:ext cx="4371975" cy="1700212"/>
          </a:xfrm>
        </p:spPr>
        <p:txBody>
          <a:bodyPr>
            <a:normAutofit fontScale="90000"/>
          </a:bodyPr>
          <a:lstStyle/>
          <a:p>
            <a:r>
              <a:rPr lang="en-IN" sz="1800" dirty="0">
                <a:solidFill>
                  <a:srgbClr val="000000"/>
                </a:solidFill>
                <a:effectLst/>
                <a:latin typeface="Poor Richard" panose="02080502050505020702" pitchFamily="18" charset="0"/>
                <a:ea typeface="Times New Roman" panose="02020603050405020304" pitchFamily="18" charset="0"/>
              </a:rPr>
              <a:t>Blood pressure on the other hand is quite obviously showing a higher normal representation as the highest peak of the histogram is around 70 mm Hg , which is average systolic pressure .People , both with disease or not , posses the same distribution .</a:t>
            </a:r>
            <a:br>
              <a:rPr lang="en-IN" sz="1800" dirty="0">
                <a:effectLst/>
                <a:latin typeface="Times New Roman" panose="02020603050405020304" pitchFamily="18" charset="0"/>
                <a:ea typeface="Times New Roman" panose="02020603050405020304" pitchFamily="18" charset="0"/>
              </a:rPr>
            </a:br>
            <a:r>
              <a:rPr lang="en-IN" sz="1800" dirty="0">
                <a:solidFill>
                  <a:srgbClr val="000000"/>
                </a:solidFill>
                <a:effectLst/>
                <a:latin typeface="Poor Richard" panose="02080502050505020702"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endParaRPr lang="en-IN" sz="1200" dirty="0"/>
          </a:p>
        </p:txBody>
      </p:sp>
      <p:sp>
        <p:nvSpPr>
          <p:cNvPr id="7" name="Content Placeholder 6">
            <a:extLst>
              <a:ext uri="{FF2B5EF4-FFF2-40B4-BE49-F238E27FC236}">
                <a16:creationId xmlns:a16="http://schemas.microsoft.com/office/drawing/2014/main" id="{613DF64F-9ABF-FF1C-2A65-ACC9987C8A97}"/>
              </a:ext>
            </a:extLst>
          </p:cNvPr>
          <p:cNvSpPr>
            <a:spLocks noGrp="1"/>
          </p:cNvSpPr>
          <p:nvPr>
            <p:ph idx="4294967295"/>
          </p:nvPr>
        </p:nvSpPr>
        <p:spPr>
          <a:xfrm>
            <a:off x="4664523" y="3786760"/>
            <a:ext cx="4227512" cy="2506663"/>
          </a:xfrm>
        </p:spPr>
        <p:txBody>
          <a:bodyPr>
            <a:normAutofit/>
          </a:bodyPr>
          <a:lstStyle/>
          <a:p>
            <a:pPr>
              <a:spcAft>
                <a:spcPts val="750"/>
              </a:spcAft>
            </a:pPr>
            <a:r>
              <a:rPr lang="en-IN" sz="1800" dirty="0">
                <a:solidFill>
                  <a:srgbClr val="000000"/>
                </a:solidFill>
                <a:effectLst/>
                <a:latin typeface="Poor Richard" panose="02080502050505020702" pitchFamily="18" charset="0"/>
                <a:ea typeface="Times New Roman" panose="02020603050405020304" pitchFamily="18" charset="0"/>
              </a:rPr>
              <a:t>Boxplot for the PR ranges with more outliers for the negative response people with Sepsis.</a:t>
            </a:r>
            <a:endParaRPr lang="en-IN" sz="1800" dirty="0">
              <a:latin typeface="Times New Roman" panose="02020603050405020304" pitchFamily="18" charset="0"/>
              <a:ea typeface="Times New Roman" panose="02020603050405020304" pitchFamily="18" charset="0"/>
            </a:endParaRPr>
          </a:p>
          <a:p>
            <a:pPr>
              <a:spcAft>
                <a:spcPts val="750"/>
              </a:spcAft>
            </a:pPr>
            <a:r>
              <a:rPr lang="en-IN" sz="1800" dirty="0">
                <a:solidFill>
                  <a:srgbClr val="000000"/>
                </a:solidFill>
                <a:effectLst/>
                <a:latin typeface="Poor Richard" panose="02080502050505020702" pitchFamily="18" charset="0"/>
                <a:ea typeface="Times New Roman" panose="02020603050405020304" pitchFamily="18" charset="0"/>
              </a:rPr>
              <a:t>Which means people with very high or very low Blood pressure(who are less in numbers) are safe from sepsis ! Quite interesting !</a:t>
            </a:r>
          </a:p>
          <a:p>
            <a:pPr marL="0" indent="0">
              <a:buNone/>
            </a:pPr>
            <a:endParaRPr lang="en-IN" sz="1200" dirty="0"/>
          </a:p>
        </p:txBody>
      </p:sp>
      <p:sp>
        <p:nvSpPr>
          <p:cNvPr id="8" name="Rectangle 1">
            <a:extLst>
              <a:ext uri="{FF2B5EF4-FFF2-40B4-BE49-F238E27FC236}">
                <a16:creationId xmlns:a16="http://schemas.microsoft.com/office/drawing/2014/main" id="{3D56804F-1FCE-B68C-F2C7-EBC14D7E178D}"/>
              </a:ext>
            </a:extLst>
          </p:cNvPr>
          <p:cNvSpPr>
            <a:spLocks noChangeArrowheads="1"/>
          </p:cNvSpPr>
          <p:nvPr/>
        </p:nvSpPr>
        <p:spPr bwMode="auto">
          <a:xfrm>
            <a:off x="0" y="137200"/>
            <a:ext cx="9144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Diagram for PR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751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033C72-0ADE-CBB4-7898-8ED1CDCEFED9}"/>
              </a:ext>
            </a:extLst>
          </p:cNvPr>
          <p:cNvPicPr>
            <a:picLocks noChangeAspect="1"/>
          </p:cNvPicPr>
          <p:nvPr/>
        </p:nvPicPr>
        <p:blipFill>
          <a:blip r:embed="rId2"/>
          <a:stretch>
            <a:fillRect/>
          </a:stretch>
        </p:blipFill>
        <p:spPr>
          <a:xfrm>
            <a:off x="304384" y="589737"/>
            <a:ext cx="4576572" cy="2546302"/>
          </a:xfrm>
          <a:prstGeom prst="rect">
            <a:avLst/>
          </a:prstGeom>
        </p:spPr>
      </p:pic>
      <p:pic>
        <p:nvPicPr>
          <p:cNvPr id="5" name="Picture 4">
            <a:extLst>
              <a:ext uri="{FF2B5EF4-FFF2-40B4-BE49-F238E27FC236}">
                <a16:creationId xmlns:a16="http://schemas.microsoft.com/office/drawing/2014/main" id="{CC15F464-19C9-80DE-5D2A-324865D0623C}"/>
              </a:ext>
            </a:extLst>
          </p:cNvPr>
          <p:cNvPicPr>
            <a:picLocks noChangeAspect="1"/>
          </p:cNvPicPr>
          <p:nvPr/>
        </p:nvPicPr>
        <p:blipFill>
          <a:blip r:embed="rId3"/>
          <a:stretch>
            <a:fillRect/>
          </a:stretch>
        </p:blipFill>
        <p:spPr>
          <a:xfrm>
            <a:off x="5144870" y="1883629"/>
            <a:ext cx="3694746" cy="2546302"/>
          </a:xfrm>
          <a:prstGeom prst="rect">
            <a:avLst/>
          </a:prstGeom>
        </p:spPr>
      </p:pic>
      <p:sp>
        <p:nvSpPr>
          <p:cNvPr id="9" name="TextBox 8">
            <a:extLst>
              <a:ext uri="{FF2B5EF4-FFF2-40B4-BE49-F238E27FC236}">
                <a16:creationId xmlns:a16="http://schemas.microsoft.com/office/drawing/2014/main" id="{03CCAA7D-0D1D-5394-12C2-00183C88322D}"/>
              </a:ext>
            </a:extLst>
          </p:cNvPr>
          <p:cNvSpPr txBox="1"/>
          <p:nvPr/>
        </p:nvSpPr>
        <p:spPr>
          <a:xfrm>
            <a:off x="12644" y="3376412"/>
            <a:ext cx="4576572" cy="1477328"/>
          </a:xfrm>
          <a:prstGeom prst="rect">
            <a:avLst/>
          </a:prstGeom>
          <a:noFill/>
        </p:spPr>
        <p:txBody>
          <a:bodyPr wrap="square">
            <a:spAutoFit/>
          </a:bodyPr>
          <a:lstStyle/>
          <a:p>
            <a:r>
              <a:rPr lang="en-IN" sz="1800" dirty="0">
                <a:solidFill>
                  <a:srgbClr val="000000"/>
                </a:solidFill>
                <a:effectLst/>
                <a:latin typeface="Poor Richard" panose="02080502050505020702" pitchFamily="18" charset="0"/>
                <a:ea typeface="Times New Roman" panose="02020603050405020304" pitchFamily="18" charset="0"/>
              </a:rPr>
              <a:t>I didn’t found any conclusive information about the effect of SK on sepsis , but I can see that positive response people (effected with the disease) are more likely to contain it . The highest peak of the histogram is at around 30 , (negative response) .</a:t>
            </a:r>
            <a:endParaRPr lang="en-IN" dirty="0"/>
          </a:p>
        </p:txBody>
      </p:sp>
      <p:sp>
        <p:nvSpPr>
          <p:cNvPr id="11" name="TextBox 10">
            <a:extLst>
              <a:ext uri="{FF2B5EF4-FFF2-40B4-BE49-F238E27FC236}">
                <a16:creationId xmlns:a16="http://schemas.microsoft.com/office/drawing/2014/main" id="{0999A1DD-3368-1003-6D7D-FD98E2CDDD75}"/>
              </a:ext>
            </a:extLst>
          </p:cNvPr>
          <p:cNvSpPr txBox="1"/>
          <p:nvPr/>
        </p:nvSpPr>
        <p:spPr>
          <a:xfrm>
            <a:off x="4589216" y="4653136"/>
            <a:ext cx="4576572" cy="1200329"/>
          </a:xfrm>
          <a:prstGeom prst="rect">
            <a:avLst/>
          </a:prstGeom>
          <a:noFill/>
        </p:spPr>
        <p:txBody>
          <a:bodyPr wrap="square">
            <a:spAutoFit/>
          </a:bodyPr>
          <a:lstStyle/>
          <a:p>
            <a:r>
              <a:rPr lang="en-IN" sz="1800" dirty="0">
                <a:solidFill>
                  <a:srgbClr val="000000"/>
                </a:solidFill>
                <a:effectLst/>
                <a:latin typeface="Poor Richard" panose="02080502050505020702" pitchFamily="18" charset="0"/>
                <a:ea typeface="Times New Roman" panose="02020603050405020304" pitchFamily="18" charset="0"/>
              </a:rPr>
              <a:t>Patients who are largely effected by sepsis , are showing scattered SK values , with median ranges just around 30 . This clearly indicates that outliers are evident for both positive and negative response .</a:t>
            </a:r>
            <a:endParaRPr lang="en-IN" sz="18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F0D94C5C-5342-009F-1970-4896ABFB3CC7}"/>
              </a:ext>
            </a:extLst>
          </p:cNvPr>
          <p:cNvSpPr txBox="1"/>
          <p:nvPr/>
        </p:nvSpPr>
        <p:spPr>
          <a:xfrm>
            <a:off x="1547664" y="278521"/>
            <a:ext cx="4608576" cy="369332"/>
          </a:xfrm>
          <a:prstGeom prst="rect">
            <a:avLst/>
          </a:prstGeom>
          <a:noFill/>
        </p:spPr>
        <p:txBody>
          <a:bodyPr wrap="square">
            <a:spAutoFit/>
          </a:bodyPr>
          <a:lstStyle/>
          <a:p>
            <a:r>
              <a:rPr lang="en-IN" sz="1800" b="1" i="1" dirty="0">
                <a:effectLst/>
                <a:latin typeface="Poor Richard" panose="02080502050505020702" pitchFamily="18" charset="0"/>
                <a:ea typeface="Times New Roman" panose="02020603050405020304" pitchFamily="18" charset="0"/>
                <a:cs typeface="Times New Roman" panose="02020603050405020304" pitchFamily="18" charset="0"/>
              </a:rPr>
              <a:t>	</a:t>
            </a:r>
            <a:endParaRPr lang="en-IN" dirty="0"/>
          </a:p>
        </p:txBody>
      </p:sp>
      <p:sp>
        <p:nvSpPr>
          <p:cNvPr id="14" name="Rectangle 1">
            <a:extLst>
              <a:ext uri="{FF2B5EF4-FFF2-40B4-BE49-F238E27FC236}">
                <a16:creationId xmlns:a16="http://schemas.microsoft.com/office/drawing/2014/main" id="{51F62578-920E-C9F3-207B-B11B981124C0}"/>
              </a:ext>
            </a:extLst>
          </p:cNvPr>
          <p:cNvSpPr>
            <a:spLocks noChangeArrowheads="1"/>
          </p:cNvSpPr>
          <p:nvPr/>
        </p:nvSpPr>
        <p:spPr bwMode="auto">
          <a:xfrm>
            <a:off x="0" y="49720"/>
            <a:ext cx="9144000" cy="35776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 Diagram for SK ####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641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620688"/>
            <a:ext cx="4752528" cy="2808312"/>
          </a:xfrm>
          <a:prstGeom prst="rect">
            <a:avLst/>
          </a:prstGeom>
          <a:noFill/>
          <a:ln>
            <a:noFill/>
          </a:ln>
        </p:spPr>
      </p:pic>
      <p:pic>
        <p:nvPicPr>
          <p:cNvPr id="3" name="Picture 2"/>
          <p:cNvPicPr/>
          <p:nvPr/>
        </p:nvPicPr>
        <p:blipFill>
          <a:blip r:embed="rId3"/>
          <a:stretch>
            <a:fillRect/>
          </a:stretch>
        </p:blipFill>
        <p:spPr>
          <a:xfrm>
            <a:off x="5237820" y="1196752"/>
            <a:ext cx="3654659" cy="2520280"/>
          </a:xfrm>
          <a:prstGeom prst="rect">
            <a:avLst/>
          </a:prstGeom>
        </p:spPr>
      </p:pic>
      <p:sp>
        <p:nvSpPr>
          <p:cNvPr id="6" name="Title 5">
            <a:extLst>
              <a:ext uri="{FF2B5EF4-FFF2-40B4-BE49-F238E27FC236}">
                <a16:creationId xmlns:a16="http://schemas.microsoft.com/office/drawing/2014/main" id="{703FF65E-A0BD-7B4A-3E98-B85B1EE8D5BE}"/>
              </a:ext>
            </a:extLst>
          </p:cNvPr>
          <p:cNvSpPr>
            <a:spLocks noGrp="1"/>
          </p:cNvSpPr>
          <p:nvPr>
            <p:ph type="title" idx="4294967295"/>
          </p:nvPr>
        </p:nvSpPr>
        <p:spPr>
          <a:xfrm>
            <a:off x="179512" y="3789040"/>
            <a:ext cx="4572000" cy="1223714"/>
          </a:xfrm>
        </p:spPr>
        <p:txBody>
          <a:bodyPr>
            <a:normAutofit fontScale="90000"/>
          </a:bodyPr>
          <a:lstStyle/>
          <a:p>
            <a:pPr>
              <a:spcAft>
                <a:spcPts val="750"/>
              </a:spcAft>
            </a:pPr>
            <a:r>
              <a:rPr lang="en-IN" sz="1600" dirty="0">
                <a:solidFill>
                  <a:srgbClr val="000000"/>
                </a:solidFill>
                <a:effectLst/>
                <a:latin typeface="Poor Richard" panose="02080502050505020702" pitchFamily="18" charset="0"/>
                <a:ea typeface="Times New Roman" panose="02020603050405020304" pitchFamily="18" charset="0"/>
              </a:rPr>
              <a:t>The normal range for TS is between 215-380 mg/dL . But surprisingly , the histogram shows no similarity with this range . Hence we expect more values to be out of normal range i.e.no. of outliers should be high !</a:t>
            </a:r>
            <a:br>
              <a:rPr lang="en-IN" sz="16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sz="1200" dirty="0"/>
          </a:p>
        </p:txBody>
      </p:sp>
      <p:sp>
        <p:nvSpPr>
          <p:cNvPr id="7" name="Content Placeholder 6">
            <a:extLst>
              <a:ext uri="{FF2B5EF4-FFF2-40B4-BE49-F238E27FC236}">
                <a16:creationId xmlns:a16="http://schemas.microsoft.com/office/drawing/2014/main" id="{B2F29879-2453-E0FA-5523-40FCC3166C6A}"/>
              </a:ext>
            </a:extLst>
          </p:cNvPr>
          <p:cNvSpPr>
            <a:spLocks noGrp="1"/>
          </p:cNvSpPr>
          <p:nvPr>
            <p:ph idx="4294967295"/>
          </p:nvPr>
        </p:nvSpPr>
        <p:spPr>
          <a:xfrm>
            <a:off x="4932041" y="3717032"/>
            <a:ext cx="4211960" cy="2160240"/>
          </a:xfrm>
        </p:spPr>
        <p:txBody>
          <a:bodyPr>
            <a:normAutofit fontScale="92500" lnSpcReduction="10000"/>
          </a:bodyPr>
          <a:lstStyle/>
          <a:p>
            <a:pPr marL="0" indent="0">
              <a:buNone/>
            </a:pPr>
            <a:r>
              <a:rPr lang="en-IN" sz="1800" dirty="0">
                <a:solidFill>
                  <a:srgbClr val="000000"/>
                </a:solidFill>
                <a:effectLst/>
                <a:latin typeface="Poor Richard" panose="02080502050505020702" pitchFamily="18" charset="0"/>
                <a:ea typeface="Times New Roman" panose="02020603050405020304" pitchFamily="18" charset="0"/>
              </a:rPr>
              <a:t>And yes ! we interpreted correctly as a high percentage of variable values lie outside the perfect range . This means replacing this particular column vector with median is resulting in a different manner as there were too many null values before the replacement . So it is better to reject the vector .</a:t>
            </a:r>
            <a:endParaRPr lang="en-IN" sz="1800" dirty="0">
              <a:effectLst/>
              <a:latin typeface="Times New Roman" panose="02020603050405020304" pitchFamily="18" charset="0"/>
              <a:ea typeface="Times New Roman" panose="02020603050405020304" pitchFamily="18" charset="0"/>
            </a:endParaRPr>
          </a:p>
          <a:p>
            <a:endParaRPr lang="en-IN" sz="1200" dirty="0"/>
          </a:p>
        </p:txBody>
      </p:sp>
      <p:sp>
        <p:nvSpPr>
          <p:cNvPr id="8" name="Rectangle 1">
            <a:extLst>
              <a:ext uri="{FF2B5EF4-FFF2-40B4-BE49-F238E27FC236}">
                <a16:creationId xmlns:a16="http://schemas.microsoft.com/office/drawing/2014/main" id="{0C590AE2-740D-36EA-FF40-ACA987DBB7DE}"/>
              </a:ext>
            </a:extLst>
          </p:cNvPr>
          <p:cNvSpPr>
            <a:spLocks noChangeArrowheads="1"/>
          </p:cNvSpPr>
          <p:nvPr/>
        </p:nvSpPr>
        <p:spPr bwMode="auto">
          <a:xfrm>
            <a:off x="0" y="96777"/>
            <a:ext cx="9144000" cy="35776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Diagram for TS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888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E8B83C-8D66-0CED-4F79-8C8F6B1BA6B6}"/>
              </a:ext>
            </a:extLst>
          </p:cNvPr>
          <p:cNvSpPr>
            <a:spLocks noGrp="1"/>
          </p:cNvSpPr>
          <p:nvPr>
            <p:ph type="title"/>
          </p:nvPr>
        </p:nvSpPr>
        <p:spPr>
          <a:xfrm>
            <a:off x="1475656" y="116632"/>
            <a:ext cx="6571344" cy="1512168"/>
          </a:xfrm>
        </p:spPr>
        <p:txBody>
          <a:bodyPr>
            <a:normAutofit/>
          </a:bodyPr>
          <a:lstStyle/>
          <a:p>
            <a:r>
              <a:rPr lang="en-US" sz="4400" dirty="0">
                <a:solidFill>
                  <a:schemeClr val="accent1">
                    <a:lumMod val="75000"/>
                  </a:schemeClr>
                </a:solidFill>
                <a:latin typeface="Algerian" panose="04020705040A02060702" pitchFamily="82" charset="0"/>
              </a:rPr>
              <a:t>             </a:t>
            </a:r>
            <a:br>
              <a:rPr lang="en-US" sz="4400" dirty="0">
                <a:solidFill>
                  <a:schemeClr val="accent1">
                    <a:lumMod val="75000"/>
                  </a:schemeClr>
                </a:solidFill>
                <a:latin typeface="Algerian" panose="04020705040A02060702" pitchFamily="82" charset="0"/>
              </a:rPr>
            </a:br>
            <a:r>
              <a:rPr lang="en-US" sz="4400" dirty="0">
                <a:solidFill>
                  <a:schemeClr val="accent1">
                    <a:lumMod val="75000"/>
                  </a:schemeClr>
                </a:solidFill>
                <a:latin typeface="Algerian" panose="04020705040A02060702" pitchFamily="82" charset="0"/>
              </a:rPr>
              <a:t>              </a:t>
            </a:r>
            <a:r>
              <a:rPr lang="en-US" sz="4400" dirty="0">
                <a:solidFill>
                  <a:schemeClr val="tx2"/>
                </a:solidFill>
                <a:latin typeface="Algerian" panose="04020705040A02060702" pitchFamily="82" charset="0"/>
              </a:rPr>
              <a:t>CONTENTS</a:t>
            </a:r>
            <a:r>
              <a:rPr lang="en-US" sz="4400" dirty="0">
                <a:solidFill>
                  <a:schemeClr val="accent1">
                    <a:lumMod val="75000"/>
                  </a:schemeClr>
                </a:solidFill>
                <a:latin typeface="Algerian" panose="04020705040A02060702" pitchFamily="82" charset="0"/>
              </a:rPr>
              <a:t>            </a:t>
            </a:r>
            <a:endParaRPr lang="en-IN" sz="4400" dirty="0">
              <a:solidFill>
                <a:schemeClr val="accent1">
                  <a:lumMod val="75000"/>
                </a:schemeClr>
              </a:solidFill>
              <a:latin typeface="Algerian" panose="04020705040A02060702" pitchFamily="82" charset="0"/>
            </a:endParaRPr>
          </a:p>
        </p:txBody>
      </p:sp>
      <p:sp>
        <p:nvSpPr>
          <p:cNvPr id="10" name="TextBox 9">
            <a:extLst>
              <a:ext uri="{FF2B5EF4-FFF2-40B4-BE49-F238E27FC236}">
                <a16:creationId xmlns:a16="http://schemas.microsoft.com/office/drawing/2014/main" id="{241432BA-47C7-C28B-AC6A-FA86309C5CAB}"/>
              </a:ext>
            </a:extLst>
          </p:cNvPr>
          <p:cNvSpPr txBox="1"/>
          <p:nvPr/>
        </p:nvSpPr>
        <p:spPr>
          <a:xfrm>
            <a:off x="2051720" y="1844824"/>
            <a:ext cx="4577194" cy="3970318"/>
          </a:xfrm>
          <a:prstGeom prst="rect">
            <a:avLst/>
          </a:prstGeom>
          <a:noFill/>
        </p:spPr>
        <p:txBody>
          <a:bodyPr wrap="square">
            <a:spAutoFit/>
          </a:bodyPr>
          <a:lstStyle/>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Introduction</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Objective of the project</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Data Description</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Graphical Representation of whole data</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Normality test of the of whole data</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Splitting data into train and test data</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Graphical representation of train data</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 Analysis of train data</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o Logistic Regression </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o 7.2 Model fitting and improvisation </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o Accuracy and Precision of model </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o 8.1 Confusion matrix </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o Prediction with new data</a:t>
            </a:r>
          </a:p>
          <a:p>
            <a:pPr algn="l"/>
            <a:r>
              <a:rPr lang="en-US" b="0" i="1" u="sng" dirty="0">
                <a:solidFill>
                  <a:srgbClr val="002060"/>
                </a:solidFill>
                <a:effectLst>
                  <a:outerShdw blurRad="38100" dist="38100" dir="2700000" algn="tl">
                    <a:srgbClr val="000000">
                      <a:alpha val="43137"/>
                    </a:srgbClr>
                  </a:outerShdw>
                </a:effectLst>
                <a:latin typeface="Rockwell" panose="02060603020205020403" pitchFamily="18" charset="0"/>
              </a:rPr>
              <a:t>o Conclusion</a:t>
            </a:r>
          </a:p>
        </p:txBody>
      </p:sp>
    </p:spTree>
    <p:extLst>
      <p:ext uri="{BB962C8B-B14F-4D97-AF65-F5344CB8AC3E}">
        <p14:creationId xmlns:p14="http://schemas.microsoft.com/office/powerpoint/2010/main" val="2218024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EA3B68-57A5-C99B-0D1F-912FA49A5A84}"/>
              </a:ext>
            </a:extLst>
          </p:cNvPr>
          <p:cNvSpPr txBox="1"/>
          <p:nvPr/>
        </p:nvSpPr>
        <p:spPr>
          <a:xfrm>
            <a:off x="180716" y="3645024"/>
            <a:ext cx="4576572" cy="2554545"/>
          </a:xfrm>
          <a:prstGeom prst="rect">
            <a:avLst/>
          </a:prstGeom>
          <a:noFill/>
        </p:spPr>
        <p:txBody>
          <a:bodyPr wrap="square">
            <a:spAutoFit/>
          </a:bodyPr>
          <a:lstStyle/>
          <a:p>
            <a:r>
              <a:rPr lang="en-IN" sz="1600" dirty="0">
                <a:solidFill>
                  <a:srgbClr val="000000"/>
                </a:solidFill>
                <a:effectLst/>
                <a:latin typeface="Poor Richard" panose="02080502050505020702" pitchFamily="18" charset="0"/>
                <a:ea typeface="Times New Roman" panose="02020603050405020304" pitchFamily="18" charset="0"/>
              </a:rPr>
              <a:t>Body Mass Index (BMI) is an index to determine the goodness of health considering to positively correlated parameters </a:t>
            </a:r>
            <a:r>
              <a:rPr lang="en-IN" sz="1600" i="1" dirty="0">
                <a:solidFill>
                  <a:srgbClr val="000000"/>
                </a:solidFill>
                <a:effectLst/>
                <a:latin typeface="Poor Richard" panose="02080502050505020702" pitchFamily="18" charset="0"/>
                <a:ea typeface="Times New Roman" panose="02020603050405020304" pitchFamily="18" charset="0"/>
              </a:rPr>
              <a:t>height </a:t>
            </a:r>
            <a:r>
              <a:rPr lang="en-IN" sz="1600" dirty="0">
                <a:solidFill>
                  <a:srgbClr val="000000"/>
                </a:solidFill>
                <a:effectLst/>
                <a:latin typeface="Poor Richard" panose="02080502050505020702" pitchFamily="18" charset="0"/>
                <a:ea typeface="Times New Roman" panose="02020603050405020304" pitchFamily="18" charset="0"/>
              </a:rPr>
              <a:t>and </a:t>
            </a:r>
            <a:r>
              <a:rPr lang="en-IN" sz="1600" i="1" dirty="0">
                <a:solidFill>
                  <a:srgbClr val="000000"/>
                </a:solidFill>
                <a:effectLst/>
                <a:latin typeface="Poor Richard" panose="02080502050505020702" pitchFamily="18" charset="0"/>
                <a:ea typeface="Times New Roman" panose="02020603050405020304" pitchFamily="18" charset="0"/>
              </a:rPr>
              <a:t>weight .</a:t>
            </a:r>
            <a:r>
              <a:rPr lang="en-IN" sz="1600" dirty="0">
                <a:solidFill>
                  <a:srgbClr val="000000"/>
                </a:solidFill>
                <a:effectLst/>
                <a:latin typeface="Poor Richard" panose="02080502050505020702" pitchFamily="18" charset="0"/>
                <a:ea typeface="Times New Roman" panose="02020603050405020304" pitchFamily="18" charset="0"/>
              </a:rPr>
              <a:t> </a:t>
            </a:r>
            <a:br>
              <a:rPr lang="en-IN" sz="1600" dirty="0">
                <a:effectLst/>
                <a:latin typeface="Times New Roman" panose="02020603050405020304" pitchFamily="18" charset="0"/>
                <a:ea typeface="Times New Roman" panose="02020603050405020304" pitchFamily="18" charset="0"/>
              </a:rPr>
            </a:br>
            <a:r>
              <a:rPr lang="en-IN" sz="1600" dirty="0">
                <a:solidFill>
                  <a:srgbClr val="000000"/>
                </a:solidFill>
                <a:effectLst/>
                <a:latin typeface="Poor Richard" panose="02080502050505020702" pitchFamily="18" charset="0"/>
                <a:ea typeface="Times New Roman" panose="02020603050405020304" pitchFamily="18" charset="0"/>
              </a:rPr>
              <a:t>BMI = (Weight) / (Height)</a:t>
            </a:r>
            <a:r>
              <a:rPr lang="en-IN" sz="1600" baseline="30000" dirty="0">
                <a:solidFill>
                  <a:srgbClr val="000000"/>
                </a:solidFill>
                <a:effectLst/>
                <a:latin typeface="Poor Richard" panose="02080502050505020702" pitchFamily="18" charset="0"/>
                <a:ea typeface="Times New Roman" panose="02020603050405020304" pitchFamily="18" charset="0"/>
              </a:rPr>
              <a:t>2</a:t>
            </a:r>
            <a:br>
              <a:rPr lang="en-IN" sz="1600" dirty="0">
                <a:effectLst/>
                <a:latin typeface="Times New Roman" panose="02020603050405020304" pitchFamily="18" charset="0"/>
                <a:ea typeface="Times New Roman" panose="02020603050405020304" pitchFamily="18" charset="0"/>
              </a:rPr>
            </a:br>
            <a:r>
              <a:rPr lang="en-IN" sz="1600" dirty="0">
                <a:solidFill>
                  <a:srgbClr val="000000"/>
                </a:solidFill>
                <a:effectLst/>
                <a:latin typeface="Poor Richard" panose="02080502050505020702" pitchFamily="18" charset="0"/>
                <a:ea typeface="Times New Roman" panose="02020603050405020304" pitchFamily="18" charset="0"/>
              </a:rPr>
              <a:t>Quite intuitively from the histogram , it is evident that patients with BMI 18-25 kg/cm</a:t>
            </a:r>
            <a:r>
              <a:rPr lang="en-IN" sz="1600" baseline="30000" dirty="0">
                <a:solidFill>
                  <a:srgbClr val="000000"/>
                </a:solidFill>
                <a:effectLst/>
                <a:latin typeface="Poor Richard" panose="02080502050505020702" pitchFamily="18" charset="0"/>
                <a:ea typeface="Times New Roman" panose="02020603050405020304" pitchFamily="18" charset="0"/>
              </a:rPr>
              <a:t>2</a:t>
            </a:r>
            <a:r>
              <a:rPr lang="en-IN" sz="1600" dirty="0">
                <a:solidFill>
                  <a:srgbClr val="000000"/>
                </a:solidFill>
                <a:effectLst/>
                <a:latin typeface="Poor Richard" panose="02080502050505020702" pitchFamily="18" charset="0"/>
                <a:ea typeface="Times New Roman" panose="02020603050405020304" pitchFamily="18" charset="0"/>
              </a:rPr>
              <a:t>, which is quite normal , are free of risk of sepsis somehow. Talking about the positive response , we have seen BMI rate higher than 30 are effecting patients more .  </a:t>
            </a:r>
            <a:br>
              <a:rPr lang="en-IN" sz="1600" dirty="0">
                <a:effectLst/>
                <a:latin typeface="Times New Roman" panose="02020603050405020304" pitchFamily="18" charset="0"/>
                <a:ea typeface="Times New Roman" panose="02020603050405020304" pitchFamily="18" charset="0"/>
              </a:rPr>
            </a:br>
            <a:endParaRPr lang="en-IN" sz="1600" dirty="0"/>
          </a:p>
        </p:txBody>
      </p:sp>
      <p:sp>
        <p:nvSpPr>
          <p:cNvPr id="5" name="TextBox 4">
            <a:extLst>
              <a:ext uri="{FF2B5EF4-FFF2-40B4-BE49-F238E27FC236}">
                <a16:creationId xmlns:a16="http://schemas.microsoft.com/office/drawing/2014/main" id="{DE77BE98-B456-C5A4-E7A0-A76EA8D5C163}"/>
              </a:ext>
            </a:extLst>
          </p:cNvPr>
          <p:cNvSpPr txBox="1"/>
          <p:nvPr/>
        </p:nvSpPr>
        <p:spPr>
          <a:xfrm>
            <a:off x="4708189" y="4324744"/>
            <a:ext cx="4576572" cy="1569660"/>
          </a:xfrm>
          <a:prstGeom prst="rect">
            <a:avLst/>
          </a:prstGeom>
          <a:noFill/>
        </p:spPr>
        <p:txBody>
          <a:bodyPr wrap="square">
            <a:spAutoFit/>
          </a:bodyPr>
          <a:lstStyle/>
          <a:p>
            <a:r>
              <a:rPr lang="en-IN" sz="1600" dirty="0">
                <a:solidFill>
                  <a:srgbClr val="000000"/>
                </a:solidFill>
                <a:effectLst/>
                <a:latin typeface="Poor Richard" panose="02080502050505020702" pitchFamily="18" charset="0"/>
                <a:ea typeface="Times New Roman" panose="02020603050405020304" pitchFamily="18" charset="0"/>
              </a:rPr>
              <a:t>Patients with positive sepsis response are more to have higher BMI . So the outliers in the right boxplot is intuitively obvious with values over 45 as outliers( some values are approaching 60 and above!) . On the other hand negative sepsis response boxplot is much stable with a median value 30 . </a:t>
            </a:r>
            <a:endParaRPr lang="en-IN" sz="16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4B4AD5C7-AD29-F47F-4979-8E16780A078C}"/>
              </a:ext>
            </a:extLst>
          </p:cNvPr>
          <p:cNvPicPr>
            <a:picLocks noChangeAspect="1"/>
          </p:cNvPicPr>
          <p:nvPr/>
        </p:nvPicPr>
        <p:blipFill>
          <a:blip r:embed="rId2"/>
          <a:stretch>
            <a:fillRect/>
          </a:stretch>
        </p:blipFill>
        <p:spPr>
          <a:xfrm>
            <a:off x="161888" y="922856"/>
            <a:ext cx="4247267" cy="2517600"/>
          </a:xfrm>
          <a:prstGeom prst="rect">
            <a:avLst/>
          </a:prstGeom>
        </p:spPr>
      </p:pic>
      <p:pic>
        <p:nvPicPr>
          <p:cNvPr id="7" name="Picture 6">
            <a:extLst>
              <a:ext uri="{FF2B5EF4-FFF2-40B4-BE49-F238E27FC236}">
                <a16:creationId xmlns:a16="http://schemas.microsoft.com/office/drawing/2014/main" id="{511F04B1-CFA3-4E02-F989-5151405E0D0F}"/>
              </a:ext>
            </a:extLst>
          </p:cNvPr>
          <p:cNvPicPr>
            <a:picLocks noChangeAspect="1"/>
          </p:cNvPicPr>
          <p:nvPr/>
        </p:nvPicPr>
        <p:blipFill>
          <a:blip r:embed="rId3"/>
          <a:stretch>
            <a:fillRect/>
          </a:stretch>
        </p:blipFill>
        <p:spPr>
          <a:xfrm>
            <a:off x="4708189" y="1124744"/>
            <a:ext cx="4289955" cy="2894836"/>
          </a:xfrm>
          <a:prstGeom prst="rect">
            <a:avLst/>
          </a:prstGeom>
        </p:spPr>
      </p:pic>
      <p:sp>
        <p:nvSpPr>
          <p:cNvPr id="8" name="Rectangle 1">
            <a:extLst>
              <a:ext uri="{FF2B5EF4-FFF2-40B4-BE49-F238E27FC236}">
                <a16:creationId xmlns:a16="http://schemas.microsoft.com/office/drawing/2014/main" id="{CA82699E-5AE9-E59D-49C6-E6816FCA0A16}"/>
              </a:ext>
            </a:extLst>
          </p:cNvPr>
          <p:cNvSpPr>
            <a:spLocks noChangeArrowheads="1"/>
          </p:cNvSpPr>
          <p:nvPr/>
        </p:nvSpPr>
        <p:spPr bwMode="auto">
          <a:xfrm>
            <a:off x="0" y="171559"/>
            <a:ext cx="9144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Diagram for M11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8467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692598"/>
            <a:ext cx="4608512" cy="3096442"/>
          </a:xfrm>
          <a:prstGeom prst="rect">
            <a:avLst/>
          </a:prstGeom>
          <a:noFill/>
          <a:ln>
            <a:noFill/>
          </a:ln>
        </p:spPr>
      </p:pic>
      <p:pic>
        <p:nvPicPr>
          <p:cNvPr id="3" name="Picture 2"/>
          <p:cNvPicPr/>
          <p:nvPr/>
        </p:nvPicPr>
        <p:blipFill>
          <a:blip r:embed="rId3"/>
          <a:stretch>
            <a:fillRect/>
          </a:stretch>
        </p:blipFill>
        <p:spPr>
          <a:xfrm>
            <a:off x="5004048" y="1268760"/>
            <a:ext cx="3960440" cy="3096442"/>
          </a:xfrm>
          <a:prstGeom prst="rect">
            <a:avLst/>
          </a:prstGeom>
        </p:spPr>
      </p:pic>
      <p:sp>
        <p:nvSpPr>
          <p:cNvPr id="6" name="Title 5">
            <a:extLst>
              <a:ext uri="{FF2B5EF4-FFF2-40B4-BE49-F238E27FC236}">
                <a16:creationId xmlns:a16="http://schemas.microsoft.com/office/drawing/2014/main" id="{77FF91DD-6B62-9B71-2473-687C83CB5287}"/>
              </a:ext>
            </a:extLst>
          </p:cNvPr>
          <p:cNvSpPr>
            <a:spLocks noGrp="1"/>
          </p:cNvSpPr>
          <p:nvPr>
            <p:ph type="title" idx="4294967295"/>
          </p:nvPr>
        </p:nvSpPr>
        <p:spPr>
          <a:xfrm>
            <a:off x="0" y="4148981"/>
            <a:ext cx="4283968" cy="1512267"/>
          </a:xfrm>
        </p:spPr>
        <p:txBody>
          <a:bodyPr>
            <a:normAutofit/>
          </a:bodyPr>
          <a:lstStyle/>
          <a:p>
            <a:r>
              <a:rPr lang="en-IN" sz="1600" dirty="0">
                <a:solidFill>
                  <a:srgbClr val="000000"/>
                </a:solidFill>
                <a:effectLst/>
                <a:latin typeface="Poor Richard" panose="02080502050505020702" pitchFamily="18" charset="0"/>
                <a:ea typeface="Times New Roman" panose="02020603050405020304" pitchFamily="18" charset="0"/>
              </a:rPr>
              <a:t>Body fluid / Blood working result with a high count value are in a negative response patient , which means person with fluency in blood has less possibility to have sepsis. </a:t>
            </a:r>
            <a:br>
              <a:rPr lang="en-IN" sz="1800" dirty="0">
                <a:effectLst/>
                <a:latin typeface="Times New Roman" panose="02020603050405020304" pitchFamily="18" charset="0"/>
                <a:ea typeface="Times New Roman" panose="02020603050405020304" pitchFamily="18" charset="0"/>
              </a:rPr>
            </a:br>
            <a:endParaRPr lang="en-IN" sz="1200" dirty="0"/>
          </a:p>
        </p:txBody>
      </p:sp>
      <p:sp>
        <p:nvSpPr>
          <p:cNvPr id="7" name="Content Placeholder 6">
            <a:extLst>
              <a:ext uri="{FF2B5EF4-FFF2-40B4-BE49-F238E27FC236}">
                <a16:creationId xmlns:a16="http://schemas.microsoft.com/office/drawing/2014/main" id="{3C4A1327-87F0-EDBD-8600-EE7BAE8D845B}"/>
              </a:ext>
            </a:extLst>
          </p:cNvPr>
          <p:cNvSpPr>
            <a:spLocks noGrp="1"/>
          </p:cNvSpPr>
          <p:nvPr>
            <p:ph idx="4294967295"/>
          </p:nvPr>
        </p:nvSpPr>
        <p:spPr>
          <a:xfrm>
            <a:off x="4577696" y="4437112"/>
            <a:ext cx="4751387" cy="2800350"/>
          </a:xfrm>
        </p:spPr>
        <p:txBody>
          <a:bodyPr>
            <a:normAutofit/>
          </a:bodyPr>
          <a:lstStyle/>
          <a:p>
            <a:r>
              <a:rPr lang="en-IN" sz="1800" dirty="0">
                <a:solidFill>
                  <a:srgbClr val="000000"/>
                </a:solidFill>
                <a:effectLst/>
                <a:latin typeface="Poor Richard" panose="02080502050505020702" pitchFamily="18" charset="0"/>
                <a:ea typeface="Times New Roman" panose="02020603050405020304" pitchFamily="18" charset="0"/>
              </a:rPr>
              <a:t>The boxplot representation is also denoting the same thing as negative response people are showing high blood fluency . Outliers are thus denoting high values of BD2.</a:t>
            </a:r>
            <a:endParaRPr lang="en-IN" sz="1800" dirty="0">
              <a:effectLst/>
              <a:latin typeface="Times New Roman" panose="02020603050405020304" pitchFamily="18" charset="0"/>
              <a:ea typeface="Times New Roman" panose="02020603050405020304" pitchFamily="18" charset="0"/>
            </a:endParaRPr>
          </a:p>
          <a:p>
            <a:endParaRPr lang="en-IN" sz="1200" b="1" dirty="0"/>
          </a:p>
        </p:txBody>
      </p:sp>
      <p:sp>
        <p:nvSpPr>
          <p:cNvPr id="8" name="Rectangle 1">
            <a:extLst>
              <a:ext uri="{FF2B5EF4-FFF2-40B4-BE49-F238E27FC236}">
                <a16:creationId xmlns:a16="http://schemas.microsoft.com/office/drawing/2014/main" id="{979D5964-6876-E761-94AD-D7E7310E5D06}"/>
              </a:ext>
            </a:extLst>
          </p:cNvPr>
          <p:cNvSpPr>
            <a:spLocks noChangeArrowheads="1"/>
          </p:cNvSpPr>
          <p:nvPr/>
        </p:nvSpPr>
        <p:spPr bwMode="auto">
          <a:xfrm>
            <a:off x="0" y="0"/>
            <a:ext cx="9144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Diagram for BD2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176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60B868-6E5B-92CA-E1F0-F443480EDC89}"/>
              </a:ext>
            </a:extLst>
          </p:cNvPr>
          <p:cNvPicPr>
            <a:picLocks noChangeAspect="1"/>
          </p:cNvPicPr>
          <p:nvPr/>
        </p:nvPicPr>
        <p:blipFill>
          <a:blip r:embed="rId2"/>
          <a:stretch>
            <a:fillRect/>
          </a:stretch>
        </p:blipFill>
        <p:spPr>
          <a:xfrm>
            <a:off x="179512" y="548680"/>
            <a:ext cx="4392488" cy="2520280"/>
          </a:xfrm>
          <a:prstGeom prst="rect">
            <a:avLst/>
          </a:prstGeom>
        </p:spPr>
      </p:pic>
      <p:pic>
        <p:nvPicPr>
          <p:cNvPr id="5" name="Picture 4">
            <a:extLst>
              <a:ext uri="{FF2B5EF4-FFF2-40B4-BE49-F238E27FC236}">
                <a16:creationId xmlns:a16="http://schemas.microsoft.com/office/drawing/2014/main" id="{C2044DAD-0456-F436-0019-6D34982C5E67}"/>
              </a:ext>
            </a:extLst>
          </p:cNvPr>
          <p:cNvPicPr>
            <a:picLocks noChangeAspect="1"/>
          </p:cNvPicPr>
          <p:nvPr/>
        </p:nvPicPr>
        <p:blipFill>
          <a:blip r:embed="rId3"/>
          <a:stretch>
            <a:fillRect/>
          </a:stretch>
        </p:blipFill>
        <p:spPr>
          <a:xfrm>
            <a:off x="4774356" y="1268760"/>
            <a:ext cx="4190132" cy="3240360"/>
          </a:xfrm>
          <a:prstGeom prst="rect">
            <a:avLst/>
          </a:prstGeom>
        </p:spPr>
      </p:pic>
      <p:sp>
        <p:nvSpPr>
          <p:cNvPr id="7" name="TextBox 6">
            <a:extLst>
              <a:ext uri="{FF2B5EF4-FFF2-40B4-BE49-F238E27FC236}">
                <a16:creationId xmlns:a16="http://schemas.microsoft.com/office/drawing/2014/main" id="{84B367C6-F0C3-DB6B-886E-25D7DB55A572}"/>
              </a:ext>
            </a:extLst>
          </p:cNvPr>
          <p:cNvSpPr txBox="1"/>
          <p:nvPr/>
        </p:nvSpPr>
        <p:spPr>
          <a:xfrm>
            <a:off x="179512" y="3197924"/>
            <a:ext cx="4576572" cy="1754326"/>
          </a:xfrm>
          <a:prstGeom prst="rect">
            <a:avLst/>
          </a:prstGeom>
          <a:noFill/>
        </p:spPr>
        <p:txBody>
          <a:bodyPr wrap="square">
            <a:spAutoFit/>
          </a:bodyPr>
          <a:lstStyle/>
          <a:p>
            <a:pPr>
              <a:spcAft>
                <a:spcPts val="750"/>
              </a:spcAft>
            </a:pPr>
            <a:r>
              <a:rPr lang="en-IN" sz="1800" dirty="0">
                <a:solidFill>
                  <a:srgbClr val="000000"/>
                </a:solidFill>
                <a:effectLst/>
                <a:latin typeface="Poor Richard" panose="02080502050505020702" pitchFamily="18" charset="0"/>
                <a:ea typeface="Times New Roman" panose="02020603050405020304" pitchFamily="18" charset="0"/>
              </a:rPr>
              <a:t>One of the most interesting attributes to look at is a patient’s Age . Quite obviously from the graph ,it is a rightly skewed distribution denoting that most of the negative responses of sepsis are coming from the age group of 20-25 years . Increasing age denotes increasing possibility of sepsis .</a:t>
            </a:r>
            <a:endParaRPr lang="en-IN" sz="1800" dirty="0">
              <a:effectLst/>
              <a:latin typeface="Times New Roman" panose="02020603050405020304" pitchFamily="18" charset="0"/>
              <a:ea typeface="Times New Roman" panose="02020603050405020304" pitchFamily="18" charset="0"/>
            </a:endParaRPr>
          </a:p>
        </p:txBody>
      </p:sp>
      <p:sp>
        <p:nvSpPr>
          <p:cNvPr id="8" name="Rectangle 1">
            <a:extLst>
              <a:ext uri="{FF2B5EF4-FFF2-40B4-BE49-F238E27FC236}">
                <a16:creationId xmlns:a16="http://schemas.microsoft.com/office/drawing/2014/main" id="{572BA0C8-F32E-79BC-FCB4-6BBA6BC05ED0}"/>
              </a:ext>
            </a:extLst>
          </p:cNvPr>
          <p:cNvSpPr>
            <a:spLocks noChangeArrowheads="1"/>
          </p:cNvSpPr>
          <p:nvPr/>
        </p:nvSpPr>
        <p:spPr bwMode="auto">
          <a:xfrm>
            <a:off x="0" y="0"/>
            <a:ext cx="9144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 Diagram for Age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78911CC-A649-417B-D2DA-056D43759C0C}"/>
              </a:ext>
            </a:extLst>
          </p:cNvPr>
          <p:cNvSpPr txBox="1"/>
          <p:nvPr/>
        </p:nvSpPr>
        <p:spPr>
          <a:xfrm>
            <a:off x="4422188" y="4582016"/>
            <a:ext cx="4576572" cy="1477328"/>
          </a:xfrm>
          <a:prstGeom prst="rect">
            <a:avLst/>
          </a:prstGeom>
          <a:noFill/>
        </p:spPr>
        <p:txBody>
          <a:bodyPr wrap="square">
            <a:spAutoFit/>
          </a:bodyPr>
          <a:lstStyle/>
          <a:p>
            <a:pPr>
              <a:spcAft>
                <a:spcPts val="750"/>
              </a:spcAft>
            </a:pPr>
            <a:r>
              <a:rPr lang="en-IN" sz="1800" dirty="0">
                <a:solidFill>
                  <a:srgbClr val="000000"/>
                </a:solidFill>
                <a:effectLst/>
                <a:latin typeface="Poor Richard" panose="02080502050505020702" pitchFamily="18" charset="0"/>
                <a:ea typeface="Times New Roman" panose="02020603050405020304" pitchFamily="18" charset="0"/>
              </a:rPr>
              <a:t>Boxplot interpretation is also intuitive . Outliers in the negative response suggests very few older people with age 65 and above are likely to be free from the risk of sepsis than the middle aged group of patients(35-50).</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13581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AD141F-0C78-EE7E-8723-D8F3E1DEAF7B}"/>
              </a:ext>
            </a:extLst>
          </p:cNvPr>
          <p:cNvSpPr>
            <a:spLocks noGrp="1"/>
          </p:cNvSpPr>
          <p:nvPr>
            <p:ph type="title" idx="4294967295"/>
          </p:nvPr>
        </p:nvSpPr>
        <p:spPr>
          <a:xfrm>
            <a:off x="0" y="274638"/>
            <a:ext cx="3251200" cy="576262"/>
          </a:xfrm>
        </p:spPr>
        <p:txBody>
          <a:bodyPr>
            <a:normAutofit/>
          </a:bodyPr>
          <a:lstStyle/>
          <a:p>
            <a:r>
              <a:rPr lang="en-US" sz="3200" dirty="0">
                <a:solidFill>
                  <a:srgbClr val="002060"/>
                </a:solidFill>
                <a:latin typeface="Rockwell" panose="02060603020205020403" pitchFamily="18" charset="0"/>
              </a:rPr>
              <a:t>BAR PLOT:</a:t>
            </a:r>
            <a:endParaRPr lang="en-IN" sz="3200" dirty="0">
              <a:solidFill>
                <a:srgbClr val="002060"/>
              </a:solidFill>
              <a:latin typeface="Rockwell" panose="02060603020205020403" pitchFamily="18" charset="0"/>
            </a:endParaRPr>
          </a:p>
        </p:txBody>
      </p:sp>
      <p:sp>
        <p:nvSpPr>
          <p:cNvPr id="2" name="Content Placeholder 1">
            <a:extLst>
              <a:ext uri="{FF2B5EF4-FFF2-40B4-BE49-F238E27FC236}">
                <a16:creationId xmlns:a16="http://schemas.microsoft.com/office/drawing/2014/main" id="{D142E4F1-8079-405D-C35A-B467D545CF0B}"/>
              </a:ext>
            </a:extLst>
          </p:cNvPr>
          <p:cNvSpPr>
            <a:spLocks noGrp="1"/>
          </p:cNvSpPr>
          <p:nvPr>
            <p:ph idx="4294967295"/>
          </p:nvPr>
        </p:nvSpPr>
        <p:spPr>
          <a:xfrm>
            <a:off x="0" y="4724400"/>
            <a:ext cx="6335713" cy="1282700"/>
          </a:xfrm>
        </p:spPr>
        <p:txBody>
          <a:bodyPr>
            <a:normAutofit fontScale="85000" lnSpcReduction="10000"/>
          </a:bodyPr>
          <a:lstStyle/>
          <a:p>
            <a:pPr marL="109728" indent="0">
              <a:spcAft>
                <a:spcPts val="750"/>
              </a:spcAft>
              <a:buNone/>
            </a:pPr>
            <a:r>
              <a:rPr lang="en-IN" sz="2000" dirty="0">
                <a:solidFill>
                  <a:srgbClr val="002060"/>
                </a:solidFill>
                <a:effectLst/>
                <a:latin typeface="Poor Richard" panose="02080502050505020702" pitchFamily="18" charset="0"/>
                <a:ea typeface="Times New Roman" panose="02020603050405020304" pitchFamily="18" charset="0"/>
              </a:rPr>
              <a:t> </a:t>
            </a:r>
            <a:endParaRPr lang="en-IN" sz="2000" dirty="0">
              <a:solidFill>
                <a:srgbClr val="002060"/>
              </a:solidFill>
              <a:effectLst/>
              <a:latin typeface="Times New Roman" panose="02020603050405020304" pitchFamily="18" charset="0"/>
              <a:ea typeface="Times New Roman" panose="02020603050405020304" pitchFamily="18" charset="0"/>
            </a:endParaRPr>
          </a:p>
          <a:p>
            <a:pPr>
              <a:spcAft>
                <a:spcPts val="750"/>
              </a:spcAft>
            </a:pPr>
            <a:r>
              <a:rPr lang="en-IN" sz="2000" dirty="0">
                <a:solidFill>
                  <a:srgbClr val="002060"/>
                </a:solidFill>
                <a:effectLst/>
                <a:latin typeface="Poor Richard" panose="02080502050505020702" pitchFamily="18" charset="0"/>
                <a:ea typeface="Times New Roman" panose="02020603050405020304" pitchFamily="18" charset="0"/>
              </a:rPr>
              <a:t> From visualizing the bar plot we can see that 290 patients are sepsis negative and 159 s are sepsis positive out of 449 patients.</a:t>
            </a:r>
            <a:endParaRPr lang="en-IN" sz="2000" dirty="0">
              <a:solidFill>
                <a:srgbClr val="002060"/>
              </a:solidFill>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F26BDC5-2210-D8B0-0C4B-132928F1DD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907977"/>
            <a:ext cx="4968552" cy="3816423"/>
          </a:xfrm>
          <a:prstGeom prst="rect">
            <a:avLst/>
          </a:prstGeom>
          <a:noFill/>
          <a:ln>
            <a:noFill/>
          </a:ln>
        </p:spPr>
      </p:pic>
    </p:spTree>
    <p:extLst>
      <p:ext uri="{BB962C8B-B14F-4D97-AF65-F5344CB8AC3E}">
        <p14:creationId xmlns:p14="http://schemas.microsoft.com/office/powerpoint/2010/main" val="1788846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FC15AC-A7FE-9300-E188-EE8F86CC39AD}"/>
              </a:ext>
            </a:extLst>
          </p:cNvPr>
          <p:cNvSpPr>
            <a:spLocks noGrp="1"/>
          </p:cNvSpPr>
          <p:nvPr>
            <p:ph type="title" idx="4294967295"/>
          </p:nvPr>
        </p:nvSpPr>
        <p:spPr>
          <a:xfrm>
            <a:off x="683568" y="219423"/>
            <a:ext cx="6572250" cy="761305"/>
          </a:xfrm>
        </p:spPr>
        <p:txBody>
          <a:bodyPr>
            <a:normAutofit/>
          </a:bodyPr>
          <a:lstStyle/>
          <a:p>
            <a:r>
              <a:rPr lang="en-US" sz="3200" i="1" dirty="0">
                <a:solidFill>
                  <a:srgbClr val="002060"/>
                </a:solidFill>
                <a:latin typeface="Rockwell Nova" panose="02060503020205020403" pitchFamily="18" charset="0"/>
              </a:rPr>
              <a:t>HEATMAP OF CORRELATION :</a:t>
            </a:r>
            <a:endParaRPr lang="en-IN" sz="3200" i="1" dirty="0">
              <a:solidFill>
                <a:srgbClr val="002060"/>
              </a:solidFill>
              <a:latin typeface="Rockwell Nova" panose="02060503020205020403" pitchFamily="18" charset="0"/>
            </a:endParaRPr>
          </a:p>
        </p:txBody>
      </p:sp>
      <p:sp>
        <p:nvSpPr>
          <p:cNvPr id="2" name="Content Placeholder 1">
            <a:extLst>
              <a:ext uri="{FF2B5EF4-FFF2-40B4-BE49-F238E27FC236}">
                <a16:creationId xmlns:a16="http://schemas.microsoft.com/office/drawing/2014/main" id="{7E57A2D4-AED9-E5BD-506E-E6C7E90EBF7C}"/>
              </a:ext>
            </a:extLst>
          </p:cNvPr>
          <p:cNvSpPr>
            <a:spLocks noGrp="1"/>
          </p:cNvSpPr>
          <p:nvPr>
            <p:ph idx="4294967295"/>
          </p:nvPr>
        </p:nvSpPr>
        <p:spPr>
          <a:xfrm>
            <a:off x="1415104" y="5085184"/>
            <a:ext cx="7150100" cy="1027751"/>
          </a:xfrm>
        </p:spPr>
        <p:txBody>
          <a:bodyPr>
            <a:normAutofit fontScale="25000" lnSpcReduction="20000"/>
          </a:bodyPr>
          <a:lstStyle/>
          <a:p>
            <a:pPr marL="109728" indent="0">
              <a:spcBef>
                <a:spcPts val="1200"/>
              </a:spcBef>
              <a:spcAft>
                <a:spcPts val="1200"/>
              </a:spcAft>
              <a:buNone/>
            </a:pPr>
            <a:r>
              <a:rPr lang="en-IN" sz="4900" dirty="0">
                <a:effectLst/>
                <a:latin typeface="Poor Richard" panose="02080502050505020702" pitchFamily="18" charset="0"/>
                <a:ea typeface="Calibri" panose="020F0502020204030204" pitchFamily="34" charset="0"/>
                <a:cs typeface="Times New Roman" panose="02020603050405020304" pitchFamily="18" charset="0"/>
              </a:rPr>
              <a:t> </a:t>
            </a:r>
            <a:r>
              <a:rPr lang="en-IN" sz="6400" dirty="0">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From the correlation heatmap of the train set, there is not many correlations between the features. The correlations are pretty weak, with the correlation coefficients wanders around 0.3 or less. The only exception is the Age-PRG pair (R=0.53=0.53) and M11-SK pair(R=0.57). This indicates that the older the patient, the higher their plasma glucose level is. However, the correlation coefficient of 0.53 is not </a:t>
            </a:r>
            <a:r>
              <a:rPr lang="en-IN" sz="6400" dirty="0" err="1">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neccessarily</a:t>
            </a:r>
            <a:r>
              <a:rPr lang="en-IN" sz="6400" dirty="0">
                <a:effectLst/>
                <a:highlight>
                  <a:srgbClr val="C0C0C0"/>
                </a:highlight>
                <a:latin typeface="Poor Richard" panose="02080502050505020702" pitchFamily="18" charset="0"/>
                <a:ea typeface="Times New Roman" panose="02020603050405020304" pitchFamily="18" charset="0"/>
                <a:cs typeface="Arial" panose="020B0604020202020204" pitchFamily="34" charset="0"/>
              </a:rPr>
              <a:t> very strong to say that age can predict PRG level accurately. Therefore, all features will be kept.</a:t>
            </a:r>
            <a:endParaRPr lang="en-IN" sz="6400" dirty="0">
              <a:effectLst/>
              <a:highlight>
                <a:srgbClr val="C0C0C0"/>
              </a:highligh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8D54776-A59E-717C-BD69-3585576E58FD}"/>
              </a:ext>
            </a:extLst>
          </p:cNvPr>
          <p:cNvPicPr>
            <a:picLocks noChangeAspect="1"/>
          </p:cNvPicPr>
          <p:nvPr/>
        </p:nvPicPr>
        <p:blipFill>
          <a:blip r:embed="rId3"/>
          <a:stretch>
            <a:fillRect/>
          </a:stretch>
        </p:blipFill>
        <p:spPr>
          <a:xfrm>
            <a:off x="1403648" y="745065"/>
            <a:ext cx="7344816" cy="3980079"/>
          </a:xfrm>
          <a:prstGeom prst="rect">
            <a:avLst/>
          </a:prstGeom>
        </p:spPr>
      </p:pic>
    </p:spTree>
    <p:extLst>
      <p:ext uri="{BB962C8B-B14F-4D97-AF65-F5344CB8AC3E}">
        <p14:creationId xmlns:p14="http://schemas.microsoft.com/office/powerpoint/2010/main" val="1374225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08F1B1-E85D-1785-4617-F034523FF543}"/>
              </a:ext>
            </a:extLst>
          </p:cNvPr>
          <p:cNvPicPr>
            <a:picLocks noChangeAspect="1"/>
          </p:cNvPicPr>
          <p:nvPr/>
        </p:nvPicPr>
        <p:blipFill>
          <a:blip r:embed="rId2"/>
          <a:stretch>
            <a:fillRect/>
          </a:stretch>
        </p:blipFill>
        <p:spPr>
          <a:xfrm>
            <a:off x="1763688" y="2141360"/>
            <a:ext cx="4084900" cy="720080"/>
          </a:xfrm>
          <a:prstGeom prst="rect">
            <a:avLst/>
          </a:prstGeom>
        </p:spPr>
      </p:pic>
      <p:pic>
        <p:nvPicPr>
          <p:cNvPr id="5" name="Picture 4">
            <a:extLst>
              <a:ext uri="{FF2B5EF4-FFF2-40B4-BE49-F238E27FC236}">
                <a16:creationId xmlns:a16="http://schemas.microsoft.com/office/drawing/2014/main" id="{DF75614B-F5CD-434D-1B42-8FDB989D9C5A}"/>
              </a:ext>
            </a:extLst>
          </p:cNvPr>
          <p:cNvPicPr>
            <a:picLocks noChangeAspect="1"/>
          </p:cNvPicPr>
          <p:nvPr/>
        </p:nvPicPr>
        <p:blipFill>
          <a:blip r:embed="rId3"/>
          <a:stretch>
            <a:fillRect/>
          </a:stretch>
        </p:blipFill>
        <p:spPr>
          <a:xfrm>
            <a:off x="971600" y="3355797"/>
            <a:ext cx="6215560" cy="2664756"/>
          </a:xfrm>
          <a:prstGeom prst="rect">
            <a:avLst/>
          </a:prstGeom>
        </p:spPr>
      </p:pic>
      <p:sp>
        <p:nvSpPr>
          <p:cNvPr id="6" name="TextBox 5">
            <a:extLst>
              <a:ext uri="{FF2B5EF4-FFF2-40B4-BE49-F238E27FC236}">
                <a16:creationId xmlns:a16="http://schemas.microsoft.com/office/drawing/2014/main" id="{B8236964-97F1-FDF2-A980-80BE05CEF5FE}"/>
              </a:ext>
            </a:extLst>
          </p:cNvPr>
          <p:cNvSpPr txBox="1"/>
          <p:nvPr/>
        </p:nvSpPr>
        <p:spPr>
          <a:xfrm>
            <a:off x="323528" y="1580810"/>
            <a:ext cx="6120680" cy="461665"/>
          </a:xfrm>
          <a:prstGeom prst="rect">
            <a:avLst/>
          </a:prstGeom>
          <a:noFill/>
        </p:spPr>
        <p:txBody>
          <a:bodyPr wrap="square" rtlCol="0">
            <a:spAutoFit/>
          </a:bodyPr>
          <a:lstStyle/>
          <a:p>
            <a:r>
              <a:rPr lang="en-IN" sz="2400" dirty="0"/>
              <a:t>Logistic regression function</a:t>
            </a:r>
            <a:r>
              <a:rPr lang="en-IN" dirty="0"/>
              <a:t>:</a:t>
            </a:r>
          </a:p>
        </p:txBody>
      </p:sp>
      <p:sp>
        <p:nvSpPr>
          <p:cNvPr id="7" name="TextBox 6">
            <a:extLst>
              <a:ext uri="{FF2B5EF4-FFF2-40B4-BE49-F238E27FC236}">
                <a16:creationId xmlns:a16="http://schemas.microsoft.com/office/drawing/2014/main" id="{26954625-12D9-AE04-E31C-9273F3E10D8B}"/>
              </a:ext>
            </a:extLst>
          </p:cNvPr>
          <p:cNvSpPr txBox="1"/>
          <p:nvPr/>
        </p:nvSpPr>
        <p:spPr>
          <a:xfrm>
            <a:off x="360160" y="3013535"/>
            <a:ext cx="7488832" cy="400110"/>
          </a:xfrm>
          <a:prstGeom prst="rect">
            <a:avLst/>
          </a:prstGeom>
          <a:noFill/>
        </p:spPr>
        <p:txBody>
          <a:bodyPr wrap="square" rtlCol="0">
            <a:spAutoFit/>
          </a:bodyPr>
          <a:lstStyle/>
          <a:p>
            <a:r>
              <a:rPr lang="en-IN" sz="2000" dirty="0">
                <a:solidFill>
                  <a:schemeClr val="accent6">
                    <a:lumMod val="75000"/>
                  </a:schemeClr>
                </a:solidFill>
                <a:highlight>
                  <a:srgbClr val="00FFFF"/>
                </a:highlight>
              </a:rPr>
              <a:t>Difference between linear regression and logistic regression</a:t>
            </a:r>
          </a:p>
        </p:txBody>
      </p:sp>
      <p:sp>
        <p:nvSpPr>
          <p:cNvPr id="9" name="TextBox 8">
            <a:extLst>
              <a:ext uri="{FF2B5EF4-FFF2-40B4-BE49-F238E27FC236}">
                <a16:creationId xmlns:a16="http://schemas.microsoft.com/office/drawing/2014/main" id="{A8568D3C-9EF8-20FB-6B38-0D8C8D5666CC}"/>
              </a:ext>
            </a:extLst>
          </p:cNvPr>
          <p:cNvSpPr txBox="1"/>
          <p:nvPr/>
        </p:nvSpPr>
        <p:spPr>
          <a:xfrm>
            <a:off x="541824" y="557489"/>
            <a:ext cx="8352928" cy="923330"/>
          </a:xfrm>
          <a:prstGeom prst="rect">
            <a:avLst/>
          </a:prstGeom>
          <a:noFill/>
        </p:spPr>
        <p:txBody>
          <a:bodyPr wrap="square" rtlCol="0">
            <a:spAutoFit/>
          </a:bodyPr>
          <a:lstStyle/>
          <a:p>
            <a:r>
              <a:rPr lang="en-IN" sz="1800" dirty="0">
                <a:effectLst/>
                <a:latin typeface="Poor Richard" panose="02080502050505020702" pitchFamily="18" charset="0"/>
                <a:ea typeface="Calibri" panose="020F0502020204030204" pitchFamily="34" charset="0"/>
                <a:cs typeface="Open Sans" panose="020B0606030504020204" pitchFamily="34" charset="0"/>
              </a:rPr>
              <a:t>The use of </a:t>
            </a:r>
            <a:r>
              <a:rPr lang="en-IN" sz="1800" b="1" dirty="0">
                <a:effectLst/>
                <a:latin typeface="Poor Richard" panose="02080502050505020702" pitchFamily="18" charset="0"/>
                <a:ea typeface="Calibri" panose="020F0502020204030204" pitchFamily="34" charset="0"/>
                <a:cs typeface="Open Sans" panose="020B0606030504020204" pitchFamily="34" charset="0"/>
              </a:rPr>
              <a:t>Logistic Regression</a:t>
            </a:r>
            <a:r>
              <a:rPr lang="en-IN" sz="1800" dirty="0">
                <a:effectLst/>
                <a:latin typeface="Poor Richard" panose="02080502050505020702" pitchFamily="18" charset="0"/>
                <a:ea typeface="Calibri" panose="020F0502020204030204" pitchFamily="34" charset="0"/>
                <a:cs typeface="Open Sans" panose="020B0606030504020204" pitchFamily="34" charset="0"/>
              </a:rPr>
              <a:t> is to predict the categorical dependent variable with the assistance and knowledge of independent variables. The overall aim of Logistic Regression is to classify outputs, which can only be between 0 and 1.</a:t>
            </a:r>
            <a:endParaRPr lang="en-IN" sz="3200" dirty="0"/>
          </a:p>
        </p:txBody>
      </p:sp>
      <p:sp>
        <p:nvSpPr>
          <p:cNvPr id="10" name="TextBox 9">
            <a:extLst>
              <a:ext uri="{FF2B5EF4-FFF2-40B4-BE49-F238E27FC236}">
                <a16:creationId xmlns:a16="http://schemas.microsoft.com/office/drawing/2014/main" id="{0970F98D-B568-2137-99E4-E4B7AADB72F5}"/>
              </a:ext>
            </a:extLst>
          </p:cNvPr>
          <p:cNvSpPr txBox="1"/>
          <p:nvPr/>
        </p:nvSpPr>
        <p:spPr>
          <a:xfrm>
            <a:off x="1392212" y="972724"/>
            <a:ext cx="5700068"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4F06F52-3ACE-ABBA-6ECC-4BB37E5C3E07}"/>
              </a:ext>
            </a:extLst>
          </p:cNvPr>
          <p:cNvSpPr txBox="1"/>
          <p:nvPr/>
        </p:nvSpPr>
        <p:spPr>
          <a:xfrm>
            <a:off x="213767" y="29622"/>
            <a:ext cx="3890809" cy="523220"/>
          </a:xfrm>
          <a:prstGeom prst="rect">
            <a:avLst/>
          </a:prstGeom>
          <a:noFill/>
        </p:spPr>
        <p:txBody>
          <a:bodyPr wrap="none" rtlCol="0">
            <a:spAutoFit/>
          </a:bodyPr>
          <a:lstStyle/>
          <a:p>
            <a:r>
              <a:rPr lang="en-IN" sz="2800" dirty="0">
                <a:solidFill>
                  <a:schemeClr val="accent3"/>
                </a:solidFill>
              </a:rPr>
              <a:t>LOGISTIC REGRESSION</a:t>
            </a:r>
          </a:p>
        </p:txBody>
      </p:sp>
    </p:spTree>
    <p:extLst>
      <p:ext uri="{BB962C8B-B14F-4D97-AF65-F5344CB8AC3E}">
        <p14:creationId xmlns:p14="http://schemas.microsoft.com/office/powerpoint/2010/main" val="316420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B608-24C1-A6A1-A9CC-C1884AC269F9}"/>
              </a:ext>
            </a:extLst>
          </p:cNvPr>
          <p:cNvSpPr>
            <a:spLocks noGrp="1"/>
          </p:cNvSpPr>
          <p:nvPr>
            <p:ph type="title"/>
          </p:nvPr>
        </p:nvSpPr>
        <p:spPr>
          <a:xfrm>
            <a:off x="382588" y="-16071"/>
            <a:ext cx="8229600" cy="648072"/>
          </a:xfrm>
        </p:spPr>
        <p:txBody>
          <a:bodyPr>
            <a:normAutofit/>
          </a:bodyPr>
          <a:lstStyle/>
          <a:p>
            <a:r>
              <a:rPr lang="en-US" sz="3200" dirty="0">
                <a:solidFill>
                  <a:srgbClr val="00B050"/>
                </a:solidFill>
                <a:latin typeface="Algerian" panose="04020705040A02060702" pitchFamily="82" charset="0"/>
              </a:rPr>
              <a:t>Logistic regression MODEL:</a:t>
            </a:r>
            <a:endParaRPr lang="en-IN" sz="3200" dirty="0">
              <a:solidFill>
                <a:srgbClr val="00B050"/>
              </a:solidFill>
              <a:latin typeface="Algerian" panose="04020705040A02060702" pitchFamily="82" charset="0"/>
            </a:endParaRPr>
          </a:p>
        </p:txBody>
      </p:sp>
      <p:sp>
        <p:nvSpPr>
          <p:cNvPr id="3" name="Text Placeholder 2">
            <a:extLst>
              <a:ext uri="{FF2B5EF4-FFF2-40B4-BE49-F238E27FC236}">
                <a16:creationId xmlns:a16="http://schemas.microsoft.com/office/drawing/2014/main" id="{6BEDD129-0E2B-3644-4EC0-4EEBF06CAB53}"/>
              </a:ext>
            </a:extLst>
          </p:cNvPr>
          <p:cNvSpPr>
            <a:spLocks noGrp="1"/>
          </p:cNvSpPr>
          <p:nvPr>
            <p:ph type="body" idx="1"/>
          </p:nvPr>
        </p:nvSpPr>
        <p:spPr>
          <a:xfrm>
            <a:off x="116983" y="4109883"/>
            <a:ext cx="4104456" cy="2808312"/>
          </a:xfrm>
        </p:spPr>
        <p:txBody>
          <a:bodyPr>
            <a:normAutofit/>
          </a:bodyPr>
          <a:lstStyle/>
          <a:p>
            <a:pPr fontAlgn="base"/>
            <a:r>
              <a:rPr lang="en-IN" sz="1400" dirty="0">
                <a:solidFill>
                  <a:srgbClr val="002060"/>
                </a:solidFill>
                <a:highlight>
                  <a:srgbClr val="C0C0C0"/>
                </a:highlight>
                <a:latin typeface="Rockwell Nova" panose="02060503020205020403" pitchFamily="18" charset="0"/>
                <a:ea typeface="Times New Roman" panose="02020603050405020304" pitchFamily="18" charset="0"/>
              </a:rPr>
              <a:t>We can </a:t>
            </a:r>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use the </a:t>
            </a:r>
            <a:r>
              <a:rPr lang="en-IN" sz="1400" u="sng" dirty="0">
                <a:solidFill>
                  <a:srgbClr val="002060"/>
                </a:solidFill>
                <a:effectLst/>
                <a:highlight>
                  <a:srgbClr val="C0C0C0"/>
                </a:highlight>
                <a:latin typeface="Rockwell Nova" panose="02060503020205020403"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Chi-Square to P-Value Calculator</a:t>
            </a:r>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 to find that a X</a:t>
            </a:r>
            <a:r>
              <a:rPr lang="en-IN" sz="1400" baseline="30000" dirty="0">
                <a:solidFill>
                  <a:srgbClr val="002060"/>
                </a:solidFill>
                <a:effectLst/>
                <a:highlight>
                  <a:srgbClr val="C0C0C0"/>
                </a:highlight>
                <a:latin typeface="Rockwell Nova" panose="02060503020205020403" pitchFamily="18" charset="0"/>
                <a:ea typeface="Times New Roman" panose="02020603050405020304" pitchFamily="18" charset="0"/>
              </a:rPr>
              <a:t>2</a:t>
            </a:r>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 value of 147.7  with 7 degrees of freedom has a p-value less than 0.000001.Since this p-value is much less than .05, we would conclude that the model is highly useful.</a:t>
            </a:r>
          </a:p>
          <a:p>
            <a:pPr fontAlgn="base"/>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Here the AIC VALUE is – 451.96</a:t>
            </a:r>
          </a:p>
          <a:p>
            <a:endParaRPr lang="en-IN" dirty="0"/>
          </a:p>
        </p:txBody>
      </p:sp>
      <p:sp>
        <p:nvSpPr>
          <p:cNvPr id="4" name="Text Placeholder 3">
            <a:extLst>
              <a:ext uri="{FF2B5EF4-FFF2-40B4-BE49-F238E27FC236}">
                <a16:creationId xmlns:a16="http://schemas.microsoft.com/office/drawing/2014/main" id="{39CE2C3F-F28C-BAE6-6850-0FC3E050F406}"/>
              </a:ext>
            </a:extLst>
          </p:cNvPr>
          <p:cNvSpPr>
            <a:spLocks noGrp="1"/>
          </p:cNvSpPr>
          <p:nvPr>
            <p:ph type="body" sz="quarter" idx="3"/>
          </p:nvPr>
        </p:nvSpPr>
        <p:spPr>
          <a:xfrm>
            <a:off x="4442833" y="4121696"/>
            <a:ext cx="4608511" cy="2736304"/>
          </a:xfrm>
        </p:spPr>
        <p:txBody>
          <a:bodyPr>
            <a:normAutofit/>
          </a:bodyPr>
          <a:lstStyle/>
          <a:p>
            <a:pPr fontAlgn="base"/>
            <a:r>
              <a:rPr lang="en-IN" sz="1400" dirty="0">
                <a:solidFill>
                  <a:srgbClr val="002060"/>
                </a:solidFill>
                <a:highlight>
                  <a:srgbClr val="C0C0C0"/>
                </a:highlight>
                <a:latin typeface="Rockwell Nova" panose="02060503020205020403" pitchFamily="18" charset="0"/>
                <a:ea typeface="Times New Roman" panose="02020603050405020304" pitchFamily="18" charset="0"/>
              </a:rPr>
              <a:t>We can </a:t>
            </a:r>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use the </a:t>
            </a:r>
            <a:r>
              <a:rPr lang="en-IN" sz="1400" u="sng" dirty="0">
                <a:solidFill>
                  <a:srgbClr val="002060"/>
                </a:solidFill>
                <a:effectLst/>
                <a:highlight>
                  <a:srgbClr val="C0C0C0"/>
                </a:highlight>
                <a:latin typeface="Rockwell Nova" panose="02060503020205020403"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Chi-Square to P-Value Calculator</a:t>
            </a:r>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 to find that a X</a:t>
            </a:r>
            <a:r>
              <a:rPr lang="en-IN" sz="1400" baseline="30000" dirty="0">
                <a:solidFill>
                  <a:srgbClr val="002060"/>
                </a:solidFill>
                <a:effectLst/>
                <a:highlight>
                  <a:srgbClr val="C0C0C0"/>
                </a:highlight>
                <a:latin typeface="Rockwell Nova" panose="02060503020205020403" pitchFamily="18" charset="0"/>
                <a:ea typeface="Times New Roman" panose="02020603050405020304" pitchFamily="18" charset="0"/>
              </a:rPr>
              <a:t>2</a:t>
            </a:r>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 value of 145.95 with 4 degrees of freedom has a p-value less than 0.000001.Since this p-value is much less than .05, we would conclude that the model is highly useful.</a:t>
            </a:r>
          </a:p>
          <a:p>
            <a:pPr fontAlgn="base"/>
            <a:r>
              <a:rPr lang="en-IN" sz="1400" dirty="0">
                <a:solidFill>
                  <a:srgbClr val="002060"/>
                </a:solidFill>
                <a:effectLst/>
                <a:highlight>
                  <a:srgbClr val="C0C0C0"/>
                </a:highlight>
                <a:latin typeface="Rockwell Nova" panose="02060503020205020403" pitchFamily="18" charset="0"/>
                <a:ea typeface="Times New Roman" panose="02020603050405020304" pitchFamily="18" charset="0"/>
              </a:rPr>
              <a:t>Here the AIC VALUE is – 447.71</a:t>
            </a:r>
          </a:p>
          <a:p>
            <a:endParaRPr lang="en-IN" dirty="0"/>
          </a:p>
        </p:txBody>
      </p:sp>
      <p:pic>
        <p:nvPicPr>
          <p:cNvPr id="7" name="Content Placeholder 6">
            <a:extLst>
              <a:ext uri="{FF2B5EF4-FFF2-40B4-BE49-F238E27FC236}">
                <a16:creationId xmlns:a16="http://schemas.microsoft.com/office/drawing/2014/main" id="{920EB637-FE81-3E17-1999-5F206A17333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613" r="4447"/>
          <a:stretch/>
        </p:blipFill>
        <p:spPr bwMode="auto">
          <a:xfrm>
            <a:off x="-15984" y="1196752"/>
            <a:ext cx="4427984" cy="3142835"/>
          </a:xfrm>
          <a:prstGeom prst="rect">
            <a:avLst/>
          </a:prstGeom>
          <a:noFill/>
        </p:spPr>
      </p:pic>
      <p:pic>
        <p:nvPicPr>
          <p:cNvPr id="8" name="Picture 7">
            <a:extLst>
              <a:ext uri="{FF2B5EF4-FFF2-40B4-BE49-F238E27FC236}">
                <a16:creationId xmlns:a16="http://schemas.microsoft.com/office/drawing/2014/main" id="{ACEC4398-9016-8EAA-44DD-4A5D411224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35448" y="1189650"/>
            <a:ext cx="4829905" cy="3149937"/>
          </a:xfrm>
          <a:prstGeom prst="rect">
            <a:avLst/>
          </a:prstGeom>
          <a:noFill/>
        </p:spPr>
      </p:pic>
      <p:sp>
        <p:nvSpPr>
          <p:cNvPr id="6" name="TextBox 5">
            <a:extLst>
              <a:ext uri="{FF2B5EF4-FFF2-40B4-BE49-F238E27FC236}">
                <a16:creationId xmlns:a16="http://schemas.microsoft.com/office/drawing/2014/main" id="{12D8983B-BB58-D826-016B-EE6C3A63B188}"/>
              </a:ext>
            </a:extLst>
          </p:cNvPr>
          <p:cNvSpPr txBox="1"/>
          <p:nvPr/>
        </p:nvSpPr>
        <p:spPr>
          <a:xfrm>
            <a:off x="-28568" y="476672"/>
            <a:ext cx="9304824" cy="646331"/>
          </a:xfrm>
          <a:prstGeom prst="rect">
            <a:avLst/>
          </a:prstGeom>
          <a:noFill/>
        </p:spPr>
        <p:txBody>
          <a:bodyPr wrap="square">
            <a:spAutoFit/>
          </a:bodyPr>
          <a:lstStyle/>
          <a:p>
            <a:r>
              <a:rPr lang="en-IN" sz="1800" dirty="0">
                <a:effectLst/>
                <a:latin typeface="Poor Richard" panose="02080502050505020702" pitchFamily="18" charset="0"/>
                <a:ea typeface="Times New Roman" panose="02020603050405020304" pitchFamily="18" charset="0"/>
                <a:cs typeface="Times New Roman" panose="02020603050405020304" pitchFamily="18" charset="0"/>
              </a:rPr>
              <a:t>The disease Sepsis itself is a dependent variable. Where PRG , PL , PR , SK , M11(BMI) , BD2 and Age all are the combined set of independent variables</a:t>
            </a:r>
            <a:endParaRPr lang="en-IN" dirty="0"/>
          </a:p>
        </p:txBody>
      </p:sp>
    </p:spTree>
    <p:extLst>
      <p:ext uri="{BB962C8B-B14F-4D97-AF65-F5344CB8AC3E}">
        <p14:creationId xmlns:p14="http://schemas.microsoft.com/office/powerpoint/2010/main" val="313466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B2D1-E17C-C744-4743-7301332A0EEA}"/>
              </a:ext>
            </a:extLst>
          </p:cNvPr>
          <p:cNvSpPr>
            <a:spLocks noGrp="1"/>
          </p:cNvSpPr>
          <p:nvPr>
            <p:ph type="title" idx="4294967295"/>
          </p:nvPr>
        </p:nvSpPr>
        <p:spPr>
          <a:xfrm>
            <a:off x="0" y="0"/>
            <a:ext cx="6572250" cy="404813"/>
          </a:xfrm>
        </p:spPr>
        <p:txBody>
          <a:bodyPr>
            <a:normAutofit fontScale="90000"/>
          </a:bodyPr>
          <a:lstStyle/>
          <a:p>
            <a:r>
              <a:rPr lang="en-US" sz="2400" dirty="0">
                <a:solidFill>
                  <a:srgbClr val="7030A0"/>
                </a:solidFill>
                <a:latin typeface="Algerian" panose="04020705040A02060702" pitchFamily="82" charset="0"/>
              </a:rPr>
              <a:t>CONFUSION MATRIX FOR THE 2 MODELS:</a:t>
            </a:r>
            <a:endParaRPr lang="en-IN" sz="2400" dirty="0">
              <a:solidFill>
                <a:srgbClr val="7030A0"/>
              </a:solidFill>
              <a:latin typeface="Algerian" panose="04020705040A02060702" pitchFamily="82" charset="0"/>
            </a:endParaRPr>
          </a:p>
        </p:txBody>
      </p:sp>
      <p:sp>
        <p:nvSpPr>
          <p:cNvPr id="3" name="Text Placeholder 2">
            <a:extLst>
              <a:ext uri="{FF2B5EF4-FFF2-40B4-BE49-F238E27FC236}">
                <a16:creationId xmlns:a16="http://schemas.microsoft.com/office/drawing/2014/main" id="{0B5B926F-F650-27C5-1ECB-8F2F60024EF8}"/>
              </a:ext>
            </a:extLst>
          </p:cNvPr>
          <p:cNvSpPr>
            <a:spLocks noGrp="1"/>
          </p:cNvSpPr>
          <p:nvPr>
            <p:ph type="body" idx="4294967295"/>
          </p:nvPr>
        </p:nvSpPr>
        <p:spPr>
          <a:xfrm>
            <a:off x="323528" y="3138299"/>
            <a:ext cx="3763963" cy="3024187"/>
          </a:xfrm>
        </p:spPr>
        <p:txBody>
          <a:bodyPr>
            <a:normAutofit fontScale="55000" lnSpcReduction="20000"/>
          </a:bodyPr>
          <a:lstStyle/>
          <a:p>
            <a:r>
              <a:rPr lang="en-IN" sz="2900" dirty="0">
                <a:solidFill>
                  <a:schemeClr val="tx2">
                    <a:lumMod val="50000"/>
                  </a:schemeClr>
                </a:solidFill>
                <a:effectLst/>
                <a:latin typeface="Rockwell" panose="02060603020205020403" pitchFamily="18" charset="0"/>
                <a:ea typeface="Calibri" panose="020F0502020204030204" pitchFamily="34" charset="0"/>
                <a:cs typeface="Times New Roman" panose="02020603050405020304" pitchFamily="18" charset="0"/>
              </a:rPr>
              <a:t>Accuracy of the given confusion matrix is the ratio of diagonal sum to the total sum of members of that matrix . Here our model is 81.33% accurate and 18.6667% is misclassified by the model. So we can tell this is a good model  but if we ignore the  insignificant </a:t>
            </a:r>
            <a:r>
              <a:rPr lang="en-IN" sz="2600" dirty="0">
                <a:solidFill>
                  <a:schemeClr val="tx2">
                    <a:lumMod val="50000"/>
                  </a:schemeClr>
                </a:solidFill>
                <a:effectLst/>
                <a:latin typeface="Rockwell" panose="02060603020205020403" pitchFamily="18" charset="0"/>
                <a:ea typeface="Calibri" panose="020F0502020204030204" pitchFamily="34" charset="0"/>
                <a:cs typeface="Times New Roman" panose="02020603050405020304" pitchFamily="18" charset="0"/>
              </a:rPr>
              <a:t>variables, better model can be made. </a:t>
            </a:r>
          </a:p>
          <a:p>
            <a:endParaRPr lang="en-IN" dirty="0"/>
          </a:p>
        </p:txBody>
      </p:sp>
      <p:sp>
        <p:nvSpPr>
          <p:cNvPr id="5" name="Text Placeholder 4">
            <a:extLst>
              <a:ext uri="{FF2B5EF4-FFF2-40B4-BE49-F238E27FC236}">
                <a16:creationId xmlns:a16="http://schemas.microsoft.com/office/drawing/2014/main" id="{02AAA26C-0270-7C49-6F98-A2BFA6109C8D}"/>
              </a:ext>
            </a:extLst>
          </p:cNvPr>
          <p:cNvSpPr>
            <a:spLocks noGrp="1"/>
          </p:cNvSpPr>
          <p:nvPr>
            <p:ph type="body" sz="quarter" idx="4294967295"/>
          </p:nvPr>
        </p:nvSpPr>
        <p:spPr>
          <a:xfrm>
            <a:off x="4900226" y="3405001"/>
            <a:ext cx="3679825" cy="2040224"/>
          </a:xfrm>
        </p:spPr>
        <p:txBody>
          <a:bodyPr>
            <a:normAutofit fontScale="40000" lnSpcReduction="20000"/>
          </a:bodyPr>
          <a:lstStyle/>
          <a:p>
            <a:r>
              <a:rPr lang="en-IN" sz="3400" dirty="0">
                <a:solidFill>
                  <a:schemeClr val="tx2">
                    <a:lumMod val="50000"/>
                  </a:schemeClr>
                </a:solidFill>
                <a:effectLst/>
                <a:latin typeface="Rockwell" panose="02060603020205020403" pitchFamily="18" charset="0"/>
                <a:ea typeface="Calibri" panose="020F0502020204030204" pitchFamily="34" charset="0"/>
                <a:cs typeface="Times New Roman" panose="02020603050405020304" pitchFamily="18" charset="0"/>
              </a:rPr>
              <a:t>Accuracy of the given confusion matrix is the ratio of diagonal sum to the total sum of members of that matrix . Here our model is 84.66% accurate and 15.33% is misclassified by the model. So we can tell this is a good model  but if we ignore the  insignificant variables, better model can be made</a:t>
            </a:r>
            <a:r>
              <a:rPr lang="en-IN" sz="2900" dirty="0">
                <a:solidFill>
                  <a:schemeClr val="tx2">
                    <a:lumMod val="50000"/>
                  </a:schemeClr>
                </a:solidFill>
                <a:effectLst/>
                <a:latin typeface="Rockwell" panose="02060603020205020403" pitchFamily="18" charset="0"/>
                <a:ea typeface="Calibri" panose="020F0502020204030204" pitchFamily="34" charset="0"/>
                <a:cs typeface="Times New Roman" panose="02020603050405020304" pitchFamily="18" charset="0"/>
              </a:rPr>
              <a:t>. </a:t>
            </a:r>
          </a:p>
          <a:p>
            <a:endParaRPr lang="en-IN" dirty="0"/>
          </a:p>
        </p:txBody>
      </p:sp>
      <p:graphicFrame>
        <p:nvGraphicFramePr>
          <p:cNvPr id="31" name="Table 31">
            <a:extLst>
              <a:ext uri="{FF2B5EF4-FFF2-40B4-BE49-F238E27FC236}">
                <a16:creationId xmlns:a16="http://schemas.microsoft.com/office/drawing/2014/main" id="{21E2FBC0-43E4-1283-0311-2ADAD3693A93}"/>
              </a:ext>
            </a:extLst>
          </p:cNvPr>
          <p:cNvGraphicFramePr>
            <a:graphicFrameLocks noGrp="1"/>
          </p:cNvGraphicFramePr>
          <p:nvPr>
            <p:ph sz="half" idx="4294967295"/>
            <p:extLst>
              <p:ext uri="{D42A27DB-BD31-4B8C-83A1-F6EECF244321}">
                <p14:modId xmlns:p14="http://schemas.microsoft.com/office/powerpoint/2010/main" val="895507887"/>
              </p:ext>
            </p:extLst>
          </p:nvPr>
        </p:nvGraphicFramePr>
        <p:xfrm>
          <a:off x="539552" y="489532"/>
          <a:ext cx="3778332" cy="2489571"/>
        </p:xfrm>
        <a:graphic>
          <a:graphicData uri="http://schemas.openxmlformats.org/drawingml/2006/table">
            <a:tbl>
              <a:tblPr firstRow="1" firstCol="1" bandRow="1">
                <a:tableStyleId>{5C22544A-7EE6-4342-B048-85BDC9FD1C3A}</a:tableStyleId>
              </a:tblPr>
              <a:tblGrid>
                <a:gridCol w="1384904">
                  <a:extLst>
                    <a:ext uri="{9D8B030D-6E8A-4147-A177-3AD203B41FA5}">
                      <a16:colId xmlns:a16="http://schemas.microsoft.com/office/drawing/2014/main" val="825542544"/>
                    </a:ext>
                  </a:extLst>
                </a:gridCol>
                <a:gridCol w="1207394">
                  <a:extLst>
                    <a:ext uri="{9D8B030D-6E8A-4147-A177-3AD203B41FA5}">
                      <a16:colId xmlns:a16="http://schemas.microsoft.com/office/drawing/2014/main" val="4289587622"/>
                    </a:ext>
                  </a:extLst>
                </a:gridCol>
                <a:gridCol w="1186034">
                  <a:extLst>
                    <a:ext uri="{9D8B030D-6E8A-4147-A177-3AD203B41FA5}">
                      <a16:colId xmlns:a16="http://schemas.microsoft.com/office/drawing/2014/main" val="412843204"/>
                    </a:ext>
                  </a:extLst>
                </a:gridCol>
              </a:tblGrid>
              <a:tr h="829857">
                <a:tc>
                  <a:txBody>
                    <a:bodyPr/>
                    <a:lstStyle/>
                    <a:p>
                      <a:r>
                        <a:rPr lang="en-US" sz="1800" i="1" dirty="0">
                          <a:solidFill>
                            <a:srgbClr val="002060"/>
                          </a:solidFill>
                          <a:latin typeface="Algerian" panose="04020705040A02060702" pitchFamily="82" charset="0"/>
                        </a:rPr>
                        <a:t>TARGET</a:t>
                      </a:r>
                      <a:endParaRPr lang="en-IN" sz="1800" i="1" dirty="0">
                        <a:solidFill>
                          <a:srgbClr val="002060"/>
                        </a:solidFill>
                        <a:latin typeface="Algerian" panose="04020705040A02060702" pitchFamily="82" charset="0"/>
                      </a:endParaRPr>
                    </a:p>
                  </a:txBody>
                  <a:tcPr/>
                </a:tc>
                <a:tc>
                  <a:txBody>
                    <a:bodyPr/>
                    <a:lstStyle/>
                    <a:p>
                      <a:r>
                        <a:rPr lang="en-US" dirty="0"/>
                        <a:t>ACTUALLY NEGATIVE</a:t>
                      </a:r>
                    </a:p>
                    <a:p>
                      <a:r>
                        <a:rPr lang="en-US" dirty="0"/>
                        <a:t>(0)</a:t>
                      </a:r>
                      <a:endParaRPr lang="en-IN" dirty="0"/>
                    </a:p>
                  </a:txBody>
                  <a:tcPr/>
                </a:tc>
                <a:tc>
                  <a:txBody>
                    <a:bodyPr/>
                    <a:lstStyle/>
                    <a:p>
                      <a:r>
                        <a:rPr lang="en-US" dirty="0"/>
                        <a:t>ACTUALLYPOSITIVE</a:t>
                      </a:r>
                    </a:p>
                    <a:p>
                      <a:r>
                        <a:rPr lang="en-US" dirty="0"/>
                        <a:t>(1)</a:t>
                      </a:r>
                      <a:endParaRPr lang="en-IN" dirty="0"/>
                    </a:p>
                  </a:txBody>
                  <a:tcPr/>
                </a:tc>
                <a:extLst>
                  <a:ext uri="{0D108BD9-81ED-4DB2-BD59-A6C34878D82A}">
                    <a16:rowId xmlns:a16="http://schemas.microsoft.com/office/drawing/2014/main" val="633069013"/>
                  </a:ext>
                </a:extLst>
              </a:tr>
              <a:tr h="829857">
                <a:tc>
                  <a:txBody>
                    <a:bodyPr/>
                    <a:lstStyle/>
                    <a:p>
                      <a:r>
                        <a:rPr lang="en-US" dirty="0"/>
                        <a:t>PREDICTED</a:t>
                      </a:r>
                    </a:p>
                    <a:p>
                      <a:r>
                        <a:rPr lang="en-US" dirty="0"/>
                        <a:t>NEGATIVE</a:t>
                      </a:r>
                    </a:p>
                    <a:p>
                      <a:r>
                        <a:rPr lang="en-US" dirty="0"/>
                        <a:t>(0)</a:t>
                      </a:r>
                    </a:p>
                  </a:txBody>
                  <a:tcPr/>
                </a:tc>
                <a:tc>
                  <a:txBody>
                    <a:bodyPr/>
                    <a:lstStyle/>
                    <a:p>
                      <a:r>
                        <a:rPr lang="en-US" dirty="0"/>
                        <a:t>90</a:t>
                      </a:r>
                      <a:endParaRPr lang="en-IN" dirty="0"/>
                    </a:p>
                  </a:txBody>
                  <a:tcPr/>
                </a:tc>
                <a:tc>
                  <a:txBody>
                    <a:bodyPr/>
                    <a:lstStyle/>
                    <a:p>
                      <a:r>
                        <a:rPr lang="en-US" dirty="0"/>
                        <a:t>11</a:t>
                      </a:r>
                      <a:endParaRPr lang="en-IN" dirty="0"/>
                    </a:p>
                  </a:txBody>
                  <a:tcPr/>
                </a:tc>
                <a:extLst>
                  <a:ext uri="{0D108BD9-81ED-4DB2-BD59-A6C34878D82A}">
                    <a16:rowId xmlns:a16="http://schemas.microsoft.com/office/drawing/2014/main" val="3092612245"/>
                  </a:ext>
                </a:extLst>
              </a:tr>
              <a:tr h="829857">
                <a:tc>
                  <a:txBody>
                    <a:bodyPr/>
                    <a:lstStyle/>
                    <a:p>
                      <a:r>
                        <a:rPr lang="en-US" dirty="0"/>
                        <a:t>PREDICTED</a:t>
                      </a:r>
                    </a:p>
                    <a:p>
                      <a:r>
                        <a:rPr lang="en-US" dirty="0"/>
                        <a:t>POSITIVE</a:t>
                      </a:r>
                    </a:p>
                    <a:p>
                      <a:r>
                        <a:rPr lang="en-US" dirty="0"/>
                        <a:t>(1)</a:t>
                      </a:r>
                      <a:endParaRPr lang="en-IN" dirty="0"/>
                    </a:p>
                  </a:txBody>
                  <a:tcPr/>
                </a:tc>
                <a:tc>
                  <a:txBody>
                    <a:bodyPr/>
                    <a:lstStyle/>
                    <a:p>
                      <a:r>
                        <a:rPr lang="en-US" dirty="0"/>
                        <a:t>17</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4239238854"/>
                  </a:ext>
                </a:extLst>
              </a:tr>
            </a:tbl>
          </a:graphicData>
        </a:graphic>
      </p:graphicFrame>
      <p:graphicFrame>
        <p:nvGraphicFramePr>
          <p:cNvPr id="32" name="Table 31">
            <a:extLst>
              <a:ext uri="{FF2B5EF4-FFF2-40B4-BE49-F238E27FC236}">
                <a16:creationId xmlns:a16="http://schemas.microsoft.com/office/drawing/2014/main" id="{994B9C1F-D551-469F-2955-EECD400D5AE8}"/>
              </a:ext>
            </a:extLst>
          </p:cNvPr>
          <p:cNvGraphicFramePr>
            <a:graphicFrameLocks/>
          </p:cNvGraphicFramePr>
          <p:nvPr>
            <p:extLst>
              <p:ext uri="{D42A27DB-BD31-4B8C-83A1-F6EECF244321}">
                <p14:modId xmlns:p14="http://schemas.microsoft.com/office/powerpoint/2010/main" val="3120885594"/>
              </p:ext>
            </p:extLst>
          </p:nvPr>
        </p:nvGraphicFramePr>
        <p:xfrm>
          <a:off x="4826118" y="535696"/>
          <a:ext cx="3828043" cy="2489571"/>
        </p:xfrm>
        <a:graphic>
          <a:graphicData uri="http://schemas.openxmlformats.org/drawingml/2006/table">
            <a:tbl>
              <a:tblPr firstRow="1" firstCol="1" bandRow="1">
                <a:tableStyleId>{5C22544A-7EE6-4342-B048-85BDC9FD1C3A}</a:tableStyleId>
              </a:tblPr>
              <a:tblGrid>
                <a:gridCol w="1307763">
                  <a:extLst>
                    <a:ext uri="{9D8B030D-6E8A-4147-A177-3AD203B41FA5}">
                      <a16:colId xmlns:a16="http://schemas.microsoft.com/office/drawing/2014/main" val="825542544"/>
                    </a:ext>
                  </a:extLst>
                </a:gridCol>
                <a:gridCol w="1224136">
                  <a:extLst>
                    <a:ext uri="{9D8B030D-6E8A-4147-A177-3AD203B41FA5}">
                      <a16:colId xmlns:a16="http://schemas.microsoft.com/office/drawing/2014/main" val="4289587622"/>
                    </a:ext>
                  </a:extLst>
                </a:gridCol>
                <a:gridCol w="1296144">
                  <a:extLst>
                    <a:ext uri="{9D8B030D-6E8A-4147-A177-3AD203B41FA5}">
                      <a16:colId xmlns:a16="http://schemas.microsoft.com/office/drawing/2014/main" val="412843204"/>
                    </a:ext>
                  </a:extLst>
                </a:gridCol>
              </a:tblGrid>
              <a:tr h="832561">
                <a:tc>
                  <a:txBody>
                    <a:bodyPr/>
                    <a:lstStyle/>
                    <a:p>
                      <a:r>
                        <a:rPr lang="en-US" sz="1800" i="1" dirty="0">
                          <a:solidFill>
                            <a:srgbClr val="002060"/>
                          </a:solidFill>
                          <a:latin typeface="Algerian" panose="04020705040A02060702" pitchFamily="82" charset="0"/>
                        </a:rPr>
                        <a:t>TARGET</a:t>
                      </a:r>
                      <a:endParaRPr lang="en-IN" sz="1800" i="1" dirty="0">
                        <a:solidFill>
                          <a:srgbClr val="002060"/>
                        </a:solidFill>
                        <a:latin typeface="Algerian" panose="04020705040A02060702" pitchFamily="82" charset="0"/>
                      </a:endParaRPr>
                    </a:p>
                  </a:txBody>
                  <a:tcPr/>
                </a:tc>
                <a:tc>
                  <a:txBody>
                    <a:bodyPr/>
                    <a:lstStyle/>
                    <a:p>
                      <a:r>
                        <a:rPr lang="en-US" dirty="0"/>
                        <a:t>ACTUALLY NEGATIVE</a:t>
                      </a:r>
                    </a:p>
                    <a:p>
                      <a:r>
                        <a:rPr lang="en-US" dirty="0"/>
                        <a:t>(0)</a:t>
                      </a:r>
                      <a:endParaRPr lang="en-IN" dirty="0"/>
                    </a:p>
                  </a:txBody>
                  <a:tcPr/>
                </a:tc>
                <a:tc>
                  <a:txBody>
                    <a:bodyPr/>
                    <a:lstStyle/>
                    <a:p>
                      <a:r>
                        <a:rPr lang="en-US" dirty="0"/>
                        <a:t>ACTUALLY</a:t>
                      </a:r>
                    </a:p>
                    <a:p>
                      <a:r>
                        <a:rPr lang="en-US" dirty="0"/>
                        <a:t>POSITIVE</a:t>
                      </a:r>
                    </a:p>
                    <a:p>
                      <a:r>
                        <a:rPr lang="en-US" dirty="0"/>
                        <a:t>(0)</a:t>
                      </a:r>
                      <a:endParaRPr lang="en-IN" dirty="0"/>
                    </a:p>
                  </a:txBody>
                  <a:tcPr/>
                </a:tc>
                <a:extLst>
                  <a:ext uri="{0D108BD9-81ED-4DB2-BD59-A6C34878D82A}">
                    <a16:rowId xmlns:a16="http://schemas.microsoft.com/office/drawing/2014/main" val="633069013"/>
                  </a:ext>
                </a:extLst>
              </a:tr>
              <a:tr h="828505">
                <a:tc>
                  <a:txBody>
                    <a:bodyPr/>
                    <a:lstStyle/>
                    <a:p>
                      <a:r>
                        <a:rPr lang="en-US" dirty="0"/>
                        <a:t>PREDICTED</a:t>
                      </a:r>
                    </a:p>
                    <a:p>
                      <a:r>
                        <a:rPr lang="en-US" dirty="0"/>
                        <a:t>NEGATIVE</a:t>
                      </a:r>
                    </a:p>
                    <a:p>
                      <a:r>
                        <a:rPr lang="en-US" dirty="0"/>
                        <a:t>(0)</a:t>
                      </a:r>
                    </a:p>
                  </a:txBody>
                  <a:tcPr/>
                </a:tc>
                <a:tc>
                  <a:txBody>
                    <a:bodyPr/>
                    <a:lstStyle/>
                    <a:p>
                      <a:r>
                        <a:rPr lang="en-US" dirty="0"/>
                        <a:t>96</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3092612245"/>
                  </a:ext>
                </a:extLst>
              </a:tr>
              <a:tr h="828505">
                <a:tc>
                  <a:txBody>
                    <a:bodyPr/>
                    <a:lstStyle/>
                    <a:p>
                      <a:r>
                        <a:rPr lang="en-US" dirty="0"/>
                        <a:t>PREDICTED</a:t>
                      </a:r>
                    </a:p>
                    <a:p>
                      <a:r>
                        <a:rPr lang="en-US" dirty="0"/>
                        <a:t>POSITIVE</a:t>
                      </a:r>
                    </a:p>
                    <a:p>
                      <a:r>
                        <a:rPr lang="en-US" dirty="0"/>
                        <a:t>(1)</a:t>
                      </a:r>
                      <a:endParaRPr lang="en-IN" dirty="0"/>
                    </a:p>
                  </a:txBody>
                  <a:tcPr/>
                </a:tc>
                <a:tc>
                  <a:txBody>
                    <a:bodyPr/>
                    <a:lstStyle/>
                    <a:p>
                      <a:r>
                        <a:rPr lang="en-US" dirty="0"/>
                        <a:t>17</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4239238854"/>
                  </a:ext>
                </a:extLst>
              </a:tr>
            </a:tbl>
          </a:graphicData>
        </a:graphic>
      </p:graphicFrame>
    </p:spTree>
    <p:extLst>
      <p:ext uri="{BB962C8B-B14F-4D97-AF65-F5344CB8AC3E}">
        <p14:creationId xmlns:p14="http://schemas.microsoft.com/office/powerpoint/2010/main" val="1729536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7007" y="476672"/>
            <a:ext cx="4248472" cy="2731690"/>
          </a:xfrm>
          <a:prstGeom prst="rect">
            <a:avLst/>
          </a:prstGeom>
          <a:noFill/>
          <a:ln>
            <a:noFill/>
          </a:ln>
        </p:spPr>
      </p:pic>
      <p:pic>
        <p:nvPicPr>
          <p:cNvPr id="3" name="Picture 2"/>
          <p:cNvPicPr/>
          <p:nvPr/>
        </p:nvPicPr>
        <p:blipFill>
          <a:blip r:embed="rId3"/>
          <a:srcRect l="54097" t="37613" r="-482" b="-214"/>
          <a:stretch>
            <a:fillRect/>
          </a:stretch>
        </p:blipFill>
        <p:spPr>
          <a:xfrm>
            <a:off x="426306" y="476672"/>
            <a:ext cx="4120689" cy="2731690"/>
          </a:xfrm>
          <a:prstGeom prst="rect">
            <a:avLst/>
          </a:prstGeom>
          <a:noFill/>
          <a:ln>
            <a:noFill/>
          </a:ln>
        </p:spPr>
      </p:pic>
      <p:pic>
        <p:nvPicPr>
          <p:cNvPr id="6" name="Picture 5">
            <a:extLst>
              <a:ext uri="{FF2B5EF4-FFF2-40B4-BE49-F238E27FC236}">
                <a16:creationId xmlns:a16="http://schemas.microsoft.com/office/drawing/2014/main" id="{C41DE0C0-4158-3225-0728-C8CC38C80D6B}"/>
              </a:ext>
            </a:extLst>
          </p:cNvPr>
          <p:cNvPicPr>
            <a:picLocks noChangeAspect="1"/>
          </p:cNvPicPr>
          <p:nvPr/>
        </p:nvPicPr>
        <p:blipFill rotWithShape="1">
          <a:blip r:embed="rId4"/>
          <a:srcRect l="-1953" t="55533" r="10734" b="20189"/>
          <a:stretch/>
        </p:blipFill>
        <p:spPr>
          <a:xfrm>
            <a:off x="255999" y="3586815"/>
            <a:ext cx="3883953" cy="562265"/>
          </a:xfrm>
          <a:prstGeom prst="rect">
            <a:avLst/>
          </a:prstGeom>
        </p:spPr>
      </p:pic>
      <p:sp>
        <p:nvSpPr>
          <p:cNvPr id="7" name="Rectangle 1">
            <a:extLst>
              <a:ext uri="{FF2B5EF4-FFF2-40B4-BE49-F238E27FC236}">
                <a16:creationId xmlns:a16="http://schemas.microsoft.com/office/drawing/2014/main" id="{2D0DC4B9-B9E4-6AA3-FBB5-8286C787A04D}"/>
              </a:ext>
            </a:extLst>
          </p:cNvPr>
          <p:cNvSpPr>
            <a:spLocks noChangeArrowheads="1"/>
          </p:cNvSpPr>
          <p:nvPr/>
        </p:nvSpPr>
        <p:spPr bwMode="auto">
          <a:xfrm>
            <a:off x="4788024" y="3586814"/>
            <a:ext cx="42578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Arial Unicode MS"/>
                <a:ea typeface="Times New Roman" panose="02020603050405020304" pitchFamily="18" charset="0"/>
                <a:cs typeface="Courier New" panose="02070309020205020404" pitchFamily="49" charset="0"/>
              </a:rPr>
              <a:t>Area under the curve: 0.8705</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D17B812-E6AC-339C-2558-A3F1801A49E0}"/>
              </a:ext>
            </a:extLst>
          </p:cNvPr>
          <p:cNvSpPr txBox="1"/>
          <p:nvPr/>
        </p:nvSpPr>
        <p:spPr>
          <a:xfrm>
            <a:off x="539552" y="0"/>
            <a:ext cx="4576572" cy="369332"/>
          </a:xfrm>
          <a:prstGeom prst="rect">
            <a:avLst/>
          </a:prstGeom>
          <a:noFill/>
        </p:spPr>
        <p:txBody>
          <a:bodyPr wrap="square">
            <a:spAutoFit/>
          </a:bodyPr>
          <a:lstStyle/>
          <a:p>
            <a:pPr>
              <a:spcAft>
                <a:spcPts val="400"/>
              </a:spcAft>
            </a:pPr>
            <a:r>
              <a:rPr lang="en-IN" sz="1800" b="1" dirty="0">
                <a:solidFill>
                  <a:srgbClr val="000000"/>
                </a:solidFill>
                <a:effectLst/>
                <a:latin typeface="Poor Richard" panose="02080502050505020702" pitchFamily="18" charset="0"/>
                <a:ea typeface="Times New Roman" panose="02020603050405020304" pitchFamily="18" charset="0"/>
                <a:cs typeface="Times New Roman" panose="02020603050405020304" pitchFamily="18" charset="0"/>
              </a:rPr>
              <a:t>ROC curve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8430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BDC244-3F0F-1C6B-81AE-7AFCC4C41334}"/>
              </a:ext>
            </a:extLst>
          </p:cNvPr>
          <p:cNvSpPr>
            <a:spLocks noChangeArrowheads="1"/>
          </p:cNvSpPr>
          <p:nvPr/>
        </p:nvSpPr>
        <p:spPr bwMode="auto">
          <a:xfrm>
            <a:off x="109808" y="1148845"/>
            <a:ext cx="8784976" cy="10040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Prediction for some new data(Example)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i="1" dirty="0">
                <a:solidFill>
                  <a:srgbClr val="000000"/>
                </a:solidFill>
                <a:latin typeface="Poor Richard" panose="02080502050505020702" pitchFamily="18" charset="0"/>
                <a:ea typeface="Times New Roman" panose="02020603050405020304" pitchFamily="18" charset="0"/>
                <a:cs typeface="Courier New" panose="02070309020205020404" pitchFamily="49" charset="0"/>
              </a:rPr>
              <a:t>For model 1</a:t>
            </a:r>
            <a:endParaRPr lang="en-US" altLang="en-US" sz="1400" dirty="0">
              <a:solidFill>
                <a:srgbClr val="000000"/>
              </a:solidFill>
              <a:latin typeface="Poor Richard" panose="02080502050505020702"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(PRG= 10,  PL = 150.03, PR=70, SK=38, TS=60, M11=57, BD2=0.923, Age=35)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Poor Richard" panose="02080502050505020702" pitchFamily="18" charset="0"/>
                <a:ea typeface="Calibri" panose="020F0502020204030204" pitchFamily="34" charset="0"/>
                <a:cs typeface="Times New Roman" panose="02020603050405020304" pitchFamily="18" charset="0"/>
              </a:rPr>
              <a:t>I found probability of the being sepsis positive of the patient is 0.972.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294D463-E68C-2EE2-CB0D-F9703BA65622}"/>
              </a:ext>
            </a:extLst>
          </p:cNvPr>
          <p:cNvSpPr>
            <a:spLocks noChangeArrowheads="1"/>
          </p:cNvSpPr>
          <p:nvPr/>
        </p:nvSpPr>
        <p:spPr bwMode="auto">
          <a:xfrm>
            <a:off x="143508" y="2817223"/>
            <a:ext cx="8856984" cy="788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defTabSz="914400" eaLnBrk="0" fontAlgn="base" hangingPunct="0">
              <a:spcBef>
                <a:spcPct val="0"/>
              </a:spcBef>
              <a:spcAft>
                <a:spcPct val="0"/>
              </a:spcAft>
            </a:pPr>
            <a:r>
              <a:rPr lang="en-US" altLang="en-US" sz="1400" i="1" dirty="0">
                <a:solidFill>
                  <a:srgbClr val="000000"/>
                </a:solidFill>
                <a:latin typeface="Poor Richard" panose="02080502050505020702" pitchFamily="18" charset="0"/>
                <a:ea typeface="Times New Roman" panose="02020603050405020304" pitchFamily="18" charset="0"/>
                <a:cs typeface="Courier New" panose="02070309020205020404" pitchFamily="49" charset="0"/>
              </a:rPr>
              <a:t>For model  2</a:t>
            </a:r>
            <a:endParaRPr kumimoji="0" lang="en-US" altLang="en-US" sz="1400" b="0" i="0"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Poor Richard" panose="02080502050505020702" pitchFamily="18" charset="0"/>
                <a:ea typeface="Times New Roman" panose="02020603050405020304" pitchFamily="18" charset="0"/>
                <a:cs typeface="Courier New" panose="02070309020205020404" pitchFamily="49" charset="0"/>
              </a:rPr>
              <a:t>(PRG= 10,  PL = 150.03,   M11=57, BD2=0.923)</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Poor Richard" panose="02080502050505020702" pitchFamily="18" charset="0"/>
                <a:ea typeface="Calibri" panose="020F0502020204030204" pitchFamily="34" charset="0"/>
                <a:cs typeface="Times New Roman" panose="02020603050405020304" pitchFamily="18" charset="0"/>
              </a:rPr>
              <a:t>I found probability of the being sepsis positive of the patient is 0.9735601.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C5F226F-91C3-B895-6337-8BA99183C228}"/>
              </a:ext>
            </a:extLst>
          </p:cNvPr>
          <p:cNvSpPr txBox="1"/>
          <p:nvPr/>
        </p:nvSpPr>
        <p:spPr>
          <a:xfrm>
            <a:off x="899592" y="404664"/>
            <a:ext cx="619268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highlight>
                  <a:srgbClr val="00FFFF"/>
                </a:highlight>
                <a:latin typeface="Poor Richard" panose="02080502050505020702"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highlight>
                  <a:srgbClr val="00FFFF"/>
                </a:highlight>
                <a:latin typeface="Poor Richard" panose="02080502050505020702" pitchFamily="18" charset="0"/>
                <a:ea typeface="Calibri" panose="020F0502020204030204" pitchFamily="34" charset="0"/>
                <a:cs typeface="Times New Roman" panose="02020603050405020304" pitchFamily="18" charset="0"/>
              </a:rPr>
              <a:t>Now predicted a new data with this models</a:t>
            </a:r>
            <a:r>
              <a:rPr kumimoji="0" lang="en-US" altLang="en-US" sz="1800" b="0" i="0" u="none" strike="noStrike" cap="none" normalizeH="0" baseline="0" dirty="0">
                <a:ln>
                  <a:noFill/>
                </a:ln>
                <a:solidFill>
                  <a:schemeClr val="tx1"/>
                </a:solidFill>
                <a:effectLst/>
                <a:latin typeface="Poor Richard" panose="02080502050505020702" pitchFamily="18" charset="0"/>
                <a:ea typeface="Calibri" panose="020F0502020204030204" pitchFamily="34" charset="0"/>
                <a:cs typeface="Times New Roman" panose="02020603050405020304" pitchFamily="18" charset="0"/>
              </a:rPr>
              <a:t>:</a:t>
            </a:r>
            <a:endParaRPr kumimoji="0" lang="en-US" altLang="en-US" sz="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2603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9692" y="94158"/>
            <a:ext cx="3672408" cy="707886"/>
          </a:xfrm>
          <a:prstGeom prst="rect">
            <a:avLst/>
          </a:prstGeom>
        </p:spPr>
        <p:txBody>
          <a:bodyPr wrap="square">
            <a:spAutoFit/>
          </a:bodyPr>
          <a:lstStyle/>
          <a:p>
            <a:pPr algn="ctr"/>
            <a:r>
              <a:rPr lang="en-IN" sz="4000" b="1" cap="none" spc="0" dirty="0">
                <a:ln w="11430"/>
                <a:solidFill>
                  <a:schemeClr val="bg2">
                    <a:lumMod val="50000"/>
                  </a:schemeClr>
                </a:solidFill>
                <a:effectLst>
                  <a:outerShdw blurRad="38100" dist="38100" dir="2700000" algn="tl">
                    <a:srgbClr val="000000">
                      <a:alpha val="43137"/>
                    </a:srgbClr>
                  </a:outerShdw>
                </a:effectLst>
                <a:latin typeface="Algerian" pitchFamily="82" charset="0"/>
              </a:rPr>
              <a:t>INTRODUCTION</a:t>
            </a:r>
          </a:p>
        </p:txBody>
      </p:sp>
      <p:pic>
        <p:nvPicPr>
          <p:cNvPr id="4" name="Picture 2" descr="12,597 Introduction Cliparts, Stock Vector and Royalty Free Introduction  Illustrati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6757" y="94158"/>
            <a:ext cx="1637243" cy="12689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39552" y="820633"/>
            <a:ext cx="7344816" cy="187743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1"/>
            <a:r>
              <a:rPr lang="en-IN" b="1" dirty="0"/>
              <a:t>What is sepsis</a:t>
            </a:r>
            <a:r>
              <a:rPr lang="en-IN" dirty="0"/>
              <a:t>:-</a:t>
            </a:r>
            <a:r>
              <a:rPr lang="en-US" sz="1600" b="0" i="0" dirty="0">
                <a:solidFill>
                  <a:srgbClr val="000000"/>
                </a:solidFill>
                <a:effectLst/>
                <a:latin typeface="Open Sans" panose="020B0606030504020204" pitchFamily="34" charset="0"/>
              </a:rPr>
              <a:t>Sepsis is the body’s extreme response to an infection. It is a life-threatening medical emergency.  Sepsis happens when an infection you already have triggers a chain reaction throughout your body.  Infections that lead to sepsis most often start in the lung, urinary tract, skin, or gastrointestinal tract. Without timely treatment, sepsis can rapidly lead to tissue damage, organ failure, and death.</a:t>
            </a:r>
            <a:endParaRPr lang="en-IN" sz="1600" dirty="0"/>
          </a:p>
          <a:p>
            <a:pPr lvl="1"/>
            <a:endParaRPr lang="en-IN" dirty="0"/>
          </a:p>
        </p:txBody>
      </p:sp>
      <p:sp>
        <p:nvSpPr>
          <p:cNvPr id="14" name="Rectangle 13"/>
          <p:cNvSpPr/>
          <p:nvPr/>
        </p:nvSpPr>
        <p:spPr>
          <a:xfrm>
            <a:off x="532704" y="2730418"/>
            <a:ext cx="739856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b="1" dirty="0"/>
              <a:t>Germs :-</a:t>
            </a:r>
            <a:r>
              <a:rPr lang="en-IN" dirty="0"/>
              <a:t> Staphylococcus </a:t>
            </a:r>
            <a:r>
              <a:rPr lang="en-IN" dirty="0" err="1"/>
              <a:t>aureus</a:t>
            </a:r>
            <a:r>
              <a:rPr lang="en-IN" dirty="0"/>
              <a:t> (staph) ,Escherichia coli (E. coli), Some types of Streptococcus.</a:t>
            </a:r>
            <a:endParaRPr lang="en-IN" b="1" dirty="0"/>
          </a:p>
        </p:txBody>
      </p:sp>
      <p:pic>
        <p:nvPicPr>
          <p:cNvPr id="6" name="Picture 5">
            <a:extLst>
              <a:ext uri="{FF2B5EF4-FFF2-40B4-BE49-F238E27FC236}">
                <a16:creationId xmlns:a16="http://schemas.microsoft.com/office/drawing/2014/main" id="{96481286-4A73-43D3-3056-DCB18D23183A}"/>
              </a:ext>
            </a:extLst>
          </p:cNvPr>
          <p:cNvPicPr>
            <a:picLocks noChangeAspect="1"/>
          </p:cNvPicPr>
          <p:nvPr/>
        </p:nvPicPr>
        <p:blipFill>
          <a:blip r:embed="rId3"/>
          <a:stretch>
            <a:fillRect/>
          </a:stretch>
        </p:blipFill>
        <p:spPr>
          <a:xfrm>
            <a:off x="2542836" y="3562985"/>
            <a:ext cx="4045388" cy="2474382"/>
          </a:xfrm>
          <a:prstGeom prst="rect">
            <a:avLst/>
          </a:prstGeom>
        </p:spPr>
      </p:pic>
    </p:spTree>
    <p:extLst>
      <p:ext uri="{BB962C8B-B14F-4D97-AF65-F5344CB8AC3E}">
        <p14:creationId xmlns:p14="http://schemas.microsoft.com/office/powerpoint/2010/main" val="2319414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246976"/>
            <a:ext cx="2757774" cy="584775"/>
          </a:xfrm>
          <a:prstGeom prst="rect">
            <a:avLst/>
          </a:prstGeom>
        </p:spPr>
        <p:txBody>
          <a:bodyPr wrap="square">
            <a:spAutoFit/>
          </a:bodyPr>
          <a:lstStyle/>
          <a:p>
            <a:pPr algn="ctr"/>
            <a:r>
              <a:rPr lang="en-IN" sz="3200" dirty="0">
                <a:solidFill>
                  <a:schemeClr val="bg2">
                    <a:lumMod val="50000"/>
                  </a:schemeClr>
                </a:solidFill>
                <a:latin typeface="Algerian" pitchFamily="82" charset="0"/>
              </a:rPr>
              <a:t>CONCLUSION</a:t>
            </a:r>
          </a:p>
        </p:txBody>
      </p:sp>
      <p:pic>
        <p:nvPicPr>
          <p:cNvPr id="3" name="Picture 4" descr="▷ Drawing: Animated Images, Gifs, Pictures &amp; Animations - 100% F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599463" y="-725424"/>
            <a:ext cx="1289949" cy="31416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7505" y="1490398"/>
            <a:ext cx="8856984" cy="3877985"/>
          </a:xfrm>
          <a:prstGeom prst="rect">
            <a:avLst/>
          </a:prstGeom>
        </p:spPr>
        <p:txBody>
          <a:bodyPr wrap="square">
            <a:spAutoFit/>
          </a:bodyPr>
          <a:lstStyle/>
          <a:p>
            <a:pPr marL="285750" indent="-285750">
              <a:buFont typeface="Arial" panose="020B0604020202020204" pitchFamily="34" charset="0"/>
              <a:buChar char="•"/>
            </a:pPr>
            <a:r>
              <a:rPr lang="en-IN" sz="2000" dirty="0"/>
              <a:t>From normal density plot, we assume </a:t>
            </a:r>
            <a:r>
              <a:rPr lang="en-IN" dirty="0"/>
              <a:t>that </a:t>
            </a:r>
            <a:r>
              <a:rPr kumimoji="0" lang="en-US" altLang="en-US" sz="1800" b="0" i="0" u="none" strike="noStrike" cap="none" normalizeH="0" baseline="0" dirty="0">
                <a:ln>
                  <a:noFill/>
                </a:ln>
                <a:solidFill>
                  <a:schemeClr val="tx1">
                    <a:lumMod val="75000"/>
                    <a:lumOff val="25000"/>
                  </a:schemeClr>
                </a:solidFill>
                <a:effectLst/>
                <a:latin typeface="Rockwell Nova" panose="02060503020205020403" pitchFamily="18" charset="0"/>
                <a:ea typeface="Calibri" panose="020F0502020204030204" pitchFamily="34" charset="0"/>
                <a:cs typeface="Times New Roman" panose="02020603050405020304" pitchFamily="18" charset="0"/>
              </a:rPr>
              <a:t>variables PL,PR,M11 are approximately following normal distribution but Shapiro Wilk’s test concludes no variable comes from normal distribution.</a:t>
            </a:r>
          </a:p>
          <a:p>
            <a:pPr marL="285750" indent="-285750">
              <a:buFont typeface="Arial" panose="020B0604020202020204" pitchFamily="34" charset="0"/>
              <a:buChar char="•"/>
            </a:pPr>
            <a:endParaRPr kumimoji="0" lang="en-US" altLang="en-US" sz="1800" b="0" i="0" u="none" strike="noStrike" cap="none" normalizeH="0" baseline="0" dirty="0">
              <a:ln>
                <a:noFill/>
              </a:ln>
              <a:solidFill>
                <a:schemeClr val="tx1">
                  <a:lumMod val="75000"/>
                  <a:lumOff val="25000"/>
                </a:schemeClr>
              </a:solidFill>
              <a:effectLst/>
              <a:latin typeface="Rockwell Nova" panose="02060503020205020403"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chemeClr val="tx1">
                    <a:lumMod val="75000"/>
                    <a:lumOff val="25000"/>
                  </a:schemeClr>
                </a:solidFill>
                <a:latin typeface="Rockwell Nova" panose="02060503020205020403" pitchFamily="18" charset="0"/>
                <a:cs typeface="Times New Roman" panose="02020603050405020304" pitchFamily="18" charset="0"/>
              </a:rPr>
              <a:t>We suspect by checking the heatmap there is a bivariate relationship between age and PRG,  M11and SK.</a:t>
            </a:r>
          </a:p>
          <a:p>
            <a:pPr marL="285750" indent="-285750">
              <a:buFont typeface="Arial" panose="020B0604020202020204" pitchFamily="34" charset="0"/>
              <a:buChar char="•"/>
            </a:pPr>
            <a:endParaRPr lang="en-US" dirty="0">
              <a:solidFill>
                <a:schemeClr val="tx1">
                  <a:lumMod val="75000"/>
                  <a:lumOff val="25000"/>
                </a:schemeClr>
              </a:solidFill>
              <a:latin typeface="Rockwell Nova" panose="02060503020205020403" pitchFamily="18" charset="0"/>
              <a:cs typeface="Times New Roman" panose="02020603050405020304" pitchFamily="18" charset="0"/>
            </a:endParaRPr>
          </a:p>
          <a:p>
            <a:pPr marL="285750" indent="-285750">
              <a:buFont typeface="Arial" panose="020B0604020202020204" pitchFamily="34" charset="0"/>
              <a:buChar char="•"/>
            </a:pPr>
            <a:r>
              <a:rPr lang="en-IN" sz="2000" dirty="0"/>
              <a:t>From our 7 independent covariates in </a:t>
            </a:r>
          </a:p>
          <a:p>
            <a:r>
              <a:rPr lang="en-IN" sz="2000" dirty="0"/>
              <a:t>    the dataset and from the above study by fitting a generalized </a:t>
            </a:r>
          </a:p>
          <a:p>
            <a:r>
              <a:rPr lang="en-IN" sz="2000" dirty="0"/>
              <a:t>    linear model, we can conclude that “Plasma glucose rate(PRG) ,“Platelet count(PL)” and    “Body mass(M11)” and “β Defensin-2(BD2)” are most significant factors in predicting the chance of  being sepsis positive .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66891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9832" y="269369"/>
            <a:ext cx="2666114" cy="584775"/>
          </a:xfrm>
          <a:prstGeom prst="rect">
            <a:avLst/>
          </a:prstGeom>
        </p:spPr>
        <p:txBody>
          <a:bodyPr wrap="none">
            <a:spAutoFit/>
          </a:bodyPr>
          <a:lstStyle/>
          <a:p>
            <a:pPr algn="r"/>
            <a:r>
              <a:rPr lang="en-IN" sz="3200" dirty="0">
                <a:solidFill>
                  <a:schemeClr val="bg2">
                    <a:lumMod val="50000"/>
                  </a:schemeClr>
                </a:solidFill>
                <a:latin typeface="Algerian" pitchFamily="82" charset="0"/>
              </a:rPr>
              <a:t>References</a:t>
            </a:r>
          </a:p>
        </p:txBody>
      </p:sp>
      <p:sp>
        <p:nvSpPr>
          <p:cNvPr id="3" name="Rectangle 2"/>
          <p:cNvSpPr/>
          <p:nvPr/>
        </p:nvSpPr>
        <p:spPr>
          <a:xfrm>
            <a:off x="251520" y="867797"/>
            <a:ext cx="8424936" cy="5078313"/>
          </a:xfrm>
          <a:prstGeom prst="rect">
            <a:avLst/>
          </a:prstGeom>
        </p:spPr>
        <p:txBody>
          <a:bodyPr wrap="square">
            <a:spAutoFit/>
          </a:bodyPr>
          <a:lstStyle/>
          <a:p>
            <a:r>
              <a:rPr lang="en-IN" dirty="0"/>
              <a:t>Books:</a:t>
            </a:r>
          </a:p>
          <a:p>
            <a:r>
              <a:rPr lang="en-IN" dirty="0"/>
              <a:t>The Fundamentals of Statistics (</a:t>
            </a:r>
            <a:r>
              <a:rPr lang="en-IN" dirty="0" err="1"/>
              <a:t>Vol</a:t>
            </a:r>
            <a:r>
              <a:rPr lang="en-IN" dirty="0"/>
              <a:t>-I and </a:t>
            </a:r>
            <a:r>
              <a:rPr lang="en-IN" dirty="0" err="1"/>
              <a:t>Vol</a:t>
            </a:r>
            <a:r>
              <a:rPr lang="en-IN" dirty="0"/>
              <a:t>-II) – A.M. Goon, M.K. Gupta and B </a:t>
            </a:r>
            <a:r>
              <a:rPr lang="en-IN" dirty="0" err="1"/>
              <a:t>Dasgupta</a:t>
            </a:r>
            <a:r>
              <a:rPr lang="en-IN" dirty="0"/>
              <a:t> </a:t>
            </a:r>
            <a:r>
              <a:rPr lang="en-IN" dirty="0">
                <a:sym typeface="Symbol"/>
              </a:rPr>
              <a:t></a:t>
            </a:r>
            <a:r>
              <a:rPr lang="en-IN" dirty="0"/>
              <a:t> The Fundamentals of Applied Statistics – Gupta and </a:t>
            </a:r>
            <a:r>
              <a:rPr lang="en-IN" dirty="0" err="1"/>
              <a:t>Kapoor</a:t>
            </a:r>
            <a:endParaRPr lang="en-IN" dirty="0"/>
          </a:p>
          <a:p>
            <a:r>
              <a:rPr lang="en-IN" dirty="0"/>
              <a:t> Websites: </a:t>
            </a:r>
            <a:r>
              <a:rPr lang="en-IN" u="sng" dirty="0">
                <a:hlinkClick r:id="rId2"/>
              </a:rPr>
              <a:t>https://www.kaggle.com/datasets/chaunguynnghunh/sepsis?resource=download</a:t>
            </a:r>
            <a:endParaRPr lang="en-IN" dirty="0"/>
          </a:p>
          <a:p>
            <a:r>
              <a:rPr lang="en-IN" dirty="0">
                <a:sym typeface="Symbol"/>
              </a:rPr>
              <a:t></a:t>
            </a:r>
            <a:r>
              <a:rPr lang="en-IN" dirty="0"/>
              <a:t> </a:t>
            </a:r>
            <a:r>
              <a:rPr lang="en-IN" u="sng" dirty="0">
                <a:hlinkClick r:id="rId3"/>
              </a:rPr>
              <a:t>https://www.kaggle.com/datasets/uciml/pima-indiansdiabetes-database</a:t>
            </a:r>
            <a:endParaRPr lang="en-IN" dirty="0"/>
          </a:p>
          <a:p>
            <a:r>
              <a:rPr lang="en-IN" dirty="0"/>
              <a:t> </a:t>
            </a:r>
            <a:r>
              <a:rPr lang="en-IN" dirty="0">
                <a:sym typeface="Symbol"/>
              </a:rPr>
              <a:t></a:t>
            </a:r>
            <a:r>
              <a:rPr lang="en-IN" dirty="0"/>
              <a:t> </a:t>
            </a:r>
            <a:r>
              <a:rPr lang="en-IN" u="sng" dirty="0">
                <a:hlinkClick r:id="rId4"/>
              </a:rPr>
              <a:t>https://www.geeksforgeeks.org/</a:t>
            </a:r>
            <a:endParaRPr lang="en-IN" dirty="0"/>
          </a:p>
          <a:p>
            <a:r>
              <a:rPr lang="en-IN" dirty="0"/>
              <a:t> </a:t>
            </a:r>
            <a:r>
              <a:rPr lang="en-IN" dirty="0">
                <a:sym typeface="Symbol"/>
              </a:rPr>
              <a:t></a:t>
            </a:r>
            <a:r>
              <a:rPr lang="en-IN" dirty="0"/>
              <a:t> </a:t>
            </a:r>
            <a:r>
              <a:rPr lang="en-IN" u="sng" dirty="0">
                <a:hlinkClick r:id="rId5"/>
              </a:rPr>
              <a:t>https://www150.statcan.gc.ca/n1/edu/powerpouvoir/ch9/histo/5214822-eng.htm</a:t>
            </a:r>
            <a:endParaRPr lang="en-IN" dirty="0"/>
          </a:p>
          <a:p>
            <a:r>
              <a:rPr lang="en-IN" dirty="0"/>
              <a:t> </a:t>
            </a:r>
            <a:r>
              <a:rPr lang="en-IN" dirty="0">
                <a:sym typeface="Symbol"/>
              </a:rPr>
              <a:t></a:t>
            </a:r>
            <a:r>
              <a:rPr lang="en-IN" dirty="0"/>
              <a:t> </a:t>
            </a:r>
            <a:r>
              <a:rPr lang="en-IN" u="sng" dirty="0">
                <a:hlinkClick r:id="rId6"/>
              </a:rPr>
              <a:t>https://www.statology.org</a:t>
            </a:r>
            <a:r>
              <a:rPr lang="en-IN" dirty="0"/>
              <a:t> </a:t>
            </a:r>
          </a:p>
          <a:p>
            <a:r>
              <a:rPr lang="en-IN" dirty="0">
                <a:sym typeface="Symbol"/>
              </a:rPr>
              <a:t></a:t>
            </a:r>
            <a:r>
              <a:rPr lang="en-IN" dirty="0"/>
              <a:t> </a:t>
            </a:r>
            <a:r>
              <a:rPr lang="en-IN" u="sng" dirty="0">
                <a:hlinkClick r:id="rId7"/>
              </a:rPr>
              <a:t>https://docs.scipy.org/doc/scipy/reference/generated/s cipy.stats.shapiro.html</a:t>
            </a:r>
            <a:endParaRPr lang="en-IN" dirty="0"/>
          </a:p>
          <a:p>
            <a:r>
              <a:rPr lang="en-IN" dirty="0"/>
              <a:t> </a:t>
            </a:r>
            <a:r>
              <a:rPr lang="en-IN" dirty="0">
                <a:sym typeface="Symbol"/>
              </a:rPr>
              <a:t></a:t>
            </a:r>
            <a:r>
              <a:rPr lang="en-IN" dirty="0"/>
              <a:t> </a:t>
            </a:r>
            <a:r>
              <a:rPr lang="en-IN" u="sng" dirty="0">
                <a:hlinkClick r:id="rId8"/>
              </a:rPr>
              <a:t>https://www.youtube.com</a:t>
            </a:r>
            <a:endParaRPr lang="en-IN" dirty="0"/>
          </a:p>
          <a:p>
            <a:r>
              <a:rPr lang="en-IN" u="sng" dirty="0">
                <a:hlinkClick r:id="rId9"/>
              </a:rPr>
              <a:t>https://en.wikipedia.org/wiki/Pearson_correlation_coefficient</a:t>
            </a:r>
            <a:endParaRPr lang="en-IN" dirty="0"/>
          </a:p>
        </p:txBody>
      </p:sp>
    </p:spTree>
    <p:extLst>
      <p:ext uri="{BB962C8B-B14F-4D97-AF65-F5344CB8AC3E}">
        <p14:creationId xmlns:p14="http://schemas.microsoft.com/office/powerpoint/2010/main" val="3834774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00+ Free Thank &amp; Thank You Videos, HD &amp; 4K Clips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04664"/>
            <a:ext cx="9108504" cy="482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92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psis Sepsis or septicaemia is a life-threatening illness. Presence of numerous bacteria in the blood, causes the body to respond in organ dysfunction. Effects of sepsis sepsis stock illustrations">
            <a:extLst>
              <a:ext uri="{FF2B5EF4-FFF2-40B4-BE49-F238E27FC236}">
                <a16:creationId xmlns:a16="http://schemas.microsoft.com/office/drawing/2014/main" id="{61E7CF43-FC42-4F1B-30DF-3F091DF87E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548680"/>
            <a:ext cx="2353945" cy="2031365"/>
          </a:xfrm>
          <a:prstGeom prst="rect">
            <a:avLst/>
          </a:prstGeom>
          <a:noFill/>
          <a:ln>
            <a:noFill/>
          </a:ln>
        </p:spPr>
      </p:pic>
      <p:sp>
        <p:nvSpPr>
          <p:cNvPr id="3" name="Title 2">
            <a:extLst>
              <a:ext uri="{FF2B5EF4-FFF2-40B4-BE49-F238E27FC236}">
                <a16:creationId xmlns:a16="http://schemas.microsoft.com/office/drawing/2014/main" id="{17CDFDFE-365C-B786-1051-598806FB1B92}"/>
              </a:ext>
            </a:extLst>
          </p:cNvPr>
          <p:cNvSpPr>
            <a:spLocks noGrp="1"/>
          </p:cNvSpPr>
          <p:nvPr>
            <p:ph type="title" idx="4294967295"/>
          </p:nvPr>
        </p:nvSpPr>
        <p:spPr>
          <a:xfrm>
            <a:off x="0" y="111423"/>
            <a:ext cx="8229600" cy="334489"/>
          </a:xfrm>
        </p:spPr>
        <p:txBody>
          <a:bodyPr>
            <a:normAutofit fontScale="90000"/>
          </a:bodyPr>
          <a:lstStyle/>
          <a:p>
            <a:r>
              <a:rPr lang="en-IN" sz="2800" b="1" dirty="0">
                <a:solidFill>
                  <a:srgbClr val="002060"/>
                </a:solidFill>
                <a:effectLst/>
                <a:latin typeface="Algerian" panose="04020705040A02060702" pitchFamily="82" charset="0"/>
                <a:ea typeface="Times New Roman" panose="02020603050405020304" pitchFamily="18" charset="0"/>
              </a:rPr>
              <a:t>DIFFERENT STAGES OF SEPSIS:-</a:t>
            </a:r>
            <a:br>
              <a:rPr lang="en-IN" sz="2800" dirty="0">
                <a:solidFill>
                  <a:srgbClr val="002060"/>
                </a:solidFill>
                <a:effectLst/>
                <a:latin typeface="Algerian" panose="04020705040A02060702" pitchFamily="82" charset="0"/>
                <a:ea typeface="Times New Roman" panose="02020603050405020304" pitchFamily="18" charset="0"/>
              </a:rPr>
            </a:br>
            <a:endParaRPr lang="en-IN" sz="2800" dirty="0">
              <a:solidFill>
                <a:srgbClr val="002060"/>
              </a:solidFill>
              <a:latin typeface="Algerian" panose="04020705040A02060702" pitchFamily="82" charset="0"/>
            </a:endParaRPr>
          </a:p>
        </p:txBody>
      </p:sp>
      <p:sp>
        <p:nvSpPr>
          <p:cNvPr id="5" name="Content Placeholder 4">
            <a:extLst>
              <a:ext uri="{FF2B5EF4-FFF2-40B4-BE49-F238E27FC236}">
                <a16:creationId xmlns:a16="http://schemas.microsoft.com/office/drawing/2014/main" id="{27FA53E8-3D0A-604F-8CF0-24ED22EDC3CF}"/>
              </a:ext>
            </a:extLst>
          </p:cNvPr>
          <p:cNvSpPr>
            <a:spLocks noGrp="1"/>
          </p:cNvSpPr>
          <p:nvPr>
            <p:ph sz="half" idx="4294967295"/>
          </p:nvPr>
        </p:nvSpPr>
        <p:spPr>
          <a:xfrm>
            <a:off x="4293088" y="404664"/>
            <a:ext cx="4259262" cy="1684474"/>
          </a:xfrm>
        </p:spPr>
        <p:txBody>
          <a:bodyPr>
            <a:normAutofit fontScale="40000" lnSpcReduction="20000"/>
          </a:bodyPr>
          <a:lstStyle/>
          <a:p>
            <a:r>
              <a:rPr lang="en-IN" sz="2800" dirty="0">
                <a:solidFill>
                  <a:srgbClr val="002060"/>
                </a:solidFill>
                <a:effectLst/>
                <a:latin typeface="Poor Richard" panose="02080502050505020702" pitchFamily="18" charset="0"/>
                <a:ea typeface="Calibri" panose="020F0502020204030204" pitchFamily="34" charset="0"/>
                <a:cs typeface="Times New Roman" panose="02020603050405020304" pitchFamily="18" charset="0"/>
              </a:rPr>
              <a:t>Healthcare providers used to organize sepsis into three stages: sepsis, severe sepsis and septic shock. Now, they identify the condition on a more fluid scale. This scale  ranges from infection and </a:t>
            </a:r>
            <a:r>
              <a:rPr lang="en-IN" sz="2800" dirty="0" err="1">
                <a:solidFill>
                  <a:srgbClr val="002060"/>
                </a:solidFill>
                <a:effectLst/>
                <a:latin typeface="Poor Richard" panose="02080502050505020702" pitchFamily="18" charset="0"/>
                <a:ea typeface="Times New Roman" panose="02020603050405020304" pitchFamily="18" charset="0"/>
              </a:rPr>
              <a:t>bacteremia</a:t>
            </a:r>
            <a:r>
              <a:rPr lang="en-IN" sz="2800" dirty="0">
                <a:solidFill>
                  <a:srgbClr val="002060"/>
                </a:solidFill>
                <a:effectLst/>
                <a:latin typeface="Poor Richard" panose="02080502050505020702" pitchFamily="18" charset="0"/>
                <a:ea typeface="Times New Roman" panose="02020603050405020304" pitchFamily="18" charset="0"/>
              </a:rPr>
              <a:t> (bacteria in your bloodstream) to sepsis and septic shock, which can lead to dysfunction of multiple organs and even death.</a:t>
            </a:r>
            <a:r>
              <a:rPr lang="en-IN" sz="2800" dirty="0">
                <a:solidFill>
                  <a:srgbClr val="002060"/>
                </a:solidFill>
                <a:effectLst/>
                <a:latin typeface="Times New Roman" panose="02020603050405020304" pitchFamily="18" charset="0"/>
                <a:ea typeface="Times New Roman" panose="02020603050405020304" pitchFamily="18" charset="0"/>
              </a:rPr>
              <a:t> </a:t>
            </a:r>
          </a:p>
          <a:p>
            <a:pPr marL="0" indent="0">
              <a:buNone/>
            </a:pPr>
            <a:r>
              <a:rPr lang="en-IN" sz="8000" dirty="0">
                <a:highlight>
                  <a:srgbClr val="00FFFF"/>
                </a:highlight>
                <a:latin typeface="Algerian" panose="04020705040A02060702" pitchFamily="82" charset="0"/>
              </a:rPr>
              <a:t>Symptoms</a:t>
            </a:r>
          </a:p>
        </p:txBody>
      </p:sp>
      <p:sp>
        <p:nvSpPr>
          <p:cNvPr id="7" name="Content Placeholder 6">
            <a:extLst>
              <a:ext uri="{FF2B5EF4-FFF2-40B4-BE49-F238E27FC236}">
                <a16:creationId xmlns:a16="http://schemas.microsoft.com/office/drawing/2014/main" id="{D306AF03-AC85-645A-9A94-EFBACDAFC3FA}"/>
              </a:ext>
            </a:extLst>
          </p:cNvPr>
          <p:cNvSpPr>
            <a:spLocks noGrp="1"/>
          </p:cNvSpPr>
          <p:nvPr>
            <p:ph sz="quarter" idx="4294967295"/>
          </p:nvPr>
        </p:nvSpPr>
        <p:spPr>
          <a:xfrm>
            <a:off x="4190471" y="1988840"/>
            <a:ext cx="4464496" cy="3852255"/>
          </a:xfrm>
        </p:spPr>
        <p:txBody>
          <a:bodyPr>
            <a:normAutofit fontScale="25000" lnSpcReduction="20000"/>
          </a:bodyPr>
          <a:lstStyle/>
          <a:p>
            <a:r>
              <a:rPr lang="en-IN" sz="4400" dirty="0">
                <a:solidFill>
                  <a:schemeClr val="tx1">
                    <a:lumMod val="75000"/>
                    <a:lumOff val="25000"/>
                  </a:schemeClr>
                </a:solidFill>
                <a:effectLst/>
                <a:latin typeface="Poor Richard" panose="02080502050505020702" pitchFamily="18" charset="0"/>
                <a:ea typeface="Times New Roman" panose="02020603050405020304" pitchFamily="18" charset="0"/>
              </a:rPr>
              <a:t>Sepsis can affect many different areas of your body, so there are many possible symptoms.</a:t>
            </a:r>
            <a:endParaRPr lang="en-IN" sz="4400" dirty="0">
              <a:solidFill>
                <a:schemeClr val="tx1">
                  <a:lumMod val="75000"/>
                  <a:lumOff val="25000"/>
                </a:schemeClr>
              </a:solidFill>
              <a:latin typeface="Times New Roman" panose="02020603050405020304" pitchFamily="18" charset="0"/>
              <a:ea typeface="Times New Roman" panose="02020603050405020304" pitchFamily="18" charset="0"/>
            </a:endParaRPr>
          </a:p>
          <a:p>
            <a:r>
              <a:rPr lang="en-IN" sz="4400" dirty="0">
                <a:solidFill>
                  <a:schemeClr val="tx1">
                    <a:lumMod val="75000"/>
                    <a:lumOff val="25000"/>
                  </a:schemeClr>
                </a:solidFill>
                <a:effectLst/>
                <a:latin typeface="Poor Richard" panose="02080502050505020702" pitchFamily="18" charset="0"/>
                <a:ea typeface="Times New Roman" panose="02020603050405020304" pitchFamily="18" charset="0"/>
              </a:rPr>
              <a:t>If an infection such as blood poisoning (</a:t>
            </a:r>
            <a:r>
              <a:rPr lang="en-IN" sz="4400" u="sng" dirty="0" err="1">
                <a:solidFill>
                  <a:schemeClr val="tx1">
                    <a:lumMod val="75000"/>
                    <a:lumOff val="25000"/>
                  </a:schemeClr>
                </a:solidFill>
                <a:effectLst/>
                <a:latin typeface="Poor Richard" panose="02080502050505020702"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septicemia</a:t>
            </a:r>
            <a:r>
              <a:rPr lang="en-IN" sz="4400" dirty="0">
                <a:solidFill>
                  <a:schemeClr val="tx1">
                    <a:lumMod val="75000"/>
                    <a:lumOff val="25000"/>
                  </a:schemeClr>
                </a:solidFill>
                <a:effectLst/>
                <a:latin typeface="Poor Richard" panose="02080502050505020702" pitchFamily="18" charset="0"/>
                <a:ea typeface="Times New Roman" panose="02020603050405020304" pitchFamily="18" charset="0"/>
              </a:rPr>
              <a:t>) triggered your condition, you may develop a sepsis </a:t>
            </a:r>
            <a:r>
              <a:rPr lang="en-IN" sz="4400" u="sng" dirty="0">
                <a:solidFill>
                  <a:schemeClr val="tx1">
                    <a:lumMod val="75000"/>
                    <a:lumOff val="25000"/>
                  </a:schemeClr>
                </a:solidFill>
                <a:effectLst/>
                <a:latin typeface="Poor Richard" panose="02080502050505020702"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rash</a:t>
            </a:r>
            <a:r>
              <a:rPr lang="en-IN" sz="4400" dirty="0">
                <a:solidFill>
                  <a:schemeClr val="tx1">
                    <a:lumMod val="75000"/>
                    <a:lumOff val="25000"/>
                  </a:schemeClr>
                </a:solidFill>
                <a:effectLst/>
                <a:latin typeface="Poor Richard" panose="02080502050505020702" pitchFamily="18" charset="0"/>
                <a:ea typeface="Times New Roman" panose="02020603050405020304" pitchFamily="18" charset="0"/>
              </a:rPr>
              <a:t> on your skin. The rash makes your skin appear red and discoloured. You may see small, dark-red spots on your skin.</a:t>
            </a:r>
            <a:endParaRPr lang="en-IN" sz="44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r>
              <a:rPr lang="en-IN" sz="4400" dirty="0">
                <a:solidFill>
                  <a:schemeClr val="tx1">
                    <a:lumMod val="75000"/>
                    <a:lumOff val="25000"/>
                  </a:schemeClr>
                </a:solidFill>
                <a:effectLst/>
                <a:latin typeface="Poor Richard" panose="02080502050505020702" pitchFamily="18" charset="0"/>
                <a:ea typeface="Times New Roman" panose="02020603050405020304" pitchFamily="18" charset="0"/>
              </a:rPr>
              <a:t>Other common sepsis symptoms include:</a:t>
            </a:r>
            <a:endParaRPr lang="en-IN" sz="44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Urinary issues, such as reduced urination or an </a:t>
            </a:r>
            <a:r>
              <a:rPr lang="en-IN" sz="4400" u="sng"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urge to urinate</a:t>
            </a: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a:t>
            </a:r>
            <a:endParaRPr lang="en-IN" sz="440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Low energy/weakness.</a:t>
            </a:r>
            <a:r>
              <a:rPr lang="en-IN" sz="4400" dirty="0">
                <a:solidFill>
                  <a:schemeClr val="tx1">
                    <a:lumMod val="75000"/>
                    <a:lumOff val="25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4400" u="sng"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Fast heart rate</a:t>
            </a: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u="sng"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Low blood pressure</a:t>
            </a: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Fever or </a:t>
            </a:r>
            <a:r>
              <a:rPr lang="en-IN" sz="4400" u="sng"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hypothermia</a:t>
            </a: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 (very low body temperature).</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Shaking or </a:t>
            </a:r>
            <a:r>
              <a:rPr lang="en-IN" sz="4400" u="sng"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chills</a:t>
            </a: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Warm or clammy/sweaty skin.</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Confusion or agitation.</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4400" dirty="0">
                <a:solidFill>
                  <a:schemeClr val="tx1">
                    <a:lumMod val="75000"/>
                    <a:lumOff val="25000"/>
                  </a:schemeClr>
                </a:solidFill>
                <a:effectLst/>
                <a:latin typeface="Poor Richard" panose="02080502050505020702" pitchFamily="18" charset="0"/>
                <a:ea typeface="Calibri" panose="020F0502020204030204" pitchFamily="34" charset="0"/>
                <a:cs typeface="Times New Roman" panose="02020603050405020304" pitchFamily="18" charset="0"/>
              </a:rPr>
              <a:t>Hyperventilation (rapid breathing) or shortness of breath.</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spcAft>
                <a:spcPts val="400"/>
              </a:spcAft>
              <a:buSzPts val="1000"/>
              <a:buNone/>
              <a:tabLst>
                <a:tab pos="457200" algn="l"/>
              </a:tabLst>
            </a:pPr>
            <a:r>
              <a:rPr lang="en-IN" sz="4400" dirty="0">
                <a:solidFill>
                  <a:schemeClr val="tx1">
                    <a:lumMod val="75000"/>
                    <a:lumOff val="25000"/>
                  </a:schemeClr>
                </a:solidFill>
                <a:effectLst/>
                <a:latin typeface="Poor Richard" panose="02080502050505020702" pitchFamily="18" charset="0"/>
                <a:ea typeface="Times New Roman" panose="02020603050405020304" pitchFamily="18" charset="0"/>
                <a:cs typeface="Arial" panose="020B0604020202020204" pitchFamily="34" charset="0"/>
              </a:rPr>
              <a:t>.</a:t>
            </a:r>
            <a:endParaRPr lang="en-IN" sz="44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B1FF110-E29B-6EDF-93E8-135031F9E3F2}"/>
              </a:ext>
            </a:extLst>
          </p:cNvPr>
          <p:cNvPicPr>
            <a:picLocks noChangeAspect="1"/>
          </p:cNvPicPr>
          <p:nvPr/>
        </p:nvPicPr>
        <p:blipFill rotWithShape="1">
          <a:blip r:embed="rId10"/>
          <a:srcRect b="12685"/>
          <a:stretch/>
        </p:blipFill>
        <p:spPr>
          <a:xfrm>
            <a:off x="390976" y="3140968"/>
            <a:ext cx="3793604" cy="2031364"/>
          </a:xfrm>
          <a:prstGeom prst="rect">
            <a:avLst/>
          </a:prstGeom>
        </p:spPr>
      </p:pic>
    </p:spTree>
    <p:extLst>
      <p:ext uri="{BB962C8B-B14F-4D97-AF65-F5344CB8AC3E}">
        <p14:creationId xmlns:p14="http://schemas.microsoft.com/office/powerpoint/2010/main" val="83243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9B23C7-A1AB-9BAB-047A-541F4B6D6B06}"/>
              </a:ext>
            </a:extLst>
          </p:cNvPr>
          <p:cNvSpPr>
            <a:spLocks noGrp="1"/>
          </p:cNvSpPr>
          <p:nvPr>
            <p:ph type="body" idx="4294967295"/>
          </p:nvPr>
        </p:nvSpPr>
        <p:spPr>
          <a:xfrm>
            <a:off x="1403648" y="263127"/>
            <a:ext cx="6336704" cy="633413"/>
          </a:xfrm>
        </p:spPr>
        <p:txBody>
          <a:bodyPr>
            <a:normAutofit fontScale="77500" lnSpcReduction="20000"/>
          </a:bodyPr>
          <a:lstStyle/>
          <a:p>
            <a:r>
              <a:rPr lang="en-IN" sz="2400" b="1" cap="all" dirty="0">
                <a:solidFill>
                  <a:srgbClr val="7030A0"/>
                </a:solidFill>
                <a:effectLst/>
                <a:latin typeface="Algerian" panose="04020705040A02060702" pitchFamily="82" charset="0"/>
                <a:ea typeface="Times New Roman" panose="02020603050405020304" pitchFamily="18" charset="0"/>
              </a:rPr>
              <a:t>MANAGEMENT AND TREATMENT:</a:t>
            </a:r>
            <a:br>
              <a:rPr lang="en-IN" sz="2000" b="1" dirty="0">
                <a:effectLst/>
                <a:latin typeface="Times New Roman" panose="02020603050405020304" pitchFamily="18" charset="0"/>
                <a:ea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E9B37778-999D-15BB-D77C-2E3DCE087EAD}"/>
              </a:ext>
            </a:extLst>
          </p:cNvPr>
          <p:cNvSpPr>
            <a:spLocks noGrp="1"/>
          </p:cNvSpPr>
          <p:nvPr>
            <p:ph sz="half" idx="4294967295"/>
          </p:nvPr>
        </p:nvSpPr>
        <p:spPr>
          <a:xfrm>
            <a:off x="2195736" y="959643"/>
            <a:ext cx="4040188" cy="4938713"/>
          </a:xfrm>
        </p:spPr>
        <p:txBody>
          <a:bodyPr>
            <a:normAutofit fontScale="62500" lnSpcReduction="20000"/>
          </a:bodyPr>
          <a:lstStyle/>
          <a:p>
            <a:r>
              <a:rPr lang="en-IN" sz="1900" dirty="0">
                <a:solidFill>
                  <a:srgbClr val="000000"/>
                </a:solidFill>
                <a:effectLst/>
                <a:latin typeface="Poor Richard" panose="02080502050505020702" pitchFamily="18" charset="0"/>
                <a:ea typeface="Times New Roman" panose="02020603050405020304" pitchFamily="18" charset="0"/>
              </a:rPr>
              <a:t>Sepsis treatment needs to begin immediately. The most important concern in sepsis protocol is a quick diagnosis and prompt treatment.</a:t>
            </a:r>
            <a:endParaRPr lang="en-IN" sz="1900" dirty="0">
              <a:effectLst/>
              <a:latin typeface="Times New Roman" panose="02020603050405020304" pitchFamily="18" charset="0"/>
              <a:ea typeface="Times New Roman" panose="02020603050405020304" pitchFamily="18" charset="0"/>
            </a:endParaRPr>
          </a:p>
          <a:p>
            <a:r>
              <a:rPr lang="en-IN" sz="1900" dirty="0">
                <a:solidFill>
                  <a:srgbClr val="000000"/>
                </a:solidFill>
                <a:effectLst/>
                <a:latin typeface="Poor Richard" panose="02080502050505020702" pitchFamily="18" charset="0"/>
                <a:ea typeface="Times New Roman" panose="02020603050405020304" pitchFamily="18" charset="0"/>
              </a:rPr>
              <a:t>If your provider diagnoses you with sepsis, they’ll usually place you in the intensive care unit (ICU) of the hospital for special treatment. You may receive the following treatment for sepsis:</a:t>
            </a:r>
            <a:r>
              <a:rPr lang="en-IN" sz="1900" dirty="0">
                <a:solidFill>
                  <a:srgbClr val="000000"/>
                </a:solidFill>
                <a:effectLst/>
                <a:latin typeface="Times New Roman" panose="02020603050405020304" pitchFamily="18" charset="0"/>
                <a:ea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1900" b="1" u="none" strike="noStrike"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hlinkClick r:id="rId2"/>
              </a:rPr>
              <a:t>Antibiotics</a:t>
            </a:r>
            <a:r>
              <a:rPr lang="en-IN" sz="1900" b="1"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a:t>
            </a:r>
            <a:r>
              <a:rPr lang="en-IN" sz="1900"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 You’ll receive antibiotics if you have a bacterial infection.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1900" b="1"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IV (intravenous) fluids: </a:t>
            </a:r>
            <a:r>
              <a:rPr lang="en-IN" sz="1900"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You’ll need fluids to maintain blood flow to your organs and prevent your blood pressure from dropping too low.</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1900" b="1" u="none" strike="noStrike"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hlinkClick r:id="rId3"/>
              </a:rPr>
              <a:t>Vasopressor</a:t>
            </a:r>
            <a:r>
              <a:rPr lang="en-IN" sz="1900" b="1"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 medications:</a:t>
            </a:r>
            <a:r>
              <a:rPr lang="en-IN" sz="1900"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 Vasopressors tighten blood vessels. In some cases, you may need them to reach an adequate blood pressure.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1900" b="1"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Appropriate supportive care:</a:t>
            </a:r>
            <a:r>
              <a:rPr lang="en-IN" sz="1900"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 If organ failures occur, you’ll need other sepsis treatments such as dialysis for kidney failure or </a:t>
            </a:r>
            <a:r>
              <a:rPr lang="en-IN" sz="1900" u="sng"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hlinkClick r:id="rId4"/>
              </a:rPr>
              <a:t>mechanical ventilation</a:t>
            </a:r>
            <a:r>
              <a:rPr lang="en-IN" sz="1900"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 for respiratory failure.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1900" b="1"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Surgery:</a:t>
            </a:r>
            <a:r>
              <a:rPr lang="en-IN" sz="1900" dirty="0">
                <a:solidFill>
                  <a:srgbClr val="000000"/>
                </a:solidFill>
                <a:effectLst/>
                <a:latin typeface="Poor Richard" panose="02080502050505020702" pitchFamily="18" charset="0"/>
                <a:ea typeface="Calibri" panose="020F0502020204030204" pitchFamily="34" charset="0"/>
                <a:cs typeface="Times New Roman" panose="02020603050405020304" pitchFamily="18" charset="0"/>
              </a:rPr>
              <a:t> You may need surgery to remove damaged tissue.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800"/>
              </a:spcAft>
            </a:pPr>
            <a:r>
              <a:rPr lang="en-IN" sz="1900" dirty="0">
                <a:effectLst/>
                <a:latin typeface="Poor Richard" panose="02080502050505020702" pitchFamily="18" charset="0"/>
                <a:ea typeface="Times New Roman" panose="02020603050405020304" pitchFamily="18" charset="0"/>
              </a:rPr>
              <a:t>You may need to stay in hospital for several weeks.</a:t>
            </a:r>
            <a:endParaRPr lang="en-IN" sz="1900" dirty="0">
              <a:effectLst/>
              <a:latin typeface="Times New Roman" panose="02020603050405020304" pitchFamily="18" charset="0"/>
              <a:ea typeface="Times New Roman" panose="02020603050405020304" pitchFamily="18" charset="0"/>
            </a:endParaRPr>
          </a:p>
          <a:p>
            <a:endParaRPr lang="en-IN" dirty="0"/>
          </a:p>
        </p:txBody>
      </p:sp>
      <p:sp>
        <p:nvSpPr>
          <p:cNvPr id="4" name="Text Placeholder 3">
            <a:extLst>
              <a:ext uri="{FF2B5EF4-FFF2-40B4-BE49-F238E27FC236}">
                <a16:creationId xmlns:a16="http://schemas.microsoft.com/office/drawing/2014/main" id="{30D8C805-4777-6EF9-6EF0-0B4E87FF1106}"/>
              </a:ext>
            </a:extLst>
          </p:cNvPr>
          <p:cNvSpPr>
            <a:spLocks noGrp="1"/>
          </p:cNvSpPr>
          <p:nvPr>
            <p:ph type="body" sz="quarter" idx="4294967295"/>
          </p:nvPr>
        </p:nvSpPr>
        <p:spPr>
          <a:xfrm>
            <a:off x="5102225" y="200025"/>
            <a:ext cx="4041775" cy="633413"/>
          </a:xfrm>
        </p:spPr>
        <p:txBody>
          <a:bodyPr>
            <a:normAutofit/>
          </a:bodyPr>
          <a:lstStyle/>
          <a:p>
            <a:pPr marL="0" indent="0">
              <a:buNone/>
            </a:pP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9738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2B6B59-DCE0-A666-5A49-3EFD130102F7}"/>
              </a:ext>
            </a:extLst>
          </p:cNvPr>
          <p:cNvSpPr txBox="1"/>
          <p:nvPr/>
        </p:nvSpPr>
        <p:spPr>
          <a:xfrm>
            <a:off x="2339752" y="692696"/>
            <a:ext cx="4576572" cy="5047536"/>
          </a:xfrm>
          <a:prstGeom prst="rect">
            <a:avLst/>
          </a:prstGeom>
          <a:noFill/>
        </p:spPr>
        <p:txBody>
          <a:bodyPr wrap="square">
            <a:spAutoFit/>
          </a:bodyPr>
          <a:lstStyle/>
          <a:p>
            <a:pPr>
              <a:spcAft>
                <a:spcPts val="1800"/>
              </a:spcAft>
            </a:pPr>
            <a:r>
              <a:rPr lang="en-IN" sz="1800" dirty="0">
                <a:effectLst/>
                <a:latin typeface="Poor Richard" panose="02080502050505020702" pitchFamily="18" charset="0"/>
                <a:ea typeface="Times New Roman" panose="02020603050405020304" pitchFamily="18" charset="0"/>
              </a:rPr>
              <a:t>Most people make a full recovery from sepsis. But it can take time.</a:t>
            </a:r>
            <a:endParaRPr lang="en-IN" sz="1800" dirty="0">
              <a:effectLst/>
              <a:latin typeface="Times New Roman" panose="02020603050405020304" pitchFamily="18" charset="0"/>
              <a:ea typeface="Times New Roman" panose="02020603050405020304" pitchFamily="18" charset="0"/>
            </a:endParaRPr>
          </a:p>
          <a:p>
            <a:pPr>
              <a:spcAft>
                <a:spcPts val="1800"/>
              </a:spcAft>
            </a:pPr>
            <a:r>
              <a:rPr lang="en-IN" sz="1800" dirty="0">
                <a:effectLst/>
                <a:latin typeface="Poor Richard" panose="02080502050505020702" pitchFamily="18" charset="0"/>
                <a:ea typeface="Times New Roman" panose="02020603050405020304" pitchFamily="18" charset="0"/>
              </a:rPr>
              <a:t>You might continue to have physical and emotional symptoms. These can last for months, or even years, after you had sepsis.</a:t>
            </a:r>
            <a:endParaRPr lang="en-IN" sz="1800" dirty="0">
              <a:effectLst/>
              <a:latin typeface="Times New Roman" panose="02020603050405020304" pitchFamily="18" charset="0"/>
              <a:ea typeface="Times New Roman" panose="02020603050405020304" pitchFamily="18" charset="0"/>
            </a:endParaRPr>
          </a:p>
          <a:p>
            <a:pPr>
              <a:spcAft>
                <a:spcPts val="1800"/>
              </a:spcAft>
            </a:pPr>
            <a:r>
              <a:rPr lang="en-IN" sz="1800" dirty="0">
                <a:effectLst/>
                <a:latin typeface="Poor Richard" panose="02080502050505020702" pitchFamily="18" charset="0"/>
                <a:ea typeface="Times New Roman" panose="02020603050405020304" pitchFamily="18" charset="0"/>
              </a:rPr>
              <a:t>These long-term effects are sometimes called post-sepsis syndrome, and can include:</a:t>
            </a:r>
            <a:endParaRPr lang="en-IN" sz="1800" dirty="0">
              <a:effectLst/>
              <a:latin typeface="Times New Roman" panose="02020603050405020304" pitchFamily="18" charset="0"/>
              <a:ea typeface="Times New Roman" panose="02020603050405020304" pitchFamily="18" charset="0"/>
            </a:endParaRPr>
          </a:p>
          <a:p>
            <a:pPr marL="342900" lvl="0" indent="-342900">
              <a:spcAft>
                <a:spcPts val="600"/>
              </a:spcAft>
              <a:buSzPts val="1000"/>
              <a:buFont typeface="Symbol" panose="05050102010706020507" pitchFamily="18" charset="2"/>
              <a:buChar char=""/>
              <a:tabLst>
                <a:tab pos="457200" algn="l"/>
              </a:tabLst>
            </a:pPr>
            <a:r>
              <a:rPr lang="en-IN" sz="1800" dirty="0">
                <a:effectLst/>
                <a:latin typeface="Poor Richard" panose="02080502050505020702" pitchFamily="18" charset="0"/>
                <a:ea typeface="Calibri" panose="020F0502020204030204" pitchFamily="34" charset="0"/>
                <a:cs typeface="Times New Roman" panose="02020603050405020304" pitchFamily="18" charset="0"/>
              </a:rPr>
              <a:t>feeling very tired and weak, and difficulty sleeping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600"/>
              </a:spcAft>
              <a:buSzPts val="1000"/>
              <a:buFont typeface="Symbol" panose="05050102010706020507" pitchFamily="18" charset="2"/>
              <a:buChar char=""/>
              <a:tabLst>
                <a:tab pos="457200" algn="l"/>
              </a:tabLst>
            </a:pPr>
            <a:r>
              <a:rPr lang="en-IN" sz="1800" dirty="0">
                <a:effectLst/>
                <a:latin typeface="Poor Richard" panose="02080502050505020702" pitchFamily="18" charset="0"/>
                <a:ea typeface="Calibri" panose="020F0502020204030204" pitchFamily="34" charset="0"/>
                <a:cs typeface="Times New Roman" panose="02020603050405020304" pitchFamily="18" charset="0"/>
              </a:rPr>
              <a:t>lack of appetite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600"/>
              </a:spcAft>
              <a:buSzPts val="1000"/>
              <a:buFont typeface="Symbol" panose="05050102010706020507" pitchFamily="18" charset="2"/>
              <a:buChar char=""/>
              <a:tabLst>
                <a:tab pos="457200" algn="l"/>
              </a:tabLst>
            </a:pPr>
            <a:r>
              <a:rPr lang="en-IN" sz="1800" dirty="0">
                <a:effectLst/>
                <a:latin typeface="Poor Richard" panose="02080502050505020702" pitchFamily="18" charset="0"/>
                <a:ea typeface="Calibri" panose="020F0502020204030204" pitchFamily="34" charset="0"/>
                <a:cs typeface="Times New Roman" panose="02020603050405020304" pitchFamily="18" charset="0"/>
              </a:rPr>
              <a:t>getting ill more often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600"/>
              </a:spcAft>
              <a:buSzPts val="1000"/>
              <a:buFont typeface="Symbol" panose="05050102010706020507" pitchFamily="18" charset="2"/>
              <a:buChar char=""/>
              <a:tabLst>
                <a:tab pos="457200" algn="l"/>
              </a:tabLst>
            </a:pPr>
            <a:r>
              <a:rPr lang="en-IN" sz="1800" dirty="0">
                <a:effectLst/>
                <a:latin typeface="Poor Richard" panose="02080502050505020702" pitchFamily="18" charset="0"/>
                <a:ea typeface="Calibri" panose="020F0502020204030204" pitchFamily="34" charset="0"/>
                <a:cs typeface="Times New Roman" panose="02020603050405020304" pitchFamily="18" charset="0"/>
              </a:rPr>
              <a:t>changes in your mood, or anxiety or depression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600"/>
              </a:spcAft>
              <a:buSzPts val="1000"/>
              <a:buFont typeface="Symbol" panose="05050102010706020507" pitchFamily="18" charset="2"/>
              <a:buChar char=""/>
              <a:tabLst>
                <a:tab pos="457200" algn="l"/>
              </a:tabLst>
            </a:pPr>
            <a:r>
              <a:rPr lang="en-IN" sz="1800" dirty="0">
                <a:effectLst/>
                <a:latin typeface="Poor Richard" panose="02080502050505020702" pitchFamily="18" charset="0"/>
                <a:ea typeface="Calibri" panose="020F0502020204030204" pitchFamily="34" charset="0"/>
                <a:cs typeface="Times New Roman" panose="02020603050405020304" pitchFamily="18" charset="0"/>
              </a:rPr>
              <a:t>nightmares or flashbacks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400"/>
              </a:spcAft>
              <a:buSzPts val="1000"/>
              <a:buFont typeface="Symbol" panose="05050102010706020507" pitchFamily="18" charset="2"/>
              <a:buChar char=""/>
              <a:tabLst>
                <a:tab pos="457200" algn="l"/>
              </a:tabLst>
            </a:pPr>
            <a:r>
              <a:rPr lang="en-IN" sz="1800" dirty="0">
                <a:effectLst/>
                <a:latin typeface="Poor Richard" panose="02080502050505020702" pitchFamily="18" charset="0"/>
                <a:ea typeface="Calibri" panose="020F0502020204030204" pitchFamily="34" charset="0"/>
                <a:cs typeface="Times New Roman" panose="02020603050405020304" pitchFamily="18" charset="0"/>
              </a:rPr>
              <a:t>post-traumatic stress disorder (PTSD)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BD4925C-E470-2569-2373-0703AD2EDE4D}"/>
              </a:ext>
            </a:extLst>
          </p:cNvPr>
          <p:cNvSpPr txBox="1"/>
          <p:nvPr/>
        </p:nvSpPr>
        <p:spPr>
          <a:xfrm>
            <a:off x="2915816" y="188640"/>
            <a:ext cx="4576572" cy="369332"/>
          </a:xfrm>
          <a:prstGeom prst="rect">
            <a:avLst/>
          </a:prstGeom>
          <a:noFill/>
        </p:spPr>
        <p:txBody>
          <a:bodyPr wrap="square">
            <a:spAutoFit/>
          </a:bodyPr>
          <a:lstStyle/>
          <a:p>
            <a:r>
              <a:rPr lang="en-IN" sz="1800" b="1" dirty="0">
                <a:solidFill>
                  <a:srgbClr val="7030A0"/>
                </a:solidFill>
                <a:effectLst/>
                <a:latin typeface="Algerian" panose="04020705040A02060702" pitchFamily="82" charset="0"/>
                <a:ea typeface="Times New Roman" panose="02020603050405020304" pitchFamily="18" charset="0"/>
              </a:rPr>
              <a:t>Recovering from sepsis</a:t>
            </a:r>
            <a:r>
              <a:rPr lang="en-IN" sz="1200" b="1" dirty="0">
                <a:effectLst/>
                <a:latin typeface="Poor Richard" panose="02080502050505020702" pitchFamily="18" charset="0"/>
                <a:ea typeface="Times New Roman" panose="02020603050405020304" pitchFamily="18" charset="0"/>
              </a:rPr>
              <a:t>:</a:t>
            </a:r>
            <a:endParaRPr lang="en-IN"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3362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3" y="210749"/>
            <a:ext cx="2282997" cy="584775"/>
          </a:xfrm>
          <a:prstGeom prst="rect">
            <a:avLst/>
          </a:prstGeom>
        </p:spPr>
        <p:txBody>
          <a:bodyPr wrap="none">
            <a:spAutoFit/>
          </a:bodyPr>
          <a:lstStyle/>
          <a:p>
            <a:pPr algn="ctr"/>
            <a:r>
              <a:rPr lang="en-IN" sz="3200" dirty="0">
                <a:solidFill>
                  <a:schemeClr val="bg2">
                    <a:lumMod val="50000"/>
                  </a:schemeClr>
                </a:solidFill>
                <a:latin typeface="Algerian" pitchFamily="82" charset="0"/>
              </a:rPr>
              <a:t>OBJECTIVE</a:t>
            </a:r>
          </a:p>
        </p:txBody>
      </p:sp>
      <p:sp>
        <p:nvSpPr>
          <p:cNvPr id="3" name="Rectangle 2"/>
          <p:cNvSpPr/>
          <p:nvPr/>
        </p:nvSpPr>
        <p:spPr>
          <a:xfrm>
            <a:off x="2987824" y="188640"/>
            <a:ext cx="6156176" cy="1938992"/>
          </a:xfrm>
          <a:prstGeom prst="rect">
            <a:avLst/>
          </a:prstGeom>
        </p:spPr>
        <p:txBody>
          <a:bodyPr wrap="square">
            <a:spAutoFit/>
          </a:bodyPr>
          <a:lstStyle/>
          <a:p>
            <a:pPr marL="285750" lvl="0" indent="-285750">
              <a:buFont typeface="Arial" pitchFamily="34" charset="0"/>
              <a:buChar char="•"/>
            </a:pPr>
            <a:r>
              <a:rPr lang="en-IN" sz="2400" dirty="0">
                <a:latin typeface="Algerian" pitchFamily="82" charset="0"/>
              </a:rPr>
              <a:t>Descriptive analysis: Describe the incidence, prevalence, and distribution of sepsis in a specific population </a:t>
            </a:r>
          </a:p>
          <a:p>
            <a:pPr marL="285750" lvl="0" indent="-285750">
              <a:buFont typeface="Arial" pitchFamily="34" charset="0"/>
              <a:buChar char="•"/>
            </a:pPr>
            <a:endParaRPr lang="en-IN" sz="2400" dirty="0">
              <a:latin typeface="Algerian" pitchFamily="82" charset="0"/>
            </a:endParaRPr>
          </a:p>
        </p:txBody>
      </p:sp>
      <p:pic>
        <p:nvPicPr>
          <p:cNvPr id="4" name="Picture 2" descr="7,990 Objective cartoon Stock Illustrations, Images &amp; Vector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92697"/>
            <a:ext cx="3275858" cy="1800200"/>
          </a:xfrm>
          <a:prstGeom prst="rect">
            <a:avLst/>
          </a:prstGeom>
          <a:solidFill>
            <a:schemeClr val="accent2"/>
          </a:solidFill>
          <a:ln>
            <a:solidFill>
              <a:schemeClr val="bg1"/>
            </a:solidFill>
          </a:ln>
        </p:spPr>
      </p:pic>
      <p:sp>
        <p:nvSpPr>
          <p:cNvPr id="5" name="Rectangle 4"/>
          <p:cNvSpPr/>
          <p:nvPr/>
        </p:nvSpPr>
        <p:spPr>
          <a:xfrm>
            <a:off x="2998980" y="1676707"/>
            <a:ext cx="5904656" cy="1200329"/>
          </a:xfrm>
          <a:prstGeom prst="rect">
            <a:avLst/>
          </a:prstGeom>
        </p:spPr>
        <p:txBody>
          <a:bodyPr wrap="square">
            <a:spAutoFit/>
          </a:bodyPr>
          <a:lstStyle/>
          <a:p>
            <a:pPr marL="285750" indent="-285750">
              <a:buFont typeface="Arial" pitchFamily="34" charset="0"/>
              <a:buChar char="•"/>
            </a:pPr>
            <a:r>
              <a:rPr lang="en-IN" sz="2400" dirty="0">
                <a:latin typeface="Algerian" pitchFamily="82" charset="0"/>
              </a:rPr>
              <a:t>Risk factor analysis: Identify the risk factors associated with the development of sepsis</a:t>
            </a:r>
          </a:p>
        </p:txBody>
      </p:sp>
      <p:sp>
        <p:nvSpPr>
          <p:cNvPr id="6" name="Rectangle 5"/>
          <p:cNvSpPr/>
          <p:nvPr/>
        </p:nvSpPr>
        <p:spPr>
          <a:xfrm>
            <a:off x="-504464" y="2870913"/>
            <a:ext cx="4572000" cy="1077218"/>
          </a:xfrm>
          <a:prstGeom prst="rect">
            <a:avLst/>
          </a:prstGeom>
        </p:spPr>
        <p:txBody>
          <a:bodyPr>
            <a:spAutoFit/>
          </a:bodyPr>
          <a:lstStyle/>
          <a:p>
            <a:pPr algn="ctr"/>
            <a:r>
              <a:rPr lang="en-IN" sz="3200" dirty="0">
                <a:solidFill>
                  <a:schemeClr val="bg2">
                    <a:lumMod val="50000"/>
                  </a:schemeClr>
                </a:solidFill>
                <a:latin typeface="Algerian" pitchFamily="82" charset="0"/>
              </a:rPr>
              <a:t>Data </a:t>
            </a:r>
          </a:p>
          <a:p>
            <a:pPr algn="ctr"/>
            <a:r>
              <a:rPr lang="en-IN" sz="3200" dirty="0">
                <a:solidFill>
                  <a:schemeClr val="bg2">
                    <a:lumMod val="50000"/>
                  </a:schemeClr>
                </a:solidFill>
                <a:latin typeface="Algerian" pitchFamily="82" charset="0"/>
              </a:rPr>
              <a:t>description</a:t>
            </a:r>
          </a:p>
        </p:txBody>
      </p:sp>
      <p:pic>
        <p:nvPicPr>
          <p:cNvPr id="7" name="Picture 4" descr="7,075 Market Study Illustrations &amp; Clip Art - iSt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821" y="3988737"/>
            <a:ext cx="3207431" cy="18463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31840" y="3065407"/>
            <a:ext cx="4572000" cy="1938992"/>
          </a:xfrm>
          <a:prstGeom prst="rect">
            <a:avLst/>
          </a:prstGeom>
        </p:spPr>
        <p:txBody>
          <a:bodyPr>
            <a:spAutoFit/>
          </a:bodyPr>
          <a:lstStyle/>
          <a:p>
            <a:pPr marL="342900" indent="-342900">
              <a:buFont typeface="Arial" pitchFamily="34" charset="0"/>
              <a:buChar char="•"/>
            </a:pPr>
            <a:r>
              <a:rPr lang="en-IN" sz="2400" dirty="0">
                <a:latin typeface="Algerian" pitchFamily="82" charset="0"/>
              </a:rPr>
              <a:t>The data set contains 11 columns (attributes) and 599 rows (entries). The summary is as follows.</a:t>
            </a:r>
          </a:p>
        </p:txBody>
      </p:sp>
    </p:spTree>
    <p:extLst>
      <p:ext uri="{BB962C8B-B14F-4D97-AF65-F5344CB8AC3E}">
        <p14:creationId xmlns:p14="http://schemas.microsoft.com/office/powerpoint/2010/main" val="3306465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4120540"/>
              </p:ext>
            </p:extLst>
          </p:nvPr>
        </p:nvGraphicFramePr>
        <p:xfrm>
          <a:off x="1331642" y="188641"/>
          <a:ext cx="6480717" cy="6436931"/>
        </p:xfrm>
        <a:graphic>
          <a:graphicData uri="http://schemas.openxmlformats.org/drawingml/2006/table">
            <a:tbl>
              <a:tblPr firstRow="1" firstCol="1" bandRow="1">
                <a:tableStyleId>{5C22544A-7EE6-4342-B048-85BDC9FD1C3A}</a:tableStyleId>
              </a:tblPr>
              <a:tblGrid>
                <a:gridCol w="2160239">
                  <a:extLst>
                    <a:ext uri="{9D8B030D-6E8A-4147-A177-3AD203B41FA5}">
                      <a16:colId xmlns:a16="http://schemas.microsoft.com/office/drawing/2014/main" val="20000"/>
                    </a:ext>
                  </a:extLst>
                </a:gridCol>
                <a:gridCol w="1728191">
                  <a:extLst>
                    <a:ext uri="{9D8B030D-6E8A-4147-A177-3AD203B41FA5}">
                      <a16:colId xmlns:a16="http://schemas.microsoft.com/office/drawing/2014/main" val="20001"/>
                    </a:ext>
                  </a:extLst>
                </a:gridCol>
                <a:gridCol w="2592287">
                  <a:extLst>
                    <a:ext uri="{9D8B030D-6E8A-4147-A177-3AD203B41FA5}">
                      <a16:colId xmlns:a16="http://schemas.microsoft.com/office/drawing/2014/main" val="20002"/>
                    </a:ext>
                  </a:extLst>
                </a:gridCol>
              </a:tblGrid>
              <a:tr h="526437">
                <a:tc>
                  <a:txBody>
                    <a:bodyPr/>
                    <a:lstStyle/>
                    <a:p>
                      <a:pPr algn="ctr">
                        <a:lnSpc>
                          <a:spcPts val="1800"/>
                        </a:lnSpc>
                        <a:spcAft>
                          <a:spcPts val="400"/>
                        </a:spcAft>
                      </a:pPr>
                      <a:r>
                        <a:rPr lang="en-IN" sz="2000" dirty="0">
                          <a:effectLst/>
                        </a:rPr>
                        <a:t>Column Name</a:t>
                      </a:r>
                      <a:endParaRPr lang="en-IN" sz="2000" dirty="0">
                        <a:effectLst/>
                        <a:latin typeface="Calibri"/>
                        <a:ea typeface="Calibri"/>
                        <a:cs typeface="Times New Roman"/>
                      </a:endParaRPr>
                    </a:p>
                  </a:txBody>
                  <a:tcPr marL="94488" marR="94488" marT="94488" marB="94488" anchor="ctr"/>
                </a:tc>
                <a:tc>
                  <a:txBody>
                    <a:bodyPr/>
                    <a:lstStyle/>
                    <a:p>
                      <a:pPr algn="ctr">
                        <a:lnSpc>
                          <a:spcPts val="1800"/>
                        </a:lnSpc>
                        <a:spcAft>
                          <a:spcPts val="400"/>
                        </a:spcAft>
                      </a:pPr>
                      <a:r>
                        <a:rPr lang="en-IN" sz="1400" dirty="0">
                          <a:effectLst/>
                        </a:rPr>
                        <a:t>Attribute/Target</a:t>
                      </a:r>
                      <a:endParaRPr lang="en-IN" sz="1400" dirty="0">
                        <a:effectLst/>
                        <a:latin typeface="Calibri"/>
                        <a:ea typeface="Calibri"/>
                        <a:cs typeface="Times New Roman"/>
                      </a:endParaRPr>
                    </a:p>
                  </a:txBody>
                  <a:tcPr marL="94488" marR="94488" marT="94488" marB="94488" anchor="ctr"/>
                </a:tc>
                <a:tc>
                  <a:txBody>
                    <a:bodyPr/>
                    <a:lstStyle/>
                    <a:p>
                      <a:pPr algn="ctr">
                        <a:lnSpc>
                          <a:spcPts val="1800"/>
                        </a:lnSpc>
                        <a:spcAft>
                          <a:spcPts val="400"/>
                        </a:spcAft>
                      </a:pPr>
                      <a:r>
                        <a:rPr lang="en-IN" sz="2000" dirty="0">
                          <a:effectLst/>
                        </a:rPr>
                        <a:t>Description</a:t>
                      </a:r>
                      <a:endParaRPr lang="en-IN" sz="20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0"/>
                  </a:ext>
                </a:extLst>
              </a:tr>
              <a:tr h="617903">
                <a:tc>
                  <a:txBody>
                    <a:bodyPr/>
                    <a:lstStyle/>
                    <a:p>
                      <a:pPr>
                        <a:spcAft>
                          <a:spcPts val="400"/>
                        </a:spcAft>
                      </a:pPr>
                      <a:r>
                        <a:rPr lang="en-IN" sz="1600" dirty="0">
                          <a:effectLst/>
                        </a:rPr>
                        <a:t>ID</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N/A</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Unique number to represent patient ID</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1"/>
                  </a:ext>
                </a:extLst>
              </a:tr>
              <a:tr h="434971">
                <a:tc>
                  <a:txBody>
                    <a:bodyPr/>
                    <a:lstStyle/>
                    <a:p>
                      <a:pPr>
                        <a:spcAft>
                          <a:spcPts val="400"/>
                        </a:spcAft>
                      </a:pPr>
                      <a:r>
                        <a:rPr lang="en-IN" sz="1600" dirty="0">
                          <a:effectLst/>
                        </a:rPr>
                        <a:t>PRG</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Attribute1</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Plasma glucose</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2"/>
                  </a:ext>
                </a:extLst>
              </a:tr>
              <a:tr h="434971">
                <a:tc>
                  <a:txBody>
                    <a:bodyPr/>
                    <a:lstStyle/>
                    <a:p>
                      <a:pPr>
                        <a:spcAft>
                          <a:spcPts val="400"/>
                        </a:spcAft>
                      </a:pPr>
                      <a:r>
                        <a:rPr lang="en-IN" sz="1600" dirty="0">
                          <a:effectLst/>
                        </a:rPr>
                        <a:t>PL</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2</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Platelet count (mu U/ml)</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3"/>
                  </a:ext>
                </a:extLst>
              </a:tr>
              <a:tr h="434971">
                <a:tc>
                  <a:txBody>
                    <a:bodyPr/>
                    <a:lstStyle/>
                    <a:p>
                      <a:pPr>
                        <a:spcAft>
                          <a:spcPts val="400"/>
                        </a:spcAft>
                      </a:pPr>
                      <a:r>
                        <a:rPr lang="en-IN" sz="1600" dirty="0">
                          <a:effectLst/>
                        </a:rPr>
                        <a:t>PR</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3</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Blood Pressure (mm Hg)</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4"/>
                  </a:ext>
                </a:extLst>
              </a:tr>
              <a:tr h="434971">
                <a:tc>
                  <a:txBody>
                    <a:bodyPr/>
                    <a:lstStyle/>
                    <a:p>
                      <a:pPr>
                        <a:spcAft>
                          <a:spcPts val="400"/>
                        </a:spcAft>
                      </a:pPr>
                      <a:r>
                        <a:rPr lang="en-IN" sz="1600" dirty="0">
                          <a:effectLst/>
                        </a:rPr>
                        <a:t>SK</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4</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Blood Work Result-2 (mm)</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5"/>
                  </a:ext>
                </a:extLst>
              </a:tr>
              <a:tr h="617903">
                <a:tc>
                  <a:txBody>
                    <a:bodyPr/>
                    <a:lstStyle/>
                    <a:p>
                      <a:pPr>
                        <a:spcAft>
                          <a:spcPts val="400"/>
                        </a:spcAft>
                      </a:pPr>
                      <a:r>
                        <a:rPr lang="en-IN" sz="1600" dirty="0">
                          <a:effectLst/>
                        </a:rPr>
                        <a:t>TS</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5</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Transferrin  saturation 380 (mg/</a:t>
                      </a:r>
                      <a:r>
                        <a:rPr lang="en-IN" sz="1400" dirty="0" err="1">
                          <a:effectLst/>
                        </a:rPr>
                        <a:t>dL</a:t>
                      </a:r>
                      <a:r>
                        <a:rPr lang="en-IN" sz="1400" dirty="0">
                          <a:effectLst/>
                        </a:rPr>
                        <a:t>)</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6"/>
                  </a:ext>
                </a:extLst>
              </a:tr>
              <a:tr h="617903">
                <a:tc>
                  <a:txBody>
                    <a:bodyPr/>
                    <a:lstStyle/>
                    <a:p>
                      <a:pPr>
                        <a:spcAft>
                          <a:spcPts val="400"/>
                        </a:spcAft>
                      </a:pPr>
                      <a:r>
                        <a:rPr lang="en-IN" sz="1600" dirty="0">
                          <a:effectLst/>
                        </a:rPr>
                        <a:t>M11</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6</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Body mass index (weight in kg/(height in m)^2</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7"/>
                  </a:ext>
                </a:extLst>
              </a:tr>
              <a:tr h="434971">
                <a:tc>
                  <a:txBody>
                    <a:bodyPr/>
                    <a:lstStyle/>
                    <a:p>
                      <a:pPr>
                        <a:spcAft>
                          <a:spcPts val="400"/>
                        </a:spcAft>
                      </a:pPr>
                      <a:r>
                        <a:rPr lang="en-IN" sz="1600" dirty="0">
                          <a:effectLst/>
                        </a:rPr>
                        <a:t>BD2</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7</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β Defensin-2 (mu U/ml)</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8"/>
                  </a:ext>
                </a:extLst>
              </a:tr>
              <a:tr h="434971">
                <a:tc>
                  <a:txBody>
                    <a:bodyPr/>
                    <a:lstStyle/>
                    <a:p>
                      <a:pPr>
                        <a:spcAft>
                          <a:spcPts val="400"/>
                        </a:spcAft>
                      </a:pPr>
                      <a:r>
                        <a:rPr lang="en-IN" sz="1600" dirty="0">
                          <a:effectLst/>
                        </a:rPr>
                        <a:t>Age</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Attribute 8</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patients age (years)</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09"/>
                  </a:ext>
                </a:extLst>
              </a:tr>
              <a:tr h="617903">
                <a:tc>
                  <a:txBody>
                    <a:bodyPr/>
                    <a:lstStyle/>
                    <a:p>
                      <a:pPr>
                        <a:spcAft>
                          <a:spcPts val="400"/>
                        </a:spcAft>
                      </a:pPr>
                      <a:r>
                        <a:rPr lang="en-IN" sz="1600" dirty="0">
                          <a:effectLst/>
                        </a:rPr>
                        <a:t>Insurance</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N/A</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If a patient holds a valid insurance card</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10"/>
                  </a:ext>
                </a:extLst>
              </a:tr>
              <a:tr h="800835">
                <a:tc>
                  <a:txBody>
                    <a:bodyPr/>
                    <a:lstStyle/>
                    <a:p>
                      <a:pPr>
                        <a:spcAft>
                          <a:spcPts val="400"/>
                        </a:spcAft>
                      </a:pPr>
                      <a:r>
                        <a:rPr lang="en-IN" sz="1600" dirty="0">
                          <a:effectLst/>
                        </a:rPr>
                        <a:t>Sepsis</a:t>
                      </a:r>
                      <a:endParaRPr lang="en-IN" sz="16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Target</a:t>
                      </a:r>
                      <a:endParaRPr lang="en-IN" sz="1400" dirty="0">
                        <a:effectLst/>
                        <a:latin typeface="Calibri"/>
                        <a:ea typeface="Calibri"/>
                        <a:cs typeface="Times New Roman"/>
                      </a:endParaRPr>
                    </a:p>
                  </a:txBody>
                  <a:tcPr marL="94488" marR="94488" marT="94488" marB="94488" anchor="ctr"/>
                </a:tc>
                <a:tc>
                  <a:txBody>
                    <a:bodyPr/>
                    <a:lstStyle/>
                    <a:p>
                      <a:pPr>
                        <a:spcAft>
                          <a:spcPts val="400"/>
                        </a:spcAft>
                      </a:pPr>
                      <a:r>
                        <a:rPr lang="en-IN" sz="1400" dirty="0">
                          <a:effectLst/>
                        </a:rPr>
                        <a:t>Positive: if a patient in ICU will develop a sepsis , and Negative: otherwise</a:t>
                      </a:r>
                      <a:endParaRPr lang="en-IN" sz="1400" dirty="0">
                        <a:effectLst/>
                        <a:latin typeface="Calibri"/>
                        <a:ea typeface="Calibri"/>
                        <a:cs typeface="Times New Roman"/>
                      </a:endParaRPr>
                    </a:p>
                  </a:txBody>
                  <a:tcPr marL="94488" marR="94488" marT="94488" marB="94488"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763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DAD7E2-E30E-8B51-13D8-666F2E68FC22}"/>
              </a:ext>
            </a:extLst>
          </p:cNvPr>
          <p:cNvSpPr>
            <a:spLocks noGrp="1"/>
          </p:cNvSpPr>
          <p:nvPr>
            <p:ph type="title" idx="4294967295"/>
          </p:nvPr>
        </p:nvSpPr>
        <p:spPr>
          <a:xfrm>
            <a:off x="0" y="274638"/>
            <a:ext cx="8229600" cy="417512"/>
          </a:xfrm>
        </p:spPr>
        <p:txBody>
          <a:bodyPr>
            <a:normAutofit fontScale="90000"/>
          </a:bodyPr>
          <a:lstStyle/>
          <a:p>
            <a:r>
              <a:rPr lang="en-US" sz="2000" dirty="0">
                <a:solidFill>
                  <a:srgbClr val="002060"/>
                </a:solidFill>
                <a:latin typeface="Algerian" panose="04020705040A02060702" pitchFamily="82" charset="0"/>
              </a:rPr>
              <a:t>SUMMARY OF THE DATA SET AND</a:t>
            </a:r>
            <a:r>
              <a:rPr lang="en-IN" sz="2000" b="1" i="1" dirty="0">
                <a:solidFill>
                  <a:srgbClr val="002060"/>
                </a:solidFill>
                <a:effectLst/>
                <a:latin typeface="Algerian" panose="04020705040A02060702" pitchFamily="82" charset="0"/>
                <a:ea typeface="Times New Roman" panose="02020603050405020304" pitchFamily="18" charset="0"/>
                <a:cs typeface="Arial" panose="020B0604020202020204" pitchFamily="34" charset="0"/>
              </a:rPr>
              <a:t>Attributes Summary &amp; Domain Knowledge:</a:t>
            </a:r>
            <a:br>
              <a:rPr lang="en-IN" sz="2000" b="1" i="1" dirty="0">
                <a:solidFill>
                  <a:srgbClr val="002060"/>
                </a:solidFill>
                <a:effectLst/>
                <a:latin typeface="Algerian" panose="04020705040A02060702" pitchFamily="82" charset="0"/>
                <a:ea typeface="Times New Roman" panose="02020603050405020304" pitchFamily="18" charset="0"/>
                <a:cs typeface="Times New Roman" panose="02020603050405020304" pitchFamily="18" charset="0"/>
              </a:rPr>
            </a:br>
            <a:endParaRPr lang="en-IN" sz="2000" dirty="0">
              <a:solidFill>
                <a:srgbClr val="002060"/>
              </a:solidFill>
              <a:latin typeface="Algerian" panose="04020705040A02060702" pitchFamily="82" charset="0"/>
            </a:endParaRPr>
          </a:p>
        </p:txBody>
      </p:sp>
      <p:sp>
        <p:nvSpPr>
          <p:cNvPr id="5" name="Rectangle 2">
            <a:extLst>
              <a:ext uri="{FF2B5EF4-FFF2-40B4-BE49-F238E27FC236}">
                <a16:creationId xmlns:a16="http://schemas.microsoft.com/office/drawing/2014/main" id="{C9EB7259-B27F-3581-1C8E-479CE18D2719}"/>
              </a:ext>
            </a:extLst>
          </p:cNvPr>
          <p:cNvSpPr>
            <a:spLocks noGrp="1" noChangeArrowheads="1"/>
          </p:cNvSpPr>
          <p:nvPr>
            <p:ph idx="4294967295"/>
          </p:nvPr>
        </p:nvSpPr>
        <p:spPr bwMode="auto">
          <a:xfrm>
            <a:off x="4427984" y="744538"/>
            <a:ext cx="4403725" cy="48323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The features can be divided into the following types:</a:t>
            </a:r>
            <a:endParaRPr kumimoji="0" lang="en-US" altLang="en-US" sz="1000" b="0" i="0" u="none" strike="noStrike" cap="none" normalizeH="0" baseline="0" dirty="0">
              <a:ln>
                <a:noFill/>
              </a:ln>
              <a:solidFill>
                <a:schemeClr val="bg2">
                  <a:lumMod val="25000"/>
                </a:schemeClr>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Numerical:</a:t>
            </a:r>
            <a:endParaRPr kumimoji="0" lang="en-US" altLang="en-US" sz="1000" b="0" i="0" u="none" strike="noStrike" cap="none" normalizeH="0" baseline="0" dirty="0">
              <a:ln>
                <a:noFill/>
              </a:ln>
              <a:solidFill>
                <a:schemeClr val="bg2">
                  <a:lumMod val="25000"/>
                </a:schemeClr>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Continuous:</a:t>
            </a:r>
            <a:endParaRPr kumimoji="0" lang="en-U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PRG</a:t>
            </a: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Plasma glucose</a:t>
            </a:r>
            <a:endParaRPr kumimoji="0" lang="en-US" altLang="en-US" sz="1000" b="0" i="0" u="none" strike="noStrike" cap="none" normalizeH="0" baseline="0" dirty="0">
              <a:ln>
                <a:noFill/>
              </a:ln>
              <a:solidFill>
                <a:schemeClr val="bg2">
                  <a:lumMod val="25000"/>
                </a:schemeClr>
              </a:solidFill>
              <a:effectLst/>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3.9 &lt;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PRG</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5.6 (mmol/L): Normal</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5.6 &lt;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PRG</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6.9 (mmol/L): Monitoring recommended</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PRG</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&gt; 7.0 (mmol/L): Diabetes</a:t>
            </a:r>
            <a:endParaRPr kumimoji="0" lang="en-U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PL</a:t>
            </a: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platelet count-100(mmol/ml):Normal</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a:t>
            </a: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Blood Pressure (mmHg)</a:t>
            </a:r>
            <a:endParaRPr kumimoji="0" lang="en-US" altLang="en-US" sz="1000" b="0" i="0" u="none" strike="noStrike" cap="none" normalizeH="0" baseline="0" dirty="0">
              <a:ln>
                <a:noFill/>
              </a:ln>
              <a:solidFill>
                <a:schemeClr val="bg2">
                  <a:lumMod val="25000"/>
                </a:schemeClr>
              </a:solidFill>
              <a:effectLst/>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90/60 (mmHg): Low blood pressure</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90/60 &lt;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120/80 (mmHg): Normal blood pressure</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PR</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&gt; 140/90 (mmHg): High blood pressure</a:t>
            </a:r>
            <a:endParaRPr kumimoji="0" lang="en-U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SK</a:t>
            </a: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Blood Work Result-2 (mm)</a:t>
            </a:r>
            <a:endParaRPr kumimoji="0" lang="en-US" altLang="en-US" sz="1000" b="0" i="0" u="none" strike="noStrike" cap="none" normalizeH="0" baseline="0" dirty="0">
              <a:ln>
                <a:noFill/>
              </a:ln>
              <a:solidFill>
                <a:schemeClr val="bg2">
                  <a:lumMod val="25000"/>
                </a:schemeClr>
              </a:solidFill>
              <a:effectLst/>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Normal Range: 3.5 - 5.6 (mmol/l)</a:t>
            </a:r>
            <a:endParaRPr kumimoji="0" lang="en-U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TS</a:t>
            </a: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Times New Roman" panose="02020603050405020304" pitchFamily="18" charset="0"/>
              </a:rPr>
              <a:t> Transferrin  saturation</a:t>
            </a:r>
            <a:endParaRPr kumimoji="0" lang="en-US" altLang="en-US" sz="1000" b="0" i="0" u="none" strike="noStrike" cap="none" normalizeH="0" baseline="0" dirty="0">
              <a:ln>
                <a:noFill/>
              </a:ln>
              <a:solidFill>
                <a:schemeClr val="bg2">
                  <a:lumMod val="25000"/>
                </a:schemeClr>
              </a:solidFill>
              <a:effectLst/>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Normal Range: 215 - 380 (mg/dL)</a:t>
            </a:r>
            <a:endParaRPr kumimoji="0" lang="en-U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Courier New" panose="02070309020205020404" pitchFamily="49" charset="0"/>
              </a:rPr>
              <a:t>M11</a:t>
            </a:r>
            <a:r>
              <a:rPr kumimoji="0" lang="en-US" altLang="en-US" sz="1000" b="1"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 Body mass index (weight in kg/(height in m)22</a:t>
            </a:r>
            <a:endParaRPr kumimoji="0" lang="en-US" altLang="en-US" sz="1000" b="0" i="0" u="none" strike="noStrike" cap="none" normalizeH="0" baseline="0" dirty="0">
              <a:ln>
                <a:noFill/>
              </a:ln>
              <a:solidFill>
                <a:schemeClr val="bg2">
                  <a:lumMod val="25000"/>
                </a:schemeClr>
              </a:solidFill>
              <a:effectLst/>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M11</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18.5: Underweight</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18.5 &lt;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M11</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24.9: Healthy weight</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25 &lt;</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M11</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&lt; 29.9: Overweight</a:t>
            </a:r>
            <a:endPar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M11</a:t>
            </a:r>
            <a:r>
              <a:rPr kumimoji="0" lang="en-U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&gt; 30: </a:t>
            </a:r>
            <a:endParaRPr kumimoji="0" lang="en-U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Courier New" panose="02070309020205020404" pitchFamily="49" charset="0"/>
              </a:rPr>
              <a:t>BD2</a:t>
            </a: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 </a:t>
            </a:r>
            <a:r>
              <a:rPr kumimoji="0" lang="es-ES" altLang="en-US" sz="1000" b="0" i="0" u="none" strike="noStrike" cap="none" normalizeH="0" baseline="0" dirty="0">
                <a:ln>
                  <a:noFill/>
                </a:ln>
                <a:solidFill>
                  <a:schemeClr val="bg2">
                    <a:lumMod val="25000"/>
                  </a:schemeClr>
                </a:solidFill>
                <a:effectLst/>
                <a:ea typeface="Times New Roman" panose="02020603050405020304" pitchFamily="18" charset="0"/>
              </a:rPr>
              <a:t>β</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rPr>
              <a:t> Defensin-2(BD2)</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ea typeface="Times New Roman" panose="02020603050405020304" pitchFamily="18" charset="0"/>
                <a:cs typeface="Cambria" panose="02040503050406030204" pitchFamily="18" charset="0"/>
              </a:rPr>
              <a:t>μ</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U</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/ml)</a:t>
            </a:r>
            <a:endParaRPr kumimoji="0" lang="es-ES" altLang="en-US" sz="1000" b="0" i="0" u="none" strike="noStrike" cap="none" normalizeH="0" baseline="0" dirty="0">
              <a:ln>
                <a:noFill/>
              </a:ln>
              <a:solidFill>
                <a:schemeClr val="bg2">
                  <a:lumMod val="25000"/>
                </a:schemeClr>
              </a:solidFill>
              <a:effectLst/>
            </a:endParaRPr>
          </a:p>
          <a:p>
            <a:pPr marL="1371600" marR="0" lvl="3" indent="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tab pos="457200" algn="l"/>
              </a:tabLst>
            </a:pP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Standard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Range</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7.8 - 500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pg</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/ml)</a:t>
            </a:r>
            <a:endParaRPr kumimoji="0" lang="es-ES" altLang="en-US" sz="1000" b="0" i="0" u="none" strike="noStrike" cap="none" normalizeH="0" baseline="0" dirty="0">
              <a:ln>
                <a:noFill/>
              </a:ln>
              <a:solidFill>
                <a:schemeClr val="bg2">
                  <a:lumMod val="25000"/>
                </a:schemeClr>
              </a:solidFill>
              <a:effectLst/>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tab pos="457200" algn="l"/>
              </a:tabLst>
            </a:pP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Discrete:</a:t>
            </a:r>
            <a:endParaRPr kumimoji="0" lang="es-E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Age</a:t>
            </a: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s-E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Patient's</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age</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years</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endParaRPr kumimoji="0" lang="es-ES" altLang="en-US" sz="1000" b="0" i="0" u="none" strike="noStrike" cap="none" normalizeH="0" baseline="0" dirty="0">
              <a:ln>
                <a:noFill/>
              </a:ln>
              <a:solidFill>
                <a:schemeClr val="bg2">
                  <a:lumMod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Categorical</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Times New Roman" panose="02020603050405020304" pitchFamily="18" charset="0"/>
                <a:cs typeface="Arial" panose="020B0604020202020204" pitchFamily="34" charset="0"/>
              </a:rPr>
              <a:t>:</a:t>
            </a:r>
            <a:endParaRPr kumimoji="0" lang="es-ES" altLang="en-US" sz="1000" b="0" i="0" u="none" strike="noStrike" cap="none" normalizeH="0" baseline="0" dirty="0">
              <a:ln>
                <a:noFill/>
              </a:ln>
              <a:solidFill>
                <a:schemeClr val="bg2">
                  <a:lumMod val="25000"/>
                </a:schemeClr>
              </a:solidFill>
              <a:effectLst/>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tab pos="457200" algn="l"/>
              </a:tabLst>
            </a:pP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Binary</a:t>
            </a:r>
            <a:endParaRPr kumimoji="0" lang="es-ES" altLang="en-US" sz="1000" b="0" i="0" u="none" strike="noStrike" cap="none" normalizeH="0" baseline="0" dirty="0">
              <a:ln>
                <a:noFill/>
              </a:ln>
              <a:solidFill>
                <a:schemeClr val="bg2">
                  <a:lumMod val="25000"/>
                </a:schemeClr>
              </a:solidFill>
              <a:effectLst/>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s-ES" altLang="en-US" sz="1000" b="1"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Insurance</a:t>
            </a: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a:t>
            </a:r>
            <a:r>
              <a:rPr kumimoji="0" lang="es-E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If</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patient</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holds</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 test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insurance</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card</a:t>
            </a:r>
            <a:endParaRPr kumimoji="0" lang="es-E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Courier New" panose="02070309020205020404" pitchFamily="49" charset="0"/>
              </a:rPr>
              <a:t>Sepsis</a:t>
            </a:r>
            <a:r>
              <a:rPr kumimoji="0" lang="es-ES" altLang="en-US" sz="1000" b="1"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(Target):</a:t>
            </a:r>
            <a:r>
              <a:rPr kumimoji="0" lang="es-ES" altLang="en-US" sz="1000" b="0" i="0" u="none" strike="noStrike" cap="none" normalizeH="0" baseline="0" dirty="0">
                <a:ln>
                  <a:noFill/>
                </a:ln>
                <a:solidFill>
                  <a:schemeClr val="bg2">
                    <a:lumMod val="25000"/>
                  </a:schemeClr>
                </a:solidFill>
                <a:effectLst/>
                <a:latin typeface="Calibri" panose="020F0502020204030204" pitchFamily="34"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If</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patient</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in ICU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will</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t>
            </a:r>
            <a:r>
              <a:rPr kumimoji="0" lang="es-ES" altLang="en-US" sz="1000" b="0" i="0" u="none" strike="noStrike" cap="none" normalizeH="0" baseline="0" dirty="0" err="1">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develop</a:t>
            </a:r>
            <a:r>
              <a:rPr kumimoji="0" lang="es-ES" altLang="en-US" sz="1000" b="0" i="0" u="none" strike="noStrike" cap="none" normalizeH="0" baseline="0" dirty="0">
                <a:ln>
                  <a:noFill/>
                </a:ln>
                <a:solidFill>
                  <a:schemeClr val="bg2">
                    <a:lumMod val="25000"/>
                  </a:schemeClr>
                </a:solidFill>
                <a:effectLst/>
                <a:latin typeface="Poor Richard" panose="02080502050505020702" pitchFamily="18" charset="0"/>
                <a:ea typeface="Calibri" panose="020F0502020204030204" pitchFamily="34" charset="0"/>
                <a:cs typeface="Arial" panose="020B0604020202020204" pitchFamily="34" charset="0"/>
              </a:rPr>
              <a:t> a sepsis.</a:t>
            </a:r>
            <a:endParaRPr kumimoji="0" lang="es-ES" altLang="en-US" sz="1000" b="0" i="0" u="none" strike="noStrike" cap="none" normalizeH="0" baseline="0" dirty="0">
              <a:ln>
                <a:noFill/>
              </a:ln>
              <a:solidFill>
                <a:schemeClr val="bg2">
                  <a:lumMod val="2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AC6F01F-46A5-AF2D-C0AA-1FE6AD5467DA}"/>
              </a:ext>
            </a:extLst>
          </p:cNvPr>
          <p:cNvPicPr>
            <a:picLocks noChangeAspect="1"/>
          </p:cNvPicPr>
          <p:nvPr/>
        </p:nvPicPr>
        <p:blipFill rotWithShape="1">
          <a:blip r:embed="rId2"/>
          <a:srcRect r="13153"/>
          <a:stretch/>
        </p:blipFill>
        <p:spPr>
          <a:xfrm>
            <a:off x="467544" y="1115484"/>
            <a:ext cx="3823896" cy="4090458"/>
          </a:xfrm>
          <a:prstGeom prst="rect">
            <a:avLst/>
          </a:prstGeom>
        </p:spPr>
      </p:pic>
    </p:spTree>
    <p:extLst>
      <p:ext uri="{BB962C8B-B14F-4D97-AF65-F5344CB8AC3E}">
        <p14:creationId xmlns:p14="http://schemas.microsoft.com/office/powerpoint/2010/main" val="934836716"/>
      </p:ext>
    </p:extLst>
  </p:cSld>
  <p:clrMapOvr>
    <a:masterClrMapping/>
  </p:clrMapOvr>
</p:sld>
</file>

<file path=ppt/theme/theme1.xml><?xml version="1.0" encoding="utf-8"?>
<a:theme xmlns:a="http://schemas.openxmlformats.org/drawingml/2006/main" name="Gallery">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1932</TotalTime>
  <Words>3097</Words>
  <Application>Microsoft Office PowerPoint</Application>
  <PresentationFormat>On-screen Show (4:3)</PresentationFormat>
  <Paragraphs>260</Paragraphs>
  <Slides>32</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Algerian</vt:lpstr>
      <vt:lpstr>Arial</vt:lpstr>
      <vt:lpstr>Arial Unicode MS</vt:lpstr>
      <vt:lpstr>Calibri</vt:lpstr>
      <vt:lpstr>Courier New</vt:lpstr>
      <vt:lpstr>Gill Sans MT</vt:lpstr>
      <vt:lpstr>Open Sans</vt:lpstr>
      <vt:lpstr>Poor Richard</vt:lpstr>
      <vt:lpstr>Rockwell</vt:lpstr>
      <vt:lpstr>Rockwell Nova</vt:lpstr>
      <vt:lpstr>Symbol</vt:lpstr>
      <vt:lpstr>Times New Roman</vt:lpstr>
      <vt:lpstr>Wingdings</vt:lpstr>
      <vt:lpstr>Gallery</vt:lpstr>
      <vt:lpstr>Prediction of being sepsis positive</vt:lpstr>
      <vt:lpstr>                            CONTENTS            </vt:lpstr>
      <vt:lpstr>PowerPoint Presentation</vt:lpstr>
      <vt:lpstr>DIFFERENT STAGES OF SEPSIS:- </vt:lpstr>
      <vt:lpstr>PowerPoint Presentation</vt:lpstr>
      <vt:lpstr>PowerPoint Presentation</vt:lpstr>
      <vt:lpstr>PowerPoint Presentation</vt:lpstr>
      <vt:lpstr>PowerPoint Presentation</vt:lpstr>
      <vt:lpstr>SUMMARY OF THE DATA SET ANDAttributes Summary &amp; Domain Knowledge: </vt:lpstr>
      <vt:lpstr>The skewness of the features in the train set can be summarized as follows: Positively-skewed: TS, BD2, Age, PRG Negatively-skewed: PR Normally-distributed (approximately): SK, PL, M11  From the descriptive statistics of the data set there are some  columns that have entries with value of 0 - PRG, PL, PR, SK , TS, and M11, these columns should not have a value of 0.  Therefore, it is reasonable to assume that any missing value was filled out with 0. </vt:lpstr>
      <vt:lpstr>PowerPoint Presentation</vt:lpstr>
      <vt:lpstr>PowerPoint Presentation</vt:lpstr>
      <vt:lpstr>PowerPoint Presentation</vt:lpstr>
      <vt:lpstr>PowerPoint Presentation</vt:lpstr>
      <vt:lpstr>As from the above boxplot , outliers are more in the case of patients who are not being effected by the disease . Though in general it shows less outlier values compared to other variables .   </vt:lpstr>
      <vt:lpstr>PowerPoint Presentation</vt:lpstr>
      <vt:lpstr>Blood pressure on the other hand is quite obviously showing a higher normal representation as the highest peak of the histogram is around 70 mm Hg , which is average systolic pressure .People , both with disease or not , posses the same distribution . . </vt:lpstr>
      <vt:lpstr>PowerPoint Presentation</vt:lpstr>
      <vt:lpstr>The normal range for TS is between 215-380 mg/dL . But surprisingly , the histogram shows no similarity with this range . Hence we expect more values to be out of normal range i.e.no. of outliers should be high !  </vt:lpstr>
      <vt:lpstr>PowerPoint Presentation</vt:lpstr>
      <vt:lpstr>Body fluid / Blood working result with a high count value are in a negative response patient , which means person with fluency in blood has less possibility to have sepsis.  </vt:lpstr>
      <vt:lpstr>PowerPoint Presentation</vt:lpstr>
      <vt:lpstr>BAR PLOT:</vt:lpstr>
      <vt:lpstr>HEATMAP OF CORRELATION :</vt:lpstr>
      <vt:lpstr>PowerPoint Presentation</vt:lpstr>
      <vt:lpstr>Logistic regression MODEL:</vt:lpstr>
      <vt:lpstr>CONFUSION MATRIX FOR THE 2 MODELS: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Soumya Sarkar</cp:lastModifiedBy>
  <cp:revision>24</cp:revision>
  <dcterms:created xsi:type="dcterms:W3CDTF">2023-05-21T05:20:31Z</dcterms:created>
  <dcterms:modified xsi:type="dcterms:W3CDTF">2023-05-23T18:37:18Z</dcterms:modified>
</cp:coreProperties>
</file>