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rpubs.com/racha/insurance" TargetMode="External"/><Relationship Id="rId2" Type="http://schemas.openxmlformats.org/officeDocument/2006/relationships/hyperlink" Target="https://rpubs.com/tangerine/medical-cost," TargetMode="External"/><Relationship Id="rId1" Type="http://schemas.openxmlformats.org/officeDocument/2006/relationships/hyperlink" Target="https://www.kaggle.com/code/cracc97/insurance-charge-accurate-eda-regression/input"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kaggle.com/mirichoi0218/insurance" TargetMode="External"/><Relationship Id="rId1" Type="http://schemas.openxmlformats.org/officeDocument/2006/relationships/hyperlink" Target="https://github.com/stedy/Machine-Learning-with-R-datase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65000"/>
                  </a:schemeClr>
                </a:solidFill>
              </a:rPr>
              <a:t>INSURANCE CHARGE PREDICTION BY STATISTICAL METHODS</a:t>
            </a:r>
            <a:endParaRPr lang="en-IN" dirty="0">
              <a:solidFill>
                <a:schemeClr val="tx1">
                  <a:lumMod val="65000"/>
                </a:schemeClr>
              </a:solidFill>
            </a:endParaRPr>
          </a:p>
        </p:txBody>
      </p:sp>
      <p:sp>
        <p:nvSpPr>
          <p:cNvPr id="4" name="Content Placeholder 3"/>
          <p:cNvSpPr txBox="1">
            <a:spLocks noGrp="1"/>
          </p:cNvSpPr>
          <p:nvPr>
            <p:ph idx="1"/>
          </p:nvPr>
        </p:nvSpPr>
        <p:spPr>
          <a:xfrm>
            <a:off x="914400" y="2095500"/>
            <a:ext cx="10353675" cy="341670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ln w="0"/>
                <a:effectLst>
                  <a:outerShdw blurRad="38100" dist="19050" dir="2700000" algn="tl" rotWithShape="0">
                    <a:schemeClr val="dk1">
                      <a:alpha val="40000"/>
                    </a:schemeClr>
                  </a:outerShdw>
                </a:effectLst>
                <a:latin typeface="Algerian" panose="04020705040A02060702" pitchFamily="82" charset="0"/>
              </a:rPr>
              <a:t>Presented by</a:t>
            </a:r>
            <a:endParaRPr lang="en-US" dirty="0">
              <a:ln w="0"/>
              <a:effectLst>
                <a:outerShdw blurRad="38100" dist="19050" dir="2700000" algn="tl" rotWithShape="0">
                  <a:schemeClr val="dk1">
                    <a:alpha val="40000"/>
                  </a:schemeClr>
                </a:outerShdw>
              </a:effectLst>
              <a:latin typeface="Algerian" panose="04020705040A02060702" pitchFamily="82" charset="0"/>
            </a:endParaRPr>
          </a:p>
          <a:p>
            <a:r>
              <a:rPr lang="en-US" dirty="0">
                <a:ln w="0"/>
                <a:effectLst>
                  <a:outerShdw blurRad="38100" dist="19050" dir="2700000" algn="tl" rotWithShape="0">
                    <a:schemeClr val="dk1">
                      <a:alpha val="40000"/>
                    </a:schemeClr>
                  </a:outerShdw>
                </a:effectLst>
                <a:latin typeface="Algerian" panose="04020705040A02060702" pitchFamily="82" charset="0"/>
              </a:rPr>
              <a:t>              SOURJYA SEN</a:t>
            </a:r>
            <a:endParaRPr lang="en-US" dirty="0">
              <a:ln w="0"/>
              <a:effectLst>
                <a:outerShdw blurRad="38100" dist="19050" dir="2700000" algn="tl" rotWithShape="0">
                  <a:schemeClr val="dk1">
                    <a:alpha val="40000"/>
                  </a:schemeClr>
                </a:outerShdw>
              </a:effectLst>
              <a:latin typeface="Algerian" panose="04020705040A02060702" pitchFamily="82" charset="0"/>
            </a:endParaRPr>
          </a:p>
          <a:p>
            <a:r>
              <a:rPr lang="en-US" dirty="0">
                <a:ln w="0"/>
                <a:effectLst>
                  <a:outerShdw blurRad="38100" dist="19050" dir="2700000" algn="tl" rotWithShape="0">
                    <a:schemeClr val="dk1">
                      <a:alpha val="40000"/>
                    </a:schemeClr>
                  </a:outerShdw>
                </a:effectLst>
                <a:latin typeface="Algerian" panose="04020705040A02060702" pitchFamily="82" charset="0"/>
              </a:rPr>
              <a:t>              B.Sc. (SEM - vi)</a:t>
            </a:r>
            <a:endParaRPr lang="en-US" dirty="0">
              <a:ln w="0"/>
              <a:effectLst>
                <a:outerShdw blurRad="38100" dist="19050" dir="2700000" algn="tl" rotWithShape="0">
                  <a:schemeClr val="dk1">
                    <a:alpha val="40000"/>
                  </a:schemeClr>
                </a:outerShdw>
              </a:effectLst>
              <a:latin typeface="Algerian" panose="04020705040A02060702" pitchFamily="82" charset="0"/>
            </a:endParaRPr>
          </a:p>
          <a:p>
            <a:r>
              <a:rPr lang="en-US" dirty="0">
                <a:ln w="0"/>
                <a:effectLst>
                  <a:outerShdw blurRad="38100" dist="19050" dir="2700000" algn="tl" rotWithShape="0">
                    <a:schemeClr val="dk1">
                      <a:alpha val="40000"/>
                    </a:schemeClr>
                  </a:outerShdw>
                </a:effectLst>
                <a:latin typeface="Algerian" panose="04020705040A02060702" pitchFamily="82" charset="0"/>
              </a:rPr>
              <a:t>              Department of statistics</a:t>
            </a:r>
            <a:endParaRPr lang="en-US" dirty="0">
              <a:ln w="0"/>
              <a:effectLst>
                <a:outerShdw blurRad="38100" dist="19050" dir="2700000" algn="tl" rotWithShape="0">
                  <a:schemeClr val="dk1">
                    <a:alpha val="40000"/>
                  </a:schemeClr>
                </a:outerShdw>
              </a:effectLst>
              <a:latin typeface="Algerian" panose="04020705040A02060702" pitchFamily="82" charset="0"/>
            </a:endParaRPr>
          </a:p>
          <a:p>
            <a:r>
              <a:rPr lang="en-US" dirty="0">
                <a:ln w="0"/>
                <a:effectLst>
                  <a:outerShdw blurRad="38100" dist="19050" dir="2700000" algn="tl" rotWithShape="0">
                    <a:schemeClr val="dk1">
                      <a:alpha val="40000"/>
                    </a:schemeClr>
                  </a:outerShdw>
                </a:effectLst>
                <a:latin typeface="Algerian" panose="04020705040A02060702" pitchFamily="82" charset="0"/>
              </a:rPr>
              <a:t>              </a:t>
            </a:r>
            <a:r>
              <a:rPr lang="en-US" dirty="0" err="1">
                <a:ln w="0"/>
                <a:effectLst>
                  <a:outerShdw blurRad="38100" dist="19050" dir="2700000" algn="tl" rotWithShape="0">
                    <a:schemeClr val="dk1">
                      <a:alpha val="40000"/>
                    </a:schemeClr>
                  </a:outerShdw>
                </a:effectLst>
                <a:latin typeface="Algerian" panose="04020705040A02060702" pitchFamily="82" charset="0"/>
              </a:rPr>
              <a:t>Siksha</a:t>
            </a:r>
            <a:r>
              <a:rPr lang="en-US" dirty="0">
                <a:ln w="0"/>
                <a:effectLst>
                  <a:outerShdw blurRad="38100" dist="19050" dir="2700000" algn="tl" rotWithShape="0">
                    <a:schemeClr val="dk1">
                      <a:alpha val="40000"/>
                    </a:schemeClr>
                  </a:outerShdw>
                </a:effectLst>
                <a:latin typeface="Algerian" panose="04020705040A02060702" pitchFamily="82" charset="0"/>
              </a:rPr>
              <a:t> Bhavana</a:t>
            </a:r>
            <a:endParaRPr lang="en-US" dirty="0">
              <a:ln w="0"/>
              <a:effectLst>
                <a:outerShdw blurRad="38100" dist="19050" dir="2700000" algn="tl" rotWithShape="0">
                  <a:schemeClr val="dk1">
                    <a:alpha val="40000"/>
                  </a:schemeClr>
                </a:outerShdw>
              </a:effectLst>
              <a:latin typeface="Algerian" panose="04020705040A02060702" pitchFamily="82" charset="0"/>
            </a:endParaRPr>
          </a:p>
          <a:p>
            <a:r>
              <a:rPr lang="en-US" dirty="0">
                <a:ln w="0"/>
                <a:effectLst>
                  <a:outerShdw blurRad="38100" dist="19050" dir="2700000" algn="tl" rotWithShape="0">
                    <a:schemeClr val="dk1">
                      <a:alpha val="40000"/>
                    </a:schemeClr>
                  </a:outerShdw>
                </a:effectLst>
                <a:latin typeface="Algerian" panose="04020705040A02060702" pitchFamily="82" charset="0"/>
              </a:rPr>
              <a:t>              VISVA BHARATI UNIVERSITY</a:t>
            </a:r>
            <a:endParaRPr lang="en-US" dirty="0">
              <a:ln w="0"/>
              <a:effectLst>
                <a:outerShdw blurRad="38100" dist="19050" dir="2700000" algn="tl" rotWithShape="0">
                  <a:schemeClr val="dk1">
                    <a:alpha val="40000"/>
                  </a:schemeClr>
                </a:outerShdw>
              </a:effectLst>
              <a:latin typeface="Algerian" panose="04020705040A02060702" pitchFamily="82" charset="0"/>
            </a:endParaRPr>
          </a:p>
          <a:p>
            <a:endParaRPr lang="en-US" dirty="0">
              <a:ln w="0"/>
              <a:effectLst>
                <a:outerShdw blurRad="38100" dist="19050" dir="2700000" algn="tl" rotWithShape="0">
                  <a:schemeClr val="dk1">
                    <a:alpha val="40000"/>
                  </a:schemeClr>
                </a:outerShdw>
              </a:effectLst>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225" y="3638550"/>
            <a:ext cx="10120356" cy="2971800"/>
          </a:xfrm>
        </p:spPr>
        <p:txBody>
          <a:bodyPr/>
          <a:lstStyle/>
          <a:p>
            <a:r>
              <a:rPr lang="en-IN" sz="1800" dirty="0">
                <a:solidFill>
                  <a:srgbClr val="00B0F0"/>
                </a:solidFill>
                <a:effectLst/>
                <a:latin typeface="Algerian" panose="04020705040A02060702" pitchFamily="82" charset="0"/>
                <a:cs typeface="Arial Rounded MT Bold" panose="020F0704030504030204" pitchFamily="34" charset="0"/>
              </a:rPr>
              <a:t>Interpretation of Relationship between Insurance Charges and Region:</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F0"/>
                </a:solidFill>
                <a:effectLst/>
                <a:latin typeface="Algerian" panose="04020705040A02060702" pitchFamily="82" charset="0"/>
                <a:cs typeface="Times New Roman" panose="02020603050405020304" pitchFamily="18" charset="0"/>
              </a:rPr>
              <a:t>The boxplots for different regions reveal variations in insurance charges. This suggests that the region of residence can be an influential factor in determining insurance charges. Certain regions may have higher average charges compared to others.</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endParaRPr lang="en-IN" dirty="0"/>
          </a:p>
        </p:txBody>
      </p:sp>
      <p:pic>
        <p:nvPicPr>
          <p:cNvPr id="4" name="Picture 3" descr="Rplot05"/>
          <p:cNvPicPr>
            <a:picLocks noChangeAspect="1"/>
          </p:cNvPicPr>
          <p:nvPr/>
        </p:nvPicPr>
        <p:blipFill>
          <a:blip r:embed="rId1"/>
          <a:stretch>
            <a:fillRect/>
          </a:stretch>
        </p:blipFill>
        <p:spPr>
          <a:xfrm>
            <a:off x="3512185" y="247650"/>
            <a:ext cx="4672330" cy="3174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200" y="48892"/>
            <a:ext cx="7092951" cy="769498"/>
          </a:xfrm>
        </p:spPr>
        <p:txBody>
          <a:bodyPr/>
          <a:lstStyle/>
          <a:p>
            <a:r>
              <a:rPr lang="en-US" dirty="0"/>
              <a:t>CORRELATION HEATMAP</a:t>
            </a:r>
            <a:endParaRPr lang="en-IN" dirty="0"/>
          </a:p>
        </p:txBody>
      </p:sp>
      <p:sp>
        <p:nvSpPr>
          <p:cNvPr id="3" name="Content Placeholder 2"/>
          <p:cNvSpPr>
            <a:spLocks noGrp="1"/>
          </p:cNvSpPr>
          <p:nvPr>
            <p:ph idx="1"/>
          </p:nvPr>
        </p:nvSpPr>
        <p:spPr>
          <a:xfrm>
            <a:off x="1380074" y="3362325"/>
            <a:ext cx="10353762" cy="1771650"/>
          </a:xfrm>
        </p:spPr>
        <p:txBody>
          <a:bodyPr>
            <a:normAutofit fontScale="85000" lnSpcReduction="20000"/>
          </a:bodyPr>
          <a:lstStyle/>
          <a:p>
            <a:r>
              <a:rPr lang="en-IN" sz="1800" dirty="0">
                <a:solidFill>
                  <a:srgbClr val="000000"/>
                </a:solidFill>
                <a:effectLst/>
                <a:latin typeface="Arial Rounded MT Bold" panose="020F0704030504030204" pitchFamily="34" charset="0"/>
                <a:cs typeface="Arial Rounded MT Bold" panose="020F0704030504030204" pitchFamily="34" charset="0"/>
              </a:rPr>
              <a:t>Interpretation of </a:t>
            </a:r>
            <a:r>
              <a:rPr lang="en-IN" sz="1800" dirty="0">
                <a:solidFill>
                  <a:srgbClr val="000000"/>
                </a:solidFill>
                <a:effectLst/>
                <a:latin typeface="Arial Rounded MT Bold" panose="020F0704030504030204" pitchFamily="34" charset="0"/>
                <a:cs typeface="Times New Roman" panose="02020603050405020304" pitchFamily="18" charset="0"/>
              </a:rPr>
              <a:t>Correlation Matrix and Heatmap:</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effectLst/>
                <a:latin typeface="Arial Rounded MT Bold" panose="020F0704030504030204" pitchFamily="34" charset="0"/>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solidFill>
                  <a:srgbClr val="7030A0"/>
                </a:solidFill>
                <a:effectLst/>
                <a:latin typeface="Bell MT" panose="02020503060305020303" pitchFamily="18" charset="0"/>
                <a:cs typeface="Bell MT" panose="02020503060305020303" pitchFamily="18" charset="0"/>
              </a:rPr>
              <a:t>The correlation matrix shows the pairwise correlation coefficients between age, BMI, number of children, and insurance charges. The strongest positive correlation is observed between age and charges, indicating that age has a significant impact on insurance charges. BMI also exhibits a positive correlation with charges, although somewhat weaker. The number of children appears to have a relatively weaker correlation with charges.</a:t>
            </a:r>
            <a:endParaRPr lang="en-IN" sz="18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sz="1800" dirty="0">
              <a:solidFill>
                <a:srgbClr val="7030A0"/>
              </a:solidFill>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pic>
        <p:nvPicPr>
          <p:cNvPr id="5" name="Picture 4"/>
          <p:cNvPicPr>
            <a:picLocks noChangeAspect="1"/>
          </p:cNvPicPr>
          <p:nvPr/>
        </p:nvPicPr>
        <p:blipFill>
          <a:blip r:embed="rId1"/>
          <a:stretch>
            <a:fillRect/>
          </a:stretch>
        </p:blipFill>
        <p:spPr>
          <a:xfrm>
            <a:off x="3050031" y="5133975"/>
            <a:ext cx="6081287" cy="1646063"/>
          </a:xfrm>
          <a:prstGeom prst="rect">
            <a:avLst/>
          </a:prstGeom>
        </p:spPr>
      </p:pic>
      <p:pic>
        <p:nvPicPr>
          <p:cNvPr id="6" name="Picture 5" descr="Rplot06"/>
          <p:cNvPicPr>
            <a:picLocks noChangeAspect="1"/>
          </p:cNvPicPr>
          <p:nvPr/>
        </p:nvPicPr>
        <p:blipFill>
          <a:blip r:embed="rId2"/>
          <a:stretch>
            <a:fillRect/>
          </a:stretch>
        </p:blipFill>
        <p:spPr>
          <a:xfrm>
            <a:off x="4217144" y="675515"/>
            <a:ext cx="3747062" cy="25455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570" y="3496239"/>
            <a:ext cx="10353762" cy="3695136"/>
          </a:xfrm>
        </p:spPr>
        <p:txBody>
          <a:bodyPr>
            <a:normAutofit fontScale="92500" lnSpcReduction="20000"/>
          </a:bodyPr>
          <a:lstStyle/>
          <a:p>
            <a:pPr>
              <a:spcBef>
                <a:spcPts val="1315"/>
              </a:spcBef>
              <a:spcAft>
                <a:spcPts val="1315"/>
              </a:spcAf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Interpretation:</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Wingdings" panose="05000000000000000000" pitchFamily="2" charset="2"/>
              <a:buChar char=""/>
              <a:tabLst>
                <a:tab pos="457200" algn="l"/>
              </a:tabLs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The linear regression model provides insights into the relationship between insurance charges and the predictor variables (age, BMI, smoker, region). The summary of the model helps understand the significance and impact of each variable on insurance costs.</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Wingdings" panose="05000000000000000000" pitchFamily="2" charset="2"/>
              <a:buChar char=""/>
              <a:tabLst>
                <a:tab pos="457200" algn="l"/>
              </a:tabLs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The RMSE value indicates the average difference between the actual charges and the predicted charges. A lower RMSE indicates better predictive accuracy.</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pPr marL="342900" lvl="0" indent="-342900">
              <a:buSzPts val="1000"/>
              <a:buFont typeface="Wingdings" panose="05000000000000000000" pitchFamily="2" charset="2"/>
              <a:buChar char=""/>
              <a:tabLst>
                <a:tab pos="457200" algn="l"/>
              </a:tabLst>
            </a:pPr>
            <a:r>
              <a:rPr lang="en-US"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The scatter plot of actual vs. predicted values provides a visual representation of how well the model predicts insurance charges. Ideally, the points should align closely with the dashed red line, indicating a strong correlation between the actual and predicted charge</a:t>
            </a:r>
            <a:r>
              <a:rPr lang="en-IN" sz="1700" dirty="0">
                <a:solidFill>
                  <a:srgbClr val="0070C0"/>
                </a:solidFill>
                <a:effectLst/>
                <a:latin typeface="Arial" panose="020B0604020202020204" pitchFamily="34" charset="0"/>
                <a:ea typeface="Segoe UI" panose="020B0502040204020203" pitchFamily="34" charset="0"/>
                <a:cs typeface="Arial" panose="020B0604020202020204" pitchFamily="34" charset="0"/>
              </a:rPr>
              <a:t>s.</a:t>
            </a:r>
            <a:endParaRPr lang="en-IN" sz="1700" dirty="0">
              <a:solidFill>
                <a:srgbClr val="0070C0"/>
              </a:solidFill>
              <a:effectLst/>
              <a:latin typeface="Arial" panose="020B0604020202020204" pitchFamily="34" charset="0"/>
              <a:ea typeface="SimSun" panose="02010600030101010101" pitchFamily="2" charset="-122"/>
              <a:cs typeface="Arial" panose="020B0604020202020204" pitchFamily="34" charset="0"/>
            </a:endParaRPr>
          </a:p>
          <a:p>
            <a:br>
              <a:rPr lang="en-IN" sz="1800" dirty="0">
                <a:effectLst/>
                <a:latin typeface="Bell MT" panose="02020503060305020303" pitchFamily="18" charset="0"/>
                <a:ea typeface="SimSun" panose="02010600030101010101" pitchFamily="2" charset="-122"/>
                <a:cs typeface="Bell MT" panose="02020503060305020303" pitchFamily="18" charset="0"/>
              </a:rPr>
            </a:br>
            <a:endParaRPr lang="en-IN" dirty="0"/>
          </a:p>
        </p:txBody>
      </p:sp>
      <p:pic>
        <p:nvPicPr>
          <p:cNvPr id="4" name="Picture 3" descr="Rplot07"/>
          <p:cNvPicPr>
            <a:picLocks noChangeAspect="1"/>
          </p:cNvPicPr>
          <p:nvPr/>
        </p:nvPicPr>
        <p:blipFill>
          <a:blip r:embed="rId1"/>
          <a:stretch>
            <a:fillRect/>
          </a:stretch>
        </p:blipFill>
        <p:spPr>
          <a:xfrm>
            <a:off x="3282388" y="106486"/>
            <a:ext cx="4594788" cy="31214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2096064"/>
            <a:ext cx="10353762" cy="2009211"/>
          </a:xfrm>
        </p:spPr>
        <p:txBody>
          <a:bodyPr/>
          <a:lstStyle/>
          <a:p>
            <a:r>
              <a:rPr lang="en-US" sz="2400" dirty="0">
                <a:solidFill>
                  <a:srgbClr val="00B0F0"/>
                </a:solidFill>
                <a:effectLst/>
                <a:latin typeface="Bell MT" panose="02020503060305020303" pitchFamily="18" charset="0"/>
                <a:ea typeface="Segoe UI" panose="020B0502040204020203" pitchFamily="34" charset="0"/>
                <a:cs typeface="Bell MT" panose="02020503060305020303" pitchFamily="18" charset="0"/>
              </a:rPr>
              <a:t>Interpretation: The t-test suggests that there are significant differences in insurance charges between smokers and non-smokers. The mean insurance charges for these two groups are significantly different, indicating that smoking behavior has a significant impact on insurance costs.</a:t>
            </a:r>
            <a:endParaRPr lang="en-IN" sz="2400" dirty="0">
              <a:solidFill>
                <a:srgbClr val="00B0F0"/>
              </a:solidFill>
              <a:effectLst/>
              <a:latin typeface="Times New Roman" panose="02020603050405020304" pitchFamily="18" charset="0"/>
              <a:ea typeface="SimSun" panose="02010600030101010101" pitchFamily="2" charset="-122"/>
            </a:endParaRPr>
          </a:p>
          <a:p>
            <a:pPr marL="0" indent="0">
              <a:buNone/>
            </a:pPr>
            <a:endParaRPr lang="en-IN" dirty="0"/>
          </a:p>
        </p:txBody>
      </p:sp>
      <p:pic>
        <p:nvPicPr>
          <p:cNvPr id="5" name="Picture 4"/>
          <p:cNvPicPr>
            <a:picLocks noChangeAspect="1"/>
          </p:cNvPicPr>
          <p:nvPr/>
        </p:nvPicPr>
        <p:blipFill>
          <a:blip r:embed="rId1"/>
          <a:stretch>
            <a:fillRect/>
          </a:stretch>
        </p:blipFill>
        <p:spPr>
          <a:xfrm>
            <a:off x="3110600" y="171450"/>
            <a:ext cx="6104149" cy="15774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spcBef>
                <a:spcPts val="1315"/>
              </a:spcBef>
              <a:spcAft>
                <a:spcPts val="1315"/>
              </a:spcAft>
            </a:pPr>
            <a:r>
              <a:rPr lang="en-US" sz="1800" dirty="0">
                <a:solidFill>
                  <a:srgbClr val="0070C0"/>
                </a:solidFill>
                <a:effectLst/>
                <a:latin typeface="Bell MT" panose="02020503060305020303" pitchFamily="18" charset="0"/>
                <a:ea typeface="Segoe UI" panose="020B0502040204020203" pitchFamily="34" charset="0"/>
                <a:cs typeface="Bell MT" panose="02020503060305020303" pitchFamily="18" charset="0"/>
              </a:rPr>
              <a:t>Interpretation: The ANOVA test allows us to determine whether there are significant differences in means among the groups defined by the predictors (smoker and region). The p-value obtained from the ANOVA test indicates the significance of the observed differences.</a:t>
            </a:r>
            <a:endParaRPr lang="en-IN" sz="1800" dirty="0">
              <a:solidFill>
                <a:srgbClr val="0070C0"/>
              </a:solidFill>
              <a:effectLst/>
              <a:latin typeface="Times New Roman" panose="02020603050405020304" pitchFamily="18" charset="0"/>
              <a:ea typeface="SimSun" panose="02010600030101010101" pitchFamily="2" charset="-122"/>
            </a:endParaRPr>
          </a:p>
          <a:p>
            <a:pPr>
              <a:spcBef>
                <a:spcPts val="1315"/>
              </a:spcBef>
              <a:spcAft>
                <a:spcPts val="1315"/>
              </a:spcAft>
            </a:pPr>
            <a:r>
              <a:rPr lang="en-US" sz="1800" dirty="0">
                <a:solidFill>
                  <a:srgbClr val="0070C0"/>
                </a:solidFill>
                <a:effectLst/>
                <a:latin typeface="Bell MT" panose="02020503060305020303" pitchFamily="18" charset="0"/>
                <a:ea typeface="Segoe UI" panose="020B0502040204020203" pitchFamily="34" charset="0"/>
                <a:cs typeface="Bell MT" panose="02020503060305020303" pitchFamily="18" charset="0"/>
              </a:rPr>
              <a:t>If the p-value is less than the chosen significance level (e.g., 0.05), it suggests that there are significant differences in means among the groups. On the other hand, if the p-value is greater than the significance level, it indicates that there is insufficient evidence to conclude significant differences in means.</a:t>
            </a:r>
            <a:endParaRPr lang="en-IN" sz="1800" dirty="0">
              <a:solidFill>
                <a:srgbClr val="0070C0"/>
              </a:solidFill>
              <a:effectLst/>
              <a:latin typeface="Times New Roman" panose="02020603050405020304" pitchFamily="18" charset="0"/>
              <a:ea typeface="SimSun" panose="02010600030101010101" pitchFamily="2" charset="-122"/>
            </a:endParaRPr>
          </a:p>
          <a:p>
            <a:pPr>
              <a:spcBef>
                <a:spcPts val="1315"/>
              </a:spcBef>
            </a:pPr>
            <a:r>
              <a:rPr lang="en-US" sz="1800" dirty="0">
                <a:solidFill>
                  <a:srgbClr val="0070C0"/>
                </a:solidFill>
                <a:effectLst/>
                <a:latin typeface="Bell MT" panose="02020503060305020303" pitchFamily="18" charset="0"/>
                <a:ea typeface="Segoe UI" panose="020B0502040204020203" pitchFamily="34" charset="0"/>
                <a:cs typeface="Bell MT" panose="02020503060305020303" pitchFamily="18" charset="0"/>
              </a:rPr>
              <a:t>Remember to consider the specific context of your insurance prediction data and any relevant assumptions associated with the ANOVA test.</a:t>
            </a:r>
            <a:endParaRPr lang="en-IN" sz="1800" dirty="0">
              <a:solidFill>
                <a:srgbClr val="0070C0"/>
              </a:solidFill>
              <a:effectLst/>
              <a:latin typeface="Times New Roman" panose="02020603050405020304" pitchFamily="18" charset="0"/>
              <a:ea typeface="SimSun" panose="02010600030101010101" pitchFamily="2" charset="-122"/>
            </a:endParaRPr>
          </a:p>
        </p:txBody>
      </p:sp>
      <p:pic>
        <p:nvPicPr>
          <p:cNvPr id="5" name="Picture 4"/>
          <p:cNvPicPr>
            <a:picLocks noChangeAspect="1"/>
          </p:cNvPicPr>
          <p:nvPr/>
        </p:nvPicPr>
        <p:blipFill rotWithShape="1">
          <a:blip r:embed="rId1"/>
          <a:srcRect r="1439" b="43115"/>
          <a:stretch>
            <a:fillRect/>
          </a:stretch>
        </p:blipFill>
        <p:spPr>
          <a:xfrm>
            <a:off x="3125852" y="566121"/>
            <a:ext cx="5760974" cy="1369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5409" y="3879421"/>
            <a:ext cx="3921272" cy="1546019"/>
          </a:xfrm>
        </p:spPr>
        <p:txBody>
          <a:bodyPr/>
          <a:lstStyle/>
          <a:p>
            <a:r>
              <a:rPr lang="en-US" sz="1800" dirty="0">
                <a:solidFill>
                  <a:srgbClr val="00B050"/>
                </a:solidFill>
                <a:effectLst/>
                <a:latin typeface="Bell MT" panose="02020503060305020303" pitchFamily="18" charset="0"/>
                <a:ea typeface="Candara" panose="020E0502030303020204" pitchFamily="34" charset="0"/>
                <a:cs typeface="Bell MT" panose="02020503060305020303" pitchFamily="18" charset="0"/>
              </a:rPr>
              <a:t>From the plot residuals become more negative as the fitted values increase, the plot pattern indicate that our model is not quite linear.</a:t>
            </a:r>
            <a:endParaRPr lang="en-IN" sz="1800" dirty="0">
              <a:solidFill>
                <a:srgbClr val="00B050"/>
              </a:solidFill>
              <a:effectLst/>
              <a:latin typeface="Times New Roman" panose="02020603050405020304" pitchFamily="18" charset="0"/>
              <a:ea typeface="SimSun" panose="02010600030101010101" pitchFamily="2" charset="-122"/>
            </a:endParaRPr>
          </a:p>
          <a:p>
            <a:endParaRPr lang="en-IN" dirty="0"/>
          </a:p>
        </p:txBody>
      </p:sp>
      <p:pic>
        <p:nvPicPr>
          <p:cNvPr id="5" name="Picture 4"/>
          <p:cNvPicPr>
            <a:picLocks noChangeAspect="1"/>
          </p:cNvPicPr>
          <p:nvPr/>
        </p:nvPicPr>
        <p:blipFill>
          <a:blip r:embed="rId1"/>
          <a:stretch>
            <a:fillRect/>
          </a:stretch>
        </p:blipFill>
        <p:spPr>
          <a:xfrm>
            <a:off x="4189" y="11813"/>
            <a:ext cx="4415411" cy="3306623"/>
          </a:xfrm>
          <a:prstGeom prst="rect">
            <a:avLst/>
          </a:prstGeom>
        </p:spPr>
      </p:pic>
      <p:pic>
        <p:nvPicPr>
          <p:cNvPr id="6" name="Picture 5"/>
          <p:cNvPicPr>
            <a:picLocks noChangeAspect="1"/>
          </p:cNvPicPr>
          <p:nvPr/>
        </p:nvPicPr>
        <p:blipFill>
          <a:blip r:embed="rId1"/>
          <a:stretch>
            <a:fillRect/>
          </a:stretch>
        </p:blipFill>
        <p:spPr>
          <a:xfrm>
            <a:off x="8351519" y="-30325"/>
            <a:ext cx="3825643" cy="2692245"/>
          </a:xfrm>
          <a:prstGeom prst="rect">
            <a:avLst/>
          </a:prstGeom>
        </p:spPr>
      </p:pic>
      <p:pic>
        <p:nvPicPr>
          <p:cNvPr id="8" name="Picture 7"/>
          <p:cNvPicPr>
            <a:picLocks noChangeAspect="1"/>
          </p:cNvPicPr>
          <p:nvPr/>
        </p:nvPicPr>
        <p:blipFill>
          <a:blip r:embed="rId2"/>
          <a:stretch>
            <a:fillRect/>
          </a:stretch>
        </p:blipFill>
        <p:spPr>
          <a:xfrm>
            <a:off x="0" y="3891236"/>
            <a:ext cx="4415410" cy="2966764"/>
          </a:xfrm>
          <a:prstGeom prst="rect">
            <a:avLst/>
          </a:prstGeom>
        </p:spPr>
      </p:pic>
      <p:pic>
        <p:nvPicPr>
          <p:cNvPr id="10" name="Picture 9"/>
          <p:cNvPicPr>
            <a:picLocks noChangeAspect="1"/>
          </p:cNvPicPr>
          <p:nvPr/>
        </p:nvPicPr>
        <p:blipFill>
          <a:blip r:embed="rId3"/>
          <a:stretch>
            <a:fillRect/>
          </a:stretch>
        </p:blipFill>
        <p:spPr>
          <a:xfrm>
            <a:off x="8351519" y="2670390"/>
            <a:ext cx="3825643" cy="3627247"/>
          </a:xfrm>
          <a:prstGeom prst="rect">
            <a:avLst/>
          </a:prstGeom>
        </p:spPr>
      </p:pic>
      <p:pic>
        <p:nvPicPr>
          <p:cNvPr id="12" name="Picture 11"/>
          <p:cNvPicPr>
            <a:picLocks noChangeAspect="1"/>
          </p:cNvPicPr>
          <p:nvPr/>
        </p:nvPicPr>
        <p:blipFill>
          <a:blip r:embed="rId4"/>
          <a:stretch>
            <a:fillRect/>
          </a:stretch>
        </p:blipFill>
        <p:spPr>
          <a:xfrm>
            <a:off x="8351519" y="6297637"/>
            <a:ext cx="3840481" cy="571091"/>
          </a:xfrm>
          <a:prstGeom prst="rect">
            <a:avLst/>
          </a:prstGeom>
        </p:spPr>
      </p:pic>
      <p:pic>
        <p:nvPicPr>
          <p:cNvPr id="14" name="Picture 13" descr="IMG_256"/>
          <p:cNvPicPr>
            <a:picLocks noChangeAspect="1"/>
          </p:cNvPicPr>
          <p:nvPr/>
        </p:nvPicPr>
        <p:blipFill>
          <a:blip r:embed="rId5"/>
          <a:stretch>
            <a:fillRect/>
          </a:stretch>
        </p:blipFill>
        <p:spPr>
          <a:xfrm>
            <a:off x="4551924" y="351672"/>
            <a:ext cx="3663081" cy="2966764"/>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7030A0"/>
                </a:solidFill>
                <a:effectLst/>
                <a:latin typeface="Arial Rounded MT Bold" panose="020F0704030504030204" pitchFamily="34" charset="0"/>
                <a:ea typeface="Candara" panose="020E0502030303020204" pitchFamily="34" charset="0"/>
                <a:cs typeface="Arial Rounded MT Bold" panose="020F0704030504030204" pitchFamily="34" charset="0"/>
              </a:rPr>
              <a:t>Conclusion</a:t>
            </a:r>
            <a:r>
              <a:rPr lang="en-IN" sz="1800" b="1" dirty="0">
                <a:solidFill>
                  <a:srgbClr val="404040"/>
                </a:solidFill>
                <a:effectLst/>
                <a:latin typeface="Arial Rounded MT Bold" panose="020F0704030504030204" pitchFamily="34" charset="0"/>
                <a:ea typeface="Candara" panose="020E0502030303020204" pitchFamily="34" charset="0"/>
                <a:cs typeface="Arial Rounded MT Bold" panose="020F0704030504030204" pitchFamily="34" charset="0"/>
              </a:rPr>
              <a:t>:</a:t>
            </a:r>
            <a:br>
              <a:rPr lang="en-IN" sz="1800" dirty="0">
                <a:effectLst/>
                <a:latin typeface="Times New Roman" panose="02020603050405020304" pitchFamily="18" charset="0"/>
                <a:ea typeface="SimSun" panose="02010600030101010101" pitchFamily="2" charset="-122"/>
              </a:rPr>
            </a:br>
            <a:endParaRPr lang="en-IN" dirty="0"/>
          </a:p>
        </p:txBody>
      </p:sp>
      <p:sp>
        <p:nvSpPr>
          <p:cNvPr id="3" name="Content Placeholder 2"/>
          <p:cNvSpPr>
            <a:spLocks noGrp="1"/>
          </p:cNvSpPr>
          <p:nvPr>
            <p:ph idx="1"/>
          </p:nvPr>
        </p:nvSpPr>
        <p:spPr/>
        <p:txBody>
          <a:bodyPr/>
          <a:lstStyle/>
          <a:p>
            <a:r>
              <a:rPr lang="en-US" sz="1800" dirty="0">
                <a:solidFill>
                  <a:srgbClr val="92D050"/>
                </a:solidFill>
                <a:effectLst/>
                <a:latin typeface="Bell MT" panose="02020503060305020303" pitchFamily="18" charset="0"/>
                <a:ea typeface="Candara" panose="020E0502030303020204" pitchFamily="34" charset="0"/>
                <a:cs typeface="Bell MT" panose="02020503060305020303" pitchFamily="18" charset="0"/>
              </a:rPr>
              <a:t>Herewith the comparison between model_2 using linear regression and </a:t>
            </a:r>
            <a:r>
              <a:rPr lang="en-US" sz="1800" dirty="0" err="1">
                <a:solidFill>
                  <a:srgbClr val="92D050"/>
                </a:solidFill>
                <a:effectLst/>
                <a:latin typeface="Bell MT" panose="02020503060305020303" pitchFamily="18" charset="0"/>
                <a:ea typeface="Candara" panose="020E0502030303020204" pitchFamily="34" charset="0"/>
                <a:cs typeface="Bell MT" panose="02020503060305020303" pitchFamily="18" charset="0"/>
              </a:rPr>
              <a:t>model_poly</a:t>
            </a:r>
            <a:r>
              <a:rPr lang="en-US" sz="1800" dirty="0">
                <a:solidFill>
                  <a:srgbClr val="92D050"/>
                </a:solidFill>
                <a:effectLst/>
                <a:latin typeface="Bell MT" panose="02020503060305020303" pitchFamily="18" charset="0"/>
                <a:ea typeface="Candara" panose="020E0502030303020204" pitchFamily="34" charset="0"/>
                <a:cs typeface="Bell MT" panose="02020503060305020303" pitchFamily="18" charset="0"/>
              </a:rPr>
              <a:t> which we improve using polynomial regression technique</a:t>
            </a:r>
            <a:endParaRPr lang="en-US" sz="1800" dirty="0">
              <a:solidFill>
                <a:srgbClr val="92D050"/>
              </a:solidFill>
              <a:effectLst/>
              <a:latin typeface="Bell MT" panose="02020503060305020303" pitchFamily="18" charset="0"/>
              <a:ea typeface="Candara" panose="020E0502030303020204" pitchFamily="34" charset="0"/>
              <a:cs typeface="Bell MT" panose="02020503060305020303" pitchFamily="18" charset="0"/>
            </a:endParaRPr>
          </a:p>
          <a:p>
            <a:endParaRPr lang="en-US" sz="1800" dirty="0">
              <a:solidFill>
                <a:srgbClr val="92D050"/>
              </a:solidFill>
              <a:effectLst/>
              <a:latin typeface="Bell MT" panose="02020503060305020303" pitchFamily="18" charset="0"/>
              <a:ea typeface="SimSun" panose="02010600030101010101" pitchFamily="2" charset="-122"/>
            </a:endParaRPr>
          </a:p>
          <a:p>
            <a:endParaRPr lang="en-US" sz="1800" dirty="0">
              <a:solidFill>
                <a:srgbClr val="92D050"/>
              </a:solidFill>
              <a:effectLst/>
              <a:latin typeface="Bell MT" panose="02020503060305020303" pitchFamily="18" charset="0"/>
              <a:ea typeface="SimSun" panose="02010600030101010101" pitchFamily="2" charset="-122"/>
            </a:endParaRPr>
          </a:p>
          <a:p>
            <a:endParaRPr lang="en-US" sz="1800" dirty="0">
              <a:solidFill>
                <a:srgbClr val="92D050"/>
              </a:solidFill>
              <a:effectLst/>
              <a:latin typeface="Bell MT" panose="02020503060305020303" pitchFamily="18" charset="0"/>
              <a:ea typeface="SimSun" panose="02010600030101010101" pitchFamily="2" charset="-122"/>
            </a:endParaRPr>
          </a:p>
          <a:p>
            <a:endParaRPr lang="en-IN" sz="1800" dirty="0">
              <a:solidFill>
                <a:srgbClr val="92D050"/>
              </a:solidFill>
              <a:effectLst/>
              <a:latin typeface="Times New Roman" panose="02020603050405020304" pitchFamily="18" charset="0"/>
              <a:ea typeface="SimSun" panose="02010600030101010101" pitchFamily="2" charset="-122"/>
            </a:endParaRPr>
          </a:p>
          <a:p>
            <a:endParaRPr lang="en-IN" dirty="0"/>
          </a:p>
        </p:txBody>
      </p:sp>
      <p:graphicFrame>
        <p:nvGraphicFramePr>
          <p:cNvPr id="6" name="Table 5"/>
          <p:cNvGraphicFramePr>
            <a:graphicFrameLocks noGrp="1"/>
          </p:cNvGraphicFramePr>
          <p:nvPr/>
        </p:nvGraphicFramePr>
        <p:xfrm>
          <a:off x="913880" y="2846352"/>
          <a:ext cx="10353676" cy="1097280"/>
        </p:xfrm>
        <a:graphic>
          <a:graphicData uri="http://schemas.openxmlformats.org/drawingml/2006/table">
            <a:tbl>
              <a:tblPr firstRow="1" firstCol="1" bandRow="1">
                <a:tableStyleId>{5C22544A-7EE6-4342-B048-85BDC9FD1C3A}</a:tableStyleId>
              </a:tblPr>
              <a:tblGrid>
                <a:gridCol w="2588419"/>
                <a:gridCol w="2588419"/>
                <a:gridCol w="2588419"/>
                <a:gridCol w="2588419"/>
              </a:tblGrid>
              <a:tr h="365760">
                <a:tc>
                  <a:txBody>
                    <a:bodyPr/>
                    <a:lstStyle/>
                    <a:p>
                      <a:pPr fontAlgn="b"/>
                      <a:r>
                        <a:rPr lang="en-US" sz="1400">
                          <a:effectLst/>
                        </a:rPr>
                        <a:t>Algorithm</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c>
                  <a:txBody>
                    <a:bodyPr/>
                    <a:lstStyle/>
                    <a:p>
                      <a:pPr fontAlgn="b"/>
                      <a:r>
                        <a:rPr lang="en-US" sz="1400">
                          <a:effectLst/>
                        </a:rPr>
                        <a:t>Model</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c>
                  <a:txBody>
                    <a:bodyPr/>
                    <a:lstStyle/>
                    <a:p>
                      <a:pPr fontAlgn="b"/>
                      <a:r>
                        <a:rPr lang="en-US" sz="1400">
                          <a:effectLst/>
                        </a:rPr>
                        <a:t>R-squared</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c>
                  <a:txBody>
                    <a:bodyPr/>
                    <a:lstStyle/>
                    <a:p>
                      <a:pPr fontAlgn="b"/>
                      <a:r>
                        <a:rPr lang="en-US" sz="1400">
                          <a:effectLst/>
                        </a:rPr>
                        <a:t>RMSE</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b"/>
                </a:tc>
              </a:tr>
              <a:tr h="365760">
                <a:tc>
                  <a:txBody>
                    <a:bodyPr/>
                    <a:lstStyle/>
                    <a:p>
                      <a:pPr fontAlgn="ctr"/>
                      <a:r>
                        <a:rPr lang="en-US" sz="1400">
                          <a:effectLst/>
                        </a:rPr>
                        <a:t>Linear Regression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model_2</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0.7475</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5844.718</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r>
              <a:tr h="365760">
                <a:tc>
                  <a:txBody>
                    <a:bodyPr/>
                    <a:lstStyle/>
                    <a:p>
                      <a:pPr fontAlgn="ctr"/>
                      <a:r>
                        <a:rPr lang="en-US" sz="1400">
                          <a:effectLst/>
                        </a:rPr>
                        <a:t>Polynomial Regression</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dirty="0" err="1">
                          <a:effectLst/>
                        </a:rPr>
                        <a:t>model_poly</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a:effectLst/>
                        </a:rPr>
                        <a:t>0.8413</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76200" marR="76200" marT="76200" marB="76200" anchor="ctr"/>
                </a:tc>
                <a:tc>
                  <a:txBody>
                    <a:bodyPr/>
                    <a:lstStyle/>
                    <a:p>
                      <a:pPr fontAlgn="ctr"/>
                      <a:r>
                        <a:rPr lang="en-US" sz="1400" dirty="0">
                          <a:effectLst/>
                        </a:rPr>
                        <a:t>4667.661</a:t>
                      </a:r>
                      <a:endParaRPr lang="en-US" sz="1400" dirty="0">
                        <a:effectLst/>
                      </a:endParaRPr>
                    </a:p>
                  </a:txBody>
                  <a:tcPr marL="76200" marR="76200" marT="76200" marB="76200" anchor="ctr"/>
                </a:tc>
              </a:tr>
            </a:tbl>
          </a:graphicData>
        </a:graphic>
      </p:graphicFrame>
      <p:sp>
        <p:nvSpPr>
          <p:cNvPr id="7" name="Rectangle 2"/>
          <p:cNvSpPr>
            <a:spLocks noChangeArrowheads="1"/>
          </p:cNvSpPr>
          <p:nvPr/>
        </p:nvSpPr>
        <p:spPr bwMode="auto">
          <a:xfrm>
            <a:off x="0" y="3230706"/>
            <a:ext cx="9895841" cy="436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640" tIns="914112" rIns="1142640" bIns="914112"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We can conclude after processing the model, feature engineering plays an important role to improve the model. In this case we apply by making polynomial combinations of features with degree 2. We can see that the model improves significantly, with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R-squared : 0.8413</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higher than model_2 and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RMSE : 4667.661</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lower than model_2. However, some assumption of Linear Regression is not satisfying , like the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normality of Residuals</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still not distributed normally, and </a:t>
            </a:r>
            <a:r>
              <a:rPr kumimoji="0" lang="en-US" altLang="zh-CN" sz="1200" b="0" i="0" u="none" strike="noStrike" cap="none" normalizeH="0" baseline="0" dirty="0">
                <a:ln>
                  <a:noFill/>
                </a:ln>
                <a:solidFill>
                  <a:srgbClr val="00B050"/>
                </a:solidFill>
                <a:effectLst/>
                <a:latin typeface="Agency FB" panose="020B0503020202020204" pitchFamily="34" charset="0"/>
                <a:ea typeface="Consolas" panose="020B0609020204030204" pitchFamily="49" charset="0"/>
                <a:cs typeface="Bell MT" panose="02020503060305020303" pitchFamily="18" charset="0"/>
              </a:rPr>
              <a:t>multicollinearity</a:t>
            </a:r>
            <a:r>
              <a:rPr kumimoji="0" lang="en-US" altLang="zh-CN" sz="1200" b="0" i="0" u="none" strike="noStrike" cap="none" normalizeH="0" baseline="0" dirty="0">
                <a:ln>
                  <a:noFill/>
                </a:ln>
                <a:solidFill>
                  <a:srgbClr val="00B050"/>
                </a:solidFill>
                <a:effectLst/>
                <a:latin typeface="Agency FB" panose="020B0503020202020204" pitchFamily="34" charset="0"/>
                <a:ea typeface="Candara" panose="020E0502030303020204" pitchFamily="34" charset="0"/>
                <a:cs typeface="Bell MT" panose="02020503060305020303" pitchFamily="18" charset="0"/>
              </a:rPr>
              <a:t> found in Polynomial Regression model, but in this case of multicollinearity is makes sense since some features in polynomial regression were created by multiplying two features from linear regression model. Sometimes in business, assumptions is not really matter, but it’s good to use assumptions, to make our model better to use.</a:t>
            </a:r>
            <a:endParaRPr kumimoji="0" lang="en-US" altLang="zh-CN" sz="1200" b="0" i="0" u="none" strike="noStrike" cap="none" normalizeH="0" baseline="0" dirty="0">
              <a:ln>
                <a:noFill/>
              </a:ln>
              <a:solidFill>
                <a:srgbClr val="00B050"/>
              </a:solidFill>
              <a:effectLst/>
              <a:latin typeface="Agency FB" panose="020B050302020202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B050"/>
                </a:solidFill>
                <a:effectLst/>
                <a:latin typeface="Agency FB" panose="020B0503020202020204" pitchFamily="34" charset="0"/>
                <a:cs typeface="Bell MT" panose="02020503060305020303" pitchFamily="18" charset="0"/>
              </a:rPr>
              <a:t>The models we have built can be used for inference of how the different predictors influence the outcome but it is far from perfect. But some feature engineering such as polynomial regression plays an important role to improve the model. There is still presence of non-linearity and non-constant variance of errors. Moreover, the outliers points should be analyzed to find a better model. To obtain even more precision in its predictions, this insurance company should collect more data about its customers in order to explain the behavior of some individuals that we have noticed in the exploratory phase.</a:t>
            </a:r>
            <a:endParaRPr kumimoji="0" lang="en-US" altLang="zh-CN" sz="1200" b="0" i="0" u="none" strike="noStrike" cap="none" normalizeH="0" baseline="0" dirty="0">
              <a:ln>
                <a:noFill/>
              </a:ln>
              <a:solidFill>
                <a:srgbClr val="00B050"/>
              </a:solidFill>
              <a:effectLst/>
              <a:latin typeface="Agency FB" panose="020B050302020202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B050"/>
                </a:solidFill>
                <a:effectLst/>
                <a:latin typeface="Agency FB" panose="020B0503020202020204" pitchFamily="34" charset="0"/>
                <a:cs typeface="Bell MT" panose="02020503060305020303" pitchFamily="18" charset="0"/>
              </a:rPr>
              <a:t>We can be sure that smoking could affect your wallet.</a:t>
            </a:r>
            <a:endParaRPr kumimoji="0" lang="en-US" altLang="zh-CN" sz="1200" b="0" i="0" u="none" strike="noStrike" cap="none" normalizeH="0" baseline="0" dirty="0">
              <a:ln>
                <a:noFill/>
              </a:ln>
              <a:solidFill>
                <a:srgbClr val="00B050"/>
              </a:solidFill>
              <a:effectLst/>
              <a:latin typeface="Agency FB" panose="020B0503020202020204" pitchFamily="34" charset="0"/>
              <a:cs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zh-CN" sz="1600" b="0" i="0" u="none" strike="noStrike" cap="none" normalizeH="0" baseline="0" dirty="0">
                <a:ln>
                  <a:noFill/>
                </a:ln>
                <a:solidFill>
                  <a:schemeClr val="tx1"/>
                </a:solidFill>
                <a:effectLst/>
                <a:latin typeface="Agency FB" panose="020B0503020202020204" pitchFamily="34" charset="0"/>
                <a:cs typeface="Bell MT" panose="02020503060305020303" pitchFamily="18" charset="0"/>
              </a:rPr>
            </a:br>
            <a:endParaRPr kumimoji="0" lang="en-US" altLang="zh-CN" sz="1600" b="0" i="0" u="none" strike="noStrike" cap="none" normalizeH="0" baseline="0" dirty="0">
              <a:ln>
                <a:noFill/>
              </a:ln>
              <a:solidFill>
                <a:schemeClr val="tx1"/>
              </a:solidFill>
              <a:effectLst/>
              <a:latin typeface="Agency FB" panose="020B0503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42240"/>
            <a:ext cx="10353761" cy="1326321"/>
          </a:xfrm>
        </p:spPr>
        <p:txBody>
          <a:bodyPr/>
          <a:lstStyle/>
          <a:p>
            <a:r>
              <a:rPr lang="en-US" dirty="0"/>
              <a:t>REFERENCE</a:t>
            </a:r>
            <a:endParaRPr lang="en-IN" dirty="0"/>
          </a:p>
        </p:txBody>
      </p:sp>
      <p:sp>
        <p:nvSpPr>
          <p:cNvPr id="3" name="Content Placeholder 2"/>
          <p:cNvSpPr>
            <a:spLocks noGrp="1"/>
          </p:cNvSpPr>
          <p:nvPr>
            <p:ph idx="1"/>
          </p:nvPr>
        </p:nvSpPr>
        <p:spPr>
          <a:xfrm>
            <a:off x="913795" y="1468561"/>
            <a:ext cx="10353762" cy="3695136"/>
          </a:xfrm>
        </p:spPr>
        <p:txBody>
          <a:bodyPr>
            <a:normAutofit fontScale="62500" lnSpcReduction="20000"/>
          </a:bodyPr>
          <a:lstStyle/>
          <a:p>
            <a:pPr marL="0" indent="0">
              <a:buNone/>
            </a:pPr>
            <a:r>
              <a:rPr lang="en-IN" sz="1800" dirty="0">
                <a:solidFill>
                  <a:srgbClr val="40404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Data Source: </a:t>
            </a:r>
            <a:r>
              <a:rPr lang="en-IN" sz="2300" u="sng"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hlinkClick r:id="rId1"/>
              </a:rPr>
              <a:t>https://www.kaggle.com/code/cracc97/insurance-charge-accurate-eda-regression/input</a:t>
            </a:r>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u="sng"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hlinkClick r:id="rId2"/>
              </a:rPr>
              <a:t>https://rpubs.com/tangerine/medical-cost,</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u="sng"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hlinkClick r:id="rId3"/>
              </a:rPr>
              <a:t>https://rpubs.com/racha/insurance</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2300" dirty="0">
                <a:solidFill>
                  <a:srgbClr val="00B05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300" dirty="0">
                <a:solidFill>
                  <a:srgbClr val="00B050"/>
                </a:solidFill>
                <a:effectLst/>
                <a:latin typeface="Arial Rounded MT Bold" panose="020F0704030504030204" pitchFamily="34" charset="0"/>
                <a:ea typeface="SimSun" panose="02010600030101010101" pitchFamily="2" charset="-122"/>
                <a:cs typeface="Arial Rounded MT Bold" panose="020F0704030504030204" pitchFamily="34" charset="0"/>
              </a:rPr>
              <a:t>Books:</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rPr>
              <a:t>The Fundamentals of Statistics (Vol-I and Vol-II) – A.M. Goon, M.K. Gupta and B Dasgupta</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rPr>
              <a:t> </a:t>
            </a:r>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sym typeface="Symbol" panose="05050102010706020507" pitchFamily="18" charset="2"/>
              </a:rPr>
              <a:t></a:t>
            </a:r>
            <a:r>
              <a:rPr lang="en-US" sz="2300" dirty="0">
                <a:solidFill>
                  <a:srgbClr val="00B050"/>
                </a:solidFill>
                <a:effectLst/>
                <a:latin typeface="Bell MT" panose="02020503060305020303" pitchFamily="18" charset="0"/>
                <a:ea typeface="SimSun" panose="02010600030101010101" pitchFamily="2" charset="-122"/>
                <a:cs typeface="Bell MT" panose="02020503060305020303" pitchFamily="18" charset="0"/>
              </a:rPr>
              <a:t> The Fundamentals of Applied Statistics – Gupta and Kapoor</a:t>
            </a:r>
            <a:endParaRPr lang="en-IN" sz="23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r>
              <a:rPr lang="en-IN" sz="1800" dirty="0">
                <a:solidFill>
                  <a:srgbClr val="404040"/>
                </a:solidFill>
                <a:effectLst/>
                <a:latin typeface="Bell MT" panose="02020503060305020303" pitchFamily="18" charset="0"/>
                <a:ea typeface="Candara" panose="020E0502030303020204" pitchFamily="34" charset="0"/>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908935" y="890905"/>
            <a:ext cx="6997700" cy="4828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srcRect t="15257" b="41666"/>
          <a:stretch>
            <a:fillRect/>
          </a:stretch>
        </p:blipFill>
        <p:spPr>
          <a:xfrm>
            <a:off x="3050931" y="142581"/>
            <a:ext cx="6866267" cy="65728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600"/>
            <a:ext cx="6124575" cy="914400"/>
          </a:xfrm>
        </p:spPr>
        <p:txBody>
          <a:bodyPr>
            <a:normAutofit fontScale="90000"/>
          </a:bodyPr>
          <a:lstStyle/>
          <a:p>
            <a:r>
              <a:rPr lang="en-IN" sz="3200" dirty="0">
                <a:solidFill>
                  <a:srgbClr val="92D050"/>
                </a:solidFill>
                <a:effectLst/>
                <a:latin typeface="Algerian" panose="04020705040A02060702" pitchFamily="82" charset="0"/>
                <a:cs typeface="Bodoni MT Black" panose="02070A03080606020203" pitchFamily="18" charset="0"/>
              </a:rPr>
              <a:t>Aim of the project:</a:t>
            </a:r>
            <a:br>
              <a:rPr lang="en-IN" sz="3200" dirty="0">
                <a:solidFill>
                  <a:srgbClr val="92D050"/>
                </a:solidFill>
                <a:effectLst/>
                <a:latin typeface="Algerian" panose="04020705040A02060702" pitchFamily="82" charset="0"/>
                <a:ea typeface="SimSun" panose="02010600030101010101" pitchFamily="2" charset="-122"/>
                <a:cs typeface="Times New Roman" panose="02020603050405020304" pitchFamily="18" charset="0"/>
              </a:rPr>
            </a:br>
            <a:endParaRPr lang="en-IN" sz="3200" dirty="0">
              <a:solidFill>
                <a:srgbClr val="92D050"/>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a:solidFill>
                  <a:srgbClr val="00B0F0"/>
                </a:solidFill>
                <a:effectLst/>
                <a:ea typeface="Segoe UI" panose="020B0502040204020203" pitchFamily="34" charset="0"/>
                <a:cs typeface="Segoe Print" panose="02000600000000000000" pitchFamily="2" charset="0"/>
              </a:rPr>
              <a:t>The aim of the project "Insurance Charge Prediction using Statistical Methods" is to develop a predictive model that accurately estimates insurance charges based on various factors such as age, BMI, smoking habits, and region. By leveraging statistical techniques, the project aims to analyze historical data, identify significant predictors, and create a reliable model that can assist insurance companies and individuals in understanding the factors influencing insurance charges. The ultimate goal is to provide valuable insights and actionable predictions that can support decision-making processes, risk assessment, and financial planning in the insurance industry.</a:t>
            </a:r>
            <a:endParaRPr lang="en-IN" dirty="0">
              <a:solidFill>
                <a:srgbClr val="00B0F0"/>
              </a:solidFill>
              <a:effectLst/>
              <a:ea typeface="SimSun" panose="02010600030101010101" pitchFamily="2" charset="-122"/>
              <a:cs typeface="Times New Roman" panose="02020603050405020304" pitchFamily="18" charset="0"/>
            </a:endParaRPr>
          </a:p>
          <a:p>
            <a:r>
              <a:rPr lang="en-IN" sz="1800" dirty="0">
                <a:effectLst/>
                <a:latin typeface="Bodoni MT Black" panose="02070A03080606020203" pitchFamily="18" charset="0"/>
                <a:cs typeface="Bodoni MT Black" panose="02070A03080606020203"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20" y="542925"/>
            <a:ext cx="10353761" cy="1000125"/>
          </a:xfrm>
        </p:spPr>
        <p:txBody>
          <a:bodyPr>
            <a:normAutofit/>
          </a:bodyPr>
          <a:lstStyle/>
          <a:p>
            <a:r>
              <a:rPr lang="en-US" sz="3200" b="1" kern="2200" dirty="0">
                <a:solidFill>
                  <a:srgbClr val="7030A0"/>
                </a:solidFill>
                <a:effectLst/>
                <a:latin typeface="Algerian" panose="04020705040A02060702" pitchFamily="82" charset="0"/>
              </a:rPr>
              <a:t>Obtaining Data</a:t>
            </a:r>
            <a:br>
              <a:rPr lang="en-IN" sz="3200" b="1" kern="2200" dirty="0">
                <a:solidFill>
                  <a:srgbClr val="7030A0"/>
                </a:solidFill>
                <a:effectLst/>
                <a:latin typeface="Algerian" panose="04020705040A02060702" pitchFamily="82" charset="0"/>
                <a:ea typeface="SimSun" panose="02010600030101010101" pitchFamily="2" charset="-122"/>
              </a:rPr>
            </a:br>
            <a:endParaRPr lang="en-IN" sz="3200"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847120" y="1429314"/>
            <a:ext cx="10353762" cy="3695136"/>
          </a:xfrm>
        </p:spPr>
        <p:txBody>
          <a:bodyPr>
            <a:normAutofit fontScale="92500"/>
          </a:bodyPr>
          <a:lstStyle/>
          <a:p>
            <a:pPr>
              <a:spcBef>
                <a:spcPts val="1200"/>
              </a:spcBef>
              <a:spcAft>
                <a:spcPts val="900"/>
              </a:spcAft>
            </a:pPr>
            <a:r>
              <a:rPr lang="en-US" dirty="0">
                <a:solidFill>
                  <a:srgbClr val="00B0F0"/>
                </a:solidFill>
                <a:effectLst/>
                <a:latin typeface="Arial" panose="020B0604020202020204" pitchFamily="34" charset="0"/>
              </a:rPr>
              <a:t>This dataset is in public domain (available on </a:t>
            </a:r>
            <a:r>
              <a:rPr lang="en-US" u="sng" dirty="0">
                <a:solidFill>
                  <a:srgbClr val="00B0F0"/>
                </a:solidFill>
                <a:effectLst/>
                <a:latin typeface="Arial" panose="020B0604020202020204" pitchFamily="34" charset="0"/>
                <a:hlinkClick r:id="rId1"/>
              </a:rPr>
              <a:t>https://github.com/stedy/Machine-Learning-with-R-datasets</a:t>
            </a:r>
            <a:r>
              <a:rPr lang="en-US" dirty="0">
                <a:solidFill>
                  <a:srgbClr val="00B0F0"/>
                </a:solidFill>
                <a:effectLst/>
                <a:latin typeface="Arial" panose="020B0604020202020204" pitchFamily="34" charset="0"/>
              </a:rPr>
              <a:t> or </a:t>
            </a:r>
            <a:r>
              <a:rPr lang="en-US" u="sng" dirty="0">
                <a:solidFill>
                  <a:srgbClr val="00B0F0"/>
                </a:solidFill>
                <a:effectLst/>
                <a:latin typeface="Arial" panose="020B0604020202020204" pitchFamily="34" charset="0"/>
                <a:hlinkClick r:id="rId2"/>
              </a:rPr>
              <a:t>https://www.kaggle.com/mirichoi0218/insurance</a:t>
            </a:r>
            <a:r>
              <a:rPr lang="en-US" dirty="0">
                <a:solidFill>
                  <a:srgbClr val="00B0F0"/>
                </a:solidFill>
                <a:effectLst/>
                <a:latin typeface="Arial" panose="020B0604020202020204" pitchFamily="34" charset="0"/>
              </a:rPr>
              <a:t>), provided from "Machine Learning with R" by Brett Lantz, this is a clean dataset, as we will see in the next paragraph.</a:t>
            </a:r>
            <a:endParaRPr lang="en-IN" dirty="0">
              <a:solidFill>
                <a:srgbClr val="00B0F0"/>
              </a:solidFill>
              <a:effectLst/>
              <a:latin typeface="Times New Roman" panose="02020603050405020304" pitchFamily="18" charset="0"/>
              <a:ea typeface="SimSun" panose="02010600030101010101" pitchFamily="2" charset="-122"/>
            </a:endParaRPr>
          </a:p>
          <a:p>
            <a:pPr>
              <a:spcBef>
                <a:spcPts val="1200"/>
              </a:spcBef>
              <a:spcAft>
                <a:spcPts val="1200"/>
              </a:spcAft>
            </a:pPr>
            <a:r>
              <a:rPr lang="en-US" dirty="0">
                <a:solidFill>
                  <a:srgbClr val="00B0F0"/>
                </a:solidFill>
                <a:effectLst/>
                <a:latin typeface="Arial" panose="020B0604020202020204" pitchFamily="34" charset="0"/>
              </a:rPr>
              <a:t>The cost of treatment depends on many factors: diagnosis, type of clinic, city of residence, age and so on. We have no data on the diagnosis of patients. But we have other information that can help us to make a conclusion about the health of patients and practice regression analysis. Nonetheless, it is good to have an understanding of what they are. Here are some factors collected by insurance, on which we will study the influence on the cost of medical insurance premiums: We have a dataset that includes 1338 observations on 7 variables</a:t>
            </a:r>
            <a:endParaRPr lang="en-IN" dirty="0">
              <a:solidFill>
                <a:srgbClr val="00B0F0"/>
              </a:solidFill>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400050"/>
            <a:ext cx="10353761" cy="1057275"/>
          </a:xfrm>
        </p:spPr>
        <p:txBody>
          <a:bodyPr/>
          <a:lstStyle/>
          <a:p>
            <a:r>
              <a:rPr lang="en-US" sz="3200" b="1" dirty="0">
                <a:solidFill>
                  <a:srgbClr val="00B0F0"/>
                </a:solidFill>
                <a:effectLst/>
                <a:latin typeface="Algerian" panose="04020705040A02060702" pitchFamily="82" charset="0"/>
              </a:rPr>
              <a:t>Variables description</a:t>
            </a:r>
            <a:br>
              <a:rPr lang="en-IN" sz="1800" b="1" dirty="0">
                <a:effectLst/>
                <a:latin typeface="SimSun" panose="02010600030101010101" pitchFamily="2" charset="-122"/>
                <a:ea typeface="SimSun" panose="02010600030101010101" pitchFamily="2" charset="-122"/>
              </a:rPr>
            </a:br>
            <a:endParaRPr lang="en-IN" dirty="0"/>
          </a:p>
        </p:txBody>
      </p:sp>
      <p:sp>
        <p:nvSpPr>
          <p:cNvPr id="3" name="Content Placeholder 2"/>
          <p:cNvSpPr>
            <a:spLocks noGrp="1"/>
          </p:cNvSpPr>
          <p:nvPr>
            <p:ph idx="1"/>
          </p:nvPr>
        </p:nvSpPr>
        <p:spPr>
          <a:xfrm>
            <a:off x="913795" y="1228725"/>
            <a:ext cx="10353762" cy="4562475"/>
          </a:xfrm>
        </p:spPr>
        <p:txBody>
          <a:bodyPr>
            <a:normAutofit lnSpcReduction="10000"/>
          </a:bodyPr>
          <a:lstStyle/>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AGE: age of primary beneficiary;</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SEX: insurance contractor's gender (female or male);</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BMI: body mass index which is expressed as the ratio between weight and square of an individual's height and is used as an indicator of the state of healthy weight (kg / m ^ 2). The ideal weight is excellent from 18.5 to 24.9;</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CHILDREN: Number of children covered by health insurance;</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SMOKER: Smoking/ Non-smoking</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REGION: The beneficiary's residential area in the USA (northeast, southeast, southwest, northwest);</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Wingdings" panose="05000000000000000000" pitchFamily="2" charset="2"/>
              <a:buChar char=""/>
              <a:tabLst>
                <a:tab pos="457200" algn="l"/>
              </a:tabLst>
            </a:pPr>
            <a:r>
              <a:rPr lang="en-US" sz="1800" dirty="0">
                <a:solidFill>
                  <a:srgbClr val="92D050"/>
                </a:solidFill>
                <a:effectLst/>
                <a:latin typeface="Arial" panose="020B0604020202020204" pitchFamily="34" charset="0"/>
              </a:rPr>
              <a:t>CHARGES: Individual medical costs billed by health insurance;</a:t>
            </a:r>
            <a:endParaRPr lang="en-IN" sz="1800" dirty="0">
              <a:solidFill>
                <a:srgbClr val="92D050"/>
              </a:solidFill>
              <a:effectLst/>
              <a:latin typeface="Symbol" panose="05050102010706020507" pitchFamily="18" charset="2"/>
              <a:ea typeface="SimSun" panose="02010600030101010101" pitchFamily="2" charset="-122"/>
              <a:cs typeface="Symbol" panose="05050102010706020507" pitchFamily="18" charset="2"/>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447676"/>
            <a:ext cx="10353761" cy="1009650"/>
          </a:xfrm>
        </p:spPr>
        <p:txBody>
          <a:bodyPr/>
          <a:lstStyle/>
          <a:p>
            <a:r>
              <a:rPr lang="en-US" sz="3200" dirty="0">
                <a:solidFill>
                  <a:srgbClr val="92D050"/>
                </a:solidFill>
                <a:effectLst/>
                <a:latin typeface="Algerian" panose="04020705040A02060702" pitchFamily="82" charset="0"/>
              </a:rPr>
              <a:t>Exploratory data analysis</a:t>
            </a:r>
            <a:br>
              <a:rPr lang="en-IN" sz="1800" dirty="0">
                <a:effectLst/>
                <a:latin typeface="Times New Roman" panose="02020603050405020304" pitchFamily="18" charset="0"/>
                <a:ea typeface="SimSun" panose="02010600030101010101" pitchFamily="2" charset="-122"/>
              </a:rPr>
            </a:br>
            <a:endParaRPr lang="en-IN" b="0" dirty="0"/>
          </a:p>
        </p:txBody>
      </p:sp>
      <p:sp>
        <p:nvSpPr>
          <p:cNvPr id="3" name="Content Placeholder 2"/>
          <p:cNvSpPr>
            <a:spLocks noGrp="1"/>
          </p:cNvSpPr>
          <p:nvPr>
            <p:ph idx="1"/>
          </p:nvPr>
        </p:nvSpPr>
        <p:spPr>
          <a:xfrm>
            <a:off x="913795" y="1314450"/>
            <a:ext cx="10353762" cy="4476750"/>
          </a:xfrm>
        </p:spPr>
        <p:txBody>
          <a:bodyPr>
            <a:normAutofit lnSpcReduction="10000"/>
          </a:bodyPr>
          <a:lstStyle/>
          <a:p>
            <a:pPr>
              <a:spcBef>
                <a:spcPts val="1200"/>
              </a:spcBef>
              <a:spcAft>
                <a:spcPts val="1200"/>
              </a:spcAft>
            </a:pPr>
            <a:r>
              <a:rPr lang="en-US" dirty="0">
                <a:solidFill>
                  <a:srgbClr val="0070C0"/>
                </a:solidFill>
                <a:effectLst/>
                <a:latin typeface="+mj-lt"/>
              </a:rPr>
              <a:t>In this section we are going to explore the given dataset, trying to dig up some </a:t>
            </a:r>
            <a:r>
              <a:rPr lang="en-US" dirty="0" err="1">
                <a:solidFill>
                  <a:srgbClr val="0070C0"/>
                </a:solidFill>
                <a:effectLst/>
                <a:latin typeface="+mj-lt"/>
              </a:rPr>
              <a:t>usefull</a:t>
            </a:r>
            <a:r>
              <a:rPr lang="en-US" dirty="0">
                <a:solidFill>
                  <a:srgbClr val="0070C0"/>
                </a:solidFill>
                <a:effectLst/>
                <a:latin typeface="+mj-lt"/>
              </a:rPr>
              <a:t> information hidden between the variables, in order to build an effective model able to make predictions on the insurance charges. Moreover in some cases we will make use of some statistical tests to try explain the significance of some </a:t>
            </a:r>
            <a:r>
              <a:rPr lang="en-US" dirty="0" err="1">
                <a:solidFill>
                  <a:srgbClr val="0070C0"/>
                </a:solidFill>
                <a:effectLst/>
                <a:latin typeface="+mj-lt"/>
              </a:rPr>
              <a:t>behaviours</a:t>
            </a:r>
            <a:r>
              <a:rPr lang="en-US" dirty="0">
                <a:solidFill>
                  <a:srgbClr val="0070C0"/>
                </a:solidFill>
                <a:effectLst/>
                <a:latin typeface="+mj-lt"/>
              </a:rPr>
              <a:t> on the data, in particular:</a:t>
            </a:r>
            <a:endParaRPr lang="en-IN" dirty="0">
              <a:solidFill>
                <a:srgbClr val="0070C0"/>
              </a:solidFill>
              <a:effectLst/>
              <a:latin typeface="+mj-lt"/>
              <a:ea typeface="SimSun" panose="02010600030101010101" pitchFamily="2" charset="-122"/>
            </a:endParaRPr>
          </a:p>
          <a:p>
            <a:pPr marL="342900" lvl="0" indent="-342900">
              <a:spcBef>
                <a:spcPts val="1200"/>
              </a:spcBef>
              <a:spcAft>
                <a:spcPts val="300"/>
              </a:spcAft>
              <a:buSzPts val="1000"/>
              <a:buFont typeface="Symbol" panose="05050102010706020507" pitchFamily="18" charset="2"/>
              <a:buChar char=""/>
              <a:tabLst>
                <a:tab pos="457200" algn="l"/>
              </a:tabLst>
            </a:pPr>
            <a:r>
              <a:rPr lang="en-US" i="1" dirty="0">
                <a:solidFill>
                  <a:srgbClr val="0070C0"/>
                </a:solidFill>
                <a:effectLst/>
                <a:latin typeface="+mj-lt"/>
              </a:rPr>
              <a:t>F-test</a:t>
            </a:r>
            <a:r>
              <a:rPr lang="en-US" dirty="0">
                <a:solidFill>
                  <a:srgbClr val="0070C0"/>
                </a:solidFill>
                <a:effectLst/>
                <a:latin typeface="+mj-lt"/>
              </a:rPr>
              <a:t> to check the </a:t>
            </a:r>
            <a:r>
              <a:rPr lang="en-US" dirty="0" err="1">
                <a:solidFill>
                  <a:srgbClr val="0070C0"/>
                </a:solidFill>
                <a:effectLst/>
                <a:latin typeface="+mj-lt"/>
              </a:rPr>
              <a:t>homogenity</a:t>
            </a:r>
            <a:r>
              <a:rPr lang="en-US" dirty="0">
                <a:solidFill>
                  <a:srgbClr val="0070C0"/>
                </a:solidFill>
                <a:effectLst/>
                <a:latin typeface="+mj-lt"/>
              </a:rPr>
              <a:t> of two population's variances.</a:t>
            </a:r>
            <a:endParaRPr lang="en-IN" dirty="0">
              <a:solidFill>
                <a:srgbClr val="0070C0"/>
              </a:solidFill>
              <a:effectLst/>
              <a:latin typeface="+mj-lt"/>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Symbol" panose="05050102010706020507" pitchFamily="18" charset="2"/>
              <a:buChar char=""/>
              <a:tabLst>
                <a:tab pos="457200" algn="l"/>
              </a:tabLst>
            </a:pPr>
            <a:r>
              <a:rPr lang="en-US" i="1" dirty="0">
                <a:solidFill>
                  <a:srgbClr val="0070C0"/>
                </a:solidFill>
                <a:effectLst/>
                <a:latin typeface="+mj-lt"/>
              </a:rPr>
              <a:t>T-test</a:t>
            </a:r>
            <a:r>
              <a:rPr lang="en-US" dirty="0">
                <a:solidFill>
                  <a:srgbClr val="0070C0"/>
                </a:solidFill>
                <a:effectLst/>
                <a:latin typeface="+mj-lt"/>
              </a:rPr>
              <a:t> to verify possible significative differences between the means of two sets of data.</a:t>
            </a:r>
            <a:endParaRPr lang="en-IN" dirty="0">
              <a:solidFill>
                <a:srgbClr val="0070C0"/>
              </a:solidFill>
              <a:effectLst/>
              <a:latin typeface="+mj-lt"/>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Symbol" panose="05050102010706020507" pitchFamily="18" charset="2"/>
              <a:buChar char=""/>
              <a:tabLst>
                <a:tab pos="457200" algn="l"/>
              </a:tabLst>
            </a:pPr>
            <a:r>
              <a:rPr lang="en-US" i="1" dirty="0">
                <a:solidFill>
                  <a:srgbClr val="0070C0"/>
                </a:solidFill>
                <a:effectLst/>
                <a:latin typeface="+mj-lt"/>
              </a:rPr>
              <a:t>ANOVA Test</a:t>
            </a:r>
            <a:r>
              <a:rPr lang="en-US" dirty="0">
                <a:solidFill>
                  <a:srgbClr val="0070C0"/>
                </a:solidFill>
                <a:effectLst/>
                <a:latin typeface="+mj-lt"/>
              </a:rPr>
              <a:t>, for the equality of two or more population's means</a:t>
            </a:r>
            <a:endParaRPr lang="en-IN" dirty="0">
              <a:solidFill>
                <a:srgbClr val="0070C0"/>
              </a:solidFill>
              <a:effectLst/>
              <a:latin typeface="+mj-lt"/>
              <a:ea typeface="SimSun" panose="02010600030101010101" pitchFamily="2" charset="-122"/>
              <a:cs typeface="Symbol" panose="05050102010706020507" pitchFamily="18" charset="2"/>
            </a:endParaRPr>
          </a:p>
          <a:p>
            <a:pPr marL="342900" lvl="0" indent="-342900">
              <a:spcBef>
                <a:spcPts val="1200"/>
              </a:spcBef>
              <a:spcAft>
                <a:spcPts val="300"/>
              </a:spcAft>
              <a:buSzPts val="1000"/>
              <a:buFont typeface="Symbol" panose="05050102010706020507" pitchFamily="18" charset="2"/>
              <a:buChar char=""/>
              <a:tabLst>
                <a:tab pos="457200" algn="l"/>
              </a:tabLst>
            </a:pPr>
            <a:r>
              <a:rPr lang="en-US" dirty="0">
                <a:solidFill>
                  <a:srgbClr val="0070C0"/>
                </a:solidFill>
                <a:effectLst/>
                <a:latin typeface="+mj-lt"/>
              </a:rPr>
              <a:t>For all the cited tests we will take in consideration a significance level </a:t>
            </a:r>
            <a:r>
              <a:rPr lang="en-US" dirty="0">
                <a:solidFill>
                  <a:srgbClr val="0070C0"/>
                </a:solidFill>
                <a:effectLst/>
                <a:latin typeface="+mj-lt"/>
                <a:ea typeface="MathJax_Math-italic"/>
                <a:cs typeface="MathJax_Math-italic"/>
              </a:rPr>
              <a:t>α</a:t>
            </a:r>
            <a:r>
              <a:rPr lang="en-US" dirty="0">
                <a:solidFill>
                  <a:srgbClr val="0070C0"/>
                </a:solidFill>
                <a:effectLst/>
                <a:latin typeface="+mj-lt"/>
                <a:ea typeface="MathJax_Main"/>
                <a:cs typeface="MathJax_Main"/>
              </a:rPr>
              <a:t>=0.05</a:t>
            </a:r>
            <a:endParaRPr lang="en-IN" dirty="0">
              <a:solidFill>
                <a:srgbClr val="0070C0"/>
              </a:solidFill>
              <a:effectLst/>
              <a:latin typeface="+mj-lt"/>
              <a:ea typeface="SimSun" panose="02010600030101010101" pitchFamily="2" charset="-122"/>
              <a:cs typeface="Symbol" panose="05050102010706020507" pitchFamily="18" charset="2"/>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020" y="409576"/>
            <a:ext cx="10353761" cy="971550"/>
          </a:xfrm>
        </p:spPr>
        <p:txBody>
          <a:bodyPr>
            <a:normAutofit fontScale="90000"/>
          </a:bodyPr>
          <a:lstStyle/>
          <a:p>
            <a:r>
              <a:rPr lang="en-US" sz="3200" b="1" dirty="0">
                <a:solidFill>
                  <a:srgbClr val="FFC000"/>
                </a:solidFill>
                <a:effectLst/>
                <a:latin typeface="Algerian" panose="04020705040A02060702" pitchFamily="82" charset="0"/>
              </a:rPr>
              <a:t>Descriptive statistic:</a:t>
            </a:r>
            <a:br>
              <a:rPr lang="en-IN" sz="1800" b="1" dirty="0">
                <a:effectLst/>
                <a:latin typeface="SimSun" panose="02010600030101010101" pitchFamily="2" charset="-122"/>
                <a:ea typeface="SimSun" panose="02010600030101010101" pitchFamily="2" charset="-122"/>
              </a:rPr>
            </a:br>
            <a:endParaRPr lang="en-IN" dirty="0"/>
          </a:p>
        </p:txBody>
      </p:sp>
      <p:pic>
        <p:nvPicPr>
          <p:cNvPr id="7" name="Content Placeholder 6"/>
          <p:cNvPicPr>
            <a:picLocks noGrp="1" noChangeAspect="1"/>
          </p:cNvPicPr>
          <p:nvPr>
            <p:ph idx="1"/>
          </p:nvPr>
        </p:nvPicPr>
        <p:blipFill rotWithShape="1">
          <a:blip r:embed="rId1"/>
          <a:srcRect l="1" t="345" r="22766" b="2180"/>
          <a:stretch>
            <a:fillRect/>
          </a:stretch>
        </p:blipFill>
        <p:spPr>
          <a:xfrm>
            <a:off x="3529821" y="971551"/>
            <a:ext cx="5132358" cy="2689026"/>
          </a:xfrm>
        </p:spPr>
      </p:pic>
      <p:pic>
        <p:nvPicPr>
          <p:cNvPr id="9" name="Picture 8"/>
          <p:cNvPicPr>
            <a:picLocks noChangeAspect="1"/>
          </p:cNvPicPr>
          <p:nvPr/>
        </p:nvPicPr>
        <p:blipFill rotWithShape="1">
          <a:blip r:embed="rId2"/>
          <a:srcRect t="4212" r="6068" b="-8210"/>
          <a:stretch>
            <a:fillRect/>
          </a:stretch>
        </p:blipFill>
        <p:spPr>
          <a:xfrm>
            <a:off x="3529822" y="3792716"/>
            <a:ext cx="5132358" cy="3189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525" y="509191"/>
            <a:ext cx="5943600" cy="2500709"/>
          </a:xfrm>
        </p:spPr>
        <p:txBody>
          <a:bodyPr>
            <a:normAutofit/>
          </a:bodyPr>
          <a:lstStyle/>
          <a:p>
            <a:r>
              <a:rPr lang="en-IN" sz="1800" dirty="0">
                <a:solidFill>
                  <a:srgbClr val="00B0F0"/>
                </a:solidFill>
                <a:effectLst/>
                <a:latin typeface="Algerian" panose="04020705040A02060702" pitchFamily="82" charset="0"/>
                <a:cs typeface="Magneto" panose="04030805050802020D02" pitchFamily="82" charset="0"/>
              </a:rPr>
              <a:t>Interpretation of Distribution of Insurance Charges:</a:t>
            </a:r>
            <a:br>
              <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rPr>
            </a:br>
            <a:r>
              <a:rPr lang="en-IN" sz="1800" dirty="0">
                <a:solidFill>
                  <a:srgbClr val="00B0F0"/>
                </a:solidFill>
                <a:effectLst/>
                <a:latin typeface="Algerian" panose="04020705040A02060702" pitchFamily="82" charset="0"/>
                <a:cs typeface="Bell MT" panose="02020503060305020303" pitchFamily="18" charset="0"/>
              </a:rPr>
              <a:t>The histogram shows that the distribution of insurance charges is positively skewed, with a majority of charges falling in the lower range. This suggests that most individuals have relatively lower insurance charges, while fewer instances have higher charges.</a:t>
            </a:r>
            <a:br>
              <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rPr>
            </a:br>
            <a:endParaRPr lang="en-IN" sz="1800" dirty="0">
              <a:solidFill>
                <a:srgbClr val="00B0F0"/>
              </a:solidFill>
              <a:latin typeface="Algerian" panose="04020705040A02060702" pitchFamily="82" charset="0"/>
            </a:endParaRPr>
          </a:p>
        </p:txBody>
      </p:sp>
      <p:sp>
        <p:nvSpPr>
          <p:cNvPr id="3" name="Content Placeholder 2"/>
          <p:cNvSpPr>
            <a:spLocks noGrp="1"/>
          </p:cNvSpPr>
          <p:nvPr>
            <p:ph idx="1"/>
          </p:nvPr>
        </p:nvSpPr>
        <p:spPr>
          <a:xfrm>
            <a:off x="5019675" y="3671986"/>
            <a:ext cx="6715126" cy="2871689"/>
          </a:xfrm>
        </p:spPr>
        <p:txBody>
          <a:bodyPr>
            <a:normAutofit/>
          </a:bodyPr>
          <a:lstStyle/>
          <a:p>
            <a:pPr marL="0" indent="0">
              <a:buNone/>
            </a:pPr>
            <a:r>
              <a:rPr lang="en-IN" sz="1800" dirty="0">
                <a:solidFill>
                  <a:srgbClr val="00B0F0"/>
                </a:solidFill>
                <a:effectLst/>
                <a:latin typeface="Algerian" panose="04020705040A02060702" pitchFamily="82" charset="0"/>
                <a:cs typeface="Arial Rounded MT Bold" panose="020F0704030504030204" pitchFamily="34" charset="0"/>
              </a:rPr>
              <a:t>Interpretation of Relationship between Insurance Charges and Age:</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F0"/>
                </a:solidFill>
                <a:effectLst/>
                <a:latin typeface="Algerian" panose="04020705040A02060702" pitchFamily="82" charset="0"/>
                <a:cs typeface="Bell MT" panose="02020503060305020303" pitchFamily="18" charset="0"/>
              </a:rPr>
              <a:t>The scatter plot and regression line indicate a positive relationship between age and insurance charges. As age increases, insurance charges tend to rise. This suggests that age is an important predictor of insurance charges, with older individuals generally facing higher charges.</a:t>
            </a: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pPr marL="0" indent="0">
              <a:buNone/>
            </a:pPr>
            <a:endParaRPr lang="en-IN" sz="1800" dirty="0">
              <a:solidFill>
                <a:srgbClr val="00B0F0"/>
              </a:solidFill>
              <a:effectLst/>
              <a:latin typeface="Algerian" panose="04020705040A02060702" pitchFamily="82" charset="0"/>
              <a:ea typeface="SimSun" panose="02010600030101010101" pitchFamily="2" charset="-122"/>
              <a:cs typeface="Times New Roman" panose="02020603050405020304" pitchFamily="18" charset="0"/>
            </a:endParaRPr>
          </a:p>
          <a:p>
            <a:endParaRPr lang="en-IN" dirty="0"/>
          </a:p>
        </p:txBody>
      </p:sp>
      <p:pic>
        <p:nvPicPr>
          <p:cNvPr id="4" name="Picture 3" descr="Rplot01"/>
          <p:cNvPicPr>
            <a:picLocks noChangeAspect="1"/>
          </p:cNvPicPr>
          <p:nvPr/>
        </p:nvPicPr>
        <p:blipFill>
          <a:blip r:embed="rId1"/>
          <a:stretch>
            <a:fillRect/>
          </a:stretch>
        </p:blipFill>
        <p:spPr>
          <a:xfrm>
            <a:off x="268288" y="294640"/>
            <a:ext cx="4332288" cy="2943139"/>
          </a:xfrm>
          <a:prstGeom prst="rect">
            <a:avLst/>
          </a:prstGeom>
        </p:spPr>
      </p:pic>
      <p:pic>
        <p:nvPicPr>
          <p:cNvPr id="5" name="Picture 4" descr="Rplot02"/>
          <p:cNvPicPr>
            <a:picLocks noChangeAspect="1"/>
          </p:cNvPicPr>
          <p:nvPr/>
        </p:nvPicPr>
        <p:blipFill>
          <a:blip r:embed="rId2"/>
          <a:stretch>
            <a:fillRect/>
          </a:stretch>
        </p:blipFill>
        <p:spPr>
          <a:xfrm>
            <a:off x="268289" y="3671986"/>
            <a:ext cx="4332290" cy="2943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0" y="66675"/>
            <a:ext cx="6496051" cy="2695575"/>
          </a:xfrm>
        </p:spPr>
        <p:txBody>
          <a:bodyPr>
            <a:normAutofit fontScale="90000"/>
          </a:bodyPr>
          <a:lstStyle/>
          <a:p>
            <a:br>
              <a:rPr lang="en-IN" sz="1800" dirty="0">
                <a:solidFill>
                  <a:srgbClr val="000000"/>
                </a:solidFill>
                <a:effectLst/>
                <a:latin typeface="Arial Rounded MT Bold" panose="020F0704030504030204" pitchFamily="34" charset="0"/>
                <a:cs typeface="Arial Rounded MT Bold" panose="020F0704030504030204" pitchFamily="34" charset="0"/>
              </a:rPr>
            </a:br>
            <a:br>
              <a:rPr lang="en-IN" sz="1800" dirty="0">
                <a:solidFill>
                  <a:srgbClr val="00B050"/>
                </a:solidFill>
                <a:effectLst/>
                <a:latin typeface="Algerian" panose="04020705040A02060702" pitchFamily="82" charset="0"/>
                <a:cs typeface="Arial Rounded MT Bold" panose="020F0704030504030204" pitchFamily="34" charset="0"/>
              </a:rPr>
            </a:br>
            <a:r>
              <a:rPr lang="en-IN" sz="1800" dirty="0">
                <a:solidFill>
                  <a:srgbClr val="00B050"/>
                </a:solidFill>
                <a:effectLst/>
                <a:latin typeface="Algerian" panose="04020705040A02060702" pitchFamily="82" charset="0"/>
                <a:cs typeface="Arial Rounded MT Bold" panose="020F0704030504030204" pitchFamily="34" charset="0"/>
              </a:rPr>
              <a:t>Interpretation of</a:t>
            </a:r>
            <a:r>
              <a:rPr lang="en-IN" sz="1800" dirty="0">
                <a:solidFill>
                  <a:srgbClr val="00B050"/>
                </a:solidFill>
                <a:effectLst/>
                <a:latin typeface="Algerian" panose="04020705040A02060702" pitchFamily="82" charset="0"/>
                <a:cs typeface="Times New Roman" panose="02020603050405020304" pitchFamily="18" charset="0"/>
              </a:rPr>
              <a:t> Relationship between Insurance Charges and BMI:</a:t>
            </a:r>
            <a:br>
              <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rPr>
            </a:br>
            <a:r>
              <a:rPr lang="en-IN" sz="1800" dirty="0">
                <a:solidFill>
                  <a:srgbClr val="00B050"/>
                </a:solidFill>
                <a:effectLst/>
                <a:latin typeface="Algerian" panose="04020705040A02060702" pitchFamily="82" charset="0"/>
                <a:cs typeface="Times New Roman" panose="02020603050405020304" pitchFamily="18" charset="0"/>
              </a:rPr>
              <a:t> </a:t>
            </a:r>
            <a:br>
              <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rPr>
            </a:br>
            <a:r>
              <a:rPr lang="en-IN" sz="1800" dirty="0">
                <a:solidFill>
                  <a:srgbClr val="00B050"/>
                </a:solidFill>
                <a:effectLst/>
                <a:latin typeface="Algerian" panose="04020705040A02060702" pitchFamily="82" charset="0"/>
                <a:cs typeface="Bell MT" panose="02020503060305020303" pitchFamily="18" charset="0"/>
              </a:rPr>
              <a:t>The scatter plot and regression line show a positive association between BMI (Body Mass Index) and insurance charges. Higher BMI values are generally associated with higher insurance charges. This suggests that BMI is a relevant predictor of insurance charges, with individuals having higher BMI facing higher costs.</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r>
              <a:rPr lang="en-IN" sz="1800" dirty="0">
                <a:effectLst/>
                <a:latin typeface="Arial Rounded MT Bold" panose="020F0704030504030204" pitchFamily="34" charset="0"/>
                <a:cs typeface="Times New Roman" panose="02020603050405020304" pitchFamily="18" charset="0"/>
              </a:rPr>
              <a:t> </a:t>
            </a:r>
            <a:br>
              <a:rPr lang="en-IN" sz="1800" dirty="0">
                <a:effectLst/>
                <a:latin typeface="Calibri" panose="020F0502020204030204" pitchFamily="34" charset="0"/>
                <a:ea typeface="SimSun" panose="02010600030101010101" pitchFamily="2" charset="-122"/>
                <a:cs typeface="Times New Roman" panose="02020603050405020304" pitchFamily="18" charset="0"/>
              </a:rPr>
            </a:br>
            <a:endParaRPr lang="en-IN" dirty="0"/>
          </a:p>
        </p:txBody>
      </p:sp>
      <p:sp>
        <p:nvSpPr>
          <p:cNvPr id="3" name="Content Placeholder 2"/>
          <p:cNvSpPr>
            <a:spLocks noGrp="1"/>
          </p:cNvSpPr>
          <p:nvPr>
            <p:ph idx="1"/>
          </p:nvPr>
        </p:nvSpPr>
        <p:spPr>
          <a:xfrm>
            <a:off x="5381625" y="3429000"/>
            <a:ext cx="5981700" cy="2819400"/>
          </a:xfrm>
        </p:spPr>
        <p:txBody>
          <a:bodyPr>
            <a:normAutofit fontScale="92500" lnSpcReduction="20000"/>
          </a:bodyPr>
          <a:lstStyle/>
          <a:p>
            <a:r>
              <a:rPr lang="en-IN" sz="1800" dirty="0">
                <a:solidFill>
                  <a:srgbClr val="00B050"/>
                </a:solidFill>
                <a:effectLst/>
                <a:latin typeface="Algerian" panose="04020705040A02060702" pitchFamily="82" charset="0"/>
                <a:cs typeface="Arial Rounded MT Bold" panose="020F0704030504030204" pitchFamily="34" charset="0"/>
              </a:rPr>
              <a:t>Interpretation of</a:t>
            </a:r>
            <a:r>
              <a:rPr lang="en-IN" sz="1800" dirty="0">
                <a:solidFill>
                  <a:srgbClr val="00B050"/>
                </a:solidFill>
                <a:effectLst/>
                <a:latin typeface="Algerian" panose="04020705040A02060702" pitchFamily="82" charset="0"/>
                <a:cs typeface="Times New Roman" panose="02020603050405020304" pitchFamily="18" charset="0"/>
              </a:rPr>
              <a:t> Relationship between Insurance Charges and Smoking Habits:</a:t>
            </a:r>
            <a:endPar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50"/>
                </a:solidFill>
                <a:effectLst/>
                <a:latin typeface="Algerian" panose="04020705040A02060702" pitchFamily="82" charset="0"/>
                <a:cs typeface="Times New Roman" panose="02020603050405020304" pitchFamily="18" charset="0"/>
              </a:rPr>
              <a:t> </a:t>
            </a:r>
            <a:endPar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endParaRPr>
          </a:p>
          <a:p>
            <a:r>
              <a:rPr lang="en-IN" sz="1800" dirty="0">
                <a:solidFill>
                  <a:srgbClr val="00B050"/>
                </a:solidFill>
                <a:effectLst/>
                <a:latin typeface="Algerian" panose="04020705040A02060702" pitchFamily="82" charset="0"/>
                <a:cs typeface="Bell MT" panose="02020503060305020303" pitchFamily="18" charset="0"/>
              </a:rPr>
              <a:t>The boxplot demonstrates that smokers tend to have higher insurance charges compared to non-smokers. This indicates that smoking habits can significantly impact insurance charges, with smokers facing higher costs than non-smokers.</a:t>
            </a:r>
            <a:endParaRPr lang="en-IN" sz="1800" dirty="0">
              <a:solidFill>
                <a:srgbClr val="00B050"/>
              </a:solidFill>
              <a:effectLst/>
              <a:latin typeface="Algerian" panose="04020705040A02060702" pitchFamily="82" charset="0"/>
              <a:ea typeface="SimSun" panose="02010600030101010101" pitchFamily="2" charset="-122"/>
              <a:cs typeface="Times New Roman" panose="02020603050405020304" pitchFamily="18" charset="0"/>
            </a:endParaRPr>
          </a:p>
          <a:p>
            <a:endParaRPr lang="en-IN" dirty="0"/>
          </a:p>
        </p:txBody>
      </p:sp>
      <p:pic>
        <p:nvPicPr>
          <p:cNvPr id="4" name="Picture 3" descr="Rplot03"/>
          <p:cNvPicPr>
            <a:picLocks noChangeAspect="1"/>
          </p:cNvPicPr>
          <p:nvPr/>
        </p:nvPicPr>
        <p:blipFill>
          <a:blip r:embed="rId1"/>
          <a:stretch>
            <a:fillRect/>
          </a:stretch>
        </p:blipFill>
        <p:spPr>
          <a:xfrm>
            <a:off x="392112" y="144586"/>
            <a:ext cx="4456113" cy="3027259"/>
          </a:xfrm>
          <a:prstGeom prst="rect">
            <a:avLst/>
          </a:prstGeom>
        </p:spPr>
      </p:pic>
      <p:pic>
        <p:nvPicPr>
          <p:cNvPr id="5" name="Picture 4" descr="Rplot04"/>
          <p:cNvPicPr>
            <a:picLocks noChangeAspect="1"/>
          </p:cNvPicPr>
          <p:nvPr/>
        </p:nvPicPr>
        <p:blipFill>
          <a:blip r:embed="rId2"/>
          <a:stretch>
            <a:fillRect/>
          </a:stretch>
        </p:blipFill>
        <p:spPr>
          <a:xfrm>
            <a:off x="392112" y="3429000"/>
            <a:ext cx="4449939" cy="27527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9097</Words>
  <Application>WPS Presentation</Application>
  <PresentationFormat>Widescreen</PresentationFormat>
  <Paragraphs>139</Paragraphs>
  <Slides>18</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18</vt:i4>
      </vt:variant>
    </vt:vector>
  </HeadingPairs>
  <TitlesOfParts>
    <vt:vector size="41" baseType="lpstr">
      <vt:lpstr>Arial</vt:lpstr>
      <vt:lpstr>SimSun</vt:lpstr>
      <vt:lpstr>Wingdings</vt:lpstr>
      <vt:lpstr>Algerian</vt:lpstr>
      <vt:lpstr>Bodoni MT Black</vt:lpstr>
      <vt:lpstr>Times New Roman</vt:lpstr>
      <vt:lpstr>Segoe UI</vt:lpstr>
      <vt:lpstr>Segoe Print</vt:lpstr>
      <vt:lpstr>Calibri</vt:lpstr>
      <vt:lpstr>Symbol</vt:lpstr>
      <vt:lpstr>MathJax_Math-italic</vt:lpstr>
      <vt:lpstr>MathJax_Main</vt:lpstr>
      <vt:lpstr>Magneto</vt:lpstr>
      <vt:lpstr>Bell MT</vt:lpstr>
      <vt:lpstr>Arial Rounded MT Bold</vt:lpstr>
      <vt:lpstr>Candara</vt:lpstr>
      <vt:lpstr>Agency FB</vt:lpstr>
      <vt:lpstr>Consolas</vt:lpstr>
      <vt:lpstr>Bookman Old Style</vt:lpstr>
      <vt:lpstr>Microsoft YaHei</vt:lpstr>
      <vt:lpstr>Arial Unicode MS</vt:lpstr>
      <vt:lpstr>Rockwell</vt:lpstr>
      <vt:lpstr>Damask</vt:lpstr>
      <vt:lpstr>INSURANCE CHARGE PREDICTION BY STATISTICAL METHODS</vt:lpstr>
      <vt:lpstr>PowerPoint 演示文稿</vt:lpstr>
      <vt:lpstr>Aim of the project: </vt:lpstr>
      <vt:lpstr>Obtaining Data </vt:lpstr>
      <vt:lpstr>Variables description </vt:lpstr>
      <vt:lpstr>Exploratory data analysis </vt:lpstr>
      <vt:lpstr>Descriptive statistic: </vt:lpstr>
      <vt:lpstr>Interpretation of Distribution of Insurance Charges: The histogram shows that the distribution of insurance charges is positively skewed, with a majority of charges falling in the lower range. This suggests that most individuals have relatively lower insurance charges, while fewer instances have higher charges. </vt:lpstr>
      <vt:lpstr>  Interpretation of Relationship between Insurance Charges and BMI:   The scatter plot and regression line show a positive association between BMI (Body Mass Index) and insurance charges. Higher BMI values are generally associated with higher insurance charges. This suggests that BMI is a relevant predictor of insurance charges, with individuals having higher BMI facing higher costs.   </vt:lpstr>
      <vt:lpstr>PowerPoint 演示文稿</vt:lpstr>
      <vt:lpstr>CORRELATION HEATMAP</vt:lpstr>
      <vt:lpstr>PowerPoint 演示文稿</vt:lpstr>
      <vt:lpstr>PowerPoint 演示文稿</vt:lpstr>
      <vt:lpstr>PowerPoint 演示文稿</vt:lpstr>
      <vt:lpstr>PowerPoint 演示文稿</vt:lpstr>
      <vt:lpstr>Conclusion: </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Rajdeep Nandi</dc:creator>
  <cp:lastModifiedBy>SOURJYA</cp:lastModifiedBy>
  <cp:revision>7</cp:revision>
  <dcterms:created xsi:type="dcterms:W3CDTF">2023-05-22T11:55:00Z</dcterms:created>
  <dcterms:modified xsi:type="dcterms:W3CDTF">2023-05-24T09:00:34Z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286095EC326C414BAFA52FE9430C89E9</vt:lpwstr>
  </property>
  <property fmtid="{D5CDD505-2E9C-101B-9397-08002B2CF9AE}" pid="3" name="KSOProductBuildVer">
    <vt:lpwstr>1033-11.2.0.11537</vt:lpwstr>
  </property>
</Properties>
</file>