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89" r:id="rId5"/>
    <p:sldId id="29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91" r:id="rId29"/>
    <p:sldId id="281" r:id="rId30"/>
    <p:sldId id="283" r:id="rId31"/>
    <p:sldId id="290" r:id="rId32"/>
    <p:sldId id="282" r:id="rId33"/>
    <p:sldId id="288" r:id="rId34"/>
    <p:sldId id="285" r:id="rId35"/>
    <p:sldId id="286" r:id="rId36"/>
    <p:sldId id="287"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Maven Pro" panose="020B0604020202020204" charset="0"/>
      <p:regular r:id="rId43"/>
      <p:bold r:id="rId44"/>
    </p:embeddedFont>
    <p:embeddedFont>
      <p:font typeface="Nunito" pitchFamily="2"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98">
          <p15:clr>
            <a:srgbClr val="747775"/>
          </p15:clr>
        </p15:guide>
        <p15:guide id="2" pos="2961">
          <p15:clr>
            <a:srgbClr val="747775"/>
          </p15:clr>
        </p15:guide>
        <p15:guide id="3" orient="horz" pos="3120">
          <p15:clr>
            <a:srgbClr val="747775"/>
          </p15:clr>
        </p15:guide>
        <p15:guide id="4" pos="55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1B834-1555-45C8-AFF2-3C0FD74005F1}">
  <a:tblStyle styleId="{3381B834-1555-45C8-AFF2-3C0FD74005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998"/>
        <p:guide pos="2961"/>
        <p:guide orient="horz" pos="3120"/>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22ba16164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22ba1616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f99f282ac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f99f282ac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f99f282ac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f99f282ac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405b85b787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405b85b787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3f99f282ac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3f99f282a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percentage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3f99f282ac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3f99f282a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01da4ac24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01da4ac24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401da4ac24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401da4ac24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401da4ac24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401da4ac24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01da4ac24_0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01da4ac24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1868ce600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21868ce600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401da4ac24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401da4ac24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02a88622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02a88622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01da4ac24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01da4ac24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401da4ac24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401da4ac24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4033ad436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4033ad436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4033ad436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4033ad43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The mathematical model that describes the relationship between the response and treatment for the one-way ANOVA is given by</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 value F value Interaction effects  \\ Reject null</a:t>
            </a:r>
          </a:p>
        </p:txBody>
      </p:sp>
    </p:spTree>
    <p:extLst>
      <p:ext uri="{BB962C8B-B14F-4D97-AF65-F5344CB8AC3E}">
        <p14:creationId xmlns:p14="http://schemas.microsoft.com/office/powerpoint/2010/main" val="2451010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4033ad43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4033ad43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4033ad436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4033ad436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22ba16164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22ba1616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1868ce60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1868ce60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 value F value Interaction effects  \\ Reject null</a:t>
            </a:r>
          </a:p>
        </p:txBody>
      </p:sp>
    </p:spTree>
    <p:extLst>
      <p:ext uri="{BB962C8B-B14F-4D97-AF65-F5344CB8AC3E}">
        <p14:creationId xmlns:p14="http://schemas.microsoft.com/office/powerpoint/2010/main" val="2428277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22ba16164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22ba16164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2ba16164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2ba1616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22ba16164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22ba16164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OKK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1868ce600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1868ce60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3e85e2e0f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3e85e2e0f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3e85e2e0f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3e85e2e0f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05b85b787_0_9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405b85b787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e85e2e0f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e85e2e0f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e85e2e0f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e85e2e0f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10k / sq km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ichcafe.blogspot.com/2013/03/"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understandingreligion.org.uk/categories/questions/"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anofer/india-census?select=india-districts-census-2011.csv"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mrinalcs/india-literacy" TargetMode="External"/><Relationship Id="rId4" Type="http://schemas.openxmlformats.org/officeDocument/2006/relationships/hyperlink" Target="https://www.indiastat.com/table/education/state-wise-literacy-rate-religious-communities-res/95356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29625" y="76843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solidFill>
                  <a:schemeClr val="lt1"/>
                </a:solidFill>
              </a:rPr>
              <a:t>Statistical Analysis on Indian Literacy</a:t>
            </a:r>
            <a:endParaRPr>
              <a:solidFill>
                <a:schemeClr val="lt1"/>
              </a:solidFill>
            </a:endParaRPr>
          </a:p>
        </p:txBody>
      </p:sp>
      <p:sp>
        <p:nvSpPr>
          <p:cNvPr id="278" name="Google Shape;278;p13"/>
          <p:cNvSpPr txBox="1">
            <a:spLocks noGrp="1"/>
          </p:cNvSpPr>
          <p:nvPr>
            <p:ph type="subTitle" idx="1"/>
          </p:nvPr>
        </p:nvSpPr>
        <p:spPr>
          <a:xfrm>
            <a:off x="727952" y="3023300"/>
            <a:ext cx="76881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lt1"/>
                </a:solidFill>
              </a:rPr>
              <a:t>Mrinal Chandra Sarkar</a:t>
            </a:r>
            <a:endParaRPr dirty="0">
              <a:solidFill>
                <a:schemeClr val="lt1"/>
              </a:solidFill>
            </a:endParaRPr>
          </a:p>
          <a:p>
            <a:pPr marL="0" lvl="0" indent="0" algn="l" rtl="0">
              <a:spcBef>
                <a:spcPts val="0"/>
              </a:spcBef>
              <a:spcAft>
                <a:spcPts val="0"/>
              </a:spcAft>
              <a:buNone/>
            </a:pPr>
            <a:r>
              <a:rPr lang="en-GB" dirty="0">
                <a:solidFill>
                  <a:schemeClr val="lt1"/>
                </a:solidFill>
              </a:rPr>
              <a:t>Department of Statistics, </a:t>
            </a:r>
            <a:r>
              <a:rPr lang="en-GB" dirty="0" err="1">
                <a:solidFill>
                  <a:schemeClr val="lt1"/>
                </a:solidFill>
              </a:rPr>
              <a:t>Visva</a:t>
            </a:r>
            <a:r>
              <a:rPr lang="en-GB" dirty="0">
                <a:solidFill>
                  <a:schemeClr val="lt1"/>
                </a:solidFill>
              </a:rPr>
              <a:t> Bharati </a:t>
            </a:r>
            <a:endParaRPr dirty="0">
              <a:solidFill>
                <a:schemeClr val="lt1"/>
              </a:solidFill>
            </a:endParaRPr>
          </a:p>
          <a:p>
            <a:pPr marL="0" lvl="0" indent="0" algn="l" rtl="0">
              <a:spcBef>
                <a:spcPts val="0"/>
              </a:spcBef>
              <a:spcAft>
                <a:spcPts val="0"/>
              </a:spcAft>
              <a:buNone/>
            </a:pPr>
            <a:r>
              <a:rPr lang="en-GB" dirty="0" err="1">
                <a:solidFill>
                  <a:schemeClr val="lt1"/>
                </a:solidFill>
              </a:rPr>
              <a:t>B.Sc</a:t>
            </a:r>
            <a:r>
              <a:rPr lang="en-GB" dirty="0">
                <a:solidFill>
                  <a:schemeClr val="lt1"/>
                </a:solidFill>
              </a:rPr>
              <a:t>(Sem-VI)Stat-05</a:t>
            </a:r>
            <a:endParaRPr dirty="0">
              <a:solidFill>
                <a:schemeClr val="lt1"/>
              </a:solidFill>
            </a:endParaRPr>
          </a:p>
          <a:p>
            <a:pPr marL="0" lvl="0" indent="0" algn="l" rtl="0">
              <a:spcBef>
                <a:spcPts val="0"/>
              </a:spcBef>
              <a:spcAft>
                <a:spcPts val="0"/>
              </a:spcAft>
              <a:buNone/>
            </a:pPr>
            <a:r>
              <a:rPr lang="en-GB" dirty="0">
                <a:solidFill>
                  <a:schemeClr val="lt1"/>
                </a:solidFill>
              </a:rPr>
              <a:t>VB-3911 of 2020-21</a:t>
            </a:r>
            <a:endParaRPr dirty="0">
              <a:solidFill>
                <a:schemeClr val="lt1"/>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Population of States</a:t>
            </a:r>
            <a:endParaRPr/>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3" name="Google Shape;323;p20"/>
          <p:cNvPicPr preferRelativeResize="0"/>
          <p:nvPr/>
        </p:nvPicPr>
        <p:blipFill>
          <a:blip r:embed="rId3">
            <a:alphaModFix/>
          </a:blip>
          <a:stretch>
            <a:fillRect/>
          </a:stretch>
        </p:blipFill>
        <p:spPr>
          <a:xfrm>
            <a:off x="358525" y="1460550"/>
            <a:ext cx="8555525" cy="3199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Population density</a:t>
            </a:r>
            <a:endParaRPr/>
          </a:p>
        </p:txBody>
      </p:sp>
      <p:sp>
        <p:nvSpPr>
          <p:cNvPr id="329" name="Google Shape;329;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0" name="Google Shape;330;p21"/>
          <p:cNvPicPr preferRelativeResize="0"/>
          <p:nvPr/>
        </p:nvPicPr>
        <p:blipFill>
          <a:blip r:embed="rId3">
            <a:alphaModFix/>
          </a:blip>
          <a:stretch>
            <a:fillRect/>
          </a:stretch>
        </p:blipFill>
        <p:spPr>
          <a:xfrm>
            <a:off x="596476" y="1539075"/>
            <a:ext cx="8348102" cy="2876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Correlation between Literacy rate and Population density</a:t>
            </a:r>
            <a:endParaRPr dirty="0"/>
          </a:p>
        </p:txBody>
      </p:sp>
      <p:sp>
        <p:nvSpPr>
          <p:cNvPr id="336" name="Google Shape;336;p22"/>
          <p:cNvSpPr txBox="1">
            <a:spLocks noGrp="1"/>
          </p:cNvSpPr>
          <p:nvPr>
            <p:ph type="body" idx="1"/>
          </p:nvPr>
        </p:nvSpPr>
        <p:spPr>
          <a:xfrm>
            <a:off x="1303800" y="1990050"/>
            <a:ext cx="7030500" cy="25416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dirty="0"/>
              <a:t>Correlation comes out to be </a:t>
            </a:r>
            <a:r>
              <a:rPr lang="en-GB" b="1" dirty="0"/>
              <a:t>0.2950202 </a:t>
            </a:r>
            <a:endParaRPr dirty="0"/>
          </a:p>
          <a:p>
            <a:pPr marL="0" lvl="0" indent="0" algn="l" rtl="0">
              <a:spcBef>
                <a:spcPts val="1200"/>
              </a:spcBef>
              <a:spcAft>
                <a:spcPts val="1200"/>
              </a:spcAft>
              <a:buNone/>
            </a:pPr>
            <a:r>
              <a:rPr lang="en-GB" dirty="0"/>
              <a:t>This indicate very weak correlation means with higher literacy rate states may or may not have higher  population density.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303800" y="789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Literacy Rate</a:t>
            </a:r>
            <a:endParaRPr/>
          </a:p>
        </p:txBody>
      </p:sp>
      <p:sp>
        <p:nvSpPr>
          <p:cNvPr id="342" name="Google Shape;342;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3" name="Google Shape;343;p23"/>
          <p:cNvPicPr preferRelativeResize="0"/>
          <p:nvPr/>
        </p:nvPicPr>
        <p:blipFill>
          <a:blip r:embed="rId3">
            <a:alphaModFix/>
          </a:blip>
          <a:stretch>
            <a:fillRect/>
          </a:stretch>
        </p:blipFill>
        <p:spPr>
          <a:xfrm>
            <a:off x="602950" y="1853850"/>
            <a:ext cx="8541048" cy="3101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1303800" y="6698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Literacy rate in order</a:t>
            </a:r>
            <a:endParaRPr/>
          </a:p>
        </p:txBody>
      </p:sp>
      <p:sp>
        <p:nvSpPr>
          <p:cNvPr id="349" name="Google Shape;349;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0" name="Google Shape;350;p24"/>
          <p:cNvPicPr preferRelativeResize="0"/>
          <p:nvPr/>
        </p:nvPicPr>
        <p:blipFill>
          <a:blip r:embed="rId3">
            <a:alphaModFix/>
          </a:blip>
          <a:stretch>
            <a:fillRect/>
          </a:stretch>
        </p:blipFill>
        <p:spPr>
          <a:xfrm>
            <a:off x="480750" y="1741725"/>
            <a:ext cx="8076802" cy="3539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Summary :Literacy Rate</a:t>
            </a:r>
            <a:endParaRPr/>
          </a:p>
        </p:txBody>
      </p:sp>
      <p:sp>
        <p:nvSpPr>
          <p:cNvPr id="356" name="Google Shape;356;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7" name="Google Shape;357;p25"/>
          <p:cNvPicPr preferRelativeResize="0"/>
          <p:nvPr/>
        </p:nvPicPr>
        <p:blipFill>
          <a:blip r:embed="rId3">
            <a:alphaModFix/>
          </a:blip>
          <a:stretch>
            <a:fillRect/>
          </a:stretch>
        </p:blipFill>
        <p:spPr>
          <a:xfrm>
            <a:off x="1303800" y="1442083"/>
            <a:ext cx="6210300" cy="1924050"/>
          </a:xfrm>
          <a:prstGeom prst="rect">
            <a:avLst/>
          </a:prstGeom>
          <a:noFill/>
          <a:ln>
            <a:noFill/>
          </a:ln>
        </p:spPr>
      </p:pic>
      <p:sp>
        <p:nvSpPr>
          <p:cNvPr id="358" name="Google Shape;358;p25"/>
          <p:cNvSpPr txBox="1"/>
          <p:nvPr/>
        </p:nvSpPr>
        <p:spPr>
          <a:xfrm>
            <a:off x="1385004" y="3424541"/>
            <a:ext cx="62103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Nunito"/>
              <a:buChar char="●"/>
            </a:pPr>
            <a:r>
              <a:rPr lang="en-GB" sz="1300" dirty="0">
                <a:latin typeface="Nunito"/>
                <a:ea typeface="Nunito"/>
                <a:cs typeface="Nunito"/>
                <a:sym typeface="Nunito"/>
              </a:rPr>
              <a:t>Average literacy rate in</a:t>
            </a:r>
            <a:r>
              <a:rPr lang="en-GB" sz="1300" b="1" dirty="0">
                <a:latin typeface="Nunito"/>
                <a:ea typeface="Nunito"/>
                <a:cs typeface="Nunito"/>
                <a:sym typeface="Nunito"/>
              </a:rPr>
              <a:t> </a:t>
            </a:r>
            <a:r>
              <a:rPr lang="en-GB" sz="1300" b="1" dirty="0" err="1">
                <a:latin typeface="Nunito"/>
                <a:ea typeface="Nunito"/>
                <a:cs typeface="Nunito"/>
                <a:sym typeface="Nunito"/>
              </a:rPr>
              <a:t>india</a:t>
            </a:r>
            <a:r>
              <a:rPr lang="en-GB" sz="1300" dirty="0">
                <a:latin typeface="Nunito"/>
                <a:ea typeface="Nunito"/>
                <a:cs typeface="Nunito"/>
                <a:sym typeface="Nunito"/>
              </a:rPr>
              <a:t> is  74%</a:t>
            </a:r>
            <a:endParaRPr sz="1300"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GB" sz="1300" dirty="0">
                <a:latin typeface="Nunito"/>
                <a:ea typeface="Nunito"/>
                <a:cs typeface="Nunito"/>
                <a:sym typeface="Nunito"/>
              </a:rPr>
              <a:t>Minimum total literacy rate: 61.8% in </a:t>
            </a:r>
            <a:r>
              <a:rPr lang="en-GB" sz="1300" b="1" dirty="0">
                <a:latin typeface="Nunito"/>
                <a:ea typeface="Nunito"/>
                <a:cs typeface="Nunito"/>
                <a:sym typeface="Nunito"/>
              </a:rPr>
              <a:t>Bihar</a:t>
            </a:r>
            <a:endParaRPr sz="1300" b="1"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GB" sz="1300" dirty="0">
                <a:latin typeface="Nunito"/>
                <a:ea typeface="Nunito"/>
                <a:cs typeface="Nunito"/>
                <a:sym typeface="Nunito"/>
              </a:rPr>
              <a:t>Maximum total literacy rate: 94% in </a:t>
            </a:r>
            <a:r>
              <a:rPr lang="en-GB" sz="1300" b="1" dirty="0">
                <a:latin typeface="Nunito"/>
                <a:ea typeface="Nunito"/>
                <a:cs typeface="Nunito"/>
                <a:sym typeface="Nunito"/>
              </a:rPr>
              <a:t>Kerala</a:t>
            </a:r>
            <a:endParaRPr sz="1300" b="1" dirty="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Education level</a:t>
            </a:r>
            <a:endParaRPr/>
          </a:p>
        </p:txBody>
      </p:sp>
      <p:sp>
        <p:nvSpPr>
          <p:cNvPr id="364" name="Google Shape;364;p26"/>
          <p:cNvSpPr txBox="1">
            <a:spLocks noGrp="1"/>
          </p:cNvSpPr>
          <p:nvPr>
            <p:ph type="body" idx="1"/>
          </p:nvPr>
        </p:nvSpPr>
        <p:spPr>
          <a:xfrm>
            <a:off x="896375" y="1949300"/>
            <a:ext cx="2884200" cy="2541600"/>
          </a:xfrm>
          <a:prstGeom prst="rect">
            <a:avLst/>
          </a:prstGeom>
        </p:spPr>
        <p:txBody>
          <a:bodyPr spcFirstLastPara="1" wrap="square" lIns="91425" tIns="91425" rIns="91425" bIns="91425" anchor="t" anchorCtr="0">
            <a:normAutofit fontScale="25000" lnSpcReduction="20000"/>
          </a:bodyPr>
          <a:lstStyle/>
          <a:p>
            <a:pPr marL="457200" lvl="0" indent="-308154" algn="l" rtl="0">
              <a:spcBef>
                <a:spcPts val="0"/>
              </a:spcBef>
              <a:spcAft>
                <a:spcPts val="0"/>
              </a:spcAft>
              <a:buSzPct val="100000"/>
              <a:buChar char="●"/>
            </a:pPr>
            <a:r>
              <a:rPr lang="en-GB" sz="5011"/>
              <a:t>We can see there are huge portion of the population in below </a:t>
            </a:r>
            <a:r>
              <a:rPr lang="en-GB" sz="5011" b="1"/>
              <a:t>primary education</a:t>
            </a:r>
            <a:r>
              <a:rPr lang="en-GB" sz="5011"/>
              <a:t>.</a:t>
            </a:r>
            <a:endParaRPr sz="5011"/>
          </a:p>
          <a:p>
            <a:pPr marL="457200" lvl="0" indent="0" algn="l" rtl="0">
              <a:spcBef>
                <a:spcPts val="1200"/>
              </a:spcBef>
              <a:spcAft>
                <a:spcPts val="0"/>
              </a:spcAft>
              <a:buNone/>
            </a:pPr>
            <a:endParaRPr sz="5011"/>
          </a:p>
          <a:p>
            <a:pPr marL="457200" lvl="0" indent="-308154" algn="l" rtl="0">
              <a:spcBef>
                <a:spcPts val="1200"/>
              </a:spcBef>
              <a:spcAft>
                <a:spcPts val="0"/>
              </a:spcAft>
              <a:buSzPct val="100000"/>
              <a:buChar char="●"/>
            </a:pPr>
            <a:r>
              <a:rPr lang="en-GB" sz="5011"/>
              <a:t>More than 30% of the population is </a:t>
            </a:r>
            <a:r>
              <a:rPr lang="en-GB" sz="5011" b="1"/>
              <a:t>primarily educated</a:t>
            </a:r>
            <a:r>
              <a:rPr lang="en-GB" sz="5011"/>
              <a:t> and about 25% have basic education</a:t>
            </a:r>
            <a:endParaRPr sz="5011"/>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65" name="Google Shape;365;p26"/>
          <p:cNvPicPr preferRelativeResize="0"/>
          <p:nvPr/>
        </p:nvPicPr>
        <p:blipFill>
          <a:blip r:embed="rId3">
            <a:alphaModFix/>
          </a:blip>
          <a:stretch>
            <a:fillRect/>
          </a:stretch>
        </p:blipFill>
        <p:spPr>
          <a:xfrm>
            <a:off x="4093325" y="1029213"/>
            <a:ext cx="4688426" cy="326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Literacy rate in different age Group all over India : Male &amp; Females</a:t>
            </a:r>
            <a:endParaRPr/>
          </a:p>
        </p:txBody>
      </p:sp>
      <p:sp>
        <p:nvSpPr>
          <p:cNvPr id="371" name="Google Shape;371;p27"/>
          <p:cNvSpPr txBox="1">
            <a:spLocks noGrp="1"/>
          </p:cNvSpPr>
          <p:nvPr>
            <p:ph type="body" idx="1"/>
          </p:nvPr>
        </p:nvSpPr>
        <p:spPr>
          <a:xfrm>
            <a:off x="1268550" y="2934188"/>
            <a:ext cx="7101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72" name="Google Shape;372;p27"/>
          <p:cNvSpPr txBox="1"/>
          <p:nvPr/>
        </p:nvSpPr>
        <p:spPr>
          <a:xfrm>
            <a:off x="1896475" y="5269800"/>
            <a:ext cx="11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73" name="Google Shape;373;p27"/>
          <p:cNvPicPr preferRelativeResize="0"/>
          <p:nvPr/>
        </p:nvPicPr>
        <p:blipFill>
          <a:blip r:embed="rId3">
            <a:alphaModFix/>
          </a:blip>
          <a:stretch>
            <a:fillRect/>
          </a:stretch>
        </p:blipFill>
        <p:spPr>
          <a:xfrm>
            <a:off x="609600" y="1600200"/>
            <a:ext cx="4114799" cy="3352800"/>
          </a:xfrm>
          <a:prstGeom prst="rect">
            <a:avLst/>
          </a:prstGeom>
          <a:noFill/>
          <a:ln>
            <a:noFill/>
          </a:ln>
        </p:spPr>
      </p:pic>
      <p:pic>
        <p:nvPicPr>
          <p:cNvPr id="374" name="Google Shape;374;p27"/>
          <p:cNvPicPr preferRelativeResize="0"/>
          <p:nvPr/>
        </p:nvPicPr>
        <p:blipFill>
          <a:blip r:embed="rId4">
            <a:alphaModFix/>
          </a:blip>
          <a:stretch>
            <a:fillRect/>
          </a:stretch>
        </p:blipFill>
        <p:spPr>
          <a:xfrm>
            <a:off x="4724400" y="1571625"/>
            <a:ext cx="4267200" cy="345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National literacy rate average line : Male &amp; Females</a:t>
            </a:r>
            <a:endParaRPr/>
          </a:p>
        </p:txBody>
      </p:sp>
      <p:sp>
        <p:nvSpPr>
          <p:cNvPr id="380" name="Google Shape;380;p28"/>
          <p:cNvSpPr txBox="1">
            <a:spLocks noGrp="1"/>
          </p:cNvSpPr>
          <p:nvPr>
            <p:ph type="body" idx="1"/>
          </p:nvPr>
        </p:nvSpPr>
        <p:spPr>
          <a:xfrm>
            <a:off x="729450" y="2078875"/>
            <a:ext cx="7736400" cy="223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1" name="Google Shape;381;p28"/>
          <p:cNvPicPr preferRelativeResize="0"/>
          <p:nvPr/>
        </p:nvPicPr>
        <p:blipFill>
          <a:blip r:embed="rId3">
            <a:alphaModFix/>
          </a:blip>
          <a:stretch>
            <a:fillRect/>
          </a:stretch>
        </p:blipFill>
        <p:spPr>
          <a:xfrm>
            <a:off x="609600" y="1600200"/>
            <a:ext cx="4052888" cy="3352800"/>
          </a:xfrm>
          <a:prstGeom prst="rect">
            <a:avLst/>
          </a:prstGeom>
          <a:noFill/>
          <a:ln>
            <a:noFill/>
          </a:ln>
        </p:spPr>
      </p:pic>
      <p:pic>
        <p:nvPicPr>
          <p:cNvPr id="382" name="Google Shape;382;p28"/>
          <p:cNvPicPr preferRelativeResize="0"/>
          <p:nvPr/>
        </p:nvPicPr>
        <p:blipFill>
          <a:blip r:embed="rId4">
            <a:alphaModFix/>
          </a:blip>
          <a:stretch>
            <a:fillRect/>
          </a:stretch>
        </p:blipFill>
        <p:spPr>
          <a:xfrm>
            <a:off x="4724400" y="1600200"/>
            <a:ext cx="4038601" cy="335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Literacy rate in Rural area</a:t>
            </a:r>
            <a:endParaRPr/>
          </a:p>
        </p:txBody>
      </p:sp>
      <p:sp>
        <p:nvSpPr>
          <p:cNvPr id="388" name="Google Shape;388;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9" name="Google Shape;389;p29"/>
          <p:cNvPicPr preferRelativeResize="0"/>
          <p:nvPr/>
        </p:nvPicPr>
        <p:blipFill>
          <a:blip r:embed="rId3">
            <a:alphaModFix/>
          </a:blip>
          <a:stretch>
            <a:fillRect/>
          </a:stretch>
        </p:blipFill>
        <p:spPr>
          <a:xfrm>
            <a:off x="609600" y="1600200"/>
            <a:ext cx="4052888" cy="3352800"/>
          </a:xfrm>
          <a:prstGeom prst="rect">
            <a:avLst/>
          </a:prstGeom>
          <a:noFill/>
          <a:ln>
            <a:noFill/>
          </a:ln>
        </p:spPr>
      </p:pic>
      <p:pic>
        <p:nvPicPr>
          <p:cNvPr id="390" name="Google Shape;390;p29"/>
          <p:cNvPicPr preferRelativeResize="0"/>
          <p:nvPr/>
        </p:nvPicPr>
        <p:blipFill>
          <a:blip r:embed="rId4">
            <a:alphaModFix/>
          </a:blip>
          <a:stretch>
            <a:fillRect/>
          </a:stretch>
        </p:blipFill>
        <p:spPr>
          <a:xfrm>
            <a:off x="4724400" y="1571625"/>
            <a:ext cx="4190999" cy="3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Content</a:t>
            </a:r>
            <a:endParaRPr/>
          </a:p>
        </p:txBody>
      </p:sp>
      <p:sp>
        <p:nvSpPr>
          <p:cNvPr id="284" name="Google Shape;284;p14"/>
          <p:cNvSpPr txBox="1">
            <a:spLocks noGrp="1"/>
          </p:cNvSpPr>
          <p:nvPr>
            <p:ph type="body" idx="1"/>
          </p:nvPr>
        </p:nvSpPr>
        <p:spPr>
          <a:xfrm>
            <a:off x="1303800" y="13804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b="1" dirty="0"/>
              <a:t>INTRODUCTION</a:t>
            </a:r>
            <a:endParaRPr sz="1800" b="1" dirty="0"/>
          </a:p>
          <a:p>
            <a:pPr marL="457200" lvl="0" indent="-342900" algn="l" rtl="0">
              <a:spcBef>
                <a:spcPts val="0"/>
              </a:spcBef>
              <a:spcAft>
                <a:spcPts val="0"/>
              </a:spcAft>
              <a:buSzPts val="1800"/>
              <a:buChar char="●"/>
            </a:pPr>
            <a:r>
              <a:rPr lang="en-GB" sz="1800" b="1" dirty="0"/>
              <a:t>OBJECTIVES</a:t>
            </a:r>
            <a:endParaRPr sz="1800" b="1" dirty="0"/>
          </a:p>
          <a:p>
            <a:pPr marL="457200" lvl="0" indent="-342900" algn="l" rtl="0">
              <a:spcBef>
                <a:spcPts val="0"/>
              </a:spcBef>
              <a:spcAft>
                <a:spcPts val="0"/>
              </a:spcAft>
              <a:buSzPts val="1800"/>
              <a:buChar char="●"/>
            </a:pPr>
            <a:r>
              <a:rPr lang="en-GB" sz="1800" b="1" dirty="0"/>
              <a:t>DATA DESCRIPTION</a:t>
            </a:r>
            <a:endParaRPr sz="1800" b="1" dirty="0"/>
          </a:p>
          <a:p>
            <a:pPr marL="457200" lvl="0" indent="-342900" algn="l" rtl="0">
              <a:spcBef>
                <a:spcPts val="0"/>
              </a:spcBef>
              <a:spcAft>
                <a:spcPts val="0"/>
              </a:spcAft>
              <a:buSzPts val="1800"/>
              <a:buChar char="●"/>
            </a:pPr>
            <a:r>
              <a:rPr lang="en-GB" sz="1800" b="1" dirty="0"/>
              <a:t>GRAPHICAL REPRESENTATION</a:t>
            </a:r>
            <a:endParaRPr sz="1800" b="1" dirty="0"/>
          </a:p>
          <a:p>
            <a:pPr marL="457200" lvl="0" indent="-342900" algn="l" rtl="0">
              <a:spcBef>
                <a:spcPts val="0"/>
              </a:spcBef>
              <a:spcAft>
                <a:spcPts val="0"/>
              </a:spcAft>
              <a:buSzPts val="1800"/>
              <a:buChar char="●"/>
            </a:pPr>
            <a:r>
              <a:rPr lang="en-GB" sz="1800" b="1" dirty="0"/>
              <a:t>DATA ANALYSIS</a:t>
            </a:r>
            <a:endParaRPr sz="1800" b="1" dirty="0"/>
          </a:p>
          <a:p>
            <a:pPr marL="457200" lvl="0" indent="-342900" algn="l" rtl="0">
              <a:spcBef>
                <a:spcPts val="0"/>
              </a:spcBef>
              <a:spcAft>
                <a:spcPts val="0"/>
              </a:spcAft>
              <a:buSzPts val="1800"/>
              <a:buChar char="●"/>
            </a:pPr>
            <a:r>
              <a:rPr lang="en-GB" sz="1800" b="1" dirty="0"/>
              <a:t>CONCLUSION</a:t>
            </a:r>
            <a:endParaRPr sz="1800" b="1" dirty="0"/>
          </a:p>
          <a:p>
            <a:pPr marL="457200" lvl="0" indent="-342900" algn="l" rtl="0">
              <a:spcBef>
                <a:spcPts val="0"/>
              </a:spcBef>
              <a:spcAft>
                <a:spcPts val="0"/>
              </a:spcAft>
              <a:buSzPts val="1800"/>
              <a:buChar char="●"/>
            </a:pPr>
            <a:r>
              <a:rPr lang="en-GB" sz="1800" b="1" dirty="0"/>
              <a:t>REFERENCE</a:t>
            </a:r>
            <a:endParaRPr sz="1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Literacy rate in Urban area</a:t>
            </a:r>
            <a:endParaRPr/>
          </a:p>
        </p:txBody>
      </p:sp>
      <p:sp>
        <p:nvSpPr>
          <p:cNvPr id="396" name="Google Shape;396;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97" name="Google Shape;397;p30"/>
          <p:cNvPicPr preferRelativeResize="0"/>
          <p:nvPr/>
        </p:nvPicPr>
        <p:blipFill>
          <a:blip r:embed="rId3">
            <a:alphaModFix/>
          </a:blip>
          <a:stretch>
            <a:fillRect/>
          </a:stretch>
        </p:blipFill>
        <p:spPr>
          <a:xfrm>
            <a:off x="533400" y="1571625"/>
            <a:ext cx="4129086" cy="3381374"/>
          </a:xfrm>
          <a:prstGeom prst="rect">
            <a:avLst/>
          </a:prstGeom>
          <a:noFill/>
          <a:ln>
            <a:noFill/>
          </a:ln>
        </p:spPr>
      </p:pic>
      <p:pic>
        <p:nvPicPr>
          <p:cNvPr id="398" name="Google Shape;398;p30"/>
          <p:cNvPicPr preferRelativeResize="0"/>
          <p:nvPr/>
        </p:nvPicPr>
        <p:blipFill>
          <a:blip r:embed="rId4">
            <a:alphaModFix/>
          </a:blip>
          <a:stretch>
            <a:fillRect/>
          </a:stretch>
        </p:blipFill>
        <p:spPr>
          <a:xfrm>
            <a:off x="4710114" y="1600200"/>
            <a:ext cx="4129086"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West Bengal Literacy rate with National average</a:t>
            </a:r>
            <a:endParaRPr/>
          </a:p>
        </p:txBody>
      </p:sp>
      <p:sp>
        <p:nvSpPr>
          <p:cNvPr id="404" name="Google Shape;404;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5" name="Google Shape;405;p31"/>
          <p:cNvPicPr preferRelativeResize="0"/>
          <p:nvPr/>
        </p:nvPicPr>
        <p:blipFill>
          <a:blip r:embed="rId3">
            <a:alphaModFix/>
          </a:blip>
          <a:stretch>
            <a:fillRect/>
          </a:stretch>
        </p:blipFill>
        <p:spPr>
          <a:xfrm>
            <a:off x="457200" y="1600200"/>
            <a:ext cx="4190999" cy="3352800"/>
          </a:xfrm>
          <a:prstGeom prst="rect">
            <a:avLst/>
          </a:prstGeom>
          <a:noFill/>
          <a:ln>
            <a:noFill/>
          </a:ln>
        </p:spPr>
      </p:pic>
      <p:pic>
        <p:nvPicPr>
          <p:cNvPr id="406" name="Google Shape;406;p31"/>
          <p:cNvPicPr preferRelativeResize="0"/>
          <p:nvPr/>
        </p:nvPicPr>
        <p:blipFill>
          <a:blip r:embed="rId4">
            <a:alphaModFix/>
          </a:blip>
          <a:stretch>
            <a:fillRect/>
          </a:stretch>
        </p:blipFill>
        <p:spPr>
          <a:xfrm>
            <a:off x="4724400" y="1600200"/>
            <a:ext cx="4129088"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Kerala</a:t>
            </a:r>
            <a:endParaRPr/>
          </a:p>
        </p:txBody>
      </p:sp>
      <p:sp>
        <p:nvSpPr>
          <p:cNvPr id="412" name="Google Shape;412;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13" name="Google Shape;413;p32"/>
          <p:cNvPicPr preferRelativeResize="0"/>
          <p:nvPr/>
        </p:nvPicPr>
        <p:blipFill>
          <a:blip r:embed="rId3">
            <a:alphaModFix/>
          </a:blip>
          <a:stretch>
            <a:fillRect/>
          </a:stretch>
        </p:blipFill>
        <p:spPr>
          <a:xfrm>
            <a:off x="533400" y="1571625"/>
            <a:ext cx="4190999" cy="3381374"/>
          </a:xfrm>
          <a:prstGeom prst="rect">
            <a:avLst/>
          </a:prstGeom>
          <a:noFill/>
          <a:ln>
            <a:noFill/>
          </a:ln>
        </p:spPr>
      </p:pic>
      <p:pic>
        <p:nvPicPr>
          <p:cNvPr id="414" name="Google Shape;414;p32"/>
          <p:cNvPicPr preferRelativeResize="0"/>
          <p:nvPr/>
        </p:nvPicPr>
        <p:blipFill>
          <a:blip r:embed="rId4">
            <a:alphaModFix/>
          </a:blip>
          <a:stretch>
            <a:fillRect/>
          </a:stretch>
        </p:blipFill>
        <p:spPr>
          <a:xfrm>
            <a:off x="4724400" y="1647824"/>
            <a:ext cx="4114799" cy="3305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Bihar</a:t>
            </a:r>
            <a:endParaRPr/>
          </a:p>
        </p:txBody>
      </p:sp>
      <p:sp>
        <p:nvSpPr>
          <p:cNvPr id="420" name="Google Shape;420;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21" name="Google Shape;421;p33"/>
          <p:cNvPicPr preferRelativeResize="0"/>
          <p:nvPr/>
        </p:nvPicPr>
        <p:blipFill>
          <a:blip r:embed="rId3">
            <a:alphaModFix/>
          </a:blip>
          <a:stretch>
            <a:fillRect/>
          </a:stretch>
        </p:blipFill>
        <p:spPr>
          <a:xfrm>
            <a:off x="609600" y="1600200"/>
            <a:ext cx="4114799" cy="3352800"/>
          </a:xfrm>
          <a:prstGeom prst="rect">
            <a:avLst/>
          </a:prstGeom>
          <a:noFill/>
          <a:ln>
            <a:noFill/>
          </a:ln>
        </p:spPr>
      </p:pic>
      <p:pic>
        <p:nvPicPr>
          <p:cNvPr id="422" name="Google Shape;422;p33"/>
          <p:cNvPicPr preferRelativeResize="0"/>
          <p:nvPr/>
        </p:nvPicPr>
        <p:blipFill>
          <a:blip r:embed="rId4">
            <a:alphaModFix/>
          </a:blip>
          <a:stretch>
            <a:fillRect/>
          </a:stretch>
        </p:blipFill>
        <p:spPr>
          <a:xfrm>
            <a:off x="4724400" y="1600200"/>
            <a:ext cx="4114799" cy="327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Interpretation</a:t>
            </a:r>
            <a:endParaRPr/>
          </a:p>
        </p:txBody>
      </p:sp>
      <p:sp>
        <p:nvSpPr>
          <p:cNvPr id="428" name="Google Shape;42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b="1"/>
              <a:t>Kerala</a:t>
            </a:r>
            <a:r>
              <a:rPr lang="en-GB"/>
              <a:t> is clearly the top ranker with the literacy rates for both males and females well above the average</a:t>
            </a:r>
            <a:endParaRPr/>
          </a:p>
          <a:p>
            <a:pPr marL="457200" lvl="0" indent="-311150" algn="l" rtl="0">
              <a:spcBef>
                <a:spcPts val="0"/>
              </a:spcBef>
              <a:spcAft>
                <a:spcPts val="0"/>
              </a:spcAft>
              <a:buSzPts val="1300"/>
              <a:buChar char="●"/>
            </a:pPr>
            <a:r>
              <a:rPr lang="en-GB"/>
              <a:t>The states with above average literacy are – </a:t>
            </a:r>
            <a:r>
              <a:rPr lang="en-GB" b="1"/>
              <a:t>Kerala, Himachal Pradesh, Uttarakhand, Tamil Nadu, Haryana, Himachal Pradesh, Karnataka, Maharashtra, Punjab, Uttarakhand</a:t>
            </a:r>
            <a:endParaRPr b="1"/>
          </a:p>
          <a:p>
            <a:pPr marL="457200" lvl="0" indent="-311150" algn="l" rtl="0">
              <a:spcBef>
                <a:spcPts val="0"/>
              </a:spcBef>
              <a:spcAft>
                <a:spcPts val="0"/>
              </a:spcAft>
              <a:buSzPts val="1300"/>
              <a:buChar char="●"/>
            </a:pPr>
            <a:r>
              <a:rPr lang="en-GB"/>
              <a:t>The states with just about average literacy – </a:t>
            </a:r>
            <a:r>
              <a:rPr lang="en-GB" b="1"/>
              <a:t>Karnataka, Andhra Pradesh, Chattisgarh, Gujarat, Madhya Pradesh, Odisha, West Bengal</a:t>
            </a:r>
            <a:endParaRPr b="1"/>
          </a:p>
          <a:p>
            <a:pPr marL="457200" lvl="0" indent="-311150" algn="l" rtl="0">
              <a:spcBef>
                <a:spcPts val="0"/>
              </a:spcBef>
              <a:spcAft>
                <a:spcPts val="0"/>
              </a:spcAft>
              <a:buSzPts val="1300"/>
              <a:buChar char="●"/>
            </a:pPr>
            <a:r>
              <a:rPr lang="en-GB"/>
              <a:t>The states with below average literacy – </a:t>
            </a:r>
            <a:r>
              <a:rPr lang="en-GB" b="1"/>
              <a:t>Uttar Pradesh, Bihar, Jharkhand, Arunachal Pradesh, Assam, Jammu and Kashmir, Jharkhand, Rajasthan</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Shapiro – Wilk’s Test</a:t>
            </a:r>
            <a:endParaRPr/>
          </a:p>
        </p:txBody>
      </p:sp>
      <p:sp>
        <p:nvSpPr>
          <p:cNvPr id="434" name="Google Shape;434;p35"/>
          <p:cNvSpPr txBox="1">
            <a:spLocks noGrp="1"/>
          </p:cNvSpPr>
          <p:nvPr>
            <p:ph type="body" idx="1"/>
          </p:nvPr>
        </p:nvSpPr>
        <p:spPr>
          <a:xfrm>
            <a:off x="1303800" y="1518143"/>
            <a:ext cx="7688700" cy="980700"/>
          </a:xfrm>
          <a:prstGeom prst="rect">
            <a:avLst/>
          </a:prstGeom>
        </p:spPr>
        <p:txBody>
          <a:bodyPr spcFirstLastPara="1" wrap="square" lIns="91425" tIns="91425" rIns="91425" bIns="91425" anchor="t" anchorCtr="0">
            <a:normAutofit lnSpcReduction="10000"/>
          </a:bodyPr>
          <a:lstStyle/>
          <a:p>
            <a:pPr marL="0" lvl="0" indent="0" algn="l" rtl="0">
              <a:lnSpc>
                <a:spcPct val="120000"/>
              </a:lnSpc>
              <a:spcBef>
                <a:spcPts val="600"/>
              </a:spcBef>
              <a:spcAft>
                <a:spcPts val="0"/>
              </a:spcAft>
              <a:buNone/>
            </a:pPr>
            <a:r>
              <a:rPr lang="en-GB" sz="1100" b="1" dirty="0">
                <a:solidFill>
                  <a:srgbClr val="4A86E8"/>
                </a:solidFill>
                <a:latin typeface="Open Sans"/>
                <a:ea typeface="Open Sans"/>
                <a:cs typeface="Open Sans"/>
                <a:sym typeface="Open Sans"/>
              </a:rPr>
              <a:t>H0: The data comes from normal distribution.</a:t>
            </a:r>
            <a:endParaRPr sz="1100" b="1" dirty="0">
              <a:solidFill>
                <a:srgbClr val="4A86E8"/>
              </a:solidFill>
              <a:latin typeface="Open Sans"/>
              <a:ea typeface="Open Sans"/>
              <a:cs typeface="Open Sans"/>
              <a:sym typeface="Open Sans"/>
            </a:endParaRPr>
          </a:p>
          <a:p>
            <a:pPr marL="0" lvl="0" indent="0" algn="l" rtl="0">
              <a:lnSpc>
                <a:spcPct val="120000"/>
              </a:lnSpc>
              <a:spcBef>
                <a:spcPts val="600"/>
              </a:spcBef>
              <a:spcAft>
                <a:spcPts val="0"/>
              </a:spcAft>
              <a:buNone/>
            </a:pPr>
            <a:r>
              <a:rPr lang="en-GB" sz="1100" dirty="0">
                <a:solidFill>
                  <a:srgbClr val="4A86E8"/>
                </a:solidFill>
                <a:latin typeface="Open Sans"/>
                <a:ea typeface="Open Sans"/>
                <a:cs typeface="Open Sans"/>
                <a:sym typeface="Open Sans"/>
              </a:rPr>
              <a:t>Against</a:t>
            </a:r>
            <a:endParaRPr sz="1100" dirty="0">
              <a:solidFill>
                <a:srgbClr val="4A86E8"/>
              </a:solidFill>
              <a:latin typeface="Open Sans"/>
              <a:ea typeface="Open Sans"/>
              <a:cs typeface="Open Sans"/>
              <a:sym typeface="Open Sans"/>
            </a:endParaRPr>
          </a:p>
          <a:p>
            <a:pPr marL="0" lvl="0" indent="0" algn="l" rtl="0">
              <a:lnSpc>
                <a:spcPct val="120000"/>
              </a:lnSpc>
              <a:spcBef>
                <a:spcPts val="600"/>
              </a:spcBef>
              <a:spcAft>
                <a:spcPts val="0"/>
              </a:spcAft>
              <a:buNone/>
            </a:pPr>
            <a:r>
              <a:rPr lang="en-GB" sz="1100" b="1" dirty="0">
                <a:solidFill>
                  <a:srgbClr val="4A86E8"/>
                </a:solidFill>
                <a:latin typeface="Open Sans"/>
                <a:ea typeface="Open Sans"/>
                <a:cs typeface="Open Sans"/>
                <a:sym typeface="Open Sans"/>
              </a:rPr>
              <a:t>H1: The data does not coming from normal distribution.</a:t>
            </a:r>
            <a:endParaRPr dirty="0"/>
          </a:p>
        </p:txBody>
      </p:sp>
      <p:graphicFrame>
        <p:nvGraphicFramePr>
          <p:cNvPr id="435" name="Google Shape;435;p35"/>
          <p:cNvGraphicFramePr/>
          <p:nvPr>
            <p:extLst>
              <p:ext uri="{D42A27DB-BD31-4B8C-83A1-F6EECF244321}">
                <p14:modId xmlns:p14="http://schemas.microsoft.com/office/powerpoint/2010/main" val="3994943262"/>
              </p:ext>
            </p:extLst>
          </p:nvPr>
        </p:nvGraphicFramePr>
        <p:xfrm>
          <a:off x="1303800" y="2694543"/>
          <a:ext cx="7239000" cy="1447735"/>
        </p:xfrm>
        <a:graphic>
          <a:graphicData uri="http://schemas.openxmlformats.org/drawingml/2006/table">
            <a:tbl>
              <a:tblPr>
                <a:noFill/>
                <a:tableStyleId>{3381B834-1555-45C8-AFF2-3C0FD74005F1}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11475">
                <a:tc>
                  <a:txBody>
                    <a:bodyPr/>
                    <a:lstStyle/>
                    <a:p>
                      <a:pPr marL="0" lvl="0" indent="0" algn="l" rtl="0">
                        <a:spcBef>
                          <a:spcPts val="0"/>
                        </a:spcBef>
                        <a:spcAft>
                          <a:spcPts val="0"/>
                        </a:spcAft>
                        <a:buNone/>
                      </a:pPr>
                      <a:r>
                        <a:rPr lang="en-GB" sz="1100" dirty="0">
                          <a:solidFill>
                            <a:srgbClr val="0000FF"/>
                          </a:solidFill>
                          <a:latin typeface="Open Sans"/>
                          <a:ea typeface="Open Sans"/>
                          <a:cs typeface="Open Sans"/>
                          <a:sym typeface="Open Sans"/>
                        </a:rPr>
                        <a:t>Variable</a:t>
                      </a:r>
                      <a:endParaRPr dirty="0"/>
                    </a:p>
                  </a:txBody>
                  <a:tcPr marL="91425" marR="91425" marT="91425" marB="91425"/>
                </a:tc>
                <a:tc>
                  <a:txBody>
                    <a:bodyPr/>
                    <a:lstStyle/>
                    <a:p>
                      <a:pPr marL="0" lvl="0" indent="0" algn="l" rtl="0">
                        <a:spcBef>
                          <a:spcPts val="0"/>
                        </a:spcBef>
                        <a:spcAft>
                          <a:spcPts val="0"/>
                        </a:spcAft>
                        <a:buNone/>
                      </a:pPr>
                      <a:r>
                        <a:rPr lang="en-GB" sz="1100">
                          <a:solidFill>
                            <a:srgbClr val="0000FF"/>
                          </a:solidFill>
                          <a:latin typeface="Open Sans"/>
                          <a:ea typeface="Open Sans"/>
                          <a:cs typeface="Open Sans"/>
                          <a:sym typeface="Open Sans"/>
                        </a:rPr>
                        <a:t>p-value </a:t>
                      </a:r>
                      <a:endParaRPr/>
                    </a:p>
                  </a:txBody>
                  <a:tcPr marL="91425" marR="91425" marT="91425" marB="91425"/>
                </a:tc>
                <a:tc>
                  <a:txBody>
                    <a:bodyPr/>
                    <a:lstStyle/>
                    <a:p>
                      <a:pPr marL="0" lvl="0" indent="0" algn="l" rtl="0">
                        <a:spcBef>
                          <a:spcPts val="0"/>
                        </a:spcBef>
                        <a:spcAft>
                          <a:spcPts val="0"/>
                        </a:spcAft>
                        <a:buNone/>
                      </a:pPr>
                      <a:r>
                        <a:rPr lang="en-GB" sz="1100">
                          <a:solidFill>
                            <a:srgbClr val="0000FF"/>
                          </a:solidFill>
                          <a:latin typeface="Open Sans"/>
                          <a:ea typeface="Open Sans"/>
                          <a:cs typeface="Open Sans"/>
                          <a:sym typeface="Open Sans"/>
                        </a:rPr>
                        <a:t>Decision</a:t>
                      </a:r>
                      <a:endParaRPr/>
                    </a:p>
                  </a:txBody>
                  <a:tcPr marL="91425" marR="91425" marT="91425" marB="91425"/>
                </a:tc>
                <a:extLst>
                  <a:ext uri="{0D108BD9-81ED-4DB2-BD59-A6C34878D82A}">
                    <a16:rowId xmlns:a16="http://schemas.microsoft.com/office/drawing/2014/main" val="10000"/>
                  </a:ext>
                </a:extLst>
              </a:tr>
              <a:tr h="404600">
                <a:tc>
                  <a:txBody>
                    <a:bodyPr/>
                    <a:lstStyle/>
                    <a:p>
                      <a:pPr marL="0" lvl="0" indent="0" algn="l" rtl="0">
                        <a:spcBef>
                          <a:spcPts val="0"/>
                        </a:spcBef>
                        <a:spcAft>
                          <a:spcPts val="0"/>
                        </a:spcAft>
                        <a:buNone/>
                      </a:pPr>
                      <a:r>
                        <a:rPr lang="en-GB" sz="1100">
                          <a:solidFill>
                            <a:srgbClr val="0000FF"/>
                          </a:solidFill>
                          <a:latin typeface="Open Sans"/>
                          <a:ea typeface="Open Sans"/>
                          <a:cs typeface="Open Sans"/>
                          <a:sym typeface="Open Sans"/>
                        </a:rPr>
                        <a:t>Male literacy rate</a:t>
                      </a:r>
                      <a:endParaRPr/>
                    </a:p>
                  </a:txBody>
                  <a:tcPr marL="91425" marR="91425" marT="91425" marB="91425"/>
                </a:tc>
                <a:tc>
                  <a:txBody>
                    <a:bodyPr/>
                    <a:lstStyle/>
                    <a:p>
                      <a:pPr marL="0" lvl="0" indent="0" algn="l" rtl="0">
                        <a:spcBef>
                          <a:spcPts val="0"/>
                        </a:spcBef>
                        <a:spcAft>
                          <a:spcPts val="0"/>
                        </a:spcAft>
                        <a:buNone/>
                      </a:pPr>
                      <a:r>
                        <a:rPr lang="en-GB" sz="1000"/>
                        <a:t>0.3104</a:t>
                      </a:r>
                      <a:endParaRPr sz="1000"/>
                    </a:p>
                  </a:txBody>
                  <a:tcPr marL="91425" marR="91425" marT="91425" marB="91425"/>
                </a:tc>
                <a:tc>
                  <a:txBody>
                    <a:bodyPr/>
                    <a:lstStyle/>
                    <a:p>
                      <a:pPr marL="0" lvl="0" indent="0" algn="l" rtl="0">
                        <a:spcBef>
                          <a:spcPts val="0"/>
                        </a:spcBef>
                        <a:spcAft>
                          <a:spcPts val="0"/>
                        </a:spcAft>
                        <a:buNone/>
                      </a:pPr>
                      <a:r>
                        <a:rPr lang="en-GB" sz="1100">
                          <a:solidFill>
                            <a:srgbClr val="0000FF"/>
                          </a:solidFill>
                          <a:latin typeface="Open Sans"/>
                          <a:ea typeface="Open Sans"/>
                          <a:cs typeface="Open Sans"/>
                          <a:sym typeface="Open Sans"/>
                        </a:rPr>
                        <a:t>The data follows normal</a:t>
                      </a:r>
                      <a:endParaRPr sz="1100">
                        <a:solidFill>
                          <a:srgbClr val="0000FF"/>
                        </a:solidFill>
                        <a:latin typeface="Open Sans"/>
                        <a:ea typeface="Open Sans"/>
                        <a:cs typeface="Open Sans"/>
                        <a:sym typeface="Open Sans"/>
                      </a:endParaRPr>
                    </a:p>
                    <a:p>
                      <a:pPr marL="0" lvl="0" indent="0" algn="l" rtl="0">
                        <a:spcBef>
                          <a:spcPts val="0"/>
                        </a:spcBef>
                        <a:spcAft>
                          <a:spcPts val="0"/>
                        </a:spcAft>
                        <a:buNone/>
                      </a:pPr>
                      <a:r>
                        <a:rPr lang="en-GB" sz="1100">
                          <a:solidFill>
                            <a:srgbClr val="0000FF"/>
                          </a:solidFill>
                          <a:latin typeface="Open Sans"/>
                          <a:ea typeface="Open Sans"/>
                          <a:cs typeface="Open Sans"/>
                          <a:sym typeface="Open Sans"/>
                        </a:rPr>
                        <a:t>distribution</a:t>
                      </a:r>
                      <a:endParaRPr/>
                    </a:p>
                  </a:txBody>
                  <a:tcPr marL="91425" marR="91425" marT="91425" marB="91425"/>
                </a:tc>
                <a:extLst>
                  <a:ext uri="{0D108BD9-81ED-4DB2-BD59-A6C34878D82A}">
                    <a16:rowId xmlns:a16="http://schemas.microsoft.com/office/drawing/2014/main" val="10001"/>
                  </a:ext>
                </a:extLst>
              </a:tr>
              <a:tr h="286225">
                <a:tc>
                  <a:txBody>
                    <a:bodyPr/>
                    <a:lstStyle/>
                    <a:p>
                      <a:pPr marL="0" lvl="0" indent="0" algn="l" rtl="0">
                        <a:spcBef>
                          <a:spcPts val="0"/>
                        </a:spcBef>
                        <a:spcAft>
                          <a:spcPts val="0"/>
                        </a:spcAft>
                        <a:buNone/>
                      </a:pPr>
                      <a:r>
                        <a:rPr lang="en-GB" sz="1100">
                          <a:solidFill>
                            <a:srgbClr val="0000FF"/>
                          </a:solidFill>
                          <a:latin typeface="Open Sans"/>
                          <a:ea typeface="Open Sans"/>
                          <a:cs typeface="Open Sans"/>
                          <a:sym typeface="Open Sans"/>
                        </a:rPr>
                        <a:t>Female literacy rate</a:t>
                      </a:r>
                      <a:endParaRPr/>
                    </a:p>
                  </a:txBody>
                  <a:tcPr marL="91425" marR="91425" marT="91425" marB="91425"/>
                </a:tc>
                <a:tc>
                  <a:txBody>
                    <a:bodyPr/>
                    <a:lstStyle/>
                    <a:p>
                      <a:pPr marL="0" lvl="0" indent="0" algn="l" rtl="0">
                        <a:spcBef>
                          <a:spcPts val="0"/>
                        </a:spcBef>
                        <a:spcAft>
                          <a:spcPts val="0"/>
                        </a:spcAft>
                        <a:buNone/>
                      </a:pPr>
                      <a:r>
                        <a:rPr lang="en-GB" sz="1000"/>
                        <a:t>0.3773</a:t>
                      </a:r>
                      <a:endParaRPr sz="1000"/>
                    </a:p>
                  </a:txBody>
                  <a:tcPr marL="91425" marR="91425" marT="91425" marB="91425"/>
                </a:tc>
                <a:tc>
                  <a:txBody>
                    <a:bodyPr/>
                    <a:lstStyle/>
                    <a:p>
                      <a:pPr marL="0" lvl="0" indent="0" algn="l" rtl="0">
                        <a:spcBef>
                          <a:spcPts val="0"/>
                        </a:spcBef>
                        <a:spcAft>
                          <a:spcPts val="0"/>
                        </a:spcAft>
                        <a:buNone/>
                      </a:pPr>
                      <a:r>
                        <a:rPr lang="en-GB" sz="1100" dirty="0">
                          <a:solidFill>
                            <a:srgbClr val="0000FF"/>
                          </a:solidFill>
                          <a:latin typeface="Open Sans"/>
                          <a:ea typeface="Open Sans"/>
                          <a:cs typeface="Open Sans"/>
                          <a:sym typeface="Open Sans"/>
                        </a:rPr>
                        <a:t>The data follows normal</a:t>
                      </a:r>
                      <a:endParaRPr sz="1100" dirty="0">
                        <a:solidFill>
                          <a:srgbClr val="0000FF"/>
                        </a:solidFill>
                        <a:latin typeface="Open Sans"/>
                        <a:ea typeface="Open Sans"/>
                        <a:cs typeface="Open Sans"/>
                        <a:sym typeface="Open Sans"/>
                      </a:endParaRPr>
                    </a:p>
                    <a:p>
                      <a:pPr marL="0" lvl="0" indent="0" algn="l" rtl="0">
                        <a:spcBef>
                          <a:spcPts val="0"/>
                        </a:spcBef>
                        <a:spcAft>
                          <a:spcPts val="0"/>
                        </a:spcAft>
                        <a:buNone/>
                      </a:pPr>
                      <a:r>
                        <a:rPr lang="en-GB" sz="1100" dirty="0">
                          <a:solidFill>
                            <a:srgbClr val="0000FF"/>
                          </a:solidFill>
                          <a:latin typeface="Open Sans"/>
                          <a:ea typeface="Open Sans"/>
                          <a:cs typeface="Open Sans"/>
                          <a:sym typeface="Open Sans"/>
                        </a:rPr>
                        <a:t>distribution</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6"/>
          <p:cNvSpPr txBox="1">
            <a:spLocks noGrp="1"/>
          </p:cNvSpPr>
          <p:nvPr>
            <p:ph type="title"/>
          </p:nvPr>
        </p:nvSpPr>
        <p:spPr>
          <a:xfrm>
            <a:off x="729450" y="1318650"/>
            <a:ext cx="7688700" cy="1046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Boxplot: Male &amp; Female </a:t>
            </a:r>
            <a:endParaRPr/>
          </a:p>
          <a:p>
            <a:pPr marL="0" lvl="0" indent="0" algn="l" rtl="0">
              <a:spcBef>
                <a:spcPts val="0"/>
              </a:spcBef>
              <a:spcAft>
                <a:spcPts val="0"/>
              </a:spcAft>
              <a:buNone/>
            </a:pPr>
            <a:r>
              <a:rPr lang="en-GB"/>
              <a:t>Literacy Rate</a:t>
            </a:r>
            <a:endParaRPr/>
          </a:p>
        </p:txBody>
      </p:sp>
      <p:sp>
        <p:nvSpPr>
          <p:cNvPr id="441" name="Google Shape;441;p36"/>
          <p:cNvSpPr txBox="1">
            <a:spLocks noGrp="1"/>
          </p:cNvSpPr>
          <p:nvPr>
            <p:ph type="body" idx="1"/>
          </p:nvPr>
        </p:nvSpPr>
        <p:spPr>
          <a:xfrm>
            <a:off x="729450" y="2571750"/>
            <a:ext cx="36930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We perform one way ANOVA to test either male and female literacy rate are significantly different or not</a:t>
            </a:r>
            <a:endParaRPr/>
          </a:p>
        </p:txBody>
      </p:sp>
      <p:pic>
        <p:nvPicPr>
          <p:cNvPr id="442" name="Google Shape;442;p36"/>
          <p:cNvPicPr preferRelativeResize="0"/>
          <p:nvPr/>
        </p:nvPicPr>
        <p:blipFill>
          <a:blip r:embed="rId3">
            <a:alphaModFix/>
          </a:blip>
          <a:stretch>
            <a:fillRect/>
          </a:stretch>
        </p:blipFill>
        <p:spPr>
          <a:xfrm>
            <a:off x="5513427" y="1223875"/>
            <a:ext cx="3579475" cy="344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ANOVA (one way classified data)</a:t>
            </a:r>
            <a:endParaRPr dirty="0"/>
          </a:p>
        </p:txBody>
      </p:sp>
      <p:pic>
        <p:nvPicPr>
          <p:cNvPr id="7" name="Picture 6">
            <a:extLst>
              <a:ext uri="{FF2B5EF4-FFF2-40B4-BE49-F238E27FC236}">
                <a16:creationId xmlns:a16="http://schemas.microsoft.com/office/drawing/2014/main" id="{3B6B74C9-7E8E-DDC4-A14D-AD399AAA8806}"/>
              </a:ext>
            </a:extLst>
          </p:cNvPr>
          <p:cNvPicPr>
            <a:picLocks noChangeAspect="1"/>
          </p:cNvPicPr>
          <p:nvPr/>
        </p:nvPicPr>
        <p:blipFill>
          <a:blip r:embed="rId3"/>
          <a:stretch>
            <a:fillRect/>
          </a:stretch>
        </p:blipFill>
        <p:spPr>
          <a:xfrm>
            <a:off x="1404456" y="1255228"/>
            <a:ext cx="2408129" cy="594412"/>
          </a:xfrm>
          <a:prstGeom prst="rect">
            <a:avLst/>
          </a:prstGeom>
        </p:spPr>
      </p:pic>
      <p:pic>
        <p:nvPicPr>
          <p:cNvPr id="2050" name="Picture 2" descr="One-way ANOVA - Test Procedure, Merits and Demerits, Example Solved  Problems | Analysis of Variance | Statistics">
            <a:extLst>
              <a:ext uri="{FF2B5EF4-FFF2-40B4-BE49-F238E27FC236}">
                <a16:creationId xmlns:a16="http://schemas.microsoft.com/office/drawing/2014/main" id="{39D3ADD3-4A53-E10E-1EA6-C8414CDA8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800" y="1921423"/>
            <a:ext cx="6103549" cy="15820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24BAD2-551C-75CE-7257-35DE37F4F187}"/>
              </a:ext>
            </a:extLst>
          </p:cNvPr>
          <p:cNvSpPr txBox="1"/>
          <p:nvPr/>
        </p:nvSpPr>
        <p:spPr>
          <a:xfrm>
            <a:off x="1303800" y="3806261"/>
            <a:ext cx="6654816" cy="738664"/>
          </a:xfrm>
          <a:prstGeom prst="rect">
            <a:avLst/>
          </a:prstGeom>
          <a:noFill/>
        </p:spPr>
        <p:txBody>
          <a:bodyPr wrap="square" rtlCol="0">
            <a:spAutoFit/>
          </a:bodyPr>
          <a:lstStyle/>
          <a:p>
            <a:r>
              <a:rPr lang="en-US" b="1" dirty="0"/>
              <a:t>Our hypothesis</a:t>
            </a:r>
          </a:p>
          <a:p>
            <a:r>
              <a:rPr lang="en-US" dirty="0"/>
              <a:t>H</a:t>
            </a:r>
            <a:r>
              <a:rPr lang="en-US" sz="800" dirty="0"/>
              <a:t>0</a:t>
            </a:r>
            <a:r>
              <a:rPr lang="en-US" dirty="0"/>
              <a:t>: There is no significance difference in literacy rate between male and females</a:t>
            </a:r>
          </a:p>
          <a:p>
            <a:r>
              <a:rPr lang="en-US" dirty="0"/>
              <a:t>H</a:t>
            </a:r>
            <a:r>
              <a:rPr lang="en-US" sz="800" dirty="0"/>
              <a:t>1</a:t>
            </a:r>
            <a:r>
              <a:rPr lang="en-US" dirty="0"/>
              <a:t>: There is significant difference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696-E3BC-BDE3-59D1-A1D8E088D232}"/>
              </a:ext>
            </a:extLst>
          </p:cNvPr>
          <p:cNvSpPr>
            <a:spLocks noGrp="1"/>
          </p:cNvSpPr>
          <p:nvPr>
            <p:ph type="title"/>
          </p:nvPr>
        </p:nvSpPr>
        <p:spPr/>
        <p:txBody>
          <a:bodyPr/>
          <a:lstStyle/>
          <a:p>
            <a:r>
              <a:rPr lang="en-US" dirty="0"/>
              <a:t>ANOVA Table</a:t>
            </a:r>
          </a:p>
        </p:txBody>
      </p:sp>
      <p:graphicFrame>
        <p:nvGraphicFramePr>
          <p:cNvPr id="6" name="Table 6">
            <a:extLst>
              <a:ext uri="{FF2B5EF4-FFF2-40B4-BE49-F238E27FC236}">
                <a16:creationId xmlns:a16="http://schemas.microsoft.com/office/drawing/2014/main" id="{9F93991F-50AE-FC2A-BBFD-F9429AD21DD0}"/>
              </a:ext>
            </a:extLst>
          </p:cNvPr>
          <p:cNvGraphicFramePr>
            <a:graphicFrameLocks noGrp="1"/>
          </p:cNvGraphicFramePr>
          <p:nvPr>
            <p:extLst>
              <p:ext uri="{D42A27DB-BD31-4B8C-83A1-F6EECF244321}">
                <p14:modId xmlns:p14="http://schemas.microsoft.com/office/powerpoint/2010/main" val="1072066290"/>
              </p:ext>
            </p:extLst>
          </p:nvPr>
        </p:nvGraphicFramePr>
        <p:xfrm>
          <a:off x="1304260" y="1687032"/>
          <a:ext cx="7030038" cy="1385953"/>
        </p:xfrm>
        <a:graphic>
          <a:graphicData uri="http://schemas.openxmlformats.org/drawingml/2006/table">
            <a:tbl>
              <a:tblPr firstRow="1" bandRow="1">
                <a:tableStyleId>{3381B834-1555-45C8-AFF2-3C0FD74005F1}</a:tableStyleId>
              </a:tblPr>
              <a:tblGrid>
                <a:gridCol w="1171673">
                  <a:extLst>
                    <a:ext uri="{9D8B030D-6E8A-4147-A177-3AD203B41FA5}">
                      <a16:colId xmlns:a16="http://schemas.microsoft.com/office/drawing/2014/main" val="95379301"/>
                    </a:ext>
                  </a:extLst>
                </a:gridCol>
                <a:gridCol w="1171673">
                  <a:extLst>
                    <a:ext uri="{9D8B030D-6E8A-4147-A177-3AD203B41FA5}">
                      <a16:colId xmlns:a16="http://schemas.microsoft.com/office/drawing/2014/main" val="407627763"/>
                    </a:ext>
                  </a:extLst>
                </a:gridCol>
                <a:gridCol w="1171673">
                  <a:extLst>
                    <a:ext uri="{9D8B030D-6E8A-4147-A177-3AD203B41FA5}">
                      <a16:colId xmlns:a16="http://schemas.microsoft.com/office/drawing/2014/main" val="3028597650"/>
                    </a:ext>
                  </a:extLst>
                </a:gridCol>
                <a:gridCol w="1171673">
                  <a:extLst>
                    <a:ext uri="{9D8B030D-6E8A-4147-A177-3AD203B41FA5}">
                      <a16:colId xmlns:a16="http://schemas.microsoft.com/office/drawing/2014/main" val="4217550340"/>
                    </a:ext>
                  </a:extLst>
                </a:gridCol>
                <a:gridCol w="1171673">
                  <a:extLst>
                    <a:ext uri="{9D8B030D-6E8A-4147-A177-3AD203B41FA5}">
                      <a16:colId xmlns:a16="http://schemas.microsoft.com/office/drawing/2014/main" val="907544815"/>
                    </a:ext>
                  </a:extLst>
                </a:gridCol>
                <a:gridCol w="1171673">
                  <a:extLst>
                    <a:ext uri="{9D8B030D-6E8A-4147-A177-3AD203B41FA5}">
                      <a16:colId xmlns:a16="http://schemas.microsoft.com/office/drawing/2014/main" val="394811450"/>
                    </a:ext>
                  </a:extLst>
                </a:gridCol>
              </a:tblGrid>
              <a:tr h="523473">
                <a:tc>
                  <a:txBody>
                    <a:bodyPr/>
                    <a:lstStyle/>
                    <a:p>
                      <a:r>
                        <a:rPr lang="en-US" dirty="0"/>
                        <a:t>Factors</a:t>
                      </a:r>
                    </a:p>
                  </a:txBody>
                  <a:tcPr/>
                </a:tc>
                <a:tc>
                  <a:txBody>
                    <a:bodyPr/>
                    <a:lstStyle/>
                    <a:p>
                      <a:r>
                        <a:rPr lang="en-US" dirty="0"/>
                        <a:t>Degrees of freedom</a:t>
                      </a:r>
                    </a:p>
                  </a:txBody>
                  <a:tcPr/>
                </a:tc>
                <a:tc>
                  <a:txBody>
                    <a:bodyPr/>
                    <a:lstStyle/>
                    <a:p>
                      <a:r>
                        <a:rPr lang="en-US" dirty="0"/>
                        <a:t>Sum of Squares</a:t>
                      </a:r>
                    </a:p>
                  </a:txBody>
                  <a:tcPr/>
                </a:tc>
                <a:tc>
                  <a:txBody>
                    <a:bodyPr/>
                    <a:lstStyle/>
                    <a:p>
                      <a:r>
                        <a:rPr lang="en-US" dirty="0"/>
                        <a:t>Mean Squares</a:t>
                      </a:r>
                    </a:p>
                  </a:txBody>
                  <a:tcPr/>
                </a:tc>
                <a:tc>
                  <a:txBody>
                    <a:bodyPr/>
                    <a:lstStyle/>
                    <a:p>
                      <a:r>
                        <a:rPr lang="en-US" dirty="0" err="1"/>
                        <a:t>Fcal</a:t>
                      </a:r>
                      <a:endParaRPr lang="en-US" dirty="0"/>
                    </a:p>
                  </a:txBody>
                  <a:tcPr/>
                </a:tc>
                <a:tc>
                  <a:txBody>
                    <a:bodyPr/>
                    <a:lstStyle/>
                    <a:p>
                      <a:r>
                        <a:rPr lang="en-US" dirty="0" err="1"/>
                        <a:t>Ftab</a:t>
                      </a:r>
                      <a:endParaRPr lang="en-US" dirty="0"/>
                    </a:p>
                  </a:txBody>
                  <a:tcPr/>
                </a:tc>
                <a:extLst>
                  <a:ext uri="{0D108BD9-81ED-4DB2-BD59-A6C34878D82A}">
                    <a16:rowId xmlns:a16="http://schemas.microsoft.com/office/drawing/2014/main" val="4096599805"/>
                  </a:ext>
                </a:extLst>
              </a:tr>
              <a:tr h="344320">
                <a:tc>
                  <a:txBody>
                    <a:bodyPr/>
                    <a:lstStyle/>
                    <a:p>
                      <a:r>
                        <a:rPr lang="en-US" dirty="0"/>
                        <a:t>Between classes</a:t>
                      </a:r>
                    </a:p>
                  </a:txBody>
                  <a:tcPr/>
                </a:tc>
                <a:tc>
                  <a:txBody>
                    <a:bodyPr/>
                    <a:lstStyle/>
                    <a:p>
                      <a:r>
                        <a:rPr lang="en-US" dirty="0"/>
                        <a:t>1</a:t>
                      </a:r>
                    </a:p>
                  </a:txBody>
                  <a:tcPr/>
                </a:tc>
                <a:tc>
                  <a:txBody>
                    <a:bodyPr/>
                    <a:lstStyle/>
                    <a:p>
                      <a:r>
                        <a:rPr lang="en-US" dirty="0"/>
                        <a:t>3415.2</a:t>
                      </a:r>
                    </a:p>
                  </a:txBody>
                  <a:tcPr/>
                </a:tc>
                <a:tc>
                  <a:txBody>
                    <a:bodyPr/>
                    <a:lstStyle/>
                    <a:p>
                      <a:r>
                        <a:rPr lang="en-US" dirty="0"/>
                        <a:t>3415.2</a:t>
                      </a:r>
                    </a:p>
                  </a:txBody>
                  <a:tcPr/>
                </a:tc>
                <a:tc>
                  <a:txBody>
                    <a:bodyPr/>
                    <a:lstStyle/>
                    <a:p>
                      <a:r>
                        <a:rPr lang="en-US" dirty="0"/>
                        <a:t>40.536</a:t>
                      </a:r>
                    </a:p>
                  </a:txBody>
                  <a:tcPr/>
                </a:tc>
                <a:tc>
                  <a:txBody>
                    <a:bodyPr/>
                    <a:lstStyle/>
                    <a:p>
                      <a:r>
                        <a:rPr lang="en-US" dirty="0"/>
                        <a:t>3.99</a:t>
                      </a:r>
                    </a:p>
                  </a:txBody>
                  <a:tcPr/>
                </a:tc>
                <a:extLst>
                  <a:ext uri="{0D108BD9-81ED-4DB2-BD59-A6C34878D82A}">
                    <a16:rowId xmlns:a16="http://schemas.microsoft.com/office/drawing/2014/main" val="1147517441"/>
                  </a:ext>
                </a:extLst>
              </a:tr>
              <a:tr h="344320">
                <a:tc>
                  <a:txBody>
                    <a:bodyPr/>
                    <a:lstStyle/>
                    <a:p>
                      <a:r>
                        <a:rPr lang="en-US" dirty="0"/>
                        <a:t>Error</a:t>
                      </a:r>
                    </a:p>
                  </a:txBody>
                  <a:tcPr/>
                </a:tc>
                <a:tc>
                  <a:txBody>
                    <a:bodyPr/>
                    <a:lstStyle/>
                    <a:p>
                      <a:r>
                        <a:rPr lang="en-US" dirty="0"/>
                        <a:t>72</a:t>
                      </a:r>
                    </a:p>
                  </a:txBody>
                  <a:tcPr/>
                </a:tc>
                <a:tc>
                  <a:txBody>
                    <a:bodyPr/>
                    <a:lstStyle/>
                    <a:p>
                      <a:r>
                        <a:rPr lang="en-US" dirty="0"/>
                        <a:t>6066.1</a:t>
                      </a:r>
                    </a:p>
                  </a:txBody>
                  <a:tcPr/>
                </a:tc>
                <a:tc>
                  <a:txBody>
                    <a:bodyPr/>
                    <a:lstStyle/>
                    <a:p>
                      <a:r>
                        <a:rPr lang="en-US" dirty="0"/>
                        <a:t>84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92658243"/>
                  </a:ext>
                </a:extLst>
              </a:tr>
            </a:tbl>
          </a:graphicData>
        </a:graphic>
      </p:graphicFrame>
      <p:sp>
        <p:nvSpPr>
          <p:cNvPr id="3" name="TextBox 2">
            <a:extLst>
              <a:ext uri="{FF2B5EF4-FFF2-40B4-BE49-F238E27FC236}">
                <a16:creationId xmlns:a16="http://schemas.microsoft.com/office/drawing/2014/main" id="{B412090D-B310-B013-026F-2236680493FF}"/>
              </a:ext>
            </a:extLst>
          </p:cNvPr>
          <p:cNvSpPr txBox="1"/>
          <p:nvPr/>
        </p:nvSpPr>
        <p:spPr>
          <a:xfrm>
            <a:off x="1303800" y="3354370"/>
            <a:ext cx="7351102" cy="1169551"/>
          </a:xfrm>
          <a:prstGeom prst="rect">
            <a:avLst/>
          </a:prstGeom>
          <a:noFill/>
        </p:spPr>
        <p:txBody>
          <a:bodyPr wrap="square" rtlCol="0">
            <a:spAutoFit/>
          </a:bodyPr>
          <a:lstStyle/>
          <a:p>
            <a:r>
              <a:rPr lang="en-US" dirty="0" err="1"/>
              <a:t>Fcal</a:t>
            </a:r>
            <a:r>
              <a:rPr lang="en-US" dirty="0"/>
              <a:t> &gt; </a:t>
            </a:r>
            <a:r>
              <a:rPr lang="en-US" dirty="0" err="1"/>
              <a:t>Ftab</a:t>
            </a:r>
            <a:r>
              <a:rPr lang="en-US" dirty="0"/>
              <a:t> So we reject the null hypothesis.</a:t>
            </a:r>
          </a:p>
          <a:p>
            <a:endParaRPr lang="en-US" dirty="0"/>
          </a:p>
          <a:p>
            <a:r>
              <a:rPr lang="en-US" dirty="0"/>
              <a:t>There is a significant difference in literacy rate  between males and females, and that this difference is not due to chance.</a:t>
            </a:r>
          </a:p>
          <a:p>
            <a:endParaRPr lang="en-US" dirty="0"/>
          </a:p>
        </p:txBody>
      </p:sp>
    </p:spTree>
    <p:extLst>
      <p:ext uri="{BB962C8B-B14F-4D97-AF65-F5344CB8AC3E}">
        <p14:creationId xmlns:p14="http://schemas.microsoft.com/office/powerpoint/2010/main" val="144977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Remark</a:t>
            </a:r>
            <a:endParaRPr/>
          </a:p>
        </p:txBody>
      </p:sp>
      <p:sp>
        <p:nvSpPr>
          <p:cNvPr id="455" name="Google Shape;455;p38"/>
          <p:cNvSpPr txBox="1">
            <a:spLocks noGrp="1"/>
          </p:cNvSpPr>
          <p:nvPr>
            <p:ph type="body" idx="1"/>
          </p:nvPr>
        </p:nvSpPr>
        <p:spPr>
          <a:xfrm>
            <a:off x="1303800" y="1493864"/>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significant difference in literacy rates between males and females, this is an indication of gender-based discrimination or bias in access to education and opportunities. It may also reflect wider societal attitudes towards gender roles and the value placed on education for different genders.</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t>This suggests that the difference is unlikely to be due to chance and we should address importance in promoting gender equality and ensuring that all individuals have equal access to education and opportunities to success.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290" name="Google Shape;290;p15"/>
          <p:cNvSpPr txBox="1">
            <a:spLocks noGrp="1"/>
          </p:cNvSpPr>
          <p:nvPr>
            <p:ph type="body" idx="1"/>
          </p:nvPr>
        </p:nvSpPr>
        <p:spPr>
          <a:xfrm>
            <a:off x="1303800" y="1597875"/>
            <a:ext cx="3480851"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ability to read and write is critical for </a:t>
            </a:r>
            <a:r>
              <a:rPr lang="en-GB" b="1" dirty="0"/>
              <a:t>personal development, social mobility, and economic growth</a:t>
            </a:r>
            <a:r>
              <a:rPr lang="en-GB" dirty="0"/>
              <a:t>.</a:t>
            </a:r>
            <a:endParaRPr dirty="0"/>
          </a:p>
          <a:p>
            <a:pPr marL="0" lvl="0" indent="0" algn="l" rtl="0">
              <a:spcBef>
                <a:spcPts val="1200"/>
              </a:spcBef>
              <a:spcAft>
                <a:spcPts val="1200"/>
              </a:spcAft>
              <a:buNone/>
            </a:pPr>
            <a:r>
              <a:rPr lang="en-GB" dirty="0"/>
              <a:t>India is a diverse country with a rich literary heritage and a complex social structure, which poses significant challenges to improving literacy rates. There are disparities in literacy rates across different </a:t>
            </a:r>
            <a:r>
              <a:rPr lang="en-GB" b="1" dirty="0"/>
              <a:t>social groups</a:t>
            </a:r>
            <a:r>
              <a:rPr lang="en-GB" dirty="0"/>
              <a:t>, </a:t>
            </a:r>
            <a:r>
              <a:rPr lang="en-GB" b="1" dirty="0"/>
              <a:t>regions</a:t>
            </a:r>
            <a:r>
              <a:rPr lang="en-GB" dirty="0"/>
              <a:t>, and </a:t>
            </a:r>
            <a:r>
              <a:rPr lang="en-GB" b="1" dirty="0"/>
              <a:t>genders</a:t>
            </a:r>
            <a:r>
              <a:rPr lang="en-GB" dirty="0"/>
              <a:t>.</a:t>
            </a:r>
            <a:endParaRPr dirty="0"/>
          </a:p>
        </p:txBody>
      </p:sp>
      <p:pic>
        <p:nvPicPr>
          <p:cNvPr id="2" name="Picture 1">
            <a:extLst>
              <a:ext uri="{FF2B5EF4-FFF2-40B4-BE49-F238E27FC236}">
                <a16:creationId xmlns:a16="http://schemas.microsoft.com/office/drawing/2014/main" id="{17624587-5F06-B1E6-7563-F1D1D32B489D}"/>
              </a:ext>
            </a:extLst>
          </p:cNvPr>
          <p:cNvPicPr>
            <a:picLocks noChangeAspect="1"/>
          </p:cNvPicPr>
          <p:nvPr/>
        </p:nvPicPr>
        <p:blipFill>
          <a:blip r:embed="rId3"/>
          <a:stretch>
            <a:fillRect/>
          </a:stretch>
        </p:blipFill>
        <p:spPr>
          <a:xfrm>
            <a:off x="5046921" y="1739184"/>
            <a:ext cx="3749365" cy="24873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Boxplot: Literacy rate in different religion and rural urban population</a:t>
            </a:r>
            <a:endParaRPr dirty="0"/>
          </a:p>
        </p:txBody>
      </p:sp>
      <p:sp>
        <p:nvSpPr>
          <p:cNvPr id="467" name="Google Shape;467;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68" name="Google Shape;468;p40"/>
          <p:cNvPicPr preferRelativeResize="0"/>
          <p:nvPr/>
        </p:nvPicPr>
        <p:blipFill>
          <a:blip r:embed="rId3">
            <a:alphaModFix/>
          </a:blip>
          <a:stretch>
            <a:fillRect/>
          </a:stretch>
        </p:blipFill>
        <p:spPr>
          <a:xfrm>
            <a:off x="1147855" y="1520350"/>
            <a:ext cx="7840201" cy="3481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BB-04AC-8CA2-E0B3-3C7A3C13CA5E}"/>
              </a:ext>
            </a:extLst>
          </p:cNvPr>
          <p:cNvSpPr>
            <a:spLocks noGrp="1"/>
          </p:cNvSpPr>
          <p:nvPr>
            <p:ph type="title"/>
          </p:nvPr>
        </p:nvSpPr>
        <p:spPr/>
        <p:txBody>
          <a:bodyPr>
            <a:normAutofit fontScale="90000"/>
          </a:bodyPr>
          <a:lstStyle/>
          <a:p>
            <a:r>
              <a:rPr lang="en-US" dirty="0"/>
              <a:t>Two way ANOVA (m observation per cell)</a:t>
            </a:r>
          </a:p>
        </p:txBody>
      </p:sp>
      <p:pic>
        <p:nvPicPr>
          <p:cNvPr id="5" name="Picture 4">
            <a:extLst>
              <a:ext uri="{FF2B5EF4-FFF2-40B4-BE49-F238E27FC236}">
                <a16:creationId xmlns:a16="http://schemas.microsoft.com/office/drawing/2014/main" id="{6E03F876-1E4A-A9C0-9ACC-528A2A569B44}"/>
              </a:ext>
            </a:extLst>
          </p:cNvPr>
          <p:cNvPicPr>
            <a:picLocks noChangeAspect="1"/>
          </p:cNvPicPr>
          <p:nvPr/>
        </p:nvPicPr>
        <p:blipFill>
          <a:blip r:embed="rId2"/>
          <a:stretch>
            <a:fillRect/>
          </a:stretch>
        </p:blipFill>
        <p:spPr>
          <a:xfrm>
            <a:off x="1621102" y="1234852"/>
            <a:ext cx="4992790" cy="1053363"/>
          </a:xfrm>
          <a:prstGeom prst="rect">
            <a:avLst/>
          </a:prstGeom>
        </p:spPr>
      </p:pic>
      <p:pic>
        <p:nvPicPr>
          <p:cNvPr id="1026" name="Picture 2">
            <a:extLst>
              <a:ext uri="{FF2B5EF4-FFF2-40B4-BE49-F238E27FC236}">
                <a16:creationId xmlns:a16="http://schemas.microsoft.com/office/drawing/2014/main" id="{B984E317-C64D-7AA8-449A-B9223CC32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848" y="2288215"/>
            <a:ext cx="61150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20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Two way ANOVA</a:t>
            </a:r>
            <a:endParaRPr/>
          </a:p>
        </p:txBody>
      </p:sp>
      <p:sp>
        <p:nvSpPr>
          <p:cNvPr id="461" name="Google Shape;461;p39"/>
          <p:cNvSpPr txBox="1">
            <a:spLocks noGrp="1"/>
          </p:cNvSpPr>
          <p:nvPr>
            <p:ph type="body" idx="1"/>
          </p:nvPr>
        </p:nvSpPr>
        <p:spPr>
          <a:xfrm>
            <a:off x="1303800" y="1649808"/>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Test hypothesis</a:t>
            </a:r>
            <a:endParaRPr b="1" dirty="0"/>
          </a:p>
          <a:p>
            <a:pPr marL="0" lvl="0" indent="0" algn="l" rtl="0">
              <a:spcBef>
                <a:spcPts val="1200"/>
              </a:spcBef>
              <a:spcAft>
                <a:spcPts val="0"/>
              </a:spcAft>
              <a:buNone/>
            </a:pPr>
            <a:r>
              <a:rPr lang="en-GB" dirty="0"/>
              <a:t>H</a:t>
            </a:r>
            <a:r>
              <a:rPr lang="en-GB" sz="900" dirty="0"/>
              <a:t>01</a:t>
            </a:r>
            <a:r>
              <a:rPr lang="en-GB" dirty="0"/>
              <a:t>: There is significant difference in literacy rate in different religions.</a:t>
            </a:r>
            <a:endParaRPr dirty="0"/>
          </a:p>
          <a:p>
            <a:pPr marL="0" lvl="0" indent="0" algn="l" rtl="0">
              <a:spcBef>
                <a:spcPts val="1200"/>
              </a:spcBef>
              <a:spcAft>
                <a:spcPts val="0"/>
              </a:spcAft>
              <a:buNone/>
            </a:pPr>
            <a:r>
              <a:rPr lang="en-GB" dirty="0"/>
              <a:t>H</a:t>
            </a:r>
            <a:r>
              <a:rPr lang="en-GB" sz="800" dirty="0"/>
              <a:t>11 :</a:t>
            </a:r>
            <a:r>
              <a:rPr lang="en-GB" dirty="0"/>
              <a:t>There is no significant difference in literacy rate in different religions.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H</a:t>
            </a:r>
            <a:r>
              <a:rPr lang="en-GB" sz="800" dirty="0"/>
              <a:t>02 :</a:t>
            </a:r>
            <a:r>
              <a:rPr lang="en-GB" dirty="0"/>
              <a:t>There is significant difference in literacy rate in urban and rural population</a:t>
            </a:r>
            <a:endParaRPr sz="800" dirty="0"/>
          </a:p>
          <a:p>
            <a:pPr marL="0" lvl="0" indent="0" algn="l" rtl="0">
              <a:spcBef>
                <a:spcPts val="1200"/>
              </a:spcBef>
              <a:spcAft>
                <a:spcPts val="1200"/>
              </a:spcAft>
              <a:buNone/>
            </a:pPr>
            <a:r>
              <a:rPr lang="en-GB" dirty="0"/>
              <a:t>H</a:t>
            </a:r>
            <a:r>
              <a:rPr lang="en-GB" sz="800" dirty="0"/>
              <a:t>12</a:t>
            </a:r>
            <a:r>
              <a:rPr lang="en-GB" dirty="0"/>
              <a:t>: There is no significant difference in literacy rate in urban and rural population</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696-E3BC-BDE3-59D1-A1D8E088D232}"/>
              </a:ext>
            </a:extLst>
          </p:cNvPr>
          <p:cNvSpPr>
            <a:spLocks noGrp="1"/>
          </p:cNvSpPr>
          <p:nvPr>
            <p:ph type="title"/>
          </p:nvPr>
        </p:nvSpPr>
        <p:spPr/>
        <p:txBody>
          <a:bodyPr/>
          <a:lstStyle/>
          <a:p>
            <a:r>
              <a:rPr lang="en-US" dirty="0"/>
              <a:t>ANOVA Table</a:t>
            </a:r>
          </a:p>
        </p:txBody>
      </p:sp>
      <p:graphicFrame>
        <p:nvGraphicFramePr>
          <p:cNvPr id="6" name="Table 6">
            <a:extLst>
              <a:ext uri="{FF2B5EF4-FFF2-40B4-BE49-F238E27FC236}">
                <a16:creationId xmlns:a16="http://schemas.microsoft.com/office/drawing/2014/main" id="{9F93991F-50AE-FC2A-BBFD-F9429AD21DD0}"/>
              </a:ext>
            </a:extLst>
          </p:cNvPr>
          <p:cNvGraphicFramePr>
            <a:graphicFrameLocks noGrp="1"/>
          </p:cNvGraphicFramePr>
          <p:nvPr>
            <p:extLst>
              <p:ext uri="{D42A27DB-BD31-4B8C-83A1-F6EECF244321}">
                <p14:modId xmlns:p14="http://schemas.microsoft.com/office/powerpoint/2010/main" val="1033731584"/>
              </p:ext>
            </p:extLst>
          </p:nvPr>
        </p:nvGraphicFramePr>
        <p:xfrm>
          <a:off x="1303800" y="1183758"/>
          <a:ext cx="7030500" cy="1881460"/>
        </p:xfrm>
        <a:graphic>
          <a:graphicData uri="http://schemas.openxmlformats.org/drawingml/2006/table">
            <a:tbl>
              <a:tblPr firstRow="1" bandRow="1">
                <a:tableStyleId>{3381B834-1555-45C8-AFF2-3C0FD74005F1}</a:tableStyleId>
              </a:tblPr>
              <a:tblGrid>
                <a:gridCol w="1171750">
                  <a:extLst>
                    <a:ext uri="{9D8B030D-6E8A-4147-A177-3AD203B41FA5}">
                      <a16:colId xmlns:a16="http://schemas.microsoft.com/office/drawing/2014/main" val="95379301"/>
                    </a:ext>
                  </a:extLst>
                </a:gridCol>
                <a:gridCol w="1171750">
                  <a:extLst>
                    <a:ext uri="{9D8B030D-6E8A-4147-A177-3AD203B41FA5}">
                      <a16:colId xmlns:a16="http://schemas.microsoft.com/office/drawing/2014/main" val="407627763"/>
                    </a:ext>
                  </a:extLst>
                </a:gridCol>
                <a:gridCol w="1171750">
                  <a:extLst>
                    <a:ext uri="{9D8B030D-6E8A-4147-A177-3AD203B41FA5}">
                      <a16:colId xmlns:a16="http://schemas.microsoft.com/office/drawing/2014/main" val="3028597650"/>
                    </a:ext>
                  </a:extLst>
                </a:gridCol>
                <a:gridCol w="1171750">
                  <a:extLst>
                    <a:ext uri="{9D8B030D-6E8A-4147-A177-3AD203B41FA5}">
                      <a16:colId xmlns:a16="http://schemas.microsoft.com/office/drawing/2014/main" val="4217550340"/>
                    </a:ext>
                  </a:extLst>
                </a:gridCol>
                <a:gridCol w="1171750">
                  <a:extLst>
                    <a:ext uri="{9D8B030D-6E8A-4147-A177-3AD203B41FA5}">
                      <a16:colId xmlns:a16="http://schemas.microsoft.com/office/drawing/2014/main" val="907544815"/>
                    </a:ext>
                  </a:extLst>
                </a:gridCol>
                <a:gridCol w="1171750">
                  <a:extLst>
                    <a:ext uri="{9D8B030D-6E8A-4147-A177-3AD203B41FA5}">
                      <a16:colId xmlns:a16="http://schemas.microsoft.com/office/drawing/2014/main" val="394811450"/>
                    </a:ext>
                  </a:extLst>
                </a:gridCol>
              </a:tblGrid>
              <a:tr h="476221">
                <a:tc>
                  <a:txBody>
                    <a:bodyPr/>
                    <a:lstStyle/>
                    <a:p>
                      <a:r>
                        <a:rPr lang="en-US" dirty="0"/>
                        <a:t>Factors</a:t>
                      </a:r>
                    </a:p>
                  </a:txBody>
                  <a:tcPr/>
                </a:tc>
                <a:tc>
                  <a:txBody>
                    <a:bodyPr/>
                    <a:lstStyle/>
                    <a:p>
                      <a:r>
                        <a:rPr lang="en-US" dirty="0"/>
                        <a:t>Degrees of freedom</a:t>
                      </a:r>
                    </a:p>
                  </a:txBody>
                  <a:tcPr/>
                </a:tc>
                <a:tc>
                  <a:txBody>
                    <a:bodyPr/>
                    <a:lstStyle/>
                    <a:p>
                      <a:r>
                        <a:rPr lang="en-US" dirty="0"/>
                        <a:t>Sum of Squares</a:t>
                      </a:r>
                    </a:p>
                  </a:txBody>
                  <a:tcPr/>
                </a:tc>
                <a:tc>
                  <a:txBody>
                    <a:bodyPr/>
                    <a:lstStyle/>
                    <a:p>
                      <a:r>
                        <a:rPr lang="en-US" dirty="0"/>
                        <a:t>Mean Squares</a:t>
                      </a:r>
                    </a:p>
                  </a:txBody>
                  <a:tcPr/>
                </a:tc>
                <a:tc>
                  <a:txBody>
                    <a:bodyPr/>
                    <a:lstStyle/>
                    <a:p>
                      <a:r>
                        <a:rPr lang="en-US" dirty="0" err="1"/>
                        <a:t>Fcal</a:t>
                      </a:r>
                      <a:endParaRPr lang="en-US" dirty="0"/>
                    </a:p>
                  </a:txBody>
                  <a:tcPr/>
                </a:tc>
                <a:tc>
                  <a:txBody>
                    <a:bodyPr/>
                    <a:lstStyle/>
                    <a:p>
                      <a:r>
                        <a:rPr lang="en-US" dirty="0" err="1"/>
                        <a:t>Ftab</a:t>
                      </a:r>
                      <a:endParaRPr lang="en-US" dirty="0"/>
                    </a:p>
                  </a:txBody>
                  <a:tcPr/>
                </a:tc>
                <a:extLst>
                  <a:ext uri="{0D108BD9-81ED-4DB2-BD59-A6C34878D82A}">
                    <a16:rowId xmlns:a16="http://schemas.microsoft.com/office/drawing/2014/main" val="4096599805"/>
                  </a:ext>
                </a:extLst>
              </a:tr>
              <a:tr h="340825">
                <a:tc>
                  <a:txBody>
                    <a:bodyPr/>
                    <a:lstStyle/>
                    <a:p>
                      <a:r>
                        <a:rPr lang="en-US" dirty="0"/>
                        <a:t>Religion</a:t>
                      </a:r>
                    </a:p>
                  </a:txBody>
                  <a:tcPr/>
                </a:tc>
                <a:tc>
                  <a:txBody>
                    <a:bodyPr/>
                    <a:lstStyle/>
                    <a:p>
                      <a:r>
                        <a:rPr lang="en-US" dirty="0"/>
                        <a:t>6</a:t>
                      </a:r>
                    </a:p>
                  </a:txBody>
                  <a:tcPr/>
                </a:tc>
                <a:tc>
                  <a:txBody>
                    <a:bodyPr/>
                    <a:lstStyle/>
                    <a:p>
                      <a:r>
                        <a:rPr lang="en-US" dirty="0"/>
                        <a:t>11346</a:t>
                      </a:r>
                    </a:p>
                  </a:txBody>
                  <a:tcPr/>
                </a:tc>
                <a:tc>
                  <a:txBody>
                    <a:bodyPr/>
                    <a:lstStyle/>
                    <a:p>
                      <a:r>
                        <a:rPr lang="en-US" dirty="0"/>
                        <a:t>1891</a:t>
                      </a:r>
                    </a:p>
                  </a:txBody>
                  <a:tcPr/>
                </a:tc>
                <a:tc>
                  <a:txBody>
                    <a:bodyPr/>
                    <a:lstStyle/>
                    <a:p>
                      <a:r>
                        <a:rPr lang="en-US" dirty="0"/>
                        <a:t>14.4</a:t>
                      </a:r>
                    </a:p>
                  </a:txBody>
                  <a:tcPr/>
                </a:tc>
                <a:tc>
                  <a:txBody>
                    <a:bodyPr/>
                    <a:lstStyle/>
                    <a:p>
                      <a:r>
                        <a:rPr lang="en-US" dirty="0"/>
                        <a:t>2.01</a:t>
                      </a:r>
                    </a:p>
                  </a:txBody>
                  <a:tcPr/>
                </a:tc>
                <a:extLst>
                  <a:ext uri="{0D108BD9-81ED-4DB2-BD59-A6C34878D82A}">
                    <a16:rowId xmlns:a16="http://schemas.microsoft.com/office/drawing/2014/main" val="1147517441"/>
                  </a:ext>
                </a:extLst>
              </a:tr>
              <a:tr h="340825">
                <a:tc>
                  <a:txBody>
                    <a:bodyPr/>
                    <a:lstStyle/>
                    <a:p>
                      <a:r>
                        <a:rPr lang="en-US" dirty="0"/>
                        <a:t>Location</a:t>
                      </a:r>
                    </a:p>
                  </a:txBody>
                  <a:tcPr/>
                </a:tc>
                <a:tc>
                  <a:txBody>
                    <a:bodyPr/>
                    <a:lstStyle/>
                    <a:p>
                      <a:r>
                        <a:rPr lang="en-US" dirty="0"/>
                        <a:t>1</a:t>
                      </a:r>
                    </a:p>
                  </a:txBody>
                  <a:tcPr/>
                </a:tc>
                <a:tc>
                  <a:txBody>
                    <a:bodyPr/>
                    <a:lstStyle/>
                    <a:p>
                      <a:r>
                        <a:rPr lang="en-US" dirty="0"/>
                        <a:t>24607</a:t>
                      </a:r>
                    </a:p>
                  </a:txBody>
                  <a:tcPr/>
                </a:tc>
                <a:tc>
                  <a:txBody>
                    <a:bodyPr/>
                    <a:lstStyle/>
                    <a:p>
                      <a:r>
                        <a:rPr lang="en-US" dirty="0"/>
                        <a:t>24607</a:t>
                      </a:r>
                    </a:p>
                  </a:txBody>
                  <a:tcPr/>
                </a:tc>
                <a:tc>
                  <a:txBody>
                    <a:bodyPr/>
                    <a:lstStyle/>
                    <a:p>
                      <a:r>
                        <a:rPr lang="en-US" dirty="0"/>
                        <a:t>187.3</a:t>
                      </a:r>
                    </a:p>
                  </a:txBody>
                  <a:tcPr/>
                </a:tc>
                <a:tc>
                  <a:txBody>
                    <a:bodyPr/>
                    <a:lstStyle/>
                    <a:p>
                      <a:r>
                        <a:rPr lang="en-US" dirty="0"/>
                        <a:t>3.84</a:t>
                      </a:r>
                    </a:p>
                  </a:txBody>
                  <a:tcPr/>
                </a:tc>
                <a:extLst>
                  <a:ext uri="{0D108BD9-81ED-4DB2-BD59-A6C34878D82A}">
                    <a16:rowId xmlns:a16="http://schemas.microsoft.com/office/drawing/2014/main" val="2564029208"/>
                  </a:ext>
                </a:extLst>
              </a:tr>
              <a:tr h="340825">
                <a:tc>
                  <a:txBody>
                    <a:bodyPr/>
                    <a:lstStyle/>
                    <a:p>
                      <a:r>
                        <a:rPr lang="en-US" dirty="0"/>
                        <a:t>Interaction</a:t>
                      </a:r>
                    </a:p>
                  </a:txBody>
                  <a:tcPr/>
                </a:tc>
                <a:tc>
                  <a:txBody>
                    <a:bodyPr/>
                    <a:lstStyle/>
                    <a:p>
                      <a:r>
                        <a:rPr lang="en-US" dirty="0"/>
                        <a:t>6</a:t>
                      </a:r>
                    </a:p>
                  </a:txBody>
                  <a:tcPr/>
                </a:tc>
                <a:tc>
                  <a:txBody>
                    <a:bodyPr/>
                    <a:lstStyle/>
                    <a:p>
                      <a:r>
                        <a:rPr lang="en-US" dirty="0"/>
                        <a:t>613</a:t>
                      </a:r>
                    </a:p>
                  </a:txBody>
                  <a:tcPr/>
                </a:tc>
                <a:tc>
                  <a:txBody>
                    <a:bodyPr/>
                    <a:lstStyle/>
                    <a:p>
                      <a:r>
                        <a:rPr lang="en-US" dirty="0"/>
                        <a:t>102</a:t>
                      </a:r>
                    </a:p>
                  </a:txBody>
                  <a:tcPr/>
                </a:tc>
                <a:tc>
                  <a:txBody>
                    <a:bodyPr/>
                    <a:lstStyle/>
                    <a:p>
                      <a:r>
                        <a:rPr lang="en-US" dirty="0"/>
                        <a:t>0.7</a:t>
                      </a:r>
                    </a:p>
                  </a:txBody>
                  <a:tcPr/>
                </a:tc>
                <a:tc>
                  <a:txBody>
                    <a:bodyPr/>
                    <a:lstStyle/>
                    <a:p>
                      <a:r>
                        <a:rPr lang="en-US" dirty="0"/>
                        <a:t>2.01</a:t>
                      </a:r>
                    </a:p>
                  </a:txBody>
                  <a:tcPr/>
                </a:tc>
                <a:extLst>
                  <a:ext uri="{0D108BD9-81ED-4DB2-BD59-A6C34878D82A}">
                    <a16:rowId xmlns:a16="http://schemas.microsoft.com/office/drawing/2014/main" val="3742141193"/>
                  </a:ext>
                </a:extLst>
              </a:tr>
              <a:tr h="340825">
                <a:tc>
                  <a:txBody>
                    <a:bodyPr/>
                    <a:lstStyle/>
                    <a:p>
                      <a:r>
                        <a:rPr lang="en-US" dirty="0"/>
                        <a:t>Error</a:t>
                      </a:r>
                    </a:p>
                  </a:txBody>
                  <a:tcPr/>
                </a:tc>
                <a:tc>
                  <a:txBody>
                    <a:bodyPr/>
                    <a:lstStyle/>
                    <a:p>
                      <a:r>
                        <a:rPr lang="en-US" dirty="0"/>
                        <a:t>504</a:t>
                      </a:r>
                    </a:p>
                  </a:txBody>
                  <a:tcPr/>
                </a:tc>
                <a:tc>
                  <a:txBody>
                    <a:bodyPr/>
                    <a:lstStyle/>
                    <a:p>
                      <a:r>
                        <a:rPr lang="en-US" dirty="0"/>
                        <a:t>66184</a:t>
                      </a:r>
                    </a:p>
                  </a:txBody>
                  <a:tcPr/>
                </a:tc>
                <a:tc>
                  <a:txBody>
                    <a:bodyPr/>
                    <a:lstStyle/>
                    <a:p>
                      <a:r>
                        <a:rPr lang="en-US" dirty="0"/>
                        <a:t>131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92658243"/>
                  </a:ext>
                </a:extLst>
              </a:tr>
            </a:tbl>
          </a:graphicData>
        </a:graphic>
      </p:graphicFrame>
      <p:sp>
        <p:nvSpPr>
          <p:cNvPr id="3" name="TextBox 2">
            <a:extLst>
              <a:ext uri="{FF2B5EF4-FFF2-40B4-BE49-F238E27FC236}">
                <a16:creationId xmlns:a16="http://schemas.microsoft.com/office/drawing/2014/main" id="{B412090D-B310-B013-026F-2236680493FF}"/>
              </a:ext>
            </a:extLst>
          </p:cNvPr>
          <p:cNvSpPr txBox="1"/>
          <p:nvPr/>
        </p:nvSpPr>
        <p:spPr>
          <a:xfrm>
            <a:off x="1268358" y="3184119"/>
            <a:ext cx="7351102" cy="1384995"/>
          </a:xfrm>
          <a:prstGeom prst="rect">
            <a:avLst/>
          </a:prstGeom>
          <a:noFill/>
        </p:spPr>
        <p:txBody>
          <a:bodyPr wrap="square" rtlCol="0">
            <a:spAutoFit/>
          </a:bodyPr>
          <a:lstStyle/>
          <a:p>
            <a:r>
              <a:rPr lang="en-US" dirty="0"/>
              <a:t>For religions </a:t>
            </a:r>
            <a:r>
              <a:rPr lang="en-US" dirty="0" err="1"/>
              <a:t>Fcal</a:t>
            </a:r>
            <a:r>
              <a:rPr lang="en-US" dirty="0"/>
              <a:t> &gt; </a:t>
            </a:r>
            <a:r>
              <a:rPr lang="en-US" dirty="0" err="1"/>
              <a:t>Ftab</a:t>
            </a:r>
            <a:r>
              <a:rPr lang="en-US" dirty="0"/>
              <a:t> indicating a significant effect of religion on the literacy rate.</a:t>
            </a:r>
          </a:p>
          <a:p>
            <a:endParaRPr lang="en-US" dirty="0"/>
          </a:p>
          <a:p>
            <a:r>
              <a:rPr lang="en-US" dirty="0"/>
              <a:t>For location </a:t>
            </a:r>
            <a:r>
              <a:rPr lang="en-US" dirty="0" err="1"/>
              <a:t>Fcal</a:t>
            </a:r>
            <a:r>
              <a:rPr lang="en-US" dirty="0"/>
              <a:t> &gt; </a:t>
            </a:r>
            <a:r>
              <a:rPr lang="en-US" dirty="0" err="1"/>
              <a:t>Ftab</a:t>
            </a:r>
            <a:r>
              <a:rPr lang="en-US" dirty="0"/>
              <a:t> indicating a significant effect of location on literacy rate.</a:t>
            </a:r>
          </a:p>
          <a:p>
            <a:endParaRPr lang="en-US" dirty="0"/>
          </a:p>
          <a:p>
            <a:r>
              <a:rPr lang="en-US" dirty="0"/>
              <a:t>And Interaction effect </a:t>
            </a:r>
            <a:r>
              <a:rPr lang="en-US" dirty="0" err="1"/>
              <a:t>Fcal</a:t>
            </a:r>
            <a:r>
              <a:rPr lang="en-US" dirty="0"/>
              <a:t> &lt; </a:t>
            </a:r>
            <a:r>
              <a:rPr lang="en-US" dirty="0" err="1"/>
              <a:t>Ftab</a:t>
            </a:r>
            <a:r>
              <a:rPr lang="en-US" dirty="0"/>
              <a:t> indicating that there is no significant interaction effect in literacy between religion and location. </a:t>
            </a:r>
          </a:p>
        </p:txBody>
      </p:sp>
    </p:spTree>
    <p:extLst>
      <p:ext uri="{BB962C8B-B14F-4D97-AF65-F5344CB8AC3E}">
        <p14:creationId xmlns:p14="http://schemas.microsoft.com/office/powerpoint/2010/main" val="293413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481" name="Google Shape;481;p42"/>
          <p:cNvSpPr txBox="1">
            <a:spLocks noGrp="1"/>
          </p:cNvSpPr>
          <p:nvPr>
            <p:ph type="body" idx="1"/>
          </p:nvPr>
        </p:nvSpPr>
        <p:spPr>
          <a:xfrm>
            <a:off x="1303800" y="1656897"/>
            <a:ext cx="7030500" cy="2541600"/>
          </a:xfrm>
          <a:prstGeom prst="rect">
            <a:avLst/>
          </a:prstGeom>
        </p:spPr>
        <p:txBody>
          <a:bodyPr spcFirstLastPara="1" wrap="square" lIns="91425" tIns="91425" rIns="91425" bIns="91425" anchor="t" anchorCtr="0">
            <a:normAutofit fontScale="92500" lnSpcReduction="10000"/>
          </a:bodyPr>
          <a:lstStyle/>
          <a:p>
            <a:pPr marL="457200" lvl="0" indent="-311150" algn="l" rtl="0">
              <a:lnSpc>
                <a:spcPct val="150000"/>
              </a:lnSpc>
              <a:spcBef>
                <a:spcPts val="0"/>
              </a:spcBef>
              <a:spcAft>
                <a:spcPts val="0"/>
              </a:spcAft>
              <a:buSzPts val="1300"/>
              <a:buChar char="❖"/>
            </a:pPr>
            <a:r>
              <a:rPr lang="en-GB" b="1" dirty="0"/>
              <a:t>Increase access to education</a:t>
            </a:r>
            <a:r>
              <a:rPr lang="en-GB" dirty="0"/>
              <a:t>: Governments and non-governmental organizations should prioritize education as a fundamental right and increase access to schooling.</a:t>
            </a:r>
            <a:endParaRPr dirty="0"/>
          </a:p>
          <a:p>
            <a:pPr marL="457200" lvl="0" indent="-311150" algn="l" rtl="0">
              <a:lnSpc>
                <a:spcPct val="150000"/>
              </a:lnSpc>
              <a:spcBef>
                <a:spcPts val="0"/>
              </a:spcBef>
              <a:spcAft>
                <a:spcPts val="0"/>
              </a:spcAft>
              <a:buSzPts val="1300"/>
              <a:buChar char="❖"/>
            </a:pPr>
            <a:r>
              <a:rPr lang="en-GB" b="1" dirty="0"/>
              <a:t>Promote gender equality</a:t>
            </a:r>
            <a:r>
              <a:rPr lang="en-GB" dirty="0"/>
              <a:t>: Education for girls and women is often neglected in many countries. </a:t>
            </a:r>
            <a:endParaRPr dirty="0"/>
          </a:p>
          <a:p>
            <a:pPr marL="457200" lvl="0" indent="-311150" algn="l" rtl="0">
              <a:lnSpc>
                <a:spcPct val="150000"/>
              </a:lnSpc>
              <a:spcBef>
                <a:spcPts val="0"/>
              </a:spcBef>
              <a:spcAft>
                <a:spcPts val="0"/>
              </a:spcAft>
              <a:buSzPts val="1300"/>
              <a:buChar char="❖"/>
            </a:pPr>
            <a:r>
              <a:rPr lang="en-GB" b="1" dirty="0"/>
              <a:t>Improve the quality of education</a:t>
            </a:r>
            <a:r>
              <a:rPr lang="en-GB" dirty="0"/>
              <a:t>: To improve literacy rates in India, there is a need to improve the quality of education. This can be achieved by investing in teacher training programs, providing access to up-to-date educational materials and technology.</a:t>
            </a:r>
            <a:endParaRPr dirty="0"/>
          </a:p>
          <a:p>
            <a:pPr marL="457200" lvl="0" indent="-311150" algn="l" rtl="0">
              <a:lnSpc>
                <a:spcPct val="150000"/>
              </a:lnSpc>
              <a:spcBef>
                <a:spcPts val="0"/>
              </a:spcBef>
              <a:spcAft>
                <a:spcPts val="0"/>
              </a:spcAft>
              <a:buSzPts val="1300"/>
              <a:buChar char="❖"/>
            </a:pPr>
            <a:r>
              <a:rPr lang="en-GB" b="1" dirty="0"/>
              <a:t>Involve communities in education</a:t>
            </a:r>
            <a:r>
              <a:rPr lang="en-GB" dirty="0"/>
              <a:t>: Engaging communities in education can help to ensure that education is relevant and meets the needs of local communities.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a:t>
            </a:r>
            <a:endParaRPr/>
          </a:p>
        </p:txBody>
      </p:sp>
      <p:sp>
        <p:nvSpPr>
          <p:cNvPr id="487" name="Google Shape;487;p43"/>
          <p:cNvSpPr txBox="1">
            <a:spLocks noGrp="1"/>
          </p:cNvSpPr>
          <p:nvPr>
            <p:ph type="body" idx="1"/>
          </p:nvPr>
        </p:nvSpPr>
        <p:spPr>
          <a:xfrm>
            <a:off x="1303800" y="1678162"/>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https://gigadom.wordpress.com/2015/01/05/a-peek-into-literacy-in-india-statistical-learning-with-r/</a:t>
            </a:r>
            <a:endParaRPr dirty="0"/>
          </a:p>
          <a:p>
            <a:pPr marL="457200" lvl="0" indent="-311150" algn="l" rtl="0">
              <a:lnSpc>
                <a:spcPct val="150000"/>
              </a:lnSpc>
              <a:spcBef>
                <a:spcPts val="0"/>
              </a:spcBef>
              <a:spcAft>
                <a:spcPts val="0"/>
              </a:spcAft>
              <a:buSzPts val="1300"/>
              <a:buChar char="●"/>
            </a:pPr>
            <a:r>
              <a:rPr lang="en-GB" dirty="0"/>
              <a:t>https://www.kaggle.com/datasets/danofer/india-census?select=india-districts-census-2011.csv</a:t>
            </a:r>
            <a:endParaRPr dirty="0"/>
          </a:p>
          <a:p>
            <a:pPr marL="457200" lvl="0" indent="-311150" algn="l" rtl="0">
              <a:spcBef>
                <a:spcPts val="0"/>
              </a:spcBef>
              <a:spcAft>
                <a:spcPts val="0"/>
              </a:spcAft>
              <a:buSzPts val="1300"/>
              <a:buChar char="●"/>
            </a:pPr>
            <a:r>
              <a:rPr lang="en-GB" dirty="0"/>
              <a:t>https://www.indiastat.com/table/education/state-wise-literacy-rate-religious-communities-res/953566</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4"/>
          <p:cNvSpPr txBox="1">
            <a:spLocks noGrp="1"/>
          </p:cNvSpPr>
          <p:nvPr>
            <p:ph type="title"/>
          </p:nvPr>
        </p:nvSpPr>
        <p:spPr>
          <a:xfrm>
            <a:off x="929160" y="1978500"/>
            <a:ext cx="7030500" cy="1186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Thank You </a:t>
            </a:r>
            <a:endParaRPr dirty="0"/>
          </a:p>
        </p:txBody>
      </p:sp>
      <p:sp>
        <p:nvSpPr>
          <p:cNvPr id="493" name="Google Shape;493;p44"/>
          <p:cNvSpPr txBox="1">
            <a:spLocks noGrp="1"/>
          </p:cNvSpPr>
          <p:nvPr>
            <p:ph type="body" idx="1"/>
          </p:nvPr>
        </p:nvSpPr>
        <p:spPr>
          <a:xfrm>
            <a:off x="2925175" y="2917025"/>
            <a:ext cx="3391800" cy="560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92B87-194D-A472-5E04-3B459405BAD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29103775-F293-C3F9-2316-4ADA54407F8B}"/>
              </a:ext>
            </a:extLst>
          </p:cNvPr>
          <p:cNvSpPr>
            <a:spLocks noGrp="1"/>
          </p:cNvSpPr>
          <p:nvPr>
            <p:ph type="body" idx="1"/>
          </p:nvPr>
        </p:nvSpPr>
        <p:spPr>
          <a:xfrm>
            <a:off x="1303800" y="1855371"/>
            <a:ext cx="3430500" cy="2541600"/>
          </a:xfrm>
        </p:spPr>
        <p:txBody>
          <a:bodyPr>
            <a:normAutofit fontScale="92500" lnSpcReduction="10000"/>
          </a:bodyPr>
          <a:lstStyle/>
          <a:p>
            <a:pPr>
              <a:buFont typeface="Wingdings" panose="05000000000000000000" pitchFamily="2" charset="2"/>
              <a:buChar char="v"/>
            </a:pPr>
            <a:r>
              <a:rPr lang="en-US" b="1" dirty="0"/>
              <a:t>Literacy </a:t>
            </a:r>
            <a:r>
              <a:rPr lang="en-US" dirty="0"/>
              <a:t>: The ability to read and write is called literacy; its opposite is illiteracy. There are several degrees of literacy and many ways to define the benchmarks of who is literate and who is not. In census data any person of age 7 or above is considered as literate who are able to read and write in any language.</a:t>
            </a:r>
          </a:p>
          <a:p>
            <a:pPr>
              <a:buFont typeface="Wingdings" panose="05000000000000000000" pitchFamily="2" charset="2"/>
              <a:buChar char="v"/>
            </a:pPr>
            <a:endParaRPr lang="en-US" dirty="0"/>
          </a:p>
          <a:p>
            <a:pPr>
              <a:buFont typeface="Wingdings" panose="05000000000000000000" pitchFamily="2" charset="2"/>
              <a:buChar char="v"/>
            </a:pPr>
            <a:r>
              <a:rPr lang="en-US" b="1" dirty="0"/>
              <a:t>Literacy rate </a:t>
            </a:r>
            <a:r>
              <a:rPr lang="en-US" dirty="0"/>
              <a:t>: It is ratio multiplied by 100 of no of literate people and total population of same group. </a:t>
            </a:r>
          </a:p>
          <a:p>
            <a:pPr>
              <a:buFont typeface="Wingdings" panose="05000000000000000000" pitchFamily="2" charset="2"/>
              <a:buChar char="v"/>
            </a:pPr>
            <a:endParaRPr lang="en-US" dirty="0"/>
          </a:p>
        </p:txBody>
      </p:sp>
      <p:sp>
        <p:nvSpPr>
          <p:cNvPr id="5" name="Text Placeholder 4">
            <a:extLst>
              <a:ext uri="{FF2B5EF4-FFF2-40B4-BE49-F238E27FC236}">
                <a16:creationId xmlns:a16="http://schemas.microsoft.com/office/drawing/2014/main" id="{39CE0D37-4AB3-0440-4006-6A2FFD83853C}"/>
              </a:ext>
            </a:extLst>
          </p:cNvPr>
          <p:cNvSpPr>
            <a:spLocks noGrp="1"/>
          </p:cNvSpPr>
          <p:nvPr>
            <p:ph type="body" idx="2"/>
          </p:nvPr>
        </p:nvSpPr>
        <p:spPr/>
        <p:txBody>
          <a:bodyPr/>
          <a:lstStyle/>
          <a:p>
            <a:endParaRPr lang="en-US" dirty="0"/>
          </a:p>
        </p:txBody>
      </p:sp>
      <p:pic>
        <p:nvPicPr>
          <p:cNvPr id="7" name="Picture 6">
            <a:extLst>
              <a:ext uri="{FF2B5EF4-FFF2-40B4-BE49-F238E27FC236}">
                <a16:creationId xmlns:a16="http://schemas.microsoft.com/office/drawing/2014/main" id="{3FE03D57-3567-A98D-E69D-E1AC177706A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03650" y="1910946"/>
            <a:ext cx="3566955" cy="2486025"/>
          </a:xfrm>
          <a:prstGeom prst="rect">
            <a:avLst/>
          </a:prstGeom>
        </p:spPr>
      </p:pic>
      <p:pic>
        <p:nvPicPr>
          <p:cNvPr id="12" name="Picture 11">
            <a:extLst>
              <a:ext uri="{FF2B5EF4-FFF2-40B4-BE49-F238E27FC236}">
                <a16:creationId xmlns:a16="http://schemas.microsoft.com/office/drawing/2014/main" id="{CBD81D4C-7953-2F62-D652-6F57F323DEEE}"/>
              </a:ext>
            </a:extLst>
          </p:cNvPr>
          <p:cNvPicPr>
            <a:picLocks noChangeAspect="1"/>
          </p:cNvPicPr>
          <p:nvPr/>
        </p:nvPicPr>
        <p:blipFill>
          <a:blip r:embed="rId4"/>
          <a:stretch>
            <a:fillRect/>
          </a:stretch>
        </p:blipFill>
        <p:spPr>
          <a:xfrm>
            <a:off x="4746817" y="1713308"/>
            <a:ext cx="3744165" cy="3095084"/>
          </a:xfrm>
          <a:prstGeom prst="rect">
            <a:avLst/>
          </a:prstGeom>
        </p:spPr>
      </p:pic>
    </p:spTree>
    <p:extLst>
      <p:ext uri="{BB962C8B-B14F-4D97-AF65-F5344CB8AC3E}">
        <p14:creationId xmlns:p14="http://schemas.microsoft.com/office/powerpoint/2010/main" val="241406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C41E-8CD2-7B30-4879-6BA592F57E9A}"/>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A855C192-F6B2-0663-97CA-551FFF4C2D2A}"/>
              </a:ext>
            </a:extLst>
          </p:cNvPr>
          <p:cNvSpPr>
            <a:spLocks noGrp="1"/>
          </p:cNvSpPr>
          <p:nvPr>
            <p:ph type="body" idx="1"/>
          </p:nvPr>
        </p:nvSpPr>
        <p:spPr>
          <a:xfrm>
            <a:off x="1303800" y="1497689"/>
            <a:ext cx="3430500" cy="2556859"/>
          </a:xfrm>
        </p:spPr>
        <p:txBody>
          <a:bodyPr/>
          <a:lstStyle/>
          <a:p>
            <a:pPr>
              <a:buFont typeface="Wingdings" panose="05000000000000000000" pitchFamily="2" charset="2"/>
              <a:buChar char="v"/>
            </a:pPr>
            <a:r>
              <a:rPr lang="en-US" b="1" dirty="0"/>
              <a:t>Gender disparities </a:t>
            </a:r>
            <a:r>
              <a:rPr lang="en-US" dirty="0"/>
              <a:t>: Difference in male and female literacy rate in a certain group. Here we considered for each states.</a:t>
            </a:r>
          </a:p>
          <a:p>
            <a:pPr>
              <a:buFont typeface="Wingdings" panose="05000000000000000000" pitchFamily="2" charset="2"/>
              <a:buChar char="v"/>
            </a:pPr>
            <a:endParaRPr lang="en-US" dirty="0"/>
          </a:p>
          <a:p>
            <a:pPr>
              <a:buFont typeface="Wingdings" panose="05000000000000000000" pitchFamily="2" charset="2"/>
              <a:buChar char="v"/>
            </a:pPr>
            <a:r>
              <a:rPr lang="en-US" b="1" dirty="0"/>
              <a:t>Social Disparities</a:t>
            </a:r>
            <a:r>
              <a:rPr lang="en-US" dirty="0"/>
              <a:t>: Here we considered literacy rate among different social group as a measure of social disparities.</a:t>
            </a:r>
          </a:p>
        </p:txBody>
      </p:sp>
      <p:pic>
        <p:nvPicPr>
          <p:cNvPr id="7" name="Picture 6">
            <a:extLst>
              <a:ext uri="{FF2B5EF4-FFF2-40B4-BE49-F238E27FC236}">
                <a16:creationId xmlns:a16="http://schemas.microsoft.com/office/drawing/2014/main" id="{D9E12EFC-7E87-535E-DC65-C47905876D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94795" y="1496115"/>
            <a:ext cx="3810000" cy="2543175"/>
          </a:xfrm>
          <a:prstGeom prst="rect">
            <a:avLst/>
          </a:prstGeom>
        </p:spPr>
      </p:pic>
      <p:sp>
        <p:nvSpPr>
          <p:cNvPr id="8" name="TextBox 7">
            <a:extLst>
              <a:ext uri="{FF2B5EF4-FFF2-40B4-BE49-F238E27FC236}">
                <a16:creationId xmlns:a16="http://schemas.microsoft.com/office/drawing/2014/main" id="{A4005E1C-586D-A342-7C2D-9751F5A96B3B}"/>
              </a:ext>
            </a:extLst>
          </p:cNvPr>
          <p:cNvSpPr txBox="1"/>
          <p:nvPr/>
        </p:nvSpPr>
        <p:spPr>
          <a:xfrm>
            <a:off x="4819050" y="4039290"/>
            <a:ext cx="3810000" cy="230832"/>
          </a:xfrm>
          <a:prstGeom prst="rect">
            <a:avLst/>
          </a:prstGeom>
          <a:noFill/>
        </p:spPr>
        <p:txBody>
          <a:bodyPr wrap="square" rtlCol="0">
            <a:spAutoFit/>
          </a:bodyPr>
          <a:lstStyle/>
          <a:p>
            <a:r>
              <a:rPr lang="en-US" sz="900" dirty="0">
                <a:hlinkClick r:id="rId3" tooltip="https://www.understandingreligion.org.uk/categories/questions/"/>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293169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OBJECTIVES</a:t>
            </a:r>
            <a:endParaRPr dirty="0"/>
          </a:p>
        </p:txBody>
      </p:sp>
      <p:sp>
        <p:nvSpPr>
          <p:cNvPr id="296" name="Google Shape;296;p16"/>
          <p:cNvSpPr txBox="1">
            <a:spLocks noGrp="1"/>
          </p:cNvSpPr>
          <p:nvPr>
            <p:ph type="body" idx="1"/>
          </p:nvPr>
        </p:nvSpPr>
        <p:spPr>
          <a:xfrm>
            <a:off x="1303800" y="1699426"/>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Here our objective is</a:t>
            </a:r>
            <a:endParaRPr dirty="0"/>
          </a:p>
          <a:p>
            <a:pPr marL="457200" lvl="0" indent="-311150" algn="l" rtl="0">
              <a:lnSpc>
                <a:spcPct val="150000"/>
              </a:lnSpc>
              <a:spcBef>
                <a:spcPts val="1200"/>
              </a:spcBef>
              <a:spcAft>
                <a:spcPts val="0"/>
              </a:spcAft>
              <a:buSzPts val="1300"/>
              <a:buChar char="●"/>
            </a:pPr>
            <a:r>
              <a:rPr lang="en-GB" dirty="0"/>
              <a:t>Compare literacy in different states with National average data .</a:t>
            </a:r>
            <a:endParaRPr dirty="0"/>
          </a:p>
          <a:p>
            <a:pPr marL="457200" lvl="0" indent="-311150" algn="l" rtl="0">
              <a:lnSpc>
                <a:spcPct val="150000"/>
              </a:lnSpc>
              <a:spcBef>
                <a:spcPts val="0"/>
              </a:spcBef>
              <a:spcAft>
                <a:spcPts val="0"/>
              </a:spcAft>
              <a:buSzPts val="1300"/>
              <a:buChar char="●"/>
            </a:pPr>
            <a:r>
              <a:rPr lang="en-GB" dirty="0"/>
              <a:t>Determine if there are significant differences in literacy rates among Male &amp; Female.</a:t>
            </a:r>
            <a:endParaRPr dirty="0"/>
          </a:p>
          <a:p>
            <a:pPr marL="457200" lvl="0" indent="-311150" algn="l" rtl="0">
              <a:lnSpc>
                <a:spcPct val="150000"/>
              </a:lnSpc>
              <a:spcBef>
                <a:spcPts val="0"/>
              </a:spcBef>
              <a:spcAft>
                <a:spcPts val="0"/>
              </a:spcAft>
              <a:buSzPts val="1300"/>
              <a:buChar char="●"/>
            </a:pPr>
            <a:r>
              <a:rPr lang="en-GB" dirty="0"/>
              <a:t>Determine if there are significant differences in literacy rates among two way classified different religions and location (rural, urban).</a:t>
            </a:r>
            <a:endParaRPr dirty="0"/>
          </a:p>
          <a:p>
            <a:pPr marL="45720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DESCRIPTION</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 have taken data from website kaggle and Indistat . It is Indian census 2011 dataset. The dataset Include column like male female Male literate Female literate Age group literacy   for different states and union territory. And indiastat for location and  religion wise data.</a:t>
            </a:r>
            <a:endParaRPr/>
          </a:p>
          <a:p>
            <a:pPr marL="0" lvl="0" indent="0" algn="l" rtl="0">
              <a:spcBef>
                <a:spcPts val="1200"/>
              </a:spcBef>
              <a:spcAft>
                <a:spcPts val="0"/>
              </a:spcAft>
              <a:buNone/>
            </a:pPr>
            <a:r>
              <a:rPr lang="en-GB" b="1"/>
              <a:t>Data Source</a:t>
            </a:r>
            <a:endParaRPr b="1"/>
          </a:p>
          <a:p>
            <a:pPr marL="457200" lvl="0" indent="-311150" algn="l" rtl="0">
              <a:lnSpc>
                <a:spcPct val="120000"/>
              </a:lnSpc>
              <a:spcBef>
                <a:spcPts val="1200"/>
              </a:spcBef>
              <a:spcAft>
                <a:spcPts val="0"/>
              </a:spcAft>
              <a:buSzPts val="1300"/>
              <a:buChar char="●"/>
            </a:pPr>
            <a:r>
              <a:rPr lang="en-GB" sz="1100">
                <a:solidFill>
                  <a:srgbClr val="1155C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https://www.kaggle.com/datasets/danofer/india-census?select=india-districts-census-2011.csv</a:t>
            </a:r>
            <a:endParaRPr/>
          </a:p>
          <a:p>
            <a:pPr marL="457200" lvl="0" indent="-298450" algn="l" rtl="0">
              <a:lnSpc>
                <a:spcPct val="120000"/>
              </a:lnSpc>
              <a:spcBef>
                <a:spcPts val="600"/>
              </a:spcBef>
              <a:spcAft>
                <a:spcPts val="0"/>
              </a:spcAft>
              <a:buSzPts val="1100"/>
              <a:buChar char="●"/>
            </a:pPr>
            <a:r>
              <a:rPr lang="en-GB" sz="1100">
                <a:solidFill>
                  <a:schemeClr val="hlink"/>
                </a:solidFill>
                <a:uFill>
                  <a:noFill/>
                </a:uFill>
                <a:hlinkClick r:id="rId4"/>
              </a:rPr>
              <a:t>https://www.indiastat.com/table/education/state-wise-literacy-rate-religious-communities-res/953566</a:t>
            </a:r>
            <a:endParaRPr sz="1100"/>
          </a:p>
          <a:p>
            <a:pPr marL="457200" lvl="0" indent="-298450" algn="l" rtl="0">
              <a:lnSpc>
                <a:spcPct val="120000"/>
              </a:lnSpc>
              <a:spcBef>
                <a:spcPts val="600"/>
              </a:spcBef>
              <a:spcAft>
                <a:spcPts val="0"/>
              </a:spcAft>
              <a:buSzPts val="1100"/>
              <a:buChar char="●"/>
            </a:pPr>
            <a:r>
              <a:rPr lang="en-GB" sz="1100">
                <a:solidFill>
                  <a:schemeClr val="hlink"/>
                </a:solidFill>
                <a:uFill>
                  <a:noFill/>
                </a:uFill>
                <a:hlinkClick r:id="rId5"/>
              </a:rPr>
              <a:t>https://github.com/tvganesh/india-literacy</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Datasets</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9" name="Google Shape;309;p18"/>
          <p:cNvPicPr preferRelativeResize="0"/>
          <p:nvPr/>
        </p:nvPicPr>
        <p:blipFill>
          <a:blip r:embed="rId3">
            <a:alphaModFix/>
          </a:blip>
          <a:stretch>
            <a:fillRect/>
          </a:stretch>
        </p:blipFill>
        <p:spPr>
          <a:xfrm>
            <a:off x="1303800" y="1597875"/>
            <a:ext cx="7196275" cy="276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Datasets</a:t>
            </a:r>
            <a:endParaRPr/>
          </a:p>
        </p:txBody>
      </p:sp>
      <p:sp>
        <p:nvSpPr>
          <p:cNvPr id="315" name="Google Shape;315;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6" name="Google Shape;316;p19"/>
          <p:cNvPicPr preferRelativeResize="0"/>
          <p:nvPr/>
        </p:nvPicPr>
        <p:blipFill>
          <a:blip r:embed="rId3">
            <a:alphaModFix/>
          </a:blip>
          <a:stretch>
            <a:fillRect/>
          </a:stretch>
        </p:blipFill>
        <p:spPr>
          <a:xfrm>
            <a:off x="1303800" y="1450375"/>
            <a:ext cx="7030499" cy="31472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1241</Words>
  <Application>Microsoft Office PowerPoint</Application>
  <PresentationFormat>On-screen Show (16:9)</PresentationFormat>
  <Paragraphs>172</Paragraphs>
  <Slides>36</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Wingdings</vt:lpstr>
      <vt:lpstr>Nunito</vt:lpstr>
      <vt:lpstr>Times New Roman</vt:lpstr>
      <vt:lpstr>Open Sans</vt:lpstr>
      <vt:lpstr>Maven Pro</vt:lpstr>
      <vt:lpstr>Arial</vt:lpstr>
      <vt:lpstr>Lato</vt:lpstr>
      <vt:lpstr>Momentum</vt:lpstr>
      <vt:lpstr>Statistical Analysis on Indian Literacy</vt:lpstr>
      <vt:lpstr>Content</vt:lpstr>
      <vt:lpstr>INTRODUCTION</vt:lpstr>
      <vt:lpstr>Introduction</vt:lpstr>
      <vt:lpstr>Introduction</vt:lpstr>
      <vt:lpstr>OBJECTIVES</vt:lpstr>
      <vt:lpstr>DATA DESCRIPTION</vt:lpstr>
      <vt:lpstr>Datasets</vt:lpstr>
      <vt:lpstr>Datasets</vt:lpstr>
      <vt:lpstr>Population of States</vt:lpstr>
      <vt:lpstr>Population density</vt:lpstr>
      <vt:lpstr>Correlation between Literacy rate and Population density</vt:lpstr>
      <vt:lpstr>Literacy Rate</vt:lpstr>
      <vt:lpstr>Literacy rate in order</vt:lpstr>
      <vt:lpstr>Summary :Literacy Rate</vt:lpstr>
      <vt:lpstr>Education level</vt:lpstr>
      <vt:lpstr>Literacy rate in different age Group all over India : Male &amp; Females</vt:lpstr>
      <vt:lpstr>National literacy rate average line : Male &amp; Females</vt:lpstr>
      <vt:lpstr>Literacy rate in Rural area</vt:lpstr>
      <vt:lpstr>Literacy rate in Urban area</vt:lpstr>
      <vt:lpstr>West Bengal Literacy rate with National average</vt:lpstr>
      <vt:lpstr>Kerala</vt:lpstr>
      <vt:lpstr>Bihar</vt:lpstr>
      <vt:lpstr>Interpretation</vt:lpstr>
      <vt:lpstr>The Shapiro – Wilk’s Test</vt:lpstr>
      <vt:lpstr>Boxplot: Male &amp; Female  Literacy Rate</vt:lpstr>
      <vt:lpstr>ANOVA (one way classified data)</vt:lpstr>
      <vt:lpstr>ANOVA Table</vt:lpstr>
      <vt:lpstr>Remark</vt:lpstr>
      <vt:lpstr>Boxplot: Literacy rate in different religion and rural urban population</vt:lpstr>
      <vt:lpstr>Two way ANOVA (m observation per cell)</vt:lpstr>
      <vt:lpstr>Two way ANOVA</vt:lpstr>
      <vt:lpstr>ANOVA Table</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on Indian Literacy</dc:title>
  <cp:lastModifiedBy>Mrinal Chandra Sarkar</cp:lastModifiedBy>
  <cp:revision>6</cp:revision>
  <dcterms:modified xsi:type="dcterms:W3CDTF">2023-05-24T02:25:34Z</dcterms:modified>
</cp:coreProperties>
</file>