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6"/>
  </p:notesMasterIdLst>
  <p:sldIdLst>
    <p:sldId id="256" r:id="rId2"/>
    <p:sldId id="257" r:id="rId3"/>
    <p:sldId id="259" r:id="rId4"/>
    <p:sldId id="260" r:id="rId5"/>
    <p:sldId id="261" r:id="rId6"/>
    <p:sldId id="262" r:id="rId7"/>
    <p:sldId id="263" r:id="rId8"/>
    <p:sldId id="264" r:id="rId9"/>
    <p:sldId id="265" r:id="rId10"/>
    <p:sldId id="266" r:id="rId11"/>
    <p:sldId id="267" r:id="rId12"/>
    <p:sldId id="301" r:id="rId13"/>
    <p:sldId id="268" r:id="rId14"/>
    <p:sldId id="269" r:id="rId15"/>
    <p:sldId id="270" r:id="rId16"/>
    <p:sldId id="273" r:id="rId17"/>
    <p:sldId id="274" r:id="rId18"/>
    <p:sldId id="275" r:id="rId19"/>
    <p:sldId id="276" r:id="rId20"/>
    <p:sldId id="277" r:id="rId21"/>
    <p:sldId id="278" r:id="rId22"/>
    <p:sldId id="279" r:id="rId23"/>
    <p:sldId id="281" r:id="rId24"/>
    <p:sldId id="282" r:id="rId25"/>
    <p:sldId id="302" r:id="rId26"/>
    <p:sldId id="303" r:id="rId27"/>
    <p:sldId id="306" r:id="rId28"/>
    <p:sldId id="305" r:id="rId29"/>
    <p:sldId id="304" r:id="rId30"/>
    <p:sldId id="308" r:id="rId31"/>
    <p:sldId id="307" r:id="rId32"/>
    <p:sldId id="311" r:id="rId33"/>
    <p:sldId id="310" r:id="rId34"/>
    <p:sldId id="309" r:id="rId35"/>
  </p:sldIdLst>
  <p:sldSz cx="9144000" cy="5143500" type="screen16x9"/>
  <p:notesSz cx="6858000" cy="9144000"/>
  <p:embeddedFontLst>
    <p:embeddedFont>
      <p:font typeface="Agency FB" panose="020B0503020202020204" pitchFamily="34" charset="0"/>
      <p:regular r:id="rId37"/>
      <p:bold r:id="rId38"/>
    </p:embeddedFont>
    <p:embeddedFont>
      <p:font typeface="Albert Sans" panose="020B0604020202020204" charset="0"/>
      <p:regular r:id="rId39"/>
      <p:bold r:id="rId40"/>
      <p:italic r:id="rId41"/>
      <p:boldItalic r:id="rId42"/>
    </p:embeddedFont>
    <p:embeddedFont>
      <p:font typeface="Aparajita" panose="02020603050405020304" pitchFamily="18" charset="0"/>
      <p:regular r:id="rId43"/>
      <p:bold r:id="rId44"/>
      <p:italic r:id="rId45"/>
      <p:boldItalic r:id="rId46"/>
    </p:embeddedFont>
    <p:embeddedFont>
      <p:font typeface="Archivo Black" panose="020B0604020202020204" charset="0"/>
      <p:regular r:id="rId47"/>
    </p:embeddedFont>
    <p:embeddedFont>
      <p:font typeface="Arial Black" panose="020B0A04020102020204" pitchFamily="34" charset="0"/>
      <p:bold r:id="rId48"/>
    </p:embeddedFont>
    <p:embeddedFont>
      <p:font typeface="Arial Rounded MT Bold" panose="020F0704030504030204" pitchFamily="34" charset="0"/>
      <p:regular r:id="rId49"/>
    </p:embeddedFont>
    <p:embeddedFont>
      <p:font typeface="Bebas Neue" panose="020B0606020202050201" pitchFamily="34" charset="0"/>
      <p:regular r:id="rId50"/>
    </p:embeddedFont>
    <p:embeddedFont>
      <p:font typeface="Bodoni MT Condensed" panose="02070606080606020203" pitchFamily="18" charset="0"/>
      <p:regular r:id="rId51"/>
      <p:bold r:id="rId52"/>
      <p:italic r:id="rId53"/>
      <p:boldItalic r:id="rId54"/>
    </p:embeddedFont>
    <p:embeddedFont>
      <p:font typeface="Britannic Bold" panose="020B0903060703020204" pitchFamily="34" charset="0"/>
      <p:regular r:id="rId55"/>
    </p:embeddedFont>
    <p:embeddedFont>
      <p:font typeface="Calibri" panose="020F0502020204030204" pitchFamily="34" charset="0"/>
      <p:regular r:id="rId56"/>
      <p:bold r:id="rId57"/>
      <p:italic r:id="rId58"/>
      <p:boldItalic r:id="rId59"/>
    </p:embeddedFont>
    <p:embeddedFont>
      <p:font typeface="Cambria" panose="02040503050406030204" pitchFamily="18" charset="0"/>
      <p:regular r:id="rId60"/>
      <p:bold r:id="rId61"/>
      <p:italic r:id="rId62"/>
      <p:boldItalic r:id="rId63"/>
    </p:embeddedFont>
    <p:embeddedFont>
      <p:font typeface="Cascadia Code" panose="020B0609020000020004" pitchFamily="49" charset="0"/>
      <p:regular r:id="rId64"/>
      <p:bold r:id="rId65"/>
      <p:italic r:id="rId66"/>
      <p:boldItalic r:id="rId67"/>
    </p:embeddedFont>
    <p:embeddedFont>
      <p:font typeface="Century" panose="02040604050505020304" pitchFamily="18" charset="0"/>
      <p:regular r:id="rId68"/>
    </p:embeddedFont>
    <p:embeddedFont>
      <p:font typeface="Copperplate Gothic Bold" panose="020E0705020206020404" pitchFamily="34" charset="0"/>
      <p:regular r:id="rId69"/>
    </p:embeddedFont>
    <p:embeddedFont>
      <p:font typeface="Poppins" panose="00000500000000000000" pitchFamily="2" charset="0"/>
      <p:regular r:id="rId70"/>
      <p:bold r:id="rId71"/>
      <p:italic r:id="rId72"/>
      <p:boldItalic r:id="rId73"/>
    </p:embeddedFont>
    <p:embeddedFont>
      <p:font typeface="Poppins SemiBold" panose="00000700000000000000" pitchFamily="2"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199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AFB7A4-A258-44E1-8549-B5AED131B36C}">
  <a:tblStyle styleId="{92AFB7A4-A258-44E1-8549-B5AED131B3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3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6.fntdata"/><Relationship Id="rId47" Type="http://schemas.openxmlformats.org/officeDocument/2006/relationships/font" Target="fonts/font11.fntdata"/><Relationship Id="rId63" Type="http://schemas.openxmlformats.org/officeDocument/2006/relationships/font" Target="fonts/font27.fntdata"/><Relationship Id="rId68" Type="http://schemas.openxmlformats.org/officeDocument/2006/relationships/font" Target="fonts/font32.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font" Target="fonts/font1.fntdata"/><Relationship Id="rId53" Type="http://schemas.openxmlformats.org/officeDocument/2006/relationships/font" Target="fonts/font17.fntdata"/><Relationship Id="rId58" Type="http://schemas.openxmlformats.org/officeDocument/2006/relationships/font" Target="fonts/font22.fntdata"/><Relationship Id="rId74" Type="http://schemas.openxmlformats.org/officeDocument/2006/relationships/font" Target="fonts/font38.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2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64" Type="http://schemas.openxmlformats.org/officeDocument/2006/relationships/font" Target="fonts/font28.fntdata"/><Relationship Id="rId69" Type="http://schemas.openxmlformats.org/officeDocument/2006/relationships/font" Target="fonts/font33.fntdata"/><Relationship Id="rId77" Type="http://schemas.openxmlformats.org/officeDocument/2006/relationships/font" Target="fonts/font41.fntdata"/><Relationship Id="rId8" Type="http://schemas.openxmlformats.org/officeDocument/2006/relationships/slide" Target="slides/slide7.xml"/><Relationship Id="rId51" Type="http://schemas.openxmlformats.org/officeDocument/2006/relationships/font" Target="fonts/font15.fntdata"/><Relationship Id="rId72" Type="http://schemas.openxmlformats.org/officeDocument/2006/relationships/font" Target="fonts/font36.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font" Target="fonts/font23.fntdata"/><Relationship Id="rId67" Type="http://schemas.openxmlformats.org/officeDocument/2006/relationships/font" Target="fonts/font31.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font" Target="fonts/font26.fntdata"/><Relationship Id="rId70" Type="http://schemas.openxmlformats.org/officeDocument/2006/relationships/font" Target="fonts/font34.fntdata"/><Relationship Id="rId75" Type="http://schemas.openxmlformats.org/officeDocument/2006/relationships/font" Target="fonts/font3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font" Target="fonts/font24.fntdata"/><Relationship Id="rId65" Type="http://schemas.openxmlformats.org/officeDocument/2006/relationships/font" Target="fonts/font29.fntdata"/><Relationship Id="rId73" Type="http://schemas.openxmlformats.org/officeDocument/2006/relationships/font" Target="fonts/font37.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3.fntdata"/><Relationship Id="rId34" Type="http://schemas.openxmlformats.org/officeDocument/2006/relationships/slide" Target="slides/slide33.xml"/><Relationship Id="rId50" Type="http://schemas.openxmlformats.org/officeDocument/2006/relationships/font" Target="fonts/font14.fntdata"/><Relationship Id="rId55" Type="http://schemas.openxmlformats.org/officeDocument/2006/relationships/font" Target="fonts/font19.fntdata"/><Relationship Id="rId76" Type="http://schemas.openxmlformats.org/officeDocument/2006/relationships/font" Target="fonts/font40.fntdata"/><Relationship Id="rId7" Type="http://schemas.openxmlformats.org/officeDocument/2006/relationships/slide" Target="slides/slide6.xml"/><Relationship Id="rId71" Type="http://schemas.openxmlformats.org/officeDocument/2006/relationships/font" Target="fonts/font35.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font" Target="fonts/font4.fntdata"/><Relationship Id="rId45" Type="http://schemas.openxmlformats.org/officeDocument/2006/relationships/font" Target="fonts/font9.fntdata"/><Relationship Id="rId66" Type="http://schemas.openxmlformats.org/officeDocument/2006/relationships/font" Target="fonts/font30.fntdata"/></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Total no of rapes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5.9469816272965881E-2"/>
          <c:y val="0.11152777777777778"/>
          <c:w val="0.88386351706036748"/>
          <c:h val="0.54380322251385238"/>
        </c:manualLayout>
      </c:layout>
      <c:barChart>
        <c:barDir val="bar"/>
        <c:grouping val="clustered"/>
        <c:varyColors val="0"/>
        <c:ser>
          <c:idx val="0"/>
          <c:order val="0"/>
          <c:tx>
            <c:strRef>
              <c:f>Sheet1!$A$2</c:f>
              <c:strCache>
                <c:ptCount val="1"/>
                <c:pt idx="0">
                  <c:v>1998</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Sheet1!$B$2</c:f>
              <c:numCache>
                <c:formatCode>General</c:formatCode>
                <c:ptCount val="1"/>
                <c:pt idx="0">
                  <c:v>15151</c:v>
                </c:pt>
              </c:numCache>
            </c:numRef>
          </c:val>
          <c:extLst>
            <c:ext xmlns:c16="http://schemas.microsoft.com/office/drawing/2014/chart" uri="{C3380CC4-5D6E-409C-BE32-E72D297353CC}">
              <c16:uniqueId val="{00000000-DE15-41CD-8E0D-D9900D6FE13E}"/>
            </c:ext>
          </c:extLst>
        </c:ser>
        <c:ser>
          <c:idx val="1"/>
          <c:order val="1"/>
          <c:tx>
            <c:strRef>
              <c:f>Sheet1!$A$3</c:f>
              <c:strCache>
                <c:ptCount val="1"/>
                <c:pt idx="0">
                  <c:v>1999</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Sheet1!$B$3</c:f>
              <c:numCache>
                <c:formatCode>General</c:formatCode>
                <c:ptCount val="1"/>
                <c:pt idx="0">
                  <c:v>15468</c:v>
                </c:pt>
              </c:numCache>
            </c:numRef>
          </c:val>
          <c:extLst>
            <c:ext xmlns:c16="http://schemas.microsoft.com/office/drawing/2014/chart" uri="{C3380CC4-5D6E-409C-BE32-E72D297353CC}">
              <c16:uniqueId val="{00000001-DE15-41CD-8E0D-D9900D6FE13E}"/>
            </c:ext>
          </c:extLst>
        </c:ser>
        <c:ser>
          <c:idx val="2"/>
          <c:order val="2"/>
          <c:tx>
            <c:strRef>
              <c:f>Sheet1!$A$4</c:f>
              <c:strCache>
                <c:ptCount val="1"/>
                <c:pt idx="0">
                  <c:v>2000</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Sheet1!$B$4</c:f>
              <c:numCache>
                <c:formatCode>General</c:formatCode>
                <c:ptCount val="1"/>
                <c:pt idx="0">
                  <c:v>16496</c:v>
                </c:pt>
              </c:numCache>
            </c:numRef>
          </c:val>
          <c:extLst>
            <c:ext xmlns:c16="http://schemas.microsoft.com/office/drawing/2014/chart" uri="{C3380CC4-5D6E-409C-BE32-E72D297353CC}">
              <c16:uniqueId val="{00000002-DE15-41CD-8E0D-D9900D6FE13E}"/>
            </c:ext>
          </c:extLst>
        </c:ser>
        <c:ser>
          <c:idx val="3"/>
          <c:order val="3"/>
          <c:tx>
            <c:strRef>
              <c:f>Sheet1!$A$5</c:f>
              <c:strCache>
                <c:ptCount val="1"/>
                <c:pt idx="0">
                  <c:v>2001</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Sheet1!$B$5</c:f>
              <c:numCache>
                <c:formatCode>General</c:formatCode>
                <c:ptCount val="1"/>
                <c:pt idx="0">
                  <c:v>16075</c:v>
                </c:pt>
              </c:numCache>
            </c:numRef>
          </c:val>
          <c:extLst>
            <c:ext xmlns:c16="http://schemas.microsoft.com/office/drawing/2014/chart" uri="{C3380CC4-5D6E-409C-BE32-E72D297353CC}">
              <c16:uniqueId val="{00000003-DE15-41CD-8E0D-D9900D6FE13E}"/>
            </c:ext>
          </c:extLst>
        </c:ser>
        <c:ser>
          <c:idx val="4"/>
          <c:order val="4"/>
          <c:tx>
            <c:strRef>
              <c:f>Sheet1!$A$6</c:f>
              <c:strCache>
                <c:ptCount val="1"/>
                <c:pt idx="0">
                  <c:v>2002</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Sheet1!$B$6</c:f>
              <c:numCache>
                <c:formatCode>General</c:formatCode>
                <c:ptCount val="1"/>
                <c:pt idx="0">
                  <c:v>16373</c:v>
                </c:pt>
              </c:numCache>
            </c:numRef>
          </c:val>
          <c:extLst>
            <c:ext xmlns:c16="http://schemas.microsoft.com/office/drawing/2014/chart" uri="{C3380CC4-5D6E-409C-BE32-E72D297353CC}">
              <c16:uniqueId val="{00000004-DE15-41CD-8E0D-D9900D6FE13E}"/>
            </c:ext>
          </c:extLst>
        </c:ser>
        <c:ser>
          <c:idx val="5"/>
          <c:order val="5"/>
          <c:tx>
            <c:strRef>
              <c:f>Sheet1!$A$7</c:f>
              <c:strCache>
                <c:ptCount val="1"/>
                <c:pt idx="0">
                  <c:v>2003</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Sheet1!$B$7</c:f>
              <c:numCache>
                <c:formatCode>General</c:formatCode>
                <c:ptCount val="1"/>
                <c:pt idx="0">
                  <c:v>15847</c:v>
                </c:pt>
              </c:numCache>
            </c:numRef>
          </c:val>
          <c:extLst>
            <c:ext xmlns:c16="http://schemas.microsoft.com/office/drawing/2014/chart" uri="{C3380CC4-5D6E-409C-BE32-E72D297353CC}">
              <c16:uniqueId val="{00000005-DE15-41CD-8E0D-D9900D6FE13E}"/>
            </c:ext>
          </c:extLst>
        </c:ser>
        <c:ser>
          <c:idx val="6"/>
          <c:order val="6"/>
          <c:tx>
            <c:strRef>
              <c:f>Sheet1!$A$8</c:f>
              <c:strCache>
                <c:ptCount val="1"/>
                <c:pt idx="0">
                  <c:v>2004</c:v>
                </c:pt>
              </c:strCache>
            </c:strRef>
          </c:tx>
          <c:spPr>
            <a:solidFill>
              <a:schemeClr val="accent1">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Sheet1!$B$8</c:f>
              <c:numCache>
                <c:formatCode>General</c:formatCode>
                <c:ptCount val="1"/>
                <c:pt idx="0">
                  <c:v>18233</c:v>
                </c:pt>
              </c:numCache>
            </c:numRef>
          </c:val>
          <c:extLst>
            <c:ext xmlns:c16="http://schemas.microsoft.com/office/drawing/2014/chart" uri="{C3380CC4-5D6E-409C-BE32-E72D297353CC}">
              <c16:uniqueId val="{00000006-DE15-41CD-8E0D-D9900D6FE13E}"/>
            </c:ext>
          </c:extLst>
        </c:ser>
        <c:ser>
          <c:idx val="7"/>
          <c:order val="7"/>
          <c:tx>
            <c:strRef>
              <c:f>Sheet1!$A$9</c:f>
              <c:strCache>
                <c:ptCount val="1"/>
                <c:pt idx="0">
                  <c:v>2005</c:v>
                </c:pt>
              </c:strCache>
            </c:strRef>
          </c:tx>
          <c:spPr>
            <a:solidFill>
              <a:schemeClr val="accent2">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Sheet1!$B$9</c:f>
              <c:numCache>
                <c:formatCode>General</c:formatCode>
                <c:ptCount val="1"/>
                <c:pt idx="0">
                  <c:v>18359</c:v>
                </c:pt>
              </c:numCache>
            </c:numRef>
          </c:val>
          <c:extLst>
            <c:ext xmlns:c16="http://schemas.microsoft.com/office/drawing/2014/chart" uri="{C3380CC4-5D6E-409C-BE32-E72D297353CC}">
              <c16:uniqueId val="{00000007-DE15-41CD-8E0D-D9900D6FE13E}"/>
            </c:ext>
          </c:extLst>
        </c:ser>
        <c:ser>
          <c:idx val="8"/>
          <c:order val="8"/>
          <c:tx>
            <c:strRef>
              <c:f>Sheet1!$A$10</c:f>
              <c:strCache>
                <c:ptCount val="1"/>
                <c:pt idx="0">
                  <c:v>2006</c:v>
                </c:pt>
              </c:strCache>
            </c:strRef>
          </c:tx>
          <c:spPr>
            <a:solidFill>
              <a:schemeClr val="accent3">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Sheet1!$B$10</c:f>
              <c:numCache>
                <c:formatCode>General</c:formatCode>
                <c:ptCount val="1"/>
                <c:pt idx="0">
                  <c:v>19348</c:v>
                </c:pt>
              </c:numCache>
            </c:numRef>
          </c:val>
          <c:extLst>
            <c:ext xmlns:c16="http://schemas.microsoft.com/office/drawing/2014/chart" uri="{C3380CC4-5D6E-409C-BE32-E72D297353CC}">
              <c16:uniqueId val="{00000008-DE15-41CD-8E0D-D9900D6FE13E}"/>
            </c:ext>
          </c:extLst>
        </c:ser>
        <c:ser>
          <c:idx val="9"/>
          <c:order val="9"/>
          <c:tx>
            <c:strRef>
              <c:f>Sheet1!$A$11</c:f>
              <c:strCache>
                <c:ptCount val="1"/>
                <c:pt idx="0">
                  <c:v>2007</c:v>
                </c:pt>
              </c:strCache>
            </c:strRef>
          </c:tx>
          <c:spPr>
            <a:solidFill>
              <a:schemeClr val="accent4">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Sheet1!$B$11</c:f>
              <c:numCache>
                <c:formatCode>General</c:formatCode>
                <c:ptCount val="1"/>
                <c:pt idx="0">
                  <c:v>20737</c:v>
                </c:pt>
              </c:numCache>
            </c:numRef>
          </c:val>
          <c:extLst>
            <c:ext xmlns:c16="http://schemas.microsoft.com/office/drawing/2014/chart" uri="{C3380CC4-5D6E-409C-BE32-E72D297353CC}">
              <c16:uniqueId val="{00000009-DE15-41CD-8E0D-D9900D6FE13E}"/>
            </c:ext>
          </c:extLst>
        </c:ser>
        <c:ser>
          <c:idx val="10"/>
          <c:order val="10"/>
          <c:tx>
            <c:strRef>
              <c:f>Sheet1!$A$12</c:f>
              <c:strCache>
                <c:ptCount val="1"/>
                <c:pt idx="0">
                  <c:v>2008</c:v>
                </c:pt>
              </c:strCache>
            </c:strRef>
          </c:tx>
          <c:spPr>
            <a:solidFill>
              <a:schemeClr val="accent5">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Sheet1!$B$12</c:f>
              <c:numCache>
                <c:formatCode>General</c:formatCode>
                <c:ptCount val="1"/>
                <c:pt idx="0">
                  <c:v>21467</c:v>
                </c:pt>
              </c:numCache>
            </c:numRef>
          </c:val>
          <c:extLst>
            <c:ext xmlns:c16="http://schemas.microsoft.com/office/drawing/2014/chart" uri="{C3380CC4-5D6E-409C-BE32-E72D297353CC}">
              <c16:uniqueId val="{0000000A-DE15-41CD-8E0D-D9900D6FE13E}"/>
            </c:ext>
          </c:extLst>
        </c:ser>
        <c:ser>
          <c:idx val="11"/>
          <c:order val="11"/>
          <c:tx>
            <c:strRef>
              <c:f>Sheet1!$A$13</c:f>
              <c:strCache>
                <c:ptCount val="1"/>
                <c:pt idx="0">
                  <c:v>2009</c:v>
                </c:pt>
              </c:strCache>
            </c:strRef>
          </c:tx>
          <c:spPr>
            <a:solidFill>
              <a:schemeClr val="accent6">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Sheet1!$B$13</c:f>
              <c:numCache>
                <c:formatCode>General</c:formatCode>
                <c:ptCount val="1"/>
                <c:pt idx="0">
                  <c:v>29397</c:v>
                </c:pt>
              </c:numCache>
            </c:numRef>
          </c:val>
          <c:extLst>
            <c:ext xmlns:c16="http://schemas.microsoft.com/office/drawing/2014/chart" uri="{C3380CC4-5D6E-409C-BE32-E72D297353CC}">
              <c16:uniqueId val="{0000000B-DE15-41CD-8E0D-D9900D6FE13E}"/>
            </c:ext>
          </c:extLst>
        </c:ser>
        <c:ser>
          <c:idx val="12"/>
          <c:order val="12"/>
          <c:tx>
            <c:strRef>
              <c:f>Sheet1!$A$14</c:f>
              <c:strCache>
                <c:ptCount val="1"/>
                <c:pt idx="0">
                  <c:v>2010</c:v>
                </c:pt>
              </c:strCache>
            </c:strRef>
          </c:tx>
          <c:spPr>
            <a:solidFill>
              <a:schemeClr val="accent1">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Sheet1!$B$14</c:f>
              <c:numCache>
                <c:formatCode>General</c:formatCode>
                <c:ptCount val="1"/>
                <c:pt idx="0">
                  <c:v>22172</c:v>
                </c:pt>
              </c:numCache>
            </c:numRef>
          </c:val>
          <c:extLst>
            <c:ext xmlns:c16="http://schemas.microsoft.com/office/drawing/2014/chart" uri="{C3380CC4-5D6E-409C-BE32-E72D297353CC}">
              <c16:uniqueId val="{0000000C-DE15-41CD-8E0D-D9900D6FE13E}"/>
            </c:ext>
          </c:extLst>
        </c:ser>
        <c:ser>
          <c:idx val="13"/>
          <c:order val="13"/>
          <c:tx>
            <c:strRef>
              <c:f>Sheet1!$A$15</c:f>
              <c:strCache>
                <c:ptCount val="1"/>
                <c:pt idx="0">
                  <c:v>2011</c:v>
                </c:pt>
              </c:strCache>
            </c:strRef>
          </c:tx>
          <c:spPr>
            <a:solidFill>
              <a:schemeClr val="accent2">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Sheet1!$B$15</c:f>
              <c:numCache>
                <c:formatCode>General</c:formatCode>
                <c:ptCount val="1"/>
                <c:pt idx="0">
                  <c:v>24206</c:v>
                </c:pt>
              </c:numCache>
            </c:numRef>
          </c:val>
          <c:extLst>
            <c:ext xmlns:c16="http://schemas.microsoft.com/office/drawing/2014/chart" uri="{C3380CC4-5D6E-409C-BE32-E72D297353CC}">
              <c16:uniqueId val="{0000000D-DE15-41CD-8E0D-D9900D6FE13E}"/>
            </c:ext>
          </c:extLst>
        </c:ser>
        <c:ser>
          <c:idx val="14"/>
          <c:order val="14"/>
          <c:tx>
            <c:strRef>
              <c:f>Sheet1!$A$16</c:f>
              <c:strCache>
                <c:ptCount val="1"/>
                <c:pt idx="0">
                  <c:v>2012</c:v>
                </c:pt>
              </c:strCache>
            </c:strRef>
          </c:tx>
          <c:spPr>
            <a:solidFill>
              <a:schemeClr val="accent3">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Sheet1!$B$16</c:f>
              <c:numCache>
                <c:formatCode>General</c:formatCode>
                <c:ptCount val="1"/>
                <c:pt idx="0">
                  <c:v>24923</c:v>
                </c:pt>
              </c:numCache>
            </c:numRef>
          </c:val>
          <c:extLst>
            <c:ext xmlns:c16="http://schemas.microsoft.com/office/drawing/2014/chart" uri="{C3380CC4-5D6E-409C-BE32-E72D297353CC}">
              <c16:uniqueId val="{0000000E-DE15-41CD-8E0D-D9900D6FE13E}"/>
            </c:ext>
          </c:extLst>
        </c:ser>
        <c:ser>
          <c:idx val="15"/>
          <c:order val="15"/>
          <c:tx>
            <c:strRef>
              <c:f>Sheet1!$A$17</c:f>
              <c:strCache>
                <c:ptCount val="1"/>
                <c:pt idx="0">
                  <c:v>2013</c:v>
                </c:pt>
              </c:strCache>
            </c:strRef>
          </c:tx>
          <c:spPr>
            <a:solidFill>
              <a:schemeClr val="accent4">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Sheet1!$B$17</c:f>
              <c:numCache>
                <c:formatCode>General</c:formatCode>
                <c:ptCount val="1"/>
                <c:pt idx="0">
                  <c:v>33707</c:v>
                </c:pt>
              </c:numCache>
            </c:numRef>
          </c:val>
          <c:extLst>
            <c:ext xmlns:c16="http://schemas.microsoft.com/office/drawing/2014/chart" uri="{C3380CC4-5D6E-409C-BE32-E72D297353CC}">
              <c16:uniqueId val="{0000000F-DE15-41CD-8E0D-D9900D6FE13E}"/>
            </c:ext>
          </c:extLst>
        </c:ser>
        <c:ser>
          <c:idx val="16"/>
          <c:order val="16"/>
          <c:tx>
            <c:strRef>
              <c:f>Sheet1!$A$18</c:f>
              <c:strCache>
                <c:ptCount val="1"/>
                <c:pt idx="0">
                  <c:v>2014</c:v>
                </c:pt>
              </c:strCache>
            </c:strRef>
          </c:tx>
          <c:spPr>
            <a:solidFill>
              <a:schemeClr val="accent5">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Sheet1!$B$18</c:f>
              <c:numCache>
                <c:formatCode>General</c:formatCode>
                <c:ptCount val="1"/>
                <c:pt idx="0">
                  <c:v>36735</c:v>
                </c:pt>
              </c:numCache>
            </c:numRef>
          </c:val>
          <c:extLst>
            <c:ext xmlns:c16="http://schemas.microsoft.com/office/drawing/2014/chart" uri="{C3380CC4-5D6E-409C-BE32-E72D297353CC}">
              <c16:uniqueId val="{00000010-DE15-41CD-8E0D-D9900D6FE13E}"/>
            </c:ext>
          </c:extLst>
        </c:ser>
        <c:ser>
          <c:idx val="17"/>
          <c:order val="17"/>
          <c:tx>
            <c:strRef>
              <c:f>Sheet1!$A$19</c:f>
              <c:strCache>
                <c:ptCount val="1"/>
                <c:pt idx="0">
                  <c:v>2015</c:v>
                </c:pt>
              </c:strCache>
            </c:strRef>
          </c:tx>
          <c:spPr>
            <a:solidFill>
              <a:schemeClr val="accent6">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Sheet1!$B$19</c:f>
              <c:numCache>
                <c:formatCode>General</c:formatCode>
                <c:ptCount val="1"/>
                <c:pt idx="0">
                  <c:v>34651</c:v>
                </c:pt>
              </c:numCache>
            </c:numRef>
          </c:val>
          <c:extLst>
            <c:ext xmlns:c16="http://schemas.microsoft.com/office/drawing/2014/chart" uri="{C3380CC4-5D6E-409C-BE32-E72D297353CC}">
              <c16:uniqueId val="{00000011-DE15-41CD-8E0D-D9900D6FE13E}"/>
            </c:ext>
          </c:extLst>
        </c:ser>
        <c:ser>
          <c:idx val="18"/>
          <c:order val="18"/>
          <c:tx>
            <c:strRef>
              <c:f>Sheet1!$A$20</c:f>
              <c:strCache>
                <c:ptCount val="1"/>
                <c:pt idx="0">
                  <c:v>2016</c:v>
                </c:pt>
              </c:strCache>
            </c:strRef>
          </c:tx>
          <c:spPr>
            <a:solidFill>
              <a:schemeClr val="accent1">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Sheet1!$B$20</c:f>
              <c:numCache>
                <c:formatCode>General</c:formatCode>
                <c:ptCount val="1"/>
                <c:pt idx="0">
                  <c:v>38947</c:v>
                </c:pt>
              </c:numCache>
            </c:numRef>
          </c:val>
          <c:extLst>
            <c:ext xmlns:c16="http://schemas.microsoft.com/office/drawing/2014/chart" uri="{C3380CC4-5D6E-409C-BE32-E72D297353CC}">
              <c16:uniqueId val="{00000012-DE15-41CD-8E0D-D9900D6FE13E}"/>
            </c:ext>
          </c:extLst>
        </c:ser>
        <c:ser>
          <c:idx val="19"/>
          <c:order val="19"/>
          <c:tx>
            <c:strRef>
              <c:f>Sheet1!$A$21</c:f>
              <c:strCache>
                <c:ptCount val="1"/>
                <c:pt idx="0">
                  <c:v>2017</c:v>
                </c:pt>
              </c:strCache>
            </c:strRef>
          </c:tx>
          <c:spPr>
            <a:solidFill>
              <a:schemeClr val="accent2">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Sheet1!$B$21</c:f>
              <c:numCache>
                <c:formatCode>General</c:formatCode>
                <c:ptCount val="1"/>
                <c:pt idx="0">
                  <c:v>32559</c:v>
                </c:pt>
              </c:numCache>
            </c:numRef>
          </c:val>
          <c:extLst>
            <c:ext xmlns:c16="http://schemas.microsoft.com/office/drawing/2014/chart" uri="{C3380CC4-5D6E-409C-BE32-E72D297353CC}">
              <c16:uniqueId val="{00000013-DE15-41CD-8E0D-D9900D6FE13E}"/>
            </c:ext>
          </c:extLst>
        </c:ser>
        <c:ser>
          <c:idx val="20"/>
          <c:order val="20"/>
          <c:tx>
            <c:strRef>
              <c:f>Sheet1!$A$22</c:f>
              <c:strCache>
                <c:ptCount val="1"/>
                <c:pt idx="0">
                  <c:v>2018</c:v>
                </c:pt>
              </c:strCache>
            </c:strRef>
          </c:tx>
          <c:spPr>
            <a:solidFill>
              <a:schemeClr val="accent3">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Sheet1!$B$22</c:f>
              <c:numCache>
                <c:formatCode>General</c:formatCode>
                <c:ptCount val="1"/>
                <c:pt idx="0">
                  <c:v>33356</c:v>
                </c:pt>
              </c:numCache>
            </c:numRef>
          </c:val>
          <c:extLst>
            <c:ext xmlns:c16="http://schemas.microsoft.com/office/drawing/2014/chart" uri="{C3380CC4-5D6E-409C-BE32-E72D297353CC}">
              <c16:uniqueId val="{00000014-DE15-41CD-8E0D-D9900D6FE13E}"/>
            </c:ext>
          </c:extLst>
        </c:ser>
        <c:ser>
          <c:idx val="21"/>
          <c:order val="21"/>
          <c:tx>
            <c:strRef>
              <c:f>Sheet1!$A$23</c:f>
              <c:strCache>
                <c:ptCount val="1"/>
                <c:pt idx="0">
                  <c:v>2019</c:v>
                </c:pt>
              </c:strCache>
            </c:strRef>
          </c:tx>
          <c:spPr>
            <a:solidFill>
              <a:schemeClr val="accent4">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Sheet1!$B$23</c:f>
              <c:numCache>
                <c:formatCode>General</c:formatCode>
                <c:ptCount val="1"/>
                <c:pt idx="0">
                  <c:v>32032</c:v>
                </c:pt>
              </c:numCache>
            </c:numRef>
          </c:val>
          <c:extLst>
            <c:ext xmlns:c16="http://schemas.microsoft.com/office/drawing/2014/chart" uri="{C3380CC4-5D6E-409C-BE32-E72D297353CC}">
              <c16:uniqueId val="{00000015-DE15-41CD-8E0D-D9900D6FE13E}"/>
            </c:ext>
          </c:extLst>
        </c:ser>
        <c:dLbls>
          <c:dLblPos val="inEnd"/>
          <c:showLegendKey val="0"/>
          <c:showVal val="1"/>
          <c:showCatName val="0"/>
          <c:showSerName val="0"/>
          <c:showPercent val="0"/>
          <c:showBubbleSize val="0"/>
        </c:dLbls>
        <c:gapWidth val="65"/>
        <c:axId val="324748464"/>
        <c:axId val="324748944"/>
        <c:extLst>
          <c:ext xmlns:c15="http://schemas.microsoft.com/office/drawing/2012/chart" uri="{02D57815-91ED-43cb-92C2-25804820EDAC}">
            <c15:filteredBarSeries>
              <c15:ser>
                <c:idx val="22"/>
                <c:order val="22"/>
                <c:tx>
                  <c:strRef>
                    <c:extLst>
                      <c:ext uri="{02D57815-91ED-43cb-92C2-25804820EDAC}">
                        <c15:formulaRef>
                          <c15:sqref>Sheet1!$A$24</c15:sqref>
                        </c15:formulaRef>
                      </c:ext>
                    </c:extLst>
                    <c:strCache>
                      <c:ptCount val="1"/>
                    </c:strCache>
                  </c:strRef>
                </c:tx>
                <c:spPr>
                  <a:solidFill>
                    <a:schemeClr val="accent5">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dk1">
                                <a:lumMod val="50000"/>
                                <a:lumOff val="50000"/>
                              </a:schemeClr>
                            </a:solidFill>
                          </a:ln>
                          <a:effectLst/>
                        </c:spPr>
                      </c15:leaderLines>
                    </c:ext>
                  </c:extLst>
                </c:dLbls>
                <c:val>
                  <c:numRef>
                    <c:extLst>
                      <c:ext uri="{02D57815-91ED-43cb-92C2-25804820EDAC}">
                        <c15:formulaRef>
                          <c15:sqref>Sheet1!$B$24</c15:sqref>
                        </c15:formulaRef>
                      </c:ext>
                    </c:extLst>
                    <c:numCache>
                      <c:formatCode>General</c:formatCode>
                      <c:ptCount val="1"/>
                    </c:numCache>
                  </c:numRef>
                </c:val>
                <c:extLst>
                  <c:ext xmlns:c16="http://schemas.microsoft.com/office/drawing/2014/chart" uri="{C3380CC4-5D6E-409C-BE32-E72D297353CC}">
                    <c16:uniqueId val="{00000016-DE15-41CD-8E0D-D9900D6FE13E}"/>
                  </c:ext>
                </c:extLst>
              </c15:ser>
            </c15:filteredBarSeries>
            <c15:filteredBarSeries>
              <c15:ser>
                <c:idx val="23"/>
                <c:order val="23"/>
                <c:tx>
                  <c:strRef>
                    <c:extLst xmlns:c15="http://schemas.microsoft.com/office/drawing/2012/chart">
                      <c:ext xmlns:c15="http://schemas.microsoft.com/office/drawing/2012/chart" uri="{02D57815-91ED-43cb-92C2-25804820EDAC}">
                        <c15:formulaRef>
                          <c15:sqref>Sheet1!$A$25</c15:sqref>
                        </c15:formulaRef>
                      </c:ext>
                    </c:extLst>
                    <c:strCache>
                      <c:ptCount val="1"/>
                    </c:strCache>
                  </c:strRef>
                </c:tx>
                <c:spPr>
                  <a:solidFill>
                    <a:schemeClr val="accent6">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extLst xmlns:c15="http://schemas.microsoft.com/office/drawing/2012/chart">
                      <c:ext xmlns:c15="http://schemas.microsoft.com/office/drawing/2012/chart" uri="{02D57815-91ED-43cb-92C2-25804820EDAC}">
                        <c15:formulaRef>
                          <c15:sqref>Sheet1!$B$25</c15:sqref>
                        </c15:formulaRef>
                      </c:ext>
                    </c:extLst>
                    <c:numCache>
                      <c:formatCode>General</c:formatCode>
                      <c:ptCount val="1"/>
                    </c:numCache>
                  </c:numRef>
                </c:val>
                <c:extLst xmlns:c15="http://schemas.microsoft.com/office/drawing/2012/chart">
                  <c:ext xmlns:c16="http://schemas.microsoft.com/office/drawing/2014/chart" uri="{C3380CC4-5D6E-409C-BE32-E72D297353CC}">
                    <c16:uniqueId val="{00000017-DE15-41CD-8E0D-D9900D6FE13E}"/>
                  </c:ext>
                </c:extLst>
              </c15:ser>
            </c15:filteredBarSeries>
          </c:ext>
        </c:extLst>
      </c:barChart>
      <c:catAx>
        <c:axId val="324748464"/>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Years</a:t>
                </a:r>
              </a:p>
            </c:rich>
          </c:tx>
          <c:layout>
            <c:manualLayout>
              <c:xMode val="edge"/>
              <c:yMode val="edge"/>
              <c:x val="1.2145748987854251E-2"/>
              <c:y val="0.37857190928057066"/>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324748944"/>
        <c:crosses val="autoZero"/>
        <c:auto val="1"/>
        <c:lblAlgn val="ctr"/>
        <c:lblOffset val="100"/>
        <c:noMultiLvlLbl val="0"/>
      </c:catAx>
      <c:valAx>
        <c:axId val="324748944"/>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No of rapes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324748464"/>
        <c:crosses val="autoZero"/>
        <c:crossBetween val="between"/>
      </c:valAx>
      <c:spPr>
        <a:noFill/>
        <a:ln>
          <a:noFill/>
        </a:ln>
        <a:effectLst/>
      </c:spPr>
    </c:plotArea>
    <c:legend>
      <c:legendPos val="b"/>
      <c:layout>
        <c:manualLayout>
          <c:xMode val="edge"/>
          <c:yMode val="edge"/>
          <c:x val="0.2256683890131016"/>
          <c:y val="0.85380233469405442"/>
          <c:w val="0.54866308233918137"/>
          <c:h val="0.1232648398253493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Sexual</a:t>
            </a:r>
            <a:r>
              <a:rPr lang="en-US" baseline="0"/>
              <a:t> harassment</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Sheet1!$A$2</c:f>
              <c:strCache>
                <c:ptCount val="1"/>
                <c:pt idx="0">
                  <c:v>1998</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Sheet1!$B$2</c:f>
              <c:numCache>
                <c:formatCode>General</c:formatCode>
                <c:ptCount val="1"/>
                <c:pt idx="0">
                  <c:v>8053</c:v>
                </c:pt>
              </c:numCache>
            </c:numRef>
          </c:val>
          <c:extLst>
            <c:ext xmlns:c16="http://schemas.microsoft.com/office/drawing/2014/chart" uri="{C3380CC4-5D6E-409C-BE32-E72D297353CC}">
              <c16:uniqueId val="{00000000-2CD0-4A91-AA9F-105FC2B043F7}"/>
            </c:ext>
          </c:extLst>
        </c:ser>
        <c:ser>
          <c:idx val="1"/>
          <c:order val="1"/>
          <c:tx>
            <c:strRef>
              <c:f>Sheet1!$A$3</c:f>
              <c:strCache>
                <c:ptCount val="1"/>
                <c:pt idx="0">
                  <c:v>1999</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Sheet1!$B$3</c:f>
              <c:numCache>
                <c:formatCode>General</c:formatCode>
                <c:ptCount val="1"/>
                <c:pt idx="0">
                  <c:v>8858</c:v>
                </c:pt>
              </c:numCache>
            </c:numRef>
          </c:val>
          <c:extLst>
            <c:ext xmlns:c16="http://schemas.microsoft.com/office/drawing/2014/chart" uri="{C3380CC4-5D6E-409C-BE32-E72D297353CC}">
              <c16:uniqueId val="{00000001-2CD0-4A91-AA9F-105FC2B043F7}"/>
            </c:ext>
          </c:extLst>
        </c:ser>
        <c:ser>
          <c:idx val="2"/>
          <c:order val="2"/>
          <c:tx>
            <c:strRef>
              <c:f>Sheet1!$A$4</c:f>
              <c:strCache>
                <c:ptCount val="1"/>
                <c:pt idx="0">
                  <c:v>2000</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Sheet1!$B$4</c:f>
              <c:numCache>
                <c:formatCode>General</c:formatCode>
                <c:ptCount val="1"/>
                <c:pt idx="0">
                  <c:v>11024</c:v>
                </c:pt>
              </c:numCache>
            </c:numRef>
          </c:val>
          <c:extLst>
            <c:ext xmlns:c16="http://schemas.microsoft.com/office/drawing/2014/chart" uri="{C3380CC4-5D6E-409C-BE32-E72D297353CC}">
              <c16:uniqueId val="{00000002-2CD0-4A91-AA9F-105FC2B043F7}"/>
            </c:ext>
          </c:extLst>
        </c:ser>
        <c:ser>
          <c:idx val="3"/>
          <c:order val="3"/>
          <c:tx>
            <c:strRef>
              <c:f>Sheet1!$A$5</c:f>
              <c:strCache>
                <c:ptCount val="1"/>
                <c:pt idx="0">
                  <c:v>2001</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Sheet1!$B$5</c:f>
              <c:numCache>
                <c:formatCode>General</c:formatCode>
                <c:ptCount val="1"/>
                <c:pt idx="0">
                  <c:v>9746</c:v>
                </c:pt>
              </c:numCache>
            </c:numRef>
          </c:val>
          <c:extLst>
            <c:ext xmlns:c16="http://schemas.microsoft.com/office/drawing/2014/chart" uri="{C3380CC4-5D6E-409C-BE32-E72D297353CC}">
              <c16:uniqueId val="{00000003-2CD0-4A91-AA9F-105FC2B043F7}"/>
            </c:ext>
          </c:extLst>
        </c:ser>
        <c:ser>
          <c:idx val="4"/>
          <c:order val="4"/>
          <c:tx>
            <c:strRef>
              <c:f>Sheet1!$A$6</c:f>
              <c:strCache>
                <c:ptCount val="1"/>
                <c:pt idx="0">
                  <c:v>2002</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Sheet1!$B$6</c:f>
              <c:numCache>
                <c:formatCode>General</c:formatCode>
                <c:ptCount val="1"/>
                <c:pt idx="0">
                  <c:v>10155</c:v>
                </c:pt>
              </c:numCache>
            </c:numRef>
          </c:val>
          <c:extLst>
            <c:ext xmlns:c16="http://schemas.microsoft.com/office/drawing/2014/chart" uri="{C3380CC4-5D6E-409C-BE32-E72D297353CC}">
              <c16:uniqueId val="{00000004-2CD0-4A91-AA9F-105FC2B043F7}"/>
            </c:ext>
          </c:extLst>
        </c:ser>
        <c:ser>
          <c:idx val="5"/>
          <c:order val="5"/>
          <c:tx>
            <c:strRef>
              <c:f>Sheet1!$A$7</c:f>
              <c:strCache>
                <c:ptCount val="1"/>
                <c:pt idx="0">
                  <c:v>2003</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Sheet1!$B$7</c:f>
              <c:numCache>
                <c:formatCode>General</c:formatCode>
                <c:ptCount val="1"/>
                <c:pt idx="0">
                  <c:v>12325</c:v>
                </c:pt>
              </c:numCache>
            </c:numRef>
          </c:val>
          <c:extLst>
            <c:ext xmlns:c16="http://schemas.microsoft.com/office/drawing/2014/chart" uri="{C3380CC4-5D6E-409C-BE32-E72D297353CC}">
              <c16:uniqueId val="{00000005-2CD0-4A91-AA9F-105FC2B043F7}"/>
            </c:ext>
          </c:extLst>
        </c:ser>
        <c:ser>
          <c:idx val="6"/>
          <c:order val="6"/>
          <c:tx>
            <c:strRef>
              <c:f>Sheet1!$A$8</c:f>
              <c:strCache>
                <c:ptCount val="1"/>
                <c:pt idx="0">
                  <c:v>2004</c:v>
                </c:pt>
              </c:strCache>
            </c:strRef>
          </c:tx>
          <c:spPr>
            <a:solidFill>
              <a:schemeClr val="accent1">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Sheet1!$B$8</c:f>
              <c:numCache>
                <c:formatCode>General</c:formatCode>
                <c:ptCount val="1"/>
                <c:pt idx="0">
                  <c:v>10001</c:v>
                </c:pt>
              </c:numCache>
            </c:numRef>
          </c:val>
          <c:extLst>
            <c:ext xmlns:c16="http://schemas.microsoft.com/office/drawing/2014/chart" uri="{C3380CC4-5D6E-409C-BE32-E72D297353CC}">
              <c16:uniqueId val="{00000006-2CD0-4A91-AA9F-105FC2B043F7}"/>
            </c:ext>
          </c:extLst>
        </c:ser>
        <c:ser>
          <c:idx val="7"/>
          <c:order val="7"/>
          <c:tx>
            <c:strRef>
              <c:f>Sheet1!$A$9</c:f>
              <c:strCache>
                <c:ptCount val="1"/>
                <c:pt idx="0">
                  <c:v>2005</c:v>
                </c:pt>
              </c:strCache>
            </c:strRef>
          </c:tx>
          <c:spPr>
            <a:solidFill>
              <a:schemeClr val="accent2">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Sheet1!$B$9</c:f>
              <c:numCache>
                <c:formatCode>General</c:formatCode>
                <c:ptCount val="1"/>
                <c:pt idx="0">
                  <c:v>9984</c:v>
                </c:pt>
              </c:numCache>
            </c:numRef>
          </c:val>
          <c:extLst>
            <c:ext xmlns:c16="http://schemas.microsoft.com/office/drawing/2014/chart" uri="{C3380CC4-5D6E-409C-BE32-E72D297353CC}">
              <c16:uniqueId val="{00000007-2CD0-4A91-AA9F-105FC2B043F7}"/>
            </c:ext>
          </c:extLst>
        </c:ser>
        <c:ser>
          <c:idx val="8"/>
          <c:order val="8"/>
          <c:tx>
            <c:strRef>
              <c:f>Sheet1!$A$10</c:f>
              <c:strCache>
                <c:ptCount val="1"/>
                <c:pt idx="0">
                  <c:v>2006</c:v>
                </c:pt>
              </c:strCache>
            </c:strRef>
          </c:tx>
          <c:spPr>
            <a:solidFill>
              <a:schemeClr val="accent3">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Sheet1!$B$10</c:f>
              <c:numCache>
                <c:formatCode>General</c:formatCode>
                <c:ptCount val="1"/>
                <c:pt idx="0">
                  <c:v>9966</c:v>
                </c:pt>
              </c:numCache>
            </c:numRef>
          </c:val>
          <c:extLst>
            <c:ext xmlns:c16="http://schemas.microsoft.com/office/drawing/2014/chart" uri="{C3380CC4-5D6E-409C-BE32-E72D297353CC}">
              <c16:uniqueId val="{00000008-2CD0-4A91-AA9F-105FC2B043F7}"/>
            </c:ext>
          </c:extLst>
        </c:ser>
        <c:ser>
          <c:idx val="9"/>
          <c:order val="9"/>
          <c:tx>
            <c:strRef>
              <c:f>Sheet1!$A$11</c:f>
              <c:strCache>
                <c:ptCount val="1"/>
                <c:pt idx="0">
                  <c:v>2007</c:v>
                </c:pt>
              </c:strCache>
            </c:strRef>
          </c:tx>
          <c:spPr>
            <a:solidFill>
              <a:schemeClr val="accent4">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Sheet1!$B$11</c:f>
              <c:numCache>
                <c:formatCode>General</c:formatCode>
                <c:ptCount val="1"/>
                <c:pt idx="0">
                  <c:v>10950</c:v>
                </c:pt>
              </c:numCache>
            </c:numRef>
          </c:val>
          <c:extLst>
            <c:ext xmlns:c16="http://schemas.microsoft.com/office/drawing/2014/chart" uri="{C3380CC4-5D6E-409C-BE32-E72D297353CC}">
              <c16:uniqueId val="{00000009-2CD0-4A91-AA9F-105FC2B043F7}"/>
            </c:ext>
          </c:extLst>
        </c:ser>
        <c:ser>
          <c:idx val="10"/>
          <c:order val="10"/>
          <c:tx>
            <c:strRef>
              <c:f>Sheet1!$A$12</c:f>
              <c:strCache>
                <c:ptCount val="1"/>
                <c:pt idx="0">
                  <c:v>2008</c:v>
                </c:pt>
              </c:strCache>
            </c:strRef>
          </c:tx>
          <c:spPr>
            <a:solidFill>
              <a:schemeClr val="accent5">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Sheet1!$B$12</c:f>
              <c:numCache>
                <c:formatCode>General</c:formatCode>
                <c:ptCount val="1"/>
                <c:pt idx="0">
                  <c:v>12214</c:v>
                </c:pt>
              </c:numCache>
            </c:numRef>
          </c:val>
          <c:extLst>
            <c:ext xmlns:c16="http://schemas.microsoft.com/office/drawing/2014/chart" uri="{C3380CC4-5D6E-409C-BE32-E72D297353CC}">
              <c16:uniqueId val="{0000000A-2CD0-4A91-AA9F-105FC2B043F7}"/>
            </c:ext>
          </c:extLst>
        </c:ser>
        <c:ser>
          <c:idx val="11"/>
          <c:order val="11"/>
          <c:tx>
            <c:strRef>
              <c:f>Sheet1!$A$13</c:f>
              <c:strCache>
                <c:ptCount val="1"/>
                <c:pt idx="0">
                  <c:v>2009</c:v>
                </c:pt>
              </c:strCache>
            </c:strRef>
          </c:tx>
          <c:spPr>
            <a:solidFill>
              <a:schemeClr val="accent6">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Sheet1!$B$13</c:f>
              <c:numCache>
                <c:formatCode>General</c:formatCode>
                <c:ptCount val="1"/>
                <c:pt idx="0">
                  <c:v>11009</c:v>
                </c:pt>
              </c:numCache>
            </c:numRef>
          </c:val>
          <c:extLst>
            <c:ext xmlns:c16="http://schemas.microsoft.com/office/drawing/2014/chart" uri="{C3380CC4-5D6E-409C-BE32-E72D297353CC}">
              <c16:uniqueId val="{0000000B-2CD0-4A91-AA9F-105FC2B043F7}"/>
            </c:ext>
          </c:extLst>
        </c:ser>
        <c:ser>
          <c:idx val="12"/>
          <c:order val="12"/>
          <c:tx>
            <c:strRef>
              <c:f>Sheet1!$A$14</c:f>
              <c:strCache>
                <c:ptCount val="1"/>
                <c:pt idx="0">
                  <c:v>2010</c:v>
                </c:pt>
              </c:strCache>
            </c:strRef>
          </c:tx>
          <c:spPr>
            <a:solidFill>
              <a:schemeClr val="accent1">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Sheet1!$B$14</c:f>
              <c:numCache>
                <c:formatCode>General</c:formatCode>
                <c:ptCount val="1"/>
                <c:pt idx="0">
                  <c:v>9961</c:v>
                </c:pt>
              </c:numCache>
            </c:numRef>
          </c:val>
          <c:extLst>
            <c:ext xmlns:c16="http://schemas.microsoft.com/office/drawing/2014/chart" uri="{C3380CC4-5D6E-409C-BE32-E72D297353CC}">
              <c16:uniqueId val="{0000000C-2CD0-4A91-AA9F-105FC2B043F7}"/>
            </c:ext>
          </c:extLst>
        </c:ser>
        <c:ser>
          <c:idx val="13"/>
          <c:order val="13"/>
          <c:tx>
            <c:strRef>
              <c:f>Sheet1!$A$15</c:f>
              <c:strCache>
                <c:ptCount val="1"/>
                <c:pt idx="0">
                  <c:v>2011</c:v>
                </c:pt>
              </c:strCache>
            </c:strRef>
          </c:tx>
          <c:spPr>
            <a:solidFill>
              <a:schemeClr val="accent2">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Sheet1!$B$15</c:f>
              <c:numCache>
                <c:formatCode>General</c:formatCode>
                <c:ptCount val="1"/>
                <c:pt idx="0">
                  <c:v>8570</c:v>
                </c:pt>
              </c:numCache>
            </c:numRef>
          </c:val>
          <c:extLst>
            <c:ext xmlns:c16="http://schemas.microsoft.com/office/drawing/2014/chart" uri="{C3380CC4-5D6E-409C-BE32-E72D297353CC}">
              <c16:uniqueId val="{0000000D-2CD0-4A91-AA9F-105FC2B043F7}"/>
            </c:ext>
          </c:extLst>
        </c:ser>
        <c:ser>
          <c:idx val="14"/>
          <c:order val="14"/>
          <c:tx>
            <c:strRef>
              <c:f>Sheet1!$A$16</c:f>
              <c:strCache>
                <c:ptCount val="1"/>
                <c:pt idx="0">
                  <c:v>2012</c:v>
                </c:pt>
              </c:strCache>
            </c:strRef>
          </c:tx>
          <c:spPr>
            <a:solidFill>
              <a:schemeClr val="accent3">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Sheet1!$B$16</c:f>
              <c:numCache>
                <c:formatCode>General</c:formatCode>
                <c:ptCount val="1"/>
                <c:pt idx="0">
                  <c:v>9173</c:v>
                </c:pt>
              </c:numCache>
            </c:numRef>
          </c:val>
          <c:extLst>
            <c:ext xmlns:c16="http://schemas.microsoft.com/office/drawing/2014/chart" uri="{C3380CC4-5D6E-409C-BE32-E72D297353CC}">
              <c16:uniqueId val="{0000000E-2CD0-4A91-AA9F-105FC2B043F7}"/>
            </c:ext>
          </c:extLst>
        </c:ser>
        <c:ser>
          <c:idx val="15"/>
          <c:order val="15"/>
          <c:tx>
            <c:strRef>
              <c:f>Sheet1!$A$17</c:f>
              <c:strCache>
                <c:ptCount val="1"/>
                <c:pt idx="0">
                  <c:v>2013</c:v>
                </c:pt>
              </c:strCache>
            </c:strRef>
          </c:tx>
          <c:spPr>
            <a:solidFill>
              <a:schemeClr val="accent4">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Sheet1!$B$17</c:f>
              <c:numCache>
                <c:formatCode>General</c:formatCode>
                <c:ptCount val="1"/>
                <c:pt idx="0">
                  <c:v>12589</c:v>
                </c:pt>
              </c:numCache>
            </c:numRef>
          </c:val>
          <c:extLst>
            <c:ext xmlns:c16="http://schemas.microsoft.com/office/drawing/2014/chart" uri="{C3380CC4-5D6E-409C-BE32-E72D297353CC}">
              <c16:uniqueId val="{0000000F-2CD0-4A91-AA9F-105FC2B043F7}"/>
            </c:ext>
          </c:extLst>
        </c:ser>
        <c:ser>
          <c:idx val="16"/>
          <c:order val="16"/>
          <c:tx>
            <c:strRef>
              <c:f>Sheet1!$A$18</c:f>
              <c:strCache>
                <c:ptCount val="1"/>
                <c:pt idx="0">
                  <c:v>2014</c:v>
                </c:pt>
              </c:strCache>
            </c:strRef>
          </c:tx>
          <c:spPr>
            <a:solidFill>
              <a:schemeClr val="accent5">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Sheet1!$B$18</c:f>
              <c:numCache>
                <c:formatCode>General</c:formatCode>
                <c:ptCount val="1"/>
                <c:pt idx="0">
                  <c:v>9735</c:v>
                </c:pt>
              </c:numCache>
            </c:numRef>
          </c:val>
          <c:extLst>
            <c:ext xmlns:c16="http://schemas.microsoft.com/office/drawing/2014/chart" uri="{C3380CC4-5D6E-409C-BE32-E72D297353CC}">
              <c16:uniqueId val="{00000010-2CD0-4A91-AA9F-105FC2B043F7}"/>
            </c:ext>
          </c:extLst>
        </c:ser>
        <c:ser>
          <c:idx val="17"/>
          <c:order val="17"/>
          <c:tx>
            <c:strRef>
              <c:f>Sheet1!$A$19</c:f>
              <c:strCache>
                <c:ptCount val="1"/>
                <c:pt idx="0">
                  <c:v>2015</c:v>
                </c:pt>
              </c:strCache>
            </c:strRef>
          </c:tx>
          <c:spPr>
            <a:solidFill>
              <a:schemeClr val="accent6">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Sheet1!$B$19</c:f>
              <c:numCache>
                <c:formatCode>General</c:formatCode>
                <c:ptCount val="1"/>
                <c:pt idx="0">
                  <c:v>8685</c:v>
                </c:pt>
              </c:numCache>
            </c:numRef>
          </c:val>
          <c:extLst>
            <c:ext xmlns:c16="http://schemas.microsoft.com/office/drawing/2014/chart" uri="{C3380CC4-5D6E-409C-BE32-E72D297353CC}">
              <c16:uniqueId val="{00000011-2CD0-4A91-AA9F-105FC2B043F7}"/>
            </c:ext>
          </c:extLst>
        </c:ser>
        <c:ser>
          <c:idx val="18"/>
          <c:order val="18"/>
          <c:tx>
            <c:strRef>
              <c:f>Sheet1!$A$20</c:f>
              <c:strCache>
                <c:ptCount val="1"/>
                <c:pt idx="0">
                  <c:v>2016</c:v>
                </c:pt>
              </c:strCache>
            </c:strRef>
          </c:tx>
          <c:spPr>
            <a:solidFill>
              <a:schemeClr val="accent1">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Sheet1!$B$20</c:f>
              <c:numCache>
                <c:formatCode>General</c:formatCode>
                <c:ptCount val="1"/>
                <c:pt idx="0">
                  <c:v>7305</c:v>
                </c:pt>
              </c:numCache>
            </c:numRef>
          </c:val>
          <c:extLst>
            <c:ext xmlns:c16="http://schemas.microsoft.com/office/drawing/2014/chart" uri="{C3380CC4-5D6E-409C-BE32-E72D297353CC}">
              <c16:uniqueId val="{00000012-2CD0-4A91-AA9F-105FC2B043F7}"/>
            </c:ext>
          </c:extLst>
        </c:ser>
        <c:ser>
          <c:idx val="19"/>
          <c:order val="19"/>
          <c:tx>
            <c:strRef>
              <c:f>Sheet1!$A$21</c:f>
              <c:strCache>
                <c:ptCount val="1"/>
                <c:pt idx="0">
                  <c:v>2017</c:v>
                </c:pt>
              </c:strCache>
            </c:strRef>
          </c:tx>
          <c:spPr>
            <a:solidFill>
              <a:schemeClr val="accent2">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Sheet1!$B$21</c:f>
              <c:numCache>
                <c:formatCode>General</c:formatCode>
                <c:ptCount val="1"/>
                <c:pt idx="0">
                  <c:v>7451</c:v>
                </c:pt>
              </c:numCache>
            </c:numRef>
          </c:val>
          <c:extLst>
            <c:ext xmlns:c16="http://schemas.microsoft.com/office/drawing/2014/chart" uri="{C3380CC4-5D6E-409C-BE32-E72D297353CC}">
              <c16:uniqueId val="{00000013-2CD0-4A91-AA9F-105FC2B043F7}"/>
            </c:ext>
          </c:extLst>
        </c:ser>
        <c:ser>
          <c:idx val="20"/>
          <c:order val="20"/>
          <c:tx>
            <c:strRef>
              <c:f>Sheet1!$A$22</c:f>
              <c:strCache>
                <c:ptCount val="1"/>
                <c:pt idx="0">
                  <c:v>2018</c:v>
                </c:pt>
              </c:strCache>
            </c:strRef>
          </c:tx>
          <c:spPr>
            <a:solidFill>
              <a:schemeClr val="accent3">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Sheet1!$B$22</c:f>
              <c:numCache>
                <c:formatCode>General</c:formatCode>
                <c:ptCount val="1"/>
                <c:pt idx="0">
                  <c:v>6992</c:v>
                </c:pt>
              </c:numCache>
            </c:numRef>
          </c:val>
          <c:extLst>
            <c:ext xmlns:c16="http://schemas.microsoft.com/office/drawing/2014/chart" uri="{C3380CC4-5D6E-409C-BE32-E72D297353CC}">
              <c16:uniqueId val="{00000014-2CD0-4A91-AA9F-105FC2B043F7}"/>
            </c:ext>
          </c:extLst>
        </c:ser>
        <c:ser>
          <c:idx val="21"/>
          <c:order val="21"/>
          <c:tx>
            <c:strRef>
              <c:f>Sheet1!$A$23</c:f>
              <c:strCache>
                <c:ptCount val="1"/>
                <c:pt idx="0">
                  <c:v>2019</c:v>
                </c:pt>
              </c:strCache>
            </c:strRef>
          </c:tx>
          <c:spPr>
            <a:solidFill>
              <a:schemeClr val="accent4">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Sexual Harrasment</c:v>
                </c:pt>
              </c:strCache>
            </c:strRef>
          </c:cat>
          <c:val>
            <c:numRef>
              <c:f>Sheet1!$B$23</c:f>
              <c:numCache>
                <c:formatCode>General</c:formatCode>
                <c:ptCount val="1"/>
                <c:pt idx="0">
                  <c:v>6939</c:v>
                </c:pt>
              </c:numCache>
            </c:numRef>
          </c:val>
          <c:extLst>
            <c:ext xmlns:c16="http://schemas.microsoft.com/office/drawing/2014/chart" uri="{C3380CC4-5D6E-409C-BE32-E72D297353CC}">
              <c16:uniqueId val="{00000015-2CD0-4A91-AA9F-105FC2B043F7}"/>
            </c:ext>
          </c:extLst>
        </c:ser>
        <c:dLbls>
          <c:dLblPos val="inEnd"/>
          <c:showLegendKey val="0"/>
          <c:showVal val="1"/>
          <c:showCatName val="0"/>
          <c:showSerName val="0"/>
          <c:showPercent val="0"/>
          <c:showBubbleSize val="0"/>
        </c:dLbls>
        <c:gapWidth val="65"/>
        <c:axId val="853869696"/>
        <c:axId val="853873056"/>
        <c:extLst>
          <c:ext xmlns:c15="http://schemas.microsoft.com/office/drawing/2012/chart" uri="{02D57815-91ED-43cb-92C2-25804820EDAC}">
            <c15:filteredBarSeries>
              <c15:ser>
                <c:idx val="22"/>
                <c:order val="22"/>
                <c:tx>
                  <c:strRef>
                    <c:extLst>
                      <c:ext uri="{02D57815-91ED-43cb-92C2-25804820EDAC}">
                        <c15:formulaRef>
                          <c15:sqref>Sheet1!$A$24</c15:sqref>
                        </c15:formulaRef>
                      </c:ext>
                    </c:extLst>
                    <c:strCache>
                      <c:ptCount val="1"/>
                    </c:strCache>
                  </c:strRef>
                </c:tx>
                <c:spPr>
                  <a:solidFill>
                    <a:schemeClr val="accent5">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dk1">
                                <a:lumMod val="50000"/>
                                <a:lumOff val="50000"/>
                              </a:schemeClr>
                            </a:solidFill>
                          </a:ln>
                          <a:effectLst/>
                        </c:spPr>
                      </c15:leaderLines>
                    </c:ext>
                  </c:extLst>
                </c:dLbls>
                <c:cat>
                  <c:strRef>
                    <c:extLst>
                      <c:ext uri="{02D57815-91ED-43cb-92C2-25804820EDAC}">
                        <c15:formulaRef>
                          <c15:sqref>Sheet1!$B$1</c15:sqref>
                        </c15:formulaRef>
                      </c:ext>
                    </c:extLst>
                    <c:strCache>
                      <c:ptCount val="1"/>
                      <c:pt idx="0">
                        <c:v>Sexual Harrasment</c:v>
                      </c:pt>
                    </c:strCache>
                  </c:strRef>
                </c:cat>
                <c:val>
                  <c:numRef>
                    <c:extLst>
                      <c:ext uri="{02D57815-91ED-43cb-92C2-25804820EDAC}">
                        <c15:formulaRef>
                          <c15:sqref>Sheet1!$B$24</c15:sqref>
                        </c15:formulaRef>
                      </c:ext>
                    </c:extLst>
                    <c:numCache>
                      <c:formatCode>General</c:formatCode>
                      <c:ptCount val="1"/>
                    </c:numCache>
                  </c:numRef>
                </c:val>
                <c:extLst>
                  <c:ext xmlns:c16="http://schemas.microsoft.com/office/drawing/2014/chart" uri="{C3380CC4-5D6E-409C-BE32-E72D297353CC}">
                    <c16:uniqueId val="{00000016-2CD0-4A91-AA9F-105FC2B043F7}"/>
                  </c:ext>
                </c:extLst>
              </c15:ser>
            </c15:filteredBarSeries>
          </c:ext>
        </c:extLst>
      </c:barChart>
      <c:catAx>
        <c:axId val="853869696"/>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Years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853873056"/>
        <c:crosses val="autoZero"/>
        <c:auto val="1"/>
        <c:lblAlgn val="ctr"/>
        <c:lblOffset val="100"/>
        <c:noMultiLvlLbl val="0"/>
      </c:catAx>
      <c:valAx>
        <c:axId val="85387305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no</a:t>
                </a:r>
                <a:r>
                  <a:rPr lang="en-US" baseline="0"/>
                  <a:t> of women</a:t>
                </a:r>
                <a:endParaRPr lang="en-US"/>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85386969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Total</a:t>
            </a:r>
            <a:r>
              <a:rPr lang="en-US" baseline="0"/>
              <a:t> crime</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Sheet1!$A$2</c:f>
              <c:strCache>
                <c:ptCount val="1"/>
                <c:pt idx="0">
                  <c:v>1998</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Sheet1!$B$2</c:f>
              <c:numCache>
                <c:formatCode>General</c:formatCode>
                <c:ptCount val="1"/>
                <c:pt idx="0">
                  <c:v>131338</c:v>
                </c:pt>
              </c:numCache>
            </c:numRef>
          </c:val>
          <c:extLst>
            <c:ext xmlns:c16="http://schemas.microsoft.com/office/drawing/2014/chart" uri="{C3380CC4-5D6E-409C-BE32-E72D297353CC}">
              <c16:uniqueId val="{00000000-CB1D-43D3-AA75-7D20D504CC1D}"/>
            </c:ext>
          </c:extLst>
        </c:ser>
        <c:ser>
          <c:idx val="1"/>
          <c:order val="1"/>
          <c:tx>
            <c:strRef>
              <c:f>Sheet1!$A$3</c:f>
              <c:strCache>
                <c:ptCount val="1"/>
                <c:pt idx="0">
                  <c:v>1999</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Sheet1!$B$3</c:f>
              <c:numCache>
                <c:formatCode>General</c:formatCode>
                <c:ptCount val="1"/>
                <c:pt idx="0">
                  <c:v>135741</c:v>
                </c:pt>
              </c:numCache>
            </c:numRef>
          </c:val>
          <c:extLst>
            <c:ext xmlns:c16="http://schemas.microsoft.com/office/drawing/2014/chart" uri="{C3380CC4-5D6E-409C-BE32-E72D297353CC}">
              <c16:uniqueId val="{00000001-CB1D-43D3-AA75-7D20D504CC1D}"/>
            </c:ext>
          </c:extLst>
        </c:ser>
        <c:ser>
          <c:idx val="2"/>
          <c:order val="2"/>
          <c:tx>
            <c:strRef>
              <c:f>Sheet1!$A$4</c:f>
              <c:strCache>
                <c:ptCount val="1"/>
                <c:pt idx="0">
                  <c:v>2000</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Sheet1!$B$4</c:f>
              <c:numCache>
                <c:formatCode>General</c:formatCode>
                <c:ptCount val="1"/>
                <c:pt idx="0">
                  <c:v>141373</c:v>
                </c:pt>
              </c:numCache>
            </c:numRef>
          </c:val>
          <c:extLst>
            <c:ext xmlns:c16="http://schemas.microsoft.com/office/drawing/2014/chart" uri="{C3380CC4-5D6E-409C-BE32-E72D297353CC}">
              <c16:uniqueId val="{00000002-CB1D-43D3-AA75-7D20D504CC1D}"/>
            </c:ext>
          </c:extLst>
        </c:ser>
        <c:ser>
          <c:idx val="3"/>
          <c:order val="3"/>
          <c:tx>
            <c:strRef>
              <c:f>Sheet1!$A$5</c:f>
              <c:strCache>
                <c:ptCount val="1"/>
                <c:pt idx="0">
                  <c:v>2001</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Sheet1!$B$5</c:f>
              <c:numCache>
                <c:formatCode>General</c:formatCode>
                <c:ptCount val="1"/>
                <c:pt idx="0">
                  <c:v>143795</c:v>
                </c:pt>
              </c:numCache>
            </c:numRef>
          </c:val>
          <c:extLst>
            <c:ext xmlns:c16="http://schemas.microsoft.com/office/drawing/2014/chart" uri="{C3380CC4-5D6E-409C-BE32-E72D297353CC}">
              <c16:uniqueId val="{00000003-CB1D-43D3-AA75-7D20D504CC1D}"/>
            </c:ext>
          </c:extLst>
        </c:ser>
        <c:ser>
          <c:idx val="4"/>
          <c:order val="4"/>
          <c:tx>
            <c:strRef>
              <c:f>Sheet1!$A$6</c:f>
              <c:strCache>
                <c:ptCount val="1"/>
                <c:pt idx="0">
                  <c:v>2002</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Sheet1!$B$6</c:f>
              <c:numCache>
                <c:formatCode>General</c:formatCode>
                <c:ptCount val="1"/>
                <c:pt idx="0">
                  <c:v>143034</c:v>
                </c:pt>
              </c:numCache>
            </c:numRef>
          </c:val>
          <c:extLst>
            <c:ext xmlns:c16="http://schemas.microsoft.com/office/drawing/2014/chart" uri="{C3380CC4-5D6E-409C-BE32-E72D297353CC}">
              <c16:uniqueId val="{00000004-CB1D-43D3-AA75-7D20D504CC1D}"/>
            </c:ext>
          </c:extLst>
        </c:ser>
        <c:ser>
          <c:idx val="5"/>
          <c:order val="5"/>
          <c:tx>
            <c:strRef>
              <c:f>Sheet1!$A$7</c:f>
              <c:strCache>
                <c:ptCount val="1"/>
                <c:pt idx="0">
                  <c:v>2003</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Sheet1!$B$7</c:f>
              <c:numCache>
                <c:formatCode>General</c:formatCode>
                <c:ptCount val="1"/>
                <c:pt idx="0">
                  <c:v>140601</c:v>
                </c:pt>
              </c:numCache>
            </c:numRef>
          </c:val>
          <c:extLst>
            <c:ext xmlns:c16="http://schemas.microsoft.com/office/drawing/2014/chart" uri="{C3380CC4-5D6E-409C-BE32-E72D297353CC}">
              <c16:uniqueId val="{00000005-CB1D-43D3-AA75-7D20D504CC1D}"/>
            </c:ext>
          </c:extLst>
        </c:ser>
        <c:ser>
          <c:idx val="6"/>
          <c:order val="6"/>
          <c:tx>
            <c:strRef>
              <c:f>Sheet1!$A$8</c:f>
              <c:strCache>
                <c:ptCount val="1"/>
                <c:pt idx="0">
                  <c:v>2004</c:v>
                </c:pt>
              </c:strCache>
            </c:strRef>
          </c:tx>
          <c:spPr>
            <a:solidFill>
              <a:schemeClr val="accent1">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Sheet1!$B$8</c:f>
              <c:numCache>
                <c:formatCode>General</c:formatCode>
                <c:ptCount val="1"/>
                <c:pt idx="0">
                  <c:v>154333</c:v>
                </c:pt>
              </c:numCache>
            </c:numRef>
          </c:val>
          <c:extLst>
            <c:ext xmlns:c16="http://schemas.microsoft.com/office/drawing/2014/chart" uri="{C3380CC4-5D6E-409C-BE32-E72D297353CC}">
              <c16:uniqueId val="{00000006-CB1D-43D3-AA75-7D20D504CC1D}"/>
            </c:ext>
          </c:extLst>
        </c:ser>
        <c:ser>
          <c:idx val="7"/>
          <c:order val="7"/>
          <c:tx>
            <c:strRef>
              <c:f>Sheet1!$A$9</c:f>
              <c:strCache>
                <c:ptCount val="1"/>
                <c:pt idx="0">
                  <c:v>2005</c:v>
                </c:pt>
              </c:strCache>
            </c:strRef>
          </c:tx>
          <c:spPr>
            <a:solidFill>
              <a:schemeClr val="accent2">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Sheet1!$B$9</c:f>
              <c:numCache>
                <c:formatCode>General</c:formatCode>
                <c:ptCount val="1"/>
                <c:pt idx="0">
                  <c:v>155553</c:v>
                </c:pt>
              </c:numCache>
            </c:numRef>
          </c:val>
          <c:extLst>
            <c:ext xmlns:c16="http://schemas.microsoft.com/office/drawing/2014/chart" uri="{C3380CC4-5D6E-409C-BE32-E72D297353CC}">
              <c16:uniqueId val="{00000007-CB1D-43D3-AA75-7D20D504CC1D}"/>
            </c:ext>
          </c:extLst>
        </c:ser>
        <c:ser>
          <c:idx val="8"/>
          <c:order val="8"/>
          <c:tx>
            <c:strRef>
              <c:f>Sheet1!$A$10</c:f>
              <c:strCache>
                <c:ptCount val="1"/>
                <c:pt idx="0">
                  <c:v>2006</c:v>
                </c:pt>
              </c:strCache>
            </c:strRef>
          </c:tx>
          <c:spPr>
            <a:solidFill>
              <a:schemeClr val="accent3">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Sheet1!$B$10</c:f>
              <c:numCache>
                <c:formatCode>General</c:formatCode>
                <c:ptCount val="1"/>
                <c:pt idx="0">
                  <c:v>164765</c:v>
                </c:pt>
              </c:numCache>
            </c:numRef>
          </c:val>
          <c:extLst>
            <c:ext xmlns:c16="http://schemas.microsoft.com/office/drawing/2014/chart" uri="{C3380CC4-5D6E-409C-BE32-E72D297353CC}">
              <c16:uniqueId val="{00000008-CB1D-43D3-AA75-7D20D504CC1D}"/>
            </c:ext>
          </c:extLst>
        </c:ser>
        <c:ser>
          <c:idx val="9"/>
          <c:order val="9"/>
          <c:tx>
            <c:strRef>
              <c:f>Sheet1!$A$11</c:f>
              <c:strCache>
                <c:ptCount val="1"/>
                <c:pt idx="0">
                  <c:v>2007</c:v>
                </c:pt>
              </c:strCache>
            </c:strRef>
          </c:tx>
          <c:spPr>
            <a:solidFill>
              <a:schemeClr val="accent4">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Sheet1!$B$11</c:f>
              <c:numCache>
                <c:formatCode>General</c:formatCode>
                <c:ptCount val="1"/>
                <c:pt idx="0">
                  <c:v>185312</c:v>
                </c:pt>
              </c:numCache>
            </c:numRef>
          </c:val>
          <c:extLst>
            <c:ext xmlns:c16="http://schemas.microsoft.com/office/drawing/2014/chart" uri="{C3380CC4-5D6E-409C-BE32-E72D297353CC}">
              <c16:uniqueId val="{00000009-CB1D-43D3-AA75-7D20D504CC1D}"/>
            </c:ext>
          </c:extLst>
        </c:ser>
        <c:ser>
          <c:idx val="10"/>
          <c:order val="10"/>
          <c:tx>
            <c:strRef>
              <c:f>Sheet1!$A$12</c:f>
              <c:strCache>
                <c:ptCount val="1"/>
                <c:pt idx="0">
                  <c:v>2008</c:v>
                </c:pt>
              </c:strCache>
            </c:strRef>
          </c:tx>
          <c:spPr>
            <a:solidFill>
              <a:schemeClr val="accent5">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Sheet1!$B$12</c:f>
              <c:numCache>
                <c:formatCode>General</c:formatCode>
                <c:ptCount val="1"/>
                <c:pt idx="0">
                  <c:v>195856</c:v>
                </c:pt>
              </c:numCache>
            </c:numRef>
          </c:val>
          <c:extLst>
            <c:ext xmlns:c16="http://schemas.microsoft.com/office/drawing/2014/chart" uri="{C3380CC4-5D6E-409C-BE32-E72D297353CC}">
              <c16:uniqueId val="{0000000A-CB1D-43D3-AA75-7D20D504CC1D}"/>
            </c:ext>
          </c:extLst>
        </c:ser>
        <c:ser>
          <c:idx val="11"/>
          <c:order val="11"/>
          <c:tx>
            <c:strRef>
              <c:f>Sheet1!$A$13</c:f>
              <c:strCache>
                <c:ptCount val="1"/>
                <c:pt idx="0">
                  <c:v>2009</c:v>
                </c:pt>
              </c:strCache>
            </c:strRef>
          </c:tx>
          <c:spPr>
            <a:solidFill>
              <a:schemeClr val="accent6">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Sheet1!$B$13</c:f>
              <c:numCache>
                <c:formatCode>General</c:formatCode>
                <c:ptCount val="1"/>
                <c:pt idx="0">
                  <c:v>203804</c:v>
                </c:pt>
              </c:numCache>
            </c:numRef>
          </c:val>
          <c:extLst>
            <c:ext xmlns:c16="http://schemas.microsoft.com/office/drawing/2014/chart" uri="{C3380CC4-5D6E-409C-BE32-E72D297353CC}">
              <c16:uniqueId val="{0000000B-CB1D-43D3-AA75-7D20D504CC1D}"/>
            </c:ext>
          </c:extLst>
        </c:ser>
        <c:ser>
          <c:idx val="12"/>
          <c:order val="12"/>
          <c:tx>
            <c:strRef>
              <c:f>Sheet1!$A$14</c:f>
              <c:strCache>
                <c:ptCount val="1"/>
                <c:pt idx="0">
                  <c:v>2010</c:v>
                </c:pt>
              </c:strCache>
            </c:strRef>
          </c:tx>
          <c:spPr>
            <a:solidFill>
              <a:schemeClr val="accent1">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Sheet1!$B$14</c:f>
              <c:numCache>
                <c:formatCode>General</c:formatCode>
                <c:ptCount val="1"/>
                <c:pt idx="0">
                  <c:v>213585</c:v>
                </c:pt>
              </c:numCache>
            </c:numRef>
          </c:val>
          <c:extLst>
            <c:ext xmlns:c16="http://schemas.microsoft.com/office/drawing/2014/chart" uri="{C3380CC4-5D6E-409C-BE32-E72D297353CC}">
              <c16:uniqueId val="{0000000C-CB1D-43D3-AA75-7D20D504CC1D}"/>
            </c:ext>
          </c:extLst>
        </c:ser>
        <c:ser>
          <c:idx val="13"/>
          <c:order val="13"/>
          <c:tx>
            <c:strRef>
              <c:f>Sheet1!$A$15</c:f>
              <c:strCache>
                <c:ptCount val="1"/>
                <c:pt idx="0">
                  <c:v>2011</c:v>
                </c:pt>
              </c:strCache>
            </c:strRef>
          </c:tx>
          <c:spPr>
            <a:solidFill>
              <a:schemeClr val="accent2">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Sheet1!$B$15</c:f>
              <c:numCache>
                <c:formatCode>General</c:formatCode>
                <c:ptCount val="1"/>
                <c:pt idx="0">
                  <c:v>228650</c:v>
                </c:pt>
              </c:numCache>
            </c:numRef>
          </c:val>
          <c:extLst>
            <c:ext xmlns:c16="http://schemas.microsoft.com/office/drawing/2014/chart" uri="{C3380CC4-5D6E-409C-BE32-E72D297353CC}">
              <c16:uniqueId val="{0000000D-CB1D-43D3-AA75-7D20D504CC1D}"/>
            </c:ext>
          </c:extLst>
        </c:ser>
        <c:ser>
          <c:idx val="14"/>
          <c:order val="14"/>
          <c:tx>
            <c:strRef>
              <c:f>Sheet1!$A$16</c:f>
              <c:strCache>
                <c:ptCount val="1"/>
                <c:pt idx="0">
                  <c:v>2012</c:v>
                </c:pt>
              </c:strCache>
            </c:strRef>
          </c:tx>
          <c:spPr>
            <a:solidFill>
              <a:schemeClr val="accent3">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Sheet1!$B$16</c:f>
              <c:numCache>
                <c:formatCode>General</c:formatCode>
                <c:ptCount val="1"/>
                <c:pt idx="0">
                  <c:v>244270</c:v>
                </c:pt>
              </c:numCache>
            </c:numRef>
          </c:val>
          <c:extLst>
            <c:ext xmlns:c16="http://schemas.microsoft.com/office/drawing/2014/chart" uri="{C3380CC4-5D6E-409C-BE32-E72D297353CC}">
              <c16:uniqueId val="{0000000E-CB1D-43D3-AA75-7D20D504CC1D}"/>
            </c:ext>
          </c:extLst>
        </c:ser>
        <c:ser>
          <c:idx val="15"/>
          <c:order val="15"/>
          <c:tx>
            <c:strRef>
              <c:f>Sheet1!$A$17</c:f>
              <c:strCache>
                <c:ptCount val="1"/>
                <c:pt idx="0">
                  <c:v>2013</c:v>
                </c:pt>
              </c:strCache>
            </c:strRef>
          </c:tx>
          <c:spPr>
            <a:solidFill>
              <a:schemeClr val="accent4">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Sheet1!$B$17</c:f>
              <c:numCache>
                <c:formatCode>General</c:formatCode>
                <c:ptCount val="1"/>
                <c:pt idx="0">
                  <c:v>309546</c:v>
                </c:pt>
              </c:numCache>
            </c:numRef>
          </c:val>
          <c:extLst>
            <c:ext xmlns:c16="http://schemas.microsoft.com/office/drawing/2014/chart" uri="{C3380CC4-5D6E-409C-BE32-E72D297353CC}">
              <c16:uniqueId val="{0000000F-CB1D-43D3-AA75-7D20D504CC1D}"/>
            </c:ext>
          </c:extLst>
        </c:ser>
        <c:ser>
          <c:idx val="16"/>
          <c:order val="16"/>
          <c:tx>
            <c:strRef>
              <c:f>Sheet1!$A$18</c:f>
              <c:strCache>
                <c:ptCount val="1"/>
                <c:pt idx="0">
                  <c:v>2014</c:v>
                </c:pt>
              </c:strCache>
            </c:strRef>
          </c:tx>
          <c:spPr>
            <a:solidFill>
              <a:schemeClr val="accent5">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Sheet1!$B$18</c:f>
              <c:numCache>
                <c:formatCode>General</c:formatCode>
                <c:ptCount val="1"/>
                <c:pt idx="0">
                  <c:v>337922</c:v>
                </c:pt>
              </c:numCache>
            </c:numRef>
          </c:val>
          <c:extLst>
            <c:ext xmlns:c16="http://schemas.microsoft.com/office/drawing/2014/chart" uri="{C3380CC4-5D6E-409C-BE32-E72D297353CC}">
              <c16:uniqueId val="{00000010-CB1D-43D3-AA75-7D20D504CC1D}"/>
            </c:ext>
          </c:extLst>
        </c:ser>
        <c:ser>
          <c:idx val="17"/>
          <c:order val="17"/>
          <c:tx>
            <c:strRef>
              <c:f>Sheet1!$A$19</c:f>
              <c:strCache>
                <c:ptCount val="1"/>
                <c:pt idx="0">
                  <c:v>2015</c:v>
                </c:pt>
              </c:strCache>
            </c:strRef>
          </c:tx>
          <c:spPr>
            <a:solidFill>
              <a:schemeClr val="accent6">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Sheet1!$B$19</c:f>
              <c:numCache>
                <c:formatCode>General</c:formatCode>
                <c:ptCount val="1"/>
                <c:pt idx="0">
                  <c:v>327394</c:v>
                </c:pt>
              </c:numCache>
            </c:numRef>
          </c:val>
          <c:extLst>
            <c:ext xmlns:c16="http://schemas.microsoft.com/office/drawing/2014/chart" uri="{C3380CC4-5D6E-409C-BE32-E72D297353CC}">
              <c16:uniqueId val="{00000011-CB1D-43D3-AA75-7D20D504CC1D}"/>
            </c:ext>
          </c:extLst>
        </c:ser>
        <c:ser>
          <c:idx val="18"/>
          <c:order val="18"/>
          <c:tx>
            <c:strRef>
              <c:f>Sheet1!$A$20</c:f>
              <c:strCache>
                <c:ptCount val="1"/>
                <c:pt idx="0">
                  <c:v>2016</c:v>
                </c:pt>
              </c:strCache>
            </c:strRef>
          </c:tx>
          <c:spPr>
            <a:solidFill>
              <a:schemeClr val="accent1">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Sheet1!$B$20</c:f>
              <c:numCache>
                <c:formatCode>General</c:formatCode>
                <c:ptCount val="1"/>
                <c:pt idx="0">
                  <c:v>338954</c:v>
                </c:pt>
              </c:numCache>
            </c:numRef>
          </c:val>
          <c:extLst>
            <c:ext xmlns:c16="http://schemas.microsoft.com/office/drawing/2014/chart" uri="{C3380CC4-5D6E-409C-BE32-E72D297353CC}">
              <c16:uniqueId val="{00000012-CB1D-43D3-AA75-7D20D504CC1D}"/>
            </c:ext>
          </c:extLst>
        </c:ser>
        <c:ser>
          <c:idx val="19"/>
          <c:order val="19"/>
          <c:tx>
            <c:strRef>
              <c:f>Sheet1!$A$21</c:f>
              <c:strCache>
                <c:ptCount val="1"/>
                <c:pt idx="0">
                  <c:v>2017</c:v>
                </c:pt>
              </c:strCache>
            </c:strRef>
          </c:tx>
          <c:spPr>
            <a:solidFill>
              <a:schemeClr val="accent2">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Sheet1!$B$21</c:f>
              <c:numCache>
                <c:formatCode>General</c:formatCode>
                <c:ptCount val="1"/>
                <c:pt idx="0">
                  <c:v>359849</c:v>
                </c:pt>
              </c:numCache>
            </c:numRef>
          </c:val>
          <c:extLst>
            <c:ext xmlns:c16="http://schemas.microsoft.com/office/drawing/2014/chart" uri="{C3380CC4-5D6E-409C-BE32-E72D297353CC}">
              <c16:uniqueId val="{00000013-CB1D-43D3-AA75-7D20D504CC1D}"/>
            </c:ext>
          </c:extLst>
        </c:ser>
        <c:ser>
          <c:idx val="20"/>
          <c:order val="20"/>
          <c:tx>
            <c:strRef>
              <c:f>Sheet1!$A$22</c:f>
              <c:strCache>
                <c:ptCount val="1"/>
                <c:pt idx="0">
                  <c:v>2018</c:v>
                </c:pt>
              </c:strCache>
            </c:strRef>
          </c:tx>
          <c:spPr>
            <a:solidFill>
              <a:schemeClr val="accent3">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Sheet1!$B$22</c:f>
              <c:numCache>
                <c:formatCode>General</c:formatCode>
                <c:ptCount val="1"/>
                <c:pt idx="0">
                  <c:v>378277</c:v>
                </c:pt>
              </c:numCache>
            </c:numRef>
          </c:val>
          <c:extLst>
            <c:ext xmlns:c16="http://schemas.microsoft.com/office/drawing/2014/chart" uri="{C3380CC4-5D6E-409C-BE32-E72D297353CC}">
              <c16:uniqueId val="{00000014-CB1D-43D3-AA75-7D20D504CC1D}"/>
            </c:ext>
          </c:extLst>
        </c:ser>
        <c:ser>
          <c:idx val="21"/>
          <c:order val="21"/>
          <c:tx>
            <c:strRef>
              <c:f>Sheet1!$A$23</c:f>
              <c:strCache>
                <c:ptCount val="1"/>
                <c:pt idx="0">
                  <c:v>2019</c:v>
                </c:pt>
              </c:strCache>
            </c:strRef>
          </c:tx>
          <c:spPr>
            <a:solidFill>
              <a:schemeClr val="accent4">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Sheet1!$B$1</c:f>
              <c:strCache>
                <c:ptCount val="1"/>
                <c:pt idx="0">
                  <c:v>Total crime against Women</c:v>
                </c:pt>
              </c:strCache>
            </c:strRef>
          </c:cat>
          <c:val>
            <c:numRef>
              <c:f>Sheet1!$B$23</c:f>
              <c:numCache>
                <c:formatCode>General</c:formatCode>
                <c:ptCount val="1"/>
                <c:pt idx="0">
                  <c:v>405861</c:v>
                </c:pt>
              </c:numCache>
            </c:numRef>
          </c:val>
          <c:extLst>
            <c:ext xmlns:c16="http://schemas.microsoft.com/office/drawing/2014/chart" uri="{C3380CC4-5D6E-409C-BE32-E72D297353CC}">
              <c16:uniqueId val="{00000015-CB1D-43D3-AA75-7D20D504CC1D}"/>
            </c:ext>
          </c:extLst>
        </c:ser>
        <c:dLbls>
          <c:dLblPos val="inEnd"/>
          <c:showLegendKey val="0"/>
          <c:showVal val="1"/>
          <c:showCatName val="0"/>
          <c:showSerName val="0"/>
          <c:showPercent val="0"/>
          <c:showBubbleSize val="0"/>
        </c:dLbls>
        <c:gapWidth val="65"/>
        <c:axId val="853871136"/>
        <c:axId val="853866816"/>
      </c:barChart>
      <c:catAx>
        <c:axId val="853871136"/>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Years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853866816"/>
        <c:crosses val="autoZero"/>
        <c:auto val="1"/>
        <c:lblAlgn val="ctr"/>
        <c:lblOffset val="100"/>
        <c:noMultiLvlLbl val="0"/>
      </c:catAx>
      <c:valAx>
        <c:axId val="85386681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No</a:t>
                </a:r>
                <a:r>
                  <a:rPr lang="en-US" baseline="0"/>
                  <a:t> of women</a:t>
                </a:r>
                <a:endParaRPr lang="en-US"/>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85387113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088bd7c7e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088bd7c7e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208dc9dcdf0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208dc9dcdf0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208dc9dcdf0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208dc9dcdf0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548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08dc9dcdf0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08dc9dcdf0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08dc9dcdf0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208dc9dcdf0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208dc9dcdf0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208dc9dcdf0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208dc9dcdf0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208dc9dcdf0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125d80b41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125d80b41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125d80b41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125d80b41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208dc9dcdf0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208dc9dcdf0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208dc9dcdf0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208dc9dcdf0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125d80b419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125d80b419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20c76071b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20c76071b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2088bd7c7e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2088bd7c7e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2088bd7c7e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2088bd7c7e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7340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2088bd7c7e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2088bd7c7e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5952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2088bd7c7e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2088bd7c7e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218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2088bd7c7e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2088bd7c7e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681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2088bd7c7e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2088bd7c7e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824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2088bd7c7e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2088bd7c7e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5961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2088bd7c7e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2088bd7c7e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6078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2088bd7c7e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2088bd7c7e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6236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2088bd7c7e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2088bd7c7e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72240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2088bd7c7e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2088bd7c7e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0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125d80b41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125d80b41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25d80b4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125d80b4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08dc9dcdf0_0_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08dc9dcdf0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827125"/>
            <a:ext cx="4136400" cy="263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a:solidFill>
                  <a:srgbClr val="191919"/>
                </a:solidFill>
                <a:latin typeface="Poppins SemiBold"/>
                <a:ea typeface="Poppins SemiBold"/>
                <a:cs typeface="Poppins SemiBold"/>
                <a:sym typeface="Poppins Semi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646163"/>
            <a:ext cx="2988300" cy="67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4608500"/>
            <a:ext cx="531000" cy="531000"/>
          </a:xfrm>
          <a:prstGeom prst="corner">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
        <p:cNvGrpSpPr/>
        <p:nvPr/>
      </p:nvGrpSpPr>
      <p:grpSpPr>
        <a:xfrm>
          <a:off x="0" y="0"/>
          <a:ext cx="0" cy="0"/>
          <a:chOff x="0" y="0"/>
          <a:chExt cx="0" cy="0"/>
        </a:xfrm>
      </p:grpSpPr>
      <p:sp>
        <p:nvSpPr>
          <p:cNvPr id="63" name="Google Shape;63;p11"/>
          <p:cNvSpPr txBox="1">
            <a:spLocks noGrp="1"/>
          </p:cNvSpPr>
          <p:nvPr>
            <p:ph type="title" hasCustomPrompt="1"/>
          </p:nvPr>
        </p:nvSpPr>
        <p:spPr>
          <a:xfrm>
            <a:off x="1284000" y="1459475"/>
            <a:ext cx="6576000" cy="15111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4" name="Google Shape;64;p11"/>
          <p:cNvSpPr txBox="1">
            <a:spLocks noGrp="1"/>
          </p:cNvSpPr>
          <p:nvPr>
            <p:ph type="subTitle" idx="1"/>
          </p:nvPr>
        </p:nvSpPr>
        <p:spPr>
          <a:xfrm>
            <a:off x="1284000" y="2970625"/>
            <a:ext cx="6576000" cy="42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5" name="Google Shape;65;p11"/>
          <p:cNvSpPr/>
          <p:nvPr/>
        </p:nvSpPr>
        <p:spPr>
          <a:xfrm rot="-2700000">
            <a:off x="275362" y="765466"/>
            <a:ext cx="504026" cy="504026"/>
          </a:xfrm>
          <a:prstGeom prst="blockArc">
            <a:avLst>
              <a:gd name="adj1" fmla="val 10800000"/>
              <a:gd name="adj2" fmla="val 53961"/>
              <a:gd name="adj3" fmla="val 272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715100" y="3621675"/>
            <a:ext cx="46509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7" name="Google Shape;87;p14"/>
          <p:cNvSpPr txBox="1">
            <a:spLocks noGrp="1"/>
          </p:cNvSpPr>
          <p:nvPr>
            <p:ph type="subTitle" idx="1"/>
          </p:nvPr>
        </p:nvSpPr>
        <p:spPr>
          <a:xfrm>
            <a:off x="715100" y="989925"/>
            <a:ext cx="4650900" cy="245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BLANK_1_1_1">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715099" y="1994625"/>
            <a:ext cx="3220500" cy="17577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90" name="Google Shape;90;p15"/>
          <p:cNvSpPr txBox="1">
            <a:spLocks noGrp="1"/>
          </p:cNvSpPr>
          <p:nvPr>
            <p:ph type="title" idx="2" hasCustomPrompt="1"/>
          </p:nvPr>
        </p:nvSpPr>
        <p:spPr>
          <a:xfrm>
            <a:off x="824475" y="704344"/>
            <a:ext cx="1368300" cy="12903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1" name="Google Shape;91;p15"/>
          <p:cNvSpPr txBox="1">
            <a:spLocks noGrp="1"/>
          </p:cNvSpPr>
          <p:nvPr>
            <p:ph type="subTitle" idx="1"/>
          </p:nvPr>
        </p:nvSpPr>
        <p:spPr>
          <a:xfrm>
            <a:off x="715099" y="3716449"/>
            <a:ext cx="32205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5"/>
          <p:cNvSpPr>
            <a:spLocks noGrp="1"/>
          </p:cNvSpPr>
          <p:nvPr>
            <p:ph type="pic" idx="3"/>
          </p:nvPr>
        </p:nvSpPr>
        <p:spPr>
          <a:xfrm>
            <a:off x="6565800" y="961675"/>
            <a:ext cx="2578200" cy="4187700"/>
          </a:xfrm>
          <a:prstGeom prst="round2SameRect">
            <a:avLst>
              <a:gd name="adj1" fmla="val 50000"/>
              <a:gd name="adj2" fmla="val 0"/>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 name="Google Shape;95;p16"/>
          <p:cNvSpPr/>
          <p:nvPr/>
        </p:nvSpPr>
        <p:spPr>
          <a:xfrm rot="-2700000">
            <a:off x="8539789" y="4602428"/>
            <a:ext cx="535421" cy="535421"/>
          </a:xfrm>
          <a:prstGeom prst="blockArc">
            <a:avLst>
              <a:gd name="adj1" fmla="val 10800000"/>
              <a:gd name="adj2" fmla="val 53961"/>
              <a:gd name="adj3" fmla="val 272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rot="-8100000">
            <a:off x="110889" y="4340778"/>
            <a:ext cx="535421" cy="535421"/>
          </a:xfrm>
          <a:prstGeom prst="pie">
            <a:avLst>
              <a:gd name="adj1" fmla="val 56115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rot="10800000">
            <a:off x="8613000" y="-2625"/>
            <a:ext cx="531000" cy="5310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0" name="Google Shape;100;p17"/>
          <p:cNvSpPr/>
          <p:nvPr/>
        </p:nvSpPr>
        <p:spPr>
          <a:xfrm rot="5400000">
            <a:off x="-657305" y="3840900"/>
            <a:ext cx="1302600" cy="1302600"/>
          </a:xfrm>
          <a:prstGeom prst="blockArc">
            <a:avLst>
              <a:gd name="adj1" fmla="val 10800000"/>
              <a:gd name="adj2" fmla="val 569"/>
              <a:gd name="adj3" fmla="val 187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8613000" y="4614407"/>
            <a:ext cx="531000" cy="531000"/>
          </a:xfrm>
          <a:prstGeom prst="corner">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rot="-1450854">
            <a:off x="8522459" y="526174"/>
            <a:ext cx="535376" cy="535376"/>
          </a:xfrm>
          <a:prstGeom prst="pie">
            <a:avLst>
              <a:gd name="adj1" fmla="val 5611512"/>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720000" y="1381788"/>
            <a:ext cx="2512500" cy="1148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5" name="Google Shape;105;p18"/>
          <p:cNvSpPr txBox="1">
            <a:spLocks noGrp="1"/>
          </p:cNvSpPr>
          <p:nvPr>
            <p:ph type="subTitle" idx="1"/>
          </p:nvPr>
        </p:nvSpPr>
        <p:spPr>
          <a:xfrm>
            <a:off x="720000" y="2529913"/>
            <a:ext cx="2512500" cy="1231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8"/>
          <p:cNvSpPr/>
          <p:nvPr/>
        </p:nvSpPr>
        <p:spPr>
          <a:xfrm rot="-2700000">
            <a:off x="1802989" y="40153"/>
            <a:ext cx="535421" cy="535421"/>
          </a:xfrm>
          <a:prstGeom prst="blockArc">
            <a:avLst>
              <a:gd name="adj1" fmla="val 10800000"/>
              <a:gd name="adj2" fmla="val 53961"/>
              <a:gd name="adj3" fmla="val 272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p:nvPr/>
        </p:nvSpPr>
        <p:spPr>
          <a:xfrm>
            <a:off x="0" y="4608500"/>
            <a:ext cx="531000" cy="531000"/>
          </a:xfrm>
          <a:prstGeom prst="corner">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p:nvPr/>
        </p:nvSpPr>
        <p:spPr>
          <a:xfrm rot="-8100000">
            <a:off x="8341239" y="4451178"/>
            <a:ext cx="535421" cy="535421"/>
          </a:xfrm>
          <a:prstGeom prst="pie">
            <a:avLst>
              <a:gd name="adj1" fmla="val 5611512"/>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715100" y="1112100"/>
            <a:ext cx="3572400" cy="16284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 name="Google Shape;111;p19"/>
          <p:cNvSpPr txBox="1">
            <a:spLocks noGrp="1"/>
          </p:cNvSpPr>
          <p:nvPr>
            <p:ph type="subTitle" idx="1"/>
          </p:nvPr>
        </p:nvSpPr>
        <p:spPr>
          <a:xfrm>
            <a:off x="715100" y="2708825"/>
            <a:ext cx="3572400" cy="974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19"/>
          <p:cNvSpPr>
            <a:spLocks noGrp="1"/>
          </p:cNvSpPr>
          <p:nvPr>
            <p:ph type="pic" idx="2"/>
          </p:nvPr>
        </p:nvSpPr>
        <p:spPr>
          <a:xfrm>
            <a:off x="5018950" y="1377450"/>
            <a:ext cx="3363000" cy="3766200"/>
          </a:xfrm>
          <a:prstGeom prst="round2SameRect">
            <a:avLst>
              <a:gd name="adj1" fmla="val 50000"/>
              <a:gd name="adj2" fmla="val 0"/>
            </a:avLst>
          </a:prstGeom>
          <a:noFill/>
          <a:ln>
            <a:noFill/>
          </a:ln>
        </p:spPr>
      </p:sp>
      <p:sp>
        <p:nvSpPr>
          <p:cNvPr id="113" name="Google Shape;113;p19"/>
          <p:cNvSpPr/>
          <p:nvPr/>
        </p:nvSpPr>
        <p:spPr>
          <a:xfrm rot="-2700000">
            <a:off x="4258814" y="48378"/>
            <a:ext cx="535421" cy="535421"/>
          </a:xfrm>
          <a:prstGeom prst="blockArc">
            <a:avLst>
              <a:gd name="adj1" fmla="val 10800000"/>
              <a:gd name="adj2" fmla="val 53961"/>
              <a:gd name="adj3" fmla="val 272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rot="2700000">
            <a:off x="262414" y="4462978"/>
            <a:ext cx="535421" cy="535421"/>
          </a:xfrm>
          <a:prstGeom prst="blockArc">
            <a:avLst>
              <a:gd name="adj1" fmla="val 10800000"/>
              <a:gd name="adj2" fmla="val 53961"/>
              <a:gd name="adj3" fmla="val 272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2_1">
    <p:spTree>
      <p:nvGrpSpPr>
        <p:cNvPr id="1" name="Shape 115"/>
        <p:cNvGrpSpPr/>
        <p:nvPr/>
      </p:nvGrpSpPr>
      <p:grpSpPr>
        <a:xfrm>
          <a:off x="0" y="0"/>
          <a:ext cx="0" cy="0"/>
          <a:chOff x="0" y="0"/>
          <a:chExt cx="0" cy="0"/>
        </a:xfrm>
      </p:grpSpPr>
      <p:sp>
        <p:nvSpPr>
          <p:cNvPr id="116" name="Google Shape;116;p20"/>
          <p:cNvSpPr txBox="1">
            <a:spLocks noGrp="1"/>
          </p:cNvSpPr>
          <p:nvPr>
            <p:ph type="subTitle" idx="1"/>
          </p:nvPr>
        </p:nvSpPr>
        <p:spPr>
          <a:xfrm>
            <a:off x="720000" y="1107700"/>
            <a:ext cx="7704000" cy="1148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17" name="Google Shape;117;p20"/>
          <p:cNvSpPr/>
          <p:nvPr/>
        </p:nvSpPr>
        <p:spPr>
          <a:xfrm rot="-2700000">
            <a:off x="8539789" y="48378"/>
            <a:ext cx="535421" cy="535421"/>
          </a:xfrm>
          <a:prstGeom prst="blockArc">
            <a:avLst>
              <a:gd name="adj1" fmla="val 10800000"/>
              <a:gd name="adj2" fmla="val 53961"/>
              <a:gd name="adj3" fmla="val 272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rot="2700000">
            <a:off x="262414" y="4462978"/>
            <a:ext cx="535421" cy="535421"/>
          </a:xfrm>
          <a:prstGeom prst="blockArc">
            <a:avLst>
              <a:gd name="adj1" fmla="val 10800000"/>
              <a:gd name="adj2" fmla="val 53961"/>
              <a:gd name="adj3" fmla="val 272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0"/>
        <p:cNvGrpSpPr/>
        <p:nvPr/>
      </p:nvGrpSpPr>
      <p:grpSpPr>
        <a:xfrm>
          <a:off x="0" y="0"/>
          <a:ext cx="0" cy="0"/>
          <a:chOff x="0" y="0"/>
          <a:chExt cx="0" cy="0"/>
        </a:xfrm>
      </p:grpSpPr>
      <p:sp>
        <p:nvSpPr>
          <p:cNvPr id="121" name="Google Shape;121;p21"/>
          <p:cNvSpPr txBox="1">
            <a:spLocks noGrp="1"/>
          </p:cNvSpPr>
          <p:nvPr>
            <p:ph type="subTitle" idx="1"/>
          </p:nvPr>
        </p:nvSpPr>
        <p:spPr>
          <a:xfrm>
            <a:off x="1290763" y="2895950"/>
            <a:ext cx="29076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2" name="Google Shape;122;p21"/>
          <p:cNvSpPr txBox="1">
            <a:spLocks noGrp="1"/>
          </p:cNvSpPr>
          <p:nvPr>
            <p:ph type="subTitle" idx="2"/>
          </p:nvPr>
        </p:nvSpPr>
        <p:spPr>
          <a:xfrm>
            <a:off x="4945638" y="2895950"/>
            <a:ext cx="29076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3" name="Google Shape;123;p21"/>
          <p:cNvSpPr txBox="1">
            <a:spLocks noGrp="1"/>
          </p:cNvSpPr>
          <p:nvPr>
            <p:ph type="subTitle" idx="3"/>
          </p:nvPr>
        </p:nvSpPr>
        <p:spPr>
          <a:xfrm>
            <a:off x="1290763" y="34396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21"/>
          <p:cNvSpPr txBox="1">
            <a:spLocks noGrp="1"/>
          </p:cNvSpPr>
          <p:nvPr>
            <p:ph type="subTitle" idx="4"/>
          </p:nvPr>
        </p:nvSpPr>
        <p:spPr>
          <a:xfrm>
            <a:off x="4945638" y="34396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21"/>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6" name="Google Shape;126;p21"/>
          <p:cNvSpPr/>
          <p:nvPr/>
        </p:nvSpPr>
        <p:spPr>
          <a:xfrm rot="5400000" flipH="1">
            <a:off x="-657305" y="3464972"/>
            <a:ext cx="1302600" cy="1302600"/>
          </a:xfrm>
          <a:prstGeom prst="blockArc">
            <a:avLst>
              <a:gd name="adj1" fmla="val 10800000"/>
              <a:gd name="adj2" fmla="val 569"/>
              <a:gd name="adj3" fmla="val 187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p:nvPr/>
        </p:nvSpPr>
        <p:spPr>
          <a:xfrm rot="10800000">
            <a:off x="8626082" y="-10"/>
            <a:ext cx="531000" cy="531000"/>
          </a:xfrm>
          <a:prstGeom prst="corner">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rot="-9349146" flipH="1">
            <a:off x="8522459" y="2221673"/>
            <a:ext cx="535376" cy="535376"/>
          </a:xfrm>
          <a:prstGeom prst="pie">
            <a:avLst>
              <a:gd name="adj1" fmla="val 5611512"/>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068675" y="2491331"/>
            <a:ext cx="3643200" cy="841800"/>
          </a:xfrm>
          <a:prstGeom prst="rect">
            <a:avLst/>
          </a:prstGeom>
        </p:spPr>
        <p:txBody>
          <a:bodyPr spcFirstLastPara="1" wrap="square" lIns="91425" tIns="91425" rIns="91425" bIns="91425" anchor="ctr" anchorCtr="0">
            <a:noAutofit/>
          </a:bodyPr>
          <a:lstStyle>
            <a:lvl1pPr lvl="0">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4" name="Google Shape;14;p3"/>
          <p:cNvSpPr txBox="1">
            <a:spLocks noGrp="1"/>
          </p:cNvSpPr>
          <p:nvPr>
            <p:ph type="title" idx="2" hasCustomPrompt="1"/>
          </p:nvPr>
        </p:nvSpPr>
        <p:spPr>
          <a:xfrm>
            <a:off x="4162075" y="1090394"/>
            <a:ext cx="1368300" cy="12903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4068675" y="3406606"/>
            <a:ext cx="36432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29"/>
        <p:cNvGrpSpPr/>
        <p:nvPr/>
      </p:nvGrpSpPr>
      <p:grpSpPr>
        <a:xfrm>
          <a:off x="0" y="0"/>
          <a:ext cx="0" cy="0"/>
          <a:chOff x="0" y="0"/>
          <a:chExt cx="0" cy="0"/>
        </a:xfrm>
      </p:grpSpPr>
      <p:sp>
        <p:nvSpPr>
          <p:cNvPr id="130" name="Google Shape;130;p22"/>
          <p:cNvSpPr txBox="1">
            <a:spLocks noGrp="1"/>
          </p:cNvSpPr>
          <p:nvPr>
            <p:ph type="subTitle" idx="1"/>
          </p:nvPr>
        </p:nvSpPr>
        <p:spPr>
          <a:xfrm>
            <a:off x="720025" y="1225750"/>
            <a:ext cx="3725400" cy="338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31" name="Google Shape;131;p22"/>
          <p:cNvSpPr txBox="1">
            <a:spLocks noGrp="1"/>
          </p:cNvSpPr>
          <p:nvPr>
            <p:ph type="subTitle" idx="2"/>
          </p:nvPr>
        </p:nvSpPr>
        <p:spPr>
          <a:xfrm>
            <a:off x="4698775" y="1225750"/>
            <a:ext cx="3725400" cy="338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32" name="Google Shape;132;p22"/>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3" name="Google Shape;133;p22"/>
          <p:cNvSpPr/>
          <p:nvPr/>
        </p:nvSpPr>
        <p:spPr>
          <a:xfrm rot="-2700000">
            <a:off x="8539789" y="4602428"/>
            <a:ext cx="535421" cy="535421"/>
          </a:xfrm>
          <a:prstGeom prst="blockArc">
            <a:avLst>
              <a:gd name="adj1" fmla="val 10800000"/>
              <a:gd name="adj2" fmla="val 53961"/>
              <a:gd name="adj3" fmla="val 272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rot="-8100000">
            <a:off x="110889" y="3962178"/>
            <a:ext cx="535421" cy="535421"/>
          </a:xfrm>
          <a:prstGeom prst="pie">
            <a:avLst>
              <a:gd name="adj1" fmla="val 56115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rot="10800000">
            <a:off x="8626082" y="-10"/>
            <a:ext cx="531000" cy="5310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8" name="Google Shape;138;p23"/>
          <p:cNvSpPr txBox="1">
            <a:spLocks noGrp="1"/>
          </p:cNvSpPr>
          <p:nvPr>
            <p:ph type="subTitle" idx="1"/>
          </p:nvPr>
        </p:nvSpPr>
        <p:spPr>
          <a:xfrm>
            <a:off x="720000" y="2633250"/>
            <a:ext cx="24324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9" name="Google Shape;139;p23"/>
          <p:cNvSpPr txBox="1">
            <a:spLocks noGrp="1"/>
          </p:cNvSpPr>
          <p:nvPr>
            <p:ph type="subTitle" idx="2"/>
          </p:nvPr>
        </p:nvSpPr>
        <p:spPr>
          <a:xfrm>
            <a:off x="720000" y="2935429"/>
            <a:ext cx="2432400" cy="1069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3"/>
          <p:cNvSpPr txBox="1">
            <a:spLocks noGrp="1"/>
          </p:cNvSpPr>
          <p:nvPr>
            <p:ph type="subTitle" idx="3"/>
          </p:nvPr>
        </p:nvSpPr>
        <p:spPr>
          <a:xfrm>
            <a:off x="3355800" y="2935429"/>
            <a:ext cx="2432400" cy="1069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23"/>
          <p:cNvSpPr txBox="1">
            <a:spLocks noGrp="1"/>
          </p:cNvSpPr>
          <p:nvPr>
            <p:ph type="subTitle" idx="4"/>
          </p:nvPr>
        </p:nvSpPr>
        <p:spPr>
          <a:xfrm>
            <a:off x="5996500" y="2935429"/>
            <a:ext cx="2432400" cy="1069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23"/>
          <p:cNvSpPr txBox="1">
            <a:spLocks noGrp="1"/>
          </p:cNvSpPr>
          <p:nvPr>
            <p:ph type="subTitle" idx="5"/>
          </p:nvPr>
        </p:nvSpPr>
        <p:spPr>
          <a:xfrm>
            <a:off x="3355800" y="2633250"/>
            <a:ext cx="24324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3" name="Google Shape;143;p23"/>
          <p:cNvSpPr txBox="1">
            <a:spLocks noGrp="1"/>
          </p:cNvSpPr>
          <p:nvPr>
            <p:ph type="subTitle" idx="6"/>
          </p:nvPr>
        </p:nvSpPr>
        <p:spPr>
          <a:xfrm>
            <a:off x="5996500" y="2633250"/>
            <a:ext cx="24324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4" name="Google Shape;144;p23"/>
          <p:cNvSpPr/>
          <p:nvPr/>
        </p:nvSpPr>
        <p:spPr>
          <a:xfrm rot="10800000">
            <a:off x="7841400" y="-659175"/>
            <a:ext cx="1302600" cy="1302600"/>
          </a:xfrm>
          <a:prstGeom prst="blockArc">
            <a:avLst>
              <a:gd name="adj1" fmla="val 10800000"/>
              <a:gd name="adj2" fmla="val 569"/>
              <a:gd name="adj3" fmla="val 187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rot="-8100000">
            <a:off x="82764" y="4240953"/>
            <a:ext cx="535421" cy="535421"/>
          </a:xfrm>
          <a:prstGeom prst="pie">
            <a:avLst>
              <a:gd name="adj1" fmla="val 56115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rot="-2700000">
            <a:off x="6588564" y="4448828"/>
            <a:ext cx="535421" cy="535421"/>
          </a:xfrm>
          <a:prstGeom prst="blockArc">
            <a:avLst>
              <a:gd name="adj1" fmla="val 10800000"/>
              <a:gd name="adj2" fmla="val 53961"/>
              <a:gd name="adj3" fmla="val 2720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rot="5400000">
            <a:off x="0" y="0"/>
            <a:ext cx="531000" cy="531000"/>
          </a:xfrm>
          <a:prstGeom prst="corner">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2" name="Google Shape;162;p25"/>
          <p:cNvSpPr txBox="1">
            <a:spLocks noGrp="1"/>
          </p:cNvSpPr>
          <p:nvPr>
            <p:ph type="subTitle" idx="1"/>
          </p:nvPr>
        </p:nvSpPr>
        <p:spPr>
          <a:xfrm>
            <a:off x="2008431" y="1969847"/>
            <a:ext cx="2340900" cy="66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5"/>
          <p:cNvSpPr txBox="1">
            <a:spLocks noGrp="1"/>
          </p:cNvSpPr>
          <p:nvPr>
            <p:ph type="subTitle" idx="2"/>
          </p:nvPr>
        </p:nvSpPr>
        <p:spPr>
          <a:xfrm>
            <a:off x="4794669" y="1969847"/>
            <a:ext cx="2340900" cy="6654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5"/>
          <p:cNvSpPr txBox="1">
            <a:spLocks noGrp="1"/>
          </p:cNvSpPr>
          <p:nvPr>
            <p:ph type="subTitle" idx="3"/>
          </p:nvPr>
        </p:nvSpPr>
        <p:spPr>
          <a:xfrm>
            <a:off x="2008431" y="3688922"/>
            <a:ext cx="2340900" cy="66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5"/>
          <p:cNvSpPr txBox="1">
            <a:spLocks noGrp="1"/>
          </p:cNvSpPr>
          <p:nvPr>
            <p:ph type="subTitle" idx="4"/>
          </p:nvPr>
        </p:nvSpPr>
        <p:spPr>
          <a:xfrm>
            <a:off x="4794669" y="3688922"/>
            <a:ext cx="2340900" cy="6654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5"/>
          <p:cNvSpPr txBox="1">
            <a:spLocks noGrp="1"/>
          </p:cNvSpPr>
          <p:nvPr>
            <p:ph type="subTitle" idx="5"/>
          </p:nvPr>
        </p:nvSpPr>
        <p:spPr>
          <a:xfrm>
            <a:off x="2008431" y="1489700"/>
            <a:ext cx="2340900" cy="55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1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7" name="Google Shape;167;p25"/>
          <p:cNvSpPr txBox="1">
            <a:spLocks noGrp="1"/>
          </p:cNvSpPr>
          <p:nvPr>
            <p:ph type="subTitle" idx="6"/>
          </p:nvPr>
        </p:nvSpPr>
        <p:spPr>
          <a:xfrm>
            <a:off x="2008431" y="3208875"/>
            <a:ext cx="2340900" cy="55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1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8" name="Google Shape;168;p25"/>
          <p:cNvSpPr txBox="1">
            <a:spLocks noGrp="1"/>
          </p:cNvSpPr>
          <p:nvPr>
            <p:ph type="subTitle" idx="7"/>
          </p:nvPr>
        </p:nvSpPr>
        <p:spPr>
          <a:xfrm>
            <a:off x="4794665" y="1489700"/>
            <a:ext cx="2340900" cy="5577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SzPts val="2400"/>
              <a:buFont typeface="Bebas Neue"/>
              <a:buNone/>
              <a:defRPr sz="21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9" name="Google Shape;169;p25"/>
          <p:cNvSpPr txBox="1">
            <a:spLocks noGrp="1"/>
          </p:cNvSpPr>
          <p:nvPr>
            <p:ph type="subTitle" idx="8"/>
          </p:nvPr>
        </p:nvSpPr>
        <p:spPr>
          <a:xfrm>
            <a:off x="4794665" y="3208875"/>
            <a:ext cx="2340900" cy="5577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SzPts val="2400"/>
              <a:buFont typeface="Bebas Neue"/>
              <a:buNone/>
              <a:defRPr sz="21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0" name="Google Shape;170;p25"/>
          <p:cNvSpPr/>
          <p:nvPr/>
        </p:nvSpPr>
        <p:spPr>
          <a:xfrm rot="-8100000">
            <a:off x="8471302" y="4531528"/>
            <a:ext cx="535421" cy="535421"/>
          </a:xfrm>
          <a:prstGeom prst="pie">
            <a:avLst>
              <a:gd name="adj1" fmla="val 5611512"/>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p:nvPr/>
        </p:nvSpPr>
        <p:spPr>
          <a:xfrm>
            <a:off x="0" y="4608500"/>
            <a:ext cx="531000" cy="531000"/>
          </a:xfrm>
          <a:prstGeom prst="corner">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5"/>
          <p:cNvSpPr/>
          <p:nvPr/>
        </p:nvSpPr>
        <p:spPr>
          <a:xfrm rot="-2700000">
            <a:off x="263914" y="2402403"/>
            <a:ext cx="535421" cy="535421"/>
          </a:xfrm>
          <a:prstGeom prst="blockArc">
            <a:avLst>
              <a:gd name="adj1" fmla="val 10800000"/>
              <a:gd name="adj2" fmla="val 53961"/>
              <a:gd name="adj3" fmla="val 272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5"/>
          <p:cNvSpPr/>
          <p:nvPr/>
        </p:nvSpPr>
        <p:spPr>
          <a:xfrm rot="2700000">
            <a:off x="8264139" y="211778"/>
            <a:ext cx="535421" cy="535421"/>
          </a:xfrm>
          <a:prstGeom prst="blockArc">
            <a:avLst>
              <a:gd name="adj1" fmla="val 10800000"/>
              <a:gd name="adj2" fmla="val 53961"/>
              <a:gd name="adj3" fmla="val 2720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26"/>
          <p:cNvSpPr txBox="1">
            <a:spLocks noGrp="1"/>
          </p:cNvSpPr>
          <p:nvPr>
            <p:ph type="subTitle" idx="1"/>
          </p:nvPr>
        </p:nvSpPr>
        <p:spPr>
          <a:xfrm>
            <a:off x="856125" y="2223063"/>
            <a:ext cx="2061300" cy="576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6"/>
          <p:cNvSpPr txBox="1">
            <a:spLocks noGrp="1"/>
          </p:cNvSpPr>
          <p:nvPr>
            <p:ph type="subTitle" idx="2"/>
          </p:nvPr>
        </p:nvSpPr>
        <p:spPr>
          <a:xfrm>
            <a:off x="3541350" y="2223063"/>
            <a:ext cx="2061300" cy="576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6"/>
          <p:cNvSpPr txBox="1">
            <a:spLocks noGrp="1"/>
          </p:cNvSpPr>
          <p:nvPr>
            <p:ph type="subTitle" idx="3"/>
          </p:nvPr>
        </p:nvSpPr>
        <p:spPr>
          <a:xfrm>
            <a:off x="6230775" y="2223063"/>
            <a:ext cx="2057100" cy="576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26"/>
          <p:cNvSpPr txBox="1">
            <a:spLocks noGrp="1"/>
          </p:cNvSpPr>
          <p:nvPr>
            <p:ph type="subTitle" idx="4"/>
          </p:nvPr>
        </p:nvSpPr>
        <p:spPr>
          <a:xfrm>
            <a:off x="856125" y="4019419"/>
            <a:ext cx="2061300" cy="576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26"/>
          <p:cNvSpPr txBox="1">
            <a:spLocks noGrp="1"/>
          </p:cNvSpPr>
          <p:nvPr>
            <p:ph type="subTitle" idx="5"/>
          </p:nvPr>
        </p:nvSpPr>
        <p:spPr>
          <a:xfrm>
            <a:off x="3541350" y="4019419"/>
            <a:ext cx="2061300" cy="576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6"/>
          <p:cNvSpPr txBox="1">
            <a:spLocks noGrp="1"/>
          </p:cNvSpPr>
          <p:nvPr>
            <p:ph type="subTitle" idx="6"/>
          </p:nvPr>
        </p:nvSpPr>
        <p:spPr>
          <a:xfrm>
            <a:off x="6230775" y="4019419"/>
            <a:ext cx="2057100" cy="576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26"/>
          <p:cNvSpPr txBox="1">
            <a:spLocks noGrp="1"/>
          </p:cNvSpPr>
          <p:nvPr>
            <p:ph type="subTitle" idx="7"/>
          </p:nvPr>
        </p:nvSpPr>
        <p:spPr>
          <a:xfrm>
            <a:off x="856125" y="1847143"/>
            <a:ext cx="20613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3" name="Google Shape;183;p26"/>
          <p:cNvSpPr txBox="1">
            <a:spLocks noGrp="1"/>
          </p:cNvSpPr>
          <p:nvPr>
            <p:ph type="subTitle" idx="8"/>
          </p:nvPr>
        </p:nvSpPr>
        <p:spPr>
          <a:xfrm>
            <a:off x="3541350" y="1847143"/>
            <a:ext cx="20613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4" name="Google Shape;184;p26"/>
          <p:cNvSpPr txBox="1">
            <a:spLocks noGrp="1"/>
          </p:cNvSpPr>
          <p:nvPr>
            <p:ph type="subTitle" idx="9"/>
          </p:nvPr>
        </p:nvSpPr>
        <p:spPr>
          <a:xfrm>
            <a:off x="6230775" y="1847143"/>
            <a:ext cx="2057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5" name="Google Shape;185;p26"/>
          <p:cNvSpPr txBox="1">
            <a:spLocks noGrp="1"/>
          </p:cNvSpPr>
          <p:nvPr>
            <p:ph type="subTitle" idx="13"/>
          </p:nvPr>
        </p:nvSpPr>
        <p:spPr>
          <a:xfrm>
            <a:off x="856125" y="3645550"/>
            <a:ext cx="20613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6" name="Google Shape;186;p26"/>
          <p:cNvSpPr txBox="1">
            <a:spLocks noGrp="1"/>
          </p:cNvSpPr>
          <p:nvPr>
            <p:ph type="subTitle" idx="14"/>
          </p:nvPr>
        </p:nvSpPr>
        <p:spPr>
          <a:xfrm>
            <a:off x="3541350" y="3645550"/>
            <a:ext cx="20613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7" name="Google Shape;187;p26"/>
          <p:cNvSpPr txBox="1">
            <a:spLocks noGrp="1"/>
          </p:cNvSpPr>
          <p:nvPr>
            <p:ph type="subTitle" idx="15"/>
          </p:nvPr>
        </p:nvSpPr>
        <p:spPr>
          <a:xfrm>
            <a:off x="6230775" y="3645550"/>
            <a:ext cx="2057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8" name="Google Shape;188;p26"/>
          <p:cNvSpPr/>
          <p:nvPr/>
        </p:nvSpPr>
        <p:spPr>
          <a:xfrm rot="-2700000">
            <a:off x="8539789" y="110878"/>
            <a:ext cx="535421" cy="535421"/>
          </a:xfrm>
          <a:prstGeom prst="blockArc">
            <a:avLst>
              <a:gd name="adj1" fmla="val 10800000"/>
              <a:gd name="adj2" fmla="val 53961"/>
              <a:gd name="adj3" fmla="val 272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7327" y="4615827"/>
            <a:ext cx="531000" cy="5310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rot="-8100000">
            <a:off x="32114" y="110878"/>
            <a:ext cx="535421" cy="535421"/>
          </a:xfrm>
          <a:prstGeom prst="pie">
            <a:avLst>
              <a:gd name="adj1" fmla="val 5611512"/>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rot="-8100000">
            <a:off x="8508755" y="3996753"/>
            <a:ext cx="438689" cy="438689"/>
          </a:xfrm>
          <a:prstGeom prst="pie">
            <a:avLst>
              <a:gd name="adj1" fmla="val 5611512"/>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92"/>
        <p:cNvGrpSpPr/>
        <p:nvPr/>
      </p:nvGrpSpPr>
      <p:grpSpPr>
        <a:xfrm>
          <a:off x="0" y="0"/>
          <a:ext cx="0" cy="0"/>
          <a:chOff x="0" y="0"/>
          <a:chExt cx="0" cy="0"/>
        </a:xfrm>
      </p:grpSpPr>
      <p:sp>
        <p:nvSpPr>
          <p:cNvPr id="193" name="Google Shape;193;p27"/>
          <p:cNvSpPr txBox="1">
            <a:spLocks noGrp="1"/>
          </p:cNvSpPr>
          <p:nvPr>
            <p:ph type="title" hasCustomPrompt="1"/>
          </p:nvPr>
        </p:nvSpPr>
        <p:spPr>
          <a:xfrm>
            <a:off x="715100" y="562300"/>
            <a:ext cx="3516900" cy="828300"/>
          </a:xfrm>
          <a:prstGeom prst="rect">
            <a:avLst/>
          </a:prstGeom>
        </p:spPr>
        <p:txBody>
          <a:bodyPr spcFirstLastPara="1" wrap="square" lIns="91425" tIns="91425" rIns="91425" bIns="91425" anchor="t" anchorCtr="0">
            <a:noAutofit/>
          </a:bodyPr>
          <a:lstStyle>
            <a:lvl1pPr lvl="0"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4" name="Google Shape;194;p27"/>
          <p:cNvSpPr txBox="1">
            <a:spLocks noGrp="1"/>
          </p:cNvSpPr>
          <p:nvPr>
            <p:ph type="subTitle" idx="1"/>
          </p:nvPr>
        </p:nvSpPr>
        <p:spPr>
          <a:xfrm>
            <a:off x="715100" y="1390601"/>
            <a:ext cx="35169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7"/>
          <p:cNvSpPr txBox="1">
            <a:spLocks noGrp="1"/>
          </p:cNvSpPr>
          <p:nvPr>
            <p:ph type="title" idx="2" hasCustomPrompt="1"/>
          </p:nvPr>
        </p:nvSpPr>
        <p:spPr>
          <a:xfrm>
            <a:off x="715100" y="1935000"/>
            <a:ext cx="3516900" cy="828300"/>
          </a:xfrm>
          <a:prstGeom prst="rect">
            <a:avLst/>
          </a:prstGeom>
        </p:spPr>
        <p:txBody>
          <a:bodyPr spcFirstLastPara="1" wrap="square" lIns="91425" tIns="91425" rIns="91425" bIns="91425" anchor="t" anchorCtr="0">
            <a:noAutofit/>
          </a:bodyPr>
          <a:lstStyle>
            <a:lvl1pPr lvl="0"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6" name="Google Shape;196;p27"/>
          <p:cNvSpPr txBox="1">
            <a:spLocks noGrp="1"/>
          </p:cNvSpPr>
          <p:nvPr>
            <p:ph type="subTitle" idx="3"/>
          </p:nvPr>
        </p:nvSpPr>
        <p:spPr>
          <a:xfrm>
            <a:off x="715100" y="2763300"/>
            <a:ext cx="35169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27"/>
          <p:cNvSpPr txBox="1">
            <a:spLocks noGrp="1"/>
          </p:cNvSpPr>
          <p:nvPr>
            <p:ph type="title" idx="4" hasCustomPrompt="1"/>
          </p:nvPr>
        </p:nvSpPr>
        <p:spPr>
          <a:xfrm>
            <a:off x="715100" y="3307699"/>
            <a:ext cx="3516900" cy="828300"/>
          </a:xfrm>
          <a:prstGeom prst="rect">
            <a:avLst/>
          </a:prstGeom>
        </p:spPr>
        <p:txBody>
          <a:bodyPr spcFirstLastPara="1" wrap="square" lIns="91425" tIns="91425" rIns="91425" bIns="91425" anchor="t" anchorCtr="0">
            <a:noAutofit/>
          </a:bodyPr>
          <a:lstStyle>
            <a:lvl1pPr lvl="0"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8" name="Google Shape;198;p27"/>
          <p:cNvSpPr txBox="1">
            <a:spLocks noGrp="1"/>
          </p:cNvSpPr>
          <p:nvPr>
            <p:ph type="subTitle" idx="5"/>
          </p:nvPr>
        </p:nvSpPr>
        <p:spPr>
          <a:xfrm>
            <a:off x="715100" y="4136000"/>
            <a:ext cx="35169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 name="Google Shape;199;p27"/>
          <p:cNvSpPr/>
          <p:nvPr/>
        </p:nvSpPr>
        <p:spPr>
          <a:xfrm rot="-2700000">
            <a:off x="282457" y="195170"/>
            <a:ext cx="526936" cy="526936"/>
          </a:xfrm>
          <a:prstGeom prst="blockArc">
            <a:avLst>
              <a:gd name="adj1" fmla="val 10800000"/>
              <a:gd name="adj2" fmla="val 53961"/>
              <a:gd name="adj3" fmla="val 272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rot="-8100000">
            <a:off x="8387827" y="4377678"/>
            <a:ext cx="535421" cy="535421"/>
          </a:xfrm>
          <a:prstGeom prst="pie">
            <a:avLst>
              <a:gd name="adj1" fmla="val 5611512"/>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0" y="4608500"/>
            <a:ext cx="531000" cy="531000"/>
          </a:xfrm>
          <a:prstGeom prst="corner">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11"/>
        <p:cNvGrpSpPr/>
        <p:nvPr/>
      </p:nvGrpSpPr>
      <p:grpSpPr>
        <a:xfrm>
          <a:off x="0" y="0"/>
          <a:ext cx="0" cy="0"/>
          <a:chOff x="0" y="0"/>
          <a:chExt cx="0" cy="0"/>
        </a:xfrm>
      </p:grpSpPr>
      <p:sp>
        <p:nvSpPr>
          <p:cNvPr id="212" name="Google Shape;212;p30"/>
          <p:cNvSpPr/>
          <p:nvPr/>
        </p:nvSpPr>
        <p:spPr>
          <a:xfrm rot="5400000">
            <a:off x="-655619" y="-7504"/>
            <a:ext cx="1302600" cy="1302600"/>
          </a:xfrm>
          <a:prstGeom prst="blockArc">
            <a:avLst>
              <a:gd name="adj1" fmla="val 10800000"/>
              <a:gd name="adj2" fmla="val 569"/>
              <a:gd name="adj3" fmla="val 1879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flipH="1">
            <a:off x="7841400" y="4505652"/>
            <a:ext cx="1302600" cy="1302600"/>
          </a:xfrm>
          <a:prstGeom prst="blockArc">
            <a:avLst>
              <a:gd name="adj1" fmla="val 10800000"/>
              <a:gd name="adj2" fmla="val 569"/>
              <a:gd name="adj3" fmla="val 187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rot="-8100000">
            <a:off x="8330189" y="189328"/>
            <a:ext cx="535421" cy="535421"/>
          </a:xfrm>
          <a:prstGeom prst="pie">
            <a:avLst>
              <a:gd name="adj1" fmla="val 56115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2700000">
            <a:off x="270814" y="4414778"/>
            <a:ext cx="535421" cy="535421"/>
          </a:xfrm>
          <a:prstGeom prst="blockArc">
            <a:avLst>
              <a:gd name="adj1" fmla="val 10800000"/>
              <a:gd name="adj2" fmla="val 53961"/>
              <a:gd name="adj3" fmla="val 2720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18" name="Google Shape;18;p4"/>
          <p:cNvSpPr txBox="1">
            <a:spLocks noGrp="1"/>
          </p:cNvSpPr>
          <p:nvPr>
            <p:ph type="body" idx="1"/>
          </p:nvPr>
        </p:nvSpPr>
        <p:spPr>
          <a:xfrm>
            <a:off x="720000" y="1107700"/>
            <a:ext cx="7704000" cy="361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5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19" name="Google Shape;19;p4"/>
          <p:cNvSpPr/>
          <p:nvPr/>
        </p:nvSpPr>
        <p:spPr>
          <a:xfrm rot="5400000" flipH="1">
            <a:off x="-656278" y="3840900"/>
            <a:ext cx="1302600" cy="1302600"/>
          </a:xfrm>
          <a:prstGeom prst="blockArc">
            <a:avLst>
              <a:gd name="adj1" fmla="val 10800000"/>
              <a:gd name="adj2" fmla="val 569"/>
              <a:gd name="adj3" fmla="val 1879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flipH="1">
            <a:off x="8613000" y="4608500"/>
            <a:ext cx="531000" cy="531000"/>
          </a:xfrm>
          <a:prstGeom prst="corner">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rot="10800000">
            <a:off x="7841400" y="-659175"/>
            <a:ext cx="1302600" cy="1302600"/>
          </a:xfrm>
          <a:prstGeom prst="blockArc">
            <a:avLst>
              <a:gd name="adj1" fmla="val 10800000"/>
              <a:gd name="adj2" fmla="val 569"/>
              <a:gd name="adj3" fmla="val 1879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2700000">
            <a:off x="8539789" y="957878"/>
            <a:ext cx="535421" cy="535421"/>
          </a:xfrm>
          <a:prstGeom prst="blockArc">
            <a:avLst>
              <a:gd name="adj1" fmla="val 10800000"/>
              <a:gd name="adj2" fmla="val 53961"/>
              <a:gd name="adj3" fmla="val 272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8100000">
            <a:off x="82764" y="70778"/>
            <a:ext cx="535421" cy="535421"/>
          </a:xfrm>
          <a:prstGeom prst="pie">
            <a:avLst>
              <a:gd name="adj1" fmla="val 5611512"/>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1746491" y="2637900"/>
            <a:ext cx="2503800" cy="431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100" b="1">
                <a:solidFill>
                  <a:schemeClr val="dk1"/>
                </a:solidFill>
                <a:latin typeface="Poppins"/>
                <a:ea typeface="Poppins"/>
                <a:cs typeface="Poppins"/>
                <a:sym typeface="Poppi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6" name="Google Shape;26;p5"/>
          <p:cNvSpPr txBox="1">
            <a:spLocks noGrp="1"/>
          </p:cNvSpPr>
          <p:nvPr>
            <p:ph type="subTitle" idx="2"/>
          </p:nvPr>
        </p:nvSpPr>
        <p:spPr>
          <a:xfrm>
            <a:off x="4893709" y="2637900"/>
            <a:ext cx="2503800" cy="43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 name="Google Shape;27;p5"/>
          <p:cNvSpPr txBox="1">
            <a:spLocks noGrp="1"/>
          </p:cNvSpPr>
          <p:nvPr>
            <p:ph type="subTitle" idx="3"/>
          </p:nvPr>
        </p:nvSpPr>
        <p:spPr>
          <a:xfrm>
            <a:off x="1746491" y="2975250"/>
            <a:ext cx="25038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 name="Google Shape;28;p5"/>
          <p:cNvSpPr txBox="1">
            <a:spLocks noGrp="1"/>
          </p:cNvSpPr>
          <p:nvPr>
            <p:ph type="subTitle" idx="4"/>
          </p:nvPr>
        </p:nvSpPr>
        <p:spPr>
          <a:xfrm>
            <a:off x="4893709" y="2975250"/>
            <a:ext cx="25038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 name="Google Shape;30;p5"/>
          <p:cNvSpPr/>
          <p:nvPr/>
        </p:nvSpPr>
        <p:spPr>
          <a:xfrm rot="-2700000">
            <a:off x="8598914" y="110878"/>
            <a:ext cx="535421" cy="535421"/>
          </a:xfrm>
          <a:prstGeom prst="blockArc">
            <a:avLst>
              <a:gd name="adj1" fmla="val 10800000"/>
              <a:gd name="adj2" fmla="val 53961"/>
              <a:gd name="adj3" fmla="val 272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rot="-8100000">
            <a:off x="54939" y="3422128"/>
            <a:ext cx="535421" cy="535421"/>
          </a:xfrm>
          <a:prstGeom prst="pie">
            <a:avLst>
              <a:gd name="adj1" fmla="val 5611512"/>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flipH="1">
            <a:off x="8613000" y="4608500"/>
            <a:ext cx="531000" cy="5310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8100000">
            <a:off x="3923089" y="4380153"/>
            <a:ext cx="535421" cy="535421"/>
          </a:xfrm>
          <a:prstGeom prst="pie">
            <a:avLst>
              <a:gd name="adj1" fmla="val 5611512"/>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6"/>
          <p:cNvSpPr/>
          <p:nvPr/>
        </p:nvSpPr>
        <p:spPr>
          <a:xfrm rot="10800000">
            <a:off x="8609400" y="-270825"/>
            <a:ext cx="534600" cy="534600"/>
          </a:xfrm>
          <a:prstGeom prst="blockArc">
            <a:avLst>
              <a:gd name="adj1" fmla="val 10800000"/>
              <a:gd name="adj2" fmla="val 569"/>
              <a:gd name="adj3" fmla="val 187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rot="-2700000">
            <a:off x="337052" y="77965"/>
            <a:ext cx="376746" cy="376746"/>
          </a:xfrm>
          <a:prstGeom prst="blockArc">
            <a:avLst>
              <a:gd name="adj1" fmla="val 10800000"/>
              <a:gd name="adj2" fmla="val 53961"/>
              <a:gd name="adj3" fmla="val 272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rot="-8100000">
            <a:off x="8387827" y="4377678"/>
            <a:ext cx="535421" cy="535421"/>
          </a:xfrm>
          <a:prstGeom prst="pie">
            <a:avLst>
              <a:gd name="adj1" fmla="val 5611512"/>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0" y="4608500"/>
            <a:ext cx="531000" cy="531000"/>
          </a:xfrm>
          <a:prstGeom prst="corner">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42" name="Google Shape;42;p7"/>
          <p:cNvSpPr txBox="1">
            <a:spLocks noGrp="1"/>
          </p:cNvSpPr>
          <p:nvPr>
            <p:ph type="body" idx="1"/>
          </p:nvPr>
        </p:nvSpPr>
        <p:spPr>
          <a:xfrm>
            <a:off x="717550" y="2656700"/>
            <a:ext cx="3774900" cy="1951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2"/>
              </a:buClr>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43" name="Google Shape;43;p7"/>
          <p:cNvSpPr txBox="1">
            <a:spLocks noGrp="1"/>
          </p:cNvSpPr>
          <p:nvPr>
            <p:ph type="body" idx="2"/>
          </p:nvPr>
        </p:nvSpPr>
        <p:spPr>
          <a:xfrm>
            <a:off x="4651550" y="2656700"/>
            <a:ext cx="3774900" cy="1951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44" name="Google Shape;44;p7"/>
          <p:cNvSpPr/>
          <p:nvPr/>
        </p:nvSpPr>
        <p:spPr>
          <a:xfrm rot="-2700000">
            <a:off x="8598914" y="110878"/>
            <a:ext cx="535421" cy="535421"/>
          </a:xfrm>
          <a:prstGeom prst="blockArc">
            <a:avLst>
              <a:gd name="adj1" fmla="val 10800000"/>
              <a:gd name="adj2" fmla="val 53961"/>
              <a:gd name="adj3" fmla="val 272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rot="-8100000">
            <a:off x="54939" y="4220103"/>
            <a:ext cx="535421" cy="535421"/>
          </a:xfrm>
          <a:prstGeom prst="pie">
            <a:avLst>
              <a:gd name="adj1" fmla="val 5611512"/>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rot="-1450854">
            <a:off x="8598934" y="2126049"/>
            <a:ext cx="535376" cy="535376"/>
          </a:xfrm>
          <a:prstGeom prst="pie">
            <a:avLst>
              <a:gd name="adj1" fmla="val 5611512"/>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rot="-8100000">
            <a:off x="3925654" y="4536353"/>
            <a:ext cx="451841" cy="451841"/>
          </a:xfrm>
          <a:prstGeom prst="pie">
            <a:avLst>
              <a:gd name="adj1" fmla="val 5611512"/>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500900" y="1396200"/>
            <a:ext cx="6142200" cy="23511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50" name="Google Shape;50;p8"/>
          <p:cNvSpPr/>
          <p:nvPr/>
        </p:nvSpPr>
        <p:spPr>
          <a:xfrm rot="-3390879">
            <a:off x="8161097" y="2657564"/>
            <a:ext cx="535594" cy="535594"/>
          </a:xfrm>
          <a:prstGeom prst="pie">
            <a:avLst>
              <a:gd name="adj1" fmla="val 5611512"/>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rot="-572487">
            <a:off x="300972" y="420211"/>
            <a:ext cx="535711" cy="535711"/>
          </a:xfrm>
          <a:prstGeom prst="pie">
            <a:avLst>
              <a:gd name="adj1" fmla="val 5611512"/>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rot="-572487">
            <a:off x="8262697" y="4239861"/>
            <a:ext cx="535711" cy="535711"/>
          </a:xfrm>
          <a:prstGeom prst="pie">
            <a:avLst>
              <a:gd name="adj1" fmla="val 56115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943050" y="1681638"/>
            <a:ext cx="72579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5" name="Google Shape;55;p9"/>
          <p:cNvSpPr txBox="1">
            <a:spLocks noGrp="1"/>
          </p:cNvSpPr>
          <p:nvPr>
            <p:ph type="subTitle" idx="1"/>
          </p:nvPr>
        </p:nvSpPr>
        <p:spPr>
          <a:xfrm>
            <a:off x="943050" y="2523438"/>
            <a:ext cx="7257900" cy="169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9"/>
          <p:cNvSpPr/>
          <p:nvPr/>
        </p:nvSpPr>
        <p:spPr>
          <a:xfrm rot="-8100000">
            <a:off x="192064" y="110878"/>
            <a:ext cx="535421" cy="535421"/>
          </a:xfrm>
          <a:prstGeom prst="pie">
            <a:avLst>
              <a:gd name="adj1" fmla="val 5611512"/>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rot="9000973">
            <a:off x="8161168" y="4340772"/>
            <a:ext cx="535463" cy="535463"/>
          </a:xfrm>
          <a:prstGeom prst="blockArc">
            <a:avLst>
              <a:gd name="adj1" fmla="val 10800000"/>
              <a:gd name="adj2" fmla="val 53961"/>
              <a:gd name="adj3" fmla="val 272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rot="-8100000">
            <a:off x="1524814" y="4340778"/>
            <a:ext cx="535421" cy="535421"/>
          </a:xfrm>
          <a:prstGeom prst="pie">
            <a:avLst>
              <a:gd name="adj1" fmla="val 5611512"/>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
        <p:cNvGrpSpPr/>
        <p:nvPr/>
      </p:nvGrpSpPr>
      <p:grpSpPr>
        <a:xfrm>
          <a:off x="0" y="0"/>
          <a:ext cx="0" cy="0"/>
          <a:chOff x="0" y="0"/>
          <a:chExt cx="0" cy="0"/>
        </a:xfrm>
      </p:grpSpPr>
      <p:sp>
        <p:nvSpPr>
          <p:cNvPr id="60" name="Google Shape;60;p10"/>
          <p:cNvSpPr>
            <a:spLocks noGrp="1"/>
          </p:cNvSpPr>
          <p:nvPr>
            <p:ph type="pic" idx="2"/>
          </p:nvPr>
        </p:nvSpPr>
        <p:spPr>
          <a:xfrm>
            <a:off x="0" y="-9900"/>
            <a:ext cx="9144000" cy="5153400"/>
          </a:xfrm>
          <a:prstGeom prst="rect">
            <a:avLst/>
          </a:prstGeom>
          <a:noFill/>
          <a:ln>
            <a:noFill/>
          </a:ln>
        </p:spPr>
      </p:sp>
      <p:sp>
        <p:nvSpPr>
          <p:cNvPr id="61" name="Google Shape;61;p10"/>
          <p:cNvSpPr txBox="1">
            <a:spLocks noGrp="1"/>
          </p:cNvSpPr>
          <p:nvPr>
            <p:ph type="title"/>
          </p:nvPr>
        </p:nvSpPr>
        <p:spPr>
          <a:xfrm>
            <a:off x="720000" y="3950000"/>
            <a:ext cx="7704000" cy="6585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2pPr>
            <a:lvl3pPr lvl="2" rtl="0">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3pPr>
            <a:lvl4pPr lvl="3" rtl="0">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4pPr>
            <a:lvl5pPr lvl="4" rtl="0">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5pPr>
            <a:lvl6pPr lvl="5" rtl="0">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6pPr>
            <a:lvl7pPr lvl="6" rtl="0">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7pPr>
            <a:lvl8pPr lvl="7" rtl="0">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8pPr>
            <a:lvl9pPr lvl="8" rtl="0">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1" r:id="rId22"/>
    <p:sldLayoutId id="2147483672" r:id="rId23"/>
    <p:sldLayoutId id="2147483673" r:id="rId24"/>
    <p:sldLayoutId id="2147483676"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R01_WN_vXJroa6fXXxG4qzpHguvXaXjLSpXdaXwLj3c/copy#gid=0"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0.emf"/><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20.xml"/><Relationship Id="rId5" Type="http://schemas.openxmlformats.org/officeDocument/2006/relationships/image" Target="../media/image21.emf"/><Relationship Id="rId4" Type="http://schemas.openxmlformats.org/officeDocument/2006/relationships/image" Target="../media/image20.emf"/></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0.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0.xml"/><Relationship Id="rId4" Type="http://schemas.openxmlformats.org/officeDocument/2006/relationships/image" Target="../media/image32.emf"/></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Shape 225"/>
        <p:cNvGrpSpPr/>
        <p:nvPr/>
      </p:nvGrpSpPr>
      <p:grpSpPr>
        <a:xfrm>
          <a:off x="0" y="0"/>
          <a:ext cx="0" cy="0"/>
          <a:chOff x="0" y="0"/>
          <a:chExt cx="0" cy="0"/>
        </a:xfrm>
      </p:grpSpPr>
      <p:sp>
        <p:nvSpPr>
          <p:cNvPr id="228" name="Google Shape;228;p34"/>
          <p:cNvSpPr txBox="1">
            <a:spLocks noGrp="1"/>
          </p:cNvSpPr>
          <p:nvPr>
            <p:ph type="ctrTitle"/>
          </p:nvPr>
        </p:nvSpPr>
        <p:spPr>
          <a:xfrm>
            <a:off x="729332" y="-101"/>
            <a:ext cx="4285687" cy="35972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solidFill>
                  <a:schemeClr val="dk1"/>
                </a:solidFill>
              </a:rPr>
              <a:t>Is crime against women in </a:t>
            </a:r>
            <a:r>
              <a:rPr lang="en-US" sz="3600" dirty="0" err="1">
                <a:solidFill>
                  <a:schemeClr val="dk1"/>
                </a:solidFill>
              </a:rPr>
              <a:t>india</a:t>
            </a:r>
            <a:r>
              <a:rPr lang="en-US" sz="3600" dirty="0">
                <a:solidFill>
                  <a:schemeClr val="dk1"/>
                </a:solidFill>
              </a:rPr>
              <a:t> is influenced by internet</a:t>
            </a:r>
            <a:r>
              <a:rPr lang="en" dirty="0">
                <a:solidFill>
                  <a:schemeClr val="dk2"/>
                </a:solidFill>
              </a:rPr>
              <a:t>.</a:t>
            </a:r>
            <a:endParaRPr dirty="0">
              <a:solidFill>
                <a:schemeClr val="dk2"/>
              </a:solidFill>
            </a:endParaRPr>
          </a:p>
        </p:txBody>
      </p:sp>
      <p:sp>
        <p:nvSpPr>
          <p:cNvPr id="231" name="Google Shape;231;p34"/>
          <p:cNvSpPr txBox="1">
            <a:spLocks noGrp="1"/>
          </p:cNvSpPr>
          <p:nvPr>
            <p:ph type="subTitle" idx="1"/>
          </p:nvPr>
        </p:nvSpPr>
        <p:spPr>
          <a:xfrm>
            <a:off x="888950" y="3749194"/>
            <a:ext cx="3953506" cy="7572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Sumit Kumar</a:t>
            </a:r>
          </a:p>
          <a:p>
            <a:pPr marL="0" lvl="0" indent="0" algn="l" rtl="0">
              <a:spcBef>
                <a:spcPts val="0"/>
              </a:spcBef>
              <a:spcAft>
                <a:spcPts val="0"/>
              </a:spcAft>
              <a:buNone/>
            </a:pPr>
            <a:r>
              <a:rPr lang="en" dirty="0"/>
              <a:t>B.Sc (Sem-VI) Stat-22</a:t>
            </a:r>
          </a:p>
          <a:p>
            <a:pPr marL="0" lvl="0" indent="0" algn="l" rtl="0">
              <a:spcBef>
                <a:spcPts val="0"/>
              </a:spcBef>
              <a:spcAft>
                <a:spcPts val="0"/>
              </a:spcAft>
              <a:buNone/>
            </a:pPr>
            <a:r>
              <a:rPr lang="en" dirty="0"/>
              <a:t>Department of statistics,VisvaBharati</a:t>
            </a:r>
            <a:endParaRPr dirty="0"/>
          </a:p>
        </p:txBody>
      </p:sp>
      <p:sp>
        <p:nvSpPr>
          <p:cNvPr id="235" name="Google Shape;235;p34"/>
          <p:cNvSpPr/>
          <p:nvPr/>
        </p:nvSpPr>
        <p:spPr>
          <a:xfrm rot="-2700000">
            <a:off x="4583788" y="318150"/>
            <a:ext cx="535421" cy="535421"/>
          </a:xfrm>
          <a:prstGeom prst="blockArc">
            <a:avLst>
              <a:gd name="adj1" fmla="val 10800000"/>
              <a:gd name="adj2" fmla="val 53961"/>
              <a:gd name="adj3" fmla="val 272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4"/>
          <p:cNvSpPr/>
          <p:nvPr/>
        </p:nvSpPr>
        <p:spPr>
          <a:xfrm rot="-8100000">
            <a:off x="4368709" y="4319991"/>
            <a:ext cx="535421" cy="535421"/>
          </a:xfrm>
          <a:prstGeom prst="pie">
            <a:avLst>
              <a:gd name="adj1" fmla="val 5611512"/>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20CE33C-11E3-4F7D-6CB2-1F0819139505}"/>
              </a:ext>
            </a:extLst>
          </p:cNvPr>
          <p:cNvPicPr>
            <a:picLocks noChangeAspect="1"/>
          </p:cNvPicPr>
          <p:nvPr/>
        </p:nvPicPr>
        <p:blipFill>
          <a:blip r:embed="rId3"/>
          <a:stretch>
            <a:fillRect/>
          </a:stretch>
        </p:blipFill>
        <p:spPr>
          <a:xfrm>
            <a:off x="5161069" y="2571750"/>
            <a:ext cx="3867405" cy="2157340"/>
          </a:xfrm>
          <a:prstGeom prst="rect">
            <a:avLst/>
          </a:prstGeom>
        </p:spPr>
      </p:pic>
      <p:pic>
        <p:nvPicPr>
          <p:cNvPr id="15" name="Picture 14">
            <a:extLst>
              <a:ext uri="{FF2B5EF4-FFF2-40B4-BE49-F238E27FC236}">
                <a16:creationId xmlns:a16="http://schemas.microsoft.com/office/drawing/2014/main" id="{65FF8E86-4F8B-ED39-C6F3-13D128060491}"/>
              </a:ext>
            </a:extLst>
          </p:cNvPr>
          <p:cNvPicPr>
            <a:picLocks noChangeAspect="1"/>
          </p:cNvPicPr>
          <p:nvPr/>
        </p:nvPicPr>
        <p:blipFill>
          <a:blip r:embed="rId4"/>
          <a:stretch>
            <a:fillRect/>
          </a:stretch>
        </p:blipFill>
        <p:spPr>
          <a:xfrm>
            <a:off x="5106260" y="285996"/>
            <a:ext cx="3867405" cy="21573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Shape 454"/>
        <p:cNvGrpSpPr/>
        <p:nvPr/>
      </p:nvGrpSpPr>
      <p:grpSpPr>
        <a:xfrm>
          <a:off x="0" y="0"/>
          <a:ext cx="0" cy="0"/>
          <a:chOff x="0" y="0"/>
          <a:chExt cx="0" cy="0"/>
        </a:xfrm>
      </p:grpSpPr>
      <p:pic>
        <p:nvPicPr>
          <p:cNvPr id="468" name="Google Shape;468;p44">
            <a:hlinkClick r:id="rId3"/>
          </p:cNvPr>
          <p:cNvPicPr preferRelativeResize="0"/>
          <p:nvPr/>
        </p:nvPicPr>
        <p:blipFill>
          <a:blip r:embed="rId4">
            <a:alphaModFix/>
          </a:blip>
          <a:stretch>
            <a:fillRect/>
          </a:stretch>
        </p:blipFill>
        <p:spPr>
          <a:xfrm>
            <a:off x="5990150" y="-80425"/>
            <a:ext cx="3255450" cy="3137026"/>
          </a:xfrm>
          <a:prstGeom prst="rect">
            <a:avLst/>
          </a:prstGeom>
          <a:noFill/>
          <a:ln>
            <a:noFill/>
          </a:ln>
        </p:spPr>
      </p:pic>
      <p:sp>
        <p:nvSpPr>
          <p:cNvPr id="3" name="Title 2">
            <a:extLst>
              <a:ext uri="{FF2B5EF4-FFF2-40B4-BE49-F238E27FC236}">
                <a16:creationId xmlns:a16="http://schemas.microsoft.com/office/drawing/2014/main" id="{1F24B9CE-7990-A28B-3F8F-30EDC230D419}"/>
              </a:ext>
            </a:extLst>
          </p:cNvPr>
          <p:cNvSpPr>
            <a:spLocks noGrp="1"/>
          </p:cNvSpPr>
          <p:nvPr>
            <p:ph type="title"/>
          </p:nvPr>
        </p:nvSpPr>
        <p:spPr>
          <a:xfrm>
            <a:off x="-67550" y="1935950"/>
            <a:ext cx="6296900" cy="1721650"/>
          </a:xfrm>
        </p:spPr>
        <p:txBody>
          <a:bodyPr/>
          <a:lstStyle/>
          <a:p>
            <a:pPr marL="342900" marR="0" lvl="0" indent="-342900">
              <a:lnSpc>
                <a:spcPct val="107000"/>
              </a:lnSpc>
              <a:spcBef>
                <a:spcPts val="0"/>
              </a:spcBef>
              <a:spcAft>
                <a:spcPts val="0"/>
              </a:spcAft>
            </a:pPr>
            <a:r>
              <a:rPr lang="en-US" sz="3200" b="1" kern="100" dirty="0">
                <a:solidFill>
                  <a:schemeClr val="tx1">
                    <a:lumMod val="50000"/>
                    <a:lumOff val="50000"/>
                  </a:schemeClr>
                </a:solidFill>
                <a:effectLst/>
                <a:latin typeface="Aparajita" panose="02020603050405020304" pitchFamily="18" charset="0"/>
                <a:ea typeface="Calibri" panose="020F0502020204030204" pitchFamily="34" charset="0"/>
                <a:cs typeface="Mangal" panose="02040503050203030202" pitchFamily="18" charset="0"/>
              </a:rPr>
              <a:t>Purpose of the study</a:t>
            </a:r>
            <a:br>
              <a:rPr lang="en-US" sz="1200" kern="100" dirty="0">
                <a:effectLst/>
                <a:latin typeface="Calibri" panose="020F0502020204030204" pitchFamily="34" charset="0"/>
                <a:ea typeface="Calibri" panose="020F0502020204030204" pitchFamily="34" charset="0"/>
                <a:cs typeface="Mangal" panose="02040503050203030202" pitchFamily="18" charset="0"/>
              </a:rPr>
            </a:br>
            <a:br>
              <a:rPr lang="en-US" sz="1200" kern="100" dirty="0">
                <a:effectLst/>
                <a:latin typeface="Calibri" panose="020F0502020204030204" pitchFamily="34" charset="0"/>
                <a:ea typeface="Calibri" panose="020F0502020204030204" pitchFamily="34" charset="0"/>
                <a:cs typeface="Mangal" panose="02040503050203030202" pitchFamily="18" charset="0"/>
              </a:rPr>
            </a:br>
            <a:r>
              <a:rPr lang="en-US" sz="2400" kern="100" dirty="0">
                <a:effectLst/>
                <a:latin typeface="Aparajita" panose="02020603050405020304" pitchFamily="18" charset="0"/>
                <a:ea typeface="Calibri" panose="020F0502020204030204" pitchFamily="34" charset="0"/>
                <a:cs typeface="Mangal" panose="02040503050203030202" pitchFamily="18" charset="0"/>
              </a:rPr>
              <a:t>Studies on whether using internet poses a greater risk for sexually aggressive </a:t>
            </a:r>
            <a:r>
              <a:rPr lang="en-US" sz="2400" kern="100" dirty="0" err="1">
                <a:effectLst/>
                <a:latin typeface="Aparajita" panose="02020603050405020304" pitchFamily="18" charset="0"/>
                <a:ea typeface="Calibri" panose="020F0502020204030204" pitchFamily="34" charset="0"/>
                <a:cs typeface="Mangal" panose="02040503050203030202" pitchFamily="18" charset="0"/>
              </a:rPr>
              <a:t>behaviour</a:t>
            </a:r>
            <a:r>
              <a:rPr lang="en-US" sz="2400" kern="100" dirty="0">
                <a:effectLst/>
                <a:latin typeface="Aparajita" panose="02020603050405020304" pitchFamily="18" charset="0"/>
                <a:ea typeface="Calibri" panose="020F0502020204030204" pitchFamily="34" charset="0"/>
                <a:cs typeface="Mangal" panose="02040503050203030202" pitchFamily="18" charset="0"/>
              </a:rPr>
              <a:t> have revealed conflicting results. This study aims to examine the relationship between the consumption of internet and the subsequent increase in sexual violence, thus testing the hypothesis that increase in consumption of internet is related to increased sexual crime against women in the Indian scenario.</a:t>
            </a:r>
            <a:br>
              <a:rPr lang="en-US" sz="1200" kern="100" dirty="0">
                <a:effectLst/>
                <a:latin typeface="Calibri" panose="020F0502020204030204" pitchFamily="34" charset="0"/>
                <a:ea typeface="Calibri" panose="020F0502020204030204" pitchFamily="34" charset="0"/>
                <a:cs typeface="Mangal" panose="02040503050203030202" pitchFamily="18" charset="0"/>
              </a:rPr>
            </a:br>
            <a:endParaRPr lang="en-US" sz="2400" dirty="0">
              <a:latin typeface="Aparajita" panose="02020603050405020304" pitchFamily="18" charset="0"/>
              <a:cs typeface="Aparajita"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481"/>
        <p:cNvGrpSpPr/>
        <p:nvPr/>
      </p:nvGrpSpPr>
      <p:grpSpPr>
        <a:xfrm>
          <a:off x="0" y="0"/>
          <a:ext cx="0" cy="0"/>
          <a:chOff x="0" y="0"/>
          <a:chExt cx="0" cy="0"/>
        </a:xfrm>
      </p:grpSpPr>
      <p:sp>
        <p:nvSpPr>
          <p:cNvPr id="8" name="Title 7">
            <a:extLst>
              <a:ext uri="{FF2B5EF4-FFF2-40B4-BE49-F238E27FC236}">
                <a16:creationId xmlns:a16="http://schemas.microsoft.com/office/drawing/2014/main" id="{8C23F162-9F94-340C-5CF2-860793EAF9C7}"/>
              </a:ext>
            </a:extLst>
          </p:cNvPr>
          <p:cNvSpPr>
            <a:spLocks noGrp="1"/>
          </p:cNvSpPr>
          <p:nvPr>
            <p:ph type="title"/>
          </p:nvPr>
        </p:nvSpPr>
        <p:spPr>
          <a:xfrm>
            <a:off x="943050" y="189388"/>
            <a:ext cx="7257900" cy="841800"/>
          </a:xfrm>
        </p:spPr>
        <p:txBody>
          <a:bodyPr/>
          <a:lstStyle/>
          <a:p>
            <a:pPr algn="ctr"/>
            <a:r>
              <a:rPr lang="en-US" dirty="0"/>
              <a:t>DATA DESCRIPTION</a:t>
            </a:r>
          </a:p>
        </p:txBody>
      </p:sp>
      <p:sp>
        <p:nvSpPr>
          <p:cNvPr id="9" name="Subtitle 8">
            <a:extLst>
              <a:ext uri="{FF2B5EF4-FFF2-40B4-BE49-F238E27FC236}">
                <a16:creationId xmlns:a16="http://schemas.microsoft.com/office/drawing/2014/main" id="{4D57EE7D-F505-C904-195C-5D1F9B812585}"/>
              </a:ext>
            </a:extLst>
          </p:cNvPr>
          <p:cNvSpPr>
            <a:spLocks noGrp="1"/>
          </p:cNvSpPr>
          <p:nvPr>
            <p:ph type="subTitle" idx="1"/>
          </p:nvPr>
        </p:nvSpPr>
        <p:spPr>
          <a:xfrm>
            <a:off x="625550" y="1132788"/>
            <a:ext cx="7257900" cy="1692900"/>
          </a:xfrm>
        </p:spPr>
        <p:txBody>
          <a:bodyPr/>
          <a:lstStyle/>
          <a:p>
            <a:pPr algn="l"/>
            <a:r>
              <a:rPr lang="en-US" sz="2400" b="1" dirty="0">
                <a:solidFill>
                  <a:srgbClr val="FF0000"/>
                </a:solidFill>
                <a:latin typeface="Aparajita" panose="02020603050405020304" pitchFamily="18" charset="0"/>
                <a:cs typeface="Aparajita" panose="02020603050405020304" pitchFamily="18" charset="0"/>
              </a:rPr>
              <a:t>TYPE</a:t>
            </a:r>
          </a:p>
          <a:p>
            <a:pPr marL="482600" indent="-342900" algn="l">
              <a:buFont typeface="Wingdings" panose="05000000000000000000" pitchFamily="2" charset="2"/>
              <a:buChar char="ü"/>
            </a:pPr>
            <a:r>
              <a:rPr lang="en-US" sz="2400" b="1" dirty="0">
                <a:latin typeface="Aparajita" panose="02020603050405020304" pitchFamily="18" charset="0"/>
                <a:cs typeface="Aparajita" panose="02020603050405020304" pitchFamily="18" charset="0"/>
              </a:rPr>
              <a:t>The data is secondary.</a:t>
            </a:r>
          </a:p>
          <a:p>
            <a:pPr marL="482600" indent="-342900" algn="l">
              <a:buFont typeface="Wingdings" panose="05000000000000000000" pitchFamily="2" charset="2"/>
              <a:buChar char="ü"/>
            </a:pPr>
            <a:r>
              <a:rPr lang="en-US" sz="2400" b="1" dirty="0">
                <a:latin typeface="Aparajita" panose="02020603050405020304" pitchFamily="18" charset="0"/>
                <a:cs typeface="Aparajita" panose="02020603050405020304" pitchFamily="18" charset="0"/>
              </a:rPr>
              <a:t>It is time series data.</a:t>
            </a:r>
          </a:p>
          <a:p>
            <a:r>
              <a:rPr lang="en-US" sz="2400" dirty="0">
                <a:latin typeface="Aparajita" panose="02020603050405020304" pitchFamily="18" charset="0"/>
                <a:cs typeface="Aparajita" panose="02020603050405020304" pitchFamily="18" charset="0"/>
              </a:rPr>
              <a:t>      </a:t>
            </a:r>
          </a:p>
          <a:p>
            <a:pPr algn="l"/>
            <a:r>
              <a:rPr lang="en-US" sz="2000" b="1" dirty="0">
                <a:solidFill>
                  <a:srgbClr val="00B050"/>
                </a:solidFill>
                <a:latin typeface="Aparajita" panose="02020603050405020304" pitchFamily="18" charset="0"/>
                <a:cs typeface="Aparajita" panose="02020603050405020304" pitchFamily="18" charset="0"/>
              </a:rPr>
              <a:t>Source</a:t>
            </a:r>
          </a:p>
          <a:p>
            <a:pPr algn="l"/>
            <a:r>
              <a:rPr lang="en-US" sz="2000" b="1" dirty="0">
                <a:latin typeface="Aparajita" panose="02020603050405020304" pitchFamily="18" charset="0"/>
                <a:cs typeface="Aparajita" panose="02020603050405020304" pitchFamily="18" charset="0"/>
              </a:rPr>
              <a:t>1. https://ncrb.gov.in/en/crime-in-india</a:t>
            </a:r>
          </a:p>
          <a:p>
            <a:pPr algn="l"/>
            <a:r>
              <a:rPr lang="en-US" sz="2000" b="1" dirty="0">
                <a:latin typeface="Aparajita" panose="02020603050405020304" pitchFamily="18" charset="0"/>
                <a:cs typeface="Aparajita" panose="02020603050405020304" pitchFamily="18" charset="0"/>
              </a:rPr>
              <a:t>2. Crime in India 2019 | National Crime Records Bureau (ncrb.gov.in)</a:t>
            </a:r>
          </a:p>
          <a:p>
            <a:pPr algn="l"/>
            <a:r>
              <a:rPr lang="en-US" sz="2000" b="1" dirty="0">
                <a:latin typeface="Aparajita" panose="02020603050405020304" pitchFamily="18" charset="0"/>
                <a:cs typeface="Aparajita" panose="02020603050405020304" pitchFamily="18" charset="0"/>
              </a:rPr>
              <a:t>3. India Internet Usage and Telecommunications Reports </a:t>
            </a:r>
          </a:p>
          <a:p>
            <a:pPr algn="l"/>
            <a:r>
              <a:rPr lang="en-US" sz="2000" b="1" dirty="0">
                <a:latin typeface="Aparajita" panose="02020603050405020304" pitchFamily="18" charset="0"/>
                <a:cs typeface="Aparajita" panose="02020603050405020304" pitchFamily="18" charset="0"/>
              </a:rPr>
              <a:t>(internetworldstats.com)</a:t>
            </a:r>
          </a:p>
          <a:p>
            <a:pPr algn="l"/>
            <a:r>
              <a:rPr lang="en-US" sz="2000" b="1" dirty="0">
                <a:latin typeface="Aparajita" panose="02020603050405020304" pitchFamily="18" charset="0"/>
                <a:cs typeface="Aparajita" panose="02020603050405020304" pitchFamily="18" charset="0"/>
              </a:rPr>
              <a:t>4. • Total internet users in India | Statista</a:t>
            </a:r>
          </a:p>
          <a:p>
            <a:pPr algn="l"/>
            <a:r>
              <a:rPr lang="en-US" sz="2000" b="1" dirty="0">
                <a:latin typeface="Aparajita" panose="02020603050405020304" pitchFamily="18" charset="0"/>
                <a:cs typeface="Aparajita" panose="02020603050405020304" pitchFamily="18" charset="0"/>
              </a:rPr>
              <a:t>5. India Population 1950-2022 | </a:t>
            </a:r>
            <a:r>
              <a:rPr lang="en-US" sz="2000" b="1" dirty="0" err="1">
                <a:latin typeface="Aparajita" panose="02020603050405020304" pitchFamily="18" charset="0"/>
                <a:cs typeface="Aparajita" panose="02020603050405020304" pitchFamily="18" charset="0"/>
              </a:rPr>
              <a:t>MacroTrends</a:t>
            </a:r>
            <a:endParaRPr lang="en-US" sz="2000" b="1" dirty="0">
              <a:latin typeface="Aparajita" panose="02020603050405020304" pitchFamily="18" charset="0"/>
              <a:cs typeface="Aparajita" panose="02020603050405020304" pitchFamily="18"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Shape 481"/>
        <p:cNvGrpSpPr/>
        <p:nvPr/>
      </p:nvGrpSpPr>
      <p:grpSpPr>
        <a:xfrm>
          <a:off x="0" y="0"/>
          <a:ext cx="0" cy="0"/>
          <a:chOff x="0" y="0"/>
          <a:chExt cx="0" cy="0"/>
        </a:xfrm>
      </p:grpSpPr>
      <p:pic>
        <p:nvPicPr>
          <p:cNvPr id="7" name="Picture 6">
            <a:extLst>
              <a:ext uri="{FF2B5EF4-FFF2-40B4-BE49-F238E27FC236}">
                <a16:creationId xmlns:a16="http://schemas.microsoft.com/office/drawing/2014/main" id="{3B919B82-13EE-CD2C-110E-C971A2F21E05}"/>
              </a:ext>
            </a:extLst>
          </p:cNvPr>
          <p:cNvPicPr>
            <a:picLocks noChangeAspect="1"/>
          </p:cNvPicPr>
          <p:nvPr/>
        </p:nvPicPr>
        <p:blipFill>
          <a:blip r:embed="rId3"/>
          <a:stretch>
            <a:fillRect/>
          </a:stretch>
        </p:blipFill>
        <p:spPr>
          <a:xfrm>
            <a:off x="0" y="488950"/>
            <a:ext cx="8458200" cy="4513054"/>
          </a:xfrm>
          <a:prstGeom prst="rect">
            <a:avLst/>
          </a:prstGeom>
        </p:spPr>
      </p:pic>
      <p:sp>
        <p:nvSpPr>
          <p:cNvPr id="8" name="Title 7">
            <a:extLst>
              <a:ext uri="{FF2B5EF4-FFF2-40B4-BE49-F238E27FC236}">
                <a16:creationId xmlns:a16="http://schemas.microsoft.com/office/drawing/2014/main" id="{8C23F162-9F94-340C-5CF2-860793EAF9C7}"/>
              </a:ext>
            </a:extLst>
          </p:cNvPr>
          <p:cNvSpPr>
            <a:spLocks noGrp="1"/>
          </p:cNvSpPr>
          <p:nvPr>
            <p:ph type="title"/>
          </p:nvPr>
        </p:nvSpPr>
        <p:spPr>
          <a:xfrm>
            <a:off x="46900" y="0"/>
            <a:ext cx="7704000" cy="292100"/>
          </a:xfrm>
        </p:spPr>
        <p:txBody>
          <a:bodyPr/>
          <a:lstStyle/>
          <a:p>
            <a:pPr algn="ctr"/>
            <a:r>
              <a:rPr lang="en-US" dirty="0"/>
              <a:t>Dataset</a:t>
            </a:r>
          </a:p>
        </p:txBody>
      </p:sp>
    </p:spTree>
    <p:extLst>
      <p:ext uri="{BB962C8B-B14F-4D97-AF65-F5344CB8AC3E}">
        <p14:creationId xmlns:p14="http://schemas.microsoft.com/office/powerpoint/2010/main" val="225309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497"/>
        <p:cNvGrpSpPr/>
        <p:nvPr/>
      </p:nvGrpSpPr>
      <p:grpSpPr>
        <a:xfrm>
          <a:off x="0" y="0"/>
          <a:ext cx="0" cy="0"/>
          <a:chOff x="0" y="0"/>
          <a:chExt cx="0" cy="0"/>
        </a:xfrm>
      </p:grpSpPr>
      <p:sp>
        <p:nvSpPr>
          <p:cNvPr id="503" name="Google Shape;503;p46"/>
          <p:cNvSpPr/>
          <p:nvPr/>
        </p:nvSpPr>
        <p:spPr>
          <a:xfrm rot="16200000" flipH="1">
            <a:off x="7332100" y="-351711"/>
            <a:ext cx="1203900" cy="2176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6"/>
          <p:cNvSpPr/>
          <p:nvPr/>
        </p:nvSpPr>
        <p:spPr>
          <a:xfrm rot="10800000" flipH="1">
            <a:off x="7499616" y="1912113"/>
            <a:ext cx="1203900" cy="221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46"/>
          <p:cNvSpPr/>
          <p:nvPr/>
        </p:nvSpPr>
        <p:spPr>
          <a:xfrm rot="-2700000">
            <a:off x="551014" y="334728"/>
            <a:ext cx="535421" cy="535421"/>
          </a:xfrm>
          <a:prstGeom prst="blockArc">
            <a:avLst>
              <a:gd name="adj1" fmla="val 10800000"/>
              <a:gd name="adj2" fmla="val 53961"/>
              <a:gd name="adj3" fmla="val 272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6"/>
          <p:cNvSpPr/>
          <p:nvPr/>
        </p:nvSpPr>
        <p:spPr>
          <a:xfrm rot="-8100000">
            <a:off x="5404339" y="2158103"/>
            <a:ext cx="535421" cy="535421"/>
          </a:xfrm>
          <a:prstGeom prst="pie">
            <a:avLst>
              <a:gd name="adj1" fmla="val 5611512"/>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5">
            <a:extLst>
              <a:ext uri="{FF2B5EF4-FFF2-40B4-BE49-F238E27FC236}">
                <a16:creationId xmlns:a16="http://schemas.microsoft.com/office/drawing/2014/main" id="{FA7C759C-CB58-BF3C-6DF7-EC706CC0DB55}"/>
              </a:ext>
            </a:extLst>
          </p:cNvPr>
          <p:cNvSpPr>
            <a:spLocks noGrp="1"/>
          </p:cNvSpPr>
          <p:nvPr>
            <p:ph type="title"/>
          </p:nvPr>
        </p:nvSpPr>
        <p:spPr>
          <a:xfrm>
            <a:off x="-118225" y="134739"/>
            <a:ext cx="7257900" cy="841800"/>
          </a:xfrm>
        </p:spPr>
        <p:txBody>
          <a:bodyPr/>
          <a:lstStyle/>
          <a:p>
            <a:r>
              <a:rPr lang="en-US" dirty="0"/>
              <a:t>OBJECTIVE</a:t>
            </a:r>
          </a:p>
        </p:txBody>
      </p:sp>
      <p:sp>
        <p:nvSpPr>
          <p:cNvPr id="7" name="Subtitle 6">
            <a:extLst>
              <a:ext uri="{FF2B5EF4-FFF2-40B4-BE49-F238E27FC236}">
                <a16:creationId xmlns:a16="http://schemas.microsoft.com/office/drawing/2014/main" id="{9067DD04-CC4B-4EFE-5C28-CD6D2D8E1FEF}"/>
              </a:ext>
            </a:extLst>
          </p:cNvPr>
          <p:cNvSpPr>
            <a:spLocks noGrp="1"/>
          </p:cNvSpPr>
          <p:nvPr>
            <p:ph type="subTitle" idx="1"/>
          </p:nvPr>
        </p:nvSpPr>
        <p:spPr>
          <a:xfrm>
            <a:off x="224742" y="1366144"/>
            <a:ext cx="7925316" cy="2374264"/>
          </a:xfrm>
        </p:spPr>
        <p:txBody>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90550" algn="l"/>
              </a:tabLst>
            </a:pPr>
            <a:r>
              <a:rPr kumimoji="0" lang="en-US" altLang="en-US" sz="1800" b="1" i="0" u="none" strike="noStrike" cap="none" normalizeH="0" baseline="0" dirty="0">
                <a:ln>
                  <a:noFill/>
                </a:ln>
                <a:solidFill>
                  <a:schemeClr val="tx1"/>
                </a:solidFill>
                <a:effectLst/>
                <a:latin typeface="Aparajita" panose="02020603050405020304" pitchFamily="18" charset="0"/>
                <a:ea typeface="Calibri" panose="020F0502020204030204" pitchFamily="34" charset="0"/>
                <a:cs typeface="Aparajita" panose="02020603050405020304" pitchFamily="18" charset="0"/>
              </a:rPr>
              <a:t>Relationship between the </a:t>
            </a:r>
            <a:r>
              <a:rPr kumimoji="0" lang="en-US" altLang="en-US" sz="1800" b="1" i="0" u="sng" strike="noStrike" cap="none" normalizeH="0" baseline="0" dirty="0">
                <a:ln>
                  <a:noFill/>
                </a:ln>
                <a:solidFill>
                  <a:schemeClr val="tx1"/>
                </a:solidFill>
                <a:effectLst/>
                <a:latin typeface="Aparajita" panose="02020603050405020304" pitchFamily="18" charset="0"/>
                <a:ea typeface="Calibri" panose="020F0502020204030204" pitchFamily="34" charset="0"/>
                <a:cs typeface="Aparajita" panose="02020603050405020304" pitchFamily="18" charset="0"/>
              </a:rPr>
              <a:t>total number of internet users</a:t>
            </a:r>
            <a:r>
              <a:rPr kumimoji="0" lang="en-US" altLang="en-US" sz="1800" b="1" i="0" u="none" strike="noStrike" cap="none" normalizeH="0" baseline="0" dirty="0">
                <a:ln>
                  <a:noFill/>
                </a:ln>
                <a:solidFill>
                  <a:schemeClr val="tx1"/>
                </a:solidFill>
                <a:effectLst/>
                <a:latin typeface="Aparajita" panose="02020603050405020304" pitchFamily="18" charset="0"/>
                <a:ea typeface="Calibri" panose="020F0502020204030204" pitchFamily="34" charset="0"/>
                <a:cs typeface="Aparajita" panose="02020603050405020304" pitchFamily="18" charset="0"/>
              </a:rPr>
              <a:t> and </a:t>
            </a:r>
            <a:r>
              <a:rPr kumimoji="0" lang="en-US" altLang="en-US" sz="1800" b="1" i="0" u="sng" strike="noStrike" cap="none" normalizeH="0" baseline="0" dirty="0">
                <a:ln>
                  <a:noFill/>
                </a:ln>
                <a:solidFill>
                  <a:schemeClr val="tx1"/>
                </a:solidFill>
                <a:effectLst/>
                <a:latin typeface="Aparajita" panose="02020603050405020304" pitchFamily="18" charset="0"/>
                <a:ea typeface="Calibri" panose="020F0502020204030204" pitchFamily="34" charset="0"/>
                <a:cs typeface="Aparajita" panose="02020603050405020304" pitchFamily="18" charset="0"/>
              </a:rPr>
              <a:t>crimes against women</a:t>
            </a:r>
            <a:endParaRPr kumimoji="0" lang="en-US" altLang="en-US" sz="1800" b="1" i="0" u="none" strike="noStrike" cap="none" normalizeH="0" baseline="0" dirty="0">
              <a:ln>
                <a:noFill/>
              </a:ln>
              <a:solidFill>
                <a:schemeClr val="tx1"/>
              </a:solidFill>
              <a:effectLst/>
              <a:latin typeface="Aparajita" panose="02020603050405020304" pitchFamily="18" charset="0"/>
              <a:cs typeface="Aparajita"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tab pos="590550" algn="l"/>
              </a:tabLst>
            </a:pPr>
            <a:endParaRPr kumimoji="0" lang="en-US" altLang="en-US" sz="1800" b="1" i="0" u="none" strike="noStrike" cap="none" normalizeH="0" baseline="0" dirty="0">
              <a:ln>
                <a:noFill/>
              </a:ln>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tab pos="590550" algn="l"/>
              </a:tabLst>
            </a:pPr>
            <a:r>
              <a:rPr kumimoji="0" lang="en-US" altLang="en-US" sz="1800" b="1" i="0" u="none" strike="noStrike" cap="none" normalizeH="0" baseline="0" dirty="0">
                <a:ln>
                  <a:noFill/>
                </a:ln>
                <a:solidFill>
                  <a:schemeClr val="tx1"/>
                </a:solidFill>
                <a:effectLst/>
                <a:latin typeface="Aparajita" panose="02020603050405020304" pitchFamily="18" charset="0"/>
                <a:ea typeface="Calibri" panose="020F0502020204030204" pitchFamily="34" charset="0"/>
                <a:cs typeface="Aparajita" panose="02020603050405020304" pitchFamily="18" charset="0"/>
              </a:rPr>
              <a:t>[ For total crimes ]</a:t>
            </a:r>
            <a:endParaRPr kumimoji="0" lang="en-US" altLang="en-US" sz="1800" b="1" i="0" u="none" strike="noStrike" cap="none" normalizeH="0" baseline="0" dirty="0">
              <a:ln>
                <a:noFill/>
              </a:ln>
              <a:solidFill>
                <a:schemeClr val="tx1"/>
              </a:solidFill>
              <a:effectLst/>
              <a:latin typeface="Aparajita" panose="02020603050405020304" pitchFamily="18" charset="0"/>
              <a:cs typeface="Aparajita"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90550" algn="l"/>
              </a:tabLst>
            </a:pPr>
            <a:endParaRPr kumimoji="0" lang="en-US" altLang="en-US" sz="1800" b="1" i="0" u="none" strike="noStrike" cap="none" normalizeH="0" baseline="0" dirty="0">
              <a:ln>
                <a:noFill/>
              </a:ln>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90550" algn="l"/>
              </a:tabLst>
            </a:pPr>
            <a:r>
              <a:rPr kumimoji="0" lang="en-US" altLang="en-US" sz="1800" b="1" i="0" u="none" strike="noStrike" cap="none" normalizeH="0" baseline="0" dirty="0">
                <a:ln>
                  <a:noFill/>
                </a:ln>
                <a:solidFill>
                  <a:schemeClr val="tx1"/>
                </a:solidFill>
                <a:effectLst/>
                <a:latin typeface="Aparajita" panose="02020603050405020304" pitchFamily="18" charset="0"/>
                <a:ea typeface="Calibri" panose="020F0502020204030204" pitchFamily="34" charset="0"/>
                <a:cs typeface="Aparajita" panose="02020603050405020304" pitchFamily="18" charset="0"/>
              </a:rPr>
              <a:t>To estimate the trend component</a:t>
            </a:r>
            <a:endParaRPr kumimoji="0" lang="en-US" altLang="en-US" sz="1800" b="1" i="0" u="none" strike="noStrike" cap="none" normalizeH="0" baseline="0" dirty="0">
              <a:ln>
                <a:noFill/>
              </a:ln>
              <a:solidFill>
                <a:schemeClr val="tx1"/>
              </a:solidFill>
              <a:effectLst/>
              <a:latin typeface="Aparajita" panose="02020603050405020304" pitchFamily="18" charset="0"/>
              <a:cs typeface="Aparajita"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90550" algn="l"/>
              </a:tabLst>
            </a:pPr>
            <a:endParaRPr kumimoji="0" lang="en-US" altLang="en-US" sz="1800" b="1" i="0" u="none" strike="noStrike" cap="none" normalizeH="0" baseline="0" dirty="0">
              <a:ln>
                <a:noFill/>
              </a:ln>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90550" algn="l"/>
              </a:tabLst>
            </a:pPr>
            <a:r>
              <a:rPr kumimoji="0" lang="en-US" altLang="en-US" sz="1800" b="1" i="0" u="none" strike="noStrike" cap="none" normalizeH="0" baseline="0" dirty="0">
                <a:ln>
                  <a:noFill/>
                </a:ln>
                <a:solidFill>
                  <a:schemeClr val="tx1"/>
                </a:solidFill>
                <a:effectLst/>
                <a:latin typeface="Aparajita" panose="02020603050405020304" pitchFamily="18" charset="0"/>
                <a:ea typeface="Calibri" panose="020F0502020204030204" pitchFamily="34" charset="0"/>
                <a:cs typeface="Aparajita" panose="02020603050405020304" pitchFamily="18" charset="0"/>
              </a:rPr>
              <a:t>To find the Moving Average (</a:t>
            </a:r>
            <a:r>
              <a:rPr kumimoji="0" lang="en-US" altLang="en-US" sz="1800" b="1" i="0" u="none" strike="noStrike" cap="none" normalizeH="0" baseline="0" dirty="0" err="1">
                <a:ln>
                  <a:noFill/>
                </a:ln>
                <a:solidFill>
                  <a:schemeClr val="tx1"/>
                </a:solidFill>
                <a:effectLst/>
                <a:latin typeface="Aparajita" panose="02020603050405020304" pitchFamily="18" charset="0"/>
                <a:ea typeface="Calibri" panose="020F0502020204030204" pitchFamily="34" charset="0"/>
                <a:cs typeface="Aparajita" panose="02020603050405020304" pitchFamily="18" charset="0"/>
              </a:rPr>
              <a:t>centred</a:t>
            </a:r>
            <a:r>
              <a:rPr kumimoji="0" lang="en-US" altLang="en-US" sz="1800" b="1" i="0" u="none" strike="noStrike" cap="none" normalizeH="0" baseline="0" dirty="0">
                <a:ln>
                  <a:noFill/>
                </a:ln>
                <a:solidFill>
                  <a:schemeClr val="tx1"/>
                </a:solidFill>
                <a:effectLst/>
                <a:latin typeface="Aparajita" panose="02020603050405020304" pitchFamily="18" charset="0"/>
                <a:ea typeface="Calibri" panose="020F0502020204030204" pitchFamily="34" charset="0"/>
                <a:cs typeface="Aparajita" panose="02020603050405020304" pitchFamily="18" charset="0"/>
              </a:rPr>
              <a:t>) of the time series.</a:t>
            </a:r>
            <a:endParaRPr kumimoji="0" lang="en-US" altLang="en-US" sz="1800" b="1" i="0" u="none" strike="noStrike" cap="none" normalizeH="0" baseline="0" dirty="0">
              <a:ln>
                <a:noFill/>
              </a:ln>
              <a:solidFill>
                <a:schemeClr val="tx1"/>
              </a:solidFill>
              <a:effectLst/>
              <a:latin typeface="Aparajita" panose="02020603050405020304" pitchFamily="18" charset="0"/>
              <a:cs typeface="Aparajita"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90550" algn="l"/>
              </a:tabLst>
            </a:pPr>
            <a:endParaRPr kumimoji="0" lang="en-US" altLang="en-US" sz="1800" b="1" i="0" u="none" strike="noStrike" cap="none" normalizeH="0" baseline="0" dirty="0">
              <a:ln>
                <a:noFill/>
              </a:ln>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90550" algn="l"/>
              </a:tabLst>
            </a:pPr>
            <a:r>
              <a:rPr kumimoji="0" lang="en-US" altLang="en-US" sz="1800" b="1" i="0" u="none" strike="noStrike" cap="none" normalizeH="0" baseline="0" dirty="0">
                <a:ln>
                  <a:noFill/>
                </a:ln>
                <a:solidFill>
                  <a:schemeClr val="tx1"/>
                </a:solidFill>
                <a:effectLst/>
                <a:latin typeface="Aparajita" panose="02020603050405020304" pitchFamily="18" charset="0"/>
                <a:ea typeface="Calibri" panose="020F0502020204030204" pitchFamily="34" charset="0"/>
                <a:cs typeface="Aparajita" panose="02020603050405020304" pitchFamily="18" charset="0"/>
              </a:rPr>
              <a:t>To check the data whether it is stationary or not.</a:t>
            </a:r>
            <a:endParaRPr kumimoji="0" lang="en-US" altLang="en-US" sz="1800" b="1" i="0" u="none" strike="noStrike" cap="none" normalizeH="0" baseline="0" dirty="0">
              <a:ln>
                <a:noFill/>
              </a:ln>
              <a:solidFill>
                <a:schemeClr val="tx1"/>
              </a:solidFill>
              <a:effectLst/>
              <a:latin typeface="Aparajita" panose="02020603050405020304" pitchFamily="18" charset="0"/>
              <a:cs typeface="Aparajita"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90550" algn="l"/>
              </a:tabLst>
            </a:pPr>
            <a:endParaRPr kumimoji="0" lang="en-US" altLang="en-US" sz="1800" b="1" i="0" u="none" strike="noStrike" cap="none" normalizeH="0" baseline="0" dirty="0">
              <a:ln>
                <a:noFill/>
              </a:ln>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90550" algn="l"/>
              </a:tabLst>
            </a:pPr>
            <a:r>
              <a:rPr kumimoji="0" lang="en-US" altLang="en-US" sz="1800" b="1" i="0" u="none" strike="noStrike" cap="none" normalizeH="0" baseline="0" dirty="0">
                <a:ln>
                  <a:noFill/>
                </a:ln>
                <a:solidFill>
                  <a:schemeClr val="tx1"/>
                </a:solidFill>
                <a:effectLst/>
                <a:latin typeface="Aparajita" panose="02020603050405020304" pitchFamily="18" charset="0"/>
                <a:ea typeface="Calibri" panose="020F0502020204030204" pitchFamily="34" charset="0"/>
                <a:cs typeface="Aparajita" panose="02020603050405020304" pitchFamily="18" charset="0"/>
              </a:rPr>
              <a:t>To predict the future value based on the past and present data.</a:t>
            </a:r>
            <a:endParaRPr kumimoji="0" lang="en-US" altLang="en-US" sz="1800" b="1" i="0" u="none" strike="noStrike" cap="none" normalizeH="0" baseline="0" dirty="0">
              <a:ln>
                <a:noFill/>
              </a:ln>
              <a:solidFill>
                <a:schemeClr val="tx1"/>
              </a:solidFill>
              <a:effectLst/>
              <a:latin typeface="Aparajita" panose="02020603050405020304" pitchFamily="18" charset="0"/>
              <a:cs typeface="Aparajita" panose="02020603050405020304" pitchFamily="18" charset="0"/>
            </a:endParaRPr>
          </a:p>
          <a:p>
            <a:endParaRPr lang="en-US" dirty="0"/>
          </a:p>
        </p:txBody>
      </p:sp>
      <p:sp>
        <p:nvSpPr>
          <p:cNvPr id="10" name="Rectangle 4">
            <a:extLst>
              <a:ext uri="{FF2B5EF4-FFF2-40B4-BE49-F238E27FC236}">
                <a16:creationId xmlns:a16="http://schemas.microsoft.com/office/drawing/2014/main" id="{247848F3-ABBD-8D3B-ADAC-31CAC05676AB}"/>
              </a:ext>
            </a:extLst>
          </p:cNvPr>
          <p:cNvSpPr>
            <a:spLocks noChangeArrowheads="1"/>
          </p:cNvSpPr>
          <p:nvPr/>
        </p:nvSpPr>
        <p:spPr bwMode="auto">
          <a:xfrm>
            <a:off x="0" y="393413"/>
            <a:ext cx="22474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05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5905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5905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5905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5905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5905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5905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5905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5905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90550" algn="l"/>
              </a:tabLst>
            </a:pPr>
            <a:endParaRPr kumimoji="0" lang="en-US" altLang="en-US" sz="1600" b="0" i="0" u="none" strike="noStrike" cap="none" normalizeH="0" baseline="0" dirty="0">
              <a:ln>
                <a:noFill/>
              </a:ln>
              <a:solidFill>
                <a:srgbClr val="000000"/>
              </a:solidFill>
              <a:effectLst/>
              <a:latin typeface="Agency FB" panose="020B0503020202020204" pitchFamily="34" charset="0"/>
              <a:ea typeface="Calibri" panose="020F0502020204030204" pitchFamily="34"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90550" algn="l"/>
              </a:tabLst>
            </a:pPr>
            <a:r>
              <a:rPr kumimoji="0" lang="en-US" altLang="en-US" sz="1600" b="0" i="0" u="none" strike="noStrike" cap="none" normalizeH="0" baseline="0" dirty="0">
                <a:ln>
                  <a:noFill/>
                </a:ln>
                <a:solidFill>
                  <a:srgbClr val="000000"/>
                </a:solidFill>
                <a:effectLst/>
                <a:latin typeface="Agency FB" panose="020B0503020202020204" pitchFamily="34" charset="0"/>
                <a:ea typeface="Calibri" panose="020F0502020204030204" pitchFamily="34" charset="0"/>
                <a:cs typeface="Mangal" panose="02040503050203030202"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Shape 514"/>
        <p:cNvGrpSpPr/>
        <p:nvPr/>
      </p:nvGrpSpPr>
      <p:grpSpPr>
        <a:xfrm>
          <a:off x="0" y="0"/>
          <a:ext cx="0" cy="0"/>
          <a:chOff x="0" y="0"/>
          <a:chExt cx="0" cy="0"/>
        </a:xfrm>
      </p:grpSpPr>
      <p:sp>
        <p:nvSpPr>
          <p:cNvPr id="515" name="Google Shape;515;p47"/>
          <p:cNvSpPr txBox="1">
            <a:spLocks noGrp="1"/>
          </p:cNvSpPr>
          <p:nvPr>
            <p:ph type="title"/>
          </p:nvPr>
        </p:nvSpPr>
        <p:spPr>
          <a:xfrm>
            <a:off x="0" y="0"/>
            <a:ext cx="7257900" cy="841800"/>
          </a:xfrm>
          <a:prstGeom prst="rect">
            <a:avLst/>
          </a:prstGeom>
          <a:solidFill>
            <a:schemeClr val="accent2">
              <a:lumMod val="60000"/>
              <a:lumOff val="4000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ln>
                  <a:noFill/>
                </a:ln>
                <a:solidFill>
                  <a:schemeClr val="bg2"/>
                </a:solidFill>
                <a:effectLst>
                  <a:outerShdw blurRad="38100" dist="19050" dir="2700000" algn="tl">
                    <a:schemeClr val="dk1">
                      <a:alpha val="40000"/>
                    </a:schemeClr>
                  </a:outerShdw>
                </a:effectLst>
                <a:latin typeface="Aparajita" panose="02020603050405020304" pitchFamily="18" charset="0"/>
                <a:ea typeface="Calibri" panose="020F0502020204030204" pitchFamily="34" charset="0"/>
              </a:rPr>
              <a:t>Synopsis of the Statistical Framework</a:t>
            </a:r>
            <a:endParaRPr dirty="0">
              <a:solidFill>
                <a:schemeClr val="bg2"/>
              </a:solidFill>
            </a:endParaRPr>
          </a:p>
        </p:txBody>
      </p:sp>
      <p:pic>
        <p:nvPicPr>
          <p:cNvPr id="4" name="Picture 3">
            <a:extLst>
              <a:ext uri="{FF2B5EF4-FFF2-40B4-BE49-F238E27FC236}">
                <a16:creationId xmlns:a16="http://schemas.microsoft.com/office/drawing/2014/main" id="{F3F08060-1CA1-1C72-375E-2D51F5D199D3}"/>
              </a:ext>
            </a:extLst>
          </p:cNvPr>
          <p:cNvPicPr>
            <a:picLocks noChangeAspect="1"/>
          </p:cNvPicPr>
          <p:nvPr/>
        </p:nvPicPr>
        <p:blipFill>
          <a:blip r:embed="rId3"/>
          <a:stretch>
            <a:fillRect/>
          </a:stretch>
        </p:blipFill>
        <p:spPr>
          <a:xfrm>
            <a:off x="831850" y="609871"/>
            <a:ext cx="8127999" cy="425422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Shape 580"/>
        <p:cNvGrpSpPr/>
        <p:nvPr/>
      </p:nvGrpSpPr>
      <p:grpSpPr>
        <a:xfrm>
          <a:off x="0" y="0"/>
          <a:ext cx="0" cy="0"/>
          <a:chOff x="0" y="0"/>
          <a:chExt cx="0" cy="0"/>
        </a:xfrm>
      </p:grpSpPr>
      <p:sp>
        <p:nvSpPr>
          <p:cNvPr id="2" name="Title 1">
            <a:extLst>
              <a:ext uri="{FF2B5EF4-FFF2-40B4-BE49-F238E27FC236}">
                <a16:creationId xmlns:a16="http://schemas.microsoft.com/office/drawing/2014/main" id="{71A60055-0924-0230-237E-C2CE2433A2AD}"/>
              </a:ext>
            </a:extLst>
          </p:cNvPr>
          <p:cNvSpPr>
            <a:spLocks noGrp="1"/>
          </p:cNvSpPr>
          <p:nvPr>
            <p:ph type="title"/>
          </p:nvPr>
        </p:nvSpPr>
        <p:spPr>
          <a:xfrm>
            <a:off x="894874" y="709292"/>
            <a:ext cx="7254354" cy="2643400"/>
          </a:xfrm>
        </p:spPr>
        <p:txBody>
          <a:bodyPr/>
          <a:lstStyle/>
          <a:p>
            <a:r>
              <a:rPr lang="en-US" dirty="0"/>
              <a:t>GRAPHICAL REPRESENTATION</a:t>
            </a:r>
          </a:p>
        </p:txBody>
      </p:sp>
      <p:sp>
        <p:nvSpPr>
          <p:cNvPr id="582" name="Google Shape;582;p48"/>
          <p:cNvSpPr/>
          <p:nvPr/>
        </p:nvSpPr>
        <p:spPr>
          <a:xfrm rot="-8100000">
            <a:off x="270996" y="3822722"/>
            <a:ext cx="506571" cy="506571"/>
          </a:xfrm>
          <a:prstGeom prst="pie">
            <a:avLst>
              <a:gd name="adj1" fmla="val 56115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8"/>
          <p:cNvSpPr/>
          <p:nvPr/>
        </p:nvSpPr>
        <p:spPr>
          <a:xfrm rot="-5972487">
            <a:off x="7458296" y="340453"/>
            <a:ext cx="535711" cy="535711"/>
          </a:xfrm>
          <a:prstGeom prst="pie">
            <a:avLst>
              <a:gd name="adj1" fmla="val 5611512"/>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8"/>
          <p:cNvSpPr/>
          <p:nvPr/>
        </p:nvSpPr>
        <p:spPr>
          <a:xfrm rot="-2700000">
            <a:off x="1830787" y="318748"/>
            <a:ext cx="504026" cy="504026"/>
          </a:xfrm>
          <a:prstGeom prst="blockArc">
            <a:avLst>
              <a:gd name="adj1" fmla="val 10800000"/>
              <a:gd name="adj2" fmla="val 53961"/>
              <a:gd name="adj3" fmla="val 272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8"/>
          <p:cNvSpPr/>
          <p:nvPr/>
        </p:nvSpPr>
        <p:spPr>
          <a:xfrm rot="2700000">
            <a:off x="3913637" y="4444091"/>
            <a:ext cx="504026" cy="504026"/>
          </a:xfrm>
          <a:prstGeom prst="blockArc">
            <a:avLst>
              <a:gd name="adj1" fmla="val 10800000"/>
              <a:gd name="adj2" fmla="val 53961"/>
              <a:gd name="adj3" fmla="val 272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Shape 674"/>
        <p:cNvGrpSpPr/>
        <p:nvPr/>
      </p:nvGrpSpPr>
      <p:grpSpPr>
        <a:xfrm>
          <a:off x="0" y="0"/>
          <a:ext cx="0" cy="0"/>
          <a:chOff x="0" y="0"/>
          <a:chExt cx="0" cy="0"/>
        </a:xfrm>
      </p:grpSpPr>
      <p:sp>
        <p:nvSpPr>
          <p:cNvPr id="675" name="Google Shape;675;p51"/>
          <p:cNvSpPr/>
          <p:nvPr/>
        </p:nvSpPr>
        <p:spPr>
          <a:xfrm rot="10800000">
            <a:off x="6740326" y="-811125"/>
            <a:ext cx="1613400" cy="1613400"/>
          </a:xfrm>
          <a:prstGeom prst="blockArc">
            <a:avLst>
              <a:gd name="adj1" fmla="val 10800000"/>
              <a:gd name="adj2" fmla="val 569"/>
              <a:gd name="adj3" fmla="val 1879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1"/>
          <p:cNvSpPr/>
          <p:nvPr/>
        </p:nvSpPr>
        <p:spPr>
          <a:xfrm rot="-1329188">
            <a:off x="8527387" y="1263496"/>
            <a:ext cx="535425" cy="535425"/>
          </a:xfrm>
          <a:prstGeom prst="pie">
            <a:avLst>
              <a:gd name="adj1" fmla="val 5611512"/>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itle 9">
            <a:extLst>
              <a:ext uri="{FF2B5EF4-FFF2-40B4-BE49-F238E27FC236}">
                <a16:creationId xmlns:a16="http://schemas.microsoft.com/office/drawing/2014/main" id="{3C1873F9-8C1B-3812-A515-865F76710545}"/>
              </a:ext>
            </a:extLst>
          </p:cNvPr>
          <p:cNvSpPr>
            <a:spLocks noGrp="1"/>
          </p:cNvSpPr>
          <p:nvPr>
            <p:ph type="title"/>
          </p:nvPr>
        </p:nvSpPr>
        <p:spPr>
          <a:xfrm>
            <a:off x="135229" y="1156986"/>
            <a:ext cx="6823522" cy="267276"/>
          </a:xfrm>
        </p:spPr>
        <p:txBody>
          <a:bodyPr/>
          <a:lstStyle/>
          <a:p>
            <a:pPr marL="285750" indent="-285750">
              <a:buFont typeface="Wingdings" panose="05000000000000000000" pitchFamily="2" charset="2"/>
              <a:buChar char="q"/>
            </a:pPr>
            <a:r>
              <a:rPr lang="en-US" sz="1800" b="1" u="sng" kern="100" dirty="0">
                <a:effectLst/>
                <a:latin typeface="Calibri" panose="020F0502020204030204" pitchFamily="34" charset="0"/>
                <a:ea typeface="Calibri" panose="020F0502020204030204" pitchFamily="34" charset="0"/>
                <a:cs typeface="Mangal" panose="02040503050203030202" pitchFamily="18" charset="0"/>
              </a:rPr>
              <a:t>Rapes</a:t>
            </a:r>
            <a:br>
              <a:rPr lang="en-US" sz="1800" kern="1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graphicFrame>
        <p:nvGraphicFramePr>
          <p:cNvPr id="7" name="Chart 6">
            <a:extLst>
              <a:ext uri="{FF2B5EF4-FFF2-40B4-BE49-F238E27FC236}">
                <a16:creationId xmlns:a16="http://schemas.microsoft.com/office/drawing/2014/main" id="{F4219CAB-A296-CAB3-EA87-D295D37DD9B3}"/>
              </a:ext>
            </a:extLst>
          </p:cNvPr>
          <p:cNvGraphicFramePr/>
          <p:nvPr>
            <p:extLst>
              <p:ext uri="{D42A27DB-BD31-4B8C-83A1-F6EECF244321}">
                <p14:modId xmlns:p14="http://schemas.microsoft.com/office/powerpoint/2010/main" val="1561565218"/>
              </p:ext>
            </p:extLst>
          </p:nvPr>
        </p:nvGraphicFramePr>
        <p:xfrm>
          <a:off x="547351" y="1539025"/>
          <a:ext cx="7392474" cy="2967731"/>
        </p:xfrm>
        <a:graphic>
          <a:graphicData uri="http://schemas.openxmlformats.org/drawingml/2006/chart">
            <c:chart xmlns:c="http://schemas.openxmlformats.org/drawingml/2006/chart" xmlns:r="http://schemas.openxmlformats.org/officeDocument/2006/relationships" r:id="rId3"/>
          </a:graphicData>
        </a:graphic>
      </p:graphicFrame>
      <p:pic>
        <p:nvPicPr>
          <p:cNvPr id="13" name="Picture 12">
            <a:extLst>
              <a:ext uri="{FF2B5EF4-FFF2-40B4-BE49-F238E27FC236}">
                <a16:creationId xmlns:a16="http://schemas.microsoft.com/office/drawing/2014/main" id="{BDB3DFC3-A3C2-066B-FBA3-C5CBE301A176}"/>
              </a:ext>
            </a:extLst>
          </p:cNvPr>
          <p:cNvPicPr>
            <a:picLocks noChangeAspect="1"/>
          </p:cNvPicPr>
          <p:nvPr/>
        </p:nvPicPr>
        <p:blipFill>
          <a:blip r:embed="rId4"/>
          <a:stretch>
            <a:fillRect/>
          </a:stretch>
        </p:blipFill>
        <p:spPr>
          <a:xfrm>
            <a:off x="1141654" y="4888795"/>
            <a:ext cx="6405372" cy="365760"/>
          </a:xfrm>
          <a:prstGeom prst="rect">
            <a:avLst/>
          </a:prstGeom>
        </p:spPr>
      </p:pic>
      <p:pic>
        <p:nvPicPr>
          <p:cNvPr id="15" name="Picture 14">
            <a:extLst>
              <a:ext uri="{FF2B5EF4-FFF2-40B4-BE49-F238E27FC236}">
                <a16:creationId xmlns:a16="http://schemas.microsoft.com/office/drawing/2014/main" id="{EE5D4A32-89B4-9B26-47DB-D4B7CAE8B3F7}"/>
              </a:ext>
            </a:extLst>
          </p:cNvPr>
          <p:cNvPicPr>
            <a:picLocks noChangeAspect="1"/>
          </p:cNvPicPr>
          <p:nvPr/>
        </p:nvPicPr>
        <p:blipFill>
          <a:blip r:embed="rId5"/>
          <a:stretch>
            <a:fillRect/>
          </a:stretch>
        </p:blipFill>
        <p:spPr>
          <a:xfrm>
            <a:off x="64395" y="36303"/>
            <a:ext cx="7650052" cy="105498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Shape 687"/>
        <p:cNvGrpSpPr/>
        <p:nvPr/>
      </p:nvGrpSpPr>
      <p:grpSpPr>
        <a:xfrm>
          <a:off x="0" y="0"/>
          <a:ext cx="0" cy="0"/>
          <a:chOff x="0" y="0"/>
          <a:chExt cx="0" cy="0"/>
        </a:xfrm>
      </p:grpSpPr>
      <p:sp>
        <p:nvSpPr>
          <p:cNvPr id="3" name="Title 2">
            <a:extLst>
              <a:ext uri="{FF2B5EF4-FFF2-40B4-BE49-F238E27FC236}">
                <a16:creationId xmlns:a16="http://schemas.microsoft.com/office/drawing/2014/main" id="{8FF0E958-B94B-CA8C-FC6E-F8E2ACE6D750}"/>
              </a:ext>
            </a:extLst>
          </p:cNvPr>
          <p:cNvSpPr>
            <a:spLocks noGrp="1"/>
          </p:cNvSpPr>
          <p:nvPr>
            <p:ph type="title"/>
          </p:nvPr>
        </p:nvSpPr>
        <p:spPr>
          <a:xfrm>
            <a:off x="-1974015" y="799435"/>
            <a:ext cx="7257900" cy="841800"/>
          </a:xfrm>
        </p:spPr>
        <p:txBody>
          <a:bodyPr/>
          <a:lstStyle/>
          <a:p>
            <a:pPr marL="285750" indent="-285750">
              <a:buFont typeface="Wingdings" panose="05000000000000000000" pitchFamily="2" charset="2"/>
              <a:buChar char="q"/>
            </a:pPr>
            <a:r>
              <a:rPr lang="en-US" sz="1800" b="1" u="sng" kern="100" dirty="0">
                <a:effectLst/>
                <a:latin typeface="Agency FB" panose="020B0503020202020204" pitchFamily="34" charset="0"/>
                <a:ea typeface="Calibri" panose="020F0502020204030204" pitchFamily="34" charset="0"/>
                <a:cs typeface="Mangal" panose="02040503050203030202" pitchFamily="18" charset="0"/>
              </a:rPr>
              <a:t>Sexual Harassment</a:t>
            </a:r>
            <a:br>
              <a:rPr lang="en-US" sz="1800" kern="1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graphicFrame>
        <p:nvGraphicFramePr>
          <p:cNvPr id="6" name="Chart 5">
            <a:extLst>
              <a:ext uri="{FF2B5EF4-FFF2-40B4-BE49-F238E27FC236}">
                <a16:creationId xmlns:a16="http://schemas.microsoft.com/office/drawing/2014/main" id="{8EEB03A8-2B7F-6684-1D28-F1766E66A19E}"/>
              </a:ext>
            </a:extLst>
          </p:cNvPr>
          <p:cNvGraphicFramePr/>
          <p:nvPr>
            <p:extLst>
              <p:ext uri="{D42A27DB-BD31-4B8C-83A1-F6EECF244321}">
                <p14:modId xmlns:p14="http://schemas.microsoft.com/office/powerpoint/2010/main" val="73758606"/>
              </p:ext>
            </p:extLst>
          </p:nvPr>
        </p:nvGraphicFramePr>
        <p:xfrm>
          <a:off x="463924" y="971549"/>
          <a:ext cx="7823421" cy="3372515"/>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a:extLst>
              <a:ext uri="{FF2B5EF4-FFF2-40B4-BE49-F238E27FC236}">
                <a16:creationId xmlns:a16="http://schemas.microsoft.com/office/drawing/2014/main" id="{D437450E-5011-EB2C-8E10-12E55374FA69}"/>
              </a:ext>
            </a:extLst>
          </p:cNvPr>
          <p:cNvPicPr>
            <a:picLocks noChangeAspect="1"/>
          </p:cNvPicPr>
          <p:nvPr/>
        </p:nvPicPr>
        <p:blipFill>
          <a:blip r:embed="rId4"/>
          <a:stretch>
            <a:fillRect/>
          </a:stretch>
        </p:blipFill>
        <p:spPr>
          <a:xfrm>
            <a:off x="1881973" y="4596832"/>
            <a:ext cx="6405372" cy="62941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693"/>
        <p:cNvGrpSpPr/>
        <p:nvPr/>
      </p:nvGrpSpPr>
      <p:grpSpPr>
        <a:xfrm>
          <a:off x="0" y="0"/>
          <a:ext cx="0" cy="0"/>
          <a:chOff x="0" y="0"/>
          <a:chExt cx="0" cy="0"/>
        </a:xfrm>
      </p:grpSpPr>
      <p:sp>
        <p:nvSpPr>
          <p:cNvPr id="696" name="Google Shape;696;p53"/>
          <p:cNvSpPr/>
          <p:nvPr/>
        </p:nvSpPr>
        <p:spPr>
          <a:xfrm rot="-2700000">
            <a:off x="249314" y="146478"/>
            <a:ext cx="535421" cy="535421"/>
          </a:xfrm>
          <a:prstGeom prst="blockArc">
            <a:avLst>
              <a:gd name="adj1" fmla="val 10800000"/>
              <a:gd name="adj2" fmla="val 53961"/>
              <a:gd name="adj3" fmla="val 272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3"/>
          <p:cNvSpPr/>
          <p:nvPr/>
        </p:nvSpPr>
        <p:spPr>
          <a:xfrm>
            <a:off x="251524" y="4456089"/>
            <a:ext cx="531000" cy="531000"/>
          </a:xfrm>
          <a:prstGeom prst="corner">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3"/>
          <p:cNvSpPr/>
          <p:nvPr/>
        </p:nvSpPr>
        <p:spPr>
          <a:xfrm rot="-8100000">
            <a:off x="8351189" y="4340778"/>
            <a:ext cx="535421" cy="535421"/>
          </a:xfrm>
          <a:prstGeom prst="pie">
            <a:avLst>
              <a:gd name="adj1" fmla="val 561151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3"/>
          <p:cNvSpPr/>
          <p:nvPr/>
        </p:nvSpPr>
        <p:spPr>
          <a:xfrm rot="2700000">
            <a:off x="8431839" y="224953"/>
            <a:ext cx="535421" cy="535421"/>
          </a:xfrm>
          <a:prstGeom prst="blockArc">
            <a:avLst>
              <a:gd name="adj1" fmla="val 10800000"/>
              <a:gd name="adj2" fmla="val 53961"/>
              <a:gd name="adj3" fmla="val 2720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3"/>
          <p:cNvSpPr/>
          <p:nvPr/>
        </p:nvSpPr>
        <p:spPr>
          <a:xfrm rot="10800000">
            <a:off x="8434049" y="3698888"/>
            <a:ext cx="531000" cy="5310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a:extLst>
              <a:ext uri="{FF2B5EF4-FFF2-40B4-BE49-F238E27FC236}">
                <a16:creationId xmlns:a16="http://schemas.microsoft.com/office/drawing/2014/main" id="{6F264B10-00ED-F071-16A5-18ADB8969565}"/>
              </a:ext>
            </a:extLst>
          </p:cNvPr>
          <p:cNvSpPr>
            <a:spLocks noGrp="1"/>
          </p:cNvSpPr>
          <p:nvPr>
            <p:ph type="title"/>
          </p:nvPr>
        </p:nvSpPr>
        <p:spPr>
          <a:xfrm>
            <a:off x="457163" y="364838"/>
            <a:ext cx="3316347" cy="757201"/>
          </a:xfrm>
        </p:spPr>
        <p:txBody>
          <a:bodyPr/>
          <a:lstStyle/>
          <a:p>
            <a:pPr marL="285750" indent="-285750">
              <a:buFont typeface="Wingdings" panose="05000000000000000000" pitchFamily="2" charset="2"/>
              <a:buChar char="q"/>
            </a:pPr>
            <a:r>
              <a:rPr lang="en-US" sz="1800" b="1" u="sng" kern="100" dirty="0">
                <a:effectLst/>
                <a:latin typeface="Agency FB" panose="020B0503020202020204" pitchFamily="34" charset="0"/>
                <a:ea typeface="Calibri" panose="020F0502020204030204" pitchFamily="34" charset="0"/>
                <a:cs typeface="Mangal" panose="02040503050203030202" pitchFamily="18" charset="0"/>
              </a:rPr>
              <a:t>Total crime against women</a:t>
            </a:r>
            <a:br>
              <a:rPr lang="en-US" sz="1800" kern="1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graphicFrame>
        <p:nvGraphicFramePr>
          <p:cNvPr id="6" name="Chart 5">
            <a:extLst>
              <a:ext uri="{FF2B5EF4-FFF2-40B4-BE49-F238E27FC236}">
                <a16:creationId xmlns:a16="http://schemas.microsoft.com/office/drawing/2014/main" id="{38F0E7AF-5AC2-F6C9-DDE9-4A013A155FC7}"/>
              </a:ext>
            </a:extLst>
          </p:cNvPr>
          <p:cNvGraphicFramePr/>
          <p:nvPr>
            <p:extLst>
              <p:ext uri="{D42A27DB-BD31-4B8C-83A1-F6EECF244321}">
                <p14:modId xmlns:p14="http://schemas.microsoft.com/office/powerpoint/2010/main" val="1485123038"/>
              </p:ext>
            </p:extLst>
          </p:nvPr>
        </p:nvGraphicFramePr>
        <p:xfrm>
          <a:off x="689019" y="927279"/>
          <a:ext cx="7518829" cy="3580327"/>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a:extLst>
              <a:ext uri="{FF2B5EF4-FFF2-40B4-BE49-F238E27FC236}">
                <a16:creationId xmlns:a16="http://schemas.microsoft.com/office/drawing/2014/main" id="{BDCF0B1D-D407-20DF-F158-9133CCFE40EC}"/>
              </a:ext>
            </a:extLst>
          </p:cNvPr>
          <p:cNvPicPr>
            <a:picLocks noChangeAspect="1"/>
          </p:cNvPicPr>
          <p:nvPr/>
        </p:nvPicPr>
        <p:blipFill>
          <a:blip r:embed="rId4"/>
          <a:stretch>
            <a:fillRect/>
          </a:stretch>
        </p:blipFill>
        <p:spPr>
          <a:xfrm>
            <a:off x="1308725" y="4608488"/>
            <a:ext cx="6405372" cy="62941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704"/>
        <p:cNvGrpSpPr/>
        <p:nvPr/>
      </p:nvGrpSpPr>
      <p:grpSpPr>
        <a:xfrm>
          <a:off x="0" y="0"/>
          <a:ext cx="0" cy="0"/>
          <a:chOff x="0" y="0"/>
          <a:chExt cx="0" cy="0"/>
        </a:xfrm>
      </p:grpSpPr>
      <p:sp>
        <p:nvSpPr>
          <p:cNvPr id="711" name="Google Shape;711;p54"/>
          <p:cNvSpPr/>
          <p:nvPr/>
        </p:nvSpPr>
        <p:spPr>
          <a:xfrm rot="-8100000">
            <a:off x="3923089" y="4121453"/>
            <a:ext cx="535421" cy="535421"/>
          </a:xfrm>
          <a:prstGeom prst="pie">
            <a:avLst>
              <a:gd name="adj1" fmla="val 5611512"/>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77D0B8BA-59A8-D907-A7BF-0A99C11B66BC}"/>
              </a:ext>
            </a:extLst>
          </p:cNvPr>
          <p:cNvPicPr>
            <a:picLocks noChangeAspect="1"/>
          </p:cNvPicPr>
          <p:nvPr/>
        </p:nvPicPr>
        <p:blipFill>
          <a:blip r:embed="rId3"/>
          <a:stretch>
            <a:fillRect/>
          </a:stretch>
        </p:blipFill>
        <p:spPr>
          <a:xfrm>
            <a:off x="55207" y="79643"/>
            <a:ext cx="7175818" cy="121005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7EF4E367-A9D4-D070-89F0-93BCD9A51BFF}"/>
              </a:ext>
            </a:extLst>
          </p:cNvPr>
          <p:cNvSpPr txBox="1"/>
          <p:nvPr/>
        </p:nvSpPr>
        <p:spPr>
          <a:xfrm>
            <a:off x="0" y="1336885"/>
            <a:ext cx="4617076" cy="344069"/>
          </a:xfrm>
          <a:prstGeom prst="rect">
            <a:avLst/>
          </a:prstGeom>
          <a:noFill/>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tabLst>
                <a:tab pos="445135" algn="l"/>
                <a:tab pos="636270" algn="l"/>
              </a:tabLst>
            </a:pPr>
            <a:r>
              <a:rPr lang="en-US" sz="1600" b="1" u="sng" kern="100" dirty="0">
                <a:effectLst/>
                <a:latin typeface="Calibri" panose="020F0502020204030204" pitchFamily="34" charset="0"/>
                <a:ea typeface="Calibri" panose="020F0502020204030204" pitchFamily="34" charset="0"/>
                <a:cs typeface="Calibri" panose="020F0502020204030204" pitchFamily="34" charset="0"/>
              </a:rPr>
              <a:t>Rapes</a:t>
            </a:r>
            <a:endParaRPr lang="en-US" sz="11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12" name="Picture 11">
            <a:extLst>
              <a:ext uri="{FF2B5EF4-FFF2-40B4-BE49-F238E27FC236}">
                <a16:creationId xmlns:a16="http://schemas.microsoft.com/office/drawing/2014/main" id="{3EB47D79-58F7-13F9-7CA5-D46C400A321C}"/>
              </a:ext>
            </a:extLst>
          </p:cNvPr>
          <p:cNvPicPr>
            <a:picLocks noChangeAspect="1"/>
          </p:cNvPicPr>
          <p:nvPr/>
        </p:nvPicPr>
        <p:blipFill>
          <a:blip r:embed="rId4"/>
          <a:stretch>
            <a:fillRect/>
          </a:stretch>
        </p:blipFill>
        <p:spPr>
          <a:xfrm>
            <a:off x="122349" y="1654185"/>
            <a:ext cx="6381481" cy="3409672"/>
          </a:xfrm>
          <a:prstGeom prst="rect">
            <a:avLst/>
          </a:prstGeom>
        </p:spPr>
      </p:pic>
      <p:sp>
        <p:nvSpPr>
          <p:cNvPr id="14" name="TextBox 13">
            <a:extLst>
              <a:ext uri="{FF2B5EF4-FFF2-40B4-BE49-F238E27FC236}">
                <a16:creationId xmlns:a16="http://schemas.microsoft.com/office/drawing/2014/main" id="{9065F93D-0B2B-90BC-F828-0D042E8F5527}"/>
              </a:ext>
            </a:extLst>
          </p:cNvPr>
          <p:cNvSpPr txBox="1"/>
          <p:nvPr/>
        </p:nvSpPr>
        <p:spPr>
          <a:xfrm>
            <a:off x="5000223" y="1905325"/>
            <a:ext cx="4617076" cy="2615588"/>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The following boxplot represents the data in a visual </a:t>
            </a:r>
          </a:p>
          <a:p>
            <a:pPr marR="0" lvl="0" algn="ctr">
              <a:lnSpc>
                <a:spcPct val="107000"/>
              </a:lnSpc>
              <a:spcBef>
                <a:spcPts val="0"/>
              </a:spcBef>
              <a:spcAft>
                <a:spcPts val="0"/>
              </a:spcAft>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approach. The median of the data set is around 22000 which </a:t>
            </a:r>
          </a:p>
          <a:p>
            <a:pPr marR="0" lvl="0" algn="ctr">
              <a:lnSpc>
                <a:spcPct val="107000"/>
              </a:lnSpc>
              <a:spcBef>
                <a:spcPts val="0"/>
              </a:spcBef>
              <a:spcAft>
                <a:spcPts val="0"/>
              </a:spcAft>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means 50% of the data is both more and less than 22000.</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0"/>
              </a:spcAft>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 </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Wingdings" panose="05000000000000000000" pitchFamily="2" charset="2"/>
              <a:buChar char=""/>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Where as the 1st and 3rd quartiles are 16500 and 32600</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0"/>
              </a:spcAft>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 </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Wingdings" panose="05000000000000000000" pitchFamily="2" charset="2"/>
              <a:buChar char=""/>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The interquartile range is (32600-16500)= 16100</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0"/>
              </a:spcAft>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 </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Wingdings" panose="05000000000000000000" pitchFamily="2" charset="2"/>
              <a:buChar char=""/>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The whole Range of the data set is about 23950</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0"/>
              </a:spcAft>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 </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Wingdings" panose="05000000000000000000" pitchFamily="2" charset="2"/>
              <a:buChar char=""/>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Outliers are thus in the span of it</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2555150" y="20223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a:t>
            </a:r>
            <a:endParaRPr dirty="0"/>
          </a:p>
        </p:txBody>
      </p:sp>
      <p:sp>
        <p:nvSpPr>
          <p:cNvPr id="246" name="Google Shape;246;p35"/>
          <p:cNvSpPr txBox="1"/>
          <p:nvPr/>
        </p:nvSpPr>
        <p:spPr>
          <a:xfrm>
            <a:off x="4610978" y="4197900"/>
            <a:ext cx="3813000" cy="39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b="1" dirty="0">
              <a:solidFill>
                <a:schemeClr val="dk1"/>
              </a:solidFill>
              <a:latin typeface="Poppins"/>
              <a:ea typeface="Poppins"/>
              <a:cs typeface="Poppins"/>
              <a:sym typeface="Poppins"/>
            </a:endParaRPr>
          </a:p>
        </p:txBody>
      </p:sp>
      <p:sp>
        <p:nvSpPr>
          <p:cNvPr id="3" name="TextBox 2">
            <a:extLst>
              <a:ext uri="{FF2B5EF4-FFF2-40B4-BE49-F238E27FC236}">
                <a16:creationId xmlns:a16="http://schemas.microsoft.com/office/drawing/2014/main" id="{91F4757F-1FFA-9E76-AE9B-97DA8E8E0633}"/>
              </a:ext>
            </a:extLst>
          </p:cNvPr>
          <p:cNvSpPr txBox="1"/>
          <p:nvPr/>
        </p:nvSpPr>
        <p:spPr>
          <a:xfrm>
            <a:off x="2276341" y="1323627"/>
            <a:ext cx="4578438" cy="3044936"/>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tabLst>
                <a:tab pos="607695" algn="l"/>
              </a:tabLst>
            </a:pPr>
            <a:r>
              <a:rPr lang="en-US" sz="2000" kern="100" dirty="0">
                <a:effectLst/>
                <a:latin typeface="Copperplate Gothic Bold" panose="020E0705020206020404" pitchFamily="34" charset="0"/>
                <a:ea typeface="Calibri" panose="020F0502020204030204" pitchFamily="34" charset="0"/>
                <a:cs typeface="Calibri" panose="020F0502020204030204" pitchFamily="34" charset="0"/>
              </a:rPr>
              <a:t>Introduction</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Wingdings" panose="05000000000000000000" pitchFamily="2" charset="2"/>
              <a:buChar char=""/>
              <a:tabLst>
                <a:tab pos="607695" algn="l"/>
              </a:tabLst>
            </a:pPr>
            <a:r>
              <a:rPr lang="en-US" sz="2000" kern="100" dirty="0">
                <a:effectLst/>
                <a:latin typeface="Copperplate Gothic Bold" panose="020E0705020206020404" pitchFamily="34" charset="0"/>
                <a:ea typeface="Calibri" panose="020F0502020204030204" pitchFamily="34" charset="0"/>
                <a:cs typeface="Calibri" panose="020F0502020204030204" pitchFamily="34" charset="0"/>
              </a:rPr>
              <a:t>Data description</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Wingdings" panose="05000000000000000000" pitchFamily="2" charset="2"/>
              <a:buChar char=""/>
              <a:tabLst>
                <a:tab pos="607695" algn="l"/>
              </a:tabLst>
            </a:pPr>
            <a:r>
              <a:rPr lang="en-US" sz="2000" kern="100" dirty="0">
                <a:effectLst/>
                <a:latin typeface="Copperplate Gothic Bold" panose="020E0705020206020404" pitchFamily="34" charset="0"/>
                <a:ea typeface="Calibri" panose="020F0502020204030204" pitchFamily="34" charset="0"/>
                <a:cs typeface="Calibri" panose="020F0502020204030204" pitchFamily="34" charset="0"/>
              </a:rPr>
              <a:t>Objective </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Wingdings" panose="05000000000000000000" pitchFamily="2" charset="2"/>
              <a:buChar char=""/>
              <a:tabLst>
                <a:tab pos="607695" algn="l"/>
              </a:tabLst>
            </a:pPr>
            <a:r>
              <a:rPr lang="en-US" sz="2000" kern="100" dirty="0">
                <a:effectLst/>
                <a:latin typeface="Copperplate Gothic Bold" panose="020E0705020206020404" pitchFamily="34" charset="0"/>
                <a:ea typeface="Calibri" panose="020F0502020204030204" pitchFamily="34" charset="0"/>
                <a:cs typeface="Calibri" panose="020F0502020204030204" pitchFamily="34" charset="0"/>
              </a:rPr>
              <a:t>Graphical Representation</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Wingdings" panose="05000000000000000000" pitchFamily="2" charset="2"/>
              <a:buChar char=""/>
              <a:tabLst>
                <a:tab pos="607695" algn="l"/>
              </a:tabLst>
            </a:pPr>
            <a:r>
              <a:rPr lang="en-US" sz="2000" kern="100" dirty="0">
                <a:effectLst/>
                <a:latin typeface="Copperplate Gothic Bold" panose="020E0705020206020404" pitchFamily="34" charset="0"/>
                <a:ea typeface="Calibri" panose="020F0502020204030204" pitchFamily="34" charset="0"/>
                <a:cs typeface="Calibri" panose="020F0502020204030204" pitchFamily="34" charset="0"/>
              </a:rPr>
              <a:t>Analysis</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Symbol" panose="05050102010706020507" pitchFamily="18" charset="2"/>
              <a:buChar char=""/>
              <a:tabLst>
                <a:tab pos="607695" algn="l"/>
              </a:tabLst>
            </a:pPr>
            <a:r>
              <a:rPr lang="en-US" sz="2000" kern="100" dirty="0">
                <a:effectLst/>
                <a:latin typeface="Copperplate Gothic Bold" panose="020E0705020206020404" pitchFamily="34" charset="0"/>
                <a:ea typeface="Calibri" panose="020F0502020204030204" pitchFamily="34" charset="0"/>
                <a:cs typeface="Calibri" panose="020F0502020204030204" pitchFamily="34" charset="0"/>
              </a:rPr>
              <a:t>Regression</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Symbol" panose="05050102010706020507" pitchFamily="18" charset="2"/>
              <a:buChar char=""/>
              <a:tabLst>
                <a:tab pos="607695" algn="l"/>
              </a:tabLst>
            </a:pPr>
            <a:r>
              <a:rPr lang="en-US" sz="2000" kern="100" dirty="0">
                <a:effectLst/>
                <a:latin typeface="Copperplate Gothic Bold" panose="020E0705020206020404" pitchFamily="34" charset="0"/>
                <a:ea typeface="Calibri" panose="020F0502020204030204" pitchFamily="34" charset="0"/>
                <a:cs typeface="Calibri" panose="020F0502020204030204" pitchFamily="34" charset="0"/>
              </a:rPr>
              <a:t>Time series</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2000" kern="100" dirty="0">
                <a:effectLst/>
                <a:latin typeface="Copperplate Gothic Bold" panose="020E0705020206020404" pitchFamily="34" charset="0"/>
                <a:ea typeface="Calibri" panose="020F0502020204030204" pitchFamily="34" charset="0"/>
                <a:cs typeface="Calibri" panose="020F0502020204030204" pitchFamily="34" charset="0"/>
              </a:rPr>
              <a:t>Conclusion</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715"/>
        <p:cNvGrpSpPr/>
        <p:nvPr/>
      </p:nvGrpSpPr>
      <p:grpSpPr>
        <a:xfrm>
          <a:off x="0" y="0"/>
          <a:ext cx="0" cy="0"/>
          <a:chOff x="0" y="0"/>
          <a:chExt cx="0" cy="0"/>
        </a:xfrm>
      </p:grpSpPr>
      <p:sp>
        <p:nvSpPr>
          <p:cNvPr id="8" name="Title 7">
            <a:extLst>
              <a:ext uri="{FF2B5EF4-FFF2-40B4-BE49-F238E27FC236}">
                <a16:creationId xmlns:a16="http://schemas.microsoft.com/office/drawing/2014/main" id="{69BE601A-A1F4-3CBE-55E6-E76311B255DB}"/>
              </a:ext>
            </a:extLst>
          </p:cNvPr>
          <p:cNvSpPr>
            <a:spLocks noGrp="1"/>
          </p:cNvSpPr>
          <p:nvPr>
            <p:ph type="title"/>
          </p:nvPr>
        </p:nvSpPr>
        <p:spPr>
          <a:xfrm>
            <a:off x="0" y="84239"/>
            <a:ext cx="7704000" cy="572700"/>
          </a:xfrm>
        </p:spPr>
        <p:txBody>
          <a:bodyPr/>
          <a:lstStyle/>
          <a:p>
            <a:pPr marL="285750" indent="-285750">
              <a:buFont typeface="Wingdings" panose="05000000000000000000" pitchFamily="2" charset="2"/>
              <a:buChar char="ü"/>
            </a:pPr>
            <a:r>
              <a:rPr lang="en-US" sz="1600" b="1" u="sng" kern="100" dirty="0">
                <a:effectLst/>
                <a:latin typeface="Calibri" panose="020F0502020204030204" pitchFamily="34" charset="0"/>
                <a:ea typeface="Calibri" panose="020F0502020204030204" pitchFamily="34" charset="0"/>
                <a:cs typeface="Mangal" panose="02040503050203030202" pitchFamily="18" charset="0"/>
              </a:rPr>
              <a:t>Sexual harassment</a:t>
            </a:r>
            <a:br>
              <a:rPr lang="en-US" sz="1800" kern="1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pic>
        <p:nvPicPr>
          <p:cNvPr id="15" name="Picture 14">
            <a:extLst>
              <a:ext uri="{FF2B5EF4-FFF2-40B4-BE49-F238E27FC236}">
                <a16:creationId xmlns:a16="http://schemas.microsoft.com/office/drawing/2014/main" id="{7D3C2346-9151-BA63-9E0D-28E02D3815F2}"/>
              </a:ext>
            </a:extLst>
          </p:cNvPr>
          <p:cNvPicPr>
            <a:picLocks noChangeAspect="1"/>
          </p:cNvPicPr>
          <p:nvPr/>
        </p:nvPicPr>
        <p:blipFill>
          <a:blip r:embed="rId3"/>
          <a:stretch>
            <a:fillRect/>
          </a:stretch>
        </p:blipFill>
        <p:spPr>
          <a:xfrm>
            <a:off x="221876" y="719418"/>
            <a:ext cx="6609229" cy="3641310"/>
          </a:xfrm>
          <a:prstGeom prst="rect">
            <a:avLst/>
          </a:prstGeom>
        </p:spPr>
      </p:pic>
      <p:sp>
        <p:nvSpPr>
          <p:cNvPr id="17" name="TextBox 16">
            <a:extLst>
              <a:ext uri="{FF2B5EF4-FFF2-40B4-BE49-F238E27FC236}">
                <a16:creationId xmlns:a16="http://schemas.microsoft.com/office/drawing/2014/main" id="{B83F7195-B4E7-0C6E-1DDB-DC813603A4D9}"/>
              </a:ext>
            </a:extLst>
          </p:cNvPr>
          <p:cNvSpPr txBox="1"/>
          <p:nvPr/>
        </p:nvSpPr>
        <p:spPr>
          <a:xfrm>
            <a:off x="4288950" y="2443352"/>
            <a:ext cx="4633174" cy="2615909"/>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The following boxplot represents the data in a visual approach. The median of the data set is around 9500 which means 50% of the data is both more and less than 9500.</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0"/>
              </a:spcAft>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 </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Wingdings" panose="05000000000000000000" pitchFamily="2" charset="2"/>
              <a:buChar char=""/>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Where as the 1st and 3rd quartiles are 8500 and 11000</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0"/>
              </a:spcAft>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 </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Wingdings" panose="05000000000000000000" pitchFamily="2" charset="2"/>
              <a:buChar char=""/>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The interquartile range is (11000-8500)= 2500</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0"/>
              </a:spcAft>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 </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Wingdings" panose="05000000000000000000" pitchFamily="2" charset="2"/>
              <a:buChar char=""/>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The whole Range of the data set is about 5800</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0"/>
              </a:spcAft>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 </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Wingdings" panose="05000000000000000000" pitchFamily="2" charset="2"/>
              <a:buChar char=""/>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Outliers are thus in the span of it</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726"/>
        <p:cNvGrpSpPr/>
        <p:nvPr/>
      </p:nvGrpSpPr>
      <p:grpSpPr>
        <a:xfrm>
          <a:off x="0" y="0"/>
          <a:ext cx="0" cy="0"/>
          <a:chOff x="0" y="0"/>
          <a:chExt cx="0" cy="0"/>
        </a:xfrm>
      </p:grpSpPr>
      <p:sp>
        <p:nvSpPr>
          <p:cNvPr id="3" name="Title 2">
            <a:extLst>
              <a:ext uri="{FF2B5EF4-FFF2-40B4-BE49-F238E27FC236}">
                <a16:creationId xmlns:a16="http://schemas.microsoft.com/office/drawing/2014/main" id="{F508004D-211E-FFB1-AE3E-08CF4B93E211}"/>
              </a:ext>
            </a:extLst>
          </p:cNvPr>
          <p:cNvSpPr>
            <a:spLocks noGrp="1"/>
          </p:cNvSpPr>
          <p:nvPr>
            <p:ph type="title"/>
          </p:nvPr>
        </p:nvSpPr>
        <p:spPr>
          <a:xfrm>
            <a:off x="0" y="45603"/>
            <a:ext cx="7704000" cy="572700"/>
          </a:xfrm>
        </p:spPr>
        <p:txBody>
          <a:bodyPr/>
          <a:lstStyle/>
          <a:p>
            <a:pPr marL="285750" indent="-285750">
              <a:buFont typeface="Courier New" panose="02070309020205020404" pitchFamily="49" charset="0"/>
              <a:buChar char="o"/>
            </a:pPr>
            <a:r>
              <a:rPr lang="en-US" sz="1800" b="1" u="sng" kern="100" dirty="0">
                <a:effectLst/>
                <a:latin typeface="Calibri" panose="020F0502020204030204" pitchFamily="34" charset="0"/>
                <a:ea typeface="Calibri" panose="020F0502020204030204" pitchFamily="34" charset="0"/>
                <a:cs typeface="Mangal" panose="02040503050203030202" pitchFamily="18" charset="0"/>
              </a:rPr>
              <a:t>Total crime</a:t>
            </a:r>
            <a:br>
              <a:rPr lang="en-US" sz="1800" kern="1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pic>
        <p:nvPicPr>
          <p:cNvPr id="5" name="Picture 4">
            <a:extLst>
              <a:ext uri="{FF2B5EF4-FFF2-40B4-BE49-F238E27FC236}">
                <a16:creationId xmlns:a16="http://schemas.microsoft.com/office/drawing/2014/main" id="{AA88ED6C-CDC5-351B-3CF9-1857D8367259}"/>
              </a:ext>
            </a:extLst>
          </p:cNvPr>
          <p:cNvPicPr>
            <a:picLocks noChangeAspect="1"/>
          </p:cNvPicPr>
          <p:nvPr/>
        </p:nvPicPr>
        <p:blipFill>
          <a:blip r:embed="rId3"/>
          <a:stretch>
            <a:fillRect/>
          </a:stretch>
        </p:blipFill>
        <p:spPr>
          <a:xfrm>
            <a:off x="1" y="618303"/>
            <a:ext cx="6340288" cy="3785609"/>
          </a:xfrm>
          <a:prstGeom prst="rect">
            <a:avLst/>
          </a:prstGeom>
        </p:spPr>
      </p:pic>
      <p:sp>
        <p:nvSpPr>
          <p:cNvPr id="7" name="TextBox 6">
            <a:extLst>
              <a:ext uri="{FF2B5EF4-FFF2-40B4-BE49-F238E27FC236}">
                <a16:creationId xmlns:a16="http://schemas.microsoft.com/office/drawing/2014/main" id="{72599009-CAA3-12F3-F427-23B565D4ABF8}"/>
              </a:ext>
            </a:extLst>
          </p:cNvPr>
          <p:cNvSpPr txBox="1"/>
          <p:nvPr/>
        </p:nvSpPr>
        <p:spPr>
          <a:xfrm>
            <a:off x="4937059" y="1465084"/>
            <a:ext cx="4636394" cy="2615909"/>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The following boxplot represents the data in a visual approach</a:t>
            </a:r>
          </a:p>
          <a:p>
            <a:pPr marR="0" lvl="0">
              <a:lnSpc>
                <a:spcPct val="107000"/>
              </a:lnSpc>
              <a:spcBef>
                <a:spcPts val="0"/>
              </a:spcBef>
              <a:spcAft>
                <a:spcPts val="0"/>
              </a:spcAft>
              <a:tabLst>
                <a:tab pos="580390" algn="l"/>
              </a:tabLst>
            </a:pPr>
            <a:r>
              <a:rPr lang="en-US" b="1" kern="100" dirty="0">
                <a:latin typeface="Agency FB" panose="020B0503020202020204" pitchFamily="34" charset="0"/>
                <a:ea typeface="Calibri" panose="020F0502020204030204" pitchFamily="34" charset="0"/>
                <a:cs typeface="Mangal" panose="02040503050203030202" pitchFamily="18" charset="0"/>
              </a:rPr>
              <a:t>          </a:t>
            </a:r>
            <a:r>
              <a:rPr lang="en-US" sz="1400" b="1" kern="100" dirty="0">
                <a:effectLst/>
                <a:latin typeface="Agency FB" panose="020B0503020202020204" pitchFamily="34" charset="0"/>
                <a:ea typeface="Calibri" panose="020F0502020204030204" pitchFamily="34" charset="0"/>
                <a:cs typeface="Mangal" panose="02040503050203030202" pitchFamily="18" charset="0"/>
              </a:rPr>
              <a:t>The median of the data set is around 150000 which means </a:t>
            </a:r>
          </a:p>
          <a:p>
            <a:pPr marR="0" lvl="0">
              <a:lnSpc>
                <a:spcPct val="107000"/>
              </a:lnSpc>
              <a:spcBef>
                <a:spcPts val="0"/>
              </a:spcBef>
              <a:spcAft>
                <a:spcPts val="0"/>
              </a:spcAft>
              <a:tabLst>
                <a:tab pos="580390" algn="l"/>
              </a:tabLst>
            </a:pPr>
            <a:r>
              <a:rPr lang="en-US" b="1" kern="100" dirty="0">
                <a:latin typeface="Agency FB" panose="020B0503020202020204" pitchFamily="34" charset="0"/>
                <a:ea typeface="Calibri" panose="020F0502020204030204" pitchFamily="34" charset="0"/>
                <a:cs typeface="Mangal" panose="02040503050203030202" pitchFamily="18" charset="0"/>
              </a:rPr>
              <a:t>           </a:t>
            </a:r>
            <a:r>
              <a:rPr lang="en-US" sz="1400" b="1" kern="100" dirty="0">
                <a:effectLst/>
                <a:latin typeface="Agency FB" panose="020B0503020202020204" pitchFamily="34" charset="0"/>
                <a:ea typeface="Calibri" panose="020F0502020204030204" pitchFamily="34" charset="0"/>
                <a:cs typeface="Mangal" panose="02040503050203030202" pitchFamily="18" charset="0"/>
              </a:rPr>
              <a:t>50% of the data is both more and less than 150000.</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0"/>
              </a:spcAft>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 </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Wingdings" panose="05000000000000000000" pitchFamily="2" charset="2"/>
              <a:buChar char=""/>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Where as the 1st and 3rd quartiles are 320000 and 140000</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0"/>
              </a:spcAft>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 </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Wingdings" panose="05000000000000000000" pitchFamily="2" charset="2"/>
              <a:buChar char=""/>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The interquartile range is (320000-140000)= 180000</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0"/>
              </a:spcAft>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 </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Wingdings" panose="05000000000000000000" pitchFamily="2" charset="2"/>
              <a:buChar char=""/>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The whole Range of the data set is about 300000</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0"/>
              </a:spcAft>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 </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Wingdings" panose="05000000000000000000" pitchFamily="2" charset="2"/>
              <a:buChar char=""/>
              <a:tabLst>
                <a:tab pos="580390" algn="l"/>
              </a:tabLst>
            </a:pPr>
            <a:r>
              <a:rPr lang="en-US" sz="1400" b="1" kern="100" dirty="0">
                <a:effectLst/>
                <a:latin typeface="Agency FB" panose="020B0503020202020204" pitchFamily="34" charset="0"/>
                <a:ea typeface="Calibri" panose="020F0502020204030204" pitchFamily="34" charset="0"/>
                <a:cs typeface="Mangal" panose="02040503050203030202" pitchFamily="18" charset="0"/>
              </a:rPr>
              <a:t>Outliers are thus in the span of it</a:t>
            </a:r>
            <a:endParaRPr lang="en-US" sz="1100" b="1" kern="100" dirty="0">
              <a:effectLst/>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742"/>
        <p:cNvGrpSpPr/>
        <p:nvPr/>
      </p:nvGrpSpPr>
      <p:grpSpPr>
        <a:xfrm>
          <a:off x="0" y="0"/>
          <a:ext cx="0" cy="0"/>
          <a:chOff x="0" y="0"/>
          <a:chExt cx="0" cy="0"/>
        </a:xfrm>
      </p:grpSpPr>
      <p:sp>
        <p:nvSpPr>
          <p:cNvPr id="743" name="Google Shape;743;p57"/>
          <p:cNvSpPr txBox="1">
            <a:spLocks noGrp="1"/>
          </p:cNvSpPr>
          <p:nvPr>
            <p:ph type="title"/>
          </p:nvPr>
        </p:nvSpPr>
        <p:spPr>
          <a:xfrm>
            <a:off x="488180" y="9067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ANALYSIS</a:t>
            </a:r>
            <a:endParaRPr sz="4000" dirty="0"/>
          </a:p>
        </p:txBody>
      </p:sp>
      <p:pic>
        <p:nvPicPr>
          <p:cNvPr id="9" name="Picture 8">
            <a:extLst>
              <a:ext uri="{FF2B5EF4-FFF2-40B4-BE49-F238E27FC236}">
                <a16:creationId xmlns:a16="http://schemas.microsoft.com/office/drawing/2014/main" id="{AD6D5890-7124-0638-0F23-38FC3B72958E}"/>
              </a:ext>
            </a:extLst>
          </p:cNvPr>
          <p:cNvPicPr>
            <a:picLocks noChangeAspect="1"/>
          </p:cNvPicPr>
          <p:nvPr/>
        </p:nvPicPr>
        <p:blipFill>
          <a:blip r:embed="rId3"/>
          <a:stretch>
            <a:fillRect/>
          </a:stretch>
        </p:blipFill>
        <p:spPr>
          <a:xfrm>
            <a:off x="197336" y="950497"/>
            <a:ext cx="6405372" cy="1187196"/>
          </a:xfrm>
          <a:prstGeom prst="rect">
            <a:avLst/>
          </a:prstGeom>
        </p:spPr>
      </p:pic>
      <p:pic>
        <p:nvPicPr>
          <p:cNvPr id="10" name="Picture 9">
            <a:extLst>
              <a:ext uri="{FF2B5EF4-FFF2-40B4-BE49-F238E27FC236}">
                <a16:creationId xmlns:a16="http://schemas.microsoft.com/office/drawing/2014/main" id="{FA0E835E-BA10-96AE-8382-88366992AC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5993" y="2137694"/>
            <a:ext cx="6259133" cy="291512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786"/>
        <p:cNvGrpSpPr/>
        <p:nvPr/>
      </p:nvGrpSpPr>
      <p:grpSpPr>
        <a:xfrm>
          <a:off x="0" y="0"/>
          <a:ext cx="0" cy="0"/>
          <a:chOff x="0" y="0"/>
          <a:chExt cx="0" cy="0"/>
        </a:xfrm>
      </p:grpSpPr>
      <p:sp>
        <p:nvSpPr>
          <p:cNvPr id="787" name="Google Shape;787;p59"/>
          <p:cNvSpPr txBox="1">
            <a:spLocks noGrp="1"/>
          </p:cNvSpPr>
          <p:nvPr>
            <p:ph type="title"/>
          </p:nvPr>
        </p:nvSpPr>
        <p:spPr>
          <a:xfrm>
            <a:off x="-199623" y="74924"/>
            <a:ext cx="934362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a:t>
            </a:r>
            <a:endParaRPr dirty="0"/>
          </a:p>
        </p:txBody>
      </p:sp>
      <p:sp>
        <p:nvSpPr>
          <p:cNvPr id="5" name="Rectangle: Rounded Corners 4">
            <a:extLst>
              <a:ext uri="{FF2B5EF4-FFF2-40B4-BE49-F238E27FC236}">
                <a16:creationId xmlns:a16="http://schemas.microsoft.com/office/drawing/2014/main" id="{29B36CDD-1A40-8143-CED6-51CBC26B6CB3}"/>
              </a:ext>
            </a:extLst>
          </p:cNvPr>
          <p:cNvSpPr/>
          <p:nvPr/>
        </p:nvSpPr>
        <p:spPr>
          <a:xfrm>
            <a:off x="5853449" y="135229"/>
            <a:ext cx="3078050" cy="2430082"/>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 Further Research: -</a:t>
            </a:r>
          </a:p>
          <a:p>
            <a:pPr algn="ctr"/>
            <a:r>
              <a:rPr lang="en-US" dirty="0">
                <a:solidFill>
                  <a:schemeClr val="tx1"/>
                </a:solidFill>
              </a:rPr>
              <a:t>I. We can also see that there is also a statistically significant </a:t>
            </a:r>
          </a:p>
          <a:p>
            <a:pPr algn="ctr"/>
            <a:r>
              <a:rPr lang="en-US" dirty="0">
                <a:solidFill>
                  <a:schemeClr val="tx1"/>
                </a:solidFill>
              </a:rPr>
              <a:t>positive correlations between number of internet users and total </a:t>
            </a:r>
          </a:p>
          <a:p>
            <a:pPr algn="ctr"/>
            <a:r>
              <a:rPr lang="en-US" dirty="0">
                <a:solidFill>
                  <a:schemeClr val="tx1"/>
                </a:solidFill>
              </a:rPr>
              <a:t>no of rapes(r=0.8328), and P value =0.00000151 &lt; 0.005, so here </a:t>
            </a:r>
          </a:p>
          <a:p>
            <a:pPr algn="ctr"/>
            <a:r>
              <a:rPr lang="en-US" dirty="0">
                <a:solidFill>
                  <a:schemeClr val="tx1"/>
                </a:solidFill>
              </a:rPr>
              <a:t>shortly we can also conclude that numbers of rape have a </a:t>
            </a:r>
          </a:p>
          <a:p>
            <a:pPr algn="ctr"/>
            <a:r>
              <a:rPr lang="en-US" dirty="0">
                <a:solidFill>
                  <a:schemeClr val="tx1"/>
                </a:solidFill>
              </a:rPr>
              <a:t>significant effect of internet.</a:t>
            </a:r>
          </a:p>
        </p:txBody>
      </p:sp>
      <p:sp>
        <p:nvSpPr>
          <p:cNvPr id="6" name="Trapezoid 5">
            <a:extLst>
              <a:ext uri="{FF2B5EF4-FFF2-40B4-BE49-F238E27FC236}">
                <a16:creationId xmlns:a16="http://schemas.microsoft.com/office/drawing/2014/main" id="{82AC8FE7-E8C3-B1B0-F8F5-EBF5BD64F54B}"/>
              </a:ext>
            </a:extLst>
          </p:cNvPr>
          <p:cNvSpPr/>
          <p:nvPr/>
        </p:nvSpPr>
        <p:spPr>
          <a:xfrm>
            <a:off x="6440" y="0"/>
            <a:ext cx="3078050" cy="2157211"/>
          </a:xfrm>
          <a:custGeom>
            <a:avLst/>
            <a:gdLst>
              <a:gd name="connsiteX0" fmla="*/ 0 w 3187521"/>
              <a:gd name="connsiteY0" fmla="*/ 2203899 h 2203899"/>
              <a:gd name="connsiteX1" fmla="*/ 550975 w 3187521"/>
              <a:gd name="connsiteY1" fmla="*/ 0 h 2203899"/>
              <a:gd name="connsiteX2" fmla="*/ 2636546 w 3187521"/>
              <a:gd name="connsiteY2" fmla="*/ 0 h 2203899"/>
              <a:gd name="connsiteX3" fmla="*/ 3187521 w 3187521"/>
              <a:gd name="connsiteY3" fmla="*/ 2203899 h 2203899"/>
              <a:gd name="connsiteX4" fmla="*/ 0 w 3187521"/>
              <a:gd name="connsiteY4" fmla="*/ 2203899 h 2203899"/>
              <a:gd name="connsiteX0" fmla="*/ 0 w 3187521"/>
              <a:gd name="connsiteY0" fmla="*/ 2223217 h 2223217"/>
              <a:gd name="connsiteX1" fmla="*/ 138851 w 3187521"/>
              <a:gd name="connsiteY1" fmla="*/ 0 h 2223217"/>
              <a:gd name="connsiteX2" fmla="*/ 2636546 w 3187521"/>
              <a:gd name="connsiteY2" fmla="*/ 19318 h 2223217"/>
              <a:gd name="connsiteX3" fmla="*/ 3187521 w 3187521"/>
              <a:gd name="connsiteY3" fmla="*/ 2223217 h 2223217"/>
              <a:gd name="connsiteX4" fmla="*/ 0 w 3187521"/>
              <a:gd name="connsiteY4" fmla="*/ 2223217 h 2223217"/>
              <a:gd name="connsiteX0" fmla="*/ 0 w 3187521"/>
              <a:gd name="connsiteY0" fmla="*/ 2229657 h 2229657"/>
              <a:gd name="connsiteX1" fmla="*/ 138851 w 3187521"/>
              <a:gd name="connsiteY1" fmla="*/ 6440 h 2229657"/>
              <a:gd name="connsiteX2" fmla="*/ 3106625 w 3187521"/>
              <a:gd name="connsiteY2" fmla="*/ 0 h 2229657"/>
              <a:gd name="connsiteX3" fmla="*/ 3187521 w 3187521"/>
              <a:gd name="connsiteY3" fmla="*/ 2229657 h 2229657"/>
              <a:gd name="connsiteX4" fmla="*/ 0 w 3187521"/>
              <a:gd name="connsiteY4" fmla="*/ 2229657 h 2229657"/>
              <a:gd name="connsiteX0" fmla="*/ 35014 w 3048670"/>
              <a:gd name="connsiteY0" fmla="*/ 2229657 h 2229657"/>
              <a:gd name="connsiteX1" fmla="*/ 0 w 3048670"/>
              <a:gd name="connsiteY1" fmla="*/ 6440 h 2229657"/>
              <a:gd name="connsiteX2" fmla="*/ 2967774 w 3048670"/>
              <a:gd name="connsiteY2" fmla="*/ 0 h 2229657"/>
              <a:gd name="connsiteX3" fmla="*/ 3048670 w 3048670"/>
              <a:gd name="connsiteY3" fmla="*/ 2229657 h 2229657"/>
              <a:gd name="connsiteX4" fmla="*/ 35014 w 3048670"/>
              <a:gd name="connsiteY4" fmla="*/ 2229657 h 2229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670" h="2229657">
                <a:moveTo>
                  <a:pt x="35014" y="2229657"/>
                </a:moveTo>
                <a:lnTo>
                  <a:pt x="0" y="6440"/>
                </a:lnTo>
                <a:lnTo>
                  <a:pt x="2967774" y="0"/>
                </a:lnTo>
                <a:lnTo>
                  <a:pt x="3048670" y="2229657"/>
                </a:lnTo>
                <a:lnTo>
                  <a:pt x="35014" y="2229657"/>
                </a:ln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10000"/>
                  </a:schemeClr>
                </a:solidFill>
              </a:rPr>
              <a:t>1) There were statistically significant positive correlations between </a:t>
            </a:r>
          </a:p>
          <a:p>
            <a:pPr algn="ctr"/>
            <a:r>
              <a:rPr lang="en-US" dirty="0">
                <a:solidFill>
                  <a:schemeClr val="tx2">
                    <a:lumMod val="10000"/>
                  </a:schemeClr>
                </a:solidFill>
              </a:rPr>
              <a:t>number of internet users   and total number of crimes against women </a:t>
            </a:r>
          </a:p>
          <a:p>
            <a:pPr algn="ctr"/>
            <a:r>
              <a:rPr lang="en-US" dirty="0">
                <a:solidFill>
                  <a:schemeClr val="tx2">
                    <a:lumMod val="10000"/>
                  </a:schemeClr>
                </a:solidFill>
              </a:rPr>
              <a:t>(r = 0.952). This tells us that these two variables have a strong linear relationship.</a:t>
            </a:r>
          </a:p>
        </p:txBody>
      </p:sp>
      <p:sp>
        <p:nvSpPr>
          <p:cNvPr id="7" name="Rectangle: Diagonal Corners Rounded 6">
            <a:extLst>
              <a:ext uri="{FF2B5EF4-FFF2-40B4-BE49-F238E27FC236}">
                <a16:creationId xmlns:a16="http://schemas.microsoft.com/office/drawing/2014/main" id="{98239425-5263-3F9C-2F02-9CEF5C17468B}"/>
              </a:ext>
            </a:extLst>
          </p:cNvPr>
          <p:cNvSpPr/>
          <p:nvPr/>
        </p:nvSpPr>
        <p:spPr>
          <a:xfrm>
            <a:off x="5853449" y="2635406"/>
            <a:ext cx="3264794" cy="2366426"/>
          </a:xfrm>
          <a:prstGeom prst="round2DiagRect">
            <a:avLst/>
          </a:prstGeom>
          <a:solidFill>
            <a:schemeClr val="bg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II. Similarly, if we see for sexual harassment and no of internet </a:t>
            </a:r>
          </a:p>
          <a:p>
            <a:pPr algn="ctr"/>
            <a:r>
              <a:rPr lang="en-US" dirty="0">
                <a:solidFill>
                  <a:schemeClr val="tx1"/>
                </a:solidFill>
              </a:rPr>
              <a:t>users we get our correlation coefficient, r = 0.65, so here we see </a:t>
            </a:r>
          </a:p>
          <a:p>
            <a:pPr algn="ctr"/>
            <a:r>
              <a:rPr lang="en-US" dirty="0">
                <a:solidFill>
                  <a:schemeClr val="tx1"/>
                </a:solidFill>
              </a:rPr>
              <a:t>a negative correlation between these two variables. </a:t>
            </a:r>
          </a:p>
        </p:txBody>
      </p:sp>
      <p:sp>
        <p:nvSpPr>
          <p:cNvPr id="8" name="Rectangle 7">
            <a:extLst>
              <a:ext uri="{FF2B5EF4-FFF2-40B4-BE49-F238E27FC236}">
                <a16:creationId xmlns:a16="http://schemas.microsoft.com/office/drawing/2014/main" id="{037FD86F-26F8-1CC7-9C0E-75145586CC59}"/>
              </a:ext>
            </a:extLst>
          </p:cNvPr>
          <p:cNvSpPr/>
          <p:nvPr/>
        </p:nvSpPr>
        <p:spPr>
          <a:xfrm>
            <a:off x="3084490" y="717823"/>
            <a:ext cx="2672366" cy="3577281"/>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Standard Error of the regression is the average distance that the </a:t>
            </a:r>
          </a:p>
          <a:p>
            <a:pPr algn="ctr"/>
            <a:r>
              <a:rPr lang="en-US" dirty="0">
                <a:solidFill>
                  <a:schemeClr val="tx1"/>
                </a:solidFill>
              </a:rPr>
              <a:t>observed values fall from the regression line, in our case it is 28721.2</a:t>
            </a:r>
          </a:p>
        </p:txBody>
      </p:sp>
      <p:sp>
        <p:nvSpPr>
          <p:cNvPr id="11" name="Rectangle: Single Corner Rounded 10">
            <a:extLst>
              <a:ext uri="{FF2B5EF4-FFF2-40B4-BE49-F238E27FC236}">
                <a16:creationId xmlns:a16="http://schemas.microsoft.com/office/drawing/2014/main" id="{C6FAC7D5-C821-18F4-EDEF-B111D4E9B2B3}"/>
              </a:ext>
            </a:extLst>
          </p:cNvPr>
          <p:cNvSpPr/>
          <p:nvPr/>
        </p:nvSpPr>
        <p:spPr>
          <a:xfrm>
            <a:off x="231819" y="2279561"/>
            <a:ext cx="2756077" cy="2653047"/>
          </a:xfrm>
          <a:prstGeom prst="round1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Also, we can see that the value of Coefficient of Determination is </a:t>
            </a:r>
          </a:p>
          <a:p>
            <a:pPr algn="ctr"/>
            <a:r>
              <a:rPr lang="en-US" dirty="0">
                <a:solidFill>
                  <a:schemeClr val="tx1"/>
                </a:solidFill>
              </a:rPr>
              <a:t>0.907 and it tells us that 0.907*100=90.7%, 90.7% of the variance </a:t>
            </a:r>
          </a:p>
          <a:p>
            <a:pPr algn="ctr"/>
            <a:r>
              <a:rPr lang="en-US" dirty="0">
                <a:solidFill>
                  <a:schemeClr val="tx1"/>
                </a:solidFill>
              </a:rPr>
              <a:t>in total crime against women can be accounted for by the internet </a:t>
            </a:r>
          </a:p>
          <a:p>
            <a:pPr algn="ctr"/>
            <a:r>
              <a:rPr lang="en-US" dirty="0">
                <a:solidFill>
                  <a:schemeClr val="tx1"/>
                </a:solidFill>
              </a:rPr>
              <a:t>user’s number.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Shape 813"/>
        <p:cNvGrpSpPr/>
        <p:nvPr/>
      </p:nvGrpSpPr>
      <p:grpSpPr>
        <a:xfrm>
          <a:off x="0" y="0"/>
          <a:ext cx="0" cy="0"/>
          <a:chOff x="0" y="0"/>
          <a:chExt cx="0" cy="0"/>
        </a:xfrm>
      </p:grpSpPr>
      <p:sp>
        <p:nvSpPr>
          <p:cNvPr id="814" name="Google Shape;814;p60"/>
          <p:cNvSpPr txBox="1">
            <a:spLocks noGrp="1"/>
          </p:cNvSpPr>
          <p:nvPr>
            <p:ph type="title"/>
          </p:nvPr>
        </p:nvSpPr>
        <p:spPr>
          <a:xfrm>
            <a:off x="88935" y="13575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u="sng" kern="0" dirty="0">
                <a:solidFill>
                  <a:srgbClr val="2E74B5"/>
                </a:solidFill>
                <a:effectLst/>
                <a:latin typeface="Arial Black" panose="020B0A04020102020204" pitchFamily="34" charset="0"/>
                <a:ea typeface="Times New Roman" panose="02020603050405020304" pitchFamily="18" charset="0"/>
                <a:cs typeface="Courier New" panose="02070309020205020404" pitchFamily="49" charset="0"/>
              </a:rPr>
              <a:t>Shapiro-Wilk normality test</a:t>
            </a:r>
            <a:endParaRPr dirty="0"/>
          </a:p>
        </p:txBody>
      </p:sp>
      <p:pic>
        <p:nvPicPr>
          <p:cNvPr id="7" name="Picture 6">
            <a:extLst>
              <a:ext uri="{FF2B5EF4-FFF2-40B4-BE49-F238E27FC236}">
                <a16:creationId xmlns:a16="http://schemas.microsoft.com/office/drawing/2014/main" id="{298F912E-33BF-C78D-9F1E-AB7304F9C36C}"/>
              </a:ext>
            </a:extLst>
          </p:cNvPr>
          <p:cNvPicPr>
            <a:picLocks noChangeAspect="1"/>
          </p:cNvPicPr>
          <p:nvPr/>
        </p:nvPicPr>
        <p:blipFill>
          <a:blip r:embed="rId3"/>
          <a:stretch>
            <a:fillRect/>
          </a:stretch>
        </p:blipFill>
        <p:spPr>
          <a:xfrm>
            <a:off x="0" y="671243"/>
            <a:ext cx="6405372" cy="1271016"/>
          </a:xfrm>
          <a:prstGeom prst="rect">
            <a:avLst/>
          </a:prstGeom>
        </p:spPr>
      </p:pic>
      <p:pic>
        <p:nvPicPr>
          <p:cNvPr id="11" name="Picture 10">
            <a:extLst>
              <a:ext uri="{FF2B5EF4-FFF2-40B4-BE49-F238E27FC236}">
                <a16:creationId xmlns:a16="http://schemas.microsoft.com/office/drawing/2014/main" id="{413B2803-5B84-6737-635D-F8BE2864DBF8}"/>
              </a:ext>
            </a:extLst>
          </p:cNvPr>
          <p:cNvPicPr>
            <a:picLocks noChangeAspect="1"/>
          </p:cNvPicPr>
          <p:nvPr/>
        </p:nvPicPr>
        <p:blipFill>
          <a:blip r:embed="rId4"/>
          <a:stretch>
            <a:fillRect/>
          </a:stretch>
        </p:blipFill>
        <p:spPr>
          <a:xfrm>
            <a:off x="-79559" y="2105321"/>
            <a:ext cx="6405372" cy="1138428"/>
          </a:xfrm>
          <a:prstGeom prst="rect">
            <a:avLst/>
          </a:prstGeom>
        </p:spPr>
      </p:pic>
      <p:pic>
        <p:nvPicPr>
          <p:cNvPr id="13" name="Picture 12">
            <a:extLst>
              <a:ext uri="{FF2B5EF4-FFF2-40B4-BE49-F238E27FC236}">
                <a16:creationId xmlns:a16="http://schemas.microsoft.com/office/drawing/2014/main" id="{158AFB1B-FF91-85F9-4BD6-B98C470DDCEE}"/>
              </a:ext>
            </a:extLst>
          </p:cNvPr>
          <p:cNvPicPr>
            <a:picLocks noChangeAspect="1"/>
          </p:cNvPicPr>
          <p:nvPr/>
        </p:nvPicPr>
        <p:blipFill>
          <a:blip r:embed="rId5"/>
          <a:stretch>
            <a:fillRect/>
          </a:stretch>
        </p:blipFill>
        <p:spPr>
          <a:xfrm>
            <a:off x="557945" y="3569873"/>
            <a:ext cx="6405372" cy="117195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Shape 813"/>
        <p:cNvGrpSpPr/>
        <p:nvPr/>
      </p:nvGrpSpPr>
      <p:grpSpPr>
        <a:xfrm>
          <a:off x="0" y="0"/>
          <a:ext cx="0" cy="0"/>
          <a:chOff x="0" y="0"/>
          <a:chExt cx="0" cy="0"/>
        </a:xfrm>
      </p:grpSpPr>
      <p:pic>
        <p:nvPicPr>
          <p:cNvPr id="5" name="Picture 4">
            <a:extLst>
              <a:ext uri="{FF2B5EF4-FFF2-40B4-BE49-F238E27FC236}">
                <a16:creationId xmlns:a16="http://schemas.microsoft.com/office/drawing/2014/main" id="{D7CB9640-2543-535D-0F1D-CC6B96DE5811}"/>
              </a:ext>
            </a:extLst>
          </p:cNvPr>
          <p:cNvPicPr>
            <a:picLocks noChangeAspect="1"/>
          </p:cNvPicPr>
          <p:nvPr/>
        </p:nvPicPr>
        <p:blipFill>
          <a:blip r:embed="rId3"/>
          <a:stretch>
            <a:fillRect/>
          </a:stretch>
        </p:blipFill>
        <p:spPr>
          <a:xfrm>
            <a:off x="-124635" y="279138"/>
            <a:ext cx="6405372" cy="596625"/>
          </a:xfrm>
          <a:prstGeom prst="rect">
            <a:avLst/>
          </a:prstGeom>
        </p:spPr>
      </p:pic>
      <p:pic>
        <p:nvPicPr>
          <p:cNvPr id="8" name="Picture 7">
            <a:extLst>
              <a:ext uri="{FF2B5EF4-FFF2-40B4-BE49-F238E27FC236}">
                <a16:creationId xmlns:a16="http://schemas.microsoft.com/office/drawing/2014/main" id="{396030BF-9A49-26B1-677E-3B02271C2D65}"/>
              </a:ext>
            </a:extLst>
          </p:cNvPr>
          <p:cNvPicPr>
            <a:picLocks noChangeAspect="1"/>
          </p:cNvPicPr>
          <p:nvPr/>
        </p:nvPicPr>
        <p:blipFill>
          <a:blip r:embed="rId4"/>
          <a:stretch>
            <a:fillRect/>
          </a:stretch>
        </p:blipFill>
        <p:spPr>
          <a:xfrm>
            <a:off x="0" y="916814"/>
            <a:ext cx="6405372" cy="323088"/>
          </a:xfrm>
          <a:prstGeom prst="rect">
            <a:avLst/>
          </a:prstGeom>
        </p:spPr>
      </p:pic>
      <p:pic>
        <p:nvPicPr>
          <p:cNvPr id="10" name="Picture 9">
            <a:extLst>
              <a:ext uri="{FF2B5EF4-FFF2-40B4-BE49-F238E27FC236}">
                <a16:creationId xmlns:a16="http://schemas.microsoft.com/office/drawing/2014/main" id="{CB3272EB-4196-8B96-6258-54F1C1B6BA4C}"/>
              </a:ext>
            </a:extLst>
          </p:cNvPr>
          <p:cNvPicPr>
            <a:picLocks noChangeAspect="1"/>
          </p:cNvPicPr>
          <p:nvPr/>
        </p:nvPicPr>
        <p:blipFill>
          <a:blip r:embed="rId5"/>
          <a:stretch>
            <a:fillRect/>
          </a:stretch>
        </p:blipFill>
        <p:spPr>
          <a:xfrm>
            <a:off x="660976" y="1349405"/>
            <a:ext cx="6405372" cy="1040892"/>
          </a:xfrm>
          <a:prstGeom prst="rect">
            <a:avLst/>
          </a:prstGeom>
        </p:spPr>
      </p:pic>
      <p:pic>
        <p:nvPicPr>
          <p:cNvPr id="14" name="Picture 13">
            <a:extLst>
              <a:ext uri="{FF2B5EF4-FFF2-40B4-BE49-F238E27FC236}">
                <a16:creationId xmlns:a16="http://schemas.microsoft.com/office/drawing/2014/main" id="{FD8A54AD-5FE5-A31C-0772-3FD907200841}"/>
              </a:ext>
            </a:extLst>
          </p:cNvPr>
          <p:cNvPicPr>
            <a:picLocks noChangeAspect="1"/>
          </p:cNvPicPr>
          <p:nvPr/>
        </p:nvPicPr>
        <p:blipFill>
          <a:blip r:embed="rId6"/>
          <a:stretch>
            <a:fillRect/>
          </a:stretch>
        </p:blipFill>
        <p:spPr>
          <a:xfrm>
            <a:off x="-81845" y="2369768"/>
            <a:ext cx="6405372" cy="371856"/>
          </a:xfrm>
          <a:prstGeom prst="rect">
            <a:avLst/>
          </a:prstGeom>
        </p:spPr>
      </p:pic>
      <p:pic>
        <p:nvPicPr>
          <p:cNvPr id="15" name="Picture 14">
            <a:extLst>
              <a:ext uri="{FF2B5EF4-FFF2-40B4-BE49-F238E27FC236}">
                <a16:creationId xmlns:a16="http://schemas.microsoft.com/office/drawing/2014/main" id="{2285E23A-A296-01CA-FE38-966AAC9D9C1A}"/>
              </a:ext>
            </a:extLst>
          </p:cNvPr>
          <p:cNvPicPr>
            <a:picLocks noChangeAspect="1"/>
          </p:cNvPicPr>
          <p:nvPr/>
        </p:nvPicPr>
        <p:blipFill>
          <a:blip r:embed="rId7"/>
          <a:stretch>
            <a:fillRect/>
          </a:stretch>
        </p:blipFill>
        <p:spPr>
          <a:xfrm>
            <a:off x="1075385" y="2390297"/>
            <a:ext cx="7160653" cy="2686328"/>
          </a:xfrm>
          <a:prstGeom prst="rect">
            <a:avLst/>
          </a:prstGeom>
        </p:spPr>
      </p:pic>
    </p:spTree>
    <p:extLst>
      <p:ext uri="{BB962C8B-B14F-4D97-AF65-F5344CB8AC3E}">
        <p14:creationId xmlns:p14="http://schemas.microsoft.com/office/powerpoint/2010/main" val="1724867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Shape 813"/>
        <p:cNvGrpSpPr/>
        <p:nvPr/>
      </p:nvGrpSpPr>
      <p:grpSpPr>
        <a:xfrm>
          <a:off x="0" y="0"/>
          <a:ext cx="0" cy="0"/>
          <a:chOff x="0" y="0"/>
          <a:chExt cx="0" cy="0"/>
        </a:xfrm>
      </p:grpSpPr>
      <p:sp>
        <p:nvSpPr>
          <p:cNvPr id="3" name="Title 2">
            <a:extLst>
              <a:ext uri="{FF2B5EF4-FFF2-40B4-BE49-F238E27FC236}">
                <a16:creationId xmlns:a16="http://schemas.microsoft.com/office/drawing/2014/main" id="{E28CAF02-E63A-6F11-5727-89FCC263FD43}"/>
              </a:ext>
            </a:extLst>
          </p:cNvPr>
          <p:cNvSpPr>
            <a:spLocks noGrp="1"/>
          </p:cNvSpPr>
          <p:nvPr>
            <p:ph type="title"/>
          </p:nvPr>
        </p:nvSpPr>
        <p:spPr>
          <a:xfrm>
            <a:off x="159769" y="71360"/>
            <a:ext cx="7704000" cy="572700"/>
          </a:xfrm>
        </p:spPr>
        <p:txBody>
          <a:bodyPr/>
          <a:lstStyle/>
          <a:p>
            <a:pPr marL="285750" indent="-285750">
              <a:buFont typeface="Wingdings" panose="05000000000000000000" pitchFamily="2" charset="2"/>
              <a:buChar char="ü"/>
            </a:pPr>
            <a:r>
              <a:rPr lang="en-US" sz="2000" u="sng" kern="100" dirty="0">
                <a:solidFill>
                  <a:srgbClr val="00B050"/>
                </a:solidFill>
                <a:effectLst/>
                <a:latin typeface="Aparajita" panose="02020603050405020304" pitchFamily="18" charset="0"/>
                <a:ea typeface="Calibri" panose="020F0502020204030204" pitchFamily="34" charset="0"/>
                <a:cs typeface="Aparajita" panose="02020603050405020304" pitchFamily="18" charset="0"/>
              </a:rPr>
              <a:t>AUGMENTED DICKEY FULLER TEST</a:t>
            </a:r>
            <a:br>
              <a:rPr lang="en-US" sz="1800" kern="1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sp>
        <p:nvSpPr>
          <p:cNvPr id="5" name="TextBox 4">
            <a:extLst>
              <a:ext uri="{FF2B5EF4-FFF2-40B4-BE49-F238E27FC236}">
                <a16:creationId xmlns:a16="http://schemas.microsoft.com/office/drawing/2014/main" id="{35FD4A80-050F-65FF-DE6E-D52B57CF5BE4}"/>
              </a:ext>
            </a:extLst>
          </p:cNvPr>
          <p:cNvSpPr txBox="1"/>
          <p:nvPr/>
        </p:nvSpPr>
        <p:spPr>
          <a:xfrm>
            <a:off x="502275" y="1009832"/>
            <a:ext cx="8017099" cy="2807948"/>
          </a:xfrm>
          <a:prstGeom prst="rect">
            <a:avLst/>
          </a:prstGeom>
          <a:noFill/>
        </p:spPr>
        <p:txBody>
          <a:bodyPr wrap="square">
            <a:spAutoFit/>
          </a:bodyPr>
          <a:lstStyle/>
          <a:p>
            <a:pPr marL="0" marR="0">
              <a:lnSpc>
                <a:spcPct val="107000"/>
              </a:lnSpc>
              <a:spcBef>
                <a:spcPts val="0"/>
              </a:spcBef>
              <a:spcAft>
                <a:spcPts val="800"/>
              </a:spcAft>
              <a:tabLst>
                <a:tab pos="781050" algn="l"/>
              </a:tabLst>
            </a:pPr>
            <a:r>
              <a:rPr lang="en-US" sz="2000" b="1" kern="100" dirty="0">
                <a:latin typeface="Aparajita" panose="02020603050405020304" pitchFamily="18" charset="0"/>
                <a:ea typeface="Calibri" panose="020F0502020204030204" pitchFamily="34" charset="0"/>
                <a:cs typeface="Aparajita" panose="02020603050405020304" pitchFamily="18" charset="0"/>
              </a:rPr>
              <a:t>T</a:t>
            </a:r>
            <a:r>
              <a:rPr lang="en-US" sz="2000" b="1" kern="100" dirty="0">
                <a:effectLst/>
                <a:latin typeface="Aparajita" panose="02020603050405020304" pitchFamily="18" charset="0"/>
                <a:ea typeface="Calibri" panose="020F0502020204030204" pitchFamily="34" charset="0"/>
                <a:cs typeface="Aparajita" panose="02020603050405020304" pitchFamily="18" charset="0"/>
              </a:rPr>
              <a:t>he ADF test was conducted on the time series "total crime" and the result was:</a:t>
            </a:r>
          </a:p>
          <a:p>
            <a:pPr marL="0" marR="0">
              <a:lnSpc>
                <a:spcPct val="107000"/>
              </a:lnSpc>
              <a:spcBef>
                <a:spcPts val="0"/>
              </a:spcBef>
              <a:spcAft>
                <a:spcPts val="800"/>
              </a:spcAft>
              <a:tabLst>
                <a:tab pos="781050" algn="l"/>
              </a:tabLst>
            </a:pPr>
            <a:r>
              <a:rPr lang="en-US" sz="2000" b="1" kern="100" dirty="0">
                <a:effectLst/>
                <a:latin typeface="Aparajita" panose="02020603050405020304" pitchFamily="18" charset="0"/>
                <a:ea typeface="Calibri" panose="020F0502020204030204" pitchFamily="34" charset="0"/>
                <a:cs typeface="Aparajita" panose="02020603050405020304" pitchFamily="18" charset="0"/>
              </a:rPr>
              <a:t>data: total crime</a:t>
            </a:r>
          </a:p>
          <a:p>
            <a:pPr marL="0" marR="0">
              <a:lnSpc>
                <a:spcPct val="107000"/>
              </a:lnSpc>
              <a:spcBef>
                <a:spcPts val="0"/>
              </a:spcBef>
              <a:spcAft>
                <a:spcPts val="800"/>
              </a:spcAft>
              <a:tabLst>
                <a:tab pos="781050" algn="l"/>
              </a:tabLst>
            </a:pPr>
            <a:r>
              <a:rPr lang="en-US" sz="2000" kern="100" dirty="0">
                <a:effectLst/>
                <a:latin typeface="Aparajita" panose="02020603050405020304" pitchFamily="18" charset="0"/>
                <a:ea typeface="Calibri" panose="020F0502020204030204" pitchFamily="34" charset="0"/>
                <a:cs typeface="Aparajita" panose="02020603050405020304" pitchFamily="18" charset="0"/>
              </a:rPr>
              <a:t> Dickey-Fuller = -3.9765, Lag order = 2, p-value = 0.02408 , alternative hypothesis: stationary</a:t>
            </a:r>
          </a:p>
          <a:p>
            <a:pPr marL="0" marR="0">
              <a:lnSpc>
                <a:spcPct val="107000"/>
              </a:lnSpc>
              <a:spcBef>
                <a:spcPts val="0"/>
              </a:spcBef>
              <a:spcAft>
                <a:spcPts val="800"/>
              </a:spcAft>
              <a:tabLst>
                <a:tab pos="781050" algn="l"/>
              </a:tabLst>
            </a:pPr>
            <a:r>
              <a:rPr lang="en-US" sz="2000" kern="100" dirty="0">
                <a:effectLst/>
                <a:latin typeface="Aparajita" panose="02020603050405020304" pitchFamily="18" charset="0"/>
                <a:ea typeface="Calibri" panose="020F0502020204030204" pitchFamily="34" charset="0"/>
                <a:cs typeface="Aparajita" panose="02020603050405020304" pitchFamily="18" charset="0"/>
              </a:rPr>
              <a:t>The p-value obtained from the test is less than 0.05, which suggests that we can reject the null hypothesis and conclude that the time series is stationary at the 5% significance level. </a:t>
            </a:r>
          </a:p>
          <a:p>
            <a:pPr marL="0" marR="0">
              <a:lnSpc>
                <a:spcPct val="107000"/>
              </a:lnSpc>
              <a:spcBef>
                <a:spcPts val="0"/>
              </a:spcBef>
              <a:spcAft>
                <a:spcPts val="800"/>
              </a:spcAft>
              <a:tabLst>
                <a:tab pos="781050" algn="l"/>
              </a:tabLst>
            </a:pPr>
            <a:r>
              <a:rPr lang="en-US" sz="2000" kern="100" dirty="0">
                <a:effectLst/>
                <a:latin typeface="Aparajita" panose="02020603050405020304" pitchFamily="18" charset="0"/>
                <a:ea typeface="Calibri" panose="020F0502020204030204" pitchFamily="34" charset="0"/>
                <a:cs typeface="Aparajita" panose="02020603050405020304" pitchFamily="18" charset="0"/>
              </a:rPr>
              <a:t>Therefore, we can assume that the series is not trended or seasonally adjusted and its statistical properties, such as mean and variance, are constant over time.</a:t>
            </a:r>
          </a:p>
        </p:txBody>
      </p:sp>
    </p:spTree>
    <p:extLst>
      <p:ext uri="{BB962C8B-B14F-4D97-AF65-F5344CB8AC3E}">
        <p14:creationId xmlns:p14="http://schemas.microsoft.com/office/powerpoint/2010/main" val="1928177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813"/>
        <p:cNvGrpSpPr/>
        <p:nvPr/>
      </p:nvGrpSpPr>
      <p:grpSpPr>
        <a:xfrm>
          <a:off x="0" y="0"/>
          <a:ext cx="0" cy="0"/>
          <a:chOff x="0" y="0"/>
          <a:chExt cx="0" cy="0"/>
        </a:xfrm>
      </p:grpSpPr>
      <p:sp>
        <p:nvSpPr>
          <p:cNvPr id="3" name="Title 2">
            <a:extLst>
              <a:ext uri="{FF2B5EF4-FFF2-40B4-BE49-F238E27FC236}">
                <a16:creationId xmlns:a16="http://schemas.microsoft.com/office/drawing/2014/main" id="{34E1C560-CCD9-D288-F17E-1E969163E930}"/>
              </a:ext>
            </a:extLst>
          </p:cNvPr>
          <p:cNvSpPr>
            <a:spLocks noGrp="1"/>
          </p:cNvSpPr>
          <p:nvPr>
            <p:ph type="title"/>
          </p:nvPr>
        </p:nvSpPr>
        <p:spPr>
          <a:xfrm>
            <a:off x="88935" y="148634"/>
            <a:ext cx="7704000" cy="572700"/>
          </a:xfrm>
        </p:spPr>
        <p:txBody>
          <a:bodyPr/>
          <a:lstStyle/>
          <a:p>
            <a:pPr marL="342900" indent="-342900">
              <a:buFont typeface="Wingdings" panose="05000000000000000000" pitchFamily="2" charset="2"/>
              <a:buChar char="ü"/>
            </a:pPr>
            <a:r>
              <a:rPr lang="en-US" sz="2000" u="sng" kern="100" dirty="0">
                <a:solidFill>
                  <a:srgbClr val="00B050"/>
                </a:solidFill>
                <a:effectLst/>
                <a:latin typeface="Aparajita" panose="02020603050405020304" pitchFamily="18" charset="0"/>
                <a:ea typeface="Calibri" panose="020F0502020204030204" pitchFamily="34" charset="0"/>
                <a:cs typeface="Aparajita" panose="02020603050405020304" pitchFamily="18" charset="0"/>
              </a:rPr>
              <a:t>Moving Average Trend</a:t>
            </a:r>
            <a:br>
              <a:rPr lang="en-US" sz="1800" kern="1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pic>
        <p:nvPicPr>
          <p:cNvPr id="4" name="Picture 3">
            <a:extLst>
              <a:ext uri="{FF2B5EF4-FFF2-40B4-BE49-F238E27FC236}">
                <a16:creationId xmlns:a16="http://schemas.microsoft.com/office/drawing/2014/main" id="{2EE52D27-3DDD-3000-C740-47BFCCE89280}"/>
              </a:ext>
            </a:extLst>
          </p:cNvPr>
          <p:cNvPicPr>
            <a:picLocks noChangeAspect="1"/>
          </p:cNvPicPr>
          <p:nvPr/>
        </p:nvPicPr>
        <p:blipFill>
          <a:blip r:embed="rId3"/>
          <a:stretch>
            <a:fillRect/>
          </a:stretch>
        </p:blipFill>
        <p:spPr>
          <a:xfrm>
            <a:off x="88935" y="1231890"/>
            <a:ext cx="6341369" cy="3762976"/>
          </a:xfrm>
          <a:prstGeom prst="rect">
            <a:avLst/>
          </a:prstGeom>
        </p:spPr>
      </p:pic>
      <p:sp>
        <p:nvSpPr>
          <p:cNvPr id="6" name="TextBox 5">
            <a:extLst>
              <a:ext uri="{FF2B5EF4-FFF2-40B4-BE49-F238E27FC236}">
                <a16:creationId xmlns:a16="http://schemas.microsoft.com/office/drawing/2014/main" id="{1C2C051B-DB49-CC05-FF29-667A7064AF48}"/>
              </a:ext>
            </a:extLst>
          </p:cNvPr>
          <p:cNvSpPr txBox="1"/>
          <p:nvPr/>
        </p:nvSpPr>
        <p:spPr>
          <a:xfrm>
            <a:off x="313923" y="831345"/>
            <a:ext cx="4594538" cy="307777"/>
          </a:xfrm>
          <a:prstGeom prst="rect">
            <a:avLst/>
          </a:prstGeom>
          <a:noFill/>
        </p:spPr>
        <p:txBody>
          <a:bodyPr wrap="square">
            <a:spAutoFit/>
          </a:bodyPr>
          <a:lstStyle/>
          <a:p>
            <a:r>
              <a:rPr lang="en-US" b="1" u="sng" dirty="0">
                <a:solidFill>
                  <a:schemeClr val="tx1"/>
                </a:solidFill>
              </a:rPr>
              <a:t>Plot</a:t>
            </a:r>
          </a:p>
        </p:txBody>
      </p:sp>
      <p:sp>
        <p:nvSpPr>
          <p:cNvPr id="9" name="TextBox 8">
            <a:extLst>
              <a:ext uri="{FF2B5EF4-FFF2-40B4-BE49-F238E27FC236}">
                <a16:creationId xmlns:a16="http://schemas.microsoft.com/office/drawing/2014/main" id="{5A1E9720-3460-300D-CC79-6DB954857D09}"/>
              </a:ext>
            </a:extLst>
          </p:cNvPr>
          <p:cNvSpPr txBox="1"/>
          <p:nvPr/>
        </p:nvSpPr>
        <p:spPr>
          <a:xfrm>
            <a:off x="6561400" y="256211"/>
            <a:ext cx="2463070" cy="4801314"/>
          </a:xfrm>
          <a:prstGeom prst="rect">
            <a:avLst/>
          </a:prstGeom>
          <a:noFill/>
        </p:spPr>
        <p:txBody>
          <a:bodyPr wrap="square">
            <a:spAutoFit/>
          </a:bodyPr>
          <a:lstStyle/>
          <a:p>
            <a:r>
              <a:rPr lang="en-US" sz="1800" b="1" dirty="0">
                <a:latin typeface="Aparajita" panose="02020603050405020304" pitchFamily="18" charset="0"/>
                <a:cs typeface="Aparajita" panose="02020603050405020304" pitchFamily="18" charset="0"/>
              </a:rPr>
              <a:t>This is a time series object with a start date of 1998 and an end date of 2019, with a frequency of 1 (i.e., annual data). The series has 24 observations, and the first 5 values are missing (coded as NA). The remaining values correspond to the rolling mean of the original series y3, computed with a window of size 2, aligned to the right (i.e., the first rolling mean corresponds to the average of the first 2 observations in y3), and with missing values filled with NA</a:t>
            </a:r>
          </a:p>
        </p:txBody>
      </p:sp>
    </p:spTree>
    <p:extLst>
      <p:ext uri="{BB962C8B-B14F-4D97-AF65-F5344CB8AC3E}">
        <p14:creationId xmlns:p14="http://schemas.microsoft.com/office/powerpoint/2010/main" val="310060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Shape 813"/>
        <p:cNvGrpSpPr/>
        <p:nvPr/>
      </p:nvGrpSpPr>
      <p:grpSpPr>
        <a:xfrm>
          <a:off x="0" y="0"/>
          <a:ext cx="0" cy="0"/>
          <a:chOff x="0" y="0"/>
          <a:chExt cx="0" cy="0"/>
        </a:xfrm>
      </p:grpSpPr>
      <p:sp>
        <p:nvSpPr>
          <p:cNvPr id="3" name="Title 2">
            <a:extLst>
              <a:ext uri="{FF2B5EF4-FFF2-40B4-BE49-F238E27FC236}">
                <a16:creationId xmlns:a16="http://schemas.microsoft.com/office/drawing/2014/main" id="{7F2C54B7-D5F9-4C68-4937-C5DBFC3A25EA}"/>
              </a:ext>
            </a:extLst>
          </p:cNvPr>
          <p:cNvSpPr>
            <a:spLocks noGrp="1"/>
          </p:cNvSpPr>
          <p:nvPr>
            <p:ph type="title"/>
          </p:nvPr>
        </p:nvSpPr>
        <p:spPr>
          <a:xfrm>
            <a:off x="0" y="111418"/>
            <a:ext cx="7704000" cy="572700"/>
          </a:xfrm>
        </p:spPr>
        <p:txBody>
          <a:bodyPr/>
          <a:lstStyle/>
          <a:p>
            <a:pPr marL="342900" indent="-342900">
              <a:buFont typeface="Wingdings" panose="05000000000000000000" pitchFamily="2" charset="2"/>
              <a:buChar char="ü"/>
            </a:pPr>
            <a:r>
              <a:rPr lang="en-US" sz="2000" b="1" u="sng" kern="100" dirty="0">
                <a:solidFill>
                  <a:schemeClr val="bg2"/>
                </a:solidFill>
                <a:effectLst/>
                <a:latin typeface="Aparajita" panose="02020603050405020304" pitchFamily="18" charset="0"/>
                <a:ea typeface="Calibri" panose="020F0502020204030204" pitchFamily="34" charset="0"/>
                <a:cs typeface="Aparajita" panose="02020603050405020304" pitchFamily="18" charset="0"/>
              </a:rPr>
              <a:t>Holt-Winter</a:t>
            </a:r>
            <a:br>
              <a:rPr lang="en-US" sz="1800" kern="1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pic>
        <p:nvPicPr>
          <p:cNvPr id="4" name="Picture 3">
            <a:extLst>
              <a:ext uri="{FF2B5EF4-FFF2-40B4-BE49-F238E27FC236}">
                <a16:creationId xmlns:a16="http://schemas.microsoft.com/office/drawing/2014/main" id="{66540FAD-D64E-5463-693B-5F2734CC0108}"/>
              </a:ext>
            </a:extLst>
          </p:cNvPr>
          <p:cNvPicPr>
            <a:picLocks noChangeAspect="1"/>
          </p:cNvPicPr>
          <p:nvPr/>
        </p:nvPicPr>
        <p:blipFill>
          <a:blip r:embed="rId3"/>
          <a:stretch>
            <a:fillRect/>
          </a:stretch>
        </p:blipFill>
        <p:spPr>
          <a:xfrm>
            <a:off x="128328" y="1393451"/>
            <a:ext cx="5175953" cy="3542083"/>
          </a:xfrm>
          <a:prstGeom prst="rect">
            <a:avLst/>
          </a:prstGeom>
        </p:spPr>
      </p:pic>
      <p:sp>
        <p:nvSpPr>
          <p:cNvPr id="9" name="TextBox 8">
            <a:extLst>
              <a:ext uri="{FF2B5EF4-FFF2-40B4-BE49-F238E27FC236}">
                <a16:creationId xmlns:a16="http://schemas.microsoft.com/office/drawing/2014/main" id="{C48E962A-E870-44C3-72A3-5982A9DD2C61}"/>
              </a:ext>
            </a:extLst>
          </p:cNvPr>
          <p:cNvSpPr txBox="1"/>
          <p:nvPr/>
        </p:nvSpPr>
        <p:spPr>
          <a:xfrm>
            <a:off x="396688" y="884896"/>
            <a:ext cx="4639234" cy="307777"/>
          </a:xfrm>
          <a:prstGeom prst="rect">
            <a:avLst/>
          </a:prstGeom>
          <a:noFill/>
        </p:spPr>
        <p:txBody>
          <a:bodyPr wrap="square">
            <a:spAutoFit/>
          </a:bodyPr>
          <a:lstStyle/>
          <a:p>
            <a:r>
              <a:rPr lang="en-US" b="1" u="sng" dirty="0"/>
              <a:t>Plot</a:t>
            </a:r>
          </a:p>
        </p:txBody>
      </p:sp>
    </p:spTree>
    <p:extLst>
      <p:ext uri="{BB962C8B-B14F-4D97-AF65-F5344CB8AC3E}">
        <p14:creationId xmlns:p14="http://schemas.microsoft.com/office/powerpoint/2010/main" val="891481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813"/>
        <p:cNvGrpSpPr/>
        <p:nvPr/>
      </p:nvGrpSpPr>
      <p:grpSpPr>
        <a:xfrm>
          <a:off x="0" y="0"/>
          <a:ext cx="0" cy="0"/>
          <a:chOff x="0" y="0"/>
          <a:chExt cx="0" cy="0"/>
        </a:xfrm>
      </p:grpSpPr>
      <p:sp>
        <p:nvSpPr>
          <p:cNvPr id="4" name="Google Shape;814;p60">
            <a:extLst>
              <a:ext uri="{FF2B5EF4-FFF2-40B4-BE49-F238E27FC236}">
                <a16:creationId xmlns:a16="http://schemas.microsoft.com/office/drawing/2014/main" id="{FC64233B-8E5D-0FF8-714B-746B403C1548}"/>
              </a:ext>
            </a:extLst>
          </p:cNvPr>
          <p:cNvSpPr txBox="1">
            <a:spLocks noGrp="1"/>
          </p:cNvSpPr>
          <p:nvPr>
            <p:ph type="title"/>
          </p:nvPr>
        </p:nvSpPr>
        <p:spPr>
          <a:xfrm>
            <a:off x="51023" y="90667"/>
            <a:ext cx="7702550" cy="573087"/>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800"/>
              </a:spcAft>
              <a:buFont typeface="Wingdings" panose="05000000000000000000" pitchFamily="2" charset="2"/>
              <a:buChar char="ü"/>
            </a:pPr>
            <a:r>
              <a:rPr lang="en-US" sz="2000" u="sng" kern="100" dirty="0">
                <a:solidFill>
                  <a:schemeClr val="bg2"/>
                </a:solidFill>
                <a:effectLst/>
                <a:latin typeface="Aparajita" panose="02020603050405020304" pitchFamily="18" charset="0"/>
                <a:ea typeface="Calibri" panose="020F0502020204030204" pitchFamily="34" charset="0"/>
                <a:cs typeface="Aparajita" panose="02020603050405020304" pitchFamily="18" charset="0"/>
              </a:rPr>
              <a:t>Forecasting using Holt-winter</a:t>
            </a:r>
            <a:endParaRPr lang="en-US" sz="2000" kern="100" dirty="0">
              <a:solidFill>
                <a:schemeClr val="bg2"/>
              </a:solidFill>
              <a:effectLst/>
              <a:latin typeface="Aparajita" panose="02020603050405020304" pitchFamily="18" charset="0"/>
              <a:ea typeface="Calibri" panose="020F0502020204030204" pitchFamily="34" charset="0"/>
              <a:cs typeface="Aparajita" panose="02020603050405020304" pitchFamily="18" charset="0"/>
            </a:endParaRPr>
          </a:p>
        </p:txBody>
      </p:sp>
      <p:pic>
        <p:nvPicPr>
          <p:cNvPr id="6" name="Picture 5">
            <a:extLst>
              <a:ext uri="{FF2B5EF4-FFF2-40B4-BE49-F238E27FC236}">
                <a16:creationId xmlns:a16="http://schemas.microsoft.com/office/drawing/2014/main" id="{5A0ADD87-7DC7-4BCE-EFA6-8929461AA14B}"/>
              </a:ext>
            </a:extLst>
          </p:cNvPr>
          <p:cNvPicPr>
            <a:picLocks noChangeAspect="1"/>
          </p:cNvPicPr>
          <p:nvPr/>
        </p:nvPicPr>
        <p:blipFill>
          <a:blip r:embed="rId3"/>
          <a:stretch>
            <a:fillRect/>
          </a:stretch>
        </p:blipFill>
        <p:spPr>
          <a:xfrm>
            <a:off x="51024" y="618447"/>
            <a:ext cx="9092976" cy="451264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4489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267"/>
        <p:cNvGrpSpPr/>
        <p:nvPr/>
      </p:nvGrpSpPr>
      <p:grpSpPr>
        <a:xfrm>
          <a:off x="0" y="0"/>
          <a:ext cx="0" cy="0"/>
          <a:chOff x="0" y="0"/>
          <a:chExt cx="0" cy="0"/>
        </a:xfrm>
      </p:grpSpPr>
      <p:sp>
        <p:nvSpPr>
          <p:cNvPr id="268" name="Google Shape;268;p37"/>
          <p:cNvSpPr txBox="1">
            <a:spLocks noGrp="1"/>
          </p:cNvSpPr>
          <p:nvPr>
            <p:ph type="subTitle" idx="1"/>
          </p:nvPr>
        </p:nvSpPr>
        <p:spPr>
          <a:xfrm>
            <a:off x="993493" y="2468565"/>
            <a:ext cx="7189455" cy="2357435"/>
          </a:xfrm>
          <a:prstGeom prst="rect">
            <a:avLst/>
          </a:prstGeom>
        </p:spPr>
        <p:txBody>
          <a:bodyPr spcFirstLastPara="1" wrap="square" lIns="91425" tIns="91425" rIns="91425" bIns="91425" anchor="t" anchorCtr="0">
            <a:noAutofit/>
          </a:bodyPr>
          <a:lstStyle/>
          <a:p>
            <a:pPr marL="0" indent="0" algn="ctr"/>
            <a:r>
              <a:rPr lang="en-US" sz="2400" b="1" kern="100" dirty="0">
                <a:effectLst/>
                <a:latin typeface="Aparajita" panose="02020603050405020304" pitchFamily="18" charset="0"/>
                <a:ea typeface="Calibri" panose="020F0502020204030204" pitchFamily="34" charset="0"/>
                <a:cs typeface="Mangal" panose="02040503050203030202" pitchFamily="18" charset="0"/>
              </a:rPr>
              <a:t>Studies on whether using internet poses a greater risk for sexually aggressive </a:t>
            </a:r>
            <a:r>
              <a:rPr lang="en-US" sz="2400" b="1" kern="100" dirty="0" err="1">
                <a:effectLst/>
                <a:latin typeface="Aparajita" panose="02020603050405020304" pitchFamily="18" charset="0"/>
                <a:ea typeface="Calibri" panose="020F0502020204030204" pitchFamily="34" charset="0"/>
                <a:cs typeface="Mangal" panose="02040503050203030202" pitchFamily="18" charset="0"/>
              </a:rPr>
              <a:t>behaviour</a:t>
            </a:r>
            <a:r>
              <a:rPr lang="en-US" sz="2400" b="1" kern="100" dirty="0">
                <a:effectLst/>
                <a:latin typeface="Aparajita" panose="02020603050405020304" pitchFamily="18" charset="0"/>
                <a:ea typeface="Calibri" panose="020F0502020204030204" pitchFamily="34" charset="0"/>
                <a:cs typeface="Mangal" panose="02040503050203030202" pitchFamily="18" charset="0"/>
              </a:rPr>
              <a:t> have revealed conflicting results. This study aims to examine the relationship between the consumption of internet and the subsequent increase in sexual violence, thus testing the hypothesis that increase in consumption of internet is related to increased sexual crime against </a:t>
            </a:r>
          </a:p>
          <a:p>
            <a:pPr marL="0" indent="0" algn="ctr"/>
            <a:r>
              <a:rPr lang="en-US" sz="2400" b="1" kern="100" dirty="0">
                <a:effectLst/>
                <a:latin typeface="Aparajita" panose="02020603050405020304" pitchFamily="18" charset="0"/>
                <a:ea typeface="Calibri" panose="020F0502020204030204" pitchFamily="34" charset="0"/>
                <a:cs typeface="Mangal" panose="02040503050203030202" pitchFamily="18" charset="0"/>
              </a:rPr>
              <a:t>women in the Indian scenario.</a:t>
            </a:r>
            <a:endParaRPr lang="en-US" sz="2400" b="1" kern="100" dirty="0">
              <a:effectLst/>
              <a:latin typeface="Calibri" panose="020F0502020204030204" pitchFamily="34" charset="0"/>
              <a:ea typeface="Calibri" panose="020F0502020204030204" pitchFamily="34" charset="0"/>
              <a:cs typeface="Mangal" panose="02040503050203030202" pitchFamily="18" charset="0"/>
            </a:endParaRPr>
          </a:p>
          <a:p>
            <a:pPr marL="0" lvl="0" indent="0" algn="l" rtl="0">
              <a:spcBef>
                <a:spcPts val="0"/>
              </a:spcBef>
              <a:spcAft>
                <a:spcPts val="0"/>
              </a:spcAft>
              <a:buNone/>
            </a:pPr>
            <a:r>
              <a:rPr lang="en-US" dirty="0"/>
              <a:t> </a:t>
            </a:r>
            <a:endParaRPr dirty="0"/>
          </a:p>
        </p:txBody>
      </p:sp>
      <p:sp>
        <p:nvSpPr>
          <p:cNvPr id="269" name="Google Shape;269;p37"/>
          <p:cNvSpPr txBox="1">
            <a:spLocks noGrp="1"/>
          </p:cNvSpPr>
          <p:nvPr>
            <p:ph type="title"/>
          </p:nvPr>
        </p:nvSpPr>
        <p:spPr>
          <a:xfrm>
            <a:off x="2766620" y="1550874"/>
            <a:ext cx="3643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t>Introduction</a:t>
            </a:r>
            <a:endParaRPr sz="4000" dirty="0"/>
          </a:p>
        </p:txBody>
      </p:sp>
      <p:sp>
        <p:nvSpPr>
          <p:cNvPr id="270" name="Google Shape;270;p37"/>
          <p:cNvSpPr txBox="1">
            <a:spLocks noGrp="1"/>
          </p:cNvSpPr>
          <p:nvPr>
            <p:ph type="title" idx="2"/>
          </p:nvPr>
        </p:nvSpPr>
        <p:spPr>
          <a:xfrm>
            <a:off x="3681774" y="184683"/>
            <a:ext cx="1368300" cy="129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80" name="Google Shape;280;p37"/>
          <p:cNvSpPr/>
          <p:nvPr/>
        </p:nvSpPr>
        <p:spPr>
          <a:xfrm rot="-2700000">
            <a:off x="7536637" y="713340"/>
            <a:ext cx="535421" cy="535421"/>
          </a:xfrm>
          <a:prstGeom prst="blockArc">
            <a:avLst>
              <a:gd name="adj1" fmla="val 10800000"/>
              <a:gd name="adj2" fmla="val 53961"/>
              <a:gd name="adj3" fmla="val 272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rot="-8100000">
            <a:off x="7669452" y="828674"/>
            <a:ext cx="535421" cy="535421"/>
          </a:xfrm>
          <a:prstGeom prst="pie">
            <a:avLst>
              <a:gd name="adj1" fmla="val 5611512"/>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rot="-3600973">
            <a:off x="937481" y="4304793"/>
            <a:ext cx="535463" cy="535463"/>
          </a:xfrm>
          <a:prstGeom prst="pie">
            <a:avLst>
              <a:gd name="adj1" fmla="val 5611512"/>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1" name="Picture 10">
            <a:extLst>
              <a:ext uri="{FF2B5EF4-FFF2-40B4-BE49-F238E27FC236}">
                <a16:creationId xmlns:a16="http://schemas.microsoft.com/office/drawing/2014/main" id="{39EDA340-6645-53C4-384D-F13A3974A618}"/>
              </a:ext>
            </a:extLst>
          </p:cNvPr>
          <p:cNvPicPr>
            <a:picLocks noChangeAspect="1"/>
          </p:cNvPicPr>
          <p:nvPr/>
        </p:nvPicPr>
        <p:blipFill>
          <a:blip r:embed="rId3"/>
          <a:stretch>
            <a:fillRect/>
          </a:stretch>
        </p:blipFill>
        <p:spPr>
          <a:xfrm>
            <a:off x="74612" y="57125"/>
            <a:ext cx="2466975" cy="184785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Shape 813"/>
        <p:cNvGrpSpPr/>
        <p:nvPr/>
      </p:nvGrpSpPr>
      <p:grpSpPr>
        <a:xfrm>
          <a:off x="0" y="0"/>
          <a:ext cx="0" cy="0"/>
          <a:chOff x="0" y="0"/>
          <a:chExt cx="0" cy="0"/>
        </a:xfrm>
      </p:grpSpPr>
      <p:sp>
        <p:nvSpPr>
          <p:cNvPr id="3" name="Title 2">
            <a:extLst>
              <a:ext uri="{FF2B5EF4-FFF2-40B4-BE49-F238E27FC236}">
                <a16:creationId xmlns:a16="http://schemas.microsoft.com/office/drawing/2014/main" id="{97096441-23A3-EF0D-37A2-F32273BE0699}"/>
              </a:ext>
            </a:extLst>
          </p:cNvPr>
          <p:cNvSpPr>
            <a:spLocks noGrp="1"/>
          </p:cNvSpPr>
          <p:nvPr>
            <p:ph type="title"/>
          </p:nvPr>
        </p:nvSpPr>
        <p:spPr>
          <a:xfrm>
            <a:off x="0" y="0"/>
            <a:ext cx="7704000" cy="572700"/>
          </a:xfrm>
        </p:spPr>
        <p:txBody>
          <a:bodyPr/>
          <a:lstStyle/>
          <a:p>
            <a:r>
              <a:rPr lang="en-US" sz="1400" u="sng" dirty="0">
                <a:latin typeface="+mj-lt"/>
              </a:rPr>
              <a:t>Plot</a:t>
            </a:r>
          </a:p>
        </p:txBody>
      </p:sp>
      <p:pic>
        <p:nvPicPr>
          <p:cNvPr id="4" name="Picture 3">
            <a:extLst>
              <a:ext uri="{FF2B5EF4-FFF2-40B4-BE49-F238E27FC236}">
                <a16:creationId xmlns:a16="http://schemas.microsoft.com/office/drawing/2014/main" id="{C0505334-6FEA-CF13-5B63-847ED984FCA8}"/>
              </a:ext>
            </a:extLst>
          </p:cNvPr>
          <p:cNvPicPr>
            <a:picLocks noChangeAspect="1"/>
          </p:cNvPicPr>
          <p:nvPr/>
        </p:nvPicPr>
        <p:blipFill>
          <a:blip r:embed="rId3"/>
          <a:stretch>
            <a:fillRect/>
          </a:stretch>
        </p:blipFill>
        <p:spPr>
          <a:xfrm>
            <a:off x="139486" y="407826"/>
            <a:ext cx="5761219" cy="4505464"/>
          </a:xfrm>
          <a:prstGeom prst="rect">
            <a:avLst/>
          </a:prstGeom>
        </p:spPr>
      </p:pic>
    </p:spTree>
    <p:extLst>
      <p:ext uri="{BB962C8B-B14F-4D97-AF65-F5344CB8AC3E}">
        <p14:creationId xmlns:p14="http://schemas.microsoft.com/office/powerpoint/2010/main" val="3139976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Shape 813"/>
        <p:cNvGrpSpPr/>
        <p:nvPr/>
      </p:nvGrpSpPr>
      <p:grpSpPr>
        <a:xfrm>
          <a:off x="0" y="0"/>
          <a:ext cx="0" cy="0"/>
          <a:chOff x="0" y="0"/>
          <a:chExt cx="0" cy="0"/>
        </a:xfrm>
      </p:grpSpPr>
      <p:sp>
        <p:nvSpPr>
          <p:cNvPr id="3" name="Title 2">
            <a:extLst>
              <a:ext uri="{FF2B5EF4-FFF2-40B4-BE49-F238E27FC236}">
                <a16:creationId xmlns:a16="http://schemas.microsoft.com/office/drawing/2014/main" id="{345D4595-F65B-C6BF-4974-46FFF3A5AA64}"/>
              </a:ext>
            </a:extLst>
          </p:cNvPr>
          <p:cNvSpPr>
            <a:spLocks noGrp="1"/>
          </p:cNvSpPr>
          <p:nvPr>
            <p:ph type="title"/>
          </p:nvPr>
        </p:nvSpPr>
        <p:spPr>
          <a:xfrm>
            <a:off x="179087" y="-50989"/>
            <a:ext cx="7704000" cy="572700"/>
          </a:xfrm>
        </p:spPr>
        <p:txBody>
          <a:bodyPr/>
          <a:lstStyle/>
          <a:p>
            <a:pPr marL="0" marR="0">
              <a:lnSpc>
                <a:spcPct val="107000"/>
              </a:lnSpc>
              <a:spcBef>
                <a:spcPts val="0"/>
              </a:spcBef>
              <a:spcAft>
                <a:spcPts val="800"/>
              </a:spcAft>
            </a:pPr>
            <a:r>
              <a:rPr lang="en-US" sz="1800" u="none" strike="noStrike" kern="1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a:t>
            </a:r>
            <a:br>
              <a:rPr lang="en-US" sz="2400" kern="100" dirty="0">
                <a:solidFill>
                  <a:schemeClr val="tx1"/>
                </a:solidFill>
                <a:effectLst/>
                <a:latin typeface="Aparajita" panose="02020603050405020304" pitchFamily="18" charset="0"/>
                <a:ea typeface="Calibri" panose="020F0502020204030204" pitchFamily="34" charset="0"/>
                <a:cs typeface="Aparajita" panose="02020603050405020304" pitchFamily="18" charset="0"/>
              </a:rPr>
            </a:br>
            <a:r>
              <a:rPr lang="en-US" sz="2400" kern="100" dirty="0">
                <a:solidFill>
                  <a:schemeClr val="tx1"/>
                </a:solidFill>
                <a:effectLst/>
                <a:latin typeface="Arial Black" panose="020B0A04020102020204" pitchFamily="34" charset="0"/>
                <a:ea typeface="Calibri" panose="020F0502020204030204" pitchFamily="34" charset="0"/>
                <a:cs typeface="Aparajita" panose="02020603050405020304" pitchFamily="18" charset="0"/>
              </a:rPr>
              <a:t>Goodness of fit</a:t>
            </a:r>
            <a:br>
              <a:rPr lang="en-US" sz="1800" kern="100" dirty="0">
                <a:effectLst/>
                <a:latin typeface="Arial Black" panose="020B0A04020102020204" pitchFamily="34" charset="0"/>
                <a:ea typeface="Calibri" panose="020F0502020204030204" pitchFamily="34" charset="0"/>
                <a:cs typeface="Mangal" panose="02040503050203030202" pitchFamily="18" charset="0"/>
              </a:rPr>
            </a:br>
            <a:br>
              <a:rPr lang="en-US" sz="1800" kern="100" dirty="0">
                <a:effectLst/>
                <a:latin typeface="Arial Black" panose="020B0A04020102020204" pitchFamily="34" charset="0"/>
                <a:ea typeface="Calibri" panose="020F0502020204030204" pitchFamily="34" charset="0"/>
                <a:cs typeface="Mangal" panose="02040503050203030202" pitchFamily="18" charset="0"/>
              </a:rPr>
            </a:br>
            <a:r>
              <a:rPr lang="en-US" sz="1800" u="sng" kern="100" dirty="0">
                <a:solidFill>
                  <a:schemeClr val="bg2"/>
                </a:solidFill>
                <a:latin typeface="Calibri" panose="020F0502020204030204" pitchFamily="34" charset="0"/>
                <a:ea typeface="Calibri" panose="020F0502020204030204" pitchFamily="34" charset="0"/>
                <a:cs typeface="Mangal" panose="02040503050203030202" pitchFamily="18" charset="0"/>
              </a:rPr>
              <a:t>C</a:t>
            </a:r>
            <a:r>
              <a:rPr lang="en-US" sz="1800" b="1" u="sng" dirty="0">
                <a:solidFill>
                  <a:schemeClr val="bg2"/>
                </a:solidFill>
                <a:effectLst/>
                <a:latin typeface="Calibri" panose="020F0502020204030204" pitchFamily="34" charset="0"/>
                <a:ea typeface="Calibri" panose="020F0502020204030204" pitchFamily="34" charset="0"/>
                <a:cs typeface="Mangal" panose="02040503050203030202" pitchFamily="18" charset="0"/>
              </a:rPr>
              <a:t>orrelogram</a:t>
            </a:r>
            <a:r>
              <a:rPr lang="en-US" sz="1800" dirty="0">
                <a:solidFill>
                  <a:schemeClr val="bg2"/>
                </a:solidFill>
                <a:effectLst/>
                <a:latin typeface="Calibri" panose="020F0502020204030204" pitchFamily="34" charset="0"/>
                <a:ea typeface="Calibri" panose="020F0502020204030204" pitchFamily="34" charset="0"/>
                <a:cs typeface="Mangal" panose="02040503050203030202" pitchFamily="18" charset="0"/>
              </a:rPr>
              <a:t> </a:t>
            </a:r>
            <a:endParaRPr lang="en-US" dirty="0">
              <a:solidFill>
                <a:schemeClr val="bg2"/>
              </a:solidFill>
              <a:latin typeface="Arial Black" panose="020B0A04020102020204" pitchFamily="34" charset="0"/>
            </a:endParaRPr>
          </a:p>
        </p:txBody>
      </p:sp>
      <p:pic>
        <p:nvPicPr>
          <p:cNvPr id="4" name="Picture 3">
            <a:extLst>
              <a:ext uri="{FF2B5EF4-FFF2-40B4-BE49-F238E27FC236}">
                <a16:creationId xmlns:a16="http://schemas.microsoft.com/office/drawing/2014/main" id="{EA112A8F-C231-71A3-8C3C-79BC4962C698}"/>
              </a:ext>
            </a:extLst>
          </p:cNvPr>
          <p:cNvPicPr>
            <a:picLocks noChangeAspect="1"/>
          </p:cNvPicPr>
          <p:nvPr/>
        </p:nvPicPr>
        <p:blipFill>
          <a:blip r:embed="rId3"/>
          <a:stretch>
            <a:fillRect/>
          </a:stretch>
        </p:blipFill>
        <p:spPr>
          <a:xfrm>
            <a:off x="90475" y="1774998"/>
            <a:ext cx="5803895" cy="3309870"/>
          </a:xfrm>
          <a:prstGeom prst="rect">
            <a:avLst/>
          </a:prstGeom>
        </p:spPr>
      </p:pic>
      <p:pic>
        <p:nvPicPr>
          <p:cNvPr id="6" name="Picture 5">
            <a:extLst>
              <a:ext uri="{FF2B5EF4-FFF2-40B4-BE49-F238E27FC236}">
                <a16:creationId xmlns:a16="http://schemas.microsoft.com/office/drawing/2014/main" id="{344A3676-1748-D86A-D4DC-EEB589F52C20}"/>
              </a:ext>
            </a:extLst>
          </p:cNvPr>
          <p:cNvPicPr>
            <a:picLocks noChangeAspect="1"/>
          </p:cNvPicPr>
          <p:nvPr/>
        </p:nvPicPr>
        <p:blipFill>
          <a:blip r:embed="rId4"/>
          <a:stretch>
            <a:fillRect/>
          </a:stretch>
        </p:blipFill>
        <p:spPr>
          <a:xfrm>
            <a:off x="-79560" y="1436670"/>
            <a:ext cx="6405372" cy="338328"/>
          </a:xfrm>
          <a:prstGeom prst="rect">
            <a:avLst/>
          </a:prstGeom>
        </p:spPr>
      </p:pic>
    </p:spTree>
    <p:extLst>
      <p:ext uri="{BB962C8B-B14F-4D97-AF65-F5344CB8AC3E}">
        <p14:creationId xmlns:p14="http://schemas.microsoft.com/office/powerpoint/2010/main" val="3680717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Shape 813"/>
        <p:cNvGrpSpPr/>
        <p:nvPr/>
      </p:nvGrpSpPr>
      <p:grpSpPr>
        <a:xfrm>
          <a:off x="0" y="0"/>
          <a:ext cx="0" cy="0"/>
          <a:chOff x="0" y="0"/>
          <a:chExt cx="0" cy="0"/>
        </a:xfrm>
      </p:grpSpPr>
      <p:sp>
        <p:nvSpPr>
          <p:cNvPr id="3" name="Title 2">
            <a:extLst>
              <a:ext uri="{FF2B5EF4-FFF2-40B4-BE49-F238E27FC236}">
                <a16:creationId xmlns:a16="http://schemas.microsoft.com/office/drawing/2014/main" id="{0DF2D001-D0C8-1BAE-4F2C-45B20F48DFBD}"/>
              </a:ext>
            </a:extLst>
          </p:cNvPr>
          <p:cNvSpPr>
            <a:spLocks noGrp="1"/>
          </p:cNvSpPr>
          <p:nvPr>
            <p:ph type="title"/>
          </p:nvPr>
        </p:nvSpPr>
        <p:spPr>
          <a:xfrm>
            <a:off x="0" y="97118"/>
            <a:ext cx="7704000" cy="572700"/>
          </a:xfrm>
        </p:spPr>
        <p:txBody>
          <a:bodyPr/>
          <a:lstStyle/>
          <a:p>
            <a:pPr marL="342900" indent="-342900">
              <a:buFont typeface="Wingdings" panose="05000000000000000000" pitchFamily="2" charset="2"/>
              <a:buChar char="ü"/>
            </a:pPr>
            <a:r>
              <a:rPr lang="en-US" sz="2000" b="1" u="sng" dirty="0" err="1">
                <a:solidFill>
                  <a:schemeClr val="bg2"/>
                </a:solidFill>
                <a:effectLst/>
                <a:latin typeface="Aparajita" panose="02020603050405020304" pitchFamily="18" charset="0"/>
                <a:ea typeface="Calibri" panose="020F0502020204030204" pitchFamily="34" charset="0"/>
                <a:cs typeface="Aparajita" panose="02020603050405020304" pitchFamily="18" charset="0"/>
              </a:rPr>
              <a:t>Ljung</a:t>
            </a:r>
            <a:r>
              <a:rPr lang="en-US" sz="2000" b="1" u="sng" dirty="0">
                <a:solidFill>
                  <a:schemeClr val="bg2"/>
                </a:solidFill>
                <a:effectLst/>
                <a:latin typeface="Aparajita" panose="02020603050405020304" pitchFamily="18" charset="0"/>
                <a:ea typeface="Calibri" panose="020F0502020204030204" pitchFamily="34" charset="0"/>
                <a:cs typeface="Aparajita" panose="02020603050405020304" pitchFamily="18" charset="0"/>
              </a:rPr>
              <a:t>-Box test</a:t>
            </a:r>
            <a:endParaRPr lang="en-US" sz="2000" dirty="0">
              <a:solidFill>
                <a:schemeClr val="bg2"/>
              </a:solidFill>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C413AD8A-527B-F848-579B-51764757A558}"/>
              </a:ext>
            </a:extLst>
          </p:cNvPr>
          <p:cNvPicPr>
            <a:picLocks noChangeAspect="1"/>
          </p:cNvPicPr>
          <p:nvPr/>
        </p:nvPicPr>
        <p:blipFill>
          <a:blip r:embed="rId3"/>
          <a:stretch>
            <a:fillRect/>
          </a:stretch>
        </p:blipFill>
        <p:spPr>
          <a:xfrm>
            <a:off x="127600" y="968363"/>
            <a:ext cx="5545544" cy="3951366"/>
          </a:xfrm>
          <a:prstGeom prst="rect">
            <a:avLst/>
          </a:prstGeom>
        </p:spPr>
      </p:pic>
      <p:sp>
        <p:nvSpPr>
          <p:cNvPr id="6" name="TextBox 5">
            <a:extLst>
              <a:ext uri="{FF2B5EF4-FFF2-40B4-BE49-F238E27FC236}">
                <a16:creationId xmlns:a16="http://schemas.microsoft.com/office/drawing/2014/main" id="{7D816546-0216-BF8F-BCC1-5C71D6F2FEFB}"/>
              </a:ext>
            </a:extLst>
          </p:cNvPr>
          <p:cNvSpPr txBox="1"/>
          <p:nvPr/>
        </p:nvSpPr>
        <p:spPr>
          <a:xfrm>
            <a:off x="-191573" y="655713"/>
            <a:ext cx="4639614" cy="312650"/>
          </a:xfrm>
          <a:prstGeom prst="rect">
            <a:avLst/>
          </a:prstGeom>
          <a:noFill/>
        </p:spPr>
        <p:txBody>
          <a:bodyPr wrap="square">
            <a:spAutoFit/>
          </a:bodyPr>
          <a:lstStyle/>
          <a:p>
            <a:pPr marL="457200" marR="0">
              <a:lnSpc>
                <a:spcPct val="107000"/>
              </a:lnSpc>
              <a:spcBef>
                <a:spcPts val="0"/>
              </a:spcBef>
              <a:spcAft>
                <a:spcPts val="800"/>
              </a:spcAft>
              <a:tabLst>
                <a:tab pos="5562600" algn="l"/>
              </a:tabLst>
            </a:pPr>
            <a:r>
              <a:rPr lang="en-US" sz="1400" b="1" u="sng" kern="100" dirty="0">
                <a:effectLst/>
                <a:latin typeface="Calibri" panose="020F0502020204030204" pitchFamily="34" charset="0"/>
                <a:ea typeface="Calibri" panose="020F0502020204030204" pitchFamily="34" charset="0"/>
                <a:cs typeface="Mangal" panose="02040503050203030202" pitchFamily="18" charset="0"/>
              </a:rPr>
              <a:t>Plot:</a:t>
            </a:r>
            <a:endParaRPr lang="en-US" sz="12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9" name="TextBox 8">
            <a:extLst>
              <a:ext uri="{FF2B5EF4-FFF2-40B4-BE49-F238E27FC236}">
                <a16:creationId xmlns:a16="http://schemas.microsoft.com/office/drawing/2014/main" id="{FAE98AE9-08DB-44A5-FA64-CC27B745F19F}"/>
              </a:ext>
            </a:extLst>
          </p:cNvPr>
          <p:cNvSpPr txBox="1"/>
          <p:nvPr/>
        </p:nvSpPr>
        <p:spPr>
          <a:xfrm>
            <a:off x="5209504" y="869440"/>
            <a:ext cx="3200400" cy="4296369"/>
          </a:xfrm>
          <a:prstGeom prst="rect">
            <a:avLst/>
          </a:prstGeom>
          <a:noFill/>
        </p:spPr>
        <p:txBody>
          <a:bodyPr wrap="square">
            <a:spAutoFit/>
          </a:bodyPr>
          <a:lstStyle/>
          <a:p>
            <a:pPr marL="742950" marR="0" indent="-285750">
              <a:lnSpc>
                <a:spcPct val="107000"/>
              </a:lnSpc>
              <a:spcBef>
                <a:spcPts val="0"/>
              </a:spcBef>
              <a:spcAft>
                <a:spcPts val="0"/>
              </a:spcAft>
              <a:buFont typeface="Arial" panose="020B0604020202020204" pitchFamily="34" charset="0"/>
              <a:buChar char="•"/>
              <a:tabLst>
                <a:tab pos="5562600" algn="l"/>
              </a:tabLst>
            </a:pPr>
            <a:r>
              <a:rPr lang="en-US" sz="1600" kern="100" dirty="0">
                <a:effectLst/>
                <a:latin typeface="Bodoni MT Condensed" panose="02070606080606020203" pitchFamily="18" charset="0"/>
                <a:ea typeface="Calibri" panose="020F0502020204030204" pitchFamily="34" charset="0"/>
                <a:cs typeface="Mangal" panose="02040503050203030202" pitchFamily="18" charset="0"/>
              </a:rPr>
              <a:t>In your output, the Box-</a:t>
            </a:r>
            <a:r>
              <a:rPr lang="en-US" sz="1600" kern="100" dirty="0" err="1">
                <a:effectLst/>
                <a:latin typeface="Bodoni MT Condensed" panose="02070606080606020203" pitchFamily="18" charset="0"/>
                <a:ea typeface="Calibri" panose="020F0502020204030204" pitchFamily="34" charset="0"/>
                <a:cs typeface="Mangal" panose="02040503050203030202" pitchFamily="18" charset="0"/>
              </a:rPr>
              <a:t>Ljung</a:t>
            </a:r>
            <a:r>
              <a:rPr lang="en-US" sz="1600" kern="100" dirty="0">
                <a:effectLst/>
                <a:latin typeface="Bodoni MT Condensed" panose="02070606080606020203" pitchFamily="18" charset="0"/>
                <a:ea typeface="Calibri" panose="020F0502020204030204" pitchFamily="34" charset="0"/>
                <a:cs typeface="Mangal" panose="02040503050203030202" pitchFamily="18" charset="0"/>
              </a:rPr>
              <a:t> test was performed on the residuals of a time series, and the test statistic was X-squared = 3.5459 with 1 degree of freedom. The p-value associated with this test statistic was 0.05969.</a:t>
            </a:r>
          </a:p>
          <a:p>
            <a:pPr marL="457200" marR="0">
              <a:lnSpc>
                <a:spcPct val="107000"/>
              </a:lnSpc>
              <a:spcBef>
                <a:spcPts val="0"/>
              </a:spcBef>
              <a:spcAft>
                <a:spcPts val="0"/>
              </a:spcAft>
              <a:tabLst>
                <a:tab pos="5562600" algn="l"/>
              </a:tabLst>
            </a:pPr>
            <a:r>
              <a:rPr lang="en-US" sz="1600" kern="100" dirty="0">
                <a:effectLst/>
                <a:latin typeface="Bodoni MT Condensed" panose="02070606080606020203" pitchFamily="18" charset="0"/>
                <a:ea typeface="Calibri" panose="020F0502020204030204" pitchFamily="34" charset="0"/>
                <a:cs typeface="Mangal" panose="02040503050203030202" pitchFamily="18" charset="0"/>
              </a:rPr>
              <a:t> </a:t>
            </a:r>
          </a:p>
          <a:p>
            <a:pPr marL="742950" marR="0" indent="-285750">
              <a:lnSpc>
                <a:spcPct val="107000"/>
              </a:lnSpc>
              <a:spcBef>
                <a:spcPts val="0"/>
              </a:spcBef>
              <a:spcAft>
                <a:spcPts val="800"/>
              </a:spcAft>
              <a:buFont typeface="Arial" panose="020B0604020202020204" pitchFamily="34" charset="0"/>
              <a:buChar char="•"/>
              <a:tabLst>
                <a:tab pos="5562600" algn="l"/>
              </a:tabLst>
            </a:pPr>
            <a:r>
              <a:rPr lang="en-US" sz="1600" kern="100" dirty="0">
                <a:effectLst/>
                <a:latin typeface="Bodoni MT Condensed" panose="02070606080606020203" pitchFamily="18" charset="0"/>
                <a:ea typeface="Calibri" panose="020F0502020204030204" pitchFamily="34" charset="0"/>
                <a:cs typeface="Mangal" panose="02040503050203030202" pitchFamily="18" charset="0"/>
              </a:rPr>
              <a:t>Since the p-value is greater than 0.05 (assuming a significance level of 0.05), we fail to reject the null hypothesis, and we conclude that there is not enough evidence to suggest that the residuals are not independent and identically distributed. Therefore, we can assume that the time series model is a good fit for the data.</a:t>
            </a:r>
          </a:p>
        </p:txBody>
      </p:sp>
    </p:spTree>
    <p:extLst>
      <p:ext uri="{BB962C8B-B14F-4D97-AF65-F5344CB8AC3E}">
        <p14:creationId xmlns:p14="http://schemas.microsoft.com/office/powerpoint/2010/main" val="264890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Shape 813"/>
        <p:cNvGrpSpPr/>
        <p:nvPr/>
      </p:nvGrpSpPr>
      <p:grpSpPr>
        <a:xfrm>
          <a:off x="0" y="0"/>
          <a:ext cx="0" cy="0"/>
          <a:chOff x="0" y="0"/>
          <a:chExt cx="0" cy="0"/>
        </a:xfrm>
      </p:grpSpPr>
      <p:sp>
        <p:nvSpPr>
          <p:cNvPr id="3" name="Title 2">
            <a:extLst>
              <a:ext uri="{FF2B5EF4-FFF2-40B4-BE49-F238E27FC236}">
                <a16:creationId xmlns:a16="http://schemas.microsoft.com/office/drawing/2014/main" id="{8BFA13B1-D314-2F97-77FC-F79D93683006}"/>
              </a:ext>
            </a:extLst>
          </p:cNvPr>
          <p:cNvSpPr>
            <a:spLocks noGrp="1"/>
          </p:cNvSpPr>
          <p:nvPr>
            <p:ph type="title"/>
          </p:nvPr>
        </p:nvSpPr>
        <p:spPr/>
        <p:txBody>
          <a:bodyPr/>
          <a:lstStyle/>
          <a:p>
            <a:pPr algn="ctr"/>
            <a:r>
              <a:rPr lang="en-US" dirty="0"/>
              <a:t>CONCLUSION</a:t>
            </a:r>
          </a:p>
        </p:txBody>
      </p:sp>
      <p:sp>
        <p:nvSpPr>
          <p:cNvPr id="5" name="TextBox 4">
            <a:extLst>
              <a:ext uri="{FF2B5EF4-FFF2-40B4-BE49-F238E27FC236}">
                <a16:creationId xmlns:a16="http://schemas.microsoft.com/office/drawing/2014/main" id="{E3E4274A-C814-E3C9-829F-9A84BB64E40B}"/>
              </a:ext>
            </a:extLst>
          </p:cNvPr>
          <p:cNvSpPr txBox="1"/>
          <p:nvPr/>
        </p:nvSpPr>
        <p:spPr>
          <a:xfrm>
            <a:off x="681363" y="1210613"/>
            <a:ext cx="8094371" cy="3386568"/>
          </a:xfrm>
          <a:prstGeom prst="rect">
            <a:avLst/>
          </a:prstGeom>
          <a:noFill/>
        </p:spPr>
        <p:txBody>
          <a:bodyPr wrap="square">
            <a:spAutoFit/>
          </a:bodyPr>
          <a:lstStyle/>
          <a:p>
            <a:pPr marL="0" marR="0">
              <a:lnSpc>
                <a:spcPct val="107000"/>
              </a:lnSpc>
              <a:spcBef>
                <a:spcPts val="0"/>
              </a:spcBef>
              <a:spcAft>
                <a:spcPts val="800"/>
              </a:spcAft>
              <a:tabLst>
                <a:tab pos="1736090" algn="l"/>
              </a:tabLst>
            </a:pPr>
            <a:r>
              <a:rPr lang="en-US" sz="1400" kern="100" dirty="0">
                <a:effectLst/>
                <a:latin typeface="Calibri" panose="020F0502020204030204" pitchFamily="34" charset="0"/>
                <a:ea typeface="Calibri" panose="020F0502020204030204" pitchFamily="34" charset="0"/>
                <a:cs typeface="Mangal" panose="02040503050203030202" pitchFamily="18" charset="0"/>
              </a:rPr>
              <a:t> </a:t>
            </a:r>
            <a:endParaRPr lang="en-US" sz="11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tabLst>
                <a:tab pos="1736090" algn="l"/>
              </a:tabLst>
            </a:pPr>
            <a:r>
              <a:rPr lang="en-US" b="1" kern="100" dirty="0">
                <a:effectLst/>
                <a:latin typeface="Century" panose="02040604050505020304" pitchFamily="18" charset="0"/>
                <a:ea typeface="Calibri" panose="020F0502020204030204" pitchFamily="34" charset="0"/>
                <a:cs typeface="Mangal" panose="02040503050203030202" pitchFamily="18" charset="0"/>
              </a:rPr>
              <a:t>In our study we saw that internet plays a significant role in crimes against women but its not may always true, future research needs to focus on longitudinal research to evaluate how exposure to internet influences youth attitudes and sexual </a:t>
            </a:r>
            <a:r>
              <a:rPr lang="en-US" b="1" kern="100" dirty="0" err="1">
                <a:effectLst/>
                <a:latin typeface="Century" panose="02040604050505020304" pitchFamily="18" charset="0"/>
                <a:ea typeface="Calibri" panose="020F0502020204030204" pitchFamily="34" charset="0"/>
                <a:cs typeface="Mangal" panose="02040503050203030202" pitchFamily="18" charset="0"/>
              </a:rPr>
              <a:t>behaviours</a:t>
            </a:r>
            <a:r>
              <a:rPr lang="en-US" b="1" kern="100" dirty="0">
                <a:effectLst/>
                <a:latin typeface="Century" panose="02040604050505020304" pitchFamily="18" charset="0"/>
                <a:ea typeface="Calibri" panose="020F0502020204030204" pitchFamily="34" charset="0"/>
                <a:cs typeface="Mangal" panose="02040503050203030202" pitchFamily="18" charset="0"/>
              </a:rPr>
              <a:t>. However, because of ethical constraints, it is difficult to conduct studies in children and adolescents about the exposure to internet. </a:t>
            </a:r>
          </a:p>
          <a:p>
            <a:pPr marL="0" marR="0">
              <a:lnSpc>
                <a:spcPct val="107000"/>
              </a:lnSpc>
              <a:spcBef>
                <a:spcPts val="0"/>
              </a:spcBef>
              <a:spcAft>
                <a:spcPts val="800"/>
              </a:spcAft>
              <a:tabLst>
                <a:tab pos="1736090" algn="l"/>
              </a:tabLst>
            </a:pPr>
            <a:r>
              <a:rPr lang="en-US" sz="1400" kern="100" dirty="0">
                <a:effectLst/>
                <a:latin typeface="Calibri" panose="020F0502020204030204" pitchFamily="34" charset="0"/>
                <a:ea typeface="Calibri" panose="020F0502020204030204" pitchFamily="34" charset="0"/>
                <a:cs typeface="Mangal" panose="02040503050203030202" pitchFamily="18" charset="0"/>
              </a:rPr>
              <a:t> </a:t>
            </a:r>
            <a:endParaRPr lang="en-US" sz="11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tabLst>
                <a:tab pos="1736090" algn="l"/>
              </a:tabLst>
            </a:pPr>
            <a:r>
              <a:rPr lang="en-US" b="1" kern="100" dirty="0">
                <a:effectLst/>
                <a:latin typeface="Cambria" panose="02040503050406030204" pitchFamily="18" charset="0"/>
                <a:ea typeface="Cambria" panose="02040503050406030204" pitchFamily="18" charset="0"/>
                <a:cs typeface="Mangal" panose="02040503050203030202" pitchFamily="18" charset="0"/>
              </a:rPr>
              <a:t>The indicator, ‘crime against women,’ measurement may not be the appropriate one to measure the impact of internet on the society. Other indicators such as abortion rate, teenage pregnancy rate, prevalence of sexually transmitted diseases, school and colleges drop out, time spent in procuring and watching, internet and pornography addiction, changing patterns of family, child marriage rate, impact on marriage, divorce rate, domestic violence, child and woman trafficking, tourism and economy needs to be explored before coming to any conclusion.</a:t>
            </a:r>
          </a:p>
        </p:txBody>
      </p:sp>
    </p:spTree>
    <p:extLst>
      <p:ext uri="{BB962C8B-B14F-4D97-AF65-F5344CB8AC3E}">
        <p14:creationId xmlns:p14="http://schemas.microsoft.com/office/powerpoint/2010/main" val="1832842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3" name="Title 2">
            <a:extLst>
              <a:ext uri="{FF2B5EF4-FFF2-40B4-BE49-F238E27FC236}">
                <a16:creationId xmlns:a16="http://schemas.microsoft.com/office/drawing/2014/main" id="{91551124-3976-DD01-693E-92BDD2E3224D}"/>
              </a:ext>
            </a:extLst>
          </p:cNvPr>
          <p:cNvSpPr>
            <a:spLocks noGrp="1"/>
          </p:cNvSpPr>
          <p:nvPr>
            <p:ph type="title"/>
          </p:nvPr>
        </p:nvSpPr>
        <p:spPr/>
        <p:txBody>
          <a:bodyPr/>
          <a:lstStyle/>
          <a:p>
            <a:pPr algn="ctr"/>
            <a:r>
              <a:rPr lang="en-US" dirty="0"/>
              <a:t>Acknowledgement</a:t>
            </a:r>
          </a:p>
        </p:txBody>
      </p:sp>
      <p:sp>
        <p:nvSpPr>
          <p:cNvPr id="5" name="TextBox 4">
            <a:extLst>
              <a:ext uri="{FF2B5EF4-FFF2-40B4-BE49-F238E27FC236}">
                <a16:creationId xmlns:a16="http://schemas.microsoft.com/office/drawing/2014/main" id="{E5FC7E80-5B3A-F9F6-CAA3-DBBF252521EF}"/>
              </a:ext>
            </a:extLst>
          </p:cNvPr>
          <p:cNvSpPr txBox="1"/>
          <p:nvPr/>
        </p:nvSpPr>
        <p:spPr>
          <a:xfrm>
            <a:off x="720001" y="1506828"/>
            <a:ext cx="7703999" cy="3558667"/>
          </a:xfrm>
          <a:prstGeom prst="rect">
            <a:avLst/>
          </a:prstGeom>
          <a:noFill/>
        </p:spPr>
        <p:txBody>
          <a:bodyPr wrap="square">
            <a:spAutoFit/>
          </a:bodyPr>
          <a:lstStyle/>
          <a:p>
            <a:pPr marL="0" marR="0">
              <a:lnSpc>
                <a:spcPct val="107000"/>
              </a:lnSpc>
              <a:spcBef>
                <a:spcPts val="0"/>
              </a:spcBef>
              <a:spcAft>
                <a:spcPts val="800"/>
              </a:spcAft>
              <a:tabLst>
                <a:tab pos="642620" algn="l"/>
              </a:tabLst>
            </a:pPr>
            <a:r>
              <a:rPr lang="en-US" kern="100" dirty="0">
                <a:effectLst/>
                <a:latin typeface="Cascadia Code" panose="020B0609020000020004" pitchFamily="49" charset="0"/>
                <a:ea typeface="Cascadia Code" panose="020B0609020000020004" pitchFamily="49" charset="0"/>
                <a:cs typeface="Cascadia Code" panose="020B0609020000020004" pitchFamily="49" charset="0"/>
              </a:rPr>
              <a:t>Many people assisted me in successfully finishing this project. I want to thank everyone involved in this initiative. I would want to convey my heartfelt gratitude to my supervisor </a:t>
            </a:r>
            <a:r>
              <a:rPr lang="en-US" b="1" kern="100" dirty="0">
                <a:effectLst/>
                <a:latin typeface="Cascadia Code" panose="020B0609020000020004" pitchFamily="49" charset="0"/>
                <a:ea typeface="Cascadia Code" panose="020B0609020000020004" pitchFamily="49" charset="0"/>
                <a:cs typeface="Cascadia Code" panose="020B0609020000020004" pitchFamily="49" charset="0"/>
              </a:rPr>
              <a:t>Dr. </a:t>
            </a:r>
            <a:r>
              <a:rPr lang="en-US" b="1" kern="100" dirty="0" err="1">
                <a:effectLst/>
                <a:latin typeface="Cascadia Code" panose="020B0609020000020004" pitchFamily="49" charset="0"/>
                <a:ea typeface="Cascadia Code" panose="020B0609020000020004" pitchFamily="49" charset="0"/>
                <a:cs typeface="Cascadia Code" panose="020B0609020000020004" pitchFamily="49" charset="0"/>
              </a:rPr>
              <a:t>Debashis</a:t>
            </a:r>
            <a:r>
              <a:rPr lang="en-US" b="1" kern="100" dirty="0">
                <a:effectLst/>
                <a:latin typeface="Cascadia Code" panose="020B0609020000020004" pitchFamily="49" charset="0"/>
                <a:ea typeface="Cascadia Code" panose="020B0609020000020004" pitchFamily="49" charset="0"/>
                <a:cs typeface="Cascadia Code" panose="020B0609020000020004" pitchFamily="49" charset="0"/>
              </a:rPr>
              <a:t> Chatterjee</a:t>
            </a:r>
            <a:r>
              <a:rPr lang="en-US" kern="100" dirty="0">
                <a:effectLst/>
                <a:latin typeface="Cascadia Code" panose="020B0609020000020004" pitchFamily="49" charset="0"/>
                <a:ea typeface="Cascadia Code" panose="020B0609020000020004" pitchFamily="49" charset="0"/>
                <a:cs typeface="Cascadia Code" panose="020B0609020000020004" pitchFamily="49" charset="0"/>
              </a:rPr>
              <a:t> for necessary guidance, for this presentation of this dissertation, valuable comments and suggestions. </a:t>
            </a:r>
          </a:p>
          <a:p>
            <a:pPr marL="0" marR="0">
              <a:lnSpc>
                <a:spcPct val="107000"/>
              </a:lnSpc>
              <a:spcBef>
                <a:spcPts val="0"/>
              </a:spcBef>
              <a:spcAft>
                <a:spcPts val="800"/>
              </a:spcAft>
              <a:tabLst>
                <a:tab pos="642620" algn="l"/>
              </a:tabLst>
            </a:pPr>
            <a:r>
              <a:rPr lang="en-US" kern="100" dirty="0">
                <a:effectLst/>
                <a:latin typeface="Cascadia Code" panose="020B0609020000020004" pitchFamily="49" charset="0"/>
                <a:ea typeface="Cascadia Code" panose="020B0609020000020004" pitchFamily="49" charset="0"/>
                <a:cs typeface="Cascadia Code" panose="020B0609020000020004" pitchFamily="49" charset="0"/>
              </a:rPr>
              <a:t>I am extremely grateful to him for the necessary stimulus, support and valuable time. Special thanks to </a:t>
            </a:r>
            <a:r>
              <a:rPr lang="en-US" b="1" kern="100" dirty="0">
                <a:effectLst/>
                <a:latin typeface="Cascadia Code" panose="020B0609020000020004" pitchFamily="49" charset="0"/>
                <a:ea typeface="Cascadia Code" panose="020B0609020000020004" pitchFamily="49" charset="0"/>
                <a:cs typeface="Cascadia Code" panose="020B0609020000020004" pitchFamily="49" charset="0"/>
              </a:rPr>
              <a:t>Dr. Sudhansu Sekhar </a:t>
            </a:r>
            <a:r>
              <a:rPr lang="en-US" b="1" kern="100" dirty="0" err="1">
                <a:effectLst/>
                <a:latin typeface="Cascadia Code" panose="020B0609020000020004" pitchFamily="49" charset="0"/>
                <a:ea typeface="Cascadia Code" panose="020B0609020000020004" pitchFamily="49" charset="0"/>
                <a:cs typeface="Cascadia Code" panose="020B0609020000020004" pitchFamily="49" charset="0"/>
              </a:rPr>
              <a:t>Maiti</a:t>
            </a:r>
            <a:r>
              <a:rPr lang="en-US" kern="100" dirty="0">
                <a:effectLst/>
                <a:latin typeface="Cascadia Code" panose="020B0609020000020004" pitchFamily="49" charset="0"/>
                <a:ea typeface="Cascadia Code" panose="020B0609020000020004" pitchFamily="49" charset="0"/>
                <a:cs typeface="Cascadia Code" panose="020B0609020000020004" pitchFamily="49" charset="0"/>
              </a:rPr>
              <a:t>, Head of the Department of Statistics, </a:t>
            </a:r>
            <a:r>
              <a:rPr lang="en-US" b="1" kern="100" dirty="0" err="1">
                <a:effectLst/>
                <a:latin typeface="Cascadia Code" panose="020B0609020000020004" pitchFamily="49" charset="0"/>
                <a:ea typeface="Cascadia Code" panose="020B0609020000020004" pitchFamily="49" charset="0"/>
                <a:cs typeface="Cascadia Code" panose="020B0609020000020004" pitchFamily="49" charset="0"/>
              </a:rPr>
              <a:t>Visva</a:t>
            </a:r>
            <a:r>
              <a:rPr lang="en-US" b="1" kern="100" dirty="0">
                <a:effectLst/>
                <a:latin typeface="Cascadia Code" panose="020B0609020000020004" pitchFamily="49" charset="0"/>
                <a:ea typeface="Cascadia Code" panose="020B0609020000020004" pitchFamily="49" charset="0"/>
                <a:cs typeface="Cascadia Code" panose="020B0609020000020004" pitchFamily="49" charset="0"/>
              </a:rPr>
              <a:t> Bharati University. </a:t>
            </a:r>
            <a:r>
              <a:rPr lang="en-US" kern="100" dirty="0">
                <a:effectLst/>
                <a:latin typeface="Cascadia Code" panose="020B0609020000020004" pitchFamily="49" charset="0"/>
                <a:ea typeface="Cascadia Code" panose="020B0609020000020004" pitchFamily="49" charset="0"/>
                <a:cs typeface="Cascadia Code" panose="020B0609020000020004" pitchFamily="49" charset="0"/>
              </a:rPr>
              <a:t>I am greatly indebted to </a:t>
            </a:r>
            <a:r>
              <a:rPr lang="en-US" b="1" kern="100" dirty="0">
                <a:effectLst/>
                <a:latin typeface="Cascadia Code" panose="020B0609020000020004" pitchFamily="49" charset="0"/>
                <a:ea typeface="Cascadia Code" panose="020B0609020000020004" pitchFamily="49" charset="0"/>
                <a:cs typeface="Cascadia Code" panose="020B0609020000020004" pitchFamily="49" charset="0"/>
              </a:rPr>
              <a:t>Dr. Arindam Chakraborty</a:t>
            </a:r>
            <a:r>
              <a:rPr lang="en-US" kern="1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US" b="1" kern="100" dirty="0">
                <a:effectLst/>
                <a:latin typeface="Cascadia Code" panose="020B0609020000020004" pitchFamily="49" charset="0"/>
                <a:ea typeface="Cascadia Code" panose="020B0609020000020004" pitchFamily="49" charset="0"/>
                <a:cs typeface="Cascadia Code" panose="020B0609020000020004" pitchFamily="49" charset="0"/>
              </a:rPr>
              <a:t>Dr. </a:t>
            </a:r>
            <a:r>
              <a:rPr lang="en-US" b="1" kern="100" dirty="0" err="1">
                <a:effectLst/>
                <a:latin typeface="Cascadia Code" panose="020B0609020000020004" pitchFamily="49" charset="0"/>
                <a:ea typeface="Cascadia Code" panose="020B0609020000020004" pitchFamily="49" charset="0"/>
                <a:cs typeface="Cascadia Code" panose="020B0609020000020004" pitchFamily="49" charset="0"/>
              </a:rPr>
              <a:t>Tirthankar</a:t>
            </a:r>
            <a:r>
              <a:rPr lang="en-US" b="1" kern="100" dirty="0">
                <a:effectLst/>
                <a:latin typeface="Cascadia Code" panose="020B0609020000020004" pitchFamily="49" charset="0"/>
                <a:ea typeface="Cascadia Code" panose="020B0609020000020004" pitchFamily="49" charset="0"/>
                <a:cs typeface="Cascadia Code" panose="020B0609020000020004" pitchFamily="49" charset="0"/>
              </a:rPr>
              <a:t> Ghosh</a:t>
            </a:r>
            <a:r>
              <a:rPr lang="en-US" kern="1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US" b="1" kern="100" dirty="0">
                <a:effectLst/>
                <a:latin typeface="Cascadia Code" panose="020B0609020000020004" pitchFamily="49" charset="0"/>
                <a:ea typeface="Cascadia Code" panose="020B0609020000020004" pitchFamily="49" charset="0"/>
                <a:cs typeface="Cascadia Code" panose="020B0609020000020004" pitchFamily="49" charset="0"/>
              </a:rPr>
              <a:t>Dr. Saran Ishika </a:t>
            </a:r>
            <a:r>
              <a:rPr lang="en-US" b="1" kern="100" dirty="0" err="1">
                <a:effectLst/>
                <a:latin typeface="Cascadia Code" panose="020B0609020000020004" pitchFamily="49" charset="0"/>
                <a:ea typeface="Cascadia Code" panose="020B0609020000020004" pitchFamily="49" charset="0"/>
                <a:cs typeface="Cascadia Code" panose="020B0609020000020004" pitchFamily="49" charset="0"/>
              </a:rPr>
              <a:t>Maiti</a:t>
            </a:r>
            <a:r>
              <a:rPr lang="en-US" kern="1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US" b="1" kern="100" dirty="0">
                <a:effectLst/>
                <a:latin typeface="Cascadia Code" panose="020B0609020000020004" pitchFamily="49" charset="0"/>
                <a:ea typeface="Cascadia Code" panose="020B0609020000020004" pitchFamily="49" charset="0"/>
                <a:cs typeface="Cascadia Code" panose="020B0609020000020004" pitchFamily="49" charset="0"/>
              </a:rPr>
              <a:t>Dr. </a:t>
            </a:r>
            <a:r>
              <a:rPr lang="en-US" b="1" kern="100" dirty="0" err="1">
                <a:effectLst/>
                <a:latin typeface="Cascadia Code" panose="020B0609020000020004" pitchFamily="49" charset="0"/>
                <a:ea typeface="Cascadia Code" panose="020B0609020000020004" pitchFamily="49" charset="0"/>
                <a:cs typeface="Cascadia Code" panose="020B0609020000020004" pitchFamily="49" charset="0"/>
              </a:rPr>
              <a:t>Soumalaya</a:t>
            </a:r>
            <a:r>
              <a:rPr lang="en-US" b="1" kern="100" dirty="0">
                <a:effectLst/>
                <a:latin typeface="Cascadia Code" panose="020B0609020000020004" pitchFamily="49" charset="0"/>
                <a:ea typeface="Cascadia Code" panose="020B0609020000020004" pitchFamily="49" charset="0"/>
                <a:cs typeface="Cascadia Code" panose="020B0609020000020004" pitchFamily="49" charset="0"/>
              </a:rPr>
              <a:t> Mukhopadhyay</a:t>
            </a:r>
            <a:r>
              <a:rPr lang="en-US" kern="1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US" b="1" kern="100" dirty="0">
                <a:effectLst/>
                <a:latin typeface="Cascadia Code" panose="020B0609020000020004" pitchFamily="49" charset="0"/>
                <a:ea typeface="Cascadia Code" panose="020B0609020000020004" pitchFamily="49" charset="0"/>
                <a:cs typeface="Cascadia Code" panose="020B0609020000020004" pitchFamily="49" charset="0"/>
              </a:rPr>
              <a:t>Dr. Sourav Rana</a:t>
            </a:r>
            <a:r>
              <a:rPr lang="en-US" kern="100" dirty="0">
                <a:effectLst/>
                <a:latin typeface="Cascadia Code" panose="020B0609020000020004" pitchFamily="49" charset="0"/>
                <a:ea typeface="Cascadia Code" panose="020B0609020000020004" pitchFamily="49" charset="0"/>
                <a:cs typeface="Cascadia Code" panose="020B0609020000020004" pitchFamily="49" charset="0"/>
              </a:rPr>
              <a:t>; Faculty members often took pain and stood by me in adverse circumstances. Without their encouragement and inspiration, it was not possible for me to complete this project.                                            </a:t>
            </a:r>
            <a:r>
              <a:rPr lang="en-US" sz="2400" kern="100" dirty="0">
                <a:solidFill>
                  <a:srgbClr val="00B050"/>
                </a:solidFill>
                <a:effectLst/>
                <a:latin typeface="Britannic Bold" panose="020B0903060703020204" pitchFamily="34" charset="0"/>
                <a:ea typeface="Cascadia Code" panose="020B0609020000020004" pitchFamily="49" charset="0"/>
                <a:cs typeface="Cascadia Code" panose="020B0609020000020004" pitchFamily="49" charset="0"/>
              </a:rPr>
              <a:t>THANK YOU</a:t>
            </a:r>
          </a:p>
        </p:txBody>
      </p:sp>
    </p:spTree>
    <p:extLst>
      <p:ext uri="{BB962C8B-B14F-4D97-AF65-F5344CB8AC3E}">
        <p14:creationId xmlns:p14="http://schemas.microsoft.com/office/powerpoint/2010/main" val="3896866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10000"/>
            <a:lumOff val="90000"/>
          </a:schemeClr>
        </a:solidFill>
        <a:effectLst/>
      </p:bgPr>
    </p:bg>
    <p:spTree>
      <p:nvGrpSpPr>
        <p:cNvPr id="1" name="Shape 286"/>
        <p:cNvGrpSpPr/>
        <p:nvPr/>
      </p:nvGrpSpPr>
      <p:grpSpPr>
        <a:xfrm>
          <a:off x="0" y="0"/>
          <a:ext cx="0" cy="0"/>
          <a:chOff x="0" y="0"/>
          <a:chExt cx="0" cy="0"/>
        </a:xfrm>
      </p:grpSpPr>
      <p:sp>
        <p:nvSpPr>
          <p:cNvPr id="288" name="Google Shape;288;p38"/>
          <p:cNvSpPr txBox="1">
            <a:spLocks noGrp="1"/>
          </p:cNvSpPr>
          <p:nvPr>
            <p:ph type="subTitle" idx="1"/>
          </p:nvPr>
        </p:nvSpPr>
        <p:spPr>
          <a:xfrm>
            <a:off x="305716" y="1600593"/>
            <a:ext cx="8532568" cy="2939658"/>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q"/>
            </a:pPr>
            <a:r>
              <a:rPr lang="en-US" sz="2400" b="1" kern="0" dirty="0">
                <a:solidFill>
                  <a:srgbClr val="FF0000"/>
                </a:solidFill>
                <a:effectLst/>
                <a:uFill>
                  <a:solidFill>
                    <a:srgbClr val="555555"/>
                  </a:solidFill>
                </a:uFill>
                <a:latin typeface="Aparajita" panose="02020603050405020304" pitchFamily="18" charset="0"/>
                <a:ea typeface="Times New Roman" panose="02020603050405020304" pitchFamily="18" charset="0"/>
                <a:cs typeface="Aparajita" panose="02020603050405020304" pitchFamily="18" charset="0"/>
              </a:rPr>
              <a:t>Cyber pornography</a:t>
            </a:r>
            <a:r>
              <a:rPr lang="en-US" sz="2400" b="1" kern="0" dirty="0">
                <a:solidFill>
                  <a:srgbClr val="555555"/>
                </a:solidFill>
                <a:effectLst/>
                <a:latin typeface="Aparajita" panose="02020603050405020304" pitchFamily="18" charset="0"/>
                <a:ea typeface="Times New Roman" panose="02020603050405020304" pitchFamily="18" charset="0"/>
                <a:cs typeface="Aparajita" panose="02020603050405020304" pitchFamily="18" charset="0"/>
              </a:rPr>
              <a:t> This is the main risky to the female population. This may include pornographic websites or pornographic periodicals that are created to download &amp; distribute pornographic photographs, pictures, writings, etc., “using computers to publish and print the material” on the Internet. Nearly 50% of websites currently contain pornographic content on the Internet. This makes the character of a woman unsafe as cyber criminals use women's images to fix them with bare photographs or the photos and videos resemble that the woman only. </a:t>
            </a:r>
            <a:endParaRPr lang="en-US" sz="2400" b="1" kern="100" dirty="0">
              <a:effectLst/>
              <a:latin typeface="Aparajita" panose="02020603050405020304" pitchFamily="18" charset="0"/>
              <a:ea typeface="Calibri" panose="020F0502020204030204" pitchFamily="34" charset="0"/>
              <a:cs typeface="Aparajita" panose="02020603050405020304" pitchFamily="18" charset="0"/>
            </a:endParaRPr>
          </a:p>
          <a:p>
            <a:pPr marL="0" lvl="0" indent="0" rtl="0">
              <a:spcBef>
                <a:spcPts val="0"/>
              </a:spcBef>
              <a:spcAft>
                <a:spcPts val="0"/>
              </a:spcAft>
            </a:pPr>
            <a:r>
              <a:rPr kumimoji="0" lang="en-US" sz="2400" b="1" i="0" u="none" strike="noStrike" kern="0" cap="none" spc="0" normalizeH="0" baseline="0" noProof="0" dirty="0">
                <a:ln>
                  <a:noFill/>
                </a:ln>
                <a:solidFill>
                  <a:srgbClr val="FF33CC"/>
                </a:solidFill>
                <a:effectLst/>
                <a:uLnTx/>
                <a:uFillTx/>
                <a:latin typeface="Aparajita" panose="02020603050405020304" pitchFamily="18" charset="0"/>
                <a:ea typeface="Times New Roman" panose="02020603050405020304" pitchFamily="18" charset="0"/>
                <a:cs typeface="Aparajita" panose="02020603050405020304" pitchFamily="18" charset="0"/>
                <a:sym typeface="Poppins"/>
              </a:rPr>
              <a:t>  </a:t>
            </a:r>
          </a:p>
        </p:txBody>
      </p:sp>
      <p:sp>
        <p:nvSpPr>
          <p:cNvPr id="289" name="Google Shape;289;p38"/>
          <p:cNvSpPr/>
          <p:nvPr/>
        </p:nvSpPr>
        <p:spPr>
          <a:xfrm rot="-2700000">
            <a:off x="3930810" y="426002"/>
            <a:ext cx="531179" cy="531179"/>
          </a:xfrm>
          <a:prstGeom prst="corner">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8"/>
          <p:cNvSpPr/>
          <p:nvPr/>
        </p:nvSpPr>
        <p:spPr>
          <a:xfrm rot="2700000">
            <a:off x="7450006" y="124905"/>
            <a:ext cx="535421" cy="535421"/>
          </a:xfrm>
          <a:prstGeom prst="blockArc">
            <a:avLst>
              <a:gd name="adj1" fmla="val 10800000"/>
              <a:gd name="adj2" fmla="val 53961"/>
              <a:gd name="adj3" fmla="val 272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8"/>
          <p:cNvSpPr/>
          <p:nvPr/>
        </p:nvSpPr>
        <p:spPr>
          <a:xfrm rot="-8100000">
            <a:off x="7358488" y="190806"/>
            <a:ext cx="535421" cy="535421"/>
          </a:xfrm>
          <a:prstGeom prst="blockArc">
            <a:avLst>
              <a:gd name="adj1" fmla="val 10800000"/>
              <a:gd name="adj2" fmla="val 53961"/>
              <a:gd name="adj3" fmla="val 2720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295"/>
        <p:cNvGrpSpPr/>
        <p:nvPr/>
      </p:nvGrpSpPr>
      <p:grpSpPr>
        <a:xfrm>
          <a:off x="0" y="0"/>
          <a:ext cx="0" cy="0"/>
          <a:chOff x="0" y="0"/>
          <a:chExt cx="0" cy="0"/>
        </a:xfrm>
      </p:grpSpPr>
      <p:sp>
        <p:nvSpPr>
          <p:cNvPr id="296" name="Google Shape;296;p39"/>
          <p:cNvSpPr txBox="1">
            <a:spLocks noGrp="1"/>
          </p:cNvSpPr>
          <p:nvPr>
            <p:ph type="title"/>
          </p:nvPr>
        </p:nvSpPr>
        <p:spPr>
          <a:xfrm>
            <a:off x="662850" y="406400"/>
            <a:ext cx="7554050" cy="44513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sz="1800" kern="0" dirty="0">
                <a:solidFill>
                  <a:srgbClr val="000000"/>
                </a:solidFill>
                <a:effectLst/>
                <a:latin typeface="Times New Roman" panose="02020603050405020304" pitchFamily="18" charset="0"/>
                <a:ea typeface="Times New Roman" panose="02020603050405020304" pitchFamily="18" charset="0"/>
              </a:rPr>
            </a:br>
            <a:br>
              <a:rPr lang="en-US" sz="1800" kern="0" dirty="0">
                <a:solidFill>
                  <a:srgbClr val="000000"/>
                </a:solidFill>
                <a:effectLst/>
                <a:latin typeface="Times New Roman" panose="02020603050405020304" pitchFamily="18" charset="0"/>
                <a:ea typeface="Times New Roman" panose="02020603050405020304" pitchFamily="18" charset="0"/>
              </a:rPr>
            </a:br>
            <a:br>
              <a:rPr lang="en-US" sz="2000" kern="0" dirty="0">
                <a:solidFill>
                  <a:srgbClr val="000000"/>
                </a:solidFill>
                <a:effectLst/>
                <a:latin typeface="Times New Roman" panose="02020603050405020304" pitchFamily="18" charset="0"/>
                <a:ea typeface="Times New Roman" panose="02020603050405020304" pitchFamily="18" charset="0"/>
              </a:rPr>
            </a:br>
            <a:r>
              <a:rPr lang="en-US" sz="2400" kern="0" dirty="0">
                <a:solidFill>
                  <a:srgbClr val="FF3399"/>
                </a:solidFill>
                <a:effectLst/>
                <a:latin typeface="Aparajita" panose="02020603050405020304" pitchFamily="18" charset="0"/>
                <a:ea typeface="Times New Roman" panose="02020603050405020304" pitchFamily="18" charset="0"/>
                <a:cs typeface="Aparajita" panose="02020603050405020304" pitchFamily="18" charset="0"/>
              </a:rPr>
              <a:t>General population studies </a:t>
            </a:r>
            <a:r>
              <a:rPr lang="en-US" sz="2400" kern="0" dirty="0">
                <a:solidFill>
                  <a:srgbClr val="000000"/>
                </a:solidFill>
                <a:effectLst/>
                <a:latin typeface="Aparajita" panose="02020603050405020304" pitchFamily="18" charset="0"/>
                <a:ea typeface="Times New Roman" panose="02020603050405020304" pitchFamily="18" charset="0"/>
                <a:cs typeface="Aparajita" panose="02020603050405020304" pitchFamily="18" charset="0"/>
              </a:rPr>
              <a:t>include surveys of consumers and indirect data including comparison of consumption of pornographic material in a society against reported levels of sex crimes in that population. These studies assess the prevalence of violence after exposure to pornography using questionnaires. A study of the United States of America (USA), Denmark, Sweden, and West Germany during the period 1964-1984 showed that there was no increase in rape rates in the face of evidence that during this period, the availability of various forms of pornography had developed from extreme scarcity to relative abundance</a:t>
            </a:r>
            <a:r>
              <a:rPr lang="en-US" sz="2400" kern="0" dirty="0">
                <a:solidFill>
                  <a:srgbClr val="000000"/>
                </a:solidFill>
                <a:effectLst/>
                <a:latin typeface="Arial Rounded MT Bold" panose="020F0704030504030204" pitchFamily="34" charset="0"/>
                <a:ea typeface="Times New Roman" panose="02020603050405020304" pitchFamily="18" charset="0"/>
              </a:rPr>
              <a:t>. </a:t>
            </a:r>
            <a:br>
              <a:rPr lang="en-US" sz="2000" b="0" kern="0" dirty="0">
                <a:solidFill>
                  <a:srgbClr val="000000"/>
                </a:solidFill>
                <a:effectLst/>
                <a:latin typeface="Times New Roman" panose="02020603050405020304" pitchFamily="18" charset="0"/>
                <a:ea typeface="Times New Roman" panose="02020603050405020304" pitchFamily="18" charset="0"/>
              </a:rPr>
            </a:br>
            <a:endParaRPr sz="20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Shape 316"/>
        <p:cNvGrpSpPr/>
        <p:nvPr/>
      </p:nvGrpSpPr>
      <p:grpSpPr>
        <a:xfrm>
          <a:off x="0" y="0"/>
          <a:ext cx="0" cy="0"/>
          <a:chOff x="0" y="0"/>
          <a:chExt cx="0" cy="0"/>
        </a:xfrm>
      </p:grpSpPr>
      <p:sp>
        <p:nvSpPr>
          <p:cNvPr id="320" name="Google Shape;320;p40"/>
          <p:cNvSpPr txBox="1">
            <a:spLocks noGrp="1"/>
          </p:cNvSpPr>
          <p:nvPr>
            <p:ph type="title"/>
          </p:nvPr>
        </p:nvSpPr>
        <p:spPr>
          <a:xfrm>
            <a:off x="823475" y="0"/>
            <a:ext cx="7497050" cy="3664750"/>
          </a:xfrm>
        </p:spPr>
        <p:txBody>
          <a:bodyPr/>
          <a:lstStyle/>
          <a:p>
            <a:r>
              <a:rPr kumimoji="0" lang="en-US" sz="2400" i="0" u="none" strike="noStrike" kern="0" cap="none" spc="0" normalizeH="0" baseline="0" noProof="0" dirty="0">
                <a:ln>
                  <a:noFill/>
                </a:ln>
                <a:solidFill>
                  <a:srgbClr val="FF33CC"/>
                </a:solidFill>
                <a:effectLst/>
                <a:uLnTx/>
                <a:uFillTx/>
                <a:latin typeface="Aparajita" panose="02020603050405020304" pitchFamily="18" charset="0"/>
                <a:ea typeface="Times New Roman" panose="02020603050405020304" pitchFamily="18" charset="0"/>
                <a:cs typeface="Aparajita" panose="02020603050405020304" pitchFamily="18" charset="0"/>
                <a:sym typeface="Poppins"/>
              </a:rPr>
              <a:t>Laboratory studies</a:t>
            </a:r>
            <a:r>
              <a:rPr kumimoji="0" lang="en-US" sz="2400" i="0" u="none" strike="noStrike" kern="0" cap="none" spc="0" normalizeH="0" baseline="0" noProof="0" dirty="0">
                <a:ln>
                  <a:noFill/>
                </a:ln>
                <a:solidFill>
                  <a:srgbClr val="000000"/>
                </a:solidFill>
                <a:effectLst/>
                <a:uLnTx/>
                <a:uFillTx/>
                <a:latin typeface="Aparajita" panose="02020603050405020304" pitchFamily="18" charset="0"/>
                <a:ea typeface="Times New Roman" panose="02020603050405020304" pitchFamily="18" charset="0"/>
                <a:cs typeface="Aparajita" panose="02020603050405020304" pitchFamily="18" charset="0"/>
                <a:sym typeface="Poppins"/>
              </a:rPr>
              <a:t> involve recruitment of volunteers who undergo assessments (such as their attitude to women, violence, rape, aggression, and sex) pre- and post-exposure to pornography. Results indicated that the aggressive pornographic materials increase aggression against females</a:t>
            </a:r>
            <a:br>
              <a:rPr lang="en-US" sz="2400" dirty="0">
                <a:latin typeface="Aparajita" panose="02020603050405020304" pitchFamily="18" charset="0"/>
                <a:cs typeface="Aparajita" panose="02020603050405020304" pitchFamily="18" charset="0"/>
              </a:rPr>
            </a:br>
            <a:endParaRPr lang="en-US" sz="2400" dirty="0">
              <a:latin typeface="Aparajita" panose="02020603050405020304" pitchFamily="18" charset="0"/>
              <a:cs typeface="Aparajita" panose="02020603050405020304" pitchFamily="18" charset="0"/>
            </a:endParaRPr>
          </a:p>
        </p:txBody>
      </p:sp>
      <p:pic>
        <p:nvPicPr>
          <p:cNvPr id="22" name="Picture 21">
            <a:extLst>
              <a:ext uri="{FF2B5EF4-FFF2-40B4-BE49-F238E27FC236}">
                <a16:creationId xmlns:a16="http://schemas.microsoft.com/office/drawing/2014/main" id="{723CBFBD-F6C9-3A82-E798-D6D3CA8937D9}"/>
              </a:ext>
            </a:extLst>
          </p:cNvPr>
          <p:cNvPicPr>
            <a:picLocks noChangeAspect="1"/>
          </p:cNvPicPr>
          <p:nvPr/>
        </p:nvPicPr>
        <p:blipFill>
          <a:blip r:embed="rId3"/>
          <a:stretch>
            <a:fillRect/>
          </a:stretch>
        </p:blipFill>
        <p:spPr>
          <a:xfrm>
            <a:off x="323850" y="2825750"/>
            <a:ext cx="6140450" cy="1993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Shape 348"/>
        <p:cNvGrpSpPr/>
        <p:nvPr/>
      </p:nvGrpSpPr>
      <p:grpSpPr>
        <a:xfrm>
          <a:off x="0" y="0"/>
          <a:ext cx="0" cy="0"/>
          <a:chOff x="0" y="0"/>
          <a:chExt cx="0" cy="0"/>
        </a:xfrm>
      </p:grpSpPr>
      <p:sp>
        <p:nvSpPr>
          <p:cNvPr id="5" name="Title 4">
            <a:extLst>
              <a:ext uri="{FF2B5EF4-FFF2-40B4-BE49-F238E27FC236}">
                <a16:creationId xmlns:a16="http://schemas.microsoft.com/office/drawing/2014/main" id="{658FBF86-60BB-B399-65F4-AA43C4D16ADF}"/>
              </a:ext>
            </a:extLst>
          </p:cNvPr>
          <p:cNvSpPr>
            <a:spLocks noGrp="1"/>
          </p:cNvSpPr>
          <p:nvPr>
            <p:ph type="title"/>
          </p:nvPr>
        </p:nvSpPr>
        <p:spPr>
          <a:xfrm>
            <a:off x="828750" y="271938"/>
            <a:ext cx="7257900" cy="841800"/>
          </a:xfrm>
        </p:spPr>
        <p:txBody>
          <a:bodyPr/>
          <a:lstStyle/>
          <a:p>
            <a:r>
              <a:rPr lang="en-US" sz="2800" dirty="0">
                <a:latin typeface="Arial Black" panose="020B0A04020102020204" pitchFamily="34" charset="0"/>
              </a:rPr>
              <a:t>CRIME DATA</a:t>
            </a:r>
          </a:p>
        </p:txBody>
      </p:sp>
      <p:sp>
        <p:nvSpPr>
          <p:cNvPr id="6" name="Subtitle 5">
            <a:extLst>
              <a:ext uri="{FF2B5EF4-FFF2-40B4-BE49-F238E27FC236}">
                <a16:creationId xmlns:a16="http://schemas.microsoft.com/office/drawing/2014/main" id="{06DB3C5C-BD32-EAFD-5799-7EC640D7D840}"/>
              </a:ext>
            </a:extLst>
          </p:cNvPr>
          <p:cNvSpPr>
            <a:spLocks noGrp="1"/>
          </p:cNvSpPr>
          <p:nvPr>
            <p:ph type="subTitle" idx="1"/>
          </p:nvPr>
        </p:nvSpPr>
        <p:spPr>
          <a:xfrm>
            <a:off x="460450" y="1208988"/>
            <a:ext cx="8093000" cy="3159812"/>
          </a:xfrm>
        </p:spPr>
        <p:txBody>
          <a:bodyPr/>
          <a:lstStyle/>
          <a:p>
            <a:r>
              <a:rPr lang="en-US" sz="2400" dirty="0">
                <a:latin typeface="Aparajita" panose="02020603050405020304" pitchFamily="18" charset="0"/>
                <a:cs typeface="Aparajita" panose="02020603050405020304" pitchFamily="18" charset="0"/>
              </a:rPr>
              <a:t>The relation between consumption of pornography and sexual violence remains inconclusive so We used the ‘number of internet users’ as a surrogate measure for ‘number of pornography consumers’ because the reliable estimates of this measure were unavailable. There are different categories of crime against women such as 1) acid attack, 2) cruelty by husband or his family, 3) kidnapping and abduction, 4) rape, 5) murder, 6) sexual harassment, 7) human trafficking(female) etc. Here I take only two major crimes in India against women one is rape and sexual harassment(verbal).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Shape 384"/>
        <p:cNvGrpSpPr/>
        <p:nvPr/>
      </p:nvGrpSpPr>
      <p:grpSpPr>
        <a:xfrm>
          <a:off x="0" y="0"/>
          <a:ext cx="0" cy="0"/>
          <a:chOff x="0" y="0"/>
          <a:chExt cx="0" cy="0"/>
        </a:xfrm>
      </p:grpSpPr>
      <p:sp>
        <p:nvSpPr>
          <p:cNvPr id="389" name="Google Shape;389;p42"/>
          <p:cNvSpPr txBox="1">
            <a:spLocks noGrp="1"/>
          </p:cNvSpPr>
          <p:nvPr>
            <p:ph type="title"/>
          </p:nvPr>
        </p:nvSpPr>
        <p:spPr>
          <a:xfrm>
            <a:off x="269000" y="456400"/>
            <a:ext cx="6142200" cy="2351100"/>
          </a:xfrm>
          <a:prstGeom prst="rect">
            <a:avLst/>
          </a:prstGeom>
        </p:spPr>
        <p:txBody>
          <a:bodyPr spcFirstLastPara="1" wrap="square" lIns="91425" tIns="91425" rIns="91425" bIns="91425" anchor="t" anchorCtr="0">
            <a:noAutofit/>
          </a:bodyPr>
          <a:lstStyle/>
          <a:p>
            <a:pPr marL="542290" marR="328930" indent="-6350">
              <a:lnSpc>
                <a:spcPct val="107000"/>
              </a:lnSpc>
              <a:spcBef>
                <a:spcPts val="0"/>
              </a:spcBef>
              <a:spcAft>
                <a:spcPts val="790"/>
              </a:spcAft>
            </a:pPr>
            <a:r>
              <a:rPr lang="en-US" sz="2800" b="1" kern="0" dirty="0">
                <a:solidFill>
                  <a:schemeClr val="tx1"/>
                </a:solidFill>
                <a:effectLst/>
                <a:latin typeface="Arial Black" panose="020B0A04020102020204" pitchFamily="34" charset="0"/>
                <a:ea typeface="Times New Roman" panose="02020603050405020304" pitchFamily="18" charset="0"/>
                <a:cs typeface="Aparajita" panose="02020603050405020304" pitchFamily="18" charset="0"/>
              </a:rPr>
              <a:t>INTERNET USERS</a:t>
            </a:r>
            <a:r>
              <a:rPr lang="en-US" sz="2800" dirty="0">
                <a:solidFill>
                  <a:schemeClr val="tx1"/>
                </a:solidFill>
                <a:latin typeface="Arial Black" panose="020B0A04020102020204" pitchFamily="34" charset="0"/>
                <a:ea typeface="Times New Roman" panose="02020603050405020304" pitchFamily="18" charset="0"/>
                <a:cs typeface="Aparajita" panose="02020603050405020304" pitchFamily="18" charset="0"/>
              </a:rPr>
              <a:t> </a:t>
            </a:r>
            <a:r>
              <a:rPr lang="en-US" sz="2800" b="1" kern="0" dirty="0">
                <a:solidFill>
                  <a:schemeClr val="tx1"/>
                </a:solidFill>
                <a:effectLst/>
                <a:latin typeface="Arial Black" panose="020B0A04020102020204" pitchFamily="34" charset="0"/>
                <a:ea typeface="Times New Roman" panose="02020603050405020304" pitchFamily="18" charset="0"/>
                <a:cs typeface="Aparajita" panose="02020603050405020304" pitchFamily="18" charset="0"/>
              </a:rPr>
              <a:t>DATA</a:t>
            </a:r>
            <a:br>
              <a:rPr lang="en-US" sz="2400" b="1" dirty="0">
                <a:solidFill>
                  <a:srgbClr val="000000"/>
                </a:solidFill>
                <a:latin typeface="Aparajita" panose="02020603050405020304" pitchFamily="18" charset="0"/>
                <a:ea typeface="Times New Roman" panose="02020603050405020304" pitchFamily="18" charset="0"/>
                <a:cs typeface="Aparajita" panose="02020603050405020304" pitchFamily="18" charset="0"/>
              </a:rPr>
            </a:br>
            <a:br>
              <a:rPr lang="en-US" sz="2400" b="1" dirty="0">
                <a:solidFill>
                  <a:srgbClr val="000000"/>
                </a:solidFill>
                <a:latin typeface="Aparajita" panose="02020603050405020304" pitchFamily="18" charset="0"/>
                <a:ea typeface="Times New Roman" panose="02020603050405020304" pitchFamily="18" charset="0"/>
                <a:cs typeface="Aparajita" panose="02020603050405020304" pitchFamily="18" charset="0"/>
              </a:rPr>
            </a:br>
            <a:r>
              <a:rPr lang="en-US" sz="2400" b="0" kern="0" dirty="0">
                <a:solidFill>
                  <a:srgbClr val="000000"/>
                </a:solidFill>
                <a:effectLst/>
                <a:latin typeface="Aparajita" panose="02020603050405020304" pitchFamily="18" charset="0"/>
                <a:ea typeface="Times New Roman" panose="02020603050405020304" pitchFamily="18" charset="0"/>
                <a:cs typeface="Aparajita" panose="02020603050405020304" pitchFamily="18" charset="0"/>
              </a:rPr>
              <a:t>Here I take my first year as 1998 because that’s where we got the data number of internet users although internet system was started from 1995, first 3 years there are no as such significance number of internet users’ presence in the recorded data and I take my last year as 2019, I didn’t consider covid19 period here because it was an irregular movement in this decade. </a:t>
            </a:r>
            <a:br>
              <a:rPr lang="en-US" sz="1800" kern="100" dirty="0">
                <a:effectLst/>
                <a:latin typeface="Calibri" panose="020F0502020204030204" pitchFamily="34" charset="0"/>
                <a:ea typeface="Calibri" panose="020F0502020204030204" pitchFamily="34" charset="0"/>
                <a:cs typeface="Mangal" panose="02040503050203030202" pitchFamily="18" charset="0"/>
              </a:rPr>
            </a:br>
            <a:r>
              <a:rPr lang="en-US" sz="1800"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br>
              <a:rPr lang="en-US" sz="1800" kern="100" dirty="0">
                <a:effectLst/>
                <a:latin typeface="Calibri" panose="020F0502020204030204" pitchFamily="34" charset="0"/>
                <a:ea typeface="Calibri" panose="020F0502020204030204" pitchFamily="34" charset="0"/>
                <a:cs typeface="Mangal" panose="02040503050203030202" pitchFamily="18" charset="0"/>
              </a:rPr>
            </a:br>
            <a:endParaRPr sz="2400" dirty="0">
              <a:latin typeface="Aparajita" panose="02020603050405020304" pitchFamily="18" charset="0"/>
              <a:cs typeface="Aparajita" panose="02020603050405020304" pitchFamily="18" charset="0"/>
            </a:endParaRPr>
          </a:p>
        </p:txBody>
      </p:sp>
      <p:pic>
        <p:nvPicPr>
          <p:cNvPr id="15" name="Picture 14">
            <a:extLst>
              <a:ext uri="{FF2B5EF4-FFF2-40B4-BE49-F238E27FC236}">
                <a16:creationId xmlns:a16="http://schemas.microsoft.com/office/drawing/2014/main" id="{DB211CE9-4E9D-E308-10CD-A8A61E1AFFDD}"/>
              </a:ext>
            </a:extLst>
          </p:cNvPr>
          <p:cNvPicPr>
            <a:picLocks noChangeAspect="1"/>
          </p:cNvPicPr>
          <p:nvPr/>
        </p:nvPicPr>
        <p:blipFill>
          <a:blip r:embed="rId3"/>
          <a:stretch>
            <a:fillRect/>
          </a:stretch>
        </p:blipFill>
        <p:spPr>
          <a:xfrm>
            <a:off x="6341992" y="1079500"/>
            <a:ext cx="2715742" cy="3771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438"/>
        <p:cNvGrpSpPr/>
        <p:nvPr/>
      </p:nvGrpSpPr>
      <p:grpSpPr>
        <a:xfrm>
          <a:off x="0" y="0"/>
          <a:ext cx="0" cy="0"/>
          <a:chOff x="0" y="0"/>
          <a:chExt cx="0" cy="0"/>
        </a:xfrm>
      </p:grpSpPr>
      <p:sp>
        <p:nvSpPr>
          <p:cNvPr id="445" name="Google Shape;445;p43"/>
          <p:cNvSpPr/>
          <p:nvPr/>
        </p:nvSpPr>
        <p:spPr>
          <a:xfrm rot="13247324" flipH="1">
            <a:off x="6488688" y="-852714"/>
            <a:ext cx="1203900" cy="3248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3"/>
          <p:cNvSpPr/>
          <p:nvPr/>
        </p:nvSpPr>
        <p:spPr>
          <a:xfrm rot="-5400000" flipH="1">
            <a:off x="6583938" y="1927650"/>
            <a:ext cx="1203900" cy="12882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43"/>
          <p:cNvSpPr/>
          <p:nvPr/>
        </p:nvSpPr>
        <p:spPr>
          <a:xfrm rot="2477655" flipH="1">
            <a:off x="6583938" y="3055847"/>
            <a:ext cx="1203900" cy="241095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50"/>
              </a:solidFill>
            </a:endParaRPr>
          </a:p>
        </p:txBody>
      </p:sp>
      <p:sp>
        <p:nvSpPr>
          <p:cNvPr id="14" name="Title 13">
            <a:extLst>
              <a:ext uri="{FF2B5EF4-FFF2-40B4-BE49-F238E27FC236}">
                <a16:creationId xmlns:a16="http://schemas.microsoft.com/office/drawing/2014/main" id="{524BC431-535A-2C7F-8760-2397D6925E6C}"/>
              </a:ext>
            </a:extLst>
          </p:cNvPr>
          <p:cNvSpPr>
            <a:spLocks noGrp="1"/>
          </p:cNvSpPr>
          <p:nvPr>
            <p:ph type="title"/>
          </p:nvPr>
        </p:nvSpPr>
        <p:spPr>
          <a:xfrm>
            <a:off x="-204100" y="1552825"/>
            <a:ext cx="6142200" cy="2351100"/>
          </a:xfrm>
        </p:spPr>
        <p:txBody>
          <a:bodyPr/>
          <a:lstStyle/>
          <a:p>
            <a:pPr marL="342900" marR="0" lvl="0" indent="-342900">
              <a:lnSpc>
                <a:spcPct val="107000"/>
              </a:lnSpc>
              <a:spcBef>
                <a:spcPts val="0"/>
              </a:spcBef>
              <a:spcAft>
                <a:spcPts val="0"/>
              </a:spcAft>
            </a:pPr>
            <a:r>
              <a:rPr lang="en-US" sz="3200" b="1" kern="100" dirty="0">
                <a:solidFill>
                  <a:srgbClr val="FF0000"/>
                </a:solidFill>
                <a:effectLst/>
                <a:latin typeface="Aparajita" panose="02020603050405020304" pitchFamily="18" charset="0"/>
                <a:ea typeface="Calibri" panose="020F0502020204030204" pitchFamily="34" charset="0"/>
                <a:cs typeface="Mangal" panose="02040503050203030202" pitchFamily="18" charset="0"/>
              </a:rPr>
              <a:t>Idea of the study</a:t>
            </a:r>
            <a:br>
              <a:rPr lang="en-US" sz="1800" kern="1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Aparajita" panose="02020603050405020304" pitchFamily="18" charset="0"/>
                <a:ea typeface="Calibri" panose="020F0502020204030204" pitchFamily="34" charset="0"/>
              </a:rPr>
              <a:t>             Last year in 2022, an article was published where the title of the article was Bihar Police Will Monitor Your Searches in Internet History. Will it Reduce Crimes Against Women? In the article it was written that Bihar Police said it has hired a company to “keep an eye" on people’s internet search data to monitor those looking up pornographic content. Meant to curb crimes against women, a new team called the ‘Bihar women helpline no 181’ has been set up that will be alerted if a person searches for pornographic material on the internet. So basically, from this article I thought is it really bad things in internet effect crime against women, how is this possible? So that were the thoughts in my mind at that time. In 6th semester, the time has come to do a project, then suddenly this idea strikes my mind and thinking about how can I relate this topic to statistics and then after some research in internet, I go with this Project.</a:t>
            </a:r>
            <a:endParaRPr lang="en-US" sz="2400" dirty="0">
              <a:latin typeface="Aparajita" panose="02020603050405020304" pitchFamily="18" charset="0"/>
              <a:cs typeface="Aparajita" panose="02020603050405020304" pitchFamily="18" charset="0"/>
            </a:endParaRPr>
          </a:p>
        </p:txBody>
      </p:sp>
    </p:spTree>
  </p:cSld>
  <p:clrMapOvr>
    <a:masterClrMapping/>
  </p:clrMapOvr>
</p:sld>
</file>

<file path=ppt/theme/theme1.xml><?xml version="1.0" encoding="utf-8"?>
<a:theme xmlns:a="http://schemas.openxmlformats.org/drawingml/2006/main" name="Vector Designer Agency by Slidesgo">
  <a:themeElements>
    <a:clrScheme name="Simple Light">
      <a:dk1>
        <a:srgbClr val="000436"/>
      </a:dk1>
      <a:lt1>
        <a:srgbClr val="F3F3F3"/>
      </a:lt1>
      <a:dk2>
        <a:srgbClr val="3DBC6F"/>
      </a:dk2>
      <a:lt2>
        <a:srgbClr val="FCC1AD"/>
      </a:lt2>
      <a:accent1>
        <a:srgbClr val="8583F2"/>
      </a:accent1>
      <a:accent2>
        <a:srgbClr val="FEAD34"/>
      </a:accent2>
      <a:accent3>
        <a:srgbClr val="F0693B"/>
      </a:accent3>
      <a:accent4>
        <a:srgbClr val="FFFFFF"/>
      </a:accent4>
      <a:accent5>
        <a:srgbClr val="FFFFFF"/>
      </a:accent5>
      <a:accent6>
        <a:srgbClr val="FFFFFF"/>
      </a:accent6>
      <a:hlink>
        <a:srgbClr val="0004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TotalTime>
  <Words>2085</Words>
  <Application>Microsoft Office PowerPoint</Application>
  <PresentationFormat>On-screen Show (16:9)</PresentationFormat>
  <Paragraphs>150</Paragraphs>
  <Slides>34</Slides>
  <Notes>34</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34</vt:i4>
      </vt:variant>
    </vt:vector>
  </HeadingPairs>
  <TitlesOfParts>
    <vt:vector size="56" baseType="lpstr">
      <vt:lpstr>Aparajita</vt:lpstr>
      <vt:lpstr>Poppins SemiBold</vt:lpstr>
      <vt:lpstr>Bodoni MT Condensed</vt:lpstr>
      <vt:lpstr>Britannic Bold</vt:lpstr>
      <vt:lpstr>Agency FB</vt:lpstr>
      <vt:lpstr>Arial Black</vt:lpstr>
      <vt:lpstr>Century</vt:lpstr>
      <vt:lpstr>Arial</vt:lpstr>
      <vt:lpstr>Albert Sans</vt:lpstr>
      <vt:lpstr>Times New Roman</vt:lpstr>
      <vt:lpstr>Poppins</vt:lpstr>
      <vt:lpstr>Bebas Neue</vt:lpstr>
      <vt:lpstr>Copperplate Gothic Bold</vt:lpstr>
      <vt:lpstr>Cascadia Code</vt:lpstr>
      <vt:lpstr>Cambria</vt:lpstr>
      <vt:lpstr>Courier New</vt:lpstr>
      <vt:lpstr>Arial Rounded MT Bold</vt:lpstr>
      <vt:lpstr>Calibri</vt:lpstr>
      <vt:lpstr>Archivo Black</vt:lpstr>
      <vt:lpstr>Symbol</vt:lpstr>
      <vt:lpstr>Wingdings</vt:lpstr>
      <vt:lpstr>Vector Designer Agency by Slidesgo</vt:lpstr>
      <vt:lpstr>Is crime against women in india is influenced by internet.</vt:lpstr>
      <vt:lpstr>Contents</vt:lpstr>
      <vt:lpstr>Introduction</vt:lpstr>
      <vt:lpstr>PowerPoint Presentation</vt:lpstr>
      <vt:lpstr>   General population studies include surveys of consumers and indirect data including comparison of consumption of pornographic material in a society against reported levels of sex crimes in that population. These studies assess the prevalence of violence after exposure to pornography using questionnaires. A study of the United States of America (USA), Denmark, Sweden, and West Germany during the period 1964-1984 showed that there was no increase in rape rates in the face of evidence that during this period, the availability of various forms of pornography had developed from extreme scarcity to relative abundance.  </vt:lpstr>
      <vt:lpstr>Laboratory studies involve recruitment of volunteers who undergo assessments (such as their attitude to women, violence, rape, aggression, and sex) pre- and post-exposure to pornography. Results indicated that the aggressive pornographic materials increase aggression against females </vt:lpstr>
      <vt:lpstr>CRIME DATA</vt:lpstr>
      <vt:lpstr>INTERNET USERS DATA  Here I take my first year as 1998 because that’s where we got the data number of internet users although internet system was started from 1995, first 3 years there are no as such significance number of internet users’ presence in the recorded data and I take my last year as 2019, I didn’t consider covid19 period here because it was an irregular movement in this decade.    </vt:lpstr>
      <vt:lpstr>Idea of the study              Last year in 2022, an article was published where the title of the article was Bihar Police Will Monitor Your Searches in Internet History. Will it Reduce Crimes Against Women? In the article it was written that Bihar Police said it has hired a company to “keep an eye" on people’s internet search data to monitor those looking up pornographic content. Meant to curb crimes against women, a new team called the ‘Bihar women helpline no 181’ has been set up that will be alerted if a person searches for pornographic material on the internet. So basically, from this article I thought is it really bad things in internet effect crime against women, how is this possible? So that were the thoughts in my mind at that time. In 6th semester, the time has come to do a project, then suddenly this idea strikes my mind and thinking about how can I relate this topic to statistics and then after some research in internet, I go with this Project.</vt:lpstr>
      <vt:lpstr>Purpose of the study  Studies on whether using internet poses a greater risk for sexually aggressive behaviour have revealed conflicting results. This study aims to examine the relationship between the consumption of internet and the subsequent increase in sexual violence, thus testing the hypothesis that increase in consumption of internet is related to increased sexual crime against women in the Indian scenario. </vt:lpstr>
      <vt:lpstr>DATA DESCRIPTION</vt:lpstr>
      <vt:lpstr>Dataset</vt:lpstr>
      <vt:lpstr>OBJECTIVE</vt:lpstr>
      <vt:lpstr>Synopsis of the Statistical Framework</vt:lpstr>
      <vt:lpstr>GRAPHICAL REPRESENTATION</vt:lpstr>
      <vt:lpstr>Rapes </vt:lpstr>
      <vt:lpstr>Sexual Harassment </vt:lpstr>
      <vt:lpstr>Total crime against women </vt:lpstr>
      <vt:lpstr>PowerPoint Presentation</vt:lpstr>
      <vt:lpstr>Sexual harassment </vt:lpstr>
      <vt:lpstr>Total crime </vt:lpstr>
      <vt:lpstr>ANALYSIS</vt:lpstr>
      <vt:lpstr>Results</vt:lpstr>
      <vt:lpstr>Shapiro-Wilk normality test</vt:lpstr>
      <vt:lpstr>PowerPoint Presentation</vt:lpstr>
      <vt:lpstr>AUGMENTED DICKEY FULLER TEST </vt:lpstr>
      <vt:lpstr>Moving Average Trend </vt:lpstr>
      <vt:lpstr>Holt-Winter </vt:lpstr>
      <vt:lpstr>Forecasting using Holt-winter</vt:lpstr>
      <vt:lpstr>Plot</vt:lpstr>
      <vt:lpstr>  Goodness of fit  Correlogram </vt:lpstr>
      <vt:lpstr>Ljung-Box test</vt:lpstr>
      <vt:lpstr>CONCLUSION</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crime against women in india is influenced by internet.</dc:title>
  <dc:creator>ROY</dc:creator>
  <cp:lastModifiedBy>subhash chandra roy</cp:lastModifiedBy>
  <cp:revision>1</cp:revision>
  <dcterms:modified xsi:type="dcterms:W3CDTF">2023-05-24T00:21:42Z</dcterms:modified>
</cp:coreProperties>
</file>