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79" r:id="rId4"/>
    <p:sldId id="277" r:id="rId5"/>
    <p:sldId id="272" r:id="rId6"/>
    <p:sldId id="280" r:id="rId7"/>
    <p:sldId id="281" r:id="rId8"/>
    <p:sldId id="283"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B1F474-E5B6-4CDE-8F37-5D452692B926}">
          <p14:sldIdLst>
            <p14:sldId id="256"/>
            <p14:sldId id="257"/>
            <p14:sldId id="279"/>
            <p14:sldId id="277"/>
            <p14:sldId id="272"/>
            <p14:sldId id="280"/>
            <p14:sldId id="281"/>
            <p14:sldId id="283"/>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D9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snapToGrid="0">
      <p:cViewPr varScale="1">
        <p:scale>
          <a:sx n="81" d="100"/>
          <a:sy n="81" d="100"/>
        </p:scale>
        <p:origin x="100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A80F81-3E48-48FF-916B-484A5637041E}"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67D30-14DA-4847-95EF-FDA9E45852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32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A80F81-3E48-48FF-916B-484A5637041E}"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67D30-14DA-4847-95EF-FDA9E4585256}" type="slidenum">
              <a:rPr lang="en-US" smtClean="0"/>
              <a:t>‹#›</a:t>
            </a:fld>
            <a:endParaRPr lang="en-US"/>
          </a:p>
        </p:txBody>
      </p:sp>
    </p:spTree>
    <p:extLst>
      <p:ext uri="{BB962C8B-B14F-4D97-AF65-F5344CB8AC3E}">
        <p14:creationId xmlns:p14="http://schemas.microsoft.com/office/powerpoint/2010/main" val="3813933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A80F81-3E48-48FF-916B-484A5637041E}"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67D30-14DA-4847-95EF-FDA9E4585256}" type="slidenum">
              <a:rPr lang="en-US" smtClean="0"/>
              <a:t>‹#›</a:t>
            </a:fld>
            <a:endParaRPr lang="en-US"/>
          </a:p>
        </p:txBody>
      </p:sp>
    </p:spTree>
    <p:extLst>
      <p:ext uri="{BB962C8B-B14F-4D97-AF65-F5344CB8AC3E}">
        <p14:creationId xmlns:p14="http://schemas.microsoft.com/office/powerpoint/2010/main" val="130935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A80F81-3E48-48FF-916B-484A5637041E}"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67D30-14DA-4847-95EF-FDA9E4585256}" type="slidenum">
              <a:rPr lang="en-US" smtClean="0"/>
              <a:t>‹#›</a:t>
            </a:fld>
            <a:endParaRPr lang="en-US"/>
          </a:p>
        </p:txBody>
      </p:sp>
    </p:spTree>
    <p:extLst>
      <p:ext uri="{BB962C8B-B14F-4D97-AF65-F5344CB8AC3E}">
        <p14:creationId xmlns:p14="http://schemas.microsoft.com/office/powerpoint/2010/main" val="347435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A80F81-3E48-48FF-916B-484A5637041E}"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67D30-14DA-4847-95EF-FDA9E45852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050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A80F81-3E48-48FF-916B-484A5637041E}"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67D30-14DA-4847-95EF-FDA9E4585256}" type="slidenum">
              <a:rPr lang="en-US" smtClean="0"/>
              <a:t>‹#›</a:t>
            </a:fld>
            <a:endParaRPr lang="en-US"/>
          </a:p>
        </p:txBody>
      </p:sp>
    </p:spTree>
    <p:extLst>
      <p:ext uri="{BB962C8B-B14F-4D97-AF65-F5344CB8AC3E}">
        <p14:creationId xmlns:p14="http://schemas.microsoft.com/office/powerpoint/2010/main" val="2760718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A80F81-3E48-48FF-916B-484A5637041E}" type="datetimeFigureOut">
              <a:rPr lang="en-US" smtClean="0"/>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67D30-14DA-4847-95EF-FDA9E4585256}" type="slidenum">
              <a:rPr lang="en-US" smtClean="0"/>
              <a:t>‹#›</a:t>
            </a:fld>
            <a:endParaRPr lang="en-US"/>
          </a:p>
        </p:txBody>
      </p:sp>
    </p:spTree>
    <p:extLst>
      <p:ext uri="{BB962C8B-B14F-4D97-AF65-F5344CB8AC3E}">
        <p14:creationId xmlns:p14="http://schemas.microsoft.com/office/powerpoint/2010/main" val="389801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A80F81-3E48-48FF-916B-484A5637041E}" type="datetimeFigureOut">
              <a:rPr lang="en-US" smtClean="0"/>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67D30-14DA-4847-95EF-FDA9E4585256}" type="slidenum">
              <a:rPr lang="en-US" smtClean="0"/>
              <a:t>‹#›</a:t>
            </a:fld>
            <a:endParaRPr lang="en-US"/>
          </a:p>
        </p:txBody>
      </p:sp>
    </p:spTree>
    <p:extLst>
      <p:ext uri="{BB962C8B-B14F-4D97-AF65-F5344CB8AC3E}">
        <p14:creationId xmlns:p14="http://schemas.microsoft.com/office/powerpoint/2010/main" val="143024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A80F81-3E48-48FF-916B-484A5637041E}" type="datetimeFigureOut">
              <a:rPr lang="en-US" smtClean="0"/>
              <a:t>10/4/2023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3F67D30-14DA-4847-95EF-FDA9E4585256}" type="slidenum">
              <a:rPr lang="en-US" smtClean="0"/>
              <a:t>‹#›</a:t>
            </a:fld>
            <a:endParaRPr lang="en-US"/>
          </a:p>
        </p:txBody>
      </p:sp>
    </p:spTree>
    <p:extLst>
      <p:ext uri="{BB962C8B-B14F-4D97-AF65-F5344CB8AC3E}">
        <p14:creationId xmlns:p14="http://schemas.microsoft.com/office/powerpoint/2010/main" val="243414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A80F81-3E48-48FF-916B-484A5637041E}" type="datetimeFigureOut">
              <a:rPr lang="en-US" smtClean="0"/>
              <a:t>10/4/2023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F67D30-14DA-4847-95EF-FDA9E4585256}" type="slidenum">
              <a:rPr lang="en-US" smtClean="0"/>
              <a:t>‹#›</a:t>
            </a:fld>
            <a:endParaRPr lang="en-US"/>
          </a:p>
        </p:txBody>
      </p:sp>
    </p:spTree>
    <p:extLst>
      <p:ext uri="{BB962C8B-B14F-4D97-AF65-F5344CB8AC3E}">
        <p14:creationId xmlns:p14="http://schemas.microsoft.com/office/powerpoint/2010/main" val="1573457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A80F81-3E48-48FF-916B-484A5637041E}"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67D30-14DA-4847-95EF-FDA9E4585256}" type="slidenum">
              <a:rPr lang="en-US" smtClean="0"/>
              <a:t>‹#›</a:t>
            </a:fld>
            <a:endParaRPr lang="en-US"/>
          </a:p>
        </p:txBody>
      </p:sp>
    </p:spTree>
    <p:extLst>
      <p:ext uri="{BB962C8B-B14F-4D97-AF65-F5344CB8AC3E}">
        <p14:creationId xmlns:p14="http://schemas.microsoft.com/office/powerpoint/2010/main" val="367193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6A80F81-3E48-48FF-916B-484A5637041E}" type="datetimeFigureOut">
              <a:rPr lang="en-US" smtClean="0"/>
              <a:t>10/4/2023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F67D30-14DA-4847-95EF-FDA9E458525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77196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319F-7382-490F-904C-27487A4E7058}"/>
              </a:ext>
            </a:extLst>
          </p:cNvPr>
          <p:cNvSpPr>
            <a:spLocks noGrp="1"/>
          </p:cNvSpPr>
          <p:nvPr>
            <p:ph type="ctrTitle"/>
          </p:nvPr>
        </p:nvSpPr>
        <p:spPr>
          <a:xfrm>
            <a:off x="49763" y="721193"/>
            <a:ext cx="11905861" cy="2403006"/>
          </a:xfrm>
        </p:spPr>
        <p:txBody>
          <a:bodyPr>
            <a:normAutofit/>
          </a:bodyPr>
          <a:lstStyle/>
          <a:p>
            <a:pPr algn="ctr"/>
            <a:r>
              <a:rPr lang="en-US" sz="8800" b="1" dirty="0">
                <a:solidFill>
                  <a:srgbClr val="7030A0"/>
                </a:solidFill>
              </a:rPr>
              <a:t>PLAY MINESWEEPER</a:t>
            </a:r>
            <a:br>
              <a:rPr lang="en-US" b="1" dirty="0">
                <a:solidFill>
                  <a:srgbClr val="7030A0"/>
                </a:solidFill>
              </a:rPr>
            </a:br>
            <a:endParaRPr lang="en-US" sz="2800" b="1" dirty="0">
              <a:solidFill>
                <a:srgbClr val="7030A0"/>
              </a:solidFill>
            </a:endParaRPr>
          </a:p>
        </p:txBody>
      </p:sp>
      <p:sp>
        <p:nvSpPr>
          <p:cNvPr id="8" name="TextBox 7">
            <a:extLst>
              <a:ext uri="{FF2B5EF4-FFF2-40B4-BE49-F238E27FC236}">
                <a16:creationId xmlns:a16="http://schemas.microsoft.com/office/drawing/2014/main" id="{5576F318-FA27-4710-A0E8-DCA0CA00229F}"/>
              </a:ext>
            </a:extLst>
          </p:cNvPr>
          <p:cNvSpPr txBox="1"/>
          <p:nvPr/>
        </p:nvSpPr>
        <p:spPr>
          <a:xfrm>
            <a:off x="1156996" y="4637314"/>
            <a:ext cx="9853126" cy="523220"/>
          </a:xfrm>
          <a:prstGeom prst="rect">
            <a:avLst/>
          </a:prstGeom>
          <a:noFill/>
        </p:spPr>
        <p:txBody>
          <a:bodyPr wrap="square" rtlCol="0">
            <a:spAutoFit/>
          </a:bodyPr>
          <a:lstStyle/>
          <a:p>
            <a:pPr algn="ctr"/>
            <a:r>
              <a:rPr lang="en-US" sz="2800" b="1" cap="all" spc="200" dirty="0" err="1">
                <a:solidFill>
                  <a:srgbClr val="637052"/>
                </a:solidFill>
                <a:latin typeface="Calibri Light" panose="020F0302020204030204"/>
              </a:rPr>
              <a:t>Mrinali</a:t>
            </a:r>
            <a:r>
              <a:rPr lang="en-US" sz="2800" b="1" cap="all" spc="200" dirty="0">
                <a:solidFill>
                  <a:srgbClr val="637052"/>
                </a:solidFill>
                <a:latin typeface="Calibri Light" panose="020F0302020204030204"/>
              </a:rPr>
              <a:t> </a:t>
            </a:r>
            <a:r>
              <a:rPr lang="en-US" sz="2800" b="1" cap="all" spc="200" dirty="0" err="1">
                <a:solidFill>
                  <a:srgbClr val="637052"/>
                </a:solidFill>
                <a:latin typeface="Calibri Light" panose="020F0302020204030204"/>
              </a:rPr>
              <a:t>negi</a:t>
            </a:r>
            <a:endParaRPr lang="en-US" sz="2000" b="1" dirty="0"/>
          </a:p>
        </p:txBody>
      </p:sp>
      <p:pic>
        <p:nvPicPr>
          <p:cNvPr id="6" name="Picture 5">
            <a:extLst>
              <a:ext uri="{FF2B5EF4-FFF2-40B4-BE49-F238E27FC236}">
                <a16:creationId xmlns:a16="http://schemas.microsoft.com/office/drawing/2014/main" id="{1270D32F-40F3-4FD3-ADD3-2F5104C6F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7" y="1017037"/>
            <a:ext cx="1073018" cy="1073018"/>
          </a:xfrm>
          <a:prstGeom prst="rect">
            <a:avLst/>
          </a:prstGeom>
          <a:effectLst>
            <a:glow rad="127000">
              <a:schemeClr val="accent1">
                <a:alpha val="0"/>
              </a:schemeClr>
            </a:glow>
          </a:effectLst>
        </p:spPr>
      </p:pic>
      <p:pic>
        <p:nvPicPr>
          <p:cNvPr id="9" name="Picture 8">
            <a:extLst>
              <a:ext uri="{FF2B5EF4-FFF2-40B4-BE49-F238E27FC236}">
                <a16:creationId xmlns:a16="http://schemas.microsoft.com/office/drawing/2014/main" id="{4F9B909A-CD4F-433B-9C15-4EE28CC1F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1581" y="2375419"/>
            <a:ext cx="2107162" cy="2107162"/>
          </a:xfrm>
          <a:prstGeom prst="rect">
            <a:avLst/>
          </a:prstGeom>
          <a:effectLst>
            <a:glow rad="127000">
              <a:schemeClr val="accent1">
                <a:alpha val="0"/>
              </a:schemeClr>
            </a:glow>
          </a:effectLst>
        </p:spPr>
      </p:pic>
      <p:pic>
        <p:nvPicPr>
          <p:cNvPr id="10" name="Picture 9">
            <a:extLst>
              <a:ext uri="{FF2B5EF4-FFF2-40B4-BE49-F238E27FC236}">
                <a16:creationId xmlns:a16="http://schemas.microsoft.com/office/drawing/2014/main" id="{35EE5355-9C57-4DD4-B568-A255F1EBA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544" y="3733801"/>
            <a:ext cx="2107162" cy="2107162"/>
          </a:xfrm>
          <a:prstGeom prst="rect">
            <a:avLst/>
          </a:prstGeom>
          <a:effectLst>
            <a:glow rad="127000">
              <a:schemeClr val="accent1">
                <a:alpha val="0"/>
              </a:schemeClr>
            </a:glow>
          </a:effectLst>
        </p:spPr>
      </p:pic>
      <p:pic>
        <p:nvPicPr>
          <p:cNvPr id="11" name="Picture 10">
            <a:extLst>
              <a:ext uri="{FF2B5EF4-FFF2-40B4-BE49-F238E27FC236}">
                <a16:creationId xmlns:a16="http://schemas.microsoft.com/office/drawing/2014/main" id="{A34B195E-FCED-48F5-A24F-1BA5C69E1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956" y="373224"/>
            <a:ext cx="755053" cy="755053"/>
          </a:xfrm>
          <a:prstGeom prst="rect">
            <a:avLst/>
          </a:prstGeom>
          <a:effectLst>
            <a:glow rad="127000">
              <a:schemeClr val="accent1">
                <a:alpha val="0"/>
              </a:schemeClr>
            </a:glow>
          </a:effectLst>
        </p:spPr>
      </p:pic>
    </p:spTree>
    <p:extLst>
      <p:ext uri="{BB962C8B-B14F-4D97-AF65-F5344CB8AC3E}">
        <p14:creationId xmlns:p14="http://schemas.microsoft.com/office/powerpoint/2010/main" val="75893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97FF-FCE5-41E4-901D-B1EF3130E6EF}"/>
              </a:ext>
            </a:extLst>
          </p:cNvPr>
          <p:cNvSpPr>
            <a:spLocks noGrp="1"/>
          </p:cNvSpPr>
          <p:nvPr>
            <p:ph type="title"/>
          </p:nvPr>
        </p:nvSpPr>
        <p:spPr/>
        <p:txBody>
          <a:bodyPr>
            <a:normAutofit/>
          </a:bodyPr>
          <a:lstStyle/>
          <a:p>
            <a:r>
              <a:rPr lang="en-US" sz="6600" b="1" dirty="0">
                <a:solidFill>
                  <a:srgbClr val="002060"/>
                </a:solidFill>
              </a:rPr>
              <a:t>INDEX</a:t>
            </a:r>
          </a:p>
        </p:txBody>
      </p:sp>
      <p:sp>
        <p:nvSpPr>
          <p:cNvPr id="3" name="Content Placeholder 2">
            <a:extLst>
              <a:ext uri="{FF2B5EF4-FFF2-40B4-BE49-F238E27FC236}">
                <a16:creationId xmlns:a16="http://schemas.microsoft.com/office/drawing/2014/main" id="{6E2EC2AC-4E02-4379-BD5A-BD07B707EBC4}"/>
              </a:ext>
            </a:extLst>
          </p:cNvPr>
          <p:cNvSpPr>
            <a:spLocks noGrp="1"/>
          </p:cNvSpPr>
          <p:nvPr>
            <p:ph idx="1"/>
          </p:nvPr>
        </p:nvSpPr>
        <p:spPr>
          <a:xfrm>
            <a:off x="812800" y="2320419"/>
            <a:ext cx="10058400" cy="3741576"/>
          </a:xfrm>
        </p:spPr>
        <p:txBody>
          <a:bodyPr>
            <a:normAutofit/>
          </a:bodyPr>
          <a:lstStyle/>
          <a:p>
            <a:pPr>
              <a:buFont typeface="Arial" panose="020B0604020202020204" pitchFamily="34" charset="0"/>
              <a:buChar char="•"/>
            </a:pPr>
            <a:r>
              <a:rPr lang="en-US" sz="3200" dirty="0"/>
              <a:t> INTRODUCTION</a:t>
            </a:r>
          </a:p>
          <a:p>
            <a:pPr>
              <a:buFont typeface="Arial" panose="020B0604020202020204" pitchFamily="34" charset="0"/>
              <a:buChar char="•"/>
            </a:pPr>
            <a:r>
              <a:rPr lang="en-US" sz="3200" dirty="0"/>
              <a:t> CORE IDEA</a:t>
            </a:r>
          </a:p>
          <a:p>
            <a:pPr>
              <a:buFont typeface="Arial" panose="020B0604020202020204" pitchFamily="34" charset="0"/>
              <a:buChar char="•"/>
            </a:pPr>
            <a:r>
              <a:rPr lang="en-US" sz="3200" dirty="0"/>
              <a:t> </a:t>
            </a:r>
            <a:r>
              <a:rPr lang="en-US" sz="3200" dirty="0">
                <a:latin typeface="+mn-lt"/>
              </a:rPr>
              <a:t>BUILDING STRATERGY</a:t>
            </a:r>
          </a:p>
          <a:p>
            <a:pPr>
              <a:buFont typeface="Arial" panose="020B0604020202020204" pitchFamily="34" charset="0"/>
              <a:buChar char="•"/>
            </a:pPr>
            <a:r>
              <a:rPr lang="en-US" sz="3200" dirty="0"/>
              <a:t> WORKING HOURS</a:t>
            </a:r>
          </a:p>
          <a:p>
            <a:pPr>
              <a:buFont typeface="Arial" panose="020B0604020202020204" pitchFamily="34" charset="0"/>
              <a:buChar char="•"/>
            </a:pPr>
            <a:r>
              <a:rPr lang="en-US" sz="3200" dirty="0"/>
              <a:t> PROGRAMMING PRACTICES </a:t>
            </a:r>
          </a:p>
        </p:txBody>
      </p:sp>
    </p:spTree>
    <p:extLst>
      <p:ext uri="{BB962C8B-B14F-4D97-AF65-F5344CB8AC3E}">
        <p14:creationId xmlns:p14="http://schemas.microsoft.com/office/powerpoint/2010/main" val="3214794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3D1C-94E4-4ECB-A925-502DCC92A618}"/>
              </a:ext>
            </a:extLst>
          </p:cNvPr>
          <p:cNvSpPr>
            <a:spLocks noGrp="1"/>
          </p:cNvSpPr>
          <p:nvPr>
            <p:ph type="title" idx="4294967295"/>
          </p:nvPr>
        </p:nvSpPr>
        <p:spPr>
          <a:xfrm>
            <a:off x="323462" y="-19215"/>
            <a:ext cx="10058400" cy="1053930"/>
          </a:xfrm>
        </p:spPr>
        <p:txBody>
          <a:bodyPr>
            <a:noAutofit/>
          </a:bodyPr>
          <a:lstStyle/>
          <a:p>
            <a:r>
              <a:rPr kumimoji="0" lang="en-US" sz="6600" b="1" i="0" u="none" strike="noStrike" kern="1200" cap="none" spc="-50" normalizeH="0" baseline="0" noProof="0" dirty="0">
                <a:ln>
                  <a:noFill/>
                </a:ln>
                <a:solidFill>
                  <a:srgbClr val="000000">
                    <a:lumMod val="75000"/>
                    <a:lumOff val="25000"/>
                  </a:srgbClr>
                </a:solidFill>
                <a:effectLst/>
                <a:uLnTx/>
                <a:uFillTx/>
                <a:latin typeface="Calibri Light" panose="020F0302020204030204"/>
                <a:ea typeface="+mj-ea"/>
                <a:cs typeface="+mj-cs"/>
              </a:rPr>
              <a:t>INTRODUCTION</a:t>
            </a:r>
            <a:endParaRPr lang="en-US" sz="4400" b="1" dirty="0">
              <a:latin typeface="+mn-lt"/>
            </a:endParaRPr>
          </a:p>
        </p:txBody>
      </p:sp>
      <p:sp>
        <p:nvSpPr>
          <p:cNvPr id="5" name="TextBox 4">
            <a:extLst>
              <a:ext uri="{FF2B5EF4-FFF2-40B4-BE49-F238E27FC236}">
                <a16:creationId xmlns:a16="http://schemas.microsoft.com/office/drawing/2014/main" id="{7666D91E-238C-4DE1-B611-FC47F378F4E1}"/>
              </a:ext>
            </a:extLst>
          </p:cNvPr>
          <p:cNvSpPr txBox="1"/>
          <p:nvPr/>
        </p:nvSpPr>
        <p:spPr>
          <a:xfrm>
            <a:off x="323462" y="1172888"/>
            <a:ext cx="11685035" cy="5196166"/>
          </a:xfrm>
          <a:prstGeom prst="rect">
            <a:avLst/>
          </a:prstGeom>
          <a:noFill/>
        </p:spPr>
        <p:txBody>
          <a:bodyPr wrap="square" rtlCol="0">
            <a:spAutoFit/>
          </a:bodyPr>
          <a:lstStyle/>
          <a:p>
            <a:pPr marL="457200" indent="-457200">
              <a:lnSpc>
                <a:spcPct val="150000"/>
              </a:lnSpc>
              <a:buClr>
                <a:schemeClr val="accent1"/>
              </a:buClr>
              <a:buFont typeface="Arial" panose="020B0604020202020204" pitchFamily="34" charset="0"/>
              <a:buChar char="•"/>
            </a:pPr>
            <a:r>
              <a:rPr lang="en-US" sz="2800" dirty="0"/>
              <a:t>Minesweeper is a single-player puzzle video game.</a:t>
            </a:r>
          </a:p>
          <a:p>
            <a:pPr marL="457200" indent="-457200">
              <a:lnSpc>
                <a:spcPct val="150000"/>
              </a:lnSpc>
              <a:buClr>
                <a:schemeClr val="accent1"/>
              </a:buClr>
              <a:buFont typeface="Arial" panose="020B0604020202020204" pitchFamily="34" charset="0"/>
              <a:buChar char="•"/>
            </a:pPr>
            <a:r>
              <a:rPr lang="en-US" sz="2800" dirty="0"/>
              <a:t>The objective of the game is to clear a board containing hidden "mines" or bombs without stepping on them.</a:t>
            </a:r>
          </a:p>
          <a:p>
            <a:pPr marL="457200" indent="-457200">
              <a:lnSpc>
                <a:spcPct val="150000"/>
              </a:lnSpc>
              <a:buClr>
                <a:schemeClr val="accent1"/>
              </a:buClr>
              <a:buFont typeface="Arial" panose="020B0604020202020204" pitchFamily="34" charset="0"/>
              <a:buChar char="•"/>
            </a:pPr>
            <a:r>
              <a:rPr lang="en-US" sz="2800" dirty="0"/>
              <a:t>If a square containing a mine is revealed, the player loses the game.</a:t>
            </a:r>
          </a:p>
          <a:p>
            <a:pPr marL="457200" indent="-457200">
              <a:lnSpc>
                <a:spcPct val="150000"/>
              </a:lnSpc>
              <a:buClr>
                <a:schemeClr val="accent1"/>
              </a:buClr>
              <a:buFont typeface="Arial" panose="020B0604020202020204" pitchFamily="34" charset="0"/>
              <a:buChar char="•"/>
            </a:pPr>
            <a:r>
              <a:rPr lang="en-US" sz="2800" dirty="0"/>
              <a:t>Otherwise, a digit is revealed in the square, indicating the number of adjacent squares.</a:t>
            </a:r>
          </a:p>
          <a:p>
            <a:pPr marL="457200" indent="-457200">
              <a:lnSpc>
                <a:spcPct val="150000"/>
              </a:lnSpc>
              <a:buClr>
                <a:schemeClr val="accent1"/>
              </a:buClr>
              <a:buFont typeface="Arial" panose="020B0604020202020204" pitchFamily="34" charset="0"/>
              <a:buChar char="•"/>
            </a:pPr>
            <a:r>
              <a:rPr lang="en-US" sz="2800" dirty="0"/>
              <a:t>If user successfully unlocked all the position without stepping on it, then the game is won.</a:t>
            </a:r>
          </a:p>
        </p:txBody>
      </p:sp>
      <p:cxnSp>
        <p:nvCxnSpPr>
          <p:cNvPr id="7" name="Straight Connector 6">
            <a:extLst>
              <a:ext uri="{FF2B5EF4-FFF2-40B4-BE49-F238E27FC236}">
                <a16:creationId xmlns:a16="http://schemas.microsoft.com/office/drawing/2014/main" id="{946CDD05-199E-4F55-8438-B21940C09BC8}"/>
              </a:ext>
            </a:extLst>
          </p:cNvPr>
          <p:cNvCxnSpPr>
            <a:cxnSpLocks/>
          </p:cNvCxnSpPr>
          <p:nvPr/>
        </p:nvCxnSpPr>
        <p:spPr>
          <a:xfrm>
            <a:off x="323462" y="1034715"/>
            <a:ext cx="10879494"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915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3D1C-94E4-4ECB-A925-502DCC92A618}"/>
              </a:ext>
            </a:extLst>
          </p:cNvPr>
          <p:cNvSpPr>
            <a:spLocks noGrp="1"/>
          </p:cNvSpPr>
          <p:nvPr>
            <p:ph type="title" idx="4294967295"/>
          </p:nvPr>
        </p:nvSpPr>
        <p:spPr>
          <a:xfrm>
            <a:off x="426098" y="-19215"/>
            <a:ext cx="10058400" cy="1053930"/>
          </a:xfrm>
        </p:spPr>
        <p:txBody>
          <a:bodyPr>
            <a:noAutofit/>
          </a:bodyPr>
          <a:lstStyle/>
          <a:p>
            <a:r>
              <a:rPr kumimoji="0" lang="en-US" sz="6600" b="1" i="0" u="none" strike="noStrike" kern="1200" cap="none" spc="-50" normalizeH="0" baseline="0" noProof="0" dirty="0">
                <a:ln>
                  <a:noFill/>
                </a:ln>
                <a:solidFill>
                  <a:srgbClr val="000000">
                    <a:lumMod val="75000"/>
                    <a:lumOff val="25000"/>
                  </a:srgbClr>
                </a:solidFill>
                <a:effectLst/>
                <a:uLnTx/>
                <a:uFillTx/>
                <a:latin typeface="Calibri Light" panose="020F0302020204030204"/>
                <a:ea typeface="+mj-ea"/>
                <a:cs typeface="+mj-cs"/>
              </a:rPr>
              <a:t>CORE IDEA</a:t>
            </a:r>
            <a:endParaRPr lang="en-US" sz="4400" b="1" dirty="0">
              <a:latin typeface="+mn-lt"/>
            </a:endParaRPr>
          </a:p>
        </p:txBody>
      </p:sp>
      <p:sp>
        <p:nvSpPr>
          <p:cNvPr id="5" name="TextBox 4">
            <a:extLst>
              <a:ext uri="{FF2B5EF4-FFF2-40B4-BE49-F238E27FC236}">
                <a16:creationId xmlns:a16="http://schemas.microsoft.com/office/drawing/2014/main" id="{7666D91E-238C-4DE1-B611-FC47F378F4E1}"/>
              </a:ext>
            </a:extLst>
          </p:cNvPr>
          <p:cNvSpPr txBox="1"/>
          <p:nvPr/>
        </p:nvSpPr>
        <p:spPr>
          <a:xfrm>
            <a:off x="323462" y="641474"/>
            <a:ext cx="11685035" cy="5575052"/>
          </a:xfrm>
          <a:prstGeom prst="rect">
            <a:avLst/>
          </a:prstGeom>
          <a:noFill/>
        </p:spPr>
        <p:txBody>
          <a:bodyPr wrap="square" rtlCol="0">
            <a:spAutoFit/>
          </a:bodyPr>
          <a:lstStyle/>
          <a:p>
            <a:pPr>
              <a:lnSpc>
                <a:spcPct val="150000"/>
              </a:lnSpc>
              <a:buClr>
                <a:schemeClr val="accent1"/>
              </a:buClr>
            </a:pPr>
            <a:endParaRPr lang="en-US" sz="2400" dirty="0"/>
          </a:p>
          <a:p>
            <a:pPr marL="457200" indent="-457200">
              <a:lnSpc>
                <a:spcPct val="150000"/>
              </a:lnSpc>
              <a:buClr>
                <a:schemeClr val="accent1"/>
              </a:buClr>
              <a:buFont typeface="Wingdings" panose="05000000000000000000" pitchFamily="2" charset="2"/>
              <a:buChar char="§"/>
            </a:pPr>
            <a:r>
              <a:rPr lang="en-US" sz="2400" dirty="0"/>
              <a:t>The core idea of this game as a programmer is to calculate the sum of all the adjacent mines and display that value so that user can make decision out of it.</a:t>
            </a:r>
          </a:p>
          <a:p>
            <a:pPr marL="457200" indent="-457200">
              <a:lnSpc>
                <a:spcPct val="150000"/>
              </a:lnSpc>
              <a:buClr>
                <a:schemeClr val="accent1"/>
              </a:buClr>
              <a:buFont typeface="Wingdings" panose="05000000000000000000" pitchFamily="2" charset="2"/>
              <a:buChar char="§"/>
            </a:pPr>
            <a:r>
              <a:rPr lang="en-US" sz="2400" dirty="0"/>
              <a:t>To make it easier for user as a programmer what we can do is, if there is no mines around any position, then we can recursively solve for all the rest possible 8 adjacent position.</a:t>
            </a:r>
          </a:p>
          <a:p>
            <a:pPr marL="457200" indent="-457200">
              <a:lnSpc>
                <a:spcPct val="150000"/>
              </a:lnSpc>
              <a:buClr>
                <a:schemeClr val="accent1"/>
              </a:buClr>
              <a:buFont typeface="Wingdings" panose="05000000000000000000" pitchFamily="2" charset="2"/>
              <a:buChar char="§"/>
            </a:pPr>
            <a:r>
              <a:rPr lang="en-US" sz="2400" dirty="0"/>
              <a:t>This way, game run-time will be fast.</a:t>
            </a:r>
          </a:p>
          <a:p>
            <a:pPr marL="457200" indent="-457200">
              <a:lnSpc>
                <a:spcPct val="150000"/>
              </a:lnSpc>
              <a:buClr>
                <a:schemeClr val="accent1"/>
              </a:buClr>
              <a:buFont typeface="Wingdings" panose="05000000000000000000" pitchFamily="2" charset="2"/>
              <a:buChar char="§"/>
            </a:pPr>
            <a:r>
              <a:rPr lang="en-US" sz="2400" dirty="0"/>
              <a:t>Game can be played in 3 difficulty levels :-</a:t>
            </a:r>
          </a:p>
          <a:p>
            <a:pPr marL="1371600" lvl="2" indent="-457200">
              <a:lnSpc>
                <a:spcPct val="150000"/>
              </a:lnSpc>
              <a:buClr>
                <a:schemeClr val="accent1"/>
              </a:buClr>
              <a:buFont typeface="Wingdings" panose="05000000000000000000" pitchFamily="2" charset="2"/>
              <a:buChar char="§"/>
            </a:pPr>
            <a:r>
              <a:rPr lang="en-US" sz="2400" dirty="0"/>
              <a:t>Beginner (5*5 cells with 6 mines)</a:t>
            </a:r>
          </a:p>
          <a:p>
            <a:pPr marL="1371600" lvl="2" indent="-457200">
              <a:lnSpc>
                <a:spcPct val="150000"/>
              </a:lnSpc>
              <a:buClr>
                <a:schemeClr val="accent1"/>
              </a:buClr>
              <a:buFont typeface="Wingdings" panose="05000000000000000000" pitchFamily="2" charset="2"/>
              <a:buChar char="§"/>
            </a:pPr>
            <a:r>
              <a:rPr lang="en-US" sz="2400" dirty="0"/>
              <a:t>Intermediate (9*9 cells with 10 mines)</a:t>
            </a:r>
          </a:p>
          <a:p>
            <a:pPr marL="1371600" lvl="2" indent="-457200">
              <a:lnSpc>
                <a:spcPct val="150000"/>
              </a:lnSpc>
              <a:buClr>
                <a:schemeClr val="accent1"/>
              </a:buClr>
              <a:buFont typeface="Wingdings" panose="05000000000000000000" pitchFamily="2" charset="2"/>
              <a:buChar char="§"/>
            </a:pPr>
            <a:r>
              <a:rPr lang="en-US" sz="2400" dirty="0"/>
              <a:t>Advanced  (16*16 cells with 40 mines)</a:t>
            </a:r>
          </a:p>
        </p:txBody>
      </p:sp>
      <p:cxnSp>
        <p:nvCxnSpPr>
          <p:cNvPr id="7" name="Straight Connector 6">
            <a:extLst>
              <a:ext uri="{FF2B5EF4-FFF2-40B4-BE49-F238E27FC236}">
                <a16:creationId xmlns:a16="http://schemas.microsoft.com/office/drawing/2014/main" id="{946CDD05-199E-4F55-8438-B21940C09BC8}"/>
              </a:ext>
            </a:extLst>
          </p:cNvPr>
          <p:cNvCxnSpPr>
            <a:cxnSpLocks/>
          </p:cNvCxnSpPr>
          <p:nvPr/>
        </p:nvCxnSpPr>
        <p:spPr>
          <a:xfrm>
            <a:off x="323462" y="1034715"/>
            <a:ext cx="10879494"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8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3D1C-94E4-4ECB-A925-502DCC92A618}"/>
              </a:ext>
            </a:extLst>
          </p:cNvPr>
          <p:cNvSpPr>
            <a:spLocks noGrp="1"/>
          </p:cNvSpPr>
          <p:nvPr>
            <p:ph type="title" idx="4294967295"/>
          </p:nvPr>
        </p:nvSpPr>
        <p:spPr>
          <a:xfrm>
            <a:off x="323462" y="326220"/>
            <a:ext cx="10058400" cy="777583"/>
          </a:xfrm>
        </p:spPr>
        <p:txBody>
          <a:bodyPr>
            <a:noAutofit/>
          </a:bodyPr>
          <a:lstStyle/>
          <a:p>
            <a:r>
              <a:rPr lang="en-US" sz="6600" dirty="0">
                <a:latin typeface="+mn-lt"/>
              </a:rPr>
              <a:t>Contd..</a:t>
            </a:r>
          </a:p>
        </p:txBody>
      </p:sp>
      <p:sp>
        <p:nvSpPr>
          <p:cNvPr id="5" name="TextBox 4">
            <a:extLst>
              <a:ext uri="{FF2B5EF4-FFF2-40B4-BE49-F238E27FC236}">
                <a16:creationId xmlns:a16="http://schemas.microsoft.com/office/drawing/2014/main" id="{7666D91E-238C-4DE1-B611-FC47F378F4E1}"/>
              </a:ext>
            </a:extLst>
          </p:cNvPr>
          <p:cNvSpPr txBox="1"/>
          <p:nvPr/>
        </p:nvSpPr>
        <p:spPr>
          <a:xfrm>
            <a:off x="183503" y="1592767"/>
            <a:ext cx="11685035" cy="1697068"/>
          </a:xfrm>
          <a:prstGeom prst="rect">
            <a:avLst/>
          </a:prstGeom>
          <a:noFill/>
        </p:spPr>
        <p:txBody>
          <a:bodyPr wrap="square" rtlCol="0">
            <a:spAutoFit/>
          </a:bodyPr>
          <a:lstStyle/>
          <a:p>
            <a:pPr marL="457200" indent="-457200">
              <a:lnSpc>
                <a:spcPct val="150000"/>
              </a:lnSpc>
              <a:buClr>
                <a:schemeClr val="accent1"/>
              </a:buClr>
              <a:buFont typeface="Wingdings" panose="05000000000000000000" pitchFamily="2" charset="2"/>
              <a:buChar char="§"/>
            </a:pPr>
            <a:r>
              <a:rPr lang="en-US" sz="2400" dirty="0"/>
              <a:t>Mines will be generated randomly every time you run the code</a:t>
            </a:r>
          </a:p>
          <a:p>
            <a:pPr marL="457200" indent="-457200">
              <a:lnSpc>
                <a:spcPct val="150000"/>
              </a:lnSpc>
              <a:buClr>
                <a:schemeClr val="accent1"/>
              </a:buClr>
              <a:buFont typeface="Wingdings" panose="05000000000000000000" pitchFamily="2" charset="2"/>
              <a:buChar char="§"/>
            </a:pPr>
            <a:r>
              <a:rPr lang="en-US" sz="2400" dirty="0"/>
              <a:t>Incase if user opt mine’s position for the first time then that will be handled by shifting mine itself to the first empty position.</a:t>
            </a:r>
          </a:p>
        </p:txBody>
      </p:sp>
      <p:cxnSp>
        <p:nvCxnSpPr>
          <p:cNvPr id="7" name="Straight Connector 6">
            <a:extLst>
              <a:ext uri="{FF2B5EF4-FFF2-40B4-BE49-F238E27FC236}">
                <a16:creationId xmlns:a16="http://schemas.microsoft.com/office/drawing/2014/main" id="{946CDD05-199E-4F55-8438-B21940C09BC8}"/>
              </a:ext>
            </a:extLst>
          </p:cNvPr>
          <p:cNvCxnSpPr>
            <a:cxnSpLocks/>
          </p:cNvCxnSpPr>
          <p:nvPr/>
        </p:nvCxnSpPr>
        <p:spPr>
          <a:xfrm>
            <a:off x="323462" y="1314633"/>
            <a:ext cx="10879494"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308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3D1C-94E4-4ECB-A925-502DCC92A618}"/>
              </a:ext>
            </a:extLst>
          </p:cNvPr>
          <p:cNvSpPr>
            <a:spLocks noGrp="1"/>
          </p:cNvSpPr>
          <p:nvPr>
            <p:ph type="title" idx="4294967295"/>
          </p:nvPr>
        </p:nvSpPr>
        <p:spPr>
          <a:xfrm>
            <a:off x="323462" y="326220"/>
            <a:ext cx="10058400" cy="777583"/>
          </a:xfrm>
        </p:spPr>
        <p:txBody>
          <a:bodyPr>
            <a:noAutofit/>
          </a:bodyPr>
          <a:lstStyle/>
          <a:p>
            <a:r>
              <a:rPr lang="en-US" sz="6600" dirty="0">
                <a:latin typeface="+mn-lt"/>
              </a:rPr>
              <a:t>BUILDING STRATERGY</a:t>
            </a:r>
          </a:p>
        </p:txBody>
      </p:sp>
      <p:sp>
        <p:nvSpPr>
          <p:cNvPr id="5" name="TextBox 4">
            <a:extLst>
              <a:ext uri="{FF2B5EF4-FFF2-40B4-BE49-F238E27FC236}">
                <a16:creationId xmlns:a16="http://schemas.microsoft.com/office/drawing/2014/main" id="{7666D91E-238C-4DE1-B611-FC47F378F4E1}"/>
              </a:ext>
            </a:extLst>
          </p:cNvPr>
          <p:cNvSpPr txBox="1"/>
          <p:nvPr/>
        </p:nvSpPr>
        <p:spPr>
          <a:xfrm>
            <a:off x="183503" y="1592767"/>
            <a:ext cx="11685035" cy="5021055"/>
          </a:xfrm>
          <a:prstGeom prst="rect">
            <a:avLst/>
          </a:prstGeom>
          <a:noFill/>
        </p:spPr>
        <p:txBody>
          <a:bodyPr wrap="square" rtlCol="0">
            <a:spAutoFit/>
          </a:bodyPr>
          <a:lstStyle/>
          <a:p>
            <a:pPr marL="457200" indent="-457200">
              <a:lnSpc>
                <a:spcPct val="150000"/>
              </a:lnSpc>
              <a:buClr>
                <a:schemeClr val="accent1"/>
              </a:buClr>
              <a:buFont typeface="Wingdings" panose="05000000000000000000" pitchFamily="2" charset="2"/>
              <a:buChar char="§"/>
            </a:pPr>
            <a:r>
              <a:rPr lang="en-US" sz="2400" b="1" dirty="0"/>
              <a:t>GENERATING MINES:- </a:t>
            </a:r>
            <a:r>
              <a:rPr lang="en-US" sz="2400" dirty="0"/>
              <a:t>We are using random function to generate the mines on the board but the problem with this function </a:t>
            </a:r>
            <a:r>
              <a:rPr lang="en-US" sz="2400" b="1" dirty="0"/>
              <a:t>rand() </a:t>
            </a:r>
            <a:r>
              <a:rPr lang="en-US" sz="2400" dirty="0"/>
              <a:t> is that the game will always be same for every other user so instead of this we used </a:t>
            </a:r>
            <a:r>
              <a:rPr lang="en-US" sz="2400" b="1" dirty="0" err="1"/>
              <a:t>srand</a:t>
            </a:r>
            <a:r>
              <a:rPr lang="en-US" sz="2400" b="1" dirty="0"/>
              <a:t>(time(NULL))  </a:t>
            </a:r>
            <a:r>
              <a:rPr lang="en-US" sz="2400" dirty="0"/>
              <a:t>it will use rand function but uses time as a generating seed.</a:t>
            </a:r>
          </a:p>
          <a:p>
            <a:pPr marL="457200" indent="-457200">
              <a:lnSpc>
                <a:spcPct val="150000"/>
              </a:lnSpc>
              <a:buClr>
                <a:schemeClr val="accent1"/>
              </a:buClr>
              <a:buFont typeface="Wingdings" panose="05000000000000000000" pitchFamily="2" charset="2"/>
              <a:buChar char="§"/>
            </a:pPr>
            <a:r>
              <a:rPr lang="en-US" sz="2400" b="1" dirty="0"/>
              <a:t>TWO BOARDS:- </a:t>
            </a:r>
            <a:r>
              <a:rPr lang="en-US" sz="2400" dirty="0"/>
              <a:t>Two boards will be used </a:t>
            </a:r>
            <a:r>
              <a:rPr lang="en-US" sz="2400" b="1" dirty="0" err="1"/>
              <a:t>myboard</a:t>
            </a:r>
            <a:r>
              <a:rPr lang="en-US" sz="2400" b="1" dirty="0"/>
              <a:t> </a:t>
            </a:r>
            <a:r>
              <a:rPr lang="en-US" sz="2400" dirty="0"/>
              <a:t>and </a:t>
            </a:r>
            <a:r>
              <a:rPr lang="en-US" sz="2400" b="1" dirty="0" err="1"/>
              <a:t>realboard</a:t>
            </a:r>
            <a:endParaRPr lang="en-US" sz="2400" b="1" dirty="0"/>
          </a:p>
          <a:p>
            <a:pPr marL="2286000" lvl="4" indent="-457200">
              <a:lnSpc>
                <a:spcPct val="150000"/>
              </a:lnSpc>
              <a:buClr>
                <a:schemeClr val="accent1"/>
              </a:buClr>
              <a:buFont typeface="Wingdings" panose="05000000000000000000" pitchFamily="2" charset="2"/>
              <a:buChar char="§"/>
            </a:pPr>
            <a:r>
              <a:rPr lang="en-US" sz="2400" dirty="0" err="1"/>
              <a:t>Myboard</a:t>
            </a:r>
            <a:r>
              <a:rPr lang="en-US" sz="2400" dirty="0"/>
              <a:t> will be displayed every time for user.</a:t>
            </a:r>
          </a:p>
          <a:p>
            <a:pPr marL="2286000" lvl="4" indent="-457200">
              <a:lnSpc>
                <a:spcPct val="150000"/>
              </a:lnSpc>
              <a:buClr>
                <a:schemeClr val="accent1"/>
              </a:buClr>
              <a:buFont typeface="Wingdings" panose="05000000000000000000" pitchFamily="2" charset="2"/>
              <a:buChar char="§"/>
            </a:pPr>
            <a:r>
              <a:rPr lang="en-US" sz="2400" dirty="0" err="1"/>
              <a:t>Realboard</a:t>
            </a:r>
            <a:r>
              <a:rPr lang="en-US" sz="2400" dirty="0"/>
              <a:t> will be for us that know the position of mines this will never be showed to user.</a:t>
            </a:r>
          </a:p>
          <a:p>
            <a:pPr marL="457200" indent="-457200">
              <a:lnSpc>
                <a:spcPct val="150000"/>
              </a:lnSpc>
              <a:buClr>
                <a:schemeClr val="accent1"/>
              </a:buClr>
              <a:buFont typeface="Wingdings" panose="05000000000000000000" pitchFamily="2" charset="2"/>
              <a:buChar char="§"/>
            </a:pPr>
            <a:endParaRPr lang="en-US" sz="2400" dirty="0"/>
          </a:p>
        </p:txBody>
      </p:sp>
      <p:cxnSp>
        <p:nvCxnSpPr>
          <p:cNvPr id="7" name="Straight Connector 6">
            <a:extLst>
              <a:ext uri="{FF2B5EF4-FFF2-40B4-BE49-F238E27FC236}">
                <a16:creationId xmlns:a16="http://schemas.microsoft.com/office/drawing/2014/main" id="{946CDD05-199E-4F55-8438-B21940C09BC8}"/>
              </a:ext>
            </a:extLst>
          </p:cNvPr>
          <p:cNvCxnSpPr>
            <a:cxnSpLocks/>
          </p:cNvCxnSpPr>
          <p:nvPr/>
        </p:nvCxnSpPr>
        <p:spPr>
          <a:xfrm>
            <a:off x="323462" y="1314633"/>
            <a:ext cx="10879494"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623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3D1C-94E4-4ECB-A925-502DCC92A618}"/>
              </a:ext>
            </a:extLst>
          </p:cNvPr>
          <p:cNvSpPr>
            <a:spLocks noGrp="1"/>
          </p:cNvSpPr>
          <p:nvPr>
            <p:ph type="title" idx="4294967295"/>
          </p:nvPr>
        </p:nvSpPr>
        <p:spPr>
          <a:xfrm>
            <a:off x="323462" y="326220"/>
            <a:ext cx="10058400" cy="777583"/>
          </a:xfrm>
        </p:spPr>
        <p:txBody>
          <a:bodyPr>
            <a:noAutofit/>
          </a:bodyPr>
          <a:lstStyle/>
          <a:p>
            <a:r>
              <a:rPr lang="en-US" sz="6600" dirty="0">
                <a:latin typeface="+mn-lt"/>
              </a:rPr>
              <a:t>Contd..</a:t>
            </a:r>
          </a:p>
        </p:txBody>
      </p:sp>
      <p:sp>
        <p:nvSpPr>
          <p:cNvPr id="5" name="TextBox 4">
            <a:extLst>
              <a:ext uri="{FF2B5EF4-FFF2-40B4-BE49-F238E27FC236}">
                <a16:creationId xmlns:a16="http://schemas.microsoft.com/office/drawing/2014/main" id="{7666D91E-238C-4DE1-B611-FC47F378F4E1}"/>
              </a:ext>
            </a:extLst>
          </p:cNvPr>
          <p:cNvSpPr txBox="1"/>
          <p:nvPr/>
        </p:nvSpPr>
        <p:spPr>
          <a:xfrm>
            <a:off x="253482" y="1872686"/>
            <a:ext cx="11685035" cy="3359061"/>
          </a:xfrm>
          <a:prstGeom prst="rect">
            <a:avLst/>
          </a:prstGeom>
          <a:noFill/>
        </p:spPr>
        <p:txBody>
          <a:bodyPr wrap="square" rtlCol="0">
            <a:spAutoFit/>
          </a:bodyPr>
          <a:lstStyle/>
          <a:p>
            <a:pPr marL="457200" indent="-457200">
              <a:lnSpc>
                <a:spcPct val="150000"/>
              </a:lnSpc>
              <a:buClr>
                <a:schemeClr val="accent1"/>
              </a:buClr>
              <a:buFont typeface="Wingdings" panose="05000000000000000000" pitchFamily="2" charset="2"/>
              <a:buChar char="§"/>
            </a:pPr>
            <a:r>
              <a:rPr lang="en-US" sz="2400" b="1" dirty="0" err="1"/>
              <a:t>playMinesweeperUtil</a:t>
            </a:r>
            <a:r>
              <a:rPr lang="en-US" sz="2400" b="1" dirty="0"/>
              <a:t>() :- </a:t>
            </a:r>
            <a:r>
              <a:rPr lang="en-US" sz="2400" dirty="0"/>
              <a:t>This is the core code of the game. This function will recursively clear all the blocks that have no surrounding mines. This way it will be easier for user to play game.</a:t>
            </a:r>
          </a:p>
          <a:p>
            <a:pPr>
              <a:lnSpc>
                <a:spcPct val="150000"/>
              </a:lnSpc>
              <a:buClr>
                <a:schemeClr val="accent1"/>
              </a:buClr>
            </a:pPr>
            <a:r>
              <a:rPr lang="en-US" sz="2400" dirty="0"/>
              <a:t>	This function is responsible for ending the game if user input the coordinate  of the 	mines.</a:t>
            </a:r>
          </a:p>
          <a:p>
            <a:pPr>
              <a:lnSpc>
                <a:spcPct val="150000"/>
              </a:lnSpc>
              <a:buClr>
                <a:schemeClr val="accent1"/>
              </a:buClr>
            </a:pPr>
            <a:r>
              <a:rPr lang="en-US" sz="2400" dirty="0"/>
              <a:t>	</a:t>
            </a:r>
          </a:p>
        </p:txBody>
      </p:sp>
      <p:cxnSp>
        <p:nvCxnSpPr>
          <p:cNvPr id="7" name="Straight Connector 6">
            <a:extLst>
              <a:ext uri="{FF2B5EF4-FFF2-40B4-BE49-F238E27FC236}">
                <a16:creationId xmlns:a16="http://schemas.microsoft.com/office/drawing/2014/main" id="{946CDD05-199E-4F55-8438-B21940C09BC8}"/>
              </a:ext>
            </a:extLst>
          </p:cNvPr>
          <p:cNvCxnSpPr>
            <a:cxnSpLocks/>
          </p:cNvCxnSpPr>
          <p:nvPr/>
        </p:nvCxnSpPr>
        <p:spPr>
          <a:xfrm>
            <a:off x="323462" y="1314633"/>
            <a:ext cx="10879494"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12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3D1C-94E4-4ECB-A925-502DCC92A618}"/>
              </a:ext>
            </a:extLst>
          </p:cNvPr>
          <p:cNvSpPr>
            <a:spLocks noGrp="1"/>
          </p:cNvSpPr>
          <p:nvPr>
            <p:ph type="title" idx="4294967295"/>
          </p:nvPr>
        </p:nvSpPr>
        <p:spPr>
          <a:xfrm>
            <a:off x="323462" y="326220"/>
            <a:ext cx="10058400" cy="777583"/>
          </a:xfrm>
        </p:spPr>
        <p:txBody>
          <a:bodyPr>
            <a:noAutofit/>
          </a:bodyPr>
          <a:lstStyle/>
          <a:p>
            <a:r>
              <a:rPr lang="en-US" sz="6600" dirty="0">
                <a:latin typeface="+mn-lt"/>
              </a:rPr>
              <a:t>PROGRAMMING PRACTICES </a:t>
            </a:r>
          </a:p>
        </p:txBody>
      </p:sp>
      <p:sp>
        <p:nvSpPr>
          <p:cNvPr id="5" name="TextBox 4">
            <a:extLst>
              <a:ext uri="{FF2B5EF4-FFF2-40B4-BE49-F238E27FC236}">
                <a16:creationId xmlns:a16="http://schemas.microsoft.com/office/drawing/2014/main" id="{7666D91E-238C-4DE1-B611-FC47F378F4E1}"/>
              </a:ext>
            </a:extLst>
          </p:cNvPr>
          <p:cNvSpPr txBox="1"/>
          <p:nvPr/>
        </p:nvSpPr>
        <p:spPr>
          <a:xfrm>
            <a:off x="323462" y="1103803"/>
            <a:ext cx="11685035" cy="5196166"/>
          </a:xfrm>
          <a:prstGeom prst="rect">
            <a:avLst/>
          </a:prstGeom>
          <a:noFill/>
        </p:spPr>
        <p:txBody>
          <a:bodyPr wrap="square" rtlCol="0">
            <a:spAutoFit/>
          </a:bodyPr>
          <a:lstStyle/>
          <a:p>
            <a:pPr marL="457200" indent="-457200">
              <a:lnSpc>
                <a:spcPct val="150000"/>
              </a:lnSpc>
              <a:buClr>
                <a:schemeClr val="accent1"/>
              </a:buClr>
              <a:buFont typeface="Wingdings" panose="05000000000000000000" pitchFamily="2" charset="2"/>
              <a:buChar char="§"/>
            </a:pPr>
            <a:r>
              <a:rPr lang="en-US" sz="2800" dirty="0"/>
              <a:t>Well commented code</a:t>
            </a:r>
          </a:p>
          <a:p>
            <a:pPr marL="457200" indent="-457200">
              <a:lnSpc>
                <a:spcPct val="150000"/>
              </a:lnSpc>
              <a:buClr>
                <a:schemeClr val="accent1"/>
              </a:buClr>
              <a:buFont typeface="Wingdings" panose="05000000000000000000" pitchFamily="2" charset="2"/>
              <a:buChar char="§"/>
            </a:pPr>
            <a:r>
              <a:rPr lang="en-US" sz="2800" dirty="0"/>
              <a:t>Use of function overloading</a:t>
            </a:r>
          </a:p>
          <a:p>
            <a:pPr marL="457200" indent="-457200">
              <a:lnSpc>
                <a:spcPct val="150000"/>
              </a:lnSpc>
              <a:buClr>
                <a:schemeClr val="accent1"/>
              </a:buClr>
              <a:buFont typeface="Wingdings" panose="05000000000000000000" pitchFamily="2" charset="2"/>
              <a:buChar char="§"/>
            </a:pPr>
            <a:r>
              <a:rPr lang="en-US" sz="2800" dirty="0"/>
              <a:t>Use of Define constants</a:t>
            </a:r>
          </a:p>
          <a:p>
            <a:pPr marL="457200" indent="-457200">
              <a:lnSpc>
                <a:spcPct val="150000"/>
              </a:lnSpc>
              <a:buClr>
                <a:schemeClr val="accent1"/>
              </a:buClr>
              <a:buFont typeface="Wingdings" panose="05000000000000000000" pitchFamily="2" charset="2"/>
              <a:buChar char="§"/>
            </a:pPr>
            <a:r>
              <a:rPr lang="en-US" sz="2800" dirty="0"/>
              <a:t>Generation of Mines are Random not hardcoded</a:t>
            </a:r>
          </a:p>
          <a:p>
            <a:pPr marL="457200" indent="-457200">
              <a:lnSpc>
                <a:spcPct val="150000"/>
              </a:lnSpc>
              <a:buClr>
                <a:schemeClr val="accent1"/>
              </a:buClr>
              <a:buFont typeface="Wingdings" panose="05000000000000000000" pitchFamily="2" charset="2"/>
              <a:buChar char="§"/>
            </a:pPr>
            <a:r>
              <a:rPr lang="en-US" sz="2800" dirty="0"/>
              <a:t>Avoided too complex methods</a:t>
            </a:r>
          </a:p>
          <a:p>
            <a:pPr marL="457200" indent="-457200">
              <a:lnSpc>
                <a:spcPct val="150000"/>
              </a:lnSpc>
              <a:buClr>
                <a:schemeClr val="accent1"/>
              </a:buClr>
              <a:buFont typeface="Wingdings" panose="05000000000000000000" pitchFamily="2" charset="2"/>
              <a:buChar char="§"/>
            </a:pPr>
            <a:r>
              <a:rPr lang="en-US" sz="2800" dirty="0"/>
              <a:t>Every task is under different function</a:t>
            </a:r>
          </a:p>
          <a:p>
            <a:pPr marL="457200" indent="-457200">
              <a:lnSpc>
                <a:spcPct val="150000"/>
              </a:lnSpc>
              <a:buClr>
                <a:schemeClr val="accent1"/>
              </a:buClr>
              <a:buFont typeface="Wingdings" panose="05000000000000000000" pitchFamily="2" charset="2"/>
              <a:buChar char="§"/>
            </a:pPr>
            <a:r>
              <a:rPr lang="en-US" sz="2800" dirty="0"/>
              <a:t>Recursion, call by value and call by reference</a:t>
            </a:r>
          </a:p>
          <a:p>
            <a:pPr marL="457200" indent="-457200">
              <a:lnSpc>
                <a:spcPct val="150000"/>
              </a:lnSpc>
              <a:buClr>
                <a:schemeClr val="accent1"/>
              </a:buClr>
              <a:buFont typeface="Wingdings" panose="05000000000000000000" pitchFamily="2" charset="2"/>
              <a:buChar char="§"/>
            </a:pPr>
            <a:r>
              <a:rPr lang="en-US" sz="2800" dirty="0"/>
              <a:t>Code Indentation</a:t>
            </a:r>
          </a:p>
        </p:txBody>
      </p:sp>
      <p:cxnSp>
        <p:nvCxnSpPr>
          <p:cNvPr id="7" name="Straight Connector 6">
            <a:extLst>
              <a:ext uri="{FF2B5EF4-FFF2-40B4-BE49-F238E27FC236}">
                <a16:creationId xmlns:a16="http://schemas.microsoft.com/office/drawing/2014/main" id="{946CDD05-199E-4F55-8438-B21940C09BC8}"/>
              </a:ext>
            </a:extLst>
          </p:cNvPr>
          <p:cNvCxnSpPr>
            <a:cxnSpLocks/>
          </p:cNvCxnSpPr>
          <p:nvPr/>
        </p:nvCxnSpPr>
        <p:spPr>
          <a:xfrm>
            <a:off x="323462" y="1103803"/>
            <a:ext cx="10879494"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093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E11BF-D6AD-4619-B393-34A0632B2890}"/>
              </a:ext>
            </a:extLst>
          </p:cNvPr>
          <p:cNvSpPr txBox="1"/>
          <p:nvPr/>
        </p:nvSpPr>
        <p:spPr>
          <a:xfrm>
            <a:off x="569166" y="2370443"/>
            <a:ext cx="10403632" cy="3046988"/>
          </a:xfrm>
          <a:prstGeom prst="rect">
            <a:avLst/>
          </a:prstGeom>
          <a:noFill/>
        </p:spPr>
        <p:txBody>
          <a:bodyPr wrap="square" rtlCol="0">
            <a:spAutoFit/>
          </a:bodyPr>
          <a:lstStyle/>
          <a:p>
            <a:pPr algn="ctr"/>
            <a:r>
              <a:rPr lang="en-US" sz="9600" dirty="0"/>
              <a:t>THANK YOU</a:t>
            </a:r>
          </a:p>
          <a:p>
            <a:pPr marL="457200" indent="-457200">
              <a:buFont typeface="Arial" panose="020B0604020202020204" pitchFamily="34" charset="0"/>
              <a:buChar char="•"/>
            </a:pPr>
            <a:endParaRPr lang="en-US" sz="9600" dirty="0"/>
          </a:p>
        </p:txBody>
      </p:sp>
    </p:spTree>
    <p:extLst>
      <p:ext uri="{BB962C8B-B14F-4D97-AF65-F5344CB8AC3E}">
        <p14:creationId xmlns:p14="http://schemas.microsoft.com/office/powerpoint/2010/main" val="5151376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3627</TotalTime>
  <Words>458</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Retrospect</vt:lpstr>
      <vt:lpstr>PLAY MINESWEEPER </vt:lpstr>
      <vt:lpstr>INDEX</vt:lpstr>
      <vt:lpstr>INTRODUCTION</vt:lpstr>
      <vt:lpstr>CORE IDEA</vt:lpstr>
      <vt:lpstr>Contd..</vt:lpstr>
      <vt:lpstr>BUILDING STRATERGY</vt:lpstr>
      <vt:lpstr>Contd..</vt:lpstr>
      <vt:lpstr>PROGRAMMING PRACTICES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EDGE DETECTION USING CANNY OPERATOR</dc:title>
  <dc:creator>Soraj Kandari</dc:creator>
  <cp:lastModifiedBy>Soraj Kandari</cp:lastModifiedBy>
  <cp:revision>113</cp:revision>
  <dcterms:created xsi:type="dcterms:W3CDTF">2020-10-07T18:00:50Z</dcterms:created>
  <dcterms:modified xsi:type="dcterms:W3CDTF">2023-10-04T18:09:08Z</dcterms:modified>
</cp:coreProperties>
</file>