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73" r:id="rId7"/>
    <p:sldId id="274" r:id="rId8"/>
    <p:sldId id="275" r:id="rId9"/>
    <p:sldId id="276" r:id="rId10"/>
    <p:sldId id="262" r:id="rId11"/>
    <p:sldId id="277" r:id="rId12"/>
    <p:sldId id="279" r:id="rId13"/>
    <p:sldId id="280" r:id="rId14"/>
    <p:sldId id="281" r:id="rId15"/>
    <p:sldId id="295" r:id="rId16"/>
    <p:sldId id="284" r:id="rId17"/>
    <p:sldId id="285" r:id="rId18"/>
    <p:sldId id="287" r:id="rId19"/>
    <p:sldId id="288" r:id="rId20"/>
    <p:sldId id="289" r:id="rId21"/>
    <p:sldId id="290" r:id="rId22"/>
    <p:sldId id="291" r:id="rId23"/>
    <p:sldId id="292" r:id="rId24"/>
    <p:sldId id="293" r:id="rId25"/>
    <p:sldId id="29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9" d="100"/>
          <a:sy n="99" d="100"/>
        </p:scale>
        <p:origin x="-970" y="2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quora.com/What-is-logistic-regression" TargetMode="External"/><Relationship Id="rId2" Type="http://schemas.openxmlformats.org/officeDocument/2006/relationships/hyperlink" Target="http://www.statsoft.com/Textbook/Random-Forest" TargetMode="External"/><Relationship Id="rId1" Type="http://schemas.openxmlformats.org/officeDocument/2006/relationships/slideLayout" Target="../slideLayouts/slideLayout2.xml"/><Relationship Id="rId6" Type="http://schemas.openxmlformats.org/officeDocument/2006/relationships/hyperlink" Target="http://visit.crowdflower.com/rs/416-ZBE-142/images/CrowdFlower_DataScienceReport_2016.pdf" TargetMode="External"/><Relationship Id="rId5" Type="http://schemas.openxmlformats.org/officeDocument/2006/relationships/hyperlink" Target="https://www.dezyre.com/article/why-data-preparation-is-an-important-part-of-data-science/242" TargetMode="External"/><Relationship Id="rId4" Type="http://schemas.openxmlformats.org/officeDocument/2006/relationships/hyperlink" Target="http://blog.revolutionanalytics.com/2016/03/16-years-of-r-history.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smtClean="0"/>
              <a:t>Analysis </a:t>
            </a:r>
            <a:r>
              <a:rPr lang="en-IN" b="1" dirty="0" smtClean="0"/>
              <a:t>of Software </a:t>
            </a:r>
            <a:r>
              <a:rPr lang="en-IN" b="1" dirty="0" smtClean="0"/>
              <a:t>Defect Prediction Models </a:t>
            </a:r>
            <a:r>
              <a:rPr lang="en-IN" b="1" dirty="0" smtClean="0"/>
              <a:t>for Defect Categorisation</a:t>
            </a:r>
            <a:r>
              <a:rPr lang="en-IN" dirty="0" smtClean="0"/>
              <a:t/>
            </a:r>
            <a:br>
              <a:rPr lang="en-IN" dirty="0" smtClean="0"/>
            </a:b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Flow </a:t>
            </a:r>
            <a:endParaRPr lang="en-IN" dirty="0"/>
          </a:p>
        </p:txBody>
      </p:sp>
      <p:pic>
        <p:nvPicPr>
          <p:cNvPr id="5" name="Content Placeholder 4" descr="Screenshot (12).png"/>
          <p:cNvPicPr>
            <a:picLocks noGrp="1" noChangeAspect="1"/>
          </p:cNvPicPr>
          <p:nvPr>
            <p:ph idx="1"/>
          </p:nvPr>
        </p:nvPicPr>
        <p:blipFill>
          <a:blip r:embed="rId2"/>
          <a:stretch>
            <a:fillRect/>
          </a:stretch>
        </p:blipFill>
        <p:spPr>
          <a:xfrm>
            <a:off x="2452209" y="1600200"/>
            <a:ext cx="4239581" cy="452596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Problem statement</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a:bodyPr>
          <a:lstStyle/>
          <a:p>
            <a:r>
              <a:rPr lang="en-US" dirty="0" smtClean="0"/>
              <a:t>To detect the software defects by building a model and investigate if all the classifiers detect same defects or not and show the results using </a:t>
            </a:r>
            <a:r>
              <a:rPr lang="en-US" dirty="0" err="1" smtClean="0"/>
              <a:t>venn</a:t>
            </a:r>
            <a:r>
              <a:rPr lang="en-US" dirty="0" smtClean="0"/>
              <a:t> diagrams.</a:t>
            </a:r>
          </a:p>
          <a:p>
            <a:endParaRPr lang="en-IN" dirty="0" smtClean="0"/>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Preparation</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Data </a:t>
            </a:r>
            <a:r>
              <a:rPr lang="en-IN" dirty="0" smtClean="0"/>
              <a:t>preparing provides the direction to our research. It is extent to which we cleaned the data which decides how fruitful our algorithms will be. This quite clearly tells that cleaning the data is as significant to any firm as making good algorithms is. More often than not this turns out to be the point of differentiation between great enterprise data scientist and moderate enterprise data scientist. Here data provided was already in the useable format and it did not require cleaning.</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EDA (Exploratory Data Analysis)</a:t>
            </a:r>
            <a:br>
              <a:rPr lang="en-IN" b="1" dirty="0" smtClean="0"/>
            </a:br>
            <a:endParaRPr lang="en-IN" dirty="0"/>
          </a:p>
        </p:txBody>
      </p:sp>
      <p:sp>
        <p:nvSpPr>
          <p:cNvPr id="3" name="Content Placeholder 2"/>
          <p:cNvSpPr>
            <a:spLocks noGrp="1"/>
          </p:cNvSpPr>
          <p:nvPr>
            <p:ph idx="1"/>
          </p:nvPr>
        </p:nvSpPr>
        <p:spPr/>
        <p:txBody>
          <a:bodyPr>
            <a:normAutofit/>
          </a:bodyPr>
          <a:lstStyle/>
          <a:p>
            <a:r>
              <a:rPr lang="en-IN" dirty="0" smtClean="0"/>
              <a:t>It </a:t>
            </a:r>
            <a:r>
              <a:rPr lang="en-IN" dirty="0" smtClean="0"/>
              <a:t>is the approach to analyze data with the motive to summarize the main characteristics of the data and get vital insights. Mostly graphical methods like scatter plots, histograms, bar graphs, line plots etc. are used but it does have certain quantitative techniques as well. </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Modelling</a:t>
            </a:r>
            <a:endParaRPr lang="en-IN" dirty="0"/>
          </a:p>
        </p:txBody>
      </p:sp>
      <p:sp>
        <p:nvSpPr>
          <p:cNvPr id="3" name="Content Placeholder 2"/>
          <p:cNvSpPr>
            <a:spLocks noGrp="1"/>
          </p:cNvSpPr>
          <p:nvPr>
            <p:ph idx="1"/>
          </p:nvPr>
        </p:nvSpPr>
        <p:spPr/>
        <p:txBody>
          <a:bodyPr>
            <a:normAutofit/>
          </a:bodyPr>
          <a:lstStyle/>
          <a:p>
            <a:pPr algn="just" latinLnBrk="1"/>
            <a:r>
              <a:rPr lang="en-IN" dirty="0" smtClean="0"/>
              <a:t>In </a:t>
            </a:r>
            <a:r>
              <a:rPr lang="en-IN" dirty="0" smtClean="0"/>
              <a:t>machine learning we make computers learn from experiences. For this purpose we </a:t>
            </a:r>
            <a:r>
              <a:rPr lang="en-IN" dirty="0" smtClean="0"/>
              <a:t>use       training data </a:t>
            </a:r>
            <a:r>
              <a:rPr lang="en-IN" dirty="0" smtClean="0"/>
              <a:t>to train our models which is </a:t>
            </a:r>
            <a:r>
              <a:rPr lang="en-IN" dirty="0" smtClean="0"/>
              <a:t>        called modelling </a:t>
            </a:r>
            <a:r>
              <a:rPr lang="en-IN" dirty="0" smtClean="0"/>
              <a:t>and then use the learning to </a:t>
            </a:r>
            <a:r>
              <a:rPr lang="en-IN" dirty="0" smtClean="0"/>
              <a:t>           estimate or classify results.</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pPr lvl="0">
              <a:buNone/>
            </a:pPr>
            <a:r>
              <a:rPr lang="en-US" b="1" dirty="0" smtClean="0"/>
              <a:t>Modeling techniques used:</a:t>
            </a:r>
          </a:p>
          <a:p>
            <a:pPr lvl="0"/>
            <a:endParaRPr lang="en-US" b="1" dirty="0" smtClean="0"/>
          </a:p>
          <a:p>
            <a:pPr lvl="0"/>
            <a:r>
              <a:rPr lang="en-US" b="1" dirty="0" smtClean="0"/>
              <a:t>Random </a:t>
            </a:r>
            <a:r>
              <a:rPr lang="en-US" b="1" dirty="0" smtClean="0"/>
              <a:t>forest</a:t>
            </a:r>
            <a:r>
              <a:rPr lang="en-US" dirty="0" smtClean="0"/>
              <a:t>: </a:t>
            </a:r>
            <a:r>
              <a:rPr lang="en-IN" dirty="0" smtClean="0"/>
              <a:t>It is a collection or ensemble of trees which when given predictor values are capable of producing results. It classifies or associates the independent variables with the category of dependent variables associated to it. In regression problems estimate given by the dependent variables is the response of the tree</a:t>
            </a:r>
          </a:p>
          <a:p>
            <a:pPr>
              <a:buNone/>
            </a:pPr>
            <a:endParaRPr lang="en-IN" dirty="0" smtClean="0"/>
          </a:p>
          <a:p>
            <a:pPr lvl="0"/>
            <a:r>
              <a:rPr lang="en-US" b="1" dirty="0" smtClean="0"/>
              <a:t>Logistic regression</a:t>
            </a:r>
            <a:r>
              <a:rPr lang="en-US" dirty="0" smtClean="0"/>
              <a:t>: It is used to separate kinds of data by using linear decision boundary. Number of errors in it can be reduced by gradient descent. But here the focus is on the reduction of log loss function which gives higher values to misclassified points as compared to that of the adequately classified ones. This is further explained in depth in next chapter</a:t>
            </a:r>
            <a:r>
              <a:rPr lang="en-US" dirty="0" smtClean="0"/>
              <a:t>.</a:t>
            </a:r>
          </a:p>
          <a:p>
            <a:pPr lvl="0">
              <a:buNone/>
            </a:pPr>
            <a:r>
              <a:rPr lang="en-US" dirty="0" smtClean="0"/>
              <a:t> </a:t>
            </a:r>
            <a:endParaRPr lang="en-IN" dirty="0" smtClean="0"/>
          </a:p>
          <a:p>
            <a:pPr lvl="0"/>
            <a:r>
              <a:rPr lang="en-US" b="1" dirty="0" smtClean="0"/>
              <a:t>Support Vector Machines</a:t>
            </a:r>
            <a:r>
              <a:rPr lang="en-US" dirty="0" smtClean="0"/>
              <a:t>: Out of the two possible regression lines the best is the one which is optimistically away from boundary point of each section. For this now we don't use 'Gradient Descent' rather we use 'linear optimization'. And on the whole this method is called 'Support Vector Machines'. Kernel Trick is used in Support Vector Machines when line is not enough to split. We either use different geometric curves or we can either use different planes for different sets (both of them are same).</a:t>
            </a:r>
            <a:endParaRPr lang="en-IN" dirty="0" smtClean="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graphicFrame>
        <p:nvGraphicFramePr>
          <p:cNvPr id="4" name="Content Placeholder 3"/>
          <p:cNvGraphicFramePr>
            <a:graphicFrameLocks noGrp="1"/>
          </p:cNvGraphicFramePr>
          <p:nvPr>
            <p:ph idx="1"/>
          </p:nvPr>
        </p:nvGraphicFramePr>
        <p:xfrm>
          <a:off x="533400" y="2438400"/>
          <a:ext cx="8229600" cy="3657601"/>
        </p:xfrm>
        <a:graphic>
          <a:graphicData uri="http://schemas.openxmlformats.org/drawingml/2006/table">
            <a:tbl>
              <a:tblPr firstRow="1" bandRow="1">
                <a:tableStyleId>{5C22544A-7EE6-4342-B048-85BDC9FD1C3A}</a:tableStyleId>
              </a:tblPr>
              <a:tblGrid>
                <a:gridCol w="2057400"/>
                <a:gridCol w="2057400"/>
                <a:gridCol w="2057400"/>
                <a:gridCol w="2057400"/>
              </a:tblGrid>
              <a:tr h="817123">
                <a:tc>
                  <a:txBody>
                    <a:bodyPr/>
                    <a:lstStyle/>
                    <a:p>
                      <a:pPr latinLnBrk="1">
                        <a:lnSpc>
                          <a:spcPct val="150000"/>
                        </a:lnSpc>
                        <a:spcAft>
                          <a:spcPts val="0"/>
                        </a:spcAft>
                      </a:pPr>
                      <a:endParaRPr lang="en-IN" sz="1100" dirty="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a:latin typeface="Times New Roman"/>
                          <a:ea typeface="Times New Roman"/>
                          <a:cs typeface="Times New Roman"/>
                        </a:rPr>
                        <a:t>Logistic Regression (in %)</a:t>
                      </a:r>
                      <a:endParaRPr lang="en-IN" sz="110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a:latin typeface="Times New Roman"/>
                          <a:ea typeface="Times New Roman"/>
                          <a:cs typeface="Times New Roman"/>
                        </a:rPr>
                        <a:t>Random Forest</a:t>
                      </a:r>
                      <a:endParaRPr lang="en-IN" sz="1100">
                        <a:latin typeface="Consolas"/>
                        <a:ea typeface="Times New Roman"/>
                        <a:cs typeface="Times New Roman"/>
                      </a:endParaRPr>
                    </a:p>
                    <a:p>
                      <a:pPr latinLnBrk="1">
                        <a:lnSpc>
                          <a:spcPct val="150000"/>
                        </a:lnSpc>
                        <a:spcAft>
                          <a:spcPts val="0"/>
                        </a:spcAft>
                      </a:pPr>
                      <a:r>
                        <a:rPr lang="en-IN" sz="1400" b="1" i="1">
                          <a:latin typeface="Times New Roman"/>
                          <a:ea typeface="Times New Roman"/>
                          <a:cs typeface="Times New Roman"/>
                        </a:rPr>
                        <a:t> (in %)</a:t>
                      </a:r>
                      <a:endParaRPr lang="en-IN" sz="110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dirty="0">
                          <a:latin typeface="Times New Roman"/>
                          <a:ea typeface="Times New Roman"/>
                          <a:cs typeface="Times New Roman"/>
                        </a:rPr>
                        <a:t>SVM (in %)</a:t>
                      </a:r>
                      <a:endParaRPr lang="en-IN" sz="1100" dirty="0">
                        <a:latin typeface="Consolas"/>
                        <a:ea typeface="Times New Roman"/>
                        <a:cs typeface="Times New Roman"/>
                      </a:endParaRPr>
                    </a:p>
                  </a:txBody>
                  <a:tcPr marL="68580" marR="68580" marT="0" marB="0"/>
                </a:tc>
              </a:tr>
              <a:tr h="473413">
                <a:tc>
                  <a:txBody>
                    <a:bodyPr/>
                    <a:lstStyle/>
                    <a:p>
                      <a:pPr latinLnBrk="1">
                        <a:lnSpc>
                          <a:spcPct val="150000"/>
                        </a:lnSpc>
                        <a:spcAft>
                          <a:spcPts val="0"/>
                        </a:spcAft>
                      </a:pPr>
                      <a:r>
                        <a:rPr lang="en-IN" sz="1400" b="1" i="1">
                          <a:latin typeface="Times New Roman"/>
                          <a:ea typeface="Times New Roman"/>
                          <a:cs typeface="Times New Roman"/>
                        </a:rPr>
                        <a:t>Ant</a:t>
                      </a:r>
                      <a:endParaRPr lang="en-IN" sz="110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dirty="0">
                          <a:latin typeface="Times New Roman"/>
                          <a:ea typeface="Times New Roman"/>
                          <a:cs typeface="Times New Roman"/>
                        </a:rPr>
                        <a:t>69.57</a:t>
                      </a:r>
                      <a:endParaRPr lang="en-IN" sz="1100" dirty="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a:latin typeface="Times New Roman"/>
                          <a:ea typeface="Times New Roman"/>
                          <a:cs typeface="Times New Roman"/>
                        </a:rPr>
                        <a:t>75.36</a:t>
                      </a:r>
                      <a:endParaRPr lang="en-IN" sz="110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dirty="0">
                          <a:latin typeface="Times New Roman"/>
                          <a:ea typeface="Times New Roman"/>
                          <a:cs typeface="Times New Roman"/>
                        </a:rPr>
                        <a:t>63.77</a:t>
                      </a:r>
                      <a:endParaRPr lang="en-IN" sz="1100" dirty="0">
                        <a:latin typeface="Consolas"/>
                        <a:ea typeface="Times New Roman"/>
                        <a:cs typeface="Times New Roman"/>
                      </a:endParaRPr>
                    </a:p>
                  </a:txBody>
                  <a:tcPr marL="68580" marR="68580" marT="0" marB="0"/>
                </a:tc>
              </a:tr>
              <a:tr h="473413">
                <a:tc>
                  <a:txBody>
                    <a:bodyPr/>
                    <a:lstStyle/>
                    <a:p>
                      <a:pPr latinLnBrk="1">
                        <a:lnSpc>
                          <a:spcPct val="150000"/>
                        </a:lnSpc>
                        <a:spcAft>
                          <a:spcPts val="0"/>
                        </a:spcAft>
                      </a:pPr>
                      <a:r>
                        <a:rPr lang="en-IN" sz="1400" b="1" i="1">
                          <a:latin typeface="Times New Roman"/>
                          <a:ea typeface="Times New Roman"/>
                          <a:cs typeface="Times New Roman"/>
                        </a:rPr>
                        <a:t>Ivy</a:t>
                      </a:r>
                      <a:endParaRPr lang="en-IN" sz="110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dirty="0">
                          <a:latin typeface="Times New Roman"/>
                          <a:ea typeface="Times New Roman"/>
                          <a:cs typeface="Times New Roman"/>
                        </a:rPr>
                        <a:t>91.51</a:t>
                      </a:r>
                      <a:endParaRPr lang="en-IN" sz="1100" dirty="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a:latin typeface="Times New Roman"/>
                          <a:ea typeface="Times New Roman"/>
                          <a:cs typeface="Times New Roman"/>
                        </a:rPr>
                        <a:t>90.57</a:t>
                      </a:r>
                      <a:endParaRPr lang="en-IN" sz="110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dirty="0">
                          <a:latin typeface="Times New Roman"/>
                          <a:ea typeface="Times New Roman"/>
                          <a:cs typeface="Times New Roman"/>
                        </a:rPr>
                        <a:t>91.51</a:t>
                      </a:r>
                      <a:endParaRPr lang="en-IN" sz="1100" dirty="0">
                        <a:latin typeface="Consolas"/>
                        <a:ea typeface="Times New Roman"/>
                        <a:cs typeface="Times New Roman"/>
                      </a:endParaRPr>
                    </a:p>
                  </a:txBody>
                  <a:tcPr marL="68580" marR="68580" marT="0" marB="0"/>
                </a:tc>
              </a:tr>
              <a:tr h="473413">
                <a:tc>
                  <a:txBody>
                    <a:bodyPr/>
                    <a:lstStyle/>
                    <a:p>
                      <a:pPr latinLnBrk="1">
                        <a:lnSpc>
                          <a:spcPct val="150000"/>
                        </a:lnSpc>
                        <a:spcAft>
                          <a:spcPts val="0"/>
                        </a:spcAft>
                      </a:pPr>
                      <a:r>
                        <a:rPr lang="en-IN" sz="1400" b="1" i="1">
                          <a:latin typeface="Times New Roman"/>
                          <a:ea typeface="Times New Roman"/>
                          <a:cs typeface="Times New Roman"/>
                        </a:rPr>
                        <a:t>Jedit</a:t>
                      </a:r>
                      <a:endParaRPr lang="en-IN" sz="110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a:latin typeface="Times New Roman"/>
                          <a:ea typeface="Times New Roman"/>
                          <a:cs typeface="Times New Roman"/>
                        </a:rPr>
                        <a:t>96.62</a:t>
                      </a:r>
                      <a:endParaRPr lang="en-IN" sz="110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a:latin typeface="Times New Roman"/>
                          <a:ea typeface="Times New Roman"/>
                          <a:cs typeface="Times New Roman"/>
                        </a:rPr>
                        <a:t>96.62</a:t>
                      </a:r>
                      <a:endParaRPr lang="en-IN" sz="110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dirty="0">
                          <a:latin typeface="Times New Roman"/>
                          <a:ea typeface="Times New Roman"/>
                          <a:cs typeface="Times New Roman"/>
                        </a:rPr>
                        <a:t>97.97</a:t>
                      </a:r>
                      <a:endParaRPr lang="en-IN" sz="1100" dirty="0">
                        <a:latin typeface="Consolas"/>
                        <a:ea typeface="Times New Roman"/>
                        <a:cs typeface="Times New Roman"/>
                      </a:endParaRPr>
                    </a:p>
                  </a:txBody>
                  <a:tcPr marL="68580" marR="68580" marT="0" marB="0"/>
                </a:tc>
              </a:tr>
              <a:tr h="473413">
                <a:tc>
                  <a:txBody>
                    <a:bodyPr/>
                    <a:lstStyle/>
                    <a:p>
                      <a:pPr latinLnBrk="1">
                        <a:lnSpc>
                          <a:spcPct val="150000"/>
                        </a:lnSpc>
                        <a:spcAft>
                          <a:spcPts val="0"/>
                        </a:spcAft>
                      </a:pPr>
                      <a:r>
                        <a:rPr lang="en-IN" sz="1400" b="1" i="1">
                          <a:latin typeface="Times New Roman"/>
                          <a:ea typeface="Times New Roman"/>
                          <a:cs typeface="Times New Roman"/>
                        </a:rPr>
                        <a:t>Redaktor</a:t>
                      </a:r>
                      <a:endParaRPr lang="en-IN" sz="110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a:latin typeface="Times New Roman"/>
                          <a:ea typeface="Times New Roman"/>
                          <a:cs typeface="Times New Roman"/>
                        </a:rPr>
                        <a:t>81.13</a:t>
                      </a:r>
                      <a:endParaRPr lang="en-IN" sz="110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a:latin typeface="Times New Roman"/>
                          <a:ea typeface="Times New Roman"/>
                          <a:cs typeface="Times New Roman"/>
                        </a:rPr>
                        <a:t>84.90</a:t>
                      </a:r>
                      <a:endParaRPr lang="en-IN" sz="110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dirty="0">
                          <a:latin typeface="Times New Roman"/>
                          <a:ea typeface="Times New Roman"/>
                          <a:cs typeface="Times New Roman"/>
                        </a:rPr>
                        <a:t>86.79</a:t>
                      </a:r>
                      <a:endParaRPr lang="en-IN" sz="1100" dirty="0">
                        <a:latin typeface="Consolas"/>
                        <a:ea typeface="Times New Roman"/>
                        <a:cs typeface="Times New Roman"/>
                      </a:endParaRPr>
                    </a:p>
                  </a:txBody>
                  <a:tcPr marL="68580" marR="68580" marT="0" marB="0"/>
                </a:tc>
              </a:tr>
              <a:tr h="473413">
                <a:tc>
                  <a:txBody>
                    <a:bodyPr/>
                    <a:lstStyle/>
                    <a:p>
                      <a:pPr latinLnBrk="1">
                        <a:lnSpc>
                          <a:spcPct val="150000"/>
                        </a:lnSpc>
                        <a:spcAft>
                          <a:spcPts val="0"/>
                        </a:spcAft>
                      </a:pPr>
                      <a:r>
                        <a:rPr lang="en-IN" sz="1400" b="1" i="1">
                          <a:latin typeface="Times New Roman"/>
                          <a:ea typeface="Times New Roman"/>
                          <a:cs typeface="Times New Roman"/>
                        </a:rPr>
                        <a:t>Synapse</a:t>
                      </a:r>
                      <a:endParaRPr lang="en-IN" sz="110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a:latin typeface="Times New Roman"/>
                          <a:ea typeface="Times New Roman"/>
                          <a:cs typeface="Times New Roman"/>
                        </a:rPr>
                        <a:t>71.42</a:t>
                      </a:r>
                      <a:endParaRPr lang="en-IN" sz="110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a:latin typeface="Times New Roman"/>
                          <a:ea typeface="Times New Roman"/>
                          <a:cs typeface="Times New Roman"/>
                        </a:rPr>
                        <a:t>74.02</a:t>
                      </a:r>
                      <a:endParaRPr lang="en-IN" sz="110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dirty="0">
                          <a:latin typeface="Times New Roman"/>
                          <a:ea typeface="Times New Roman"/>
                          <a:cs typeface="Times New Roman"/>
                        </a:rPr>
                        <a:t>75.32</a:t>
                      </a:r>
                      <a:endParaRPr lang="en-IN" sz="1100" dirty="0">
                        <a:latin typeface="Consolas"/>
                        <a:ea typeface="Times New Roman"/>
                        <a:cs typeface="Times New Roman"/>
                      </a:endParaRPr>
                    </a:p>
                  </a:txBody>
                  <a:tcPr marL="68580" marR="68580" marT="0" marB="0"/>
                </a:tc>
              </a:tr>
              <a:tr h="473413">
                <a:tc>
                  <a:txBody>
                    <a:bodyPr/>
                    <a:lstStyle/>
                    <a:p>
                      <a:pPr latinLnBrk="1">
                        <a:lnSpc>
                          <a:spcPct val="150000"/>
                        </a:lnSpc>
                        <a:spcAft>
                          <a:spcPts val="0"/>
                        </a:spcAft>
                      </a:pPr>
                      <a:r>
                        <a:rPr lang="en-IN" sz="1400" b="1" i="1">
                          <a:latin typeface="Times New Roman"/>
                          <a:ea typeface="Times New Roman"/>
                          <a:cs typeface="Times New Roman"/>
                        </a:rPr>
                        <a:t>Velocity</a:t>
                      </a:r>
                      <a:endParaRPr lang="en-IN" sz="110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a:latin typeface="Times New Roman"/>
                          <a:ea typeface="Times New Roman"/>
                          <a:cs typeface="Times New Roman"/>
                        </a:rPr>
                        <a:t>79.71</a:t>
                      </a:r>
                      <a:endParaRPr lang="en-IN" sz="110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a:latin typeface="Times New Roman"/>
                          <a:ea typeface="Times New Roman"/>
                          <a:cs typeface="Times New Roman"/>
                        </a:rPr>
                        <a:t>79.71</a:t>
                      </a:r>
                      <a:endParaRPr lang="en-IN" sz="1100">
                        <a:latin typeface="Consolas"/>
                        <a:ea typeface="Times New Roman"/>
                        <a:cs typeface="Times New Roman"/>
                      </a:endParaRPr>
                    </a:p>
                  </a:txBody>
                  <a:tcPr marL="68580" marR="68580" marT="0" marB="0"/>
                </a:tc>
                <a:tc>
                  <a:txBody>
                    <a:bodyPr/>
                    <a:lstStyle/>
                    <a:p>
                      <a:pPr latinLnBrk="1">
                        <a:lnSpc>
                          <a:spcPct val="150000"/>
                        </a:lnSpc>
                        <a:spcAft>
                          <a:spcPts val="0"/>
                        </a:spcAft>
                      </a:pPr>
                      <a:r>
                        <a:rPr lang="en-IN" sz="1400" b="1" i="1" dirty="0">
                          <a:latin typeface="Times New Roman"/>
                          <a:ea typeface="Times New Roman"/>
                          <a:cs typeface="Times New Roman"/>
                        </a:rPr>
                        <a:t>75.36</a:t>
                      </a:r>
                      <a:endParaRPr lang="en-IN" sz="1100" dirty="0">
                        <a:latin typeface="Consolas"/>
                        <a:ea typeface="Times New Roman"/>
                        <a:cs typeface="Times New Roman"/>
                      </a:endParaRPr>
                    </a:p>
                  </a:txBody>
                  <a:tcPr marL="68580" marR="68580" marT="0" marB="0"/>
                </a:tc>
              </a:tr>
            </a:tbl>
          </a:graphicData>
        </a:graphic>
      </p:graphicFrame>
      <p:sp>
        <p:nvSpPr>
          <p:cNvPr id="5" name="TextBox 4"/>
          <p:cNvSpPr txBox="1"/>
          <p:nvPr/>
        </p:nvSpPr>
        <p:spPr>
          <a:xfrm>
            <a:off x="533400" y="1600200"/>
            <a:ext cx="8229600" cy="369332"/>
          </a:xfrm>
          <a:prstGeom prst="rect">
            <a:avLst/>
          </a:prstGeom>
          <a:noFill/>
        </p:spPr>
        <p:txBody>
          <a:bodyPr wrap="square" rtlCol="0">
            <a:spAutoFit/>
          </a:bodyPr>
          <a:lstStyle/>
          <a:p>
            <a:r>
              <a:rPr lang="en-IN" dirty="0" smtClean="0"/>
              <a:t>Test accuracy of different models when tested on different datasets:</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533400" y="2438400"/>
          <a:ext cx="8229600" cy="2855976"/>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028700"/>
              </a:tblGrid>
              <a:tr h="370840">
                <a:tc>
                  <a:txBody>
                    <a:bodyPr/>
                    <a:lstStyle/>
                    <a:p>
                      <a:pPr>
                        <a:lnSpc>
                          <a:spcPct val="115000"/>
                        </a:lnSpc>
                        <a:spcAft>
                          <a:spcPts val="0"/>
                        </a:spcAft>
                      </a:pPr>
                      <a:endParaRPr lang="en-IN" sz="1100" dirty="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Logistic Regression</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Random Forest</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Support Vector Machine</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LR &amp; RF</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RF &amp; SVM</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SVM &amp; LR</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SVM &amp; LR &amp; RF</a:t>
                      </a:r>
                      <a:endParaRPr lang="en-IN" sz="1100">
                        <a:latin typeface="Calibri"/>
                        <a:ea typeface="Times New Roman"/>
                        <a:cs typeface="Times New Roman"/>
                      </a:endParaRPr>
                    </a:p>
                  </a:txBody>
                  <a:tcPr marL="68580" marR="68580" marT="0" marB="0"/>
                </a:tc>
              </a:tr>
              <a:tr h="370840">
                <a:tc>
                  <a:txBody>
                    <a:bodyPr/>
                    <a:lstStyle/>
                    <a:p>
                      <a:pPr latinLnBrk="1">
                        <a:lnSpc>
                          <a:spcPct val="150000"/>
                        </a:lnSpc>
                        <a:spcAft>
                          <a:spcPts val="0"/>
                        </a:spcAft>
                      </a:pPr>
                      <a:r>
                        <a:rPr lang="en-IN" sz="1200" b="1" i="1">
                          <a:latin typeface="Times New Roman"/>
                          <a:ea typeface="Times New Roman"/>
                          <a:cs typeface="Times New Roman"/>
                        </a:rPr>
                        <a:t>Ant</a:t>
                      </a:r>
                      <a:endParaRPr lang="en-IN" sz="1100">
                        <a:latin typeface="Consolas"/>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4</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3</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1</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1</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4</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3</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37</a:t>
                      </a:r>
                      <a:endParaRPr lang="en-IN" sz="1100">
                        <a:latin typeface="Calibri"/>
                        <a:ea typeface="Times New Roman"/>
                        <a:cs typeface="Times New Roman"/>
                      </a:endParaRPr>
                    </a:p>
                  </a:txBody>
                  <a:tcPr marL="68580" marR="68580" marT="0" marB="0"/>
                </a:tc>
              </a:tr>
              <a:tr h="370840">
                <a:tc>
                  <a:txBody>
                    <a:bodyPr/>
                    <a:lstStyle/>
                    <a:p>
                      <a:pPr latinLnBrk="1">
                        <a:lnSpc>
                          <a:spcPct val="150000"/>
                        </a:lnSpc>
                        <a:spcAft>
                          <a:spcPts val="0"/>
                        </a:spcAft>
                      </a:pPr>
                      <a:r>
                        <a:rPr lang="en-IN" sz="1200" b="1" i="1">
                          <a:latin typeface="Times New Roman"/>
                          <a:ea typeface="Times New Roman"/>
                          <a:cs typeface="Times New Roman"/>
                        </a:rPr>
                        <a:t>Ivy</a:t>
                      </a:r>
                      <a:endParaRPr lang="en-IN" sz="1100">
                        <a:latin typeface="Consolas"/>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5</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0</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3</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2</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5</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0</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83</a:t>
                      </a:r>
                      <a:endParaRPr lang="en-IN" sz="1100">
                        <a:latin typeface="Calibri"/>
                        <a:ea typeface="Times New Roman"/>
                        <a:cs typeface="Times New Roman"/>
                      </a:endParaRPr>
                    </a:p>
                  </a:txBody>
                  <a:tcPr marL="68580" marR="68580" marT="0" marB="0"/>
                </a:tc>
              </a:tr>
              <a:tr h="370840">
                <a:tc>
                  <a:txBody>
                    <a:bodyPr/>
                    <a:lstStyle/>
                    <a:p>
                      <a:pPr latinLnBrk="1">
                        <a:lnSpc>
                          <a:spcPct val="150000"/>
                        </a:lnSpc>
                        <a:spcAft>
                          <a:spcPts val="0"/>
                        </a:spcAft>
                      </a:pPr>
                      <a:r>
                        <a:rPr lang="en-IN" sz="1200" b="1" i="1">
                          <a:latin typeface="Times New Roman"/>
                          <a:ea typeface="Times New Roman"/>
                          <a:cs typeface="Times New Roman"/>
                        </a:rPr>
                        <a:t>Jedit</a:t>
                      </a:r>
                      <a:endParaRPr lang="en-IN" sz="1100">
                        <a:latin typeface="Consolas"/>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2</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1</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1</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1</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2</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1</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142</a:t>
                      </a:r>
                      <a:endParaRPr lang="en-IN" sz="1100">
                        <a:latin typeface="Calibri"/>
                        <a:ea typeface="Times New Roman"/>
                        <a:cs typeface="Times New Roman"/>
                      </a:endParaRPr>
                    </a:p>
                  </a:txBody>
                  <a:tcPr marL="68580" marR="68580" marT="0" marB="0"/>
                </a:tc>
              </a:tr>
              <a:tr h="370840">
                <a:tc>
                  <a:txBody>
                    <a:bodyPr/>
                    <a:lstStyle/>
                    <a:p>
                      <a:pPr latinLnBrk="1">
                        <a:lnSpc>
                          <a:spcPct val="150000"/>
                        </a:lnSpc>
                        <a:spcAft>
                          <a:spcPts val="0"/>
                        </a:spcAft>
                      </a:pPr>
                      <a:r>
                        <a:rPr lang="en-IN" sz="1200" b="1" i="1">
                          <a:latin typeface="Times New Roman"/>
                          <a:ea typeface="Times New Roman"/>
                          <a:cs typeface="Times New Roman"/>
                        </a:rPr>
                        <a:t>Redaktor</a:t>
                      </a:r>
                      <a:endParaRPr lang="en-IN" sz="1100">
                        <a:latin typeface="Consolas"/>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2</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9</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6</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1</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4</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9</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37</a:t>
                      </a:r>
                      <a:endParaRPr lang="en-IN" sz="1100">
                        <a:latin typeface="Calibri"/>
                        <a:ea typeface="Times New Roman"/>
                        <a:cs typeface="Times New Roman"/>
                      </a:endParaRPr>
                    </a:p>
                  </a:txBody>
                  <a:tcPr marL="68580" marR="68580" marT="0" marB="0"/>
                </a:tc>
              </a:tr>
              <a:tr h="370840">
                <a:tc>
                  <a:txBody>
                    <a:bodyPr/>
                    <a:lstStyle/>
                    <a:p>
                      <a:pPr latinLnBrk="1">
                        <a:lnSpc>
                          <a:spcPct val="150000"/>
                        </a:lnSpc>
                        <a:spcAft>
                          <a:spcPts val="0"/>
                        </a:spcAft>
                      </a:pPr>
                      <a:r>
                        <a:rPr lang="en-IN" sz="1200" b="1" i="1">
                          <a:latin typeface="Times New Roman"/>
                          <a:ea typeface="Times New Roman"/>
                          <a:cs typeface="Times New Roman"/>
                        </a:rPr>
                        <a:t>Synapse</a:t>
                      </a:r>
                      <a:endParaRPr lang="en-IN" sz="1100">
                        <a:latin typeface="Consolas"/>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0</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2</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4</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4</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0</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2</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43</a:t>
                      </a:r>
                      <a:endParaRPr lang="en-IN" sz="1100">
                        <a:latin typeface="Calibri"/>
                        <a:ea typeface="Times New Roman"/>
                        <a:cs typeface="Times New Roman"/>
                      </a:endParaRPr>
                    </a:p>
                  </a:txBody>
                  <a:tcPr marL="68580" marR="68580" marT="0" marB="0"/>
                </a:tc>
              </a:tr>
              <a:tr h="370840">
                <a:tc>
                  <a:txBody>
                    <a:bodyPr/>
                    <a:lstStyle/>
                    <a:p>
                      <a:pPr latinLnBrk="1">
                        <a:lnSpc>
                          <a:spcPct val="150000"/>
                        </a:lnSpc>
                        <a:spcAft>
                          <a:spcPts val="0"/>
                        </a:spcAft>
                      </a:pPr>
                      <a:r>
                        <a:rPr lang="en-IN" sz="1200" b="1" i="1">
                          <a:latin typeface="Times New Roman"/>
                          <a:ea typeface="Times New Roman"/>
                          <a:cs typeface="Times New Roman"/>
                        </a:rPr>
                        <a:t>Velocity</a:t>
                      </a:r>
                      <a:endParaRPr lang="en-IN" sz="1100">
                        <a:latin typeface="Consolas"/>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4</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4</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7</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7</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4</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4</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dirty="0">
                          <a:latin typeface="Times New Roman"/>
                          <a:ea typeface="Times New Roman"/>
                          <a:cs typeface="Times New Roman"/>
                        </a:rPr>
                        <a:t>35</a:t>
                      </a:r>
                      <a:endParaRPr lang="en-IN" sz="1100" dirty="0">
                        <a:latin typeface="Calibri"/>
                        <a:ea typeface="Times New Roman"/>
                        <a:cs typeface="Times New Roman"/>
                      </a:endParaRPr>
                    </a:p>
                  </a:txBody>
                  <a:tcPr marL="68580" marR="68580" marT="0" marB="0"/>
                </a:tc>
              </a:tr>
            </a:tbl>
          </a:graphicData>
        </a:graphic>
      </p:graphicFrame>
      <p:sp>
        <p:nvSpPr>
          <p:cNvPr id="5" name="TextBox 4"/>
          <p:cNvSpPr txBox="1"/>
          <p:nvPr/>
        </p:nvSpPr>
        <p:spPr>
          <a:xfrm>
            <a:off x="533400" y="1600200"/>
            <a:ext cx="8229600" cy="646331"/>
          </a:xfrm>
          <a:prstGeom prst="rect">
            <a:avLst/>
          </a:prstGeom>
          <a:noFill/>
        </p:spPr>
        <p:txBody>
          <a:bodyPr wrap="square" rtlCol="0">
            <a:spAutoFit/>
          </a:bodyPr>
          <a:lstStyle/>
          <a:p>
            <a:r>
              <a:rPr lang="en-IN" dirty="0" smtClean="0"/>
              <a:t>Count of classes detected same by various combination of classes out of the originally non defective classes (target=0):</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533400" y="2438400"/>
          <a:ext cx="8229600" cy="2855976"/>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028700"/>
              </a:tblGrid>
              <a:tr h="370840">
                <a:tc>
                  <a:txBody>
                    <a:bodyPr/>
                    <a:lstStyle/>
                    <a:p>
                      <a:pPr>
                        <a:lnSpc>
                          <a:spcPct val="115000"/>
                        </a:lnSpc>
                        <a:spcAft>
                          <a:spcPts val="0"/>
                        </a:spcAft>
                      </a:pP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Logistic Regression</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Random Forest</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Support Vector Machine</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LR &amp; RF</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RF &amp; SVM</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SVM &amp; LR</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SVM &amp; LR &amp; RF</a:t>
                      </a:r>
                      <a:endParaRPr lang="en-IN" sz="1100">
                        <a:latin typeface="Calibri"/>
                        <a:ea typeface="Times New Roman"/>
                        <a:cs typeface="Times New Roman"/>
                      </a:endParaRPr>
                    </a:p>
                  </a:txBody>
                  <a:tcPr marL="68580" marR="68580" marT="0" marB="0"/>
                </a:tc>
              </a:tr>
              <a:tr h="370840">
                <a:tc>
                  <a:txBody>
                    <a:bodyPr/>
                    <a:lstStyle/>
                    <a:p>
                      <a:pPr latinLnBrk="1">
                        <a:lnSpc>
                          <a:spcPct val="150000"/>
                        </a:lnSpc>
                        <a:spcAft>
                          <a:spcPts val="0"/>
                        </a:spcAft>
                      </a:pPr>
                      <a:r>
                        <a:rPr lang="en-IN" sz="1200" b="1" i="1">
                          <a:latin typeface="Times New Roman"/>
                          <a:ea typeface="Times New Roman"/>
                          <a:cs typeface="Times New Roman"/>
                        </a:rPr>
                        <a:t>Ant</a:t>
                      </a:r>
                      <a:endParaRPr lang="en-IN" sz="1100">
                        <a:latin typeface="Consolas"/>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2</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9</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5</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5</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2</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9</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8</a:t>
                      </a:r>
                      <a:endParaRPr lang="en-IN" sz="1100">
                        <a:latin typeface="Calibri"/>
                        <a:ea typeface="Times New Roman"/>
                        <a:cs typeface="Times New Roman"/>
                      </a:endParaRPr>
                    </a:p>
                  </a:txBody>
                  <a:tcPr marL="68580" marR="68580" marT="0" marB="0"/>
                </a:tc>
              </a:tr>
              <a:tr h="370840">
                <a:tc>
                  <a:txBody>
                    <a:bodyPr/>
                    <a:lstStyle/>
                    <a:p>
                      <a:pPr latinLnBrk="1">
                        <a:lnSpc>
                          <a:spcPct val="150000"/>
                        </a:lnSpc>
                        <a:spcAft>
                          <a:spcPts val="0"/>
                        </a:spcAft>
                      </a:pPr>
                      <a:r>
                        <a:rPr lang="en-IN" sz="1200" b="1" i="1">
                          <a:latin typeface="Times New Roman"/>
                          <a:ea typeface="Times New Roman"/>
                          <a:cs typeface="Times New Roman"/>
                        </a:rPr>
                        <a:t>Ivy</a:t>
                      </a:r>
                      <a:endParaRPr lang="en-IN" sz="1100">
                        <a:latin typeface="Consolas"/>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2</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0</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1</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3</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1</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0</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12</a:t>
                      </a:r>
                      <a:endParaRPr lang="en-IN" sz="1100">
                        <a:latin typeface="Calibri"/>
                        <a:ea typeface="Times New Roman"/>
                        <a:cs typeface="Times New Roman"/>
                      </a:endParaRPr>
                    </a:p>
                  </a:txBody>
                  <a:tcPr marL="68580" marR="68580" marT="0" marB="0"/>
                </a:tc>
              </a:tr>
              <a:tr h="370840">
                <a:tc>
                  <a:txBody>
                    <a:bodyPr/>
                    <a:lstStyle/>
                    <a:p>
                      <a:pPr latinLnBrk="1">
                        <a:lnSpc>
                          <a:spcPct val="150000"/>
                        </a:lnSpc>
                        <a:spcAft>
                          <a:spcPts val="0"/>
                        </a:spcAft>
                      </a:pPr>
                      <a:r>
                        <a:rPr lang="en-IN" sz="1200" b="1" i="1">
                          <a:latin typeface="Times New Roman"/>
                          <a:ea typeface="Times New Roman"/>
                          <a:cs typeface="Times New Roman"/>
                        </a:rPr>
                        <a:t>Jedit</a:t>
                      </a:r>
                      <a:endParaRPr lang="en-IN" sz="1100">
                        <a:latin typeface="Consolas"/>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0</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0</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0</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0</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0</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2</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0</a:t>
                      </a:r>
                      <a:endParaRPr lang="en-IN" sz="1100">
                        <a:latin typeface="Calibri"/>
                        <a:ea typeface="Times New Roman"/>
                        <a:cs typeface="Times New Roman"/>
                      </a:endParaRPr>
                    </a:p>
                  </a:txBody>
                  <a:tcPr marL="68580" marR="68580" marT="0" marB="0"/>
                </a:tc>
              </a:tr>
              <a:tr h="370840">
                <a:tc>
                  <a:txBody>
                    <a:bodyPr/>
                    <a:lstStyle/>
                    <a:p>
                      <a:pPr latinLnBrk="1">
                        <a:lnSpc>
                          <a:spcPct val="150000"/>
                        </a:lnSpc>
                        <a:spcAft>
                          <a:spcPts val="0"/>
                        </a:spcAft>
                      </a:pPr>
                      <a:r>
                        <a:rPr lang="en-IN" sz="1200" b="1" i="1">
                          <a:latin typeface="Times New Roman"/>
                          <a:ea typeface="Times New Roman"/>
                          <a:cs typeface="Times New Roman"/>
                        </a:rPr>
                        <a:t>Redaktor</a:t>
                      </a:r>
                      <a:endParaRPr lang="en-IN" sz="1100">
                        <a:latin typeface="Consolas"/>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2</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9</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5</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5</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2</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9</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8</a:t>
                      </a:r>
                      <a:endParaRPr lang="en-IN" sz="1100">
                        <a:latin typeface="Calibri"/>
                        <a:ea typeface="Times New Roman"/>
                        <a:cs typeface="Times New Roman"/>
                      </a:endParaRPr>
                    </a:p>
                  </a:txBody>
                  <a:tcPr marL="68580" marR="68580" marT="0" marB="0"/>
                </a:tc>
              </a:tr>
              <a:tr h="370840">
                <a:tc>
                  <a:txBody>
                    <a:bodyPr/>
                    <a:lstStyle/>
                    <a:p>
                      <a:pPr latinLnBrk="1">
                        <a:lnSpc>
                          <a:spcPct val="150000"/>
                        </a:lnSpc>
                        <a:spcAft>
                          <a:spcPts val="0"/>
                        </a:spcAft>
                      </a:pPr>
                      <a:r>
                        <a:rPr lang="en-IN" sz="1200" b="1" i="1">
                          <a:latin typeface="Times New Roman"/>
                          <a:ea typeface="Times New Roman"/>
                          <a:cs typeface="Times New Roman"/>
                        </a:rPr>
                        <a:t>Synapse</a:t>
                      </a:r>
                      <a:endParaRPr lang="en-IN" sz="1100">
                        <a:latin typeface="Consolas"/>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3</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6</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1</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1</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3</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6</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18</a:t>
                      </a:r>
                      <a:endParaRPr lang="en-IN" sz="1100">
                        <a:latin typeface="Calibri"/>
                        <a:ea typeface="Times New Roman"/>
                        <a:cs typeface="Times New Roman"/>
                      </a:endParaRPr>
                    </a:p>
                  </a:txBody>
                  <a:tcPr marL="68580" marR="68580" marT="0" marB="0"/>
                </a:tc>
              </a:tr>
              <a:tr h="370840">
                <a:tc>
                  <a:txBody>
                    <a:bodyPr/>
                    <a:lstStyle/>
                    <a:p>
                      <a:pPr latinLnBrk="1">
                        <a:lnSpc>
                          <a:spcPct val="150000"/>
                        </a:lnSpc>
                        <a:spcAft>
                          <a:spcPts val="0"/>
                        </a:spcAft>
                      </a:pPr>
                      <a:r>
                        <a:rPr lang="en-IN" sz="1200" b="1" i="1">
                          <a:latin typeface="Times New Roman"/>
                          <a:ea typeface="Times New Roman"/>
                          <a:cs typeface="Times New Roman"/>
                        </a:rPr>
                        <a:t>Velocity</a:t>
                      </a:r>
                      <a:endParaRPr lang="en-IN" sz="1100">
                        <a:latin typeface="Consolas"/>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3</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6</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1</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1</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3</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a:latin typeface="Times New Roman"/>
                          <a:ea typeface="Times New Roman"/>
                          <a:cs typeface="Times New Roman"/>
                        </a:rPr>
                        <a:t>6</a:t>
                      </a:r>
                      <a:endParaRPr lang="en-IN" sz="1100">
                        <a:latin typeface="Calibri"/>
                        <a:ea typeface="Times New Roman"/>
                        <a:cs typeface="Times New Roman"/>
                      </a:endParaRPr>
                    </a:p>
                  </a:txBody>
                  <a:tcPr marL="68580" marR="68580" marT="0" marB="0"/>
                </a:tc>
                <a:tc>
                  <a:txBody>
                    <a:bodyPr/>
                    <a:lstStyle/>
                    <a:p>
                      <a:pPr>
                        <a:lnSpc>
                          <a:spcPct val="115000"/>
                        </a:lnSpc>
                        <a:spcAft>
                          <a:spcPts val="0"/>
                        </a:spcAft>
                      </a:pPr>
                      <a:r>
                        <a:rPr lang="en-IN" sz="1200" b="1" dirty="0">
                          <a:latin typeface="Times New Roman"/>
                          <a:ea typeface="Times New Roman"/>
                          <a:cs typeface="Times New Roman"/>
                        </a:rPr>
                        <a:t>18</a:t>
                      </a:r>
                      <a:endParaRPr lang="en-IN" sz="1100" dirty="0">
                        <a:latin typeface="Calibri"/>
                        <a:ea typeface="Times New Roman"/>
                        <a:cs typeface="Times New Roman"/>
                      </a:endParaRPr>
                    </a:p>
                  </a:txBody>
                  <a:tcPr marL="68580" marR="68580" marT="0" marB="0"/>
                </a:tc>
              </a:tr>
            </a:tbl>
          </a:graphicData>
        </a:graphic>
      </p:graphicFrame>
      <p:sp>
        <p:nvSpPr>
          <p:cNvPr id="5" name="TextBox 4"/>
          <p:cNvSpPr txBox="1"/>
          <p:nvPr/>
        </p:nvSpPr>
        <p:spPr>
          <a:xfrm>
            <a:off x="533400" y="1600200"/>
            <a:ext cx="8229600" cy="646331"/>
          </a:xfrm>
          <a:prstGeom prst="rect">
            <a:avLst/>
          </a:prstGeom>
          <a:noFill/>
        </p:spPr>
        <p:txBody>
          <a:bodyPr wrap="square" rtlCol="0">
            <a:spAutoFit/>
          </a:bodyPr>
          <a:lstStyle/>
          <a:p>
            <a:r>
              <a:rPr lang="en-IN" dirty="0" smtClean="0"/>
              <a:t>Count of classes detected same by various combination of classes  out of the originally defective classes (target=1):</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descr="redaktor_coloured_correct.png"/>
          <p:cNvPicPr/>
          <p:nvPr/>
        </p:nvPicPr>
        <p:blipFill>
          <a:blip r:embed="rId2" cstate="print"/>
          <a:stretch>
            <a:fillRect/>
          </a:stretch>
        </p:blipFill>
        <p:spPr>
          <a:xfrm>
            <a:off x="1143000" y="2209800"/>
            <a:ext cx="2640965" cy="2640965"/>
          </a:xfrm>
          <a:prstGeom prst="rect">
            <a:avLst/>
          </a:prstGeom>
        </p:spPr>
      </p:pic>
      <p:pic>
        <p:nvPicPr>
          <p:cNvPr id="5" name="Picture 4" descr="redaktor_coloured_deffective.png"/>
          <p:cNvPicPr/>
          <p:nvPr/>
        </p:nvPicPr>
        <p:blipFill>
          <a:blip r:embed="rId3" cstate="print"/>
          <a:stretch>
            <a:fillRect/>
          </a:stretch>
        </p:blipFill>
        <p:spPr>
          <a:xfrm>
            <a:off x="4876800" y="2209800"/>
            <a:ext cx="2640965" cy="2640965"/>
          </a:xfrm>
          <a:prstGeom prst="rect">
            <a:avLst/>
          </a:prstGeom>
        </p:spPr>
      </p:pic>
      <p:sp>
        <p:nvSpPr>
          <p:cNvPr id="6" name="TextBox 5"/>
          <p:cNvSpPr txBox="1"/>
          <p:nvPr/>
        </p:nvSpPr>
        <p:spPr>
          <a:xfrm>
            <a:off x="533400" y="1600200"/>
            <a:ext cx="8229600" cy="369332"/>
          </a:xfrm>
          <a:prstGeom prst="rect">
            <a:avLst/>
          </a:prstGeom>
          <a:noFill/>
        </p:spPr>
        <p:txBody>
          <a:bodyPr wrap="square" rtlCol="0">
            <a:spAutoFit/>
          </a:bodyPr>
          <a:lstStyle/>
          <a:p>
            <a:r>
              <a:rPr lang="en-IN" dirty="0" smtClean="0"/>
              <a:t>Venn diagram for ‘</a:t>
            </a:r>
            <a:r>
              <a:rPr lang="en-IN" dirty="0" err="1" smtClean="0"/>
              <a:t>redaktor</a:t>
            </a:r>
            <a:r>
              <a:rPr lang="en-IN" dirty="0" smtClean="0"/>
              <a:t>’ dataset:</a:t>
            </a:r>
            <a:endParaRPr lang="en-IN" dirty="0"/>
          </a:p>
        </p:txBody>
      </p:sp>
      <p:sp>
        <p:nvSpPr>
          <p:cNvPr id="8" name="TextBox 7"/>
          <p:cNvSpPr txBox="1"/>
          <p:nvPr/>
        </p:nvSpPr>
        <p:spPr>
          <a:xfrm>
            <a:off x="609600" y="4953000"/>
            <a:ext cx="8229600" cy="369332"/>
          </a:xfrm>
          <a:prstGeom prst="rect">
            <a:avLst/>
          </a:prstGeom>
          <a:noFill/>
        </p:spPr>
        <p:txBody>
          <a:bodyPr wrap="square" rtlCol="0">
            <a:spAutoFit/>
          </a:bodyPr>
          <a:lstStyle/>
          <a:p>
            <a:r>
              <a:rPr lang="en-IN" dirty="0" smtClean="0"/>
              <a:t>                           target=0                                                          target=1 </a:t>
            </a:r>
            <a:endParaRPr lang="en-IN" dirty="0"/>
          </a:p>
        </p:txBody>
      </p:sp>
      <p:sp>
        <p:nvSpPr>
          <p:cNvPr id="9" name="TextBox 8"/>
          <p:cNvSpPr txBox="1"/>
          <p:nvPr/>
        </p:nvSpPr>
        <p:spPr>
          <a:xfrm>
            <a:off x="609600" y="6248400"/>
            <a:ext cx="8229600" cy="369332"/>
          </a:xfrm>
          <a:prstGeom prst="rect">
            <a:avLst/>
          </a:prstGeom>
          <a:noFill/>
        </p:spPr>
        <p:txBody>
          <a:bodyPr wrap="square" rtlCol="0">
            <a:spAutoFit/>
          </a:bodyPr>
          <a:lstStyle/>
          <a:p>
            <a:r>
              <a:rPr lang="en-IN" dirty="0" smtClean="0"/>
              <a:t>Similar Venn diagrams were constructed for all the remaining datasets as well.</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To predict the predication accuracy of </a:t>
            </a:r>
            <a:r>
              <a:rPr lang="en-IN" dirty="0" smtClean="0"/>
              <a:t>three classifiers </a:t>
            </a:r>
            <a:r>
              <a:rPr lang="en-IN" dirty="0" smtClean="0"/>
              <a:t>(Random Forest, Logistic </a:t>
            </a:r>
            <a:r>
              <a:rPr lang="en-IN" dirty="0" smtClean="0"/>
              <a:t>Regression and </a:t>
            </a:r>
            <a:r>
              <a:rPr lang="en-IN" dirty="0" smtClean="0"/>
              <a:t>SVM) </a:t>
            </a:r>
            <a:endParaRPr lang="en-IN" dirty="0" smtClean="0"/>
          </a:p>
          <a:p>
            <a:r>
              <a:rPr lang="en-IN" dirty="0" smtClean="0"/>
              <a:t>To </a:t>
            </a:r>
            <a:r>
              <a:rPr lang="en-IN" dirty="0" smtClean="0"/>
              <a:t>investigate the categories of individual defects those are predicted by </a:t>
            </a:r>
            <a:r>
              <a:rPr lang="en-IN" dirty="0" smtClean="0"/>
              <a:t>them. As </a:t>
            </a:r>
            <a:r>
              <a:rPr lang="en-IN" dirty="0" smtClean="0"/>
              <a:t>from previous studies it is quite visible that the defects detected by each classifier </a:t>
            </a:r>
            <a:r>
              <a:rPr lang="en-IN" dirty="0" smtClean="0"/>
              <a:t>are different </a:t>
            </a:r>
            <a:r>
              <a:rPr lang="en-IN" dirty="0" smtClean="0"/>
              <a:t>even though the prediction accuracy is almost same. This project will try </a:t>
            </a:r>
            <a:r>
              <a:rPr lang="en-IN" dirty="0" smtClean="0"/>
              <a:t>and categorise </a:t>
            </a:r>
            <a:r>
              <a:rPr lang="en-IN" dirty="0" smtClean="0"/>
              <a:t>the defects detected by each classifier.</a:t>
            </a:r>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r>
              <a:rPr lang="en-IN" dirty="0" smtClean="0"/>
              <a:t>We see that the test accuracy for a particular dataset is almost same for each and every classifier used, with slight difference in performance across them. Such as in the case of ‘ant’ Random Forest performs the best whereas SVM the worst. Same goes in the case of ‘velocity’ where Logistic Regression and Random Forest perform the same but performs significantly better than SVM. </a:t>
            </a: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Results </a:t>
            </a:r>
            <a:r>
              <a:rPr lang="en-IN" dirty="0" smtClean="0"/>
              <a:t>also show that predictive performance of classifiers is dependent on the quality of the data used. As it can be seen that it is high in case of ‘ivy’ &amp; ‘</a:t>
            </a:r>
            <a:r>
              <a:rPr lang="en-IN" dirty="0" err="1" smtClean="0"/>
              <a:t>jedit</a:t>
            </a:r>
            <a:r>
              <a:rPr lang="en-IN" dirty="0" smtClean="0"/>
              <a:t>’ whereas it is moderate in case of ‘velocity’ and ‘</a:t>
            </a:r>
            <a:r>
              <a:rPr lang="en-IN" dirty="0" err="1" smtClean="0"/>
              <a:t>redaktor’but</a:t>
            </a:r>
            <a:r>
              <a:rPr lang="en-IN" dirty="0" smtClean="0"/>
              <a:t> it is poor in case of ‘ant’ and ‘synapse’. The results on ‘</a:t>
            </a:r>
            <a:r>
              <a:rPr lang="en-IN" dirty="0" err="1" smtClean="0"/>
              <a:t>jedit</a:t>
            </a:r>
            <a:r>
              <a:rPr lang="en-IN" dirty="0" smtClean="0"/>
              <a:t>’ dataset are quite above expectation with peculiar Venn diagram (when target=1</a:t>
            </a:r>
            <a:r>
              <a:rPr lang="en-IN" dirty="0" smtClean="0"/>
              <a:t>).</a:t>
            </a:r>
            <a:endParaRPr lang="en-I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In </a:t>
            </a:r>
            <a:r>
              <a:rPr lang="en-IN" dirty="0" smtClean="0"/>
              <a:t>accordance to the study done by Bowes, Hall and </a:t>
            </a:r>
            <a:r>
              <a:rPr lang="en-IN" dirty="0" err="1" smtClean="0"/>
              <a:t>Petric</a:t>
            </a:r>
            <a:r>
              <a:rPr lang="en-IN" dirty="0" smtClean="0"/>
              <a:t> our research also suggest that even though the predictive performance of various classifiers is similar but there is a difference between the defects detected by various classifiers, which is only obvious as the three classifiers approach classification using very different techniques. So to conclude that each classifier performs similar is wrong as they differ in the individual defects being detected.  This study quite clearly suggests that ensemble of heterogeneous classifiers will perform best.</a:t>
            </a:r>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Prospects</a:t>
            </a:r>
            <a:endParaRPr lang="en-IN" dirty="0"/>
          </a:p>
        </p:txBody>
      </p:sp>
      <p:sp>
        <p:nvSpPr>
          <p:cNvPr id="3" name="Content Placeholder 2"/>
          <p:cNvSpPr>
            <a:spLocks noGrp="1"/>
          </p:cNvSpPr>
          <p:nvPr>
            <p:ph idx="1"/>
          </p:nvPr>
        </p:nvSpPr>
        <p:spPr/>
        <p:txBody>
          <a:bodyPr>
            <a:normAutofit fontScale="92500"/>
          </a:bodyPr>
          <a:lstStyle/>
          <a:p>
            <a:pPr lvl="0"/>
            <a:r>
              <a:rPr lang="en-IN" dirty="0" smtClean="0"/>
              <a:t>Out of all the possible additions the main would be to consider flipping in the future work and also to look for the quality in datasets due to which the classifiers perform badly on them. </a:t>
            </a:r>
          </a:p>
          <a:p>
            <a:pPr lvl="0"/>
            <a:r>
              <a:rPr lang="en-IN" dirty="0" smtClean="0"/>
              <a:t>Future work also includes implementing ensemble of classifiers. </a:t>
            </a:r>
          </a:p>
          <a:p>
            <a:pPr lvl="0"/>
            <a:r>
              <a:rPr lang="en-IN" dirty="0" smtClean="0"/>
              <a:t>To look for the pattern in defects detected by a certain classifier is one of the important things which have not been investigated by anyone yet.</a:t>
            </a:r>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lvl="0"/>
            <a:r>
              <a:rPr lang="en-IN" dirty="0" smtClean="0"/>
              <a:t>Also to look for the set of classifiers which perform the best and are the most consistent. </a:t>
            </a:r>
          </a:p>
          <a:p>
            <a:pPr lvl="0"/>
            <a:r>
              <a:rPr lang="en-IN" dirty="0" smtClean="0"/>
              <a:t>Future work also includes to investigate whether there is some global ensemble which perform the best or does it remain local to the dataset.</a:t>
            </a:r>
          </a:p>
          <a:p>
            <a:pPr lvl="0"/>
            <a:r>
              <a:rPr lang="en-IN" dirty="0" smtClean="0"/>
              <a:t>Stacking is also the option which can be used. It doesn’t use majority voting system rather it uses another classifier to make the final prediction.</a:t>
            </a:r>
          </a:p>
          <a:p>
            <a:pPr lvl="0"/>
            <a:r>
              <a:rPr lang="en-IN" dirty="0" smtClean="0"/>
              <a:t>Explanation of peculiar behaviour of ‘</a:t>
            </a:r>
            <a:r>
              <a:rPr lang="en-IN" dirty="0" err="1" smtClean="0"/>
              <a:t>jedit</a:t>
            </a:r>
            <a:r>
              <a:rPr lang="en-IN" dirty="0" smtClean="0"/>
              <a:t>’ dataset with the help of precision and recall.</a:t>
            </a:r>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40000" lnSpcReduction="20000"/>
          </a:bodyPr>
          <a:lstStyle/>
          <a:p>
            <a:pPr algn="just">
              <a:buNone/>
            </a:pPr>
            <a:r>
              <a:rPr lang="en-IN" dirty="0" smtClean="0"/>
              <a:t>[1] Zhang, H. (2009). An investigation of the relationships between lines of code and defects. In Software </a:t>
            </a:r>
            <a:r>
              <a:rPr lang="en-IN" dirty="0" smtClean="0"/>
              <a:t>Maintenance, 2009</a:t>
            </a:r>
            <a:r>
              <a:rPr lang="en-IN" dirty="0" smtClean="0"/>
              <a:t>. ICSM 2009. IEEE International Conference on, pp 274–283.</a:t>
            </a:r>
          </a:p>
          <a:p>
            <a:pPr algn="just">
              <a:buNone/>
            </a:pPr>
            <a:r>
              <a:rPr lang="en-IN" dirty="0" smtClean="0"/>
              <a:t>[2] </a:t>
            </a:r>
            <a:r>
              <a:rPr lang="en-IN" dirty="0" err="1" smtClean="0"/>
              <a:t>D’Ambros</a:t>
            </a:r>
            <a:r>
              <a:rPr lang="en-IN" dirty="0" smtClean="0"/>
              <a:t>, M., </a:t>
            </a:r>
            <a:r>
              <a:rPr lang="en-IN" dirty="0" err="1" smtClean="0"/>
              <a:t>Lanza</a:t>
            </a:r>
            <a:r>
              <a:rPr lang="en-IN" dirty="0" smtClean="0"/>
              <a:t>, M., &amp; </a:t>
            </a:r>
            <a:r>
              <a:rPr lang="en-IN" dirty="0" err="1" smtClean="0"/>
              <a:t>Robbes</a:t>
            </a:r>
            <a:r>
              <a:rPr lang="en-IN" dirty="0" smtClean="0"/>
              <a:t>, R. (2009). On the relationship between change coupling and software defects. In </a:t>
            </a:r>
            <a:r>
              <a:rPr lang="en-IN" i="1" dirty="0" smtClean="0"/>
              <a:t>16th working conference on reverse engineering, 2009. WCRE ’09., pp 135 –144.</a:t>
            </a:r>
            <a:endParaRPr lang="en-IN" dirty="0" smtClean="0"/>
          </a:p>
          <a:p>
            <a:pPr algn="just">
              <a:buNone/>
            </a:pPr>
            <a:r>
              <a:rPr lang="en-IN" dirty="0" smtClean="0"/>
              <a:t>[3] Gray, D., Bowes, D., Davey, N., Sun, Y., &amp; Christianson, B. (2012). Reflections on the NASA MDP datasets. IET Software, 6(6), 549–558.</a:t>
            </a:r>
          </a:p>
          <a:p>
            <a:pPr algn="just">
              <a:buNone/>
            </a:pPr>
            <a:r>
              <a:rPr lang="en-IN" dirty="0" smtClean="0"/>
              <a:t>[4] </a:t>
            </a:r>
            <a:r>
              <a:rPr lang="en-IN" dirty="0" err="1" smtClean="0"/>
              <a:t>Lessmann</a:t>
            </a:r>
            <a:r>
              <a:rPr lang="en-IN" dirty="0" smtClean="0"/>
              <a:t>, S., </a:t>
            </a:r>
            <a:r>
              <a:rPr lang="en-IN" dirty="0" err="1" smtClean="0"/>
              <a:t>Baesens</a:t>
            </a:r>
            <a:r>
              <a:rPr lang="en-IN" dirty="0" smtClean="0"/>
              <a:t>, B., </a:t>
            </a:r>
            <a:r>
              <a:rPr lang="en-IN" dirty="0" err="1" smtClean="0"/>
              <a:t>Mues</a:t>
            </a:r>
            <a:r>
              <a:rPr lang="en-IN" dirty="0" smtClean="0"/>
              <a:t>, C., &amp; </a:t>
            </a:r>
            <a:r>
              <a:rPr lang="en-IN" dirty="0" err="1" smtClean="0"/>
              <a:t>Pietsch</a:t>
            </a:r>
            <a:r>
              <a:rPr lang="en-IN" dirty="0" smtClean="0"/>
              <a:t>, S. (2008). Benchmarking classification models for software defect prediction: A proposed framework and novel findings. </a:t>
            </a:r>
            <a:r>
              <a:rPr lang="en-IN" i="1" dirty="0" smtClean="0"/>
              <a:t>IEEE Transactions on Software Engineering</a:t>
            </a:r>
            <a:r>
              <a:rPr lang="en-IN" dirty="0" smtClean="0"/>
              <a:t>, </a:t>
            </a:r>
            <a:r>
              <a:rPr lang="en-IN" i="1" dirty="0" smtClean="0"/>
              <a:t>34</a:t>
            </a:r>
            <a:r>
              <a:rPr lang="en-IN" dirty="0" smtClean="0"/>
              <a:t>(4), 485–496.</a:t>
            </a:r>
          </a:p>
          <a:p>
            <a:pPr algn="just">
              <a:buNone/>
            </a:pPr>
            <a:r>
              <a:rPr lang="en-IN" dirty="0" smtClean="0"/>
              <a:t>[5] David Bowes1, Tracy Hall,  Jean </a:t>
            </a:r>
            <a:r>
              <a:rPr lang="en-IN" dirty="0" err="1" smtClean="0"/>
              <a:t>Petric</a:t>
            </a:r>
            <a:r>
              <a:rPr lang="en-IN" dirty="0" smtClean="0"/>
              <a:t>(2017). Software defect prediction: do different classifiers find the same defects? The Author(s) 2017. This article is published with open access at Springerlink.com</a:t>
            </a:r>
          </a:p>
          <a:p>
            <a:pPr algn="just">
              <a:buNone/>
            </a:pPr>
            <a:r>
              <a:rPr lang="en-IN" dirty="0" smtClean="0"/>
              <a:t>[6] Random Forests [Online], Available: </a:t>
            </a:r>
            <a:r>
              <a:rPr lang="en-IN" u="sng" dirty="0" smtClean="0">
                <a:hlinkClick r:id="rId2"/>
              </a:rPr>
              <a:t>http://www.statsoft.com/Textbook/Random-Forest</a:t>
            </a:r>
            <a:endParaRPr lang="en-IN" dirty="0" smtClean="0"/>
          </a:p>
          <a:p>
            <a:pPr algn="just">
              <a:buNone/>
            </a:pPr>
            <a:r>
              <a:rPr lang="en-IN" dirty="0" smtClean="0"/>
              <a:t>[7] </a:t>
            </a:r>
            <a:r>
              <a:rPr lang="en-IN" dirty="0" err="1" smtClean="0"/>
              <a:t>Sandeep</a:t>
            </a:r>
            <a:r>
              <a:rPr lang="en-IN" dirty="0" smtClean="0"/>
              <a:t> </a:t>
            </a:r>
            <a:r>
              <a:rPr lang="en-IN" dirty="0" err="1" smtClean="0"/>
              <a:t>Dayananda</a:t>
            </a:r>
            <a:r>
              <a:rPr lang="en-IN" dirty="0" smtClean="0"/>
              <a:t>, What is logistic regression? [Online], Available: </a:t>
            </a:r>
            <a:r>
              <a:rPr lang="en-IN" u="sng" dirty="0" smtClean="0">
                <a:hlinkClick r:id="rId3"/>
              </a:rPr>
              <a:t>https://www.quora.com/What-is-logistic-regression</a:t>
            </a:r>
            <a:endParaRPr lang="en-IN" dirty="0" smtClean="0"/>
          </a:p>
          <a:p>
            <a:pPr algn="just">
              <a:buNone/>
            </a:pPr>
            <a:r>
              <a:rPr lang="en-IN" dirty="0" smtClean="0"/>
              <a:t>[8] David Smith, </a:t>
            </a:r>
            <a:r>
              <a:rPr lang="en-IN" i="1" dirty="0" smtClean="0"/>
              <a:t>      </a:t>
            </a:r>
            <a:r>
              <a:rPr lang="en-IN" dirty="0" smtClean="0"/>
              <a:t>Over 16 years of R project history [Online], </a:t>
            </a:r>
            <a:r>
              <a:rPr lang="en-IN" dirty="0" err="1" smtClean="0"/>
              <a:t>Availbale</a:t>
            </a:r>
            <a:r>
              <a:rPr lang="en-IN" dirty="0" smtClean="0"/>
              <a:t>: </a:t>
            </a:r>
            <a:r>
              <a:rPr lang="en-IN" u="sng" dirty="0" smtClean="0">
                <a:hlinkClick r:id="rId4"/>
              </a:rPr>
              <a:t>http://blog.revolutionanalytics.com/2016/03/16-years-of-r-history.html</a:t>
            </a:r>
            <a:endParaRPr lang="en-IN" dirty="0" smtClean="0"/>
          </a:p>
          <a:p>
            <a:pPr algn="just">
              <a:buNone/>
            </a:pPr>
            <a:r>
              <a:rPr lang="en-IN" i="1" dirty="0" smtClean="0"/>
              <a:t> </a:t>
            </a:r>
            <a:r>
              <a:rPr lang="en-IN" dirty="0" smtClean="0"/>
              <a:t>[9] Why data preparation is an important part of data science? [Online], </a:t>
            </a:r>
            <a:r>
              <a:rPr lang="en-IN" dirty="0" err="1" smtClean="0"/>
              <a:t>Availbale</a:t>
            </a:r>
            <a:r>
              <a:rPr lang="en-IN" dirty="0" smtClean="0"/>
              <a:t>: </a:t>
            </a:r>
            <a:r>
              <a:rPr lang="en-IN" u="sng" dirty="0" smtClean="0">
                <a:hlinkClick r:id="rId5"/>
              </a:rPr>
              <a:t>https://www.dezyre.com/article/why-data-preparation-is-an-important-part-of-data-science/242</a:t>
            </a:r>
            <a:r>
              <a:rPr lang="en-IN" dirty="0" smtClean="0"/>
              <a:t> </a:t>
            </a:r>
          </a:p>
          <a:p>
            <a:pPr algn="just">
              <a:buNone/>
            </a:pPr>
            <a:r>
              <a:rPr lang="en-IN" dirty="0" smtClean="0"/>
              <a:t>[</a:t>
            </a:r>
            <a:r>
              <a:rPr lang="en-IN" dirty="0" smtClean="0"/>
              <a:t>10] 2016 Data Science Report [Online], </a:t>
            </a:r>
            <a:r>
              <a:rPr lang="en-IN" dirty="0" err="1" smtClean="0"/>
              <a:t>Avaialable</a:t>
            </a:r>
            <a:r>
              <a:rPr lang="en-IN" dirty="0" smtClean="0"/>
              <a:t>: </a:t>
            </a:r>
            <a:r>
              <a:rPr lang="en-IN" u="sng" dirty="0" smtClean="0">
                <a:hlinkClick r:id="rId6"/>
              </a:rPr>
              <a:t>http://visit.crowdflower.com/rs/416-ZBE-142/images/CrowdFlower_DataScienceReport_2016.pdf</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Motivation</a:t>
            </a:r>
            <a:endParaRPr lang="en-IN" dirty="0"/>
          </a:p>
        </p:txBody>
      </p:sp>
      <p:sp>
        <p:nvSpPr>
          <p:cNvPr id="3" name="Content Placeholder 2"/>
          <p:cNvSpPr>
            <a:spLocks noGrp="1"/>
          </p:cNvSpPr>
          <p:nvPr>
            <p:ph idx="1"/>
          </p:nvPr>
        </p:nvSpPr>
        <p:spPr/>
        <p:txBody>
          <a:bodyPr/>
          <a:lstStyle/>
          <a:p>
            <a:r>
              <a:rPr lang="en-IN" dirty="0" smtClean="0"/>
              <a:t>Defects in </a:t>
            </a:r>
            <a:r>
              <a:rPr lang="en-IN" dirty="0" err="1" smtClean="0"/>
              <a:t>softwares</a:t>
            </a:r>
            <a:r>
              <a:rPr lang="en-IN" dirty="0" smtClean="0"/>
              <a:t> cost industry billions of dollars each year.</a:t>
            </a:r>
          </a:p>
          <a:p>
            <a:r>
              <a:rPr lang="en-IN" dirty="0" smtClean="0"/>
              <a:t>Trying to improve the prediction performance so as to make defect prediction more efficient and reduce expenses spent on the rectification.</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Review</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Traditionally defect prediction models had four main elements:</a:t>
            </a:r>
          </a:p>
          <a:p>
            <a:pPr lvl="1"/>
            <a:r>
              <a:rPr lang="en-IN" dirty="0" smtClean="0"/>
              <a:t>Independent variables used by model</a:t>
            </a:r>
          </a:p>
          <a:p>
            <a:pPr lvl="1"/>
            <a:r>
              <a:rPr lang="en-IN" dirty="0" err="1" smtClean="0"/>
              <a:t>Modeling</a:t>
            </a:r>
            <a:r>
              <a:rPr lang="en-IN" dirty="0" smtClean="0"/>
              <a:t> techniques</a:t>
            </a:r>
          </a:p>
          <a:p>
            <a:pPr lvl="1"/>
            <a:r>
              <a:rPr lang="en-IN" dirty="0" smtClean="0"/>
              <a:t>Dependent variables</a:t>
            </a:r>
          </a:p>
          <a:p>
            <a:pPr lvl="1"/>
            <a:r>
              <a:rPr lang="en-IN" dirty="0" smtClean="0"/>
              <a:t>Scheme to measure the predictive power of model.</a:t>
            </a:r>
          </a:p>
          <a:p>
            <a:r>
              <a:rPr lang="en-IN" dirty="0" smtClean="0"/>
              <a:t>This </a:t>
            </a:r>
            <a:r>
              <a:rPr lang="en-IN" dirty="0" smtClean="0"/>
              <a:t>project</a:t>
            </a:r>
            <a:r>
              <a:rPr lang="en-IN" dirty="0" smtClean="0"/>
              <a:t> </a:t>
            </a:r>
            <a:r>
              <a:rPr lang="en-IN" dirty="0" smtClean="0"/>
              <a:t>builds on </a:t>
            </a:r>
            <a:r>
              <a:rPr lang="en-IN" dirty="0" err="1" smtClean="0"/>
              <a:t>Panichella’s</a:t>
            </a:r>
            <a:r>
              <a:rPr lang="en-IN" dirty="0" smtClean="0"/>
              <a:t> study in 2014 where he detected different sets of individual defects that different classifiers can detect, by investigating different </a:t>
            </a:r>
            <a:r>
              <a:rPr lang="en-IN" dirty="0" smtClean="0"/>
              <a:t>defects.</a:t>
            </a:r>
            <a:endParaRPr lang="en-I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Independent Variables</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Previously used independent variables mainly fall into the category of product metrics (e.g. static code) and process metrics (e.g. previous changes and defect data).</a:t>
            </a:r>
          </a:p>
          <a:p>
            <a:pPr lvl="1"/>
            <a:r>
              <a:rPr lang="en-IN" dirty="0" smtClean="0"/>
              <a:t>Most commonly used static code metric is LOC.</a:t>
            </a:r>
          </a:p>
          <a:p>
            <a:pPr lvl="1"/>
            <a:r>
              <a:rPr lang="en-IN" dirty="0" smtClean="0"/>
              <a:t>Process metrics like number of developers changing a file have significant impact</a:t>
            </a:r>
          </a:p>
          <a:p>
            <a:r>
              <a:rPr lang="en-IN" dirty="0" smtClean="0"/>
              <a:t>Studies suggest that process data in form of previous history data perform well, specifically reported that previous bug reports are the best predictors. </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Datasets can have significant impact on predictive performance. </a:t>
            </a:r>
          </a:p>
          <a:p>
            <a:r>
              <a:rPr lang="en-IN" dirty="0" smtClean="0"/>
              <a:t>Some datasets are difficult to learn from than others.</a:t>
            </a:r>
          </a:p>
          <a:p>
            <a:r>
              <a:rPr lang="en-IN" dirty="0" smtClean="0"/>
              <a:t>There are instances when very good modelling practices were used and still poor results are reported.</a:t>
            </a:r>
          </a:p>
          <a:p>
            <a:r>
              <a:rPr lang="en-IN" dirty="0" smtClean="0"/>
              <a:t>Quality of data should be considered, since normally datasets are noisy and contain outliers and missing values that can skew results.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smtClean="0"/>
              <a:t>Studies show that predictive power can be impacted if the data is not cleaned.</a:t>
            </a:r>
          </a:p>
          <a:p>
            <a:r>
              <a:rPr lang="en-IN" dirty="0" smtClean="0"/>
              <a:t>Features of data have to be considered, as related variables bias the prediction of models.</a:t>
            </a:r>
          </a:p>
          <a:p>
            <a:r>
              <a:rPr lang="en-IN" dirty="0" smtClean="0"/>
              <a:t>Data balance is significant. Normally there are many more non-defective units than defective ones. PC2 NASA dataset is the example. It has only 0.4% data points belonging to the defective class. Impact of imbalanced data varies from classifier to classifier.</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Classifiers</a:t>
            </a:r>
            <a:endParaRPr lang="en-IN" dirty="0"/>
          </a:p>
        </p:txBody>
      </p:sp>
      <p:sp>
        <p:nvSpPr>
          <p:cNvPr id="3" name="Content Placeholder 2"/>
          <p:cNvSpPr>
            <a:spLocks noGrp="1"/>
          </p:cNvSpPr>
          <p:nvPr>
            <p:ph idx="1"/>
          </p:nvPr>
        </p:nvSpPr>
        <p:spPr/>
        <p:txBody>
          <a:bodyPr>
            <a:normAutofit lnSpcReduction="10000"/>
          </a:bodyPr>
          <a:lstStyle/>
          <a:p>
            <a:r>
              <a:rPr lang="en-IN" dirty="0" smtClean="0"/>
              <a:t>These are mathematical techniques for building models which can then predict dependent variables.</a:t>
            </a:r>
          </a:p>
          <a:p>
            <a:r>
              <a:rPr lang="en-IN" dirty="0" smtClean="0"/>
              <a:t>Ensembles are used for software defect prediction.</a:t>
            </a:r>
          </a:p>
          <a:p>
            <a:pPr lvl="1"/>
            <a:r>
              <a:rPr lang="en-IN" dirty="0" smtClean="0"/>
              <a:t>Majority voting decision strategy is normally used in them.</a:t>
            </a:r>
          </a:p>
          <a:p>
            <a:r>
              <a:rPr lang="en-IN" dirty="0" smtClean="0"/>
              <a:t>Conflict remain over which study is the best suited for software defect prediction.</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smtClean="0"/>
              <a:t>Many variations are proposed but this </a:t>
            </a:r>
            <a:r>
              <a:rPr lang="en-IN" dirty="0" smtClean="0"/>
              <a:t>project </a:t>
            </a:r>
            <a:r>
              <a:rPr lang="en-IN" dirty="0" smtClean="0"/>
              <a:t>builds on </a:t>
            </a:r>
            <a:r>
              <a:rPr lang="en-IN" dirty="0" err="1" smtClean="0"/>
              <a:t>Panichell’s</a:t>
            </a:r>
            <a:r>
              <a:rPr lang="en-IN" dirty="0" smtClean="0"/>
              <a:t> study</a:t>
            </a:r>
            <a:r>
              <a:rPr lang="en-IN" dirty="0" smtClean="0"/>
              <a:t>.</a:t>
            </a:r>
            <a:r>
              <a:rPr lang="en-IN" dirty="0" smtClean="0"/>
              <a:t>	</a:t>
            </a:r>
          </a:p>
          <a:p>
            <a:pPr lvl="1"/>
            <a:r>
              <a:rPr lang="en-IN" dirty="0" smtClean="0"/>
              <a:t>Learning algorithm used in both studies is different as </a:t>
            </a:r>
            <a:r>
              <a:rPr lang="en-IN" dirty="0" err="1" smtClean="0"/>
              <a:t>Panichella</a:t>
            </a:r>
            <a:r>
              <a:rPr lang="en-IN" dirty="0" smtClean="0"/>
              <a:t> uses regression where probability of being defective is calculated. This paper deals with classification as it classifies as defective or not.</a:t>
            </a:r>
          </a:p>
          <a:p>
            <a:r>
              <a:rPr lang="en-IN" dirty="0" smtClean="0"/>
              <a:t>Confusion matrix is often used to measure the performance. </a:t>
            </a:r>
          </a:p>
          <a:p>
            <a:r>
              <a:rPr lang="en-IN" dirty="0" smtClean="0"/>
              <a:t>There is no best way to measure the performance of a model.</a:t>
            </a:r>
          </a:p>
          <a:p>
            <a:r>
              <a:rPr lang="en-IN" dirty="0" smtClean="0"/>
              <a:t>Performance depends on: </a:t>
            </a:r>
          </a:p>
          <a:p>
            <a:pPr lvl="1"/>
            <a:r>
              <a:rPr lang="en-IN" dirty="0" smtClean="0"/>
              <a:t>the distribution of training data</a:t>
            </a:r>
          </a:p>
          <a:p>
            <a:pPr lvl="1"/>
            <a:r>
              <a:rPr lang="en-IN" dirty="0" smtClean="0"/>
              <a:t>how model has been built</a:t>
            </a:r>
          </a:p>
          <a:p>
            <a:pPr lvl="1"/>
            <a:r>
              <a:rPr lang="en-IN" dirty="0" smtClean="0"/>
              <a:t>how the model will be used.</a:t>
            </a: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1749</Words>
  <Application>Microsoft Office PowerPoint</Application>
  <PresentationFormat>On-screen Show (4:3)</PresentationFormat>
  <Paragraphs>225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Analysis of Software Defect Prediction Models for Defect Categorisation </vt:lpstr>
      <vt:lpstr>Objectives</vt:lpstr>
      <vt:lpstr>Motivation</vt:lpstr>
      <vt:lpstr>Literature Review</vt:lpstr>
      <vt:lpstr>Independent Variables</vt:lpstr>
      <vt:lpstr>Datasets</vt:lpstr>
      <vt:lpstr>Slide 7</vt:lpstr>
      <vt:lpstr>Classifiers</vt:lpstr>
      <vt:lpstr>Slide 9</vt:lpstr>
      <vt:lpstr>Project Flow </vt:lpstr>
      <vt:lpstr> Problem statement </vt:lpstr>
      <vt:lpstr>Data Preparation </vt:lpstr>
      <vt:lpstr>EDA (Exploratory Data Analysis) </vt:lpstr>
      <vt:lpstr>Modelling</vt:lpstr>
      <vt:lpstr>Slide 15</vt:lpstr>
      <vt:lpstr>Results</vt:lpstr>
      <vt:lpstr>Slide 17</vt:lpstr>
      <vt:lpstr>Slide 18</vt:lpstr>
      <vt:lpstr>Slide 19</vt:lpstr>
      <vt:lpstr>Conclusion</vt:lpstr>
      <vt:lpstr>Slide 21</vt:lpstr>
      <vt:lpstr>Slide 22</vt:lpstr>
      <vt:lpstr>Future Prospects</vt:lpstr>
      <vt:lpstr>Slide 24</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defect predication: do different classifiers detect the same defect?</dc:title>
  <dc:creator>Mrinal</dc:creator>
  <cp:lastModifiedBy>Mrinal</cp:lastModifiedBy>
  <cp:revision>7</cp:revision>
  <dcterms:created xsi:type="dcterms:W3CDTF">2006-08-16T00:00:00Z</dcterms:created>
  <dcterms:modified xsi:type="dcterms:W3CDTF">2018-05-02T20:29:10Z</dcterms:modified>
</cp:coreProperties>
</file>