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2" r:id="rId4"/>
    <p:sldId id="259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0B2BD-54EE-3C41-9A75-F80D6F41F7C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924E6-F986-2D4C-BBD6-A8BEE280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7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924E6-F986-2D4C-BBD6-A8BEE2801B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4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924E6-F986-2D4C-BBD6-A8BEE2801B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9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924E6-F986-2D4C-BBD6-A8BEE2801B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7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924E6-F986-2D4C-BBD6-A8BEE2801B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4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9AAD-3616-5D47-91BB-A42645CE8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6EFDC-7CCD-B444-9ADE-775617A3B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8F7C-198B-FD40-95C7-07EFD515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154F-8430-3B4E-9594-5EC95341742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73DAB-EF7A-6648-ADFD-649E7A4A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D93D7-EE75-4B48-B0C5-BC13758C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CA89-9C8F-F343-A1A1-8D2EF3A5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298A-33DA-2E41-A3B6-A608117F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D491E-BABC-DD4E-99C1-98CA31A51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AD47B-6AC7-1E4C-A888-BA5DDD4D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154F-8430-3B4E-9594-5EC95341742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3E4F-96D6-554F-AF8A-BE2C94E1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A76F2-ED45-F143-BE4D-29783738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CA89-9C8F-F343-A1A1-8D2EF3A5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3F295-06E7-E340-9346-79F36865A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698FB-71CA-EB49-B988-E682513CA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19AC4-F93D-E744-8246-65CD2CE1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154F-8430-3B4E-9594-5EC95341742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2F37-DCE0-C442-BB3A-D93898FE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7E885-45AE-774E-B42B-5BBCDEAE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CA89-9C8F-F343-A1A1-8D2EF3A5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7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9A19-3182-7441-AEF0-4572697D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1A5F-BCA7-0B46-8449-3E9AEA0B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F9035-C3EC-EE44-A52E-71F9723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154F-8430-3B4E-9594-5EC95341742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F8F85-D480-5042-84CF-5203EA98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48F53-E2EC-BF46-896E-059504A3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CA89-9C8F-F343-A1A1-8D2EF3A5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9671-508E-5B4C-8B8E-F75EE774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46A1-5AF5-B544-9EB4-2B50E9F9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CCB97-F20F-5149-9782-B2992FDB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154F-8430-3B4E-9594-5EC95341742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9CCA-E514-6D44-9FBC-9A8EC6CC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0D34D-DB54-4740-924D-00DFAC3D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CA89-9C8F-F343-A1A1-8D2EF3A5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4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3F01-C93D-8440-AD46-B227609B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2C9B-2B72-BE46-9665-04325CDFF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DEBFD-A4C6-2F48-94A2-36AF48D08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1F1E-6CD8-A14D-A9CD-2FBCC068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154F-8430-3B4E-9594-5EC95341742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95CBD-1C29-7446-A217-4FF87CB6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E365E-549B-1840-8378-5B9C95F4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CA89-9C8F-F343-A1A1-8D2EF3A5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0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A632-08BD-4944-A149-39BBD346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DCC71-E05E-974D-81F8-F75F6EB68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F021A-C239-0049-9E2C-983CF8ED3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15924-0D2B-4442-AA03-29EB2799E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9DA53-E227-A045-B111-55F10EA29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4FEC2-ABF6-FA4C-A588-A0AE852F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154F-8430-3B4E-9594-5EC95341742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56E47-C723-3B44-B1DB-51DF45DF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30E71-A219-6B4D-B813-F6692A56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CA89-9C8F-F343-A1A1-8D2EF3A5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9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F3C6-FF20-7F47-AE1D-0A9F4F41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A74B0-89DA-884F-A8E7-BEE21A8A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154F-8430-3B4E-9594-5EC95341742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C6DD0-D521-8D44-8069-A24CC600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4AB31-ACEA-CB4F-88A3-58CF5120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CA89-9C8F-F343-A1A1-8D2EF3A5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9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83FFF-53FF-6741-8EF9-80DF43C2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154F-8430-3B4E-9594-5EC95341742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2AFD2-2423-8948-8414-ACC3463C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F6BA1-E471-5E48-8444-45381855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CA89-9C8F-F343-A1A1-8D2EF3A5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7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E5F1-E5DA-7E4E-9A86-0CEB511D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9326C-545D-D044-8A18-4A7253C3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2CDF6-3D91-6F44-95FB-574863BF2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CAFF4-E975-144F-B8A3-740179E6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154F-8430-3B4E-9594-5EC95341742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31F1C-8E2C-6343-B78E-8C7F5579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AE2E0-119A-E244-85A6-A30DE4F3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CA89-9C8F-F343-A1A1-8D2EF3A5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3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FB40-1E3D-2A4F-813D-F655CB91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BB91F-5EBA-9949-8452-02C5DAEF1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158EA-1AE8-3444-9E9C-0D2551D46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5ADE0-9E1A-B543-B94F-60F87CC0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154F-8430-3B4E-9594-5EC95341742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8287-B3FB-804F-B1AB-ADAD891E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CFEC1-B8C8-364D-B10A-802B8CAE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CA89-9C8F-F343-A1A1-8D2EF3A5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5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16278-FF1A-F249-ACD8-D0117169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3F919-5634-E94B-8627-BBB2D6E8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F0B4-3F5E-6445-939D-E72E6F7C8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1154F-8430-3B4E-9594-5EC95341742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0A205-0B9A-AC45-8047-AC19F4291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819E4-08F5-4043-BBA3-370ED27BE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CA89-9C8F-F343-A1A1-8D2EF3A5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6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5986C-7C04-0145-B906-A29B01F18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en-US" sz="4100" b="1" dirty="0">
                <a:solidFill>
                  <a:srgbClr val="FFFFFF"/>
                </a:solidFill>
                <a:latin typeface="+mn-lt"/>
              </a:rPr>
              <a:t>Evaluating Significance of Emotion Classification in Emotion-Aware</a:t>
            </a:r>
            <a:br>
              <a:rPr lang="en-US" sz="4100" b="1" dirty="0">
                <a:solidFill>
                  <a:srgbClr val="FFFFFF"/>
                </a:solidFill>
                <a:effectLst/>
                <a:latin typeface="+mn-lt"/>
              </a:rPr>
            </a:br>
            <a:r>
              <a:rPr lang="en-US" sz="4100" b="1" dirty="0">
                <a:solidFill>
                  <a:srgbClr val="FFFFFF"/>
                </a:solidFill>
                <a:latin typeface="+mn-lt"/>
              </a:rPr>
              <a:t>Empathetic Dialogue Systems</a:t>
            </a:r>
            <a:br>
              <a:rPr lang="en-US" sz="4100" b="1" dirty="0">
                <a:solidFill>
                  <a:srgbClr val="FFFFFF"/>
                </a:solidFill>
                <a:effectLst/>
                <a:latin typeface="Times" pitchFamily="2" charset="0"/>
              </a:rPr>
            </a:br>
            <a:br>
              <a:rPr lang="en-US" sz="4100" dirty="0">
                <a:solidFill>
                  <a:srgbClr val="FFFFFF"/>
                </a:solidFill>
              </a:rPr>
            </a:b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B447C-0AB6-A949-B1BF-F490D8A5E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722256" cy="1458258"/>
          </a:xfrm>
        </p:spPr>
        <p:txBody>
          <a:bodyPr anchor="ctr">
            <a:noAutofit/>
          </a:bodyPr>
          <a:lstStyle/>
          <a:p>
            <a:pPr marL="342900" indent="-342900" algn="r">
              <a:buFontTx/>
              <a:buChar char="-"/>
            </a:pPr>
            <a:r>
              <a:rPr lang="en-US" sz="1500" b="1" dirty="0" err="1">
                <a:latin typeface="+mj-lt"/>
              </a:rPr>
              <a:t>Akshen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Kadakia</a:t>
            </a:r>
            <a:r>
              <a:rPr lang="en-US" sz="1500" b="1" dirty="0">
                <a:latin typeface="+mj-lt"/>
              </a:rPr>
              <a:t> (akshenhe@usc.edu )</a:t>
            </a:r>
          </a:p>
          <a:p>
            <a:pPr marL="342900" indent="-342900" algn="r">
              <a:buFontTx/>
              <a:buChar char="-"/>
            </a:pPr>
            <a:r>
              <a:rPr lang="en-US" sz="1500" b="1" dirty="0">
                <a:latin typeface="+mj-lt"/>
              </a:rPr>
              <a:t>Mrinal Kadam (mrkadam@usc.edu)</a:t>
            </a:r>
          </a:p>
          <a:p>
            <a:pPr marL="342900" indent="-342900" algn="r">
              <a:buFontTx/>
              <a:buChar char="-"/>
            </a:pPr>
            <a:r>
              <a:rPr lang="en-US" sz="1500" b="1" dirty="0">
                <a:latin typeface="+mj-lt"/>
              </a:rPr>
              <a:t>Swetha Sivakumar (</a:t>
            </a:r>
            <a:r>
              <a:rPr lang="en-US" sz="1500" b="1" dirty="0" err="1">
                <a:latin typeface="+mj-lt"/>
              </a:rPr>
              <a:t>swethasi@usc.edu</a:t>
            </a:r>
            <a:r>
              <a:rPr lang="en-US" sz="1500" b="1" dirty="0">
                <a:latin typeface="+mj-lt"/>
              </a:rPr>
              <a:t>)</a:t>
            </a:r>
          </a:p>
          <a:p>
            <a:pPr marL="342900" indent="-342900" algn="r">
              <a:buFontTx/>
              <a:buChar char="-"/>
            </a:pPr>
            <a:r>
              <a:rPr lang="en-US" sz="1500" b="1" dirty="0" err="1">
                <a:latin typeface="+mj-lt"/>
              </a:rPr>
              <a:t>Tanmey</a:t>
            </a:r>
            <a:r>
              <a:rPr lang="en-US" sz="1500" b="1" dirty="0">
                <a:latin typeface="+mj-lt"/>
              </a:rPr>
              <a:t> Saraiya (</a:t>
            </a:r>
            <a:r>
              <a:rPr lang="en-US" sz="1500" b="1" dirty="0" err="1">
                <a:latin typeface="+mj-lt"/>
              </a:rPr>
              <a:t>tsaraiya@usc.edu</a:t>
            </a:r>
            <a:r>
              <a:rPr lang="en-US" sz="1500" b="1" dirty="0">
                <a:latin typeface="+mj-lt"/>
              </a:rPr>
              <a:t>)</a:t>
            </a:r>
          </a:p>
          <a:p>
            <a:pPr marL="342900" indent="-342900" algn="r">
              <a:buFontTx/>
              <a:buChar char="-"/>
            </a:pPr>
            <a:r>
              <a:rPr lang="en-US" sz="1500" b="1" dirty="0" err="1">
                <a:latin typeface="+mj-lt"/>
              </a:rPr>
              <a:t>Yashwanth</a:t>
            </a:r>
            <a:r>
              <a:rPr lang="en-US" sz="1500" b="1" dirty="0">
                <a:latin typeface="+mj-lt"/>
              </a:rPr>
              <a:t> Reddy (</a:t>
            </a:r>
            <a:r>
              <a:rPr lang="en-US" sz="1500" b="1" dirty="0" err="1">
                <a:latin typeface="+mj-lt"/>
              </a:rPr>
              <a:t>gondi@usc.edu</a:t>
            </a:r>
            <a:r>
              <a:rPr lang="en-US" sz="1500" b="1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699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DC818-CD51-1A47-B0EC-1E7E34E1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2777739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Abstract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7E06BD9-4984-0743-B7FD-7D4A6B0F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606" y="1845472"/>
            <a:ext cx="661111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Emotions are an important part of human communication.</a:t>
            </a:r>
          </a:p>
          <a:p>
            <a:r>
              <a:rPr lang="en-US" sz="2000" dirty="0"/>
              <a:t>Distinguishing between them is difficult because of the complexity of these different emotions.</a:t>
            </a:r>
          </a:p>
          <a:p>
            <a:r>
              <a:rPr lang="en-US" sz="2000" dirty="0"/>
              <a:t>Most dialogue systems present today aren’t good at judging the empathetic aspect of the conversation, leading to most responses coming out to be very robotic and, in a few cases, distasteful.</a:t>
            </a:r>
          </a:p>
          <a:p>
            <a:r>
              <a:rPr lang="en-US" sz="2000" dirty="0"/>
              <a:t>Our aim is to achieve more emotionally aware empathetic dialogue systems to </a:t>
            </a:r>
            <a:r>
              <a:rPr lang="en-US" sz="2000" dirty="0">
                <a:cs typeface="Times New Roman" panose="02020603050405020304" pitchFamily="18" charset="0"/>
              </a:rPr>
              <a:t>make the conversation flow more naturally and to increase user engagement.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We have experimented by adding different variations of emotion classifiers like LSTMs and Transformers to aid the retrieval-based dialogue system in determining the appropriate empathetic responses.</a:t>
            </a:r>
          </a:p>
          <a:p>
            <a:endParaRPr lang="en-US" sz="1900" dirty="0"/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54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DC818-CD51-1A47-B0EC-1E7E34E1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A11107-B944-2A41-8E12-FC3241948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5287" y="2261785"/>
            <a:ext cx="7225748" cy="4082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4F5DF-BF96-134A-BA73-EDEADCD41F8C}"/>
              </a:ext>
            </a:extLst>
          </p:cNvPr>
          <p:cNvSpPr txBox="1"/>
          <p:nvPr/>
        </p:nvSpPr>
        <p:spPr>
          <a:xfrm>
            <a:off x="4900574" y="689819"/>
            <a:ext cx="6760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desirable trait in a human-facing dialogue agent is to appropriately respond to a conversation partner that is describing personal experiences, by understanding and acknowledging any implied feelings - a skill we refer to as </a:t>
            </a:r>
            <a:r>
              <a:rPr lang="en-US" b="1" dirty="0"/>
              <a:t>empathetic responding</a:t>
            </a:r>
            <a:r>
              <a:rPr lang="en-US" dirty="0"/>
              <a:t>.</a:t>
            </a:r>
          </a:p>
          <a:p>
            <a:br>
              <a:rPr lang="en-US" dirty="0"/>
            </a:b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DC818-CD51-1A47-B0EC-1E7E34E1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35E54-C8D6-894B-9462-2085DEBA6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678" y="1487674"/>
            <a:ext cx="70071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Our project aims to facilitate evaluating models’ ability to produce empathetic responses. We are carrying out two experiments that are different than that proposed by the original paper-</a:t>
            </a:r>
          </a:p>
          <a:p>
            <a:pPr marL="0" indent="0">
              <a:buNone/>
            </a:pPr>
            <a:endParaRPr lang="en-US" sz="1800" b="0" dirty="0">
              <a:effectLst/>
              <a:cs typeface="Times New Roman" panose="02020603050405020304" pitchFamily="18" charset="0"/>
            </a:endParaRPr>
          </a:p>
          <a:p>
            <a:r>
              <a:rPr lang="en-US" sz="1800" dirty="0">
                <a:cs typeface="Times New Roman" panose="02020603050405020304" pitchFamily="18" charset="0"/>
              </a:rPr>
              <a:t>1. Changing the pre-trained emotion classifier used to train the ‘Emotional Awareness’ quotient of the dialogue system</a:t>
            </a:r>
            <a:endParaRPr lang="en-US" sz="1800" b="0" dirty="0">
              <a:effectLst/>
              <a:cs typeface="Times New Roman" panose="02020603050405020304" pitchFamily="18" charset="0"/>
            </a:endParaRPr>
          </a:p>
          <a:p>
            <a:r>
              <a:rPr lang="en-US" sz="1800" dirty="0">
                <a:cs typeface="Times New Roman" panose="02020603050405020304" pitchFamily="18" charset="0"/>
              </a:rPr>
              <a:t>2. Changing the EMPATHETICDIALOGUES (ED) dataset, a novel dataset with about 25k personal dialogues, given in the original paper, by reducing the number of categories of the target class(emotion) from 32 to a smaller subset of emotions,</a:t>
            </a:r>
          </a:p>
          <a:p>
            <a:endParaRPr lang="en-US" sz="1800" b="0" dirty="0">
              <a:effectLst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following which have checked whether there has been any significant increase/decrease in our model’s performance or not.</a:t>
            </a:r>
            <a:endParaRPr lang="en-US" sz="1800" b="0" dirty="0">
              <a:effectLst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47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DC818-CD51-1A47-B0EC-1E7E34E1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77" y="2672210"/>
            <a:ext cx="3092810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 Diagram of Model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4E25D75-9288-144F-9B5D-EB0D8684E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64" y="178331"/>
            <a:ext cx="6529386" cy="64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7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DC818-CD51-1A47-B0EC-1E7E34E1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BC3FACB-D80A-5F45-8428-D4FDC0D76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22" y="4270232"/>
            <a:ext cx="8332826" cy="11199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Stand-alone emotion classification performance comparison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0C28C-AF57-844B-8EBC-EE528CC9012F}"/>
              </a:ext>
            </a:extLst>
          </p:cNvPr>
          <p:cNvSpPr txBox="1"/>
          <p:nvPr/>
        </p:nvSpPr>
        <p:spPr>
          <a:xfrm>
            <a:off x="1807535" y="253120"/>
            <a:ext cx="605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Emotion Classification Results: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DE1CE6-9D0C-C443-A718-C6501B446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77068"/>
              </p:ext>
            </p:extLst>
          </p:nvPr>
        </p:nvGraphicFramePr>
        <p:xfrm>
          <a:off x="1916252" y="1066389"/>
          <a:ext cx="8846289" cy="3130705"/>
        </p:xfrm>
        <a:graphic>
          <a:graphicData uri="http://schemas.openxmlformats.org/drawingml/2006/table">
            <a:tbl>
              <a:tblPr/>
              <a:tblGrid>
                <a:gridCol w="2948763">
                  <a:extLst>
                    <a:ext uri="{9D8B030D-6E8A-4147-A177-3AD203B41FA5}">
                      <a16:colId xmlns:a16="http://schemas.microsoft.com/office/drawing/2014/main" val="3267953085"/>
                    </a:ext>
                  </a:extLst>
                </a:gridCol>
                <a:gridCol w="2948763">
                  <a:extLst>
                    <a:ext uri="{9D8B030D-6E8A-4147-A177-3AD203B41FA5}">
                      <a16:colId xmlns:a16="http://schemas.microsoft.com/office/drawing/2014/main" val="2099400383"/>
                    </a:ext>
                  </a:extLst>
                </a:gridCol>
                <a:gridCol w="2948763">
                  <a:extLst>
                    <a:ext uri="{9D8B030D-6E8A-4147-A177-3AD203B41FA5}">
                      <a16:colId xmlns:a16="http://schemas.microsoft.com/office/drawing/2014/main" val="1032650003"/>
                    </a:ext>
                  </a:extLst>
                </a:gridCol>
              </a:tblGrid>
              <a:tr h="6193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 sz="15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Labels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Labels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757117"/>
                  </a:ext>
                </a:extLst>
              </a:tr>
              <a:tr h="6193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FastText</a:t>
                      </a:r>
                      <a:endParaRPr lang="en-US" sz="15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5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21.21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927496"/>
                  </a:ext>
                </a:extLst>
              </a:tr>
              <a:tr h="6193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BiLSTM</a:t>
                      </a:r>
                      <a:endParaRPr lang="en-US" sz="15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46.43</a:t>
                      </a:r>
                      <a:endParaRPr lang="en-US" sz="15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23.75</a:t>
                      </a:r>
                      <a:endParaRPr lang="en-US" sz="15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236453"/>
                  </a:ext>
                </a:extLst>
              </a:tr>
              <a:tr h="6193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BiLSTM</a:t>
                      </a: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Attn</a:t>
                      </a:r>
                      <a:endParaRPr lang="en-US" sz="15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46.7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24.36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94875"/>
                  </a:ext>
                </a:extLst>
              </a:tr>
              <a:tr h="6531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DistilBERT</a:t>
                      </a:r>
                      <a:endParaRPr lang="en-US" sz="15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5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134994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422088EC-795B-2441-8ECA-27EC997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535" y="1669703"/>
            <a:ext cx="1814623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8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DC818-CD51-1A47-B0EC-1E7E34E1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BC3FACB-D80A-5F45-8428-D4FDC0D76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566" y="4444876"/>
            <a:ext cx="8332826" cy="11199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/>
              <a:t>End-to-End retrieval system performance comparison with 32 emotion classes</a:t>
            </a:r>
            <a:endParaRPr lang="en-US" dirty="0"/>
          </a:p>
          <a:p>
            <a:br>
              <a:rPr lang="en-US" dirty="0"/>
            </a:b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0C28C-AF57-844B-8EBC-EE528CC9012F}"/>
              </a:ext>
            </a:extLst>
          </p:cNvPr>
          <p:cNvSpPr txBox="1"/>
          <p:nvPr/>
        </p:nvSpPr>
        <p:spPr>
          <a:xfrm>
            <a:off x="1812566" y="365323"/>
            <a:ext cx="789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Results for 32 Emotions (Multi-Class Emotion Classification): </a:t>
            </a:r>
            <a:endParaRPr lang="en-US" alt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499F0A-55D8-BD4B-84CE-95F8B9EE9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97156"/>
              </p:ext>
            </p:extLst>
          </p:nvPr>
        </p:nvGraphicFramePr>
        <p:xfrm>
          <a:off x="1812566" y="1131693"/>
          <a:ext cx="9014015" cy="3121017"/>
        </p:xfrm>
        <a:graphic>
          <a:graphicData uri="http://schemas.openxmlformats.org/drawingml/2006/table">
            <a:tbl>
              <a:tblPr/>
              <a:tblGrid>
                <a:gridCol w="1386772">
                  <a:extLst>
                    <a:ext uri="{9D8B030D-6E8A-4147-A177-3AD203B41FA5}">
                      <a16:colId xmlns:a16="http://schemas.microsoft.com/office/drawing/2014/main" val="2244536919"/>
                    </a:ext>
                  </a:extLst>
                </a:gridCol>
                <a:gridCol w="1155643">
                  <a:extLst>
                    <a:ext uri="{9D8B030D-6E8A-4147-A177-3AD203B41FA5}">
                      <a16:colId xmlns:a16="http://schemas.microsoft.com/office/drawing/2014/main" val="713518005"/>
                    </a:ext>
                  </a:extLst>
                </a:gridCol>
                <a:gridCol w="808950">
                  <a:extLst>
                    <a:ext uri="{9D8B030D-6E8A-4147-A177-3AD203B41FA5}">
                      <a16:colId xmlns:a16="http://schemas.microsoft.com/office/drawing/2014/main" val="795355147"/>
                    </a:ext>
                  </a:extLst>
                </a:gridCol>
                <a:gridCol w="808950">
                  <a:extLst>
                    <a:ext uri="{9D8B030D-6E8A-4147-A177-3AD203B41FA5}">
                      <a16:colId xmlns:a16="http://schemas.microsoft.com/office/drawing/2014/main" val="2440117278"/>
                    </a:ext>
                  </a:extLst>
                </a:gridCol>
                <a:gridCol w="808950">
                  <a:extLst>
                    <a:ext uri="{9D8B030D-6E8A-4147-A177-3AD203B41FA5}">
                      <a16:colId xmlns:a16="http://schemas.microsoft.com/office/drawing/2014/main" val="3633578040"/>
                    </a:ext>
                  </a:extLst>
                </a:gridCol>
                <a:gridCol w="808950">
                  <a:extLst>
                    <a:ext uri="{9D8B030D-6E8A-4147-A177-3AD203B41FA5}">
                      <a16:colId xmlns:a16="http://schemas.microsoft.com/office/drawing/2014/main" val="930185884"/>
                    </a:ext>
                  </a:extLst>
                </a:gridCol>
                <a:gridCol w="808950">
                  <a:extLst>
                    <a:ext uri="{9D8B030D-6E8A-4147-A177-3AD203B41FA5}">
                      <a16:colId xmlns:a16="http://schemas.microsoft.com/office/drawing/2014/main" val="3405985777"/>
                    </a:ext>
                  </a:extLst>
                </a:gridCol>
                <a:gridCol w="808950">
                  <a:extLst>
                    <a:ext uri="{9D8B030D-6E8A-4147-A177-3AD203B41FA5}">
                      <a16:colId xmlns:a16="http://schemas.microsoft.com/office/drawing/2014/main" val="3012830716"/>
                    </a:ext>
                  </a:extLst>
                </a:gridCol>
                <a:gridCol w="808950">
                  <a:extLst>
                    <a:ext uri="{9D8B030D-6E8A-4147-A177-3AD203B41FA5}">
                      <a16:colId xmlns:a16="http://schemas.microsoft.com/office/drawing/2014/main" val="118029207"/>
                    </a:ext>
                  </a:extLst>
                </a:gridCol>
                <a:gridCol w="808950">
                  <a:extLst>
                    <a:ext uri="{9D8B030D-6E8A-4147-A177-3AD203B41FA5}">
                      <a16:colId xmlns:a16="http://schemas.microsoft.com/office/drawing/2014/main" val="512747858"/>
                    </a:ext>
                  </a:extLst>
                </a:gridCol>
              </a:tblGrid>
              <a:tr h="801125">
                <a:tc>
                  <a:txBody>
                    <a:bodyPr/>
                    <a:lstStyle/>
                    <a:p>
                      <a:pPr algn="ctr" fontAlgn="t"/>
                      <a:br>
                        <a:rPr lang="en-US" sz="1500">
                          <a:effectLst/>
                        </a:rPr>
                      </a:b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BLEU 1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BLEU 2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BLEU 3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BLEU 4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Avg BLEU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P@1</a:t>
                      </a:r>
                      <a:endParaRPr lang="en-US" sz="15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P@1,100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P@3,100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P@10,100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345703"/>
                  </a:ext>
                </a:extLst>
              </a:tr>
              <a:tr h="7761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FastText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14.10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5.16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2.55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1.42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5.81</a:t>
                      </a:r>
                      <a:endParaRPr lang="en-US" sz="150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53.03</a:t>
                      </a:r>
                      <a:endParaRPr lang="en-US" sz="15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65.08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83.60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95.63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249691"/>
                  </a:ext>
                </a:extLst>
              </a:tr>
              <a:tr h="7761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BiLSTM</a:t>
                      </a:r>
                      <a:endParaRPr lang="en-US" sz="15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14.16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5.20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2.55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1.40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5.83</a:t>
                      </a:r>
                      <a:endParaRPr lang="en-US" sz="150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53.05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65.17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83.42</a:t>
                      </a:r>
                      <a:endParaRPr lang="en-US" sz="15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95.67</a:t>
                      </a:r>
                      <a:endParaRPr lang="en-US" sz="15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82167"/>
                  </a:ext>
                </a:extLst>
              </a:tr>
              <a:tr h="7675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BiLSTM</a:t>
                      </a: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/ATTN</a:t>
                      </a:r>
                      <a:endParaRPr lang="en-US" sz="15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14.16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5.19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2.57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1.43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5.84</a:t>
                      </a:r>
                      <a:endParaRPr lang="en-US" sz="1500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52.88</a:t>
                      </a:r>
                      <a:endParaRPr lang="en-US" sz="15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64.96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83.44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95.67</a:t>
                      </a:r>
                      <a:endParaRPr lang="en-US" sz="15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84906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6037654-AB61-4240-9A3B-A21CD68F3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138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5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DC818-CD51-1A47-B0EC-1E7E34E1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BC3FACB-D80A-5F45-8428-D4FDC0D76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535" y="4392696"/>
            <a:ext cx="8332826" cy="11199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b="1" dirty="0"/>
              <a:t>End-to-End retrieval system performance comparison with 8 emotion classes</a:t>
            </a: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0C28C-AF57-844B-8EBC-EE528CC9012F}"/>
              </a:ext>
            </a:extLst>
          </p:cNvPr>
          <p:cNvSpPr txBox="1"/>
          <p:nvPr/>
        </p:nvSpPr>
        <p:spPr>
          <a:xfrm>
            <a:off x="1807535" y="306153"/>
            <a:ext cx="7899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Results for 8 Emotions (Multi-Class Emotion Classification):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037654-AB61-4240-9A3B-A21CD68F3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138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3FC57E-BA67-FA48-819A-B428CC160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479144"/>
              </p:ext>
            </p:extLst>
          </p:nvPr>
        </p:nvGraphicFramePr>
        <p:xfrm>
          <a:off x="1807535" y="1063256"/>
          <a:ext cx="9154634" cy="3055534"/>
        </p:xfrm>
        <a:graphic>
          <a:graphicData uri="http://schemas.openxmlformats.org/drawingml/2006/table">
            <a:tbl>
              <a:tblPr/>
              <a:tblGrid>
                <a:gridCol w="1408404">
                  <a:extLst>
                    <a:ext uri="{9D8B030D-6E8A-4147-A177-3AD203B41FA5}">
                      <a16:colId xmlns:a16="http://schemas.microsoft.com/office/drawing/2014/main" val="4290338419"/>
                    </a:ext>
                  </a:extLst>
                </a:gridCol>
                <a:gridCol w="1173670">
                  <a:extLst>
                    <a:ext uri="{9D8B030D-6E8A-4147-A177-3AD203B41FA5}">
                      <a16:colId xmlns:a16="http://schemas.microsoft.com/office/drawing/2014/main" val="2091096396"/>
                    </a:ext>
                  </a:extLst>
                </a:gridCol>
                <a:gridCol w="821570">
                  <a:extLst>
                    <a:ext uri="{9D8B030D-6E8A-4147-A177-3AD203B41FA5}">
                      <a16:colId xmlns:a16="http://schemas.microsoft.com/office/drawing/2014/main" val="287947318"/>
                    </a:ext>
                  </a:extLst>
                </a:gridCol>
                <a:gridCol w="821570">
                  <a:extLst>
                    <a:ext uri="{9D8B030D-6E8A-4147-A177-3AD203B41FA5}">
                      <a16:colId xmlns:a16="http://schemas.microsoft.com/office/drawing/2014/main" val="3461861770"/>
                    </a:ext>
                  </a:extLst>
                </a:gridCol>
                <a:gridCol w="821570">
                  <a:extLst>
                    <a:ext uri="{9D8B030D-6E8A-4147-A177-3AD203B41FA5}">
                      <a16:colId xmlns:a16="http://schemas.microsoft.com/office/drawing/2014/main" val="1391614698"/>
                    </a:ext>
                  </a:extLst>
                </a:gridCol>
                <a:gridCol w="821570">
                  <a:extLst>
                    <a:ext uri="{9D8B030D-6E8A-4147-A177-3AD203B41FA5}">
                      <a16:colId xmlns:a16="http://schemas.microsoft.com/office/drawing/2014/main" val="2802561193"/>
                    </a:ext>
                  </a:extLst>
                </a:gridCol>
                <a:gridCol w="821570">
                  <a:extLst>
                    <a:ext uri="{9D8B030D-6E8A-4147-A177-3AD203B41FA5}">
                      <a16:colId xmlns:a16="http://schemas.microsoft.com/office/drawing/2014/main" val="176176599"/>
                    </a:ext>
                  </a:extLst>
                </a:gridCol>
                <a:gridCol w="821570">
                  <a:extLst>
                    <a:ext uri="{9D8B030D-6E8A-4147-A177-3AD203B41FA5}">
                      <a16:colId xmlns:a16="http://schemas.microsoft.com/office/drawing/2014/main" val="3671525626"/>
                    </a:ext>
                  </a:extLst>
                </a:gridCol>
                <a:gridCol w="821570">
                  <a:extLst>
                    <a:ext uri="{9D8B030D-6E8A-4147-A177-3AD203B41FA5}">
                      <a16:colId xmlns:a16="http://schemas.microsoft.com/office/drawing/2014/main" val="424619068"/>
                    </a:ext>
                  </a:extLst>
                </a:gridCol>
                <a:gridCol w="821570">
                  <a:extLst>
                    <a:ext uri="{9D8B030D-6E8A-4147-A177-3AD203B41FA5}">
                      <a16:colId xmlns:a16="http://schemas.microsoft.com/office/drawing/2014/main" val="631345999"/>
                    </a:ext>
                  </a:extLst>
                </a:gridCol>
              </a:tblGrid>
              <a:tr h="1079537">
                <a:tc>
                  <a:txBody>
                    <a:bodyPr/>
                    <a:lstStyle/>
                    <a:p>
                      <a:pPr fontAlgn="t"/>
                      <a:br>
                        <a:rPr lang="en-US" sz="1500">
                          <a:effectLst/>
                        </a:rPr>
                      </a:b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BLEU 1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BLEU 2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BLEU 3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BLEU 4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Avg BLEU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P@1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P@1,100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P@3,100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P@10,100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218082"/>
                  </a:ext>
                </a:extLst>
              </a:tr>
              <a:tr h="91938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BiLSTM</a:t>
                      </a:r>
                      <a:endParaRPr lang="en-US" sz="15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14.21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5.28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2.62</a:t>
                      </a:r>
                      <a:endParaRPr lang="en-US" sz="15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1.45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5.89</a:t>
                      </a:r>
                      <a:endParaRPr lang="en-US" sz="1500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53.30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65.04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83.52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95.62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398226"/>
                  </a:ext>
                </a:extLst>
              </a:tr>
              <a:tr h="105661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BiLSTM</a:t>
                      </a: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/ATTN</a:t>
                      </a:r>
                      <a:endParaRPr lang="en-US" sz="15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14.24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5.30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2.66</a:t>
                      </a:r>
                      <a:endParaRPr lang="en-US" sz="15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1.49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5.93</a:t>
                      </a:r>
                      <a:endParaRPr lang="en-US" sz="1500" dirty="0">
                        <a:effectLst/>
                      </a:endParaRPr>
                    </a:p>
                  </a:txBody>
                  <a:tcPr marL="25400" marR="254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53.07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64.79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83.38</a:t>
                      </a:r>
                      <a:endParaRPr lang="en-US" sz="15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95.62</a:t>
                      </a:r>
                      <a:endParaRPr lang="en-US" sz="15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0638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A7E72DBC-29D4-A54A-92B3-F4CCF70C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535" y="1477010"/>
            <a:ext cx="1709297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2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DC818-CD51-1A47-B0EC-1E7E34E1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35E54-C8D6-894B-9462-2085DEBA6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678" y="2371939"/>
            <a:ext cx="70071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Even though conclusive results cannot be stated by running the script for just 15 epochs, the initial results show a scope for improvement by: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using better emotion classification models, and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moving from a larger set of emotions to a smaller set 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Thus, prepending the emotion label to the input helps in retrieving empathetic responses with the appropriate emotions.</a:t>
            </a:r>
          </a:p>
        </p:txBody>
      </p:sp>
    </p:spTree>
    <p:extLst>
      <p:ext uri="{BB962C8B-B14F-4D97-AF65-F5344CB8AC3E}">
        <p14:creationId xmlns:p14="http://schemas.microsoft.com/office/powerpoint/2010/main" val="354900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573</Words>
  <Application>Microsoft Macintosh PowerPoint</Application>
  <PresentationFormat>Widescreen</PresentationFormat>
  <Paragraphs>131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</vt:lpstr>
      <vt:lpstr>Office Theme</vt:lpstr>
      <vt:lpstr>Evaluating Significance of Emotion Classification in Emotion-Aware Empathetic Dialogue Systems  </vt:lpstr>
      <vt:lpstr>Abstract</vt:lpstr>
      <vt:lpstr>Introduction</vt:lpstr>
      <vt:lpstr>Experiments</vt:lpstr>
      <vt:lpstr>Block Diagram of Model</vt:lpstr>
      <vt:lpstr>Results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Significance of Emotion Classification in Emotion-Aware Empathetic Dialogue Systems  </dc:title>
  <dc:creator>Mrinal Kadam</dc:creator>
  <cp:lastModifiedBy>Mrinal Kadam</cp:lastModifiedBy>
  <cp:revision>8</cp:revision>
  <dcterms:created xsi:type="dcterms:W3CDTF">2021-11-30T21:34:21Z</dcterms:created>
  <dcterms:modified xsi:type="dcterms:W3CDTF">2021-12-02T05:38:52Z</dcterms:modified>
</cp:coreProperties>
</file>