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76" r:id="rId5"/>
    <p:sldId id="266" r:id="rId6"/>
    <p:sldId id="260" r:id="rId7"/>
    <p:sldId id="269" r:id="rId8"/>
    <p:sldId id="268" r:id="rId9"/>
    <p:sldId id="274" r:id="rId10"/>
    <p:sldId id="270" r:id="rId11"/>
    <p:sldId id="271" r:id="rId12"/>
    <p:sldId id="272" r:id="rId13"/>
    <p:sldId id="273" r:id="rId14"/>
  </p:sldIdLst>
  <p:sldSz cx="18288000" cy="10287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64" autoAdjust="0"/>
    <p:restoredTop sz="93805" autoAdjust="0"/>
  </p:normalViewPr>
  <p:slideViewPr>
    <p:cSldViewPr>
      <p:cViewPr varScale="1">
        <p:scale>
          <a:sx n="21" d="100"/>
          <a:sy n="21" d="100"/>
        </p:scale>
        <p:origin x="67" y="2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9B417-9E66-4EF5-BE2C-E266DB310B91}" type="datetimeFigureOut">
              <a:rPr lang="en-US" smtClean="0"/>
              <a:t>8/6/2022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D29F0-59C2-4734-965C-1B359DE4552F}" type="slidenum">
              <a:rPr lang="en-US" smtClean="0"/>
              <a:t>‹#›</a:t>
            </a:fld>
            <a:endParaRPr lang="en-US"/>
          </a:p>
        </p:txBody>
      </p:sp>
    </p:spTree>
    <p:extLst>
      <p:ext uri="{BB962C8B-B14F-4D97-AF65-F5344CB8AC3E}">
        <p14:creationId xmlns:p14="http://schemas.microsoft.com/office/powerpoint/2010/main" val="2990186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0D29F0-59C2-4734-965C-1B359DE4552F}" type="slidenum">
              <a:rPr lang="en-US" smtClean="0"/>
              <a:t>1</a:t>
            </a:fld>
            <a:endParaRPr lang="en-US"/>
          </a:p>
        </p:txBody>
      </p:sp>
    </p:spTree>
    <p:extLst>
      <p:ext uri="{BB962C8B-B14F-4D97-AF65-F5344CB8AC3E}">
        <p14:creationId xmlns:p14="http://schemas.microsoft.com/office/powerpoint/2010/main" val="2505573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0D29F0-59C2-4734-965C-1B359DE4552F}" type="slidenum">
              <a:rPr lang="en-US" smtClean="0"/>
              <a:t>2</a:t>
            </a:fld>
            <a:endParaRPr lang="en-US"/>
          </a:p>
        </p:txBody>
      </p:sp>
    </p:spTree>
    <p:extLst>
      <p:ext uri="{BB962C8B-B14F-4D97-AF65-F5344CB8AC3E}">
        <p14:creationId xmlns:p14="http://schemas.microsoft.com/office/powerpoint/2010/main" val="1145266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0D29F0-59C2-4734-965C-1B359DE4552F}" type="slidenum">
              <a:rPr lang="en-US" smtClean="0"/>
              <a:t>3</a:t>
            </a:fld>
            <a:endParaRPr lang="en-US"/>
          </a:p>
        </p:txBody>
      </p:sp>
    </p:spTree>
    <p:extLst>
      <p:ext uri="{BB962C8B-B14F-4D97-AF65-F5344CB8AC3E}">
        <p14:creationId xmlns:p14="http://schemas.microsoft.com/office/powerpoint/2010/main" val="3116652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0D29F0-59C2-4734-965C-1B359DE4552F}" type="slidenum">
              <a:rPr lang="en-US" smtClean="0"/>
              <a:t>6</a:t>
            </a:fld>
            <a:endParaRPr lang="en-US"/>
          </a:p>
        </p:txBody>
      </p:sp>
    </p:spTree>
    <p:extLst>
      <p:ext uri="{BB962C8B-B14F-4D97-AF65-F5344CB8AC3E}">
        <p14:creationId xmlns:p14="http://schemas.microsoft.com/office/powerpoint/2010/main" val="3969445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700000">
            <a:off x="-5799755" y="-1565781"/>
            <a:ext cx="18941090" cy="9330141"/>
          </a:xfrm>
          <a:prstGeom prst="rect">
            <a:avLst/>
          </a:prstGeom>
          <a:solidFill>
            <a:srgbClr val="FFFFFF"/>
          </a:solidFill>
        </p:spPr>
        <p:txBody>
          <a:bodyPr/>
          <a:lstStyle/>
          <a:p>
            <a:endParaRPr lang="en-US" dirty="0"/>
          </a:p>
        </p:txBody>
      </p:sp>
      <p:sp>
        <p:nvSpPr>
          <p:cNvPr id="4" name="AutoShape 4"/>
          <p:cNvSpPr/>
          <p:nvPr/>
        </p:nvSpPr>
        <p:spPr>
          <a:xfrm>
            <a:off x="6877419" y="7313798"/>
            <a:ext cx="11410581" cy="0"/>
          </a:xfrm>
          <a:prstGeom prst="line">
            <a:avLst/>
          </a:prstGeom>
          <a:ln w="47625" cap="rnd">
            <a:solidFill>
              <a:srgbClr val="FFFFFF"/>
            </a:solidFill>
            <a:prstDash val="solid"/>
            <a:headEnd type="diamond" w="lg" len="lg"/>
            <a:tailEnd type="diamond" w="lg" len="lg"/>
          </a:ln>
        </p:spPr>
        <p:txBody>
          <a:bodyPr/>
          <a:lstStyle/>
          <a:p>
            <a:endParaRPr lang="en-US"/>
          </a:p>
        </p:txBody>
      </p:sp>
      <p:pic>
        <p:nvPicPr>
          <p:cNvPr id="3" name="Picture 2">
            <a:extLst>
              <a:ext uri="{FF2B5EF4-FFF2-40B4-BE49-F238E27FC236}">
                <a16:creationId xmlns:a16="http://schemas.microsoft.com/office/drawing/2014/main" id="{5B5A9D90-50BE-DBD8-9407-ED71AF7C7440}"/>
              </a:ext>
            </a:extLst>
          </p:cNvPr>
          <p:cNvPicPr>
            <a:picLocks noChangeAspect="1"/>
          </p:cNvPicPr>
          <p:nvPr/>
        </p:nvPicPr>
        <p:blipFill>
          <a:blip r:embed="rId3"/>
          <a:stretch>
            <a:fillRect/>
          </a:stretch>
        </p:blipFill>
        <p:spPr>
          <a:xfrm>
            <a:off x="-304800" y="-268102"/>
            <a:ext cx="7620000" cy="7620000"/>
          </a:xfrm>
          <a:prstGeom prst="rect">
            <a:avLst/>
          </a:prstGeom>
        </p:spPr>
      </p:pic>
      <p:sp>
        <p:nvSpPr>
          <p:cNvPr id="5" name="Title 4">
            <a:extLst>
              <a:ext uri="{FF2B5EF4-FFF2-40B4-BE49-F238E27FC236}">
                <a16:creationId xmlns:a16="http://schemas.microsoft.com/office/drawing/2014/main" id="{18310732-29EB-278A-4689-F159955E4866}"/>
              </a:ext>
            </a:extLst>
          </p:cNvPr>
          <p:cNvSpPr>
            <a:spLocks noGrp="1"/>
          </p:cNvSpPr>
          <p:nvPr>
            <p:ph type="ctrTitle"/>
          </p:nvPr>
        </p:nvSpPr>
        <p:spPr>
          <a:xfrm>
            <a:off x="6477000" y="6362700"/>
            <a:ext cx="7772400" cy="1470025"/>
          </a:xfrm>
        </p:spPr>
        <p:txBody>
          <a:bodyPr/>
          <a:lstStyle/>
          <a:p>
            <a:r>
              <a:rPr lang="en-US" b="1" dirty="0"/>
              <a:t>SUBMITED BY:-</a:t>
            </a:r>
          </a:p>
        </p:txBody>
      </p:sp>
      <p:sp>
        <p:nvSpPr>
          <p:cNvPr id="6" name="Subtitle 5">
            <a:extLst>
              <a:ext uri="{FF2B5EF4-FFF2-40B4-BE49-F238E27FC236}">
                <a16:creationId xmlns:a16="http://schemas.microsoft.com/office/drawing/2014/main" id="{20F654F5-434F-B434-7FE2-92ABD3243099}"/>
              </a:ext>
            </a:extLst>
          </p:cNvPr>
          <p:cNvSpPr>
            <a:spLocks noGrp="1"/>
          </p:cNvSpPr>
          <p:nvPr>
            <p:ph type="subTitle" idx="1"/>
          </p:nvPr>
        </p:nvSpPr>
        <p:spPr>
          <a:xfrm>
            <a:off x="11602064" y="7487022"/>
            <a:ext cx="6381136" cy="1752600"/>
          </a:xfrm>
        </p:spPr>
        <p:txBody>
          <a:bodyPr>
            <a:normAutofit lnSpcReduction="10000"/>
          </a:bodyPr>
          <a:lstStyle/>
          <a:p>
            <a:pPr algn="l"/>
            <a:r>
              <a:rPr lang="en-US" b="1" dirty="0"/>
              <a:t>JAYANT MARWAHA(01550404421)</a:t>
            </a:r>
          </a:p>
          <a:p>
            <a:pPr algn="l"/>
            <a:r>
              <a:rPr lang="en-US" b="1" dirty="0"/>
              <a:t>MRINAL  NARANG(</a:t>
            </a:r>
            <a:r>
              <a:rPr lang="en-IN" sz="3600" b="1" dirty="0">
                <a:effectLst/>
                <a:latin typeface="Calibri" panose="020F0502020204030204" pitchFamily="34" charset="0"/>
                <a:ea typeface="Calibri" panose="020F0502020204030204" pitchFamily="34" charset="0"/>
                <a:cs typeface="Times New Roman" panose="02020603050405020304" pitchFamily="18" charset="0"/>
              </a:rPr>
              <a:t>03650404421</a:t>
            </a:r>
            <a:r>
              <a:rPr lang="en-US" b="1" dirty="0"/>
              <a:t>)</a:t>
            </a:r>
          </a:p>
          <a:p>
            <a:pPr algn="l"/>
            <a:r>
              <a:rPr lang="en-US" b="1" dirty="0"/>
              <a:t>RITESH SANDILYA(</a:t>
            </a:r>
            <a:r>
              <a:rPr lang="en-GB" sz="3600" b="1" dirty="0">
                <a:effectLst/>
                <a:latin typeface="Calibri" panose="020F0502020204030204" pitchFamily="34" charset="0"/>
                <a:ea typeface="Calibri" panose="020F0502020204030204" pitchFamily="34" charset="0"/>
                <a:cs typeface="Times New Roman" panose="02020603050405020304" pitchFamily="18" charset="0"/>
              </a:rPr>
              <a:t>03850404421</a:t>
            </a:r>
            <a:r>
              <a:rPr lang="en-US" b="1"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F023-A874-66E7-8016-1EAFD14553BF}"/>
              </a:ext>
            </a:extLst>
          </p:cNvPr>
          <p:cNvSpPr>
            <a:spLocks noGrp="1"/>
          </p:cNvSpPr>
          <p:nvPr>
            <p:ph type="title"/>
          </p:nvPr>
        </p:nvSpPr>
        <p:spPr>
          <a:xfrm>
            <a:off x="5124345" y="839843"/>
            <a:ext cx="8229600" cy="1143000"/>
          </a:xfrm>
        </p:spPr>
        <p:txBody>
          <a:bodyPr>
            <a:normAutofit/>
          </a:bodyPr>
          <a:lstStyle/>
          <a:p>
            <a:r>
              <a:rPr lang="en-US" sz="5400" b="1" dirty="0"/>
              <a:t>DFD LEVEL 0</a:t>
            </a:r>
          </a:p>
        </p:txBody>
      </p:sp>
      <p:pic>
        <p:nvPicPr>
          <p:cNvPr id="5" name="Picture 4">
            <a:extLst>
              <a:ext uri="{FF2B5EF4-FFF2-40B4-BE49-F238E27FC236}">
                <a16:creationId xmlns:a16="http://schemas.microsoft.com/office/drawing/2014/main" id="{3F055519-721C-6C4B-9D85-9F7A6C6AF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2296151"/>
            <a:ext cx="13101347" cy="6276349"/>
          </a:xfrm>
          <a:prstGeom prst="rect">
            <a:avLst/>
          </a:prstGeom>
        </p:spPr>
      </p:pic>
    </p:spTree>
    <p:extLst>
      <p:ext uri="{BB962C8B-B14F-4D97-AF65-F5344CB8AC3E}">
        <p14:creationId xmlns:p14="http://schemas.microsoft.com/office/powerpoint/2010/main" val="92091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67B6-39D0-C930-73C6-A5D8238AA2BE}"/>
              </a:ext>
            </a:extLst>
          </p:cNvPr>
          <p:cNvSpPr>
            <a:spLocks noGrp="1"/>
          </p:cNvSpPr>
          <p:nvPr>
            <p:ph type="title"/>
          </p:nvPr>
        </p:nvSpPr>
        <p:spPr>
          <a:xfrm>
            <a:off x="5029200" y="593657"/>
            <a:ext cx="8229600" cy="1143000"/>
          </a:xfrm>
        </p:spPr>
        <p:txBody>
          <a:bodyPr>
            <a:normAutofit/>
          </a:bodyPr>
          <a:lstStyle/>
          <a:p>
            <a:r>
              <a:rPr lang="en-US" sz="5400" b="1" dirty="0"/>
              <a:t>DFD LEVEL 1</a:t>
            </a:r>
          </a:p>
        </p:txBody>
      </p:sp>
      <p:pic>
        <p:nvPicPr>
          <p:cNvPr id="4" name="Picture 3">
            <a:extLst>
              <a:ext uri="{FF2B5EF4-FFF2-40B4-BE49-F238E27FC236}">
                <a16:creationId xmlns:a16="http://schemas.microsoft.com/office/drawing/2014/main" id="{426C7E0A-CA7C-753C-36DB-F4973C0AC1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1790700"/>
            <a:ext cx="13360159" cy="7902643"/>
          </a:xfrm>
          <a:prstGeom prst="rect">
            <a:avLst/>
          </a:prstGeom>
        </p:spPr>
      </p:pic>
    </p:spTree>
    <p:extLst>
      <p:ext uri="{BB962C8B-B14F-4D97-AF65-F5344CB8AC3E}">
        <p14:creationId xmlns:p14="http://schemas.microsoft.com/office/powerpoint/2010/main" val="372079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ABFF-1D57-9431-E016-CBE84D520AC5}"/>
              </a:ext>
            </a:extLst>
          </p:cNvPr>
          <p:cNvSpPr>
            <a:spLocks noGrp="1"/>
          </p:cNvSpPr>
          <p:nvPr>
            <p:ph type="title"/>
          </p:nvPr>
        </p:nvSpPr>
        <p:spPr>
          <a:xfrm>
            <a:off x="5334000" y="190500"/>
            <a:ext cx="8229600" cy="1143000"/>
          </a:xfrm>
        </p:spPr>
        <p:txBody>
          <a:bodyPr>
            <a:normAutofit/>
          </a:bodyPr>
          <a:lstStyle/>
          <a:p>
            <a:r>
              <a:rPr lang="en-US" sz="5400" b="1" dirty="0"/>
              <a:t>ACTIVITY DIAGRAM</a:t>
            </a:r>
          </a:p>
        </p:txBody>
      </p:sp>
      <p:pic>
        <p:nvPicPr>
          <p:cNvPr id="4" name="Picture 3">
            <a:extLst>
              <a:ext uri="{FF2B5EF4-FFF2-40B4-BE49-F238E27FC236}">
                <a16:creationId xmlns:a16="http://schemas.microsoft.com/office/drawing/2014/main" id="{2B5E1CAB-7699-609C-15FD-0B409DAA1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231625"/>
            <a:ext cx="11957096" cy="8642902"/>
          </a:xfrm>
          <a:prstGeom prst="rect">
            <a:avLst/>
          </a:prstGeom>
        </p:spPr>
      </p:pic>
    </p:spTree>
    <p:extLst>
      <p:ext uri="{BB962C8B-B14F-4D97-AF65-F5344CB8AC3E}">
        <p14:creationId xmlns:p14="http://schemas.microsoft.com/office/powerpoint/2010/main" val="3519601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122D-4AAE-F356-E4B3-3EAE33A1723A}"/>
              </a:ext>
            </a:extLst>
          </p:cNvPr>
          <p:cNvSpPr>
            <a:spLocks noGrp="1"/>
          </p:cNvSpPr>
          <p:nvPr>
            <p:ph type="title"/>
          </p:nvPr>
        </p:nvSpPr>
        <p:spPr>
          <a:xfrm>
            <a:off x="4267200" y="495300"/>
            <a:ext cx="8229600" cy="1143000"/>
          </a:xfrm>
        </p:spPr>
        <p:txBody>
          <a:bodyPr>
            <a:normAutofit/>
          </a:bodyPr>
          <a:lstStyle/>
          <a:p>
            <a:r>
              <a:rPr lang="en-GB" sz="5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a:t>
            </a:r>
            <a:endParaRPr lang="en-US" sz="5400" dirty="0"/>
          </a:p>
        </p:txBody>
      </p:sp>
      <p:pic>
        <p:nvPicPr>
          <p:cNvPr id="6" name="Picture 5">
            <a:extLst>
              <a:ext uri="{FF2B5EF4-FFF2-40B4-BE49-F238E27FC236}">
                <a16:creationId xmlns:a16="http://schemas.microsoft.com/office/drawing/2014/main" id="{2E86AD55-C1C4-DF2F-EDA8-23BEF309E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872393"/>
            <a:ext cx="9525000" cy="8066197"/>
          </a:xfrm>
          <a:prstGeom prst="rect">
            <a:avLst/>
          </a:prstGeom>
        </p:spPr>
      </p:pic>
    </p:spTree>
    <p:extLst>
      <p:ext uri="{BB962C8B-B14F-4D97-AF65-F5344CB8AC3E}">
        <p14:creationId xmlns:p14="http://schemas.microsoft.com/office/powerpoint/2010/main" val="3069961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29101" y="2666115"/>
            <a:ext cx="15429797" cy="5498338"/>
          </a:xfrm>
          <a:prstGeom prst="rect">
            <a:avLst/>
          </a:prstGeom>
        </p:spPr>
        <p:txBody>
          <a:bodyPr lIns="0" tIns="0" rIns="0" bIns="0" rtlCol="0" anchor="t">
            <a:spAutoFit/>
          </a:bodyPr>
          <a:lstStyle/>
          <a:p>
            <a:pPr algn="just">
              <a:lnSpc>
                <a:spcPts val="5516"/>
              </a:lnSpc>
            </a:pPr>
            <a:r>
              <a:rPr lang="en-US" sz="2800" dirty="0">
                <a:solidFill>
                  <a:srgbClr val="FFFFFF"/>
                </a:solidFill>
                <a:latin typeface="Libre Baskerville"/>
              </a:rPr>
              <a:t>Non-Fungible Tokens (NFTs) is entirely a novel concept in the cryptocurrency and blockchain field, and this concept is soaring every day to reach greater heights. In the real world, there are creators who keep their masterpieces inside a safety locker and fear that the ownership of their work will be snatched someday. This is the point where NFTs make their entry. It proves your ownership worldwide, and no fraudulent activities can be involved. This attracted a lot of investors and crypto lovers to kick-start their own NFT marketplaces. To enhance the visibility of this marketplace, certain NFT marketing strategies have to be carried out.</a:t>
            </a:r>
          </a:p>
        </p:txBody>
      </p:sp>
      <p:sp>
        <p:nvSpPr>
          <p:cNvPr id="3" name="TextBox 3"/>
          <p:cNvSpPr txBox="1"/>
          <p:nvPr/>
        </p:nvSpPr>
        <p:spPr>
          <a:xfrm>
            <a:off x="4597078" y="766931"/>
            <a:ext cx="9093845" cy="1473224"/>
          </a:xfrm>
          <a:prstGeom prst="rect">
            <a:avLst/>
          </a:prstGeom>
        </p:spPr>
        <p:txBody>
          <a:bodyPr lIns="0" tIns="0" rIns="0" bIns="0" rtlCol="0" anchor="t">
            <a:spAutoFit/>
          </a:bodyPr>
          <a:lstStyle/>
          <a:p>
            <a:pPr algn="ctr">
              <a:lnSpc>
                <a:spcPts val="12599"/>
              </a:lnSpc>
            </a:pPr>
            <a:r>
              <a:rPr lang="en-US" sz="9000" b="1" dirty="0">
                <a:solidFill>
                  <a:srgbClr val="FFFFFF"/>
                </a:solidFill>
                <a:latin typeface="Open Sans Extra Bold"/>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3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662391">
            <a:off x="257862" y="1726898"/>
            <a:ext cx="6484621" cy="6721208"/>
          </a:xfrm>
          <a:prstGeom prst="rect">
            <a:avLst/>
          </a:prstGeom>
        </p:spPr>
      </p:pic>
      <p:pic>
        <p:nvPicPr>
          <p:cNvPr id="3" name="Picture 3"/>
          <p:cNvPicPr>
            <a:picLocks noChangeAspect="1"/>
          </p:cNvPicPr>
          <p:nvPr/>
        </p:nvPicPr>
        <p:blipFill>
          <a:blip r:embed="rId5"/>
          <a:srcRect/>
          <a:stretch>
            <a:fillRect/>
          </a:stretch>
        </p:blipFill>
        <p:spPr>
          <a:xfrm>
            <a:off x="-924124" y="2378559"/>
            <a:ext cx="8033612" cy="5355741"/>
          </a:xfrm>
          <a:prstGeom prst="rect">
            <a:avLst/>
          </a:prstGeom>
        </p:spPr>
      </p:pic>
      <p:sp>
        <p:nvSpPr>
          <p:cNvPr id="4" name="TextBox 4"/>
          <p:cNvSpPr txBox="1"/>
          <p:nvPr/>
        </p:nvSpPr>
        <p:spPr>
          <a:xfrm>
            <a:off x="9568444" y="643183"/>
            <a:ext cx="6272978" cy="704358"/>
          </a:xfrm>
          <a:prstGeom prst="rect">
            <a:avLst/>
          </a:prstGeom>
        </p:spPr>
        <p:txBody>
          <a:bodyPr lIns="0" tIns="0" rIns="0" bIns="0" rtlCol="0" anchor="t">
            <a:spAutoFit/>
          </a:bodyPr>
          <a:lstStyle/>
          <a:p>
            <a:pPr marL="0" lvl="0" indent="0">
              <a:lnSpc>
                <a:spcPts val="5460"/>
              </a:lnSpc>
            </a:pPr>
            <a:r>
              <a:rPr lang="en-US" sz="4200">
                <a:solidFill>
                  <a:srgbClr val="FFFFFF"/>
                </a:solidFill>
                <a:latin typeface="Arita Buri Bold"/>
              </a:rPr>
              <a:t>What is An NFT?</a:t>
            </a:r>
          </a:p>
        </p:txBody>
      </p:sp>
      <p:sp>
        <p:nvSpPr>
          <p:cNvPr id="5" name="TextBox 5"/>
          <p:cNvSpPr txBox="1"/>
          <p:nvPr/>
        </p:nvSpPr>
        <p:spPr>
          <a:xfrm>
            <a:off x="7109488" y="1891965"/>
            <a:ext cx="10545472" cy="8715375"/>
          </a:xfrm>
          <a:prstGeom prst="rect">
            <a:avLst/>
          </a:prstGeom>
        </p:spPr>
        <p:txBody>
          <a:bodyPr lIns="0" tIns="0" rIns="0" bIns="0" rtlCol="0" anchor="t">
            <a:spAutoFit/>
          </a:bodyPr>
          <a:lstStyle/>
          <a:p>
            <a:pPr>
              <a:lnSpc>
                <a:spcPts val="4320"/>
              </a:lnSpc>
              <a:spcBef>
                <a:spcPct val="0"/>
              </a:spcBef>
            </a:pPr>
            <a:r>
              <a:rPr lang="en-US" sz="3600">
                <a:solidFill>
                  <a:srgbClr val="EDEDED"/>
                </a:solidFill>
                <a:latin typeface="Arita Buri Bold"/>
              </a:rPr>
              <a:t>NFTs are tokens that are greatly different from regular cryptocurrencies. They hold unique data in each NFTs, making it non-interchangeable.</a:t>
            </a:r>
          </a:p>
          <a:p>
            <a:pPr>
              <a:lnSpc>
                <a:spcPts val="4320"/>
              </a:lnSpc>
              <a:spcBef>
                <a:spcPct val="0"/>
              </a:spcBef>
            </a:pPr>
            <a:endParaRPr lang="en-US" sz="3600">
              <a:solidFill>
                <a:srgbClr val="EDEDED"/>
              </a:solidFill>
              <a:latin typeface="Arita Buri Bold"/>
            </a:endParaRPr>
          </a:p>
          <a:p>
            <a:pPr>
              <a:lnSpc>
                <a:spcPts val="4320"/>
              </a:lnSpc>
              <a:spcBef>
                <a:spcPct val="0"/>
              </a:spcBef>
            </a:pPr>
            <a:r>
              <a:rPr lang="en-US" sz="3600">
                <a:solidFill>
                  <a:srgbClr val="EDEDED"/>
                </a:solidFill>
                <a:latin typeface="Arita Buri Bold"/>
              </a:rPr>
              <a:t>Say, one BTC is equivalent to another BTC. But the same is not the case in NFTs. The value in the tokens could not be replaced, replicated or even stolen. </a:t>
            </a:r>
          </a:p>
          <a:p>
            <a:pPr>
              <a:lnSpc>
                <a:spcPts val="4320"/>
              </a:lnSpc>
              <a:spcBef>
                <a:spcPct val="0"/>
              </a:spcBef>
            </a:pPr>
            <a:endParaRPr lang="en-US" sz="3600">
              <a:solidFill>
                <a:srgbClr val="EDEDED"/>
              </a:solidFill>
              <a:latin typeface="Arita Buri Bold"/>
            </a:endParaRPr>
          </a:p>
          <a:p>
            <a:pPr>
              <a:lnSpc>
                <a:spcPts val="4320"/>
              </a:lnSpc>
              <a:spcBef>
                <a:spcPct val="0"/>
              </a:spcBef>
            </a:pPr>
            <a:r>
              <a:rPr lang="en-US" sz="3600">
                <a:solidFill>
                  <a:srgbClr val="EDEDED"/>
                </a:solidFill>
                <a:latin typeface="Arita Buri Bold"/>
              </a:rPr>
              <a:t>Example:</a:t>
            </a:r>
          </a:p>
          <a:p>
            <a:pPr>
              <a:lnSpc>
                <a:spcPts val="4320"/>
              </a:lnSpc>
              <a:spcBef>
                <a:spcPct val="0"/>
              </a:spcBef>
            </a:pPr>
            <a:r>
              <a:rPr lang="en-US" sz="3600">
                <a:solidFill>
                  <a:srgbClr val="EDEDED"/>
                </a:solidFill>
                <a:latin typeface="Arita Buri Bold"/>
              </a:rPr>
              <a:t>arts, intellectual properties, virtual properties, financial instruments etc</a:t>
            </a:r>
          </a:p>
          <a:p>
            <a:pPr>
              <a:lnSpc>
                <a:spcPts val="4320"/>
              </a:lnSpc>
              <a:spcBef>
                <a:spcPct val="0"/>
              </a:spcBef>
            </a:pPr>
            <a:endParaRPr lang="en-US" sz="3600">
              <a:solidFill>
                <a:srgbClr val="EDEDED"/>
              </a:solidFill>
              <a:latin typeface="Arita Buri Bold"/>
            </a:endParaRPr>
          </a:p>
          <a:p>
            <a:pPr>
              <a:lnSpc>
                <a:spcPts val="4320"/>
              </a:lnSpc>
              <a:spcBef>
                <a:spcPct val="0"/>
              </a:spcBef>
            </a:pPr>
            <a:endParaRPr lang="en-US" sz="3600">
              <a:solidFill>
                <a:srgbClr val="EDEDED"/>
              </a:solidFill>
              <a:latin typeface="Arita Buri Bold"/>
            </a:endParaRPr>
          </a:p>
          <a:p>
            <a:pPr>
              <a:lnSpc>
                <a:spcPts val="4320"/>
              </a:lnSpc>
              <a:spcBef>
                <a:spcPct val="0"/>
              </a:spcBef>
            </a:pPr>
            <a:endParaRPr lang="en-US" sz="3600">
              <a:solidFill>
                <a:srgbClr val="EDEDED"/>
              </a:solidFill>
              <a:latin typeface="Arita Buri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F834-35E0-BBA3-FC4C-83210C23ABED}"/>
              </a:ext>
            </a:extLst>
          </p:cNvPr>
          <p:cNvSpPr>
            <a:spLocks noGrp="1"/>
          </p:cNvSpPr>
          <p:nvPr>
            <p:ph type="ctrTitle"/>
          </p:nvPr>
        </p:nvSpPr>
        <p:spPr>
          <a:xfrm>
            <a:off x="4571999" y="114300"/>
            <a:ext cx="8230313" cy="1783558"/>
          </a:xfrm>
        </p:spPr>
        <p:txBody>
          <a:bodyPr/>
          <a:lstStyle/>
          <a:p>
            <a:r>
              <a:rPr lang="en-US" b="1" dirty="0"/>
              <a:t>FAMOUS NFTS</a:t>
            </a:r>
          </a:p>
        </p:txBody>
      </p:sp>
      <p:pic>
        <p:nvPicPr>
          <p:cNvPr id="5" name="Picture 4">
            <a:extLst>
              <a:ext uri="{FF2B5EF4-FFF2-40B4-BE49-F238E27FC236}">
                <a16:creationId xmlns:a16="http://schemas.microsoft.com/office/drawing/2014/main" id="{EC661DCB-F0DB-47A1-389E-CFBE141E7EAD}"/>
              </a:ext>
            </a:extLst>
          </p:cNvPr>
          <p:cNvPicPr>
            <a:picLocks noChangeAspect="1"/>
          </p:cNvPicPr>
          <p:nvPr/>
        </p:nvPicPr>
        <p:blipFill>
          <a:blip r:embed="rId2"/>
          <a:stretch>
            <a:fillRect/>
          </a:stretch>
        </p:blipFill>
        <p:spPr>
          <a:xfrm>
            <a:off x="609600" y="2019300"/>
            <a:ext cx="5576888" cy="2785548"/>
          </a:xfrm>
          <a:prstGeom prst="rect">
            <a:avLst/>
          </a:prstGeom>
        </p:spPr>
      </p:pic>
      <p:pic>
        <p:nvPicPr>
          <p:cNvPr id="7" name="Picture 6">
            <a:extLst>
              <a:ext uri="{FF2B5EF4-FFF2-40B4-BE49-F238E27FC236}">
                <a16:creationId xmlns:a16="http://schemas.microsoft.com/office/drawing/2014/main" id="{91F3BB42-5D8A-284B-3B37-1F147860B46D}"/>
              </a:ext>
            </a:extLst>
          </p:cNvPr>
          <p:cNvPicPr>
            <a:picLocks noChangeAspect="1"/>
          </p:cNvPicPr>
          <p:nvPr/>
        </p:nvPicPr>
        <p:blipFill>
          <a:blip r:embed="rId3"/>
          <a:stretch>
            <a:fillRect/>
          </a:stretch>
        </p:blipFill>
        <p:spPr>
          <a:xfrm>
            <a:off x="11979945" y="1897858"/>
            <a:ext cx="5698455" cy="2846269"/>
          </a:xfrm>
          <a:prstGeom prst="rect">
            <a:avLst/>
          </a:prstGeom>
        </p:spPr>
      </p:pic>
      <p:pic>
        <p:nvPicPr>
          <p:cNvPr id="9" name="Picture 8">
            <a:extLst>
              <a:ext uri="{FF2B5EF4-FFF2-40B4-BE49-F238E27FC236}">
                <a16:creationId xmlns:a16="http://schemas.microsoft.com/office/drawing/2014/main" id="{25AEC87C-F06D-FE15-4B07-1A9994A03C2F}"/>
              </a:ext>
            </a:extLst>
          </p:cNvPr>
          <p:cNvPicPr>
            <a:picLocks noChangeAspect="1"/>
          </p:cNvPicPr>
          <p:nvPr/>
        </p:nvPicPr>
        <p:blipFill>
          <a:blip r:embed="rId4"/>
          <a:stretch>
            <a:fillRect/>
          </a:stretch>
        </p:blipFill>
        <p:spPr>
          <a:xfrm>
            <a:off x="457200" y="5905500"/>
            <a:ext cx="6278654" cy="3136067"/>
          </a:xfrm>
          <a:prstGeom prst="rect">
            <a:avLst/>
          </a:prstGeom>
        </p:spPr>
      </p:pic>
      <p:pic>
        <p:nvPicPr>
          <p:cNvPr id="12" name="Picture 11">
            <a:extLst>
              <a:ext uri="{FF2B5EF4-FFF2-40B4-BE49-F238E27FC236}">
                <a16:creationId xmlns:a16="http://schemas.microsoft.com/office/drawing/2014/main" id="{F62DEF3B-24F2-52F4-87D6-1B99038B122E}"/>
              </a:ext>
            </a:extLst>
          </p:cNvPr>
          <p:cNvPicPr>
            <a:picLocks noChangeAspect="1"/>
          </p:cNvPicPr>
          <p:nvPr/>
        </p:nvPicPr>
        <p:blipFill rotWithShape="1">
          <a:blip r:embed="rId5"/>
          <a:srcRect l="13713" r="11231"/>
          <a:stretch/>
        </p:blipFill>
        <p:spPr>
          <a:xfrm>
            <a:off x="11979945" y="5960229"/>
            <a:ext cx="4936455" cy="3285097"/>
          </a:xfrm>
          <a:prstGeom prst="rect">
            <a:avLst/>
          </a:prstGeom>
        </p:spPr>
      </p:pic>
      <p:pic>
        <p:nvPicPr>
          <p:cNvPr id="13" name="Picture 12">
            <a:extLst>
              <a:ext uri="{FF2B5EF4-FFF2-40B4-BE49-F238E27FC236}">
                <a16:creationId xmlns:a16="http://schemas.microsoft.com/office/drawing/2014/main" id="{810E4129-9B3F-E1E0-583E-7108B0DD2C3A}"/>
              </a:ext>
            </a:extLst>
          </p:cNvPr>
          <p:cNvPicPr>
            <a:picLocks noChangeAspect="1"/>
          </p:cNvPicPr>
          <p:nvPr/>
        </p:nvPicPr>
        <p:blipFill>
          <a:blip r:embed="rId6"/>
          <a:stretch>
            <a:fillRect/>
          </a:stretch>
        </p:blipFill>
        <p:spPr>
          <a:xfrm>
            <a:off x="10515600" y="4684555"/>
            <a:ext cx="8230313" cy="1341236"/>
          </a:xfrm>
          <a:prstGeom prst="rect">
            <a:avLst/>
          </a:prstGeom>
        </p:spPr>
      </p:pic>
      <p:sp>
        <p:nvSpPr>
          <p:cNvPr id="15" name="TextBox 14">
            <a:extLst>
              <a:ext uri="{FF2B5EF4-FFF2-40B4-BE49-F238E27FC236}">
                <a16:creationId xmlns:a16="http://schemas.microsoft.com/office/drawing/2014/main" id="{19BAB86B-C10B-5B94-7E9F-0D4D4E4456E9}"/>
              </a:ext>
            </a:extLst>
          </p:cNvPr>
          <p:cNvSpPr txBox="1"/>
          <p:nvPr/>
        </p:nvSpPr>
        <p:spPr>
          <a:xfrm>
            <a:off x="12752173" y="9334501"/>
            <a:ext cx="4316627" cy="954107"/>
          </a:xfrm>
          <a:prstGeom prst="rect">
            <a:avLst/>
          </a:prstGeom>
          <a:noFill/>
        </p:spPr>
        <p:txBody>
          <a:bodyPr wrap="square">
            <a:spAutoFit/>
          </a:bodyPr>
          <a:lstStyle/>
          <a:p>
            <a:r>
              <a:rPr lang="en-US" sz="2800" b="1" i="0" dirty="0">
                <a:solidFill>
                  <a:srgbClr val="2E2C2B"/>
                </a:solidFill>
                <a:effectLst/>
                <a:latin typeface="Khand"/>
              </a:rPr>
              <a:t>Human One ($28.9 Million)</a:t>
            </a:r>
            <a:br>
              <a:rPr lang="en-US" sz="2800" dirty="0"/>
            </a:br>
            <a:endParaRPr lang="en-US" sz="2800" dirty="0"/>
          </a:p>
        </p:txBody>
      </p:sp>
      <p:sp>
        <p:nvSpPr>
          <p:cNvPr id="17" name="TextBox 16">
            <a:extLst>
              <a:ext uri="{FF2B5EF4-FFF2-40B4-BE49-F238E27FC236}">
                <a16:creationId xmlns:a16="http://schemas.microsoft.com/office/drawing/2014/main" id="{119D0C07-1531-4D88-78C8-5D1DC5BDC46B}"/>
              </a:ext>
            </a:extLst>
          </p:cNvPr>
          <p:cNvSpPr txBox="1"/>
          <p:nvPr/>
        </p:nvSpPr>
        <p:spPr>
          <a:xfrm>
            <a:off x="838200" y="5020528"/>
            <a:ext cx="5348288" cy="1323439"/>
          </a:xfrm>
          <a:prstGeom prst="rect">
            <a:avLst/>
          </a:prstGeom>
          <a:noFill/>
        </p:spPr>
        <p:txBody>
          <a:bodyPr wrap="square">
            <a:spAutoFit/>
          </a:bodyPr>
          <a:lstStyle/>
          <a:p>
            <a:r>
              <a:rPr lang="en-US" sz="4000" b="1" i="0" dirty="0">
                <a:solidFill>
                  <a:srgbClr val="2E2C2B"/>
                </a:solidFill>
                <a:effectLst/>
                <a:latin typeface="Khand"/>
              </a:rPr>
              <a:t>Bored Ape (3.14 Million)</a:t>
            </a:r>
          </a:p>
          <a:p>
            <a:endParaRPr lang="en-US" sz="4000" dirty="0"/>
          </a:p>
        </p:txBody>
      </p:sp>
      <p:sp>
        <p:nvSpPr>
          <p:cNvPr id="19" name="TextBox 18">
            <a:extLst>
              <a:ext uri="{FF2B5EF4-FFF2-40B4-BE49-F238E27FC236}">
                <a16:creationId xmlns:a16="http://schemas.microsoft.com/office/drawing/2014/main" id="{37CE86FC-7BC7-FD10-4ACF-7B9EFA3494E3}"/>
              </a:ext>
            </a:extLst>
          </p:cNvPr>
          <p:cNvSpPr txBox="1"/>
          <p:nvPr/>
        </p:nvSpPr>
        <p:spPr>
          <a:xfrm>
            <a:off x="609600" y="9245327"/>
            <a:ext cx="6553200" cy="830997"/>
          </a:xfrm>
          <a:prstGeom prst="rect">
            <a:avLst/>
          </a:prstGeom>
          <a:noFill/>
        </p:spPr>
        <p:txBody>
          <a:bodyPr wrap="square">
            <a:spAutoFit/>
          </a:bodyPr>
          <a:lstStyle/>
          <a:p>
            <a:r>
              <a:rPr lang="en-US" sz="2400" b="1" i="0" dirty="0">
                <a:solidFill>
                  <a:srgbClr val="2E2C2B"/>
                </a:solidFill>
                <a:effectLst/>
                <a:latin typeface="Khand"/>
              </a:rPr>
              <a:t>This Changed Everything ($5.4Million)</a:t>
            </a:r>
          </a:p>
          <a:p>
            <a:endParaRPr lang="en-US" sz="2400" dirty="0"/>
          </a:p>
        </p:txBody>
      </p:sp>
    </p:spTree>
    <p:extLst>
      <p:ext uri="{BB962C8B-B14F-4D97-AF65-F5344CB8AC3E}">
        <p14:creationId xmlns:p14="http://schemas.microsoft.com/office/powerpoint/2010/main" val="1703959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xplainer: What are NFTs? Here's what you need to know about non-fungible  tokens and why they matter to artists - YP | South China Morning Post">
            <a:extLst>
              <a:ext uri="{FF2B5EF4-FFF2-40B4-BE49-F238E27FC236}">
                <a16:creationId xmlns:a16="http://schemas.microsoft.com/office/drawing/2014/main" id="{C2501D40-9275-5C63-805D-698340380E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333"/>
          <a:stretch/>
        </p:blipFill>
        <p:spPr bwMode="auto">
          <a:xfrm>
            <a:off x="0" y="0"/>
            <a:ext cx="18287999"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38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25134" y="717040"/>
            <a:ext cx="10523866" cy="1683260"/>
            <a:chOff x="0" y="-66675"/>
            <a:chExt cx="13186523" cy="1740026"/>
          </a:xfrm>
        </p:grpSpPr>
        <p:sp>
          <p:nvSpPr>
            <p:cNvPr id="3" name="TextBox 3"/>
            <p:cNvSpPr txBox="1"/>
            <p:nvPr/>
          </p:nvSpPr>
          <p:spPr>
            <a:xfrm>
              <a:off x="0" y="-66675"/>
              <a:ext cx="13186523" cy="693845"/>
            </a:xfrm>
            <a:prstGeom prst="rect">
              <a:avLst/>
            </a:prstGeom>
          </p:spPr>
          <p:txBody>
            <a:bodyPr lIns="0" tIns="0" rIns="0" bIns="0" rtlCol="0" anchor="t">
              <a:spAutoFit/>
            </a:bodyPr>
            <a:lstStyle/>
            <a:p>
              <a:pPr marL="0" lvl="0" indent="0">
                <a:lnSpc>
                  <a:spcPts val="5460"/>
                </a:lnSpc>
              </a:pPr>
              <a:r>
                <a:rPr lang="en-US" sz="4200" b="1" dirty="0">
                  <a:solidFill>
                    <a:srgbClr val="FFFFFF"/>
                  </a:solidFill>
                  <a:latin typeface="Arita Buri Bold"/>
                </a:rPr>
                <a:t>WHAT IS NFT MARKET PLACE</a:t>
              </a:r>
              <a:r>
                <a:rPr lang="en-US" sz="4200" b="1" u="none" dirty="0">
                  <a:solidFill>
                    <a:srgbClr val="FFFFFF"/>
                  </a:solidFill>
                  <a:latin typeface="Arita Buri Bold"/>
                </a:rPr>
                <a:t>? </a:t>
              </a:r>
            </a:p>
          </p:txBody>
        </p:sp>
        <p:sp>
          <p:nvSpPr>
            <p:cNvPr id="4" name="TextBox 4"/>
            <p:cNvSpPr txBox="1"/>
            <p:nvPr/>
          </p:nvSpPr>
          <p:spPr>
            <a:xfrm>
              <a:off x="0" y="1053523"/>
              <a:ext cx="13186523" cy="619828"/>
            </a:xfrm>
            <a:prstGeom prst="rect">
              <a:avLst/>
            </a:prstGeom>
          </p:spPr>
          <p:txBody>
            <a:bodyPr lIns="0" tIns="0" rIns="0" bIns="0" rtlCol="0" anchor="t">
              <a:spAutoFit/>
            </a:bodyPr>
            <a:lstStyle/>
            <a:p>
              <a:pPr>
                <a:lnSpc>
                  <a:spcPts val="4200"/>
                </a:lnSpc>
              </a:pPr>
              <a:endParaRPr dirty="0"/>
            </a:p>
          </p:txBody>
        </p:sp>
      </p:grpSp>
      <p:sp>
        <p:nvSpPr>
          <p:cNvPr id="9" name="TextBox 8">
            <a:extLst>
              <a:ext uri="{FF2B5EF4-FFF2-40B4-BE49-F238E27FC236}">
                <a16:creationId xmlns:a16="http://schemas.microsoft.com/office/drawing/2014/main" id="{75523C69-65BB-ADAF-EA38-00951707B09E}"/>
              </a:ext>
            </a:extLst>
          </p:cNvPr>
          <p:cNvSpPr txBox="1"/>
          <p:nvPr/>
        </p:nvSpPr>
        <p:spPr>
          <a:xfrm>
            <a:off x="525134" y="3086100"/>
            <a:ext cx="9228466" cy="5509200"/>
          </a:xfrm>
          <a:prstGeom prst="rect">
            <a:avLst/>
          </a:prstGeom>
          <a:noFill/>
        </p:spPr>
        <p:txBody>
          <a:bodyPr wrap="square">
            <a:spAutoFit/>
          </a:bodyPr>
          <a:lstStyle/>
          <a:p>
            <a:pPr algn="just" fontAlgn="base"/>
            <a:r>
              <a:rPr lang="en-US" sz="3200" b="1" i="0" dirty="0">
                <a:effectLst/>
                <a:latin typeface="inherit"/>
              </a:rPr>
              <a:t>NFT marketplaces play a crucial role in bridging the gap between buyers and sellers. In some cases, NFT marketplaces could also offer additional tools for creating </a:t>
            </a:r>
            <a:r>
              <a:rPr lang="en-US" sz="3200" b="1" i="0" u="none" strike="noStrike" dirty="0">
                <a:effectLst/>
                <a:latin typeface="inherit"/>
              </a:rPr>
              <a:t>NFTs</a:t>
            </a:r>
            <a:r>
              <a:rPr lang="en-US" sz="3200" b="1" i="0" dirty="0">
                <a:effectLst/>
                <a:latin typeface="inherit"/>
              </a:rPr>
              <a:t> within few minutes. </a:t>
            </a:r>
            <a:endParaRPr lang="en-US" sz="3200" b="1" i="0" dirty="0">
              <a:effectLst/>
              <a:latin typeface="open sans" panose="020B0606030504020204" pitchFamily="34" charset="0"/>
            </a:endParaRPr>
          </a:p>
          <a:p>
            <a:pPr algn="just" fontAlgn="base"/>
            <a:r>
              <a:rPr lang="en-US" sz="3200" b="1" i="0" dirty="0">
                <a:effectLst/>
                <a:latin typeface="inherit"/>
              </a:rPr>
              <a:t>The specialized marketplaces allow artists to put up their NFT artworks for sale. Buyers could browse the marketplace for NFTs and purchase the item of their choice through bidding. Therefore, any NFT developer or enthusiast must go through the </a:t>
            </a:r>
            <a:r>
              <a:rPr lang="en-US" sz="3200" b="1" i="0" dirty="0">
                <a:effectLst/>
                <a:latin typeface="open sans" panose="020B0606030504020204" pitchFamily="34" charset="0"/>
              </a:rPr>
              <a:t>NFT marketplace list</a:t>
            </a:r>
            <a:r>
              <a:rPr lang="en-US" sz="3200" b="1" i="0" dirty="0">
                <a:effectLst/>
                <a:latin typeface="inherit"/>
              </a:rPr>
              <a:t> to ensure profitable deals on the artwork, collectibles, and other digital assets. </a:t>
            </a:r>
            <a:endParaRPr lang="en-US" sz="3200" b="1" i="0" dirty="0">
              <a:effectLst/>
              <a:latin typeface="open sans" panose="020B0606030504020204" pitchFamily="34" charset="0"/>
            </a:endParaRPr>
          </a:p>
        </p:txBody>
      </p:sp>
      <p:pic>
        <p:nvPicPr>
          <p:cNvPr id="1026" name="Picture 2" descr="New NFT marketplace challenges OpenSea's dominance">
            <a:extLst>
              <a:ext uri="{FF2B5EF4-FFF2-40B4-BE49-F238E27FC236}">
                <a16:creationId xmlns:a16="http://schemas.microsoft.com/office/drawing/2014/main" id="{071F835A-703C-D171-45CB-F8E87E964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1" y="952500"/>
            <a:ext cx="6708845" cy="34715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Create Your Own NFT Marketplace and How Much Does It Cost? - Merehead">
            <a:extLst>
              <a:ext uri="{FF2B5EF4-FFF2-40B4-BE49-F238E27FC236}">
                <a16:creationId xmlns:a16="http://schemas.microsoft.com/office/drawing/2014/main" id="{8307230E-DCEE-9529-374E-4BD3C45628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3801" y="5250946"/>
            <a:ext cx="6708844" cy="48428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CBCE-7638-06AD-8A99-FF6A1053F47E}"/>
              </a:ext>
            </a:extLst>
          </p:cNvPr>
          <p:cNvSpPr>
            <a:spLocks noGrp="1"/>
          </p:cNvSpPr>
          <p:nvPr>
            <p:ph type="title"/>
          </p:nvPr>
        </p:nvSpPr>
        <p:spPr>
          <a:xfrm>
            <a:off x="3276600" y="800100"/>
            <a:ext cx="10210800" cy="2209800"/>
          </a:xfrm>
        </p:spPr>
        <p:txBody>
          <a:bodyPr/>
          <a:lstStyle/>
          <a:p>
            <a:r>
              <a:rPr lang="en-US" b="1" dirty="0"/>
              <a:t>THE ACE COLLECTION</a:t>
            </a:r>
          </a:p>
        </p:txBody>
      </p:sp>
      <p:sp>
        <p:nvSpPr>
          <p:cNvPr id="3" name="Content Placeholder 2">
            <a:extLst>
              <a:ext uri="{FF2B5EF4-FFF2-40B4-BE49-F238E27FC236}">
                <a16:creationId xmlns:a16="http://schemas.microsoft.com/office/drawing/2014/main" id="{BE787347-2584-8C8B-C79E-15698DAB8197}"/>
              </a:ext>
            </a:extLst>
          </p:cNvPr>
          <p:cNvSpPr>
            <a:spLocks noGrp="1"/>
          </p:cNvSpPr>
          <p:nvPr>
            <p:ph idx="1"/>
          </p:nvPr>
        </p:nvSpPr>
        <p:spPr>
          <a:xfrm>
            <a:off x="1600200" y="2933700"/>
            <a:ext cx="14097000" cy="6553200"/>
          </a:xfrm>
        </p:spPr>
        <p:txBody>
          <a:bodyPr/>
          <a:lstStyle/>
          <a:p>
            <a:r>
              <a:rPr lang="en-US" b="1" i="0" dirty="0">
                <a:effectLst/>
                <a:latin typeface="var(--font-family-base)"/>
              </a:rPr>
              <a:t>Low fees and gas-free transactions.</a:t>
            </a:r>
          </a:p>
          <a:p>
            <a:r>
              <a:rPr lang="en-US" b="1" dirty="0">
                <a:latin typeface="var(--font-family-base)"/>
              </a:rPr>
              <a:t>Upload any Video ,3d model, Music , Animations, Game skins.</a:t>
            </a:r>
          </a:p>
          <a:p>
            <a:r>
              <a:rPr lang="en-US" b="1" dirty="0">
                <a:latin typeface="var(--font-family-base)"/>
              </a:rPr>
              <a:t>Well established Ethereum based blockchain system.</a:t>
            </a:r>
          </a:p>
          <a:p>
            <a:r>
              <a:rPr lang="en-US" b="1" i="0" dirty="0">
                <a:effectLst/>
                <a:latin typeface="var(--font-family-base)"/>
              </a:rPr>
              <a:t> Log History of all transaction of a specific NFT.</a:t>
            </a:r>
          </a:p>
          <a:p>
            <a:r>
              <a:rPr lang="en-US" b="1" i="0" dirty="0">
                <a:effectLst/>
                <a:latin typeface="var(--font-family-base)"/>
              </a:rPr>
              <a:t>Special 5% Royalty to the creator on each transaction.</a:t>
            </a:r>
          </a:p>
          <a:p>
            <a:endParaRPr lang="en-US" b="1" i="0" dirty="0">
              <a:effectLst/>
              <a:latin typeface="var(--font-family-base)"/>
            </a:endParaRPr>
          </a:p>
          <a:p>
            <a:endParaRPr lang="en-US" b="1" i="0" dirty="0">
              <a:effectLst/>
              <a:latin typeface="var(--font-family-base)"/>
            </a:endParaRPr>
          </a:p>
          <a:p>
            <a:pPr marL="0" indent="0">
              <a:buNone/>
            </a:pPr>
            <a:endParaRPr lang="en-US" b="1" i="0" dirty="0">
              <a:effectLst/>
              <a:latin typeface="var(--font-family-base)"/>
            </a:endParaRPr>
          </a:p>
          <a:p>
            <a:endParaRPr lang="en-US" b="1" i="0" dirty="0">
              <a:effectLst/>
              <a:latin typeface="var(--font-family-base)"/>
            </a:endParaRPr>
          </a:p>
          <a:p>
            <a:endParaRPr lang="en-US" b="1" i="0" dirty="0">
              <a:effectLst/>
              <a:latin typeface="var(--font-family-base)"/>
            </a:endParaRPr>
          </a:p>
          <a:p>
            <a:endParaRPr lang="en-US" b="1" dirty="0"/>
          </a:p>
        </p:txBody>
      </p:sp>
    </p:spTree>
    <p:extLst>
      <p:ext uri="{BB962C8B-B14F-4D97-AF65-F5344CB8AC3E}">
        <p14:creationId xmlns:p14="http://schemas.microsoft.com/office/powerpoint/2010/main" val="1574377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924B8-6FDA-7EDB-E04B-ECC5D95B5705}"/>
              </a:ext>
            </a:extLst>
          </p:cNvPr>
          <p:cNvSpPr>
            <a:spLocks noGrp="1"/>
          </p:cNvSpPr>
          <p:nvPr>
            <p:ph type="ctrTitle"/>
          </p:nvPr>
        </p:nvSpPr>
        <p:spPr>
          <a:xfrm>
            <a:off x="5486400" y="773777"/>
            <a:ext cx="7772400" cy="1470025"/>
          </a:xfrm>
        </p:spPr>
        <p:txBody>
          <a:bodyPr>
            <a:normAutofit/>
          </a:bodyPr>
          <a:lstStyle/>
          <a:p>
            <a:r>
              <a:rPr lang="en-US" sz="6600" b="1" dirty="0"/>
              <a:t>TECHNOLOGY USED </a:t>
            </a:r>
          </a:p>
        </p:txBody>
      </p:sp>
      <p:pic>
        <p:nvPicPr>
          <p:cNvPr id="4" name="Picture 3">
            <a:extLst>
              <a:ext uri="{FF2B5EF4-FFF2-40B4-BE49-F238E27FC236}">
                <a16:creationId xmlns:a16="http://schemas.microsoft.com/office/drawing/2014/main" id="{D9E9B2D3-E287-98B2-B71A-A2DA404A3349}"/>
              </a:ext>
            </a:extLst>
          </p:cNvPr>
          <p:cNvPicPr>
            <a:picLocks noChangeAspect="1"/>
          </p:cNvPicPr>
          <p:nvPr/>
        </p:nvPicPr>
        <p:blipFill>
          <a:blip r:embed="rId2"/>
          <a:stretch>
            <a:fillRect/>
          </a:stretch>
        </p:blipFill>
        <p:spPr>
          <a:xfrm>
            <a:off x="11208657" y="3374580"/>
            <a:ext cx="4724400" cy="2618106"/>
          </a:xfrm>
          <a:prstGeom prst="rect">
            <a:avLst/>
          </a:prstGeom>
        </p:spPr>
      </p:pic>
      <p:pic>
        <p:nvPicPr>
          <p:cNvPr id="5" name="Picture 4">
            <a:extLst>
              <a:ext uri="{FF2B5EF4-FFF2-40B4-BE49-F238E27FC236}">
                <a16:creationId xmlns:a16="http://schemas.microsoft.com/office/drawing/2014/main" id="{11623653-390B-E917-886B-951C0A7E8DD2}"/>
              </a:ext>
            </a:extLst>
          </p:cNvPr>
          <p:cNvPicPr>
            <a:picLocks noChangeAspect="1"/>
          </p:cNvPicPr>
          <p:nvPr/>
        </p:nvPicPr>
        <p:blipFill>
          <a:blip r:embed="rId3"/>
          <a:stretch>
            <a:fillRect/>
          </a:stretch>
        </p:blipFill>
        <p:spPr>
          <a:xfrm>
            <a:off x="11197771" y="6428329"/>
            <a:ext cx="5105400" cy="3058986"/>
          </a:xfrm>
          <a:prstGeom prst="rect">
            <a:avLst/>
          </a:prstGeom>
        </p:spPr>
      </p:pic>
      <p:pic>
        <p:nvPicPr>
          <p:cNvPr id="6" name="Picture 5">
            <a:extLst>
              <a:ext uri="{FF2B5EF4-FFF2-40B4-BE49-F238E27FC236}">
                <a16:creationId xmlns:a16="http://schemas.microsoft.com/office/drawing/2014/main" id="{2AF84702-B526-551D-AA91-B2F0912E3FA6}"/>
              </a:ext>
            </a:extLst>
          </p:cNvPr>
          <p:cNvPicPr>
            <a:picLocks noChangeAspect="1"/>
          </p:cNvPicPr>
          <p:nvPr/>
        </p:nvPicPr>
        <p:blipFill>
          <a:blip r:embed="rId4"/>
          <a:stretch>
            <a:fillRect/>
          </a:stretch>
        </p:blipFill>
        <p:spPr>
          <a:xfrm>
            <a:off x="2656740" y="3202079"/>
            <a:ext cx="4287716" cy="2322513"/>
          </a:xfrm>
          <a:prstGeom prst="rect">
            <a:avLst/>
          </a:prstGeom>
        </p:spPr>
      </p:pic>
      <p:pic>
        <p:nvPicPr>
          <p:cNvPr id="7" name="Picture 6">
            <a:extLst>
              <a:ext uri="{FF2B5EF4-FFF2-40B4-BE49-F238E27FC236}">
                <a16:creationId xmlns:a16="http://schemas.microsoft.com/office/drawing/2014/main" id="{ED3993C2-3E07-FC91-1355-EA88E4396FDB}"/>
              </a:ext>
            </a:extLst>
          </p:cNvPr>
          <p:cNvPicPr>
            <a:picLocks noChangeAspect="1"/>
          </p:cNvPicPr>
          <p:nvPr/>
        </p:nvPicPr>
        <p:blipFill>
          <a:blip r:embed="rId5"/>
          <a:stretch>
            <a:fillRect/>
          </a:stretch>
        </p:blipFill>
        <p:spPr>
          <a:xfrm>
            <a:off x="2656740" y="6258829"/>
            <a:ext cx="4287716" cy="3215786"/>
          </a:xfrm>
          <a:prstGeom prst="rect">
            <a:avLst/>
          </a:prstGeom>
        </p:spPr>
      </p:pic>
    </p:spTree>
    <p:extLst>
      <p:ext uri="{BB962C8B-B14F-4D97-AF65-F5344CB8AC3E}">
        <p14:creationId xmlns:p14="http://schemas.microsoft.com/office/powerpoint/2010/main" val="3458836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C81888-477B-CDBA-F393-782089CD1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6935" y="864225"/>
            <a:ext cx="9739313" cy="8558550"/>
          </a:xfrm>
          <a:prstGeom prst="rect">
            <a:avLst/>
          </a:prstGeom>
        </p:spPr>
      </p:pic>
    </p:spTree>
    <p:extLst>
      <p:ext uri="{BB962C8B-B14F-4D97-AF65-F5344CB8AC3E}">
        <p14:creationId xmlns:p14="http://schemas.microsoft.com/office/powerpoint/2010/main" val="8360901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LAYERS_CUSTOMIZATION_2" val="UEsDBBQAAgAIAJMGl1BrXzME1QIAAPcHAAAPAAAAbm9uZS9wbGF5ZXIueG1spVVbb9owFH6mUv9D5PfaMLStQqHVVAntYa0qdbe3yCQm8erYnu2Qsl+/Y+cCSYFtGhLIOTnfd26fD/HtSymiLTOWK7lEMzxFEZOpyrjMl+jL59XVNbq9ubyItaA7ZiKeLZFUkqEoYzY1XDvAPVJXLNGBAQMpirThynC3A9op0PZB5lN0eTEBF2mXqHBOLwip6xpzCwiZWyUqT2JxqkqiDbNMOmZIkwGKOuzC/RkN31JJ4naa2QOkdv8euCXpOV4sH5DUc6xMTt5MpzPy/f7TU1qwkl5xaR2VKfQLmjgJXVzT9PleZZVg1tsmcZPkE3POJxFsk9gt+OxaRtakS9Q4JCWzlubMYiFzRHq/jrMjaDCdNaEySyTd8pz62hLbeoUR7UlsoYxLK9ein9lurajJkt5+4B+TIxnHG0Ft0fLZQS2B/5m3xQS/xD8fzSVUVK0FtwW8OoTsrceLIMOocRl6HBT7AIpdeRIUGfaz4oZl4fFrr/vpDDWxZCVEyA7bOgUbnFY0dcrs7gABgm3Fgnt94EYfOIA8PBwe4PDYTWZPgroqN4y6yrCuRZN4yzOmHqgxYU43Gyosi8nI2oLJEB2TptZ2OvtJxIUrxdu/GIr3G83khz03kgD4z4l8BI6+H1xm7GXF4bVjJXTUMWi1t2GnBfbh9unYal0eXKCBaa9+GAnUEDlqcgb3PaOOkr2dnIKujaot6KLSGqT/muL1+z4vMk5sNJh+GjE5sgjitLJOlfxXGPVgQ7hFmOkZ8V5eRKc+HeiD5j3k/fQcorkIMKFkkFJ3LTbnsHAttpzVTx3FVWvAGpbWkd3mT6OF5k2P/nZ128gbEt1YxnuLuUo3Xp18Kz3yydiGVsLdHdYyXJYBOqr1+J48xvUNdKrqJ/6LRTXP/F/hbA4NjgrG8wJk8+56fsAgVErFMHwwnYq4UbLrA8YkPDW/YRLdRm4V0ojrhJDiVv5w/A1QSwMEFAACAAgA7SSmUlytsfihAwAA7wwAABgAAABub25lL2NvbW1vbl9tZXNzYWdlcy5sbmetV11zmzoQfe9M/4OGmb7dpr1v98Ehg0HJ1RgjCjhO+qJRQHE0BeQicOr76+9KOK7dNoM/8sIYydo9u+fsrhhd/ahKtBKNlqq+dP6++OwgUeeqkPXi0pll1x//cZBueV3wUtXi0qmVg67c9+9GJa8XHV8I+P3+HUKjSmgNr9o1bz/fkSwunXjMPN/HaUrGIWbeLCCURV6SeBmhEQu9MQ4d1+sKqVDNm4a3AGb0aWNh2GAcevc4YamPwagxTTOWzuKYJhkOHDd7EkjLqiutXSQ1qlWLdLdcqqYVBZI1auEvPM/Bg3yQpWzXqFKFOAJCOiERA/c2vs0yCUl2z6Y0wI6La/5QAoy8EaJGjeCFaM7xEdFk6oUb44HU51u/JQH+Ayu3shCnsTL3Mgwgk0kP3E8wLARsTrJ/HdcHkCb3z7J9QjJdNqA3JFa87HqSNooccjf2/AnLKPPimI1nWfYT95jn34ZO+zTKEhqy2ItwyCJ8lzmueR53Lk7wreOa5+C5WZLgCLQZQq4ZSa1QfTqNQ2yFeq869MRXArUKraR4trIUdSsb4LYEIsxGrmCh7gapDejUg7QnOM0S4htKHTdVTbP+q1d71z6pBtxpVPTyKaxPw4PZXzZCg+ueDWUqBOqmUBWX9cWQa4gRyjH20nROk8CIvwU9crTkWj+rptiLb9fRkGES+RRS6Gc7xk11bw0DRgndq2lE3g4bA5SezcyGkTmJAjpnmRWCIaPqdAsJr5alaIVFK00oPLdZeRCPCpgpBV/1WQPvlqbBBE2hRrwbzMb0DjQAoqPHnKATx6WTY07c4xQCwunQmci7JTd9+YM6X6TzIs2cGyWU602nNMytpOo0rBg2QUA2en1xnJsUf5mBYogXvlIBvdWXNr2QK+hxQLZoBh1BUfo4INEN+zIjX9m1R0LbgX6lma/tSODFite5AGJz3mmB1rBXyMLuGYlZ/987+R/i7aYgP2xqOQrw3Ydj8eyV/yvq420rqmU75NokbAP/FBSmnF6FcEjop/nfTuw3YWZnxp/Nz95d4hiOBkGcmanD2XpTJFYpB3dJK5TT2+POzNprYxnJQrjuRGBwsb3LlbKScJM4wOZsik1GU2g2ffPZi2SuurKwwirlN9uAYDB1lfh9Gj42qrKrJdcvie0b4NU5KPrgkt5pfMRU3GrjYH52pHE6S+lsbDGnjF5fw0R6fBw6kRGI/U0uJLwvtkpVsPQL0u2btp8mo087Xyr/A1BLAwQUAAIACADtJKZStrL3yKUAAACCAQAAKQAAAG5vbmUvcGxheWJhY2tfYW5kX25hdmlnYXRpb25fc2V0dGluZ3MueG1sdZDBCoMwEETvfoV/UOg5BHoubYX6AyuOEoiJZFfBv28iakubHnfezC47iiFiXM+6KEtFk/inUBAtYYI6vedEmWZcnBlIjHdRFvDmy5GUsN6PVQDDyYp0R5aj/0ffj1eWlmMR7/YMyQdqM0Cfc4GVpJCj2fSrVi8jdBcQD3yJyQdHjcUVS+MptPfDsH38F6ds/GwacPMtNKf2HjOCOn2oRaxs7/0FUEsDBBQAAgAIAO0kplJmijtBLQMAAMcOAAAiAAAAbm9uZS9mbGFzaF9wdWJsaXNoaW5nX3NldHRpbmdzLnhtbOWXbU/bMBCAv/dXWJn4uAakTZpQWsT6IlWDgkhh8Am5sduccOzML+3Kr985bkvZyhbeJLZVqprYd8+d787nOjn4Xggy49qAkq1or7kbES4zxUBOW9H5qP/+U0SMpZJRoSRvRVJF5KDdSEo3FmDylFuLooYgRpr90rai3NpyP47n83kTTKn9rBLOIt80M1XEpeaGS8t1XAq6wB+7KLmJloQaAPwWSi7V2o0GIUkgHSvmBCfAWtEQne0LavIoDhJjmt1MtXKSdZRQmujpuBW9260+K5lA6ULBpQ+HaeOgH7b7lDHwDlCRwi0nOYdpjp5isObAbO6fYi+dxL8yKnJYM/WMjsLFS7uE44RyOuNLYzhCraVZjvrWtCdUGJ7Em0MrMfAhpJmFGXp2px78nTghUleWStu21Q4RPw2uKPEDmGSiNowt38lYCYxt5RSWSTHmbEgLHqKd3oDso9BeRCa0ALFoRScllySlEpMLlgrI1rrGjY0FWyW1v5Q+1EAFOZeA1cfJcRrdWQ+LynKqDd/0ajVjfGSz9lflBCML5YiAG06sIhhdV+BTzslmCshEq6IaxRKxxAhAizPgc84OqlAtgQ8ZukIThUNNLMVScBssfHNwS8Z8ojRyOZ1h4eI4mMBvPgpcUmPuoHTl4056NOj2rgfDbu9yxy+QshmV2SPhWE68KO2r8OmCSGVXehiOjDrDq6QwYNVcnbU1n56GdUVjnl8oG/f4Bgon6Evi1wHZQL9iyl/HymMS/0cPapvN6aza6H7zVmjc4oApCUycyLAlgVx2wBrAjEqipFgQmmFTNr5tzEA5gyOhQQS0ebqHQR/LtHqbwgybpNKM698j2UJio8z6Shc+mYz4868VdTsjjNmod3bYGQ0uBqOr61HvchROo7V6vLV7JrFv6tt7vD803mKLPz3rXdSJ/BCDUCtDvbQW7qSO1MmXOlJn4Uw63TiParmAPWYa9gx2GQEFYBG8oYp5zr+CUG0vXDF/zYb5B1b/9v4S1l5/2jsefD456v7vu+C5cQhvqztTfO9ek8RbL0B+pgAJBV6r/KG4vjW1P37YTeLtU40G0u5fPtuNH1BLAwQUAAIACADtJKZSfqYJshUBAADUAgAAHAAAAG5vbmUvZmxhc2hfc2tpbl9zZXR0aW5ncy54bWyNktFOgzAUhu99CoL3oItGTVgT5+KNUZdsL3CAA2lWekh7IOHt7QobqCNbr9r//z8OPaeJ3UsdtGisJL0M70NxEwRJRorMFpmlLu1BOWqBzJdh2jCTjjLSjJojTaYCFYrbd7+S2CcvUeRqXssUkOFY5nHxvFpfhQw1HlZP67eXOaCGEqMUsn1pqNG5y9/5NckP22lDEvu7O9AwbRkMCzYNJvF47n0LLb5qWQG7PjuD0Q7Jc07PKKJ6Y9C6dnlTFKCsI/7p4y9sFHSnj9kjcMaZQ3ayQrE4h3inxzS0svTqrqtRFAZdkT9in0QNqcIP7FICk3+dIsPdZ+2edndsKvykHIU99PLbzTOJJ6qfzTgJt3evWfwAUEsDBBQAAgAIAO0kplJ3Y7XsJwMAAG8OAAAhAAAAbm9uZS9odG1sX3B1Ymxpc2hpbmdfc2V0dGluZ3MueG1s3VdtT9swEP7eX2Fl4uMa9m1CbRHri1ZtFEQKg0/Ijd3mhGNnfklXfv3OcVsKKywwKtAqVU3OvufOz50f163DX7kgJdcGlGxHn5r7EeEyVQzkrB2djwcfP0fEWCoZFUrydiRVRA47jVbhJgJMlnBrcaohCCPNQWHbUWZtcRDH8/m8CabQflQJZxHfNFOVx4XmhkvLdVwIusAfuyi4iZYINQDwmyu5dOs0GoS0AtKxYk5wAqwdjTDZrzYXURwmTGh6M9PKSdZVQmmiZ5N29GG/+qzmBJAe5Fx6NkwHjd5sDyhj4ONTkcAtJxmHWYaJIldzYDbzT7Gf3Yr/xKiQw5Kpx+gqXLu0S3AcUE6nfBkMLdRammbob01nSoXhrXjTtJoGnkGaWigxszv3kO/UCZG4olDadqx2CPHAuEKJH4FpTdVGsOU7mSiB1FZJYZfkE85GNMeeOB3IiExpDmLRjk4KLklCJVYULBWQrj2MmxgLtqrkYDn7SAMV5FwCthwnx0l0FzMsJc2oNnwzl9WI8XymnR/KCUYWyhEBN5xYRZBTl+NTxskm8WSqVV5ZBTWWGAEYsQQ+5+ywImgJ+FigKwyRO/TE/isEtyHCTwe3ZMKnSiMupyV2K9rBBPzms4ALaswdKF3luJd8H/b618NRr3+55xdIWUll+kxwbCKeF3Yn+HRBpLIrP6Qjpc7wqigMWDVWZ23Nl5dh3cdY51eqxj18A7kT9DXh14RsQO+w5LuJ8pzC/zWD2mEzWlYb3W/eChq3OGBJAiYOpKhWIJe6VwMwpZIoKRaEpijFxstGCcoZtASBCNDm5RkGf2zT6m0GJYqk0ozrpyHZQqJQpgOlc19MRvyh14563TFyNu6fHXXHw4vh+Op63L8chzNo7R5vVc9W7KV8u7L7o+KhsE/eTtlPz/oXdQgf4dprFaaf1II7qTPr5FudWWfhKDrdOIZqpYDSMgtbBcVFQA5Y+3fUKFv/AsCTnRJ665Ub5R1sj/9+1VtrbbbJAkl4Dt5p1/pQm4Ckfzz8cvK9t1MmoB4Vb9sK/8pEeFtdieJ715ZWvPV+00D7/Utip/EbUEsDBBQAAgAIAO0kplJ83j/HZwAAAOUAAAAaAAAAbm9uZS9odG1sX3NraW5fc2V0dGluZ3MuanOr5lIAAqUcJQUrhWowG8xPKi0pyc/TS87PK0nNK9HLyy/KTQSrUVJ2AwMlHZyK88tSiwgoTUtMTkUx1NTIwskFp0qEiSZO5i7OlsjqChLTU/WSEpOz04vyS/NSIMoMwEAJrKqWqxYAUEsDBBQAAgAIAO0kplK8fTX3SgAAAEkAAAAXAAAAbm9uZS9sb2NhbF9zZXR0aW5ncy54bWyzsa/IzVEoSy0qzszPs1Uy1DNQUkjNS85PycxLt1UKDXHTtVBSKC5JzEtJzMnPS7VVystXUrC347LJyU9OzAlOLSkBKizWt+MCAFBLAQIAABQAAgAIAJMGl1BrXzME1QIAAPcHAAAPAAAAAAAAAAEAAAAAAAAAAABub25lL3BsYXllci54bWxQSwECAAAUAAIACADtJKZSXK2x+KEDAADvDAAAGAAAAAAAAAABAAAAAAACAwAAbm9uZS9jb21tb25fbWVzc2FnZXMubG5nUEsBAgAAFAACAAgA7SSmUray98ilAAAAggEAACkAAAAAAAAAAQAAAAAA2QYAAG5vbmUvcGxheWJhY2tfYW5kX25hdmlnYXRpb25fc2V0dGluZ3MueG1sUEsBAgAAFAACAAgA7SSmUmaKO0EtAwAAxw4AACIAAAAAAAAAAQAAAAAAxQcAAG5vbmUvZmxhc2hfcHVibGlzaGluZ19zZXR0aW5ncy54bWxQSwECAAAUAAIACADtJKZSfqYJshUBAADUAgAAHAAAAAAAAAABAAAAAAAyCwAAbm9uZS9mbGFzaF9za2luX3NldHRpbmdzLnhtbFBLAQIAABQAAgAIAO0kplJ3Y7XsJwMAAG8OAAAhAAAAAAAAAAEAAAAAAIEMAABub25lL2h0bWxfcHVibGlzaGluZ19zZXR0aW5ncy54bWxQSwECAAAUAAIACADtJKZSfN4/x2cAAADlAAAAGgAAAAAAAAABAAAAAADnDwAAbm9uZS9odG1sX3NraW5fc2V0dGluZ3MuanNQSwECAAAUAAIACADtJKZSvH0190oAAABJAAAAFwAAAAAAAAABAAAAAACGEAAAbm9uZS9sb2NhbF9zZXR0aW5ncy54bWxQSwUGAAAAAAgACABQAgAABREAAAAA"/>
  <p:tag name="ISPRING_LMS_API_VERSION" val="SCORM 2004 (2nd edition)"/>
  <p:tag name="ISPRING_ULTRA_SCORM_COURCE_TITLE" val="9596576"/>
  <p:tag name="ISPRING_ULTRA_SCORM_COURSE_ID" val="C2759E66-D2DA-4F49-91E2-5B41649E5912"/>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FFFDC\uFFFD\uFFFD{933E314C-AC01-41FE-82DB-8CC702BF6D15}&quot;,&quot;C:\\Program Files (x86)\\PowerPlugs\\PreProcessor\\Presentations\\9596576&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none&quot;},&quot;advancedSettings&quot;:{&quot;enableTextAllocation&quot;:&quot;T_TRUE&quot;,&quot;viewingFromLocalDrive&quot;:&quot;T_TRUE&quot;,&quot;contentScale&quot;:75,&quot;contentScaleMode&quot;:&quot;ORIGINAL_SIZ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RATE_SLIDES" val="0"/>
  <p:tag name="ISPRING_SCORM_RATE_QUIZZES" val="0"/>
  <p:tag name="ISPRING_SCORM_PASSING_SCORE" val="0.000000"/>
  <p:tag name="ISPRING_CURRENT_PLAYER_ID" val="none"/>
  <p:tag name="ISPRING_PRESENTATION_TITLE" val="9596576"/>
  <p:tag name="ISPRING_FIRST_PUBLISH" val="1"/>
</p:tagLst>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399</Words>
  <Application>Microsoft Office PowerPoint</Application>
  <PresentationFormat>Custom</PresentationFormat>
  <Paragraphs>40</Paragraphs>
  <Slides>13</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Arita Buri Bold</vt:lpstr>
      <vt:lpstr>Calibri</vt:lpstr>
      <vt:lpstr>inherit</vt:lpstr>
      <vt:lpstr>Khand</vt:lpstr>
      <vt:lpstr>Libre Baskerville</vt:lpstr>
      <vt:lpstr>open sans</vt:lpstr>
      <vt:lpstr>Open Sans Extra Bold</vt:lpstr>
      <vt:lpstr>Times New Roman</vt:lpstr>
      <vt:lpstr>var(--font-family-base)</vt:lpstr>
      <vt:lpstr>Office Theme</vt:lpstr>
      <vt:lpstr>SUBMITED BY:-</vt:lpstr>
      <vt:lpstr>PowerPoint Presentation</vt:lpstr>
      <vt:lpstr>PowerPoint Presentation</vt:lpstr>
      <vt:lpstr>FAMOUS NFTS</vt:lpstr>
      <vt:lpstr>PowerPoint Presentation</vt:lpstr>
      <vt:lpstr>PowerPoint Presentation</vt:lpstr>
      <vt:lpstr>THE ACE COLLECTION</vt:lpstr>
      <vt:lpstr>TECHNOLOGY USED </vt:lpstr>
      <vt:lpstr>PowerPoint Presentation</vt:lpstr>
      <vt:lpstr>DFD LEVEL 0</vt:lpstr>
      <vt:lpstr>DFD LEVEL 1</vt:lpstr>
      <vt:lpstr>ACTIVITY DIAGRAM</vt:lpstr>
      <vt:lpstr>Sequence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9596576</dc:title>
  <dc:creator>JAYANT</dc:creator>
  <cp:lastModifiedBy>jayant marwaha</cp:lastModifiedBy>
  <cp:revision>15</cp:revision>
  <dcterms:created xsi:type="dcterms:W3CDTF">2006-08-16T00:00:00Z</dcterms:created>
  <dcterms:modified xsi:type="dcterms:W3CDTF">2022-08-06T08:53:09Z</dcterms:modified>
  <dc:identifier>DAEdrh28JZ8</dc:identifier>
</cp:coreProperties>
</file>