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92DB1D8-6BDD-4F2C-9CBF-7A447B478A3B}" type="datetimeFigureOut">
              <a:rPr lang="en-US" smtClean="0"/>
              <a:t>4/3/2023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B57DA48-3463-49DE-AD3D-0F738971C92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62141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DB1D8-6BDD-4F2C-9CBF-7A447B478A3B}"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7DA48-3463-49DE-AD3D-0F738971C929}" type="slidenum">
              <a:rPr lang="en-US" smtClean="0"/>
              <a:t>‹#›</a:t>
            </a:fld>
            <a:endParaRPr lang="en-US"/>
          </a:p>
        </p:txBody>
      </p:sp>
    </p:spTree>
    <p:extLst>
      <p:ext uri="{BB962C8B-B14F-4D97-AF65-F5344CB8AC3E}">
        <p14:creationId xmlns:p14="http://schemas.microsoft.com/office/powerpoint/2010/main" val="121546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DB1D8-6BDD-4F2C-9CBF-7A447B478A3B}"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7DA48-3463-49DE-AD3D-0F738971C929}" type="slidenum">
              <a:rPr lang="en-US" smtClean="0"/>
              <a:t>‹#›</a:t>
            </a:fld>
            <a:endParaRPr lang="en-US"/>
          </a:p>
        </p:txBody>
      </p:sp>
    </p:spTree>
    <p:extLst>
      <p:ext uri="{BB962C8B-B14F-4D97-AF65-F5344CB8AC3E}">
        <p14:creationId xmlns:p14="http://schemas.microsoft.com/office/powerpoint/2010/main" val="1795214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DB1D8-6BDD-4F2C-9CBF-7A447B478A3B}"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7DA48-3463-49DE-AD3D-0F738971C929}" type="slidenum">
              <a:rPr lang="en-US" smtClean="0"/>
              <a:t>‹#›</a:t>
            </a:fld>
            <a:endParaRPr lang="en-US"/>
          </a:p>
        </p:txBody>
      </p:sp>
    </p:spTree>
    <p:extLst>
      <p:ext uri="{BB962C8B-B14F-4D97-AF65-F5344CB8AC3E}">
        <p14:creationId xmlns:p14="http://schemas.microsoft.com/office/powerpoint/2010/main" val="292626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DB1D8-6BDD-4F2C-9CBF-7A447B478A3B}" type="datetimeFigureOut">
              <a:rPr lang="en-US" smtClean="0"/>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7DA48-3463-49DE-AD3D-0F738971C929}"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736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2DB1D8-6BDD-4F2C-9CBF-7A447B478A3B}"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7DA48-3463-49DE-AD3D-0F738971C929}" type="slidenum">
              <a:rPr lang="en-US" smtClean="0"/>
              <a:t>‹#›</a:t>
            </a:fld>
            <a:endParaRPr lang="en-US"/>
          </a:p>
        </p:txBody>
      </p:sp>
    </p:spTree>
    <p:extLst>
      <p:ext uri="{BB962C8B-B14F-4D97-AF65-F5344CB8AC3E}">
        <p14:creationId xmlns:p14="http://schemas.microsoft.com/office/powerpoint/2010/main" val="8082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DB1D8-6BDD-4F2C-9CBF-7A447B478A3B}" type="datetimeFigureOut">
              <a:rPr lang="en-US" smtClean="0"/>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57DA48-3463-49DE-AD3D-0F738971C929}" type="slidenum">
              <a:rPr lang="en-US" smtClean="0"/>
              <a:t>‹#›</a:t>
            </a:fld>
            <a:endParaRPr lang="en-US"/>
          </a:p>
        </p:txBody>
      </p:sp>
    </p:spTree>
    <p:extLst>
      <p:ext uri="{BB962C8B-B14F-4D97-AF65-F5344CB8AC3E}">
        <p14:creationId xmlns:p14="http://schemas.microsoft.com/office/powerpoint/2010/main" val="288850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DB1D8-6BDD-4F2C-9CBF-7A447B478A3B}" type="datetimeFigureOut">
              <a:rPr lang="en-US" smtClean="0"/>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57DA48-3463-49DE-AD3D-0F738971C929}" type="slidenum">
              <a:rPr lang="en-US" smtClean="0"/>
              <a:t>‹#›</a:t>
            </a:fld>
            <a:endParaRPr lang="en-US"/>
          </a:p>
        </p:txBody>
      </p:sp>
    </p:spTree>
    <p:extLst>
      <p:ext uri="{BB962C8B-B14F-4D97-AF65-F5344CB8AC3E}">
        <p14:creationId xmlns:p14="http://schemas.microsoft.com/office/powerpoint/2010/main" val="226938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DB1D8-6BDD-4F2C-9CBF-7A447B478A3B}" type="datetimeFigureOut">
              <a:rPr lang="en-US" smtClean="0"/>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57DA48-3463-49DE-AD3D-0F738971C929}" type="slidenum">
              <a:rPr lang="en-US" smtClean="0"/>
              <a:t>‹#›</a:t>
            </a:fld>
            <a:endParaRPr lang="en-US"/>
          </a:p>
        </p:txBody>
      </p:sp>
    </p:spTree>
    <p:extLst>
      <p:ext uri="{BB962C8B-B14F-4D97-AF65-F5344CB8AC3E}">
        <p14:creationId xmlns:p14="http://schemas.microsoft.com/office/powerpoint/2010/main" val="336176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2DB1D8-6BDD-4F2C-9CBF-7A447B478A3B}"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7DA48-3463-49DE-AD3D-0F738971C929}" type="slidenum">
              <a:rPr lang="en-US" smtClean="0"/>
              <a:t>‹#›</a:t>
            </a:fld>
            <a:endParaRPr lang="en-US"/>
          </a:p>
        </p:txBody>
      </p:sp>
    </p:spTree>
    <p:extLst>
      <p:ext uri="{BB962C8B-B14F-4D97-AF65-F5344CB8AC3E}">
        <p14:creationId xmlns:p14="http://schemas.microsoft.com/office/powerpoint/2010/main" val="113044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2DB1D8-6BDD-4F2C-9CBF-7A447B478A3B}" type="datetimeFigureOut">
              <a:rPr lang="en-US" smtClean="0"/>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7DA48-3463-49DE-AD3D-0F738971C929}" type="slidenum">
              <a:rPr lang="en-US" smtClean="0"/>
              <a:t>‹#›</a:t>
            </a:fld>
            <a:endParaRPr lang="en-US"/>
          </a:p>
        </p:txBody>
      </p:sp>
    </p:spTree>
    <p:extLst>
      <p:ext uri="{BB962C8B-B14F-4D97-AF65-F5344CB8AC3E}">
        <p14:creationId xmlns:p14="http://schemas.microsoft.com/office/powerpoint/2010/main" val="267159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92DB1D8-6BDD-4F2C-9CBF-7A447B478A3B}" type="datetimeFigureOut">
              <a:rPr lang="en-US" smtClean="0"/>
              <a:t>4/3/2023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B57DA48-3463-49DE-AD3D-0F738971C929}" type="slidenum">
              <a:rPr lang="en-US" smtClean="0"/>
              <a:t>‹#›</a:t>
            </a:fld>
            <a:endParaRPr lang="en-US"/>
          </a:p>
        </p:txBody>
      </p:sp>
    </p:spTree>
    <p:extLst>
      <p:ext uri="{BB962C8B-B14F-4D97-AF65-F5344CB8AC3E}">
        <p14:creationId xmlns:p14="http://schemas.microsoft.com/office/powerpoint/2010/main" val="2087402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howtogeek.com/443161/what-is-patch-tuesday-for-windows-and-when-is-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30A8-D455-4A00-B2E3-2B77BA3FA0F7}"/>
              </a:ext>
            </a:extLst>
          </p:cNvPr>
          <p:cNvSpPr>
            <a:spLocks noGrp="1"/>
          </p:cNvSpPr>
          <p:nvPr>
            <p:ph type="ctrTitle"/>
          </p:nvPr>
        </p:nvSpPr>
        <p:spPr/>
        <p:txBody>
          <a:bodyPr/>
          <a:lstStyle/>
          <a:p>
            <a:r>
              <a:rPr lang="en-US" dirty="0"/>
              <a:t>Bug Remedy</a:t>
            </a:r>
          </a:p>
        </p:txBody>
      </p:sp>
      <p:sp>
        <p:nvSpPr>
          <p:cNvPr id="3" name="Subtitle 2">
            <a:extLst>
              <a:ext uri="{FF2B5EF4-FFF2-40B4-BE49-F238E27FC236}">
                <a16:creationId xmlns:a16="http://schemas.microsoft.com/office/drawing/2014/main" id="{7EB8FF6B-7E56-49F2-BC37-1D0B2D38B004}"/>
              </a:ext>
            </a:extLst>
          </p:cNvPr>
          <p:cNvSpPr>
            <a:spLocks noGrp="1"/>
          </p:cNvSpPr>
          <p:nvPr>
            <p:ph type="subTitle" idx="1"/>
          </p:nvPr>
        </p:nvSpPr>
        <p:spPr/>
        <p:txBody>
          <a:bodyPr/>
          <a:lstStyle/>
          <a:p>
            <a:r>
              <a:rPr lang="en-US" dirty="0"/>
              <a:t>- Sanskar Dwivedi | Software Developer | SmartOps CALA</a:t>
            </a:r>
          </a:p>
        </p:txBody>
      </p:sp>
    </p:spTree>
    <p:extLst>
      <p:ext uri="{BB962C8B-B14F-4D97-AF65-F5344CB8AC3E}">
        <p14:creationId xmlns:p14="http://schemas.microsoft.com/office/powerpoint/2010/main" val="3566843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932E-E60E-4BF7-B6AA-290B37AC8169}"/>
              </a:ext>
            </a:extLst>
          </p:cNvPr>
          <p:cNvSpPr>
            <a:spLocks noGrp="1"/>
          </p:cNvSpPr>
          <p:nvPr>
            <p:ph type="title"/>
          </p:nvPr>
        </p:nvSpPr>
        <p:spPr/>
        <p:txBody>
          <a:bodyPr/>
          <a:lstStyle/>
          <a:p>
            <a:r>
              <a:rPr lang="en-US" dirty="0"/>
              <a:t>Bugfix</a:t>
            </a:r>
          </a:p>
        </p:txBody>
      </p:sp>
      <p:sp>
        <p:nvSpPr>
          <p:cNvPr id="3" name="Content Placeholder 2">
            <a:extLst>
              <a:ext uri="{FF2B5EF4-FFF2-40B4-BE49-F238E27FC236}">
                <a16:creationId xmlns:a16="http://schemas.microsoft.com/office/drawing/2014/main" id="{D2A78387-DDB3-4D79-9B3B-961B2E0C3480}"/>
              </a:ext>
            </a:extLst>
          </p:cNvPr>
          <p:cNvSpPr>
            <a:spLocks noGrp="1"/>
          </p:cNvSpPr>
          <p:nvPr>
            <p:ph idx="1"/>
          </p:nvPr>
        </p:nvSpPr>
        <p:spPr/>
        <p:txBody>
          <a:bodyPr>
            <a:normAutofit fontScale="92500" lnSpcReduction="20000"/>
          </a:bodyPr>
          <a:lstStyle/>
          <a:p>
            <a:pPr algn="l" fontAlgn="base"/>
            <a:r>
              <a:rPr lang="en-US" b="0" i="0" dirty="0">
                <a:solidFill>
                  <a:srgbClr val="1D1D1D"/>
                </a:solidFill>
                <a:effectLst/>
                <a:latin typeface="Open Sans" panose="020B0606030504020204" pitchFamily="34" charset="0"/>
              </a:rPr>
              <a:t>Even though the cute name like ‘BUG’ makes the errors sound small and only mildly irritating, like a gnat, developers and programmers can spend a lot of time searching several different types of common errors, such as:</a:t>
            </a:r>
            <a:br>
              <a:rPr lang="en-US" b="0" i="0" dirty="0">
                <a:solidFill>
                  <a:srgbClr val="1D1D1D"/>
                </a:solidFill>
                <a:effectLst/>
                <a:latin typeface="Open Sans" panose="020B0606030504020204" pitchFamily="34" charset="0"/>
              </a:rPr>
            </a:br>
            <a:r>
              <a:rPr lang="en-US" b="1" i="0" dirty="0">
                <a:solidFill>
                  <a:srgbClr val="0070C0"/>
                </a:solidFill>
                <a:effectLst/>
                <a:latin typeface="Open Sans" panose="020B0606030504020204" pitchFamily="34" charset="0"/>
              </a:rPr>
              <a:t>Syntax or type errors</a:t>
            </a:r>
            <a:br>
              <a:rPr lang="en-US" b="1" i="0" dirty="0">
                <a:solidFill>
                  <a:srgbClr val="0070C0"/>
                </a:solidFill>
                <a:effectLst/>
                <a:latin typeface="Open Sans" panose="020B0606030504020204" pitchFamily="34" charset="0"/>
              </a:rPr>
            </a:br>
            <a:r>
              <a:rPr lang="en-US" b="1" i="0" dirty="0">
                <a:solidFill>
                  <a:srgbClr val="0070C0"/>
                </a:solidFill>
                <a:effectLst/>
                <a:latin typeface="Open Sans" panose="020B0606030504020204" pitchFamily="34" charset="0"/>
              </a:rPr>
              <a:t>Typos and other simple errors</a:t>
            </a:r>
            <a:br>
              <a:rPr lang="en-US" b="1" i="0" dirty="0">
                <a:solidFill>
                  <a:srgbClr val="0070C0"/>
                </a:solidFill>
                <a:effectLst/>
                <a:latin typeface="Open Sans" panose="020B0606030504020204" pitchFamily="34" charset="0"/>
              </a:rPr>
            </a:br>
            <a:r>
              <a:rPr lang="en-US" b="1" i="0" dirty="0">
                <a:solidFill>
                  <a:srgbClr val="0070C0"/>
                </a:solidFill>
                <a:effectLst/>
                <a:latin typeface="Open Sans" panose="020B0606030504020204" pitchFamily="34" charset="0"/>
              </a:rPr>
              <a:t>Implementation errors</a:t>
            </a:r>
            <a:br>
              <a:rPr lang="en-US" b="1" i="0" dirty="0">
                <a:solidFill>
                  <a:srgbClr val="0070C0"/>
                </a:solidFill>
                <a:effectLst/>
                <a:latin typeface="Open Sans" panose="020B0606030504020204" pitchFamily="34" charset="0"/>
              </a:rPr>
            </a:br>
            <a:r>
              <a:rPr lang="en-US" b="1" i="0" dirty="0">
                <a:solidFill>
                  <a:srgbClr val="0070C0"/>
                </a:solidFill>
                <a:effectLst/>
                <a:latin typeface="Open Sans" panose="020B0606030504020204" pitchFamily="34" charset="0"/>
              </a:rPr>
              <a:t>Logical errors</a:t>
            </a:r>
          </a:p>
          <a:p>
            <a:pPr algn="l" fontAlgn="base"/>
            <a:r>
              <a:rPr lang="en-US" b="0" i="0" dirty="0">
                <a:solidFill>
                  <a:srgbClr val="1D1D1D"/>
                </a:solidFill>
                <a:effectLst/>
                <a:latin typeface="Open Sans" panose="020B0606030504020204" pitchFamily="34" charset="0"/>
              </a:rPr>
              <a:t>Implementing a bugfix, also known as a </a:t>
            </a:r>
            <a:r>
              <a:rPr lang="en-US" b="1" i="0" dirty="0">
                <a:solidFill>
                  <a:srgbClr val="1D1D1D"/>
                </a:solidFill>
                <a:effectLst/>
                <a:latin typeface="Open Sans" panose="020B0606030504020204" pitchFamily="34" charset="0"/>
              </a:rPr>
              <a:t>program temporary fix (PTF), </a:t>
            </a:r>
            <a:r>
              <a:rPr lang="en-US" b="0" i="0" dirty="0">
                <a:solidFill>
                  <a:srgbClr val="1D1D1D"/>
                </a:solidFill>
                <a:effectLst/>
                <a:latin typeface="Open Sans" panose="020B0606030504020204" pitchFamily="34" charset="0"/>
              </a:rPr>
              <a:t>can be as simple as adding missing parentheses in a piece of code. But the fix can become quite challenging if the symptoms don’t clearly point to a cause.</a:t>
            </a:r>
          </a:p>
          <a:p>
            <a:pPr algn="l" fontAlgn="base"/>
            <a:r>
              <a:rPr lang="en-US" b="0" i="0" dirty="0">
                <a:solidFill>
                  <a:srgbClr val="1D1D1D"/>
                </a:solidFill>
                <a:effectLst/>
                <a:latin typeface="Open Sans" panose="020B0606030504020204" pitchFamily="34" charset="0"/>
              </a:rPr>
              <a:t>For instance, the cause and the symptom may be remote, with either located in the program code and the other in the execution of the program, or both.</a:t>
            </a:r>
          </a:p>
          <a:p>
            <a:pPr algn="l" fontAlgn="base"/>
            <a:r>
              <a:rPr lang="en-US" b="0" i="0" dirty="0">
                <a:solidFill>
                  <a:srgbClr val="1D1D1D"/>
                </a:solidFill>
                <a:effectLst/>
                <a:latin typeface="Open Sans" panose="020B0606030504020204" pitchFamily="34" charset="0"/>
              </a:rPr>
              <a:t>Symptoms can also be difficult to reproduce for better understanding the problem. </a:t>
            </a:r>
          </a:p>
          <a:p>
            <a:pPr algn="l" fontAlgn="base"/>
            <a:r>
              <a:rPr lang="en-US" b="0" i="0" dirty="0">
                <a:solidFill>
                  <a:srgbClr val="1D1D1D"/>
                </a:solidFill>
                <a:effectLst/>
                <a:latin typeface="Open Sans" panose="020B0606030504020204" pitchFamily="34" charset="0"/>
              </a:rPr>
              <a:t>Once you’ve </a:t>
            </a:r>
            <a:r>
              <a:rPr lang="en-US" b="1" i="0" strike="noStrike" dirty="0">
                <a:solidFill>
                  <a:srgbClr val="0078CC"/>
                </a:solidFill>
                <a:effectLst/>
                <a:latin typeface="Open Sans" panose="020B0606030504020204" pitchFamily="34" charset="0"/>
              </a:rPr>
              <a:t>uncovered the root cause</a:t>
            </a:r>
            <a:r>
              <a:rPr lang="en-US" b="1" i="0" dirty="0">
                <a:solidFill>
                  <a:srgbClr val="1D1D1D"/>
                </a:solidFill>
                <a:effectLst/>
                <a:latin typeface="Open Sans" panose="020B0606030504020204" pitchFamily="34" charset="0"/>
              </a:rPr>
              <a:t> </a:t>
            </a:r>
            <a:r>
              <a:rPr lang="en-US" b="0" i="0" dirty="0">
                <a:solidFill>
                  <a:srgbClr val="1D1D1D"/>
                </a:solidFill>
                <a:effectLst/>
                <a:latin typeface="Open Sans" panose="020B0606030504020204" pitchFamily="34" charset="0"/>
              </a:rPr>
              <a:t>and issued a bug fix, however</a:t>
            </a:r>
            <a:r>
              <a:rPr lang="en-US" b="1" i="1" dirty="0">
                <a:solidFill>
                  <a:srgbClr val="1D1D1D"/>
                </a:solidFill>
                <a:effectLst/>
                <a:latin typeface="Open Sans" panose="020B0606030504020204" pitchFamily="34" charset="0"/>
              </a:rPr>
              <a:t>, it’s not uncommon for your programmers to find that one bugfix can actually introduce a new bug.</a:t>
            </a:r>
          </a:p>
          <a:p>
            <a:endParaRPr lang="en-US" dirty="0"/>
          </a:p>
        </p:txBody>
      </p:sp>
    </p:spTree>
    <p:extLst>
      <p:ext uri="{BB962C8B-B14F-4D97-AF65-F5344CB8AC3E}">
        <p14:creationId xmlns:p14="http://schemas.microsoft.com/office/powerpoint/2010/main" val="56259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B770-42C8-4110-A297-61D5F171260A}"/>
              </a:ext>
            </a:extLst>
          </p:cNvPr>
          <p:cNvSpPr>
            <a:spLocks noGrp="1"/>
          </p:cNvSpPr>
          <p:nvPr>
            <p:ph type="title"/>
          </p:nvPr>
        </p:nvSpPr>
        <p:spPr/>
        <p:txBody>
          <a:bodyPr/>
          <a:lstStyle/>
          <a:p>
            <a:r>
              <a:rPr lang="en-US" dirty="0"/>
              <a:t>Bugfix vs Hotfix</a:t>
            </a:r>
          </a:p>
        </p:txBody>
      </p:sp>
      <p:sp>
        <p:nvSpPr>
          <p:cNvPr id="3" name="Content Placeholder 2">
            <a:extLst>
              <a:ext uri="{FF2B5EF4-FFF2-40B4-BE49-F238E27FC236}">
                <a16:creationId xmlns:a16="http://schemas.microsoft.com/office/drawing/2014/main" id="{84C654CB-0FF2-4C27-AF33-4D5AE2761126}"/>
              </a:ext>
            </a:extLst>
          </p:cNvPr>
          <p:cNvSpPr>
            <a:spLocks noGrp="1"/>
          </p:cNvSpPr>
          <p:nvPr>
            <p:ph idx="1"/>
          </p:nvPr>
        </p:nvSpPr>
        <p:spPr/>
        <p:txBody>
          <a:bodyPr/>
          <a:lstStyle/>
          <a:p>
            <a:r>
              <a:rPr lang="en-US" b="0" i="0" dirty="0">
                <a:solidFill>
                  <a:srgbClr val="1D1D1D"/>
                </a:solidFill>
                <a:effectLst/>
                <a:latin typeface="Open Sans" panose="020B0606030504020204" pitchFamily="34" charset="0"/>
              </a:rPr>
              <a:t>A bugfix sounds a lot like a hotfix, but the difference lies in the timing and execution of the correction. </a:t>
            </a:r>
          </a:p>
          <a:p>
            <a:r>
              <a:rPr lang="en-US" b="0" i="0" dirty="0">
                <a:solidFill>
                  <a:srgbClr val="1D1D1D"/>
                </a:solidFill>
                <a:effectLst/>
                <a:latin typeface="Open Sans" panose="020B0606030504020204" pitchFamily="34" charset="0"/>
              </a:rPr>
              <a:t>Bugfixes generally describe issues that are found and resolved during production or testing phases or even after deployment as part of the normal release cycle of a product. </a:t>
            </a:r>
          </a:p>
          <a:p>
            <a:r>
              <a:rPr lang="en-US" b="0" i="0" dirty="0">
                <a:solidFill>
                  <a:srgbClr val="1D1D1D"/>
                </a:solidFill>
                <a:effectLst/>
                <a:latin typeface="Open Sans" panose="020B0606030504020204" pitchFamily="34" charset="0"/>
              </a:rPr>
              <a:t>Hotfixes are applied only after the product has been released and is live.</a:t>
            </a:r>
            <a:endParaRPr lang="en-US" dirty="0"/>
          </a:p>
        </p:txBody>
      </p:sp>
    </p:spTree>
    <p:extLst>
      <p:ext uri="{BB962C8B-B14F-4D97-AF65-F5344CB8AC3E}">
        <p14:creationId xmlns:p14="http://schemas.microsoft.com/office/powerpoint/2010/main" val="4054308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9191-3B69-4970-9EA2-5BCAEC39C5D9}"/>
              </a:ext>
            </a:extLst>
          </p:cNvPr>
          <p:cNvSpPr>
            <a:spLocks noGrp="1"/>
          </p:cNvSpPr>
          <p:nvPr>
            <p:ph type="title"/>
          </p:nvPr>
        </p:nvSpPr>
        <p:spPr/>
        <p:txBody>
          <a:bodyPr/>
          <a:lstStyle/>
          <a:p>
            <a:r>
              <a:rPr lang="en-US" dirty="0"/>
              <a:t>To Summarize</a:t>
            </a:r>
          </a:p>
        </p:txBody>
      </p:sp>
      <p:pic>
        <p:nvPicPr>
          <p:cNvPr id="5" name="Content Placeholder 4">
            <a:extLst>
              <a:ext uri="{FF2B5EF4-FFF2-40B4-BE49-F238E27FC236}">
                <a16:creationId xmlns:a16="http://schemas.microsoft.com/office/drawing/2014/main" id="{065A2F28-AD6F-489B-9918-DD4353417782}"/>
              </a:ext>
            </a:extLst>
          </p:cNvPr>
          <p:cNvPicPr>
            <a:picLocks noGrp="1" noChangeAspect="1"/>
          </p:cNvPicPr>
          <p:nvPr>
            <p:ph idx="1"/>
          </p:nvPr>
        </p:nvPicPr>
        <p:blipFill>
          <a:blip r:embed="rId2"/>
          <a:stretch>
            <a:fillRect/>
          </a:stretch>
        </p:blipFill>
        <p:spPr>
          <a:xfrm>
            <a:off x="3130361" y="1802167"/>
            <a:ext cx="5017926" cy="4351338"/>
          </a:xfrm>
        </p:spPr>
      </p:pic>
    </p:spTree>
    <p:extLst>
      <p:ext uri="{BB962C8B-B14F-4D97-AF65-F5344CB8AC3E}">
        <p14:creationId xmlns:p14="http://schemas.microsoft.com/office/powerpoint/2010/main" val="239561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F2F5-DEFE-40F1-BC2A-8ED09D1E5FA7}"/>
              </a:ext>
            </a:extLst>
          </p:cNvPr>
          <p:cNvSpPr>
            <a:spLocks noGrp="1"/>
          </p:cNvSpPr>
          <p:nvPr>
            <p:ph type="title"/>
          </p:nvPr>
        </p:nvSpPr>
        <p:spPr/>
        <p:txBody>
          <a:bodyPr/>
          <a:lstStyle/>
          <a:p>
            <a:r>
              <a:rPr lang="en-US" dirty="0"/>
              <a:t>So, how do I avoid bugs?</a:t>
            </a:r>
          </a:p>
        </p:txBody>
      </p:sp>
      <p:sp>
        <p:nvSpPr>
          <p:cNvPr id="3" name="Content Placeholder 2">
            <a:extLst>
              <a:ext uri="{FF2B5EF4-FFF2-40B4-BE49-F238E27FC236}">
                <a16:creationId xmlns:a16="http://schemas.microsoft.com/office/drawing/2014/main" id="{7C089F73-B51F-41C8-B941-FA971D8024EB}"/>
              </a:ext>
            </a:extLst>
          </p:cNvPr>
          <p:cNvSpPr>
            <a:spLocks noGrp="1"/>
          </p:cNvSpPr>
          <p:nvPr>
            <p:ph idx="1"/>
          </p:nvPr>
        </p:nvSpPr>
        <p:spPr/>
        <p:txBody>
          <a:bodyPr/>
          <a:lstStyle/>
          <a:p>
            <a:r>
              <a:rPr lang="en-US" b="0" i="0" dirty="0">
                <a:solidFill>
                  <a:srgbClr val="1D1D1D"/>
                </a:solidFill>
                <a:effectLst/>
                <a:latin typeface="Open Sans" panose="020B0606030504020204" pitchFamily="34" charset="0"/>
              </a:rPr>
              <a:t>The only ways to avoid bugs and the time spent on fixing them are to write better code</a:t>
            </a:r>
            <a:r>
              <a:rPr lang="en-US" b="0" i="0">
                <a:solidFill>
                  <a:srgbClr val="1D1D1D"/>
                </a:solidFill>
                <a:effectLst/>
                <a:latin typeface="Open Sans" panose="020B0606030504020204" pitchFamily="34" charset="0"/>
              </a:rPr>
              <a:t>. </a:t>
            </a:r>
          </a:p>
          <a:p>
            <a:r>
              <a:rPr lang="en-US" b="0" i="0">
                <a:solidFill>
                  <a:srgbClr val="1D1D1D"/>
                </a:solidFill>
                <a:effectLst/>
                <a:latin typeface="Open Sans" panose="020B0606030504020204" pitchFamily="34" charset="0"/>
              </a:rPr>
              <a:t>And until everyone starts writing perfect code, we can expect a few more bugs to get into places they shouldn’t be.</a:t>
            </a:r>
            <a:endParaRPr lang="en-US"/>
          </a:p>
        </p:txBody>
      </p:sp>
    </p:spTree>
    <p:extLst>
      <p:ext uri="{BB962C8B-B14F-4D97-AF65-F5344CB8AC3E}">
        <p14:creationId xmlns:p14="http://schemas.microsoft.com/office/powerpoint/2010/main" val="46027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1B7B-134C-4396-B0FD-0F33CF743D0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7958059-8DD0-4117-A0D7-D1725844F3E5}"/>
              </a:ext>
            </a:extLst>
          </p:cNvPr>
          <p:cNvSpPr>
            <a:spLocks noGrp="1"/>
          </p:cNvSpPr>
          <p:nvPr>
            <p:ph idx="1"/>
          </p:nvPr>
        </p:nvSpPr>
        <p:spPr/>
        <p:txBody>
          <a:bodyPr/>
          <a:lstStyle/>
          <a:p>
            <a:pPr algn="l" fontAlgn="base"/>
            <a:r>
              <a:rPr lang="en-US" b="0" i="0" dirty="0">
                <a:solidFill>
                  <a:srgbClr val="1D1D1D"/>
                </a:solidFill>
                <a:effectLst/>
                <a:latin typeface="Open Sans" panose="020B0606030504020204" pitchFamily="34" charset="0"/>
              </a:rPr>
              <a:t>Programmers must be on their A-game to fix bugs, especially once the software is live and people are actively using it. </a:t>
            </a:r>
          </a:p>
          <a:p>
            <a:pPr algn="l" fontAlgn="base"/>
            <a:r>
              <a:rPr lang="en-US" b="0" i="0" dirty="0">
                <a:solidFill>
                  <a:srgbClr val="1D1D1D"/>
                </a:solidFill>
                <a:effectLst/>
                <a:latin typeface="Open Sans" panose="020B0606030504020204" pitchFamily="34" charset="0"/>
              </a:rPr>
              <a:t>Depending on the type of bug, you’ll have to decide the best way to debug it—with the least amount of impact to the user experience.</a:t>
            </a:r>
          </a:p>
          <a:p>
            <a:pPr algn="l" fontAlgn="base"/>
            <a:r>
              <a:rPr lang="en-US" b="0" i="0" dirty="0">
                <a:solidFill>
                  <a:srgbClr val="1D1D1D"/>
                </a:solidFill>
                <a:effectLst/>
                <a:latin typeface="Open Sans" panose="020B0606030504020204" pitchFamily="34" charset="0"/>
              </a:rPr>
              <a:t>Things get even more urgent when a </a:t>
            </a:r>
            <a:r>
              <a:rPr lang="en-US" b="0" i="0" strike="noStrike" dirty="0">
                <a:effectLst/>
                <a:latin typeface="Open Sans" panose="020B0606030504020204" pitchFamily="34" charset="0"/>
              </a:rPr>
              <a:t>security vulnerability</a:t>
            </a:r>
            <a:r>
              <a:rPr lang="en-US" b="0" i="0" dirty="0">
                <a:effectLst/>
                <a:latin typeface="Open Sans" panose="020B0606030504020204" pitchFamily="34" charset="0"/>
              </a:rPr>
              <a:t> </a:t>
            </a:r>
            <a:r>
              <a:rPr lang="en-US" b="0" i="0" dirty="0">
                <a:solidFill>
                  <a:srgbClr val="1D1D1D"/>
                </a:solidFill>
                <a:effectLst/>
                <a:latin typeface="Open Sans" panose="020B0606030504020204" pitchFamily="34" charset="0"/>
              </a:rPr>
              <a:t>is discovered, and it’s all-hands-on-deck until a solution is implemented that will prevent successful exploitation of the system’s weakness, removing or mitigating a threat’s capability.</a:t>
            </a:r>
          </a:p>
          <a:p>
            <a:pPr marL="0" indent="0">
              <a:buNone/>
            </a:pPr>
            <a:br>
              <a:rPr lang="en-US" dirty="0"/>
            </a:br>
            <a:endParaRPr lang="en-US" dirty="0"/>
          </a:p>
        </p:txBody>
      </p:sp>
      <p:pic>
        <p:nvPicPr>
          <p:cNvPr id="5" name="Picture 4">
            <a:extLst>
              <a:ext uri="{FF2B5EF4-FFF2-40B4-BE49-F238E27FC236}">
                <a16:creationId xmlns:a16="http://schemas.microsoft.com/office/drawing/2014/main" id="{E454690D-A29F-4407-AC95-DC363061ADB2}"/>
              </a:ext>
            </a:extLst>
          </p:cNvPr>
          <p:cNvPicPr>
            <a:picLocks noChangeAspect="1"/>
          </p:cNvPicPr>
          <p:nvPr/>
        </p:nvPicPr>
        <p:blipFill>
          <a:blip r:embed="rId2"/>
          <a:stretch>
            <a:fillRect/>
          </a:stretch>
        </p:blipFill>
        <p:spPr>
          <a:xfrm>
            <a:off x="1776790" y="4830673"/>
            <a:ext cx="6525536" cy="1724266"/>
          </a:xfrm>
          <a:prstGeom prst="rect">
            <a:avLst/>
          </a:prstGeom>
        </p:spPr>
      </p:pic>
    </p:spTree>
    <p:extLst>
      <p:ext uri="{BB962C8B-B14F-4D97-AF65-F5344CB8AC3E}">
        <p14:creationId xmlns:p14="http://schemas.microsoft.com/office/powerpoint/2010/main" val="31849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1F82-FD94-4942-9F3D-8BD4786BF52C}"/>
              </a:ext>
            </a:extLst>
          </p:cNvPr>
          <p:cNvSpPr>
            <a:spLocks noGrp="1"/>
          </p:cNvSpPr>
          <p:nvPr>
            <p:ph type="title"/>
          </p:nvPr>
        </p:nvSpPr>
        <p:spPr/>
        <p:txBody>
          <a:bodyPr/>
          <a:lstStyle/>
          <a:p>
            <a:r>
              <a:rPr lang="en-US" dirty="0"/>
              <a:t>Bug Remedy</a:t>
            </a:r>
          </a:p>
        </p:txBody>
      </p:sp>
      <p:sp>
        <p:nvSpPr>
          <p:cNvPr id="3" name="Content Placeholder 2">
            <a:extLst>
              <a:ext uri="{FF2B5EF4-FFF2-40B4-BE49-F238E27FC236}">
                <a16:creationId xmlns:a16="http://schemas.microsoft.com/office/drawing/2014/main" id="{F059B98B-F04E-497B-A34B-4CD2F4992EB9}"/>
              </a:ext>
            </a:extLst>
          </p:cNvPr>
          <p:cNvSpPr>
            <a:spLocks noGrp="1"/>
          </p:cNvSpPr>
          <p:nvPr>
            <p:ph idx="1"/>
          </p:nvPr>
        </p:nvSpPr>
        <p:spPr/>
        <p:txBody>
          <a:bodyPr/>
          <a:lstStyle/>
          <a:p>
            <a:pPr fontAlgn="base"/>
            <a:r>
              <a:rPr lang="en-US" b="0" i="0" dirty="0">
                <a:solidFill>
                  <a:srgbClr val="1D1D1D"/>
                </a:solidFill>
                <a:effectLst/>
                <a:latin typeface="Open Sans" panose="020B0606030504020204" pitchFamily="34" charset="0"/>
              </a:rPr>
              <a:t>We’re all familiar with the term</a:t>
            </a:r>
            <a:r>
              <a:rPr lang="en-US" b="1" i="0" dirty="0">
                <a:solidFill>
                  <a:srgbClr val="1D1D1D"/>
                </a:solidFill>
                <a:effectLst/>
                <a:latin typeface="Open Sans" panose="020B0606030504020204" pitchFamily="34" charset="0"/>
              </a:rPr>
              <a:t> bug</a:t>
            </a:r>
            <a:r>
              <a:rPr lang="en-US" b="0" i="0" dirty="0">
                <a:solidFill>
                  <a:srgbClr val="1D1D1D"/>
                </a:solidFill>
                <a:effectLst/>
                <a:latin typeface="Open Sans" panose="020B0606030504020204" pitchFamily="34" charset="0"/>
              </a:rPr>
              <a:t>: </a:t>
            </a:r>
            <a:r>
              <a:rPr lang="en-US" b="1" i="1" dirty="0">
                <a:solidFill>
                  <a:srgbClr val="1D1D1D"/>
                </a:solidFill>
                <a:effectLst/>
                <a:latin typeface="Open Sans" panose="020B0606030504020204" pitchFamily="34" charset="0"/>
              </a:rPr>
              <a:t>a programming defect or glitch that creates errors within a system or software. </a:t>
            </a:r>
          </a:p>
          <a:p>
            <a:pPr fontAlgn="base"/>
            <a:r>
              <a:rPr lang="en-US" b="0" i="0" dirty="0">
                <a:solidFill>
                  <a:srgbClr val="1D1D1D"/>
                </a:solidFill>
                <a:effectLst/>
                <a:latin typeface="Open Sans" panose="020B0606030504020204" pitchFamily="34" charset="0"/>
              </a:rPr>
              <a:t>Removing these bugs is a practice called </a:t>
            </a:r>
            <a:r>
              <a:rPr lang="en-US" b="1" i="0" dirty="0">
                <a:solidFill>
                  <a:srgbClr val="1D1D1D"/>
                </a:solidFill>
                <a:effectLst/>
                <a:latin typeface="Open Sans" panose="020B0606030504020204" pitchFamily="34" charset="0"/>
              </a:rPr>
              <a:t>debugging.</a:t>
            </a:r>
          </a:p>
          <a:p>
            <a:pPr fontAlgn="base"/>
            <a:r>
              <a:rPr lang="en-US" b="0" i="0" dirty="0">
                <a:solidFill>
                  <a:srgbClr val="1D1D1D"/>
                </a:solidFill>
                <a:effectLst/>
                <a:latin typeface="Open Sans" panose="020B0606030504020204" pitchFamily="34" charset="0"/>
              </a:rPr>
              <a:t>Finding and fixing the problem is just the first step. Then, you have to decide how to fix the problem—and how to roll it out in a way that minimizes the impact to users. That remedy might be delivered via:</a:t>
            </a:r>
            <a:br>
              <a:rPr lang="en-US" b="0" i="0" dirty="0">
                <a:solidFill>
                  <a:srgbClr val="1D1D1D"/>
                </a:solidFill>
                <a:effectLst/>
                <a:latin typeface="Open Sans" panose="020B0606030504020204" pitchFamily="34" charset="0"/>
              </a:rPr>
            </a:br>
            <a:r>
              <a:rPr lang="en-US" b="1" i="0" dirty="0">
                <a:solidFill>
                  <a:srgbClr val="1D1D1D"/>
                </a:solidFill>
                <a:effectLst/>
                <a:latin typeface="Open Sans" panose="020B0606030504020204" pitchFamily="34" charset="0"/>
              </a:rPr>
              <a:t>- Patch</a:t>
            </a:r>
            <a:br>
              <a:rPr lang="en-US" b="1" dirty="0">
                <a:solidFill>
                  <a:srgbClr val="1D1D1D"/>
                </a:solidFill>
                <a:latin typeface="Open Sans" panose="020B0606030504020204" pitchFamily="34" charset="0"/>
              </a:rPr>
            </a:br>
            <a:r>
              <a:rPr lang="en-US" b="1" dirty="0">
                <a:solidFill>
                  <a:srgbClr val="1D1D1D"/>
                </a:solidFill>
                <a:latin typeface="Open Sans" panose="020B0606030504020204" pitchFamily="34" charset="0"/>
              </a:rPr>
              <a:t>- </a:t>
            </a:r>
            <a:r>
              <a:rPr lang="en-US" b="1" i="0" dirty="0">
                <a:solidFill>
                  <a:srgbClr val="1D1D1D"/>
                </a:solidFill>
                <a:effectLst/>
                <a:latin typeface="Open Sans" panose="020B0606030504020204" pitchFamily="34" charset="0"/>
              </a:rPr>
              <a:t>Hotfix</a:t>
            </a:r>
            <a:br>
              <a:rPr lang="en-US" b="1" dirty="0">
                <a:solidFill>
                  <a:srgbClr val="1D1D1D"/>
                </a:solidFill>
                <a:latin typeface="Open Sans" panose="020B0606030504020204" pitchFamily="34" charset="0"/>
              </a:rPr>
            </a:br>
            <a:r>
              <a:rPr lang="en-US" b="1" dirty="0">
                <a:solidFill>
                  <a:srgbClr val="1D1D1D"/>
                </a:solidFill>
                <a:latin typeface="Open Sans" panose="020B0606030504020204" pitchFamily="34" charset="0"/>
              </a:rPr>
              <a:t>- </a:t>
            </a:r>
            <a:r>
              <a:rPr lang="en-US" b="1" i="0" dirty="0">
                <a:solidFill>
                  <a:srgbClr val="1D1D1D"/>
                </a:solidFill>
                <a:effectLst/>
                <a:latin typeface="Open Sans" panose="020B0606030504020204" pitchFamily="34" charset="0"/>
              </a:rPr>
              <a:t>Coldfix</a:t>
            </a:r>
            <a:br>
              <a:rPr lang="en-US" b="1" dirty="0">
                <a:solidFill>
                  <a:srgbClr val="1D1D1D"/>
                </a:solidFill>
                <a:latin typeface="Open Sans" panose="020B0606030504020204" pitchFamily="34" charset="0"/>
              </a:rPr>
            </a:br>
            <a:r>
              <a:rPr lang="en-US" b="1" dirty="0">
                <a:solidFill>
                  <a:srgbClr val="1D1D1D"/>
                </a:solidFill>
                <a:latin typeface="Open Sans" panose="020B0606030504020204" pitchFamily="34" charset="0"/>
              </a:rPr>
              <a:t>- </a:t>
            </a:r>
            <a:r>
              <a:rPr lang="en-US" b="1" i="0" dirty="0">
                <a:solidFill>
                  <a:srgbClr val="1D1D1D"/>
                </a:solidFill>
                <a:effectLst/>
                <a:latin typeface="Open Sans" panose="020B0606030504020204" pitchFamily="34" charset="0"/>
              </a:rPr>
              <a:t>Bugfix</a:t>
            </a:r>
          </a:p>
          <a:p>
            <a:pPr algn="l" fontAlgn="base"/>
            <a:r>
              <a:rPr lang="en-US" b="0" i="0" dirty="0">
                <a:solidFill>
                  <a:srgbClr val="1D1D1D"/>
                </a:solidFill>
                <a:effectLst/>
                <a:latin typeface="Open Sans" panose="020B0606030504020204" pitchFamily="34" charset="0"/>
              </a:rPr>
              <a:t>Those terms are often used interchangeably, but there are differences in each one based on how a programmer incorporates their solution into the software.</a:t>
            </a:r>
          </a:p>
          <a:p>
            <a:endParaRPr lang="en-US" dirty="0"/>
          </a:p>
        </p:txBody>
      </p:sp>
    </p:spTree>
    <p:extLst>
      <p:ext uri="{BB962C8B-B14F-4D97-AF65-F5344CB8AC3E}">
        <p14:creationId xmlns:p14="http://schemas.microsoft.com/office/powerpoint/2010/main" val="308687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C2E9-94DD-4963-991C-CBFAE41B7D7C}"/>
              </a:ext>
            </a:extLst>
          </p:cNvPr>
          <p:cNvSpPr>
            <a:spLocks noGrp="1"/>
          </p:cNvSpPr>
          <p:nvPr>
            <p:ph type="title"/>
          </p:nvPr>
        </p:nvSpPr>
        <p:spPr/>
        <p:txBody>
          <a:bodyPr/>
          <a:lstStyle/>
          <a:p>
            <a:r>
              <a:rPr lang="en-US" dirty="0"/>
              <a:t>PATCH </a:t>
            </a:r>
            <a:r>
              <a:rPr lang="en-US" sz="2000" i="1" dirty="0"/>
              <a:t>[Back in the day…]</a:t>
            </a:r>
          </a:p>
        </p:txBody>
      </p:sp>
      <p:sp>
        <p:nvSpPr>
          <p:cNvPr id="3" name="Content Placeholder 2">
            <a:extLst>
              <a:ext uri="{FF2B5EF4-FFF2-40B4-BE49-F238E27FC236}">
                <a16:creationId xmlns:a16="http://schemas.microsoft.com/office/drawing/2014/main" id="{A292D989-6154-46F8-AF98-90B2CEDAFF06}"/>
              </a:ext>
            </a:extLst>
          </p:cNvPr>
          <p:cNvSpPr>
            <a:spLocks noGrp="1"/>
          </p:cNvSpPr>
          <p:nvPr>
            <p:ph idx="1"/>
          </p:nvPr>
        </p:nvSpPr>
        <p:spPr/>
        <p:txBody>
          <a:bodyPr/>
          <a:lstStyle/>
          <a:p>
            <a:pPr algn="l" fontAlgn="base"/>
            <a:r>
              <a:rPr lang="en-US" b="0" i="0" dirty="0">
                <a:solidFill>
                  <a:srgbClr val="1D1D1D"/>
                </a:solidFill>
                <a:effectLst/>
                <a:latin typeface="Open Sans" panose="020B0606030504020204" pitchFamily="34" charset="0"/>
              </a:rPr>
              <a:t>In the early days of computing, a patch was, quite literally, a patch. Analog computers used punched cards and paper tapes to input programs the machines used for performing their calculations. These “decks” contained rows of holes and spaces that were a computer’s software, and just like today, the software suppliers would need to make changes to the programming.</a:t>
            </a:r>
          </a:p>
          <a:p>
            <a:pPr algn="l" fontAlgn="base"/>
            <a:r>
              <a:rPr lang="en-US" b="0" i="0" dirty="0">
                <a:solidFill>
                  <a:srgbClr val="1D1D1D"/>
                </a:solidFill>
                <a:effectLst/>
                <a:latin typeface="Open Sans" panose="020B0606030504020204" pitchFamily="34" charset="0"/>
              </a:rPr>
              <a:t>These updates were distributed on smaller pieces of paper tape or punched cards, and the recipients were expected to cut the bad part of the code out of the deck and patch in the replacement segment—hence the name.</a:t>
            </a:r>
          </a:p>
          <a:p>
            <a:pPr algn="l" fontAlgn="base"/>
            <a:r>
              <a:rPr lang="en-US" b="0" i="0" dirty="0">
                <a:solidFill>
                  <a:srgbClr val="1D1D1D"/>
                </a:solidFill>
                <a:effectLst/>
                <a:latin typeface="Open Sans" panose="020B0606030504020204" pitchFamily="34" charset="0"/>
              </a:rPr>
              <a:t>Of course, patching has come a long, digital way. Patches for today’s computers typically update existing software version’s code by modifying or replacing it using a publicly released executable program.</a:t>
            </a:r>
          </a:p>
        </p:txBody>
      </p:sp>
    </p:spTree>
    <p:extLst>
      <p:ext uri="{BB962C8B-B14F-4D97-AF65-F5344CB8AC3E}">
        <p14:creationId xmlns:p14="http://schemas.microsoft.com/office/powerpoint/2010/main" val="348417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C2E9-94DD-4963-991C-CBFAE41B7D7C}"/>
              </a:ext>
            </a:extLst>
          </p:cNvPr>
          <p:cNvSpPr>
            <a:spLocks noGrp="1"/>
          </p:cNvSpPr>
          <p:nvPr>
            <p:ph type="title"/>
          </p:nvPr>
        </p:nvSpPr>
        <p:spPr/>
        <p:txBody>
          <a:bodyPr/>
          <a:lstStyle/>
          <a:p>
            <a:r>
              <a:rPr lang="en-US" dirty="0"/>
              <a:t>PATCH </a:t>
            </a:r>
            <a:r>
              <a:rPr lang="en-US" sz="2000" i="1" dirty="0"/>
              <a:t>[Now-a-days…]</a:t>
            </a:r>
          </a:p>
        </p:txBody>
      </p:sp>
      <p:sp>
        <p:nvSpPr>
          <p:cNvPr id="3" name="Content Placeholder 2">
            <a:extLst>
              <a:ext uri="{FF2B5EF4-FFF2-40B4-BE49-F238E27FC236}">
                <a16:creationId xmlns:a16="http://schemas.microsoft.com/office/drawing/2014/main" id="{A292D989-6154-46F8-AF98-90B2CEDAFF06}"/>
              </a:ext>
            </a:extLst>
          </p:cNvPr>
          <p:cNvSpPr>
            <a:spLocks noGrp="1"/>
          </p:cNvSpPr>
          <p:nvPr>
            <p:ph idx="1"/>
          </p:nvPr>
        </p:nvSpPr>
        <p:spPr/>
        <p:txBody>
          <a:bodyPr>
            <a:normAutofit fontScale="92500" lnSpcReduction="20000"/>
          </a:bodyPr>
          <a:lstStyle/>
          <a:p>
            <a:pPr algn="l" fontAlgn="base"/>
            <a:r>
              <a:rPr lang="en-US" b="0" i="0" dirty="0">
                <a:solidFill>
                  <a:srgbClr val="1D1D1D"/>
                </a:solidFill>
                <a:effectLst/>
                <a:latin typeface="Open Sans" panose="020B0606030504020204" pitchFamily="34" charset="0"/>
              </a:rPr>
              <a:t>Patches are </a:t>
            </a:r>
            <a:r>
              <a:rPr lang="en-US" b="1" i="0" dirty="0">
                <a:solidFill>
                  <a:srgbClr val="1D1D1D"/>
                </a:solidFill>
                <a:effectLst/>
                <a:latin typeface="Open Sans" panose="020B0606030504020204" pitchFamily="34" charset="0"/>
              </a:rPr>
              <a:t>often temporary fixes between full releases of software packages</a:t>
            </a:r>
            <a:r>
              <a:rPr lang="en-US" b="0" i="0" dirty="0">
                <a:solidFill>
                  <a:srgbClr val="1D1D1D"/>
                </a:solidFill>
                <a:effectLst/>
                <a:latin typeface="Open Sans" panose="020B0606030504020204" pitchFamily="34" charset="0"/>
              </a:rPr>
              <a:t>. </a:t>
            </a:r>
          </a:p>
          <a:p>
            <a:pPr algn="l" fontAlgn="base"/>
            <a:r>
              <a:rPr lang="en-US" b="0" i="0" dirty="0">
                <a:solidFill>
                  <a:srgbClr val="1D1D1D"/>
                </a:solidFill>
                <a:effectLst/>
                <a:latin typeface="Open Sans" panose="020B0606030504020204" pitchFamily="34" charset="0"/>
              </a:rPr>
              <a:t>Patches are </a:t>
            </a:r>
            <a:r>
              <a:rPr lang="en-US" b="1" i="0" dirty="0">
                <a:solidFill>
                  <a:srgbClr val="1D1D1D"/>
                </a:solidFill>
                <a:effectLst/>
                <a:latin typeface="Open Sans" panose="020B0606030504020204" pitchFamily="34" charset="0"/>
              </a:rPr>
              <a:t>used to correct both large and small issues that may or may not require immediate attention</a:t>
            </a:r>
            <a:r>
              <a:rPr lang="en-US" b="0" i="0" dirty="0">
                <a:solidFill>
                  <a:srgbClr val="1D1D1D"/>
                </a:solidFill>
                <a:effectLst/>
                <a:latin typeface="Open Sans" panose="020B0606030504020204" pitchFamily="34" charset="0"/>
              </a:rPr>
              <a:t>, such as:</a:t>
            </a:r>
            <a:br>
              <a:rPr lang="en-US" b="0" i="0" dirty="0">
                <a:solidFill>
                  <a:srgbClr val="1D1D1D"/>
                </a:solidFill>
                <a:effectLst/>
                <a:latin typeface="Open Sans" panose="020B0606030504020204" pitchFamily="34" charset="0"/>
              </a:rPr>
            </a:br>
            <a:r>
              <a:rPr lang="en-US" b="0" i="0" dirty="0">
                <a:solidFill>
                  <a:srgbClr val="0070C0"/>
                </a:solidFill>
                <a:effectLst/>
                <a:latin typeface="Open Sans" panose="020B0606030504020204" pitchFamily="34" charset="0"/>
              </a:rPr>
              <a:t>Fixing a software bug</a:t>
            </a:r>
            <a:br>
              <a:rPr lang="en-US" b="0" i="0" dirty="0">
                <a:solidFill>
                  <a:srgbClr val="0070C0"/>
                </a:solidFill>
                <a:effectLst/>
                <a:latin typeface="Open Sans" panose="020B0606030504020204" pitchFamily="34" charset="0"/>
              </a:rPr>
            </a:br>
            <a:r>
              <a:rPr lang="en-US" b="0" i="0" dirty="0">
                <a:solidFill>
                  <a:srgbClr val="0070C0"/>
                </a:solidFill>
                <a:effectLst/>
                <a:latin typeface="Open Sans" panose="020B0606030504020204" pitchFamily="34" charset="0"/>
              </a:rPr>
              <a:t>Installing new drivers</a:t>
            </a:r>
            <a:br>
              <a:rPr lang="en-US" b="0" i="0" dirty="0">
                <a:solidFill>
                  <a:srgbClr val="0070C0"/>
                </a:solidFill>
                <a:effectLst/>
                <a:latin typeface="Open Sans" panose="020B0606030504020204" pitchFamily="34" charset="0"/>
              </a:rPr>
            </a:br>
            <a:r>
              <a:rPr lang="en-US" b="0" i="0" dirty="0">
                <a:solidFill>
                  <a:srgbClr val="0070C0"/>
                </a:solidFill>
                <a:effectLst/>
                <a:latin typeface="Open Sans" panose="020B0606030504020204" pitchFamily="34" charset="0"/>
              </a:rPr>
              <a:t>Addressing new security vulnerabilities</a:t>
            </a:r>
            <a:br>
              <a:rPr lang="en-US" b="0" i="0" dirty="0">
                <a:solidFill>
                  <a:srgbClr val="0070C0"/>
                </a:solidFill>
                <a:effectLst/>
                <a:latin typeface="Open Sans" panose="020B0606030504020204" pitchFamily="34" charset="0"/>
              </a:rPr>
            </a:br>
            <a:r>
              <a:rPr lang="en-US" b="0" i="0" dirty="0">
                <a:solidFill>
                  <a:srgbClr val="0070C0"/>
                </a:solidFill>
                <a:effectLst/>
                <a:latin typeface="Open Sans" panose="020B0606030504020204" pitchFamily="34" charset="0"/>
              </a:rPr>
              <a:t>Addressing software stability issues</a:t>
            </a:r>
            <a:br>
              <a:rPr lang="en-US" b="0" i="0" dirty="0">
                <a:solidFill>
                  <a:srgbClr val="0070C0"/>
                </a:solidFill>
                <a:effectLst/>
                <a:latin typeface="Open Sans" panose="020B0606030504020204" pitchFamily="34" charset="0"/>
              </a:rPr>
            </a:br>
            <a:r>
              <a:rPr lang="en-US" b="0" i="0" dirty="0">
                <a:solidFill>
                  <a:srgbClr val="0070C0"/>
                </a:solidFill>
                <a:effectLst/>
                <a:latin typeface="Open Sans" panose="020B0606030504020204" pitchFamily="34" charset="0"/>
              </a:rPr>
              <a:t>Upgrading the software</a:t>
            </a:r>
          </a:p>
          <a:p>
            <a:pPr algn="l" fontAlgn="base"/>
            <a:r>
              <a:rPr lang="en-US" b="0" i="0" dirty="0">
                <a:solidFill>
                  <a:srgbClr val="1D1D1D"/>
                </a:solidFill>
                <a:effectLst/>
                <a:latin typeface="Open Sans" panose="020B0606030504020204" pitchFamily="34" charset="0"/>
              </a:rPr>
              <a:t>Generally, patches are </a:t>
            </a:r>
            <a:r>
              <a:rPr lang="en-US" b="1" i="0" dirty="0">
                <a:solidFill>
                  <a:srgbClr val="1D1D1D"/>
                </a:solidFill>
                <a:effectLst/>
                <a:latin typeface="Open Sans" panose="020B0606030504020204" pitchFamily="34" charset="0"/>
              </a:rPr>
              <a:t>automatic updates that self-install packages </a:t>
            </a:r>
            <a:r>
              <a:rPr lang="en-US" b="0" i="0" dirty="0">
                <a:solidFill>
                  <a:srgbClr val="1D1D1D"/>
                </a:solidFill>
                <a:effectLst/>
                <a:latin typeface="Open Sans" panose="020B0606030504020204" pitchFamily="34" charset="0"/>
              </a:rPr>
              <a:t>in various sizes, from a few kilobytes up to large patches, like those for Windows that can be over 100 Mb. And like any Windows user can confirm, the installation of certain patches (on </a:t>
            </a:r>
            <a:r>
              <a:rPr lang="en-US" b="0" i="0" u="none" strike="noStrike" dirty="0">
                <a:solidFill>
                  <a:srgbClr val="0078CC"/>
                </a:solidFill>
                <a:effectLst/>
                <a:latin typeface="Open Sans" panose="020B0606030504020204" pitchFamily="34" charset="0"/>
                <a:hlinkClick r:id="rId2"/>
              </a:rPr>
              <a:t>Patch Tuesday</a:t>
            </a:r>
            <a:r>
              <a:rPr lang="en-US" b="0" i="0" dirty="0">
                <a:solidFill>
                  <a:srgbClr val="1D1D1D"/>
                </a:solidFill>
                <a:effectLst/>
                <a:latin typeface="Open Sans" panose="020B0606030504020204" pitchFamily="34" charset="0"/>
              </a:rPr>
              <a:t>, of course) can cause interruptions and downtimes while being installed and possibly even require a system restart or two.</a:t>
            </a:r>
          </a:p>
          <a:p>
            <a:pPr algn="l" fontAlgn="base"/>
            <a:r>
              <a:rPr lang="en-US" b="0" i="0" dirty="0">
                <a:solidFill>
                  <a:srgbClr val="1D1D1D"/>
                </a:solidFill>
                <a:effectLst/>
                <a:latin typeface="Open Sans" panose="020B0606030504020204" pitchFamily="34" charset="0"/>
              </a:rPr>
              <a:t>Most patches are delivered on a set schedule. They can be included in the product’s new version release with additional updates and fixes.</a:t>
            </a:r>
          </a:p>
        </p:txBody>
      </p:sp>
    </p:spTree>
    <p:extLst>
      <p:ext uri="{BB962C8B-B14F-4D97-AF65-F5344CB8AC3E}">
        <p14:creationId xmlns:p14="http://schemas.microsoft.com/office/powerpoint/2010/main" val="226824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1BC1-7116-469E-8578-980AA2E60D4C}"/>
              </a:ext>
            </a:extLst>
          </p:cNvPr>
          <p:cNvSpPr>
            <a:spLocks noGrp="1"/>
          </p:cNvSpPr>
          <p:nvPr>
            <p:ph type="title"/>
          </p:nvPr>
        </p:nvSpPr>
        <p:spPr/>
        <p:txBody>
          <a:bodyPr/>
          <a:lstStyle/>
          <a:p>
            <a:r>
              <a:rPr lang="en-US" dirty="0"/>
              <a:t>Hotfixes</a:t>
            </a:r>
          </a:p>
        </p:txBody>
      </p:sp>
      <p:sp>
        <p:nvSpPr>
          <p:cNvPr id="3" name="Content Placeholder 2">
            <a:extLst>
              <a:ext uri="{FF2B5EF4-FFF2-40B4-BE49-F238E27FC236}">
                <a16:creationId xmlns:a16="http://schemas.microsoft.com/office/drawing/2014/main" id="{C54D0D93-5587-45F9-8658-35196BB99412}"/>
              </a:ext>
            </a:extLst>
          </p:cNvPr>
          <p:cNvSpPr>
            <a:spLocks noGrp="1"/>
          </p:cNvSpPr>
          <p:nvPr>
            <p:ph idx="1"/>
          </p:nvPr>
        </p:nvSpPr>
        <p:spPr/>
        <p:txBody>
          <a:bodyPr>
            <a:normAutofit lnSpcReduction="10000"/>
          </a:bodyPr>
          <a:lstStyle/>
          <a:p>
            <a:pPr algn="l" fontAlgn="base"/>
            <a:r>
              <a:rPr lang="en-US" b="0" i="0" dirty="0">
                <a:solidFill>
                  <a:srgbClr val="1D1D1D"/>
                </a:solidFill>
                <a:effectLst/>
                <a:latin typeface="Open Sans" panose="020B0606030504020204" pitchFamily="34" charset="0"/>
              </a:rPr>
              <a:t>Hotfixes can also solve many of the same issues as a patch, but it is </a:t>
            </a:r>
            <a:r>
              <a:rPr lang="en-US" b="1" i="0" dirty="0">
                <a:solidFill>
                  <a:srgbClr val="1D1D1D"/>
                </a:solidFill>
                <a:effectLst/>
                <a:latin typeface="Open Sans" panose="020B0606030504020204" pitchFamily="34" charset="0"/>
              </a:rPr>
              <a:t>applied to a “hot” system—a live system—to fix an issue</a:t>
            </a:r>
            <a:r>
              <a:rPr lang="en-US" b="0" i="0" dirty="0">
                <a:solidFill>
                  <a:srgbClr val="1D1D1D"/>
                </a:solidFill>
                <a:effectLst/>
                <a:latin typeface="Open Sans" panose="020B0606030504020204" pitchFamily="34" charset="0"/>
              </a:rPr>
              <a:t>:</a:t>
            </a:r>
            <a:br>
              <a:rPr lang="en-US" b="0" i="0" dirty="0">
                <a:solidFill>
                  <a:srgbClr val="1D1D1D"/>
                </a:solidFill>
                <a:effectLst/>
                <a:latin typeface="Open Sans" panose="020B0606030504020204" pitchFamily="34" charset="0"/>
              </a:rPr>
            </a:br>
            <a:r>
              <a:rPr lang="en-US" b="1" i="0" dirty="0">
                <a:solidFill>
                  <a:srgbClr val="0070C0"/>
                </a:solidFill>
                <a:effectLst/>
                <a:latin typeface="Open Sans" panose="020B0606030504020204" pitchFamily="34" charset="0"/>
              </a:rPr>
              <a:t>Immediately</a:t>
            </a:r>
            <a:br>
              <a:rPr lang="en-US" b="1" i="0" dirty="0">
                <a:solidFill>
                  <a:srgbClr val="0070C0"/>
                </a:solidFill>
                <a:effectLst/>
                <a:latin typeface="Open Sans" panose="020B0606030504020204" pitchFamily="34" charset="0"/>
              </a:rPr>
            </a:br>
            <a:r>
              <a:rPr lang="en-US" b="1" i="0" dirty="0">
                <a:solidFill>
                  <a:srgbClr val="0070C0"/>
                </a:solidFill>
                <a:effectLst/>
                <a:latin typeface="Open Sans" panose="020B0606030504020204" pitchFamily="34" charset="0"/>
              </a:rPr>
              <a:t>Without creating system downtimes or outages.</a:t>
            </a:r>
          </a:p>
          <a:p>
            <a:pPr algn="l" fontAlgn="base"/>
            <a:r>
              <a:rPr lang="en-US" b="0" i="0" dirty="0">
                <a:solidFill>
                  <a:srgbClr val="1D1D1D"/>
                </a:solidFill>
                <a:effectLst/>
                <a:latin typeface="Open Sans" panose="020B0606030504020204" pitchFamily="34" charset="0"/>
              </a:rPr>
              <a:t>Hotfixes are </a:t>
            </a:r>
            <a:r>
              <a:rPr lang="en-US" b="1" i="0" dirty="0">
                <a:solidFill>
                  <a:srgbClr val="1D1D1D"/>
                </a:solidFill>
                <a:effectLst/>
                <a:latin typeface="Open Sans" panose="020B0606030504020204" pitchFamily="34" charset="0"/>
              </a:rPr>
              <a:t>also known as QFE updates</a:t>
            </a:r>
            <a:r>
              <a:rPr lang="en-US" b="0" i="0" dirty="0">
                <a:solidFill>
                  <a:srgbClr val="1D1D1D"/>
                </a:solidFill>
                <a:effectLst/>
                <a:latin typeface="Open Sans" panose="020B0606030504020204" pitchFamily="34" charset="0"/>
              </a:rPr>
              <a:t>, short for quick-fix engineering updates, a name that illustrates the urgency.</a:t>
            </a:r>
          </a:p>
          <a:p>
            <a:pPr algn="l" fontAlgn="base"/>
            <a:r>
              <a:rPr lang="en-US" b="0" i="0" dirty="0">
                <a:solidFill>
                  <a:srgbClr val="1D1D1D"/>
                </a:solidFill>
                <a:effectLst/>
                <a:latin typeface="Open Sans" panose="020B0606030504020204" pitchFamily="34" charset="0"/>
              </a:rPr>
              <a:t>Normally, you’ll create a hotfix quickly, as an urgent measure against issues that need to be fixed immediately and outside of your </a:t>
            </a:r>
            <a:r>
              <a:rPr lang="en-US" b="0" i="0" u="none" strike="noStrike" dirty="0">
                <a:effectLst/>
                <a:latin typeface="Open Sans" panose="020B0606030504020204" pitchFamily="34" charset="0"/>
              </a:rPr>
              <a:t>normal development flow</a:t>
            </a:r>
            <a:r>
              <a:rPr lang="en-US" b="0" i="0" dirty="0">
                <a:solidFill>
                  <a:srgbClr val="1D1D1D"/>
                </a:solidFill>
                <a:effectLst/>
                <a:latin typeface="Open Sans" panose="020B0606030504020204" pitchFamily="34" charset="0"/>
              </a:rPr>
              <a:t>. </a:t>
            </a:r>
          </a:p>
          <a:p>
            <a:pPr algn="l" fontAlgn="base"/>
            <a:r>
              <a:rPr lang="en-US" b="1" i="0" dirty="0">
                <a:solidFill>
                  <a:srgbClr val="1D1D1D"/>
                </a:solidFill>
                <a:effectLst/>
                <a:latin typeface="Open Sans" panose="020B0606030504020204" pitchFamily="34" charset="0"/>
              </a:rPr>
              <a:t>Unlike patches, hotfixes address very specific issues like:</a:t>
            </a:r>
            <a:br>
              <a:rPr lang="en-US" b="1" i="0" dirty="0">
                <a:solidFill>
                  <a:srgbClr val="1D1D1D"/>
                </a:solidFill>
                <a:effectLst/>
                <a:latin typeface="Open Sans" panose="020B0606030504020204" pitchFamily="34" charset="0"/>
              </a:rPr>
            </a:br>
            <a:r>
              <a:rPr lang="en-US" b="1" i="0" dirty="0">
                <a:solidFill>
                  <a:srgbClr val="0070C0"/>
                </a:solidFill>
                <a:effectLst/>
                <a:latin typeface="Open Sans" panose="020B0606030504020204" pitchFamily="34" charset="0"/>
              </a:rPr>
              <a:t>Adding a new feature, bug, or security fix</a:t>
            </a:r>
            <a:br>
              <a:rPr lang="en-US" b="1" i="0" dirty="0">
                <a:solidFill>
                  <a:srgbClr val="0070C0"/>
                </a:solidFill>
                <a:effectLst/>
                <a:latin typeface="Open Sans" panose="020B0606030504020204" pitchFamily="34" charset="0"/>
              </a:rPr>
            </a:br>
            <a:r>
              <a:rPr lang="en-US" b="1" i="0" dirty="0">
                <a:solidFill>
                  <a:srgbClr val="0070C0"/>
                </a:solidFill>
                <a:effectLst/>
                <a:latin typeface="Open Sans" panose="020B0606030504020204" pitchFamily="34" charset="0"/>
              </a:rPr>
              <a:t>Changing database schema</a:t>
            </a:r>
            <a:br>
              <a:rPr lang="en-US" b="1" i="0" dirty="0">
                <a:solidFill>
                  <a:srgbClr val="0070C0"/>
                </a:solidFill>
                <a:effectLst/>
                <a:latin typeface="Open Sans" panose="020B0606030504020204" pitchFamily="34" charset="0"/>
              </a:rPr>
            </a:br>
            <a:r>
              <a:rPr lang="en-US" b="1" i="0" dirty="0">
                <a:solidFill>
                  <a:srgbClr val="0070C0"/>
                </a:solidFill>
                <a:effectLst/>
                <a:latin typeface="Open Sans" panose="020B0606030504020204" pitchFamily="34" charset="0"/>
              </a:rPr>
              <a:t>Importantly, hotfixes are not always publicly released, in contrast to patches.</a:t>
            </a:r>
          </a:p>
          <a:p>
            <a:endParaRPr lang="en-US" dirty="0"/>
          </a:p>
        </p:txBody>
      </p:sp>
    </p:spTree>
    <p:extLst>
      <p:ext uri="{BB962C8B-B14F-4D97-AF65-F5344CB8AC3E}">
        <p14:creationId xmlns:p14="http://schemas.microsoft.com/office/powerpoint/2010/main" val="228656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593D-E102-4DCB-9FEC-69139DCE942E}"/>
              </a:ext>
            </a:extLst>
          </p:cNvPr>
          <p:cNvSpPr>
            <a:spLocks noGrp="1"/>
          </p:cNvSpPr>
          <p:nvPr>
            <p:ph type="title"/>
          </p:nvPr>
        </p:nvSpPr>
        <p:spPr/>
        <p:txBody>
          <a:bodyPr/>
          <a:lstStyle/>
          <a:p>
            <a:r>
              <a:rPr lang="en-US" dirty="0"/>
              <a:t>Hotfix Example Scenario</a:t>
            </a:r>
          </a:p>
        </p:txBody>
      </p:sp>
      <p:sp>
        <p:nvSpPr>
          <p:cNvPr id="3" name="Content Placeholder 2">
            <a:extLst>
              <a:ext uri="{FF2B5EF4-FFF2-40B4-BE49-F238E27FC236}">
                <a16:creationId xmlns:a16="http://schemas.microsoft.com/office/drawing/2014/main" id="{712F3EAC-1486-4765-8BEB-4251B51F6E4E}"/>
              </a:ext>
            </a:extLst>
          </p:cNvPr>
          <p:cNvSpPr>
            <a:spLocks noGrp="1"/>
          </p:cNvSpPr>
          <p:nvPr>
            <p:ph idx="1"/>
          </p:nvPr>
        </p:nvSpPr>
        <p:spPr/>
        <p:txBody>
          <a:bodyPr/>
          <a:lstStyle/>
          <a:p>
            <a:r>
              <a:rPr lang="en-US" b="0" i="0" dirty="0">
                <a:solidFill>
                  <a:srgbClr val="1D1D1D"/>
                </a:solidFill>
                <a:effectLst/>
                <a:latin typeface="Open Sans" panose="020B0606030504020204" pitchFamily="34" charset="0"/>
              </a:rPr>
              <a:t>Let’s say a bank learns that their banking app could be hacked, exploiting and revealing user data like passwords, usernames, and account information. </a:t>
            </a:r>
          </a:p>
          <a:p>
            <a:r>
              <a:rPr lang="en-US" b="0" i="0" dirty="0">
                <a:solidFill>
                  <a:srgbClr val="1D1D1D"/>
                </a:solidFill>
                <a:effectLst/>
                <a:latin typeface="Open Sans" panose="020B0606030504020204" pitchFamily="34" charset="0"/>
              </a:rPr>
              <a:t>Even if the hack hadn’t occurred yet, it’s a risk so significant that even identifying its potential requires urgent action. </a:t>
            </a:r>
          </a:p>
          <a:p>
            <a:r>
              <a:rPr lang="en-US" b="0" i="0" dirty="0">
                <a:solidFill>
                  <a:srgbClr val="1D1D1D"/>
                </a:solidFill>
                <a:effectLst/>
                <a:latin typeface="Open Sans" panose="020B0606030504020204" pitchFamily="34" charset="0"/>
              </a:rPr>
              <a:t>The security team will likely drop everything, scrambling to deliver a hotfix that solves the vulnerability as soon as possible, with minimal disruption.</a:t>
            </a:r>
            <a:endParaRPr lang="en-US" dirty="0"/>
          </a:p>
        </p:txBody>
      </p:sp>
    </p:spTree>
    <p:extLst>
      <p:ext uri="{BB962C8B-B14F-4D97-AF65-F5344CB8AC3E}">
        <p14:creationId xmlns:p14="http://schemas.microsoft.com/office/powerpoint/2010/main" val="2976210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E12F-233B-4486-84D7-8453CE67E0AB}"/>
              </a:ext>
            </a:extLst>
          </p:cNvPr>
          <p:cNvSpPr>
            <a:spLocks noGrp="1"/>
          </p:cNvSpPr>
          <p:nvPr>
            <p:ph type="title"/>
          </p:nvPr>
        </p:nvSpPr>
        <p:spPr/>
        <p:txBody>
          <a:bodyPr/>
          <a:lstStyle/>
          <a:p>
            <a:r>
              <a:rPr lang="en-US" dirty="0"/>
              <a:t>Coldfix</a:t>
            </a:r>
          </a:p>
        </p:txBody>
      </p:sp>
      <p:sp>
        <p:nvSpPr>
          <p:cNvPr id="3" name="Content Placeholder 2">
            <a:extLst>
              <a:ext uri="{FF2B5EF4-FFF2-40B4-BE49-F238E27FC236}">
                <a16:creationId xmlns:a16="http://schemas.microsoft.com/office/drawing/2014/main" id="{2696CE60-808D-4DFA-87A2-3ED9AE14BC8E}"/>
              </a:ext>
            </a:extLst>
          </p:cNvPr>
          <p:cNvSpPr>
            <a:spLocks noGrp="1"/>
          </p:cNvSpPr>
          <p:nvPr>
            <p:ph idx="1"/>
          </p:nvPr>
        </p:nvSpPr>
        <p:spPr/>
        <p:txBody>
          <a:bodyPr/>
          <a:lstStyle/>
          <a:p>
            <a:pPr algn="l" fontAlgn="base"/>
            <a:r>
              <a:rPr lang="en-US" b="0" i="0" dirty="0">
                <a:solidFill>
                  <a:srgbClr val="1D1D1D"/>
                </a:solidFill>
                <a:effectLst/>
                <a:latin typeface="Open Sans" panose="020B0606030504020204" pitchFamily="34" charset="0"/>
              </a:rPr>
              <a:t>Where a hotfix is executed quickly without restarting any systems or hardware, a coldfix is just the opposite. </a:t>
            </a:r>
          </a:p>
          <a:p>
            <a:pPr algn="l" fontAlgn="base"/>
            <a:r>
              <a:rPr lang="en-US" b="1" i="1" dirty="0">
                <a:solidFill>
                  <a:srgbClr val="1D1D1D"/>
                </a:solidFill>
                <a:effectLst/>
                <a:latin typeface="Open Sans" panose="020B0606030504020204" pitchFamily="34" charset="0"/>
              </a:rPr>
              <a:t>Implementing a coldfix requires users to log out of the software while entire systems need to be rebooted for fixes to go into effect.</a:t>
            </a:r>
          </a:p>
          <a:p>
            <a:pPr marL="0" indent="0">
              <a:buNone/>
            </a:pPr>
            <a:endParaRPr lang="en-US" dirty="0"/>
          </a:p>
        </p:txBody>
      </p:sp>
    </p:spTree>
    <p:extLst>
      <p:ext uri="{BB962C8B-B14F-4D97-AF65-F5344CB8AC3E}">
        <p14:creationId xmlns:p14="http://schemas.microsoft.com/office/powerpoint/2010/main" val="319690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8617-3CFD-42DE-BDD8-5428981859A6}"/>
              </a:ext>
            </a:extLst>
          </p:cNvPr>
          <p:cNvSpPr>
            <a:spLocks noGrp="1"/>
          </p:cNvSpPr>
          <p:nvPr>
            <p:ph type="title"/>
          </p:nvPr>
        </p:nvSpPr>
        <p:spPr/>
        <p:txBody>
          <a:bodyPr/>
          <a:lstStyle/>
          <a:p>
            <a:r>
              <a:rPr lang="en-US" dirty="0"/>
              <a:t>Coldfix Example Scenario</a:t>
            </a:r>
          </a:p>
        </p:txBody>
      </p:sp>
      <p:sp>
        <p:nvSpPr>
          <p:cNvPr id="3" name="Content Placeholder 2">
            <a:extLst>
              <a:ext uri="{FF2B5EF4-FFF2-40B4-BE49-F238E27FC236}">
                <a16:creationId xmlns:a16="http://schemas.microsoft.com/office/drawing/2014/main" id="{D74B9628-E138-483B-BF67-79446B8EBBDA}"/>
              </a:ext>
            </a:extLst>
          </p:cNvPr>
          <p:cNvSpPr>
            <a:spLocks noGrp="1"/>
          </p:cNvSpPr>
          <p:nvPr>
            <p:ph idx="1"/>
          </p:nvPr>
        </p:nvSpPr>
        <p:spPr/>
        <p:txBody>
          <a:bodyPr/>
          <a:lstStyle/>
          <a:p>
            <a:r>
              <a:rPr lang="en-US" b="0" i="0" dirty="0">
                <a:solidFill>
                  <a:srgbClr val="1D1D1D"/>
                </a:solidFill>
                <a:effectLst/>
                <a:latin typeface="Open Sans" panose="020B0606030504020204" pitchFamily="34" charset="0"/>
              </a:rPr>
              <a:t>These types of updates are common in online multiplayer games, for example, so they’re normally announced several days ahead of time to give users advanced notice the service will be unavailable while the fix is completed. </a:t>
            </a:r>
          </a:p>
          <a:p>
            <a:r>
              <a:rPr lang="en-US" b="0" i="0" dirty="0">
                <a:solidFill>
                  <a:srgbClr val="1D1D1D"/>
                </a:solidFill>
                <a:effectLst/>
                <a:latin typeface="Open Sans" panose="020B0606030504020204" pitchFamily="34" charset="0"/>
              </a:rPr>
              <a:t>Notices generally include estimated times the service will be back online since outages can last from a few minutes to several hours depending on the update.</a:t>
            </a:r>
          </a:p>
          <a:p>
            <a:endParaRPr lang="en-US" dirty="0"/>
          </a:p>
        </p:txBody>
      </p:sp>
    </p:spTree>
    <p:extLst>
      <p:ext uri="{BB962C8B-B14F-4D97-AF65-F5344CB8AC3E}">
        <p14:creationId xmlns:p14="http://schemas.microsoft.com/office/powerpoint/2010/main" val="230788983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30</TotalTime>
  <Words>1158</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Schoolbook</vt:lpstr>
      <vt:lpstr>Open Sans</vt:lpstr>
      <vt:lpstr>Wingdings 2</vt:lpstr>
      <vt:lpstr>View</vt:lpstr>
      <vt:lpstr>Bug Remedy</vt:lpstr>
      <vt:lpstr>Introduction</vt:lpstr>
      <vt:lpstr>Bug Remedy</vt:lpstr>
      <vt:lpstr>PATCH [Back in the day…]</vt:lpstr>
      <vt:lpstr>PATCH [Now-a-days…]</vt:lpstr>
      <vt:lpstr>Hotfixes</vt:lpstr>
      <vt:lpstr>Hotfix Example Scenario</vt:lpstr>
      <vt:lpstr>Coldfix</vt:lpstr>
      <vt:lpstr>Coldfix Example Scenario</vt:lpstr>
      <vt:lpstr>Bugfix</vt:lpstr>
      <vt:lpstr>Bugfix vs Hotfix</vt:lpstr>
      <vt:lpstr>To Summarize</vt:lpstr>
      <vt:lpstr>So, how do I avoid bugs?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Remedy</dc:title>
  <dc:creator>Sanskar Dwivedi</dc:creator>
  <cp:lastModifiedBy>Sanskar Dwivedi</cp:lastModifiedBy>
  <cp:revision>6</cp:revision>
  <dcterms:created xsi:type="dcterms:W3CDTF">2023-04-03T09:34:45Z</dcterms:created>
  <dcterms:modified xsi:type="dcterms:W3CDTF">2023-04-03T10:04:54Z</dcterms:modified>
</cp:coreProperties>
</file>