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70" r:id="rId8"/>
    <p:sldId id="261" r:id="rId9"/>
    <p:sldId id="262" r:id="rId10"/>
    <p:sldId id="264" r:id="rId11"/>
    <p:sldId id="263" r:id="rId12"/>
    <p:sldId id="266"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A52B3BB-62B6-4A9B-B9C2-6843111D45E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367C2-DCEF-437C-9506-8E08ECDD86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24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2B3BB-62B6-4A9B-B9C2-6843111D45E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421459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2B3BB-62B6-4A9B-B9C2-6843111D45E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367C2-DCEF-437C-9506-8E08ECDD860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66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2B3BB-62B6-4A9B-B9C2-6843111D45E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5094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2B3BB-62B6-4A9B-B9C2-6843111D45E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367C2-DCEF-437C-9506-8E08ECDD86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93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2B3BB-62B6-4A9B-B9C2-6843111D45E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129604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2B3BB-62B6-4A9B-B9C2-6843111D45E0}"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382687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52B3BB-62B6-4A9B-B9C2-6843111D45E0}"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238028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2B3BB-62B6-4A9B-B9C2-6843111D45E0}"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6858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2B3BB-62B6-4A9B-B9C2-6843111D45E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367C2-DCEF-437C-9506-8E08ECDD8606}" type="slidenum">
              <a:rPr lang="en-US" smtClean="0"/>
              <a:t>‹#›</a:t>
            </a:fld>
            <a:endParaRPr lang="en-US"/>
          </a:p>
        </p:txBody>
      </p:sp>
    </p:spTree>
    <p:extLst>
      <p:ext uri="{BB962C8B-B14F-4D97-AF65-F5344CB8AC3E}">
        <p14:creationId xmlns:p14="http://schemas.microsoft.com/office/powerpoint/2010/main" val="265877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2B3BB-62B6-4A9B-B9C2-6843111D45E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367C2-DCEF-437C-9506-8E08ECDD86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38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52B3BB-62B6-4A9B-B9C2-6843111D45E0}" type="datetimeFigureOut">
              <a:rPr lang="en-US" smtClean="0"/>
              <a:t>3/15/2023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3367C2-DCEF-437C-9506-8E08ECDD860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26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0/camunda/app/cockpit/default/#/dashboar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camunda/app/tasklis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camunda.org/manual/7.15/" TargetMode="External"/><Relationship Id="rId2" Type="http://schemas.openxmlformats.org/officeDocument/2006/relationships/hyperlink" Target="https://docs.camunda.org/get-started/quick-start/?__hstc=252030934.6852c56dde68a5f07e451d70b2475556.1620182370817.1622273516991.1622277334045.17&amp;__hssc=252030934.4.1622277334045&amp;__hsfp=322626364"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6DCD-1202-4DFA-A8FA-002BBED4478D}"/>
              </a:ext>
            </a:extLst>
          </p:cNvPr>
          <p:cNvSpPr>
            <a:spLocks noGrp="1"/>
          </p:cNvSpPr>
          <p:nvPr>
            <p:ph type="ctrTitle"/>
          </p:nvPr>
        </p:nvSpPr>
        <p:spPr/>
        <p:txBody>
          <a:bodyPr/>
          <a:lstStyle/>
          <a:p>
            <a:r>
              <a:rPr lang="en-US" dirty="0"/>
              <a:t>CAmunda</a:t>
            </a:r>
          </a:p>
        </p:txBody>
      </p:sp>
      <p:sp>
        <p:nvSpPr>
          <p:cNvPr id="3" name="Subtitle 2">
            <a:extLst>
              <a:ext uri="{FF2B5EF4-FFF2-40B4-BE49-F238E27FC236}">
                <a16:creationId xmlns:a16="http://schemas.microsoft.com/office/drawing/2014/main" id="{95FBAAC1-DA51-428D-9B3D-3BC0E0A02801}"/>
              </a:ext>
            </a:extLst>
          </p:cNvPr>
          <p:cNvSpPr>
            <a:spLocks noGrp="1"/>
          </p:cNvSpPr>
          <p:nvPr>
            <p:ph type="subTitle" idx="1"/>
          </p:nvPr>
        </p:nvSpPr>
        <p:spPr/>
        <p:txBody>
          <a:bodyPr/>
          <a:lstStyle/>
          <a:p>
            <a:r>
              <a:rPr lang="en-US" dirty="0"/>
              <a:t>Sanskar Dwivedi,</a:t>
            </a:r>
            <a:br>
              <a:rPr lang="en-US" dirty="0"/>
            </a:br>
            <a:r>
              <a:rPr lang="en-US" dirty="0"/>
              <a:t>Software Developer (DX1),</a:t>
            </a:r>
          </a:p>
          <a:p>
            <a:r>
              <a:rPr lang="en-US" dirty="0"/>
              <a:t>SmartOps CALA</a:t>
            </a:r>
          </a:p>
        </p:txBody>
      </p:sp>
    </p:spTree>
    <p:extLst>
      <p:ext uri="{BB962C8B-B14F-4D97-AF65-F5344CB8AC3E}">
        <p14:creationId xmlns:p14="http://schemas.microsoft.com/office/powerpoint/2010/main" val="331954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083-3EFB-4128-971B-4A05AC34538F}"/>
              </a:ext>
            </a:extLst>
          </p:cNvPr>
          <p:cNvSpPr>
            <a:spLocks noGrp="1"/>
          </p:cNvSpPr>
          <p:nvPr>
            <p:ph type="title"/>
          </p:nvPr>
        </p:nvSpPr>
        <p:spPr/>
        <p:txBody>
          <a:bodyPr/>
          <a:lstStyle/>
          <a:p>
            <a:r>
              <a:rPr lang="en-US" dirty="0"/>
              <a:t>Camunda cloud</a:t>
            </a:r>
          </a:p>
        </p:txBody>
      </p:sp>
      <p:sp>
        <p:nvSpPr>
          <p:cNvPr id="3" name="Content Placeholder 2">
            <a:extLst>
              <a:ext uri="{FF2B5EF4-FFF2-40B4-BE49-F238E27FC236}">
                <a16:creationId xmlns:a16="http://schemas.microsoft.com/office/drawing/2014/main" id="{4CF30EBB-385A-4F4B-B1C4-A88087D4B19A}"/>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 It offers software as a service (SaaS) for microservice automation.</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Camunda Cloud ensures that flows are completed in their entirety once they are started, retrying phases if they fail.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Camunda Cloud maintains a thorough audit trail on the way, making it possible to track the development of flows.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Camunda Cloud is a turn-key service that speeds up the implementation of your business.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It's especially well-suited to connecting disparate systems and coordinating activities written in various programming languages.</a:t>
            </a:r>
            <a:endParaRPr lang="en-US" dirty="0"/>
          </a:p>
        </p:txBody>
      </p:sp>
    </p:spTree>
    <p:extLst>
      <p:ext uri="{BB962C8B-B14F-4D97-AF65-F5344CB8AC3E}">
        <p14:creationId xmlns:p14="http://schemas.microsoft.com/office/powerpoint/2010/main" val="64525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343F-05D8-46E0-8A21-2C0EE9F2925D}"/>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Web applications </a:t>
            </a:r>
            <a:br>
              <a:rPr lang="en-US" b="1" i="0" dirty="0">
                <a:solidFill>
                  <a:srgbClr val="000000"/>
                </a:solidFill>
                <a:effectLst/>
                <a:latin typeface="Open Sans" panose="020B0606030504020204" pitchFamily="34" charset="0"/>
              </a:rPr>
            </a:br>
            <a:r>
              <a:rPr lang="en-US" b="1" i="0" dirty="0">
                <a:solidFill>
                  <a:srgbClr val="000000"/>
                </a:solidFill>
                <a:effectLst/>
                <a:latin typeface="Open Sans" panose="020B0606030504020204" pitchFamily="34" charset="0"/>
              </a:rPr>
              <a:t>offered by Camunda</a:t>
            </a:r>
            <a:endParaRPr lang="en-US" dirty="0"/>
          </a:p>
        </p:txBody>
      </p:sp>
      <p:sp>
        <p:nvSpPr>
          <p:cNvPr id="4" name="Rectangle 1">
            <a:extLst>
              <a:ext uri="{FF2B5EF4-FFF2-40B4-BE49-F238E27FC236}">
                <a16:creationId xmlns:a16="http://schemas.microsoft.com/office/drawing/2014/main" id="{311BC706-E10E-49C1-A57D-E2C150A844EB}"/>
              </a:ext>
            </a:extLst>
          </p:cNvPr>
          <p:cNvSpPr>
            <a:spLocks noChangeArrowheads="1"/>
          </p:cNvSpPr>
          <p:nvPr/>
        </p:nvSpPr>
        <p:spPr bwMode="auto">
          <a:xfrm>
            <a:off x="951103" y="2533376"/>
            <a:ext cx="876554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Cockpit</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a:t>
            </a:r>
            <a:r>
              <a:rPr lang="en-US" altLang="en-US" sz="1100" dirty="0">
                <a:solidFill>
                  <a:srgbClr val="000000"/>
                </a:solidFill>
                <a:latin typeface="Open Sans" panose="020B0606030504020204" pitchFamily="34" charset="0"/>
                <a:cs typeface="Open Sans" panose="020B0606030504020204" pitchFamily="34" charset="0"/>
              </a:rPr>
              <a:t>A</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ssists all users in monitoring production workflows and processes, as well as analyzing and resolving technical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Tasklist</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a:t>
            </a:r>
            <a:r>
              <a:rPr lang="en-US" altLang="en-US" sz="1100" dirty="0">
                <a:solidFill>
                  <a:srgbClr val="000000"/>
                </a:solidFill>
                <a:latin typeface="Open Sans" panose="020B0606030504020204" pitchFamily="34" charset="0"/>
                <a:cs typeface="Open Sans" panose="020B0606030504020204" pitchFamily="34" charset="0"/>
              </a:rPr>
              <a:t>P</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rovides greater visibility to end-users, allowing them to allocate all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Optimize</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a:t>
            </a:r>
            <a:r>
              <a:rPr lang="en-US" altLang="en-US" sz="1100" dirty="0">
                <a:solidFill>
                  <a:srgbClr val="000000"/>
                </a:solidFill>
                <a:latin typeface="Open Sans" panose="020B0606030504020204" pitchFamily="34" charset="0"/>
                <a:cs typeface="Open Sans" panose="020B0606030504020204" pitchFamily="34" charset="0"/>
              </a:rPr>
              <a:t>A</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ids in the detection of workflow faults and bottlenecks.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Cawemo</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Allows users to create, amend, and specify all BPMN workflows.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Admin</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a:t>
            </a:r>
            <a:r>
              <a:rPr lang="en-US" altLang="en-US" sz="1100" dirty="0">
                <a:solidFill>
                  <a:srgbClr val="000000"/>
                </a:solidFill>
                <a:latin typeface="Open Sans" panose="020B0606030504020204" pitchFamily="34" charset="0"/>
                <a:cs typeface="Open Sans" panose="020B0606030504020204" pitchFamily="34" charset="0"/>
              </a:rPr>
              <a:t>H</a:t>
            </a: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elps users to manage Camunda Web Applications or REST API Users with the aid of Admin.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90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Web applications offered by Camunda">
            <a:extLst>
              <a:ext uri="{FF2B5EF4-FFF2-40B4-BE49-F238E27FC236}">
                <a16:creationId xmlns:a16="http://schemas.microsoft.com/office/drawing/2014/main" id="{DF14B81F-F7E2-4260-B94B-B1CA70DD0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007" y="4348300"/>
            <a:ext cx="60579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AB2C-99A3-4191-AA1C-CB7805AF61A6}"/>
              </a:ext>
            </a:extLst>
          </p:cNvPr>
          <p:cNvSpPr>
            <a:spLocks noGrp="1"/>
          </p:cNvSpPr>
          <p:nvPr>
            <p:ph type="title"/>
          </p:nvPr>
        </p:nvSpPr>
        <p:spPr/>
        <p:txBody>
          <a:bodyPr/>
          <a:lstStyle/>
          <a:p>
            <a:r>
              <a:rPr lang="en-US" dirty="0"/>
              <a:t>Camunda cockpit </a:t>
            </a:r>
            <a:br>
              <a:rPr lang="en-US" dirty="0"/>
            </a:br>
            <a:r>
              <a:rPr lang="en-US" sz="2400" i="1" dirty="0"/>
              <a:t>(What we use mostly)</a:t>
            </a:r>
          </a:p>
        </p:txBody>
      </p:sp>
      <p:pic>
        <p:nvPicPr>
          <p:cNvPr id="3074" name="Picture 2">
            <a:extLst>
              <a:ext uri="{FF2B5EF4-FFF2-40B4-BE49-F238E27FC236}">
                <a16:creationId xmlns:a16="http://schemas.microsoft.com/office/drawing/2014/main" id="{01808CA3-A6F8-4ADE-ADE8-7DC91C972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107" y="3593246"/>
            <a:ext cx="5714113" cy="31182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DAFCFB-D568-4C08-9937-87778DF8DA23}"/>
              </a:ext>
            </a:extLst>
          </p:cNvPr>
          <p:cNvSpPr txBox="1"/>
          <p:nvPr/>
        </p:nvSpPr>
        <p:spPr>
          <a:xfrm>
            <a:off x="772356" y="2175029"/>
            <a:ext cx="10931371" cy="1477328"/>
          </a:xfrm>
          <a:prstGeom prst="rect">
            <a:avLst/>
          </a:prstGeom>
          <a:noFill/>
        </p:spPr>
        <p:txBody>
          <a:bodyPr wrap="square" rtlCol="0">
            <a:spAutoFit/>
          </a:bodyPr>
          <a:lstStyle/>
          <a:p>
            <a:pPr algn="l"/>
            <a:r>
              <a:rPr lang="en-US" b="1" i="0" dirty="0">
                <a:solidFill>
                  <a:srgbClr val="292929"/>
                </a:solidFill>
                <a:effectLst/>
                <a:latin typeface="source-serif-pro"/>
              </a:rPr>
              <a:t>Cockpit</a:t>
            </a:r>
            <a:r>
              <a:rPr lang="en-US" b="0" i="0" dirty="0">
                <a:solidFill>
                  <a:srgbClr val="292929"/>
                </a:solidFill>
                <a:effectLst/>
                <a:latin typeface="source-serif-pro"/>
              </a:rPr>
              <a:t> is a web-based application used for monitoring and operations. It provides access to deployed </a:t>
            </a:r>
            <a:r>
              <a:rPr lang="en-US" b="1" i="0" dirty="0">
                <a:solidFill>
                  <a:srgbClr val="292929"/>
                </a:solidFill>
                <a:effectLst/>
                <a:latin typeface="source-serif-pro"/>
              </a:rPr>
              <a:t>BPMN processes </a:t>
            </a:r>
            <a:r>
              <a:rPr lang="en-US" b="0" i="0" dirty="0">
                <a:solidFill>
                  <a:srgbClr val="292929"/>
                </a:solidFill>
                <a:effectLst/>
                <a:latin typeface="source-serif-pro"/>
              </a:rPr>
              <a:t>and </a:t>
            </a:r>
            <a:r>
              <a:rPr lang="en-US" b="1" i="0" dirty="0">
                <a:solidFill>
                  <a:srgbClr val="292929"/>
                </a:solidFill>
                <a:effectLst/>
                <a:latin typeface="source-serif-pro"/>
              </a:rPr>
              <a:t>DMN decisions</a:t>
            </a:r>
            <a:r>
              <a:rPr lang="en-US" b="0" i="0" dirty="0">
                <a:solidFill>
                  <a:srgbClr val="292929"/>
                </a:solidFill>
                <a:effectLst/>
                <a:latin typeface="source-serif-pro"/>
              </a:rPr>
              <a:t>, allows searching through running and ended instances and performing operations on them. You could access the </a:t>
            </a:r>
            <a:r>
              <a:rPr lang="en-US" b="1" i="0" dirty="0">
                <a:solidFill>
                  <a:srgbClr val="292929"/>
                </a:solidFill>
                <a:effectLst/>
                <a:latin typeface="source-serif-pro"/>
              </a:rPr>
              <a:t>Cockpit</a:t>
            </a:r>
            <a:r>
              <a:rPr lang="en-US" b="0" i="0" dirty="0">
                <a:solidFill>
                  <a:srgbClr val="292929"/>
                </a:solidFill>
                <a:effectLst/>
                <a:latin typeface="source-serif-pro"/>
              </a:rPr>
              <a:t> using the below URL:</a:t>
            </a:r>
          </a:p>
          <a:p>
            <a:pPr algn="l"/>
            <a:r>
              <a:rPr lang="en-US" b="0" i="0" u="sng" dirty="0">
                <a:solidFill>
                  <a:srgbClr val="292929"/>
                </a:solidFill>
                <a:effectLst/>
                <a:latin typeface="source-serif-pro"/>
                <a:hlinkClick r:id="rId3"/>
              </a:rPr>
              <a:t>http://localhost:8080/camunda/app/cockpit/default/#/dashboard</a:t>
            </a:r>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62912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1C54-CD36-4D7C-A3A0-D37B2F4313B1}"/>
              </a:ext>
            </a:extLst>
          </p:cNvPr>
          <p:cNvSpPr>
            <a:spLocks noGrp="1"/>
          </p:cNvSpPr>
          <p:nvPr>
            <p:ph type="title"/>
          </p:nvPr>
        </p:nvSpPr>
        <p:spPr/>
        <p:txBody>
          <a:bodyPr/>
          <a:lstStyle/>
          <a:p>
            <a:r>
              <a:rPr lang="en-US" dirty="0"/>
              <a:t>Camunda tasklist</a:t>
            </a:r>
          </a:p>
        </p:txBody>
      </p:sp>
      <p:pic>
        <p:nvPicPr>
          <p:cNvPr id="2050" name="Picture 2">
            <a:extLst>
              <a:ext uri="{FF2B5EF4-FFF2-40B4-BE49-F238E27FC236}">
                <a16:creationId xmlns:a16="http://schemas.microsoft.com/office/drawing/2014/main" id="{4A9ACFB9-7F4C-41E2-B259-AD791354B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646" y="3612772"/>
            <a:ext cx="6062511" cy="2999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97EE61-B713-4AE7-A96A-2DAF8861E61B}"/>
              </a:ext>
            </a:extLst>
          </p:cNvPr>
          <p:cNvSpPr txBox="1"/>
          <p:nvPr/>
        </p:nvSpPr>
        <p:spPr>
          <a:xfrm>
            <a:off x="997748" y="1987177"/>
            <a:ext cx="10747409" cy="2246769"/>
          </a:xfrm>
          <a:prstGeom prst="rect">
            <a:avLst/>
          </a:prstGeom>
          <a:noFill/>
        </p:spPr>
        <p:txBody>
          <a:bodyPr wrap="square" rtlCol="0">
            <a:spAutoFit/>
          </a:bodyPr>
          <a:lstStyle/>
          <a:p>
            <a:pPr marL="0" marR="0" fontAlgn="base"/>
            <a:r>
              <a:rPr lang="en-US" sz="1400" dirty="0">
                <a:effectLst/>
                <a:latin typeface="Segoe UI" panose="020B0502040204020203" pitchFamily="34" charset="0"/>
                <a:ea typeface="Times New Roman" panose="02020603050405020304" pitchFamily="18" charset="0"/>
              </a:rPr>
              <a:t>The tasklist is an </a:t>
            </a:r>
            <a:r>
              <a:rPr lang="en-US" sz="1400" b="1" dirty="0">
                <a:effectLst/>
                <a:latin typeface="Segoe UI" panose="020B0502040204020203" pitchFamily="34" charset="0"/>
                <a:ea typeface="Times New Roman" panose="02020603050405020304" pitchFamily="18" charset="0"/>
              </a:rPr>
              <a:t>out-of-box web-based online application </a:t>
            </a:r>
            <a:r>
              <a:rPr lang="en-US" sz="1400" dirty="0">
                <a:effectLst/>
                <a:latin typeface="Segoe UI" panose="020B0502040204020203" pitchFamily="34" charset="0"/>
                <a:ea typeface="Times New Roman" panose="02020603050405020304" pitchFamily="18" charset="0"/>
              </a:rPr>
              <a:t>that integrates with Camunda's workflow automation functionalities. </a:t>
            </a:r>
            <a:endParaRPr lang="en-US" sz="1400" dirty="0">
              <a:effectLst/>
              <a:latin typeface="Times New Roman" panose="02020603050405020304" pitchFamily="18" charset="0"/>
              <a:ea typeface="Times New Roman" panose="02020603050405020304" pitchFamily="18" charset="0"/>
            </a:endParaRPr>
          </a:p>
          <a:p>
            <a:pPr marL="0" marR="0" fontAlgn="base"/>
            <a:r>
              <a:rPr lang="en-US" sz="1400" dirty="0">
                <a:effectLst/>
                <a:latin typeface="Segoe UI" panose="020B0502040204020203" pitchFamily="34" charset="0"/>
                <a:ea typeface="Times New Roman" panose="02020603050405020304" pitchFamily="18" charset="0"/>
              </a:rPr>
              <a:t>You can build the business process in BPMN and upload it to Workflow Processor; the job will appear in Tasklist anytime a user requires to work on it. In short, it that allows you to work on User Tasks.</a:t>
            </a:r>
            <a:br>
              <a:rPr lang="en-US" sz="1400" dirty="0">
                <a:effectLst/>
                <a:latin typeface="Segoe UI" panose="020B0502040204020203" pitchFamily="34" charset="0"/>
                <a:ea typeface="Times New Roman" panose="02020603050405020304" pitchFamily="18" charset="0"/>
              </a:rPr>
            </a:br>
            <a:br>
              <a:rPr lang="en-US" sz="1400" dirty="0">
                <a:effectLst/>
                <a:latin typeface="Segoe UI" panose="020B0502040204020203" pitchFamily="34" charset="0"/>
                <a:ea typeface="Times New Roman" panose="02020603050405020304" pitchFamily="18" charset="0"/>
              </a:rPr>
            </a:br>
            <a:r>
              <a:rPr lang="en-US" sz="1400" b="1" dirty="0">
                <a:effectLst/>
                <a:latin typeface="Segoe UI" panose="020B0502040204020203" pitchFamily="34" charset="0"/>
                <a:ea typeface="Times New Roman" panose="02020603050405020304" pitchFamily="18" charset="0"/>
              </a:rPr>
              <a:t>Camunda Task &amp; Activity: </a:t>
            </a:r>
            <a:r>
              <a:rPr lang="en-US" sz="1400" dirty="0">
                <a:effectLst/>
                <a:latin typeface="Segoe UI" panose="020B0502040204020203" pitchFamily="34" charset="0"/>
                <a:ea typeface="Times New Roman" panose="02020603050405020304" pitchFamily="18" charset="0"/>
              </a:rPr>
              <a:t>The activity is a global class that includes call activities, subprocesses, tasks, and so forth. </a:t>
            </a:r>
            <a:endParaRPr lang="en-US" sz="1400" dirty="0">
              <a:effectLst/>
              <a:latin typeface="Times New Roman" panose="02020603050405020304" pitchFamily="18" charset="0"/>
              <a:ea typeface="Times New Roman" panose="02020603050405020304" pitchFamily="18" charset="0"/>
            </a:endParaRPr>
          </a:p>
          <a:p>
            <a:pPr marL="0" marR="0" fontAlgn="base"/>
            <a:r>
              <a:rPr lang="en-US" sz="1400" dirty="0">
                <a:effectLst/>
                <a:latin typeface="Segoe UI" panose="020B0502040204020203" pitchFamily="34" charset="0"/>
                <a:ea typeface="Times New Roman" panose="02020603050405020304" pitchFamily="18" charset="0"/>
              </a:rPr>
              <a:t>As a direct consequence, the task is also an activity, however not always an activity.</a:t>
            </a:r>
          </a:p>
          <a:p>
            <a:pPr marL="0" marR="0" fontAlgn="base"/>
            <a:endParaRPr lang="en-US" sz="1400" dirty="0">
              <a:effectLst/>
              <a:latin typeface="Times New Roman" panose="02020603050405020304" pitchFamily="18" charset="0"/>
              <a:ea typeface="Times New Roman" panose="02020603050405020304" pitchFamily="18" charset="0"/>
            </a:endParaRPr>
          </a:p>
          <a:p>
            <a:pPr marL="0" marR="0"/>
            <a:r>
              <a:rPr lang="en-US" sz="1400" dirty="0">
                <a:effectLst/>
                <a:latin typeface="Segoe UI" panose="020B0502040204020203" pitchFamily="34" charset="0"/>
                <a:ea typeface="Times New Roman" panose="02020603050405020304" pitchFamily="18" charset="0"/>
              </a:rPr>
              <a:t>You could access the Tasklist using the below URL:</a:t>
            </a:r>
            <a:endParaRPr lang="en-US" sz="1400" dirty="0">
              <a:effectLst/>
              <a:latin typeface="Times New Roman" panose="02020603050405020304" pitchFamily="18" charset="0"/>
              <a:ea typeface="Times New Roman" panose="02020603050405020304" pitchFamily="18" charset="0"/>
            </a:endParaRPr>
          </a:p>
          <a:p>
            <a:pPr marL="0" marR="0"/>
            <a:r>
              <a:rPr lang="en-US" sz="1400" b="1" u="sng" dirty="0">
                <a:solidFill>
                  <a:schemeClr val="accent5"/>
                </a:solidFill>
                <a:effectLst/>
                <a:latin typeface="Segoe UI" panose="020B0502040204020203"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http://localhost:8080/camunda/app/tasklist</a:t>
            </a:r>
            <a:endParaRPr lang="en-US" sz="1400" b="1" dirty="0">
              <a:solidFill>
                <a:schemeClr val="accent5"/>
              </a:solidFill>
              <a:effectLst/>
              <a:latin typeface="Times New Roman" panose="02020603050405020304" pitchFamily="18" charset="0"/>
              <a:ea typeface="Times New Roman" panose="02020603050405020304" pitchFamily="18" charset="0"/>
            </a:endParaRPr>
          </a:p>
          <a:p>
            <a:endParaRPr lang="en-US" sz="1400" dirty="0"/>
          </a:p>
        </p:txBody>
      </p:sp>
    </p:spTree>
    <p:extLst>
      <p:ext uri="{BB962C8B-B14F-4D97-AF65-F5344CB8AC3E}">
        <p14:creationId xmlns:p14="http://schemas.microsoft.com/office/powerpoint/2010/main" val="263158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D67F-685E-403E-BAB9-38F144107CE9}"/>
              </a:ext>
            </a:extLst>
          </p:cNvPr>
          <p:cNvSpPr>
            <a:spLocks noGrp="1"/>
          </p:cNvSpPr>
          <p:nvPr>
            <p:ph type="title"/>
          </p:nvPr>
        </p:nvSpPr>
        <p:spPr>
          <a:xfrm>
            <a:off x="1024128" y="726194"/>
            <a:ext cx="9720072" cy="1040461"/>
          </a:xfrm>
        </p:spPr>
        <p:txBody>
          <a:bodyPr/>
          <a:lstStyle/>
          <a:p>
            <a:r>
              <a:rPr lang="en-US" dirty="0"/>
              <a:t>Camunda Modeler</a:t>
            </a:r>
          </a:p>
        </p:txBody>
      </p:sp>
      <p:sp>
        <p:nvSpPr>
          <p:cNvPr id="3" name="Content Placeholder 2">
            <a:extLst>
              <a:ext uri="{FF2B5EF4-FFF2-40B4-BE49-F238E27FC236}">
                <a16:creationId xmlns:a16="http://schemas.microsoft.com/office/drawing/2014/main" id="{290FB8F2-7DEE-400C-BB45-D7300F3DB5EA}"/>
              </a:ext>
            </a:extLst>
          </p:cNvPr>
          <p:cNvSpPr>
            <a:spLocks noGrp="1"/>
          </p:cNvSpPr>
          <p:nvPr>
            <p:ph idx="1"/>
          </p:nvPr>
        </p:nvSpPr>
        <p:spPr>
          <a:xfrm>
            <a:off x="925245" y="1852569"/>
            <a:ext cx="11130631" cy="3928363"/>
          </a:xfrm>
        </p:spPr>
        <p:txBody>
          <a:bodyPr/>
          <a:lstStyle/>
          <a:p>
            <a:r>
              <a:rPr lang="en-US" b="1" i="0" dirty="0">
                <a:solidFill>
                  <a:srgbClr val="292929"/>
                </a:solidFill>
                <a:effectLst/>
                <a:latin typeface="source-serif-pro"/>
              </a:rPr>
              <a:t>- Camunda Modeler </a:t>
            </a:r>
            <a:r>
              <a:rPr lang="en-US" b="0" i="0" dirty="0">
                <a:solidFill>
                  <a:srgbClr val="292929"/>
                </a:solidFill>
                <a:effectLst/>
                <a:latin typeface="source-serif-pro"/>
              </a:rPr>
              <a:t>is a desktop application that is used for modeling </a:t>
            </a:r>
            <a:r>
              <a:rPr lang="en-US" b="1" i="0" dirty="0">
                <a:solidFill>
                  <a:srgbClr val="292929"/>
                </a:solidFill>
                <a:effectLst/>
                <a:latin typeface="source-serif-pro"/>
              </a:rPr>
              <a:t>BPMN </a:t>
            </a:r>
            <a:r>
              <a:rPr lang="en-US" b="0" i="0" dirty="0">
                <a:solidFill>
                  <a:srgbClr val="292929"/>
                </a:solidFill>
                <a:effectLst/>
                <a:latin typeface="source-serif-pro"/>
              </a:rPr>
              <a:t>and </a:t>
            </a:r>
            <a:r>
              <a:rPr lang="en-US" b="1" i="0" dirty="0">
                <a:solidFill>
                  <a:srgbClr val="292929"/>
                </a:solidFill>
                <a:effectLst/>
                <a:latin typeface="source-serif-pro"/>
              </a:rPr>
              <a:t>DMN. </a:t>
            </a:r>
            <a:br>
              <a:rPr lang="en-US" b="1" i="0" dirty="0">
                <a:solidFill>
                  <a:srgbClr val="292929"/>
                </a:solidFill>
                <a:effectLst/>
                <a:latin typeface="source-serif-pro"/>
              </a:rPr>
            </a:br>
            <a:r>
              <a:rPr lang="en-US" b="0" i="0" dirty="0">
                <a:solidFill>
                  <a:srgbClr val="292929"/>
                </a:solidFill>
                <a:effectLst/>
                <a:latin typeface="source-serif-pro"/>
              </a:rPr>
              <a:t>It allows you to model files directly on your local file system.</a:t>
            </a:r>
          </a:p>
          <a:p>
            <a:r>
              <a:rPr lang="en-US" dirty="0"/>
              <a:t>- </a:t>
            </a:r>
            <a:r>
              <a:rPr lang="en-US" b="0" i="0" dirty="0">
                <a:solidFill>
                  <a:srgbClr val="292929"/>
                </a:solidFill>
                <a:effectLst/>
                <a:latin typeface="source-serif-pro"/>
              </a:rPr>
              <a:t>In order to design and run your </a:t>
            </a:r>
            <a:r>
              <a:rPr lang="en-US" b="1" i="0" dirty="0">
                <a:solidFill>
                  <a:srgbClr val="292929"/>
                </a:solidFill>
                <a:effectLst/>
                <a:latin typeface="source-serif-pro"/>
              </a:rPr>
              <a:t>Workflow</a:t>
            </a:r>
            <a:r>
              <a:rPr lang="en-US" b="0" i="0" dirty="0">
                <a:solidFill>
                  <a:srgbClr val="292929"/>
                </a:solidFill>
                <a:effectLst/>
                <a:latin typeface="source-serif-pro"/>
              </a:rPr>
              <a:t> check out the</a:t>
            </a:r>
            <a:r>
              <a:rPr lang="en-US" b="0" i="0" u="sng" dirty="0">
                <a:effectLst/>
                <a:latin typeface="source-serif-pro"/>
                <a:hlinkClick r:id="rId2"/>
              </a:rPr>
              <a:t> </a:t>
            </a:r>
            <a:r>
              <a:rPr lang="en-US" b="1" i="0" u="sng" dirty="0">
                <a:effectLst/>
                <a:latin typeface="source-serif-pro"/>
                <a:hlinkClick r:id="rId2"/>
              </a:rPr>
              <a:t>getting started page</a:t>
            </a:r>
            <a:r>
              <a:rPr lang="en-US" b="0" i="0" dirty="0">
                <a:solidFill>
                  <a:srgbClr val="292929"/>
                </a:solidFill>
                <a:effectLst/>
                <a:latin typeface="source-serif-pro"/>
              </a:rPr>
              <a:t> on </a:t>
            </a:r>
            <a:r>
              <a:rPr lang="en-US" b="1" i="0" u="sng" dirty="0">
                <a:effectLst/>
                <a:latin typeface="source-serif-pro"/>
                <a:hlinkClick r:id="rId3"/>
              </a:rPr>
              <a:t>Camunda Official Documentation</a:t>
            </a:r>
            <a:r>
              <a:rPr lang="en-US" b="0" i="0" dirty="0">
                <a:solidFill>
                  <a:srgbClr val="292929"/>
                </a:solidFill>
                <a:effectLst/>
                <a:latin typeface="source-serif-pro"/>
              </a:rPr>
              <a:t>.</a:t>
            </a:r>
          </a:p>
          <a:p>
            <a:endParaRPr lang="en-US" dirty="0"/>
          </a:p>
        </p:txBody>
      </p:sp>
      <p:pic>
        <p:nvPicPr>
          <p:cNvPr id="4100" name="Picture 4">
            <a:extLst>
              <a:ext uri="{FF2B5EF4-FFF2-40B4-BE49-F238E27FC236}">
                <a16:creationId xmlns:a16="http://schemas.microsoft.com/office/drawing/2014/main" id="{81660F5D-6937-4A4E-86F7-423B0133E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414" y="3355759"/>
            <a:ext cx="6667500" cy="335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8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F616-4257-433E-8269-E13EF8302654}"/>
              </a:ext>
            </a:extLst>
          </p:cNvPr>
          <p:cNvSpPr>
            <a:spLocks noGrp="1"/>
          </p:cNvSpPr>
          <p:nvPr>
            <p:ph type="title"/>
          </p:nvPr>
        </p:nvSpPr>
        <p:spPr/>
        <p:txBody>
          <a:bodyPr/>
          <a:lstStyle/>
          <a:p>
            <a:r>
              <a:rPr lang="en-US" dirty="0"/>
              <a:t>Camunda modeler: Features</a:t>
            </a:r>
          </a:p>
        </p:txBody>
      </p:sp>
      <p:sp>
        <p:nvSpPr>
          <p:cNvPr id="3" name="Content Placeholder 2">
            <a:extLst>
              <a:ext uri="{FF2B5EF4-FFF2-40B4-BE49-F238E27FC236}">
                <a16:creationId xmlns:a16="http://schemas.microsoft.com/office/drawing/2014/main" id="{793687F9-316B-4A3F-864E-C4BFB7193A1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Open Sans" panose="020B0606030504020204" pitchFamily="34" charset="0"/>
              </a:rPr>
              <a:t>It has the ability to develop and share reusable templates.</a:t>
            </a:r>
          </a:p>
          <a:p>
            <a:pPr algn="just">
              <a:buFont typeface="Arial" panose="020B0604020202020204" pitchFamily="34" charset="0"/>
              <a:buChar char="•"/>
            </a:pPr>
            <a:r>
              <a:rPr lang="en-US" b="0" i="0" dirty="0">
                <a:solidFill>
                  <a:srgbClr val="000000"/>
                </a:solidFill>
                <a:effectLst/>
                <a:latin typeface="Open Sans" panose="020B0606030504020204" pitchFamily="34" charset="0"/>
              </a:rPr>
              <a:t>It can create forms without requiring the use of code.</a:t>
            </a:r>
          </a:p>
          <a:p>
            <a:pPr algn="just">
              <a:buFont typeface="Arial" panose="020B0604020202020204" pitchFamily="34" charset="0"/>
              <a:buChar char="•"/>
            </a:pPr>
            <a:r>
              <a:rPr lang="en-US" b="0" i="0" dirty="0">
                <a:solidFill>
                  <a:srgbClr val="000000"/>
                </a:solidFill>
                <a:effectLst/>
                <a:latin typeface="Open Sans" panose="020B0606030504020204" pitchFamily="34" charset="0"/>
              </a:rPr>
              <a:t>It works in our preferred development environment.</a:t>
            </a:r>
          </a:p>
          <a:p>
            <a:pPr algn="just">
              <a:buFont typeface="Arial" panose="020B0604020202020204" pitchFamily="34" charset="0"/>
              <a:buChar char="•"/>
            </a:pPr>
            <a:r>
              <a:rPr lang="en-US" b="0" i="0" dirty="0">
                <a:solidFill>
                  <a:srgbClr val="000000"/>
                </a:solidFill>
                <a:effectLst/>
                <a:latin typeface="Open Sans" panose="020B0606030504020204" pitchFamily="34" charset="0"/>
              </a:rPr>
              <a:t>It can be personalized to satisfy your particular requirements.</a:t>
            </a:r>
          </a:p>
          <a:p>
            <a:endParaRPr lang="en-US" dirty="0"/>
          </a:p>
        </p:txBody>
      </p:sp>
    </p:spTree>
    <p:extLst>
      <p:ext uri="{BB962C8B-B14F-4D97-AF65-F5344CB8AC3E}">
        <p14:creationId xmlns:p14="http://schemas.microsoft.com/office/powerpoint/2010/main" val="320687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BABD-F80C-44FB-9220-6CB972ABA4D0}"/>
              </a:ext>
            </a:extLst>
          </p:cNvPr>
          <p:cNvSpPr>
            <a:spLocks noGrp="1"/>
          </p:cNvSpPr>
          <p:nvPr>
            <p:ph type="title"/>
          </p:nvPr>
        </p:nvSpPr>
        <p:spPr/>
        <p:txBody>
          <a:bodyPr>
            <a:normAutofit fontScale="90000"/>
          </a:bodyPr>
          <a:lstStyle/>
          <a:p>
            <a:r>
              <a:rPr lang="en-US" b="1" i="0" dirty="0">
                <a:solidFill>
                  <a:srgbClr val="292929"/>
                </a:solidFill>
                <a:effectLst/>
                <a:latin typeface="sohne"/>
              </a:rPr>
              <a:t>Insight on </a:t>
            </a:r>
            <a:br>
              <a:rPr lang="en-US" b="1" i="0" dirty="0">
                <a:solidFill>
                  <a:srgbClr val="292929"/>
                </a:solidFill>
                <a:effectLst/>
                <a:latin typeface="sohne"/>
              </a:rPr>
            </a:br>
            <a:r>
              <a:rPr lang="en-US" b="1" i="0" dirty="0">
                <a:solidFill>
                  <a:srgbClr val="292929"/>
                </a:solidFill>
                <a:effectLst/>
                <a:latin typeface="sohne"/>
              </a:rPr>
              <a:t>Business Processes</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A298699B-A287-497B-8096-C3D4B233DBD4}"/>
              </a:ext>
            </a:extLst>
          </p:cNvPr>
          <p:cNvSpPr>
            <a:spLocks noGrp="1"/>
          </p:cNvSpPr>
          <p:nvPr>
            <p:ph idx="1"/>
          </p:nvPr>
        </p:nvSpPr>
        <p:spPr>
          <a:xfrm>
            <a:off x="1024128" y="1859872"/>
            <a:ext cx="9720073" cy="4023360"/>
          </a:xfrm>
        </p:spPr>
        <p:txBody>
          <a:bodyPr/>
          <a:lstStyle/>
          <a:p>
            <a:r>
              <a:rPr lang="en-US" b="0" i="0" dirty="0">
                <a:solidFill>
                  <a:srgbClr val="292929"/>
                </a:solidFill>
                <a:effectLst/>
                <a:latin typeface="source-serif-pro"/>
              </a:rPr>
              <a:t>- A </a:t>
            </a:r>
            <a:r>
              <a:rPr lang="en-US" b="1" i="0" dirty="0">
                <a:solidFill>
                  <a:srgbClr val="292929"/>
                </a:solidFill>
                <a:effectLst/>
                <a:latin typeface="source-serif-pro"/>
              </a:rPr>
              <a:t>Business Process </a:t>
            </a:r>
            <a:r>
              <a:rPr lang="en-US" b="0" i="0" dirty="0">
                <a:solidFill>
                  <a:srgbClr val="292929"/>
                </a:solidFill>
                <a:effectLst/>
                <a:latin typeface="source-serif-pro"/>
              </a:rPr>
              <a:t>is a series of steps performed by a group of stakeholders to achieve a precise goal. </a:t>
            </a:r>
          </a:p>
          <a:p>
            <a:r>
              <a:rPr lang="en-US" dirty="0">
                <a:solidFill>
                  <a:srgbClr val="292929"/>
                </a:solidFill>
                <a:latin typeface="source-serif-pro"/>
              </a:rPr>
              <a:t>- </a:t>
            </a:r>
            <a:r>
              <a:rPr lang="en-US" b="0" i="0" dirty="0">
                <a:solidFill>
                  <a:srgbClr val="292929"/>
                </a:solidFill>
                <a:effectLst/>
                <a:latin typeface="source-serif-pro"/>
              </a:rPr>
              <a:t>Each task in the </a:t>
            </a:r>
            <a:r>
              <a:rPr lang="en-US" b="1" i="0" dirty="0">
                <a:solidFill>
                  <a:srgbClr val="292929"/>
                </a:solidFill>
                <a:effectLst/>
                <a:latin typeface="source-serif-pro"/>
              </a:rPr>
              <a:t>Business Process </a:t>
            </a:r>
            <a:r>
              <a:rPr lang="en-US" b="0" i="0" dirty="0">
                <a:solidFill>
                  <a:srgbClr val="292929"/>
                </a:solidFill>
                <a:effectLst/>
                <a:latin typeface="source-serif-pro"/>
              </a:rPr>
              <a:t>is aligned to a participator. </a:t>
            </a:r>
          </a:p>
          <a:p>
            <a:r>
              <a:rPr lang="en-US" dirty="0">
                <a:solidFill>
                  <a:srgbClr val="292929"/>
                </a:solidFill>
                <a:latin typeface="source-serif-pro"/>
              </a:rPr>
              <a:t>- </a:t>
            </a:r>
            <a:r>
              <a:rPr lang="en-US" b="0" i="0" dirty="0">
                <a:solidFill>
                  <a:srgbClr val="292929"/>
                </a:solidFill>
                <a:effectLst/>
                <a:latin typeface="source-serif-pro"/>
              </a:rPr>
              <a:t>Further </a:t>
            </a:r>
            <a:r>
              <a:rPr lang="en-US" b="1" i="0" dirty="0">
                <a:solidFill>
                  <a:srgbClr val="292929"/>
                </a:solidFill>
                <a:effectLst/>
                <a:latin typeface="source-serif-pro"/>
              </a:rPr>
              <a:t>Business Process</a:t>
            </a:r>
            <a:r>
              <a:rPr lang="en-US" b="0" i="0" dirty="0">
                <a:solidFill>
                  <a:srgbClr val="292929"/>
                </a:solidFill>
                <a:effectLst/>
                <a:latin typeface="source-serif-pro"/>
              </a:rPr>
              <a:t> is the fundamental building block for several related ideas such as </a:t>
            </a:r>
            <a:r>
              <a:rPr lang="en-US" b="1" i="0" dirty="0">
                <a:solidFill>
                  <a:srgbClr val="292929"/>
                </a:solidFill>
                <a:effectLst/>
                <a:latin typeface="source-serif-pro"/>
              </a:rPr>
              <a:t>Business Process Management, Process Automation, etc.</a:t>
            </a:r>
          </a:p>
          <a:p>
            <a:r>
              <a:rPr lang="en-US" b="1" dirty="0">
                <a:solidFill>
                  <a:srgbClr val="292929"/>
                </a:solidFill>
                <a:latin typeface="source-serif-pro"/>
              </a:rPr>
              <a:t>- In simple words: </a:t>
            </a:r>
            <a:r>
              <a:rPr lang="en-US" i="0" dirty="0">
                <a:solidFill>
                  <a:srgbClr val="000000"/>
                </a:solidFill>
                <a:effectLst/>
                <a:latin typeface="Source Serif"/>
              </a:rPr>
              <a:t>A business process is a series of tasks that, when performed by humans or systems, can be repeated to achieve a business objective. It has the potential to significantly improve the visibility and flexibility of business logic</a:t>
            </a:r>
            <a:r>
              <a:rPr lang="en-US" b="0" i="0" dirty="0">
                <a:solidFill>
                  <a:srgbClr val="000000"/>
                </a:solidFill>
                <a:effectLst/>
                <a:latin typeface="Open Sans" panose="020B0606030504020204" pitchFamily="34" charset="0"/>
              </a:rPr>
              <a:t>.</a:t>
            </a:r>
            <a:endParaRPr lang="en-US" dirty="0"/>
          </a:p>
        </p:txBody>
      </p:sp>
      <p:pic>
        <p:nvPicPr>
          <p:cNvPr id="5124" name="Picture 4" descr="Business Process">
            <a:extLst>
              <a:ext uri="{FF2B5EF4-FFF2-40B4-BE49-F238E27FC236}">
                <a16:creationId xmlns:a16="http://schemas.microsoft.com/office/drawing/2014/main" id="{A7C58E7E-A9BF-4574-BE25-675E91F9B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471" y="5074094"/>
            <a:ext cx="6682958" cy="133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69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1B6B-81A5-456D-9048-6B3683EE0D58}"/>
              </a:ext>
            </a:extLst>
          </p:cNvPr>
          <p:cNvSpPr>
            <a:spLocks noGrp="1"/>
          </p:cNvSpPr>
          <p:nvPr>
            <p:ph type="title"/>
          </p:nvPr>
        </p:nvSpPr>
        <p:spPr/>
        <p:txBody>
          <a:bodyPr>
            <a:normAutofit fontScale="90000"/>
          </a:bodyPr>
          <a:lstStyle/>
          <a:p>
            <a:r>
              <a:rPr lang="en-US" b="1" i="0" dirty="0">
                <a:solidFill>
                  <a:srgbClr val="292929"/>
                </a:solidFill>
                <a:effectLst/>
                <a:latin typeface="sohne"/>
              </a:rPr>
              <a:t>Business Process Management</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CC192F39-9F19-4514-AB7B-65D2A2761CD4}"/>
              </a:ext>
            </a:extLst>
          </p:cNvPr>
          <p:cNvSpPr>
            <a:spLocks noGrp="1"/>
          </p:cNvSpPr>
          <p:nvPr>
            <p:ph idx="1"/>
          </p:nvPr>
        </p:nvSpPr>
        <p:spPr/>
        <p:txBody>
          <a:bodyPr/>
          <a:lstStyle/>
          <a:p>
            <a:pPr algn="l"/>
            <a:r>
              <a:rPr lang="en-US" b="1" i="0" dirty="0">
                <a:solidFill>
                  <a:srgbClr val="292929"/>
                </a:solidFill>
                <a:effectLst/>
                <a:latin typeface="source-serif-pro"/>
              </a:rPr>
              <a:t>- Business Process Management </a:t>
            </a:r>
            <a:r>
              <a:rPr lang="en-US" b="0" i="0" dirty="0">
                <a:solidFill>
                  <a:srgbClr val="292929"/>
                </a:solidFill>
                <a:effectLst/>
                <a:latin typeface="source-serif-pro"/>
              </a:rPr>
              <a:t>is a discipline where an organization will look at its processes in total and individually. It analyses the current states and identifies the areas of improvement to create a more efficient and effective organization.</a:t>
            </a:r>
          </a:p>
          <a:p>
            <a:pPr algn="l"/>
            <a:r>
              <a:rPr lang="en-US" b="1" i="1" dirty="0">
                <a:solidFill>
                  <a:srgbClr val="FF0000"/>
                </a:solidFill>
                <a:effectLst/>
                <a:latin typeface="source-serif-pro"/>
              </a:rPr>
              <a:t>Business Process Management (BPM) is how an organization creates, edits, and analyses the predictable processes that make up the core of its business.</a:t>
            </a:r>
            <a:endParaRPr lang="en-US" b="0" i="0" dirty="0">
              <a:solidFill>
                <a:srgbClr val="FF0000"/>
              </a:solidFill>
              <a:effectLst/>
              <a:latin typeface="source-serif-pro"/>
            </a:endParaRPr>
          </a:p>
          <a:p>
            <a:pPr algn="l"/>
            <a:r>
              <a:rPr lang="en-US" b="0" i="0" dirty="0">
                <a:solidFill>
                  <a:srgbClr val="292929"/>
                </a:solidFill>
                <a:effectLst/>
                <a:latin typeface="source-serif-pro"/>
              </a:rPr>
              <a:t>- In simple terms, each department in the organization is assigned responsibility for taking up some raw materials or data and transforming it into something else. Each department may handle dozen or more core processes.</a:t>
            </a:r>
          </a:p>
          <a:p>
            <a:endParaRPr lang="en-US" dirty="0"/>
          </a:p>
        </p:txBody>
      </p:sp>
    </p:spTree>
    <p:extLst>
      <p:ext uri="{BB962C8B-B14F-4D97-AF65-F5344CB8AC3E}">
        <p14:creationId xmlns:p14="http://schemas.microsoft.com/office/powerpoint/2010/main" val="285871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6A02-71CF-4F8D-ADBE-987989FDE67D}"/>
              </a:ext>
            </a:extLst>
          </p:cNvPr>
          <p:cNvSpPr>
            <a:spLocks noGrp="1"/>
          </p:cNvSpPr>
          <p:nvPr>
            <p:ph type="title"/>
          </p:nvPr>
        </p:nvSpPr>
        <p:spPr/>
        <p:txBody>
          <a:bodyPr/>
          <a:lstStyle/>
          <a:p>
            <a:r>
              <a:rPr lang="en-US" b="1" i="0" dirty="0">
                <a:solidFill>
                  <a:srgbClr val="292929"/>
                </a:solidFill>
                <a:effectLst/>
                <a:latin typeface="sohne"/>
              </a:rPr>
              <a:t>What is Workflow?</a:t>
            </a:r>
            <a:endParaRPr lang="en-US" dirty="0"/>
          </a:p>
        </p:txBody>
      </p:sp>
      <p:sp>
        <p:nvSpPr>
          <p:cNvPr id="3" name="Content Placeholder 2">
            <a:extLst>
              <a:ext uri="{FF2B5EF4-FFF2-40B4-BE49-F238E27FC236}">
                <a16:creationId xmlns:a16="http://schemas.microsoft.com/office/drawing/2014/main" id="{A57AB079-66A8-4662-9CE7-3660CF2BEA27}"/>
              </a:ext>
            </a:extLst>
          </p:cNvPr>
          <p:cNvSpPr>
            <a:spLocks noGrp="1"/>
          </p:cNvSpPr>
          <p:nvPr>
            <p:ph idx="1"/>
          </p:nvPr>
        </p:nvSpPr>
        <p:spPr/>
        <p:txBody>
          <a:bodyPr>
            <a:normAutofit fontScale="92500" lnSpcReduction="10000"/>
          </a:bodyPr>
          <a:lstStyle/>
          <a:p>
            <a:pPr algn="l"/>
            <a:r>
              <a:rPr lang="en-US" b="1" i="1" dirty="0">
                <a:solidFill>
                  <a:srgbClr val="292929"/>
                </a:solidFill>
                <a:effectLst/>
                <a:latin typeface="source-serif-pro"/>
              </a:rPr>
              <a:t>- A Workflow consists of a set of technologies and tools that enables documents, information, activities, and tasks to flow appropriately in an organization.</a:t>
            </a:r>
            <a:endParaRPr lang="en-US" b="0" i="0" dirty="0">
              <a:solidFill>
                <a:srgbClr val="292929"/>
              </a:solidFill>
              <a:effectLst/>
              <a:latin typeface="source-serif-pro"/>
            </a:endParaRPr>
          </a:p>
          <a:p>
            <a:pPr algn="l"/>
            <a:r>
              <a:rPr lang="en-US" b="0" i="0" dirty="0">
                <a:solidFill>
                  <a:srgbClr val="292929"/>
                </a:solidFill>
                <a:effectLst/>
                <a:latin typeface="source-serif-pro"/>
              </a:rPr>
              <a:t>- It consists of standardized symbols to describe the tasks of the process and you can design your business process from the very beginning to the very end step-by-step. Furthermore, It consists of user roles and responsibilities designated for each defined step. </a:t>
            </a:r>
          </a:p>
          <a:p>
            <a:pPr algn="l"/>
            <a:r>
              <a:rPr lang="en-US" dirty="0">
                <a:solidFill>
                  <a:srgbClr val="292929"/>
                </a:solidFill>
                <a:latin typeface="source-serif-pro"/>
              </a:rPr>
              <a:t>- </a:t>
            </a:r>
            <a:r>
              <a:rPr lang="en-US" b="1" i="0" dirty="0">
                <a:solidFill>
                  <a:srgbClr val="292929"/>
                </a:solidFill>
                <a:effectLst/>
                <a:latin typeface="source-serif-pro"/>
              </a:rPr>
              <a:t>Workflows </a:t>
            </a:r>
            <a:r>
              <a:rPr lang="en-US" b="0" i="0" dirty="0">
                <a:solidFill>
                  <a:srgbClr val="292929"/>
                </a:solidFill>
                <a:effectLst/>
                <a:latin typeface="source-serif-pro"/>
              </a:rPr>
              <a:t>are useful to help people who are committed to the process, to understand their roles and the sequence of the execution.</a:t>
            </a:r>
          </a:p>
          <a:p>
            <a:pPr algn="l"/>
            <a:r>
              <a:rPr lang="en-US" b="0" i="0" dirty="0">
                <a:solidFill>
                  <a:srgbClr val="292929"/>
                </a:solidFill>
                <a:effectLst/>
                <a:latin typeface="Source Serif"/>
              </a:rPr>
              <a:t>- Ideally, a Workflow is a small portion of what a </a:t>
            </a:r>
            <a:r>
              <a:rPr lang="en-US" b="1" i="0" dirty="0">
                <a:solidFill>
                  <a:srgbClr val="292929"/>
                </a:solidFill>
                <a:effectLst/>
                <a:latin typeface="Source Serif"/>
              </a:rPr>
              <a:t>Business Process Management (BPM) </a:t>
            </a:r>
            <a:r>
              <a:rPr lang="en-US" b="0" i="0" dirty="0">
                <a:solidFill>
                  <a:srgbClr val="292929"/>
                </a:solidFill>
                <a:effectLst/>
                <a:latin typeface="Source Serif"/>
              </a:rPr>
              <a:t>can do for your organizations’ processes.</a:t>
            </a:r>
            <a:r>
              <a:rPr lang="en-US" b="0" i="0" dirty="0">
                <a:solidFill>
                  <a:srgbClr val="000000"/>
                </a:solidFill>
                <a:effectLst/>
                <a:latin typeface="Source Serif"/>
              </a:rPr>
              <a:t> </a:t>
            </a:r>
          </a:p>
          <a:p>
            <a:pPr algn="l"/>
            <a:r>
              <a:rPr lang="en-US" b="0" i="0" dirty="0">
                <a:solidFill>
                  <a:srgbClr val="000000"/>
                </a:solidFill>
                <a:effectLst/>
                <a:latin typeface="Source Serif"/>
              </a:rPr>
              <a:t>- Camunda's Workflow Engine executes processes defined by the BPMN (Business Process Model and Notation), a collective term for data modeling. BPMN (Business Process Modeling Notation) is the visual design methodology that can be used for automating critical business processes.</a:t>
            </a:r>
            <a:endParaRPr lang="en-US" b="0" i="0" dirty="0">
              <a:solidFill>
                <a:srgbClr val="292929"/>
              </a:solidFill>
              <a:effectLst/>
              <a:latin typeface="Source Serif"/>
            </a:endParaRPr>
          </a:p>
        </p:txBody>
      </p:sp>
    </p:spTree>
    <p:extLst>
      <p:ext uri="{BB962C8B-B14F-4D97-AF65-F5344CB8AC3E}">
        <p14:creationId xmlns:p14="http://schemas.microsoft.com/office/powerpoint/2010/main" val="158166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CE04-0BF9-4B90-853C-E458E476A5B8}"/>
              </a:ext>
            </a:extLst>
          </p:cNvPr>
          <p:cNvSpPr>
            <a:spLocks noGrp="1"/>
          </p:cNvSpPr>
          <p:nvPr>
            <p:ph type="title"/>
          </p:nvPr>
        </p:nvSpPr>
        <p:spPr/>
        <p:txBody>
          <a:bodyPr/>
          <a:lstStyle/>
          <a:p>
            <a:r>
              <a:rPr lang="en-US" b="1" i="0" dirty="0">
                <a:solidFill>
                  <a:srgbClr val="292929"/>
                </a:solidFill>
                <a:effectLst/>
                <a:latin typeface="sohne"/>
              </a:rPr>
              <a:t>Business Process Modeling</a:t>
            </a:r>
            <a:endParaRPr lang="en-US" dirty="0"/>
          </a:p>
        </p:txBody>
      </p:sp>
      <p:sp>
        <p:nvSpPr>
          <p:cNvPr id="3" name="Content Placeholder 2">
            <a:extLst>
              <a:ext uri="{FF2B5EF4-FFF2-40B4-BE49-F238E27FC236}">
                <a16:creationId xmlns:a16="http://schemas.microsoft.com/office/drawing/2014/main" id="{A50FCF3A-A01E-411B-998A-5F53C59C4FC6}"/>
              </a:ext>
            </a:extLst>
          </p:cNvPr>
          <p:cNvSpPr>
            <a:spLocks noGrp="1"/>
          </p:cNvSpPr>
          <p:nvPr>
            <p:ph idx="1"/>
          </p:nvPr>
        </p:nvSpPr>
        <p:spPr/>
        <p:txBody>
          <a:bodyPr/>
          <a:lstStyle/>
          <a:p>
            <a:pPr algn="l"/>
            <a:r>
              <a:rPr lang="en-US" b="1" i="0" dirty="0">
                <a:solidFill>
                  <a:srgbClr val="292929"/>
                </a:solidFill>
                <a:effectLst/>
                <a:latin typeface="source-serif-pro"/>
              </a:rPr>
              <a:t>Business Process Modeling </a:t>
            </a:r>
            <a:r>
              <a:rPr lang="en-US" b="0" i="0" dirty="0">
                <a:solidFill>
                  <a:srgbClr val="292929"/>
                </a:solidFill>
                <a:effectLst/>
                <a:latin typeface="source-serif-pro"/>
              </a:rPr>
              <a:t>or process modeling is a graphical representation or put simply an illustration of an organization’s business processes. This makes it a critical component for effective </a:t>
            </a:r>
            <a:r>
              <a:rPr lang="en-US" b="1" i="0" dirty="0">
                <a:solidFill>
                  <a:srgbClr val="292929"/>
                </a:solidFill>
                <a:effectLst/>
                <a:latin typeface="source-serif-pro"/>
              </a:rPr>
              <a:t>Business Process Management (BPM).</a:t>
            </a:r>
            <a:endParaRPr lang="en-US" b="0" i="0" dirty="0">
              <a:solidFill>
                <a:srgbClr val="292929"/>
              </a:solidFill>
              <a:effectLst/>
              <a:latin typeface="source-serif-pro"/>
            </a:endParaRPr>
          </a:p>
          <a:p>
            <a:pPr algn="l">
              <a:buFont typeface="Arial" panose="020B0604020202020204" pitchFamily="34" charset="0"/>
              <a:buChar char="•"/>
            </a:pPr>
            <a:r>
              <a:rPr lang="en-US" b="1" i="0" dirty="0">
                <a:solidFill>
                  <a:srgbClr val="292929"/>
                </a:solidFill>
                <a:effectLst/>
                <a:latin typeface="source-serif-pro"/>
              </a:rPr>
              <a:t> Business Process Model and Notation (BPMN) </a:t>
            </a:r>
            <a:r>
              <a:rPr lang="en-US" b="0" i="0" dirty="0">
                <a:solidFill>
                  <a:srgbClr val="292929"/>
                </a:solidFill>
                <a:effectLst/>
                <a:latin typeface="source-serif-pro"/>
              </a:rPr>
              <a:t>is a graphical representation for specifying business processes in a business process model.</a:t>
            </a:r>
          </a:p>
          <a:p>
            <a:pPr algn="l">
              <a:buFont typeface="Arial" panose="020B0604020202020204" pitchFamily="34" charset="0"/>
              <a:buChar char="•"/>
            </a:pPr>
            <a:r>
              <a:rPr lang="en-US" b="1" i="0" dirty="0">
                <a:solidFill>
                  <a:srgbClr val="292929"/>
                </a:solidFill>
                <a:effectLst/>
                <a:latin typeface="source-serif-pro"/>
              </a:rPr>
              <a:t> Decision Model and Notation (DMN) </a:t>
            </a:r>
            <a:r>
              <a:rPr lang="en-US" b="0" i="0" dirty="0">
                <a:solidFill>
                  <a:srgbClr val="292929"/>
                </a:solidFill>
                <a:effectLst/>
                <a:latin typeface="source-serif-pro"/>
              </a:rPr>
              <a:t>designed to work alongside </a:t>
            </a:r>
            <a:r>
              <a:rPr lang="en-US" b="1" i="0" dirty="0">
                <a:solidFill>
                  <a:srgbClr val="292929"/>
                </a:solidFill>
                <a:effectLst/>
                <a:latin typeface="source-serif-pro"/>
              </a:rPr>
              <a:t>BPMN </a:t>
            </a:r>
            <a:r>
              <a:rPr lang="en-US" b="0" i="0" dirty="0">
                <a:solidFill>
                  <a:srgbClr val="292929"/>
                </a:solidFill>
                <a:effectLst/>
                <a:latin typeface="source-serif-pro"/>
              </a:rPr>
              <a:t>and/or </a:t>
            </a:r>
            <a:r>
              <a:rPr lang="en-US" b="1" i="0" dirty="0">
                <a:solidFill>
                  <a:srgbClr val="292929"/>
                </a:solidFill>
                <a:effectLst/>
                <a:latin typeface="source-serif-pro"/>
              </a:rPr>
              <a:t>CMMN</a:t>
            </a:r>
            <a:r>
              <a:rPr lang="en-US" b="0" i="0" dirty="0">
                <a:solidFill>
                  <a:srgbClr val="292929"/>
                </a:solidFill>
                <a:effectLst/>
                <a:latin typeface="source-serif-pro"/>
              </a:rPr>
              <a:t>, providing a mechanism to model the decision-making associated with processes and cases.</a:t>
            </a:r>
          </a:p>
          <a:p>
            <a:pPr algn="l">
              <a:buFont typeface="Arial" panose="020B0604020202020204" pitchFamily="34" charset="0"/>
              <a:buChar char="•"/>
            </a:pPr>
            <a:r>
              <a:rPr lang="en-US" b="1" i="0" dirty="0">
                <a:solidFill>
                  <a:srgbClr val="292929"/>
                </a:solidFill>
                <a:effectLst/>
                <a:latin typeface="source-serif-pro"/>
              </a:rPr>
              <a:t> Case Management Model and Notation (CMMN) </a:t>
            </a:r>
            <a:r>
              <a:rPr lang="en-US" b="0" i="0" dirty="0">
                <a:solidFill>
                  <a:srgbClr val="292929"/>
                </a:solidFill>
                <a:effectLst/>
                <a:latin typeface="source-serif-pro"/>
              </a:rPr>
              <a:t>is a specification that defines a common meta-model and notation for modeling and graphically expressing a </a:t>
            </a:r>
            <a:r>
              <a:rPr lang="en-US" b="1" i="0" dirty="0">
                <a:solidFill>
                  <a:srgbClr val="292929"/>
                </a:solidFill>
                <a:effectLst/>
                <a:latin typeface="source-serif-pro"/>
              </a:rPr>
              <a:t>Case</a:t>
            </a:r>
            <a:r>
              <a:rPr lang="en-US" b="0" i="0" dirty="0">
                <a:solidFill>
                  <a:srgbClr val="292929"/>
                </a:solidFill>
                <a:effectLst/>
                <a:latin typeface="source-serif-pro"/>
              </a:rPr>
              <a:t>, as well as an interchange format for exchanging Case models among different tools.</a:t>
            </a:r>
          </a:p>
          <a:p>
            <a:endParaRPr lang="en-US" dirty="0"/>
          </a:p>
        </p:txBody>
      </p:sp>
    </p:spTree>
    <p:extLst>
      <p:ext uri="{BB962C8B-B14F-4D97-AF65-F5344CB8AC3E}">
        <p14:creationId xmlns:p14="http://schemas.microsoft.com/office/powerpoint/2010/main" val="97363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18F4-F7FC-4DF0-AF2F-0F6C9FD4ECFF}"/>
              </a:ext>
            </a:extLst>
          </p:cNvPr>
          <p:cNvSpPr>
            <a:spLocks noGrp="1"/>
          </p:cNvSpPr>
          <p:nvPr>
            <p:ph type="title"/>
          </p:nvPr>
        </p:nvSpPr>
        <p:spPr/>
        <p:txBody>
          <a:bodyPr/>
          <a:lstStyle/>
          <a:p>
            <a:r>
              <a:rPr lang="en-US" dirty="0"/>
              <a:t>BPM vs Workflow</a:t>
            </a:r>
          </a:p>
        </p:txBody>
      </p:sp>
      <p:sp>
        <p:nvSpPr>
          <p:cNvPr id="3" name="Content Placeholder 2">
            <a:extLst>
              <a:ext uri="{FF2B5EF4-FFF2-40B4-BE49-F238E27FC236}">
                <a16:creationId xmlns:a16="http://schemas.microsoft.com/office/drawing/2014/main" id="{B9E615C7-317E-425D-8F9E-F5329EDD5D15}"/>
              </a:ext>
            </a:extLst>
          </p:cNvPr>
          <p:cNvSpPr>
            <a:spLocks noGrp="1"/>
          </p:cNvSpPr>
          <p:nvPr>
            <p:ph idx="1"/>
          </p:nvPr>
        </p:nvSpPr>
        <p:spPr/>
        <p:txBody>
          <a:bodyPr/>
          <a:lstStyle/>
          <a:p>
            <a:pPr marL="0" indent="0" algn="just">
              <a:buNone/>
            </a:pPr>
            <a:r>
              <a:rPr lang="en-US" b="1"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A </a:t>
            </a:r>
            <a:r>
              <a:rPr lang="en-US" b="1" i="0" dirty="0">
                <a:solidFill>
                  <a:srgbClr val="000000"/>
                </a:solidFill>
                <a:effectLst/>
                <a:latin typeface="Open Sans" panose="020B0606030504020204" pitchFamily="34" charset="0"/>
              </a:rPr>
              <a:t>workflow</a:t>
            </a:r>
            <a:r>
              <a:rPr lang="en-US" b="0" i="0" dirty="0">
                <a:solidFill>
                  <a:srgbClr val="000000"/>
                </a:solidFill>
                <a:effectLst/>
                <a:latin typeface="Open Sans" panose="020B0606030504020204" pitchFamily="34" charset="0"/>
              </a:rPr>
              <a:t> is typically a series of activities or tasks that centralize resources and personnel into a flow of work and roles toward the closing of a goal. Workflow management is the establishment of a process that gives the architecture for monitoring, automating, and enhancing a workflow. Workflow software is a process automation tool.</a:t>
            </a:r>
          </a:p>
          <a:p>
            <a:pPr algn="just"/>
            <a:r>
              <a:rPr lang="en-US" b="0" i="0" dirty="0">
                <a:solidFill>
                  <a:srgbClr val="000000"/>
                </a:solidFill>
                <a:effectLst/>
                <a:latin typeface="Open Sans" panose="020B0606030504020204" pitchFamily="34" charset="0"/>
              </a:rPr>
              <a:t>- </a:t>
            </a:r>
            <a:r>
              <a:rPr lang="en-US" b="1" i="0" dirty="0">
                <a:solidFill>
                  <a:srgbClr val="000000"/>
                </a:solidFill>
                <a:effectLst/>
                <a:latin typeface="Open Sans" panose="020B0606030504020204" pitchFamily="34" charset="0"/>
              </a:rPr>
              <a:t>BPM</a:t>
            </a:r>
            <a:r>
              <a:rPr lang="en-US" b="0" i="0" dirty="0">
                <a:solidFill>
                  <a:srgbClr val="000000"/>
                </a:solidFill>
                <a:effectLst/>
                <a:latin typeface="Open Sans" panose="020B0606030504020204" pitchFamily="34" charset="0"/>
              </a:rPr>
              <a:t> is a larger process-optimization system that incorporates works collaboratively, automation tools, and human capital. It is a system that gets all of the cogs turning in unison to produce the best possible result. Business processes are used by all businesses to produce results, and BPM software simplifies those approaches to improve a more agile and responsive business.</a:t>
            </a:r>
          </a:p>
          <a:p>
            <a:endParaRPr lang="en-US" dirty="0"/>
          </a:p>
        </p:txBody>
      </p:sp>
    </p:spTree>
    <p:extLst>
      <p:ext uri="{BB962C8B-B14F-4D97-AF65-F5344CB8AC3E}">
        <p14:creationId xmlns:p14="http://schemas.microsoft.com/office/powerpoint/2010/main" val="329683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2D2-C4C5-4C42-80DB-45C729C1BE24}"/>
              </a:ext>
            </a:extLst>
          </p:cNvPr>
          <p:cNvSpPr>
            <a:spLocks noGrp="1"/>
          </p:cNvSpPr>
          <p:nvPr>
            <p:ph type="title"/>
          </p:nvPr>
        </p:nvSpPr>
        <p:spPr/>
        <p:txBody>
          <a:bodyPr/>
          <a:lstStyle/>
          <a:p>
            <a:r>
              <a:rPr lang="en-US" dirty="0"/>
              <a:t>BPMN</a:t>
            </a:r>
          </a:p>
        </p:txBody>
      </p:sp>
      <p:sp>
        <p:nvSpPr>
          <p:cNvPr id="3" name="Content Placeholder 2">
            <a:extLst>
              <a:ext uri="{FF2B5EF4-FFF2-40B4-BE49-F238E27FC236}">
                <a16:creationId xmlns:a16="http://schemas.microsoft.com/office/drawing/2014/main" id="{198FC6F8-587B-4FE2-8A4E-C23D4B1D1390}"/>
              </a:ext>
            </a:extLst>
          </p:cNvPr>
          <p:cNvSpPr>
            <a:spLocks noGrp="1"/>
          </p:cNvSpPr>
          <p:nvPr>
            <p:ph idx="1"/>
          </p:nvPr>
        </p:nvSpPr>
        <p:spPr/>
        <p:txBody>
          <a:bodyPr/>
          <a:lstStyle/>
          <a:p>
            <a:r>
              <a:rPr lang="en-US" b="1" i="0" dirty="0">
                <a:solidFill>
                  <a:srgbClr val="000000"/>
                </a:solidFill>
                <a:effectLst/>
                <a:latin typeface="Open Sans" panose="020B0606030504020204" pitchFamily="34" charset="0"/>
              </a:rPr>
              <a:t>- BPMN (Business Process Modeling Notation) </a:t>
            </a:r>
            <a:r>
              <a:rPr lang="en-US" b="0" i="0" dirty="0">
                <a:solidFill>
                  <a:srgbClr val="000000"/>
                </a:solidFill>
                <a:effectLst/>
                <a:latin typeface="Open Sans" panose="020B0606030504020204" pitchFamily="34" charset="0"/>
              </a:rPr>
              <a:t>is a graphical representation of a business process' phases.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It is a collection of diagramming rules for representing business processes. It's made to show a wide range of process flow interpretations within a business process, as well as communication between separate processes.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It is a flow chart method for modeling the steps of a planned business process from beginning to end. </a:t>
            </a:r>
          </a:p>
          <a:p>
            <a:r>
              <a:rPr lang="en-US" dirty="0">
                <a:solidFill>
                  <a:srgbClr val="000000"/>
                </a:solidFill>
                <a:latin typeface="Open Sans" panose="020B0606030504020204" pitchFamily="34" charset="0"/>
              </a:rPr>
              <a:t>- </a:t>
            </a:r>
            <a:r>
              <a:rPr lang="en-US" b="0" i="0" dirty="0">
                <a:solidFill>
                  <a:srgbClr val="000000"/>
                </a:solidFill>
                <a:effectLst/>
                <a:latin typeface="Open Sans" panose="020B0606030504020204" pitchFamily="34" charset="0"/>
              </a:rPr>
              <a:t>It is an essential piece of Business Process Management as it visually illustrates the series of business tasks and information flows required for completing a process.</a:t>
            </a:r>
            <a:endParaRPr lang="en-US" dirty="0"/>
          </a:p>
        </p:txBody>
      </p:sp>
    </p:spTree>
    <p:extLst>
      <p:ext uri="{BB962C8B-B14F-4D97-AF65-F5344CB8AC3E}">
        <p14:creationId xmlns:p14="http://schemas.microsoft.com/office/powerpoint/2010/main" val="362385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76A0-9F92-40DA-B1C9-A11DB9E6BF5D}"/>
              </a:ext>
            </a:extLst>
          </p:cNvPr>
          <p:cNvSpPr>
            <a:spLocks noGrp="1"/>
          </p:cNvSpPr>
          <p:nvPr>
            <p:ph type="title"/>
          </p:nvPr>
        </p:nvSpPr>
        <p:spPr/>
        <p:txBody>
          <a:bodyPr/>
          <a:lstStyle/>
          <a:p>
            <a:r>
              <a:rPr lang="en-US" b="1" i="0" dirty="0">
                <a:solidFill>
                  <a:srgbClr val="292929"/>
                </a:solidFill>
                <a:effectLst/>
                <a:latin typeface="sohne"/>
              </a:rPr>
              <a:t>What is Camunda?</a:t>
            </a:r>
            <a:endParaRPr lang="en-US" dirty="0"/>
          </a:p>
        </p:txBody>
      </p:sp>
      <p:sp>
        <p:nvSpPr>
          <p:cNvPr id="3" name="Content Placeholder 2">
            <a:extLst>
              <a:ext uri="{FF2B5EF4-FFF2-40B4-BE49-F238E27FC236}">
                <a16:creationId xmlns:a16="http://schemas.microsoft.com/office/drawing/2014/main" id="{17F5F49C-8A26-4FF6-B391-B0278C90DA7D}"/>
              </a:ext>
            </a:extLst>
          </p:cNvPr>
          <p:cNvSpPr>
            <a:spLocks noGrp="1"/>
          </p:cNvSpPr>
          <p:nvPr>
            <p:ph idx="1"/>
          </p:nvPr>
        </p:nvSpPr>
        <p:spPr/>
        <p:txBody>
          <a:bodyPr>
            <a:normAutofit/>
          </a:bodyPr>
          <a:lstStyle/>
          <a:p>
            <a:r>
              <a:rPr lang="en-US" b="1" i="0" dirty="0">
                <a:solidFill>
                  <a:srgbClr val="292929"/>
                </a:solidFill>
                <a:effectLst/>
                <a:latin typeface="Source Serif"/>
              </a:rPr>
              <a:t>- Camunda </a:t>
            </a:r>
            <a:r>
              <a:rPr lang="en-US" b="0" i="0" dirty="0">
                <a:solidFill>
                  <a:srgbClr val="292929"/>
                </a:solidFill>
                <a:effectLst/>
                <a:latin typeface="Source Serif"/>
              </a:rPr>
              <a:t>is an open-source, Java-based framework that </a:t>
            </a:r>
            <a:r>
              <a:rPr lang="en-US" b="0" i="0" dirty="0">
                <a:solidFill>
                  <a:srgbClr val="000000"/>
                </a:solidFill>
                <a:effectLst/>
                <a:latin typeface="Source Serif"/>
              </a:rPr>
              <a:t>generates workflow and determines the models by running implemented models in production, as well as allowing users to complete workflow tasks that have been allocated to them.</a:t>
            </a:r>
          </a:p>
          <a:p>
            <a:r>
              <a:rPr lang="en-US" dirty="0">
                <a:latin typeface="Source Serif"/>
              </a:rPr>
              <a:t>- </a:t>
            </a:r>
            <a:r>
              <a:rPr lang="en-US" b="0" i="0" dirty="0">
                <a:solidFill>
                  <a:srgbClr val="000000"/>
                </a:solidFill>
                <a:effectLst/>
                <a:latin typeface="Source Serif"/>
              </a:rPr>
              <a:t>Camunda can also be used as a single workflow engine server within a Java application, and it provides non-Java developers with the REST API as well as all the client libraries for connecting to the remote workflow engine. </a:t>
            </a:r>
            <a:endParaRPr lang="en-US" dirty="0">
              <a:latin typeface="Source Serif"/>
            </a:endParaRPr>
          </a:p>
          <a:p>
            <a:r>
              <a:rPr lang="en-US" b="0" i="0" dirty="0">
                <a:solidFill>
                  <a:srgbClr val="292929"/>
                </a:solidFill>
                <a:effectLst/>
                <a:latin typeface="Source Serif"/>
              </a:rPr>
              <a:t>- </a:t>
            </a:r>
            <a:r>
              <a:rPr lang="en-US" dirty="0">
                <a:solidFill>
                  <a:srgbClr val="292929"/>
                </a:solidFill>
                <a:latin typeface="Source Serif"/>
              </a:rPr>
              <a:t>Camunda </a:t>
            </a:r>
            <a:r>
              <a:rPr lang="en-US" b="0" i="0" dirty="0">
                <a:solidFill>
                  <a:srgbClr val="292929"/>
                </a:solidFill>
                <a:effectLst/>
                <a:latin typeface="Source Serif"/>
              </a:rPr>
              <a:t>supports </a:t>
            </a:r>
            <a:r>
              <a:rPr lang="en-US" b="1" i="0" dirty="0">
                <a:solidFill>
                  <a:srgbClr val="292929"/>
                </a:solidFill>
                <a:effectLst/>
                <a:latin typeface="Source Serif"/>
              </a:rPr>
              <a:t>Business Process BPMN </a:t>
            </a:r>
            <a:r>
              <a:rPr lang="en-US" b="0" i="0" dirty="0">
                <a:solidFill>
                  <a:srgbClr val="292929"/>
                </a:solidFill>
                <a:effectLst/>
                <a:latin typeface="Source Serif"/>
              </a:rPr>
              <a:t>for </a:t>
            </a:r>
            <a:r>
              <a:rPr lang="en-US" b="1" i="0" dirty="0">
                <a:solidFill>
                  <a:srgbClr val="292929"/>
                </a:solidFill>
                <a:effectLst/>
                <a:latin typeface="Source Serif"/>
              </a:rPr>
              <a:t>Workflow </a:t>
            </a:r>
            <a:r>
              <a:rPr lang="en-US" b="0" i="0" dirty="0">
                <a:solidFill>
                  <a:srgbClr val="292929"/>
                </a:solidFill>
                <a:effectLst/>
                <a:latin typeface="Source Serif"/>
              </a:rPr>
              <a:t>and </a:t>
            </a:r>
            <a:r>
              <a:rPr lang="en-US" b="1" i="0" dirty="0">
                <a:solidFill>
                  <a:srgbClr val="292929"/>
                </a:solidFill>
                <a:effectLst/>
                <a:latin typeface="Source Serif"/>
              </a:rPr>
              <a:t>Process Automation,</a:t>
            </a:r>
            <a:r>
              <a:rPr lang="en-US" b="0" i="0" dirty="0">
                <a:solidFill>
                  <a:srgbClr val="292929"/>
                </a:solidFill>
                <a:effectLst/>
                <a:latin typeface="Source Serif"/>
              </a:rPr>
              <a:t> </a:t>
            </a:r>
            <a:r>
              <a:rPr lang="en-US" b="1" i="0" dirty="0">
                <a:solidFill>
                  <a:srgbClr val="292929"/>
                </a:solidFill>
                <a:effectLst/>
                <a:latin typeface="Source Serif"/>
              </a:rPr>
              <a:t>CMMN </a:t>
            </a:r>
            <a:r>
              <a:rPr lang="en-US" b="0" i="0" dirty="0">
                <a:solidFill>
                  <a:srgbClr val="292929"/>
                </a:solidFill>
                <a:effectLst/>
                <a:latin typeface="Source Serif"/>
              </a:rPr>
              <a:t>for </a:t>
            </a:r>
            <a:r>
              <a:rPr lang="en-US" b="1" i="0" dirty="0">
                <a:solidFill>
                  <a:srgbClr val="292929"/>
                </a:solidFill>
                <a:effectLst/>
                <a:latin typeface="Source Serif"/>
              </a:rPr>
              <a:t>Case Management, </a:t>
            </a:r>
            <a:r>
              <a:rPr lang="en-US" b="0" i="0" dirty="0">
                <a:solidFill>
                  <a:srgbClr val="292929"/>
                </a:solidFill>
                <a:effectLst/>
                <a:latin typeface="Source Serif"/>
              </a:rPr>
              <a:t>and </a:t>
            </a:r>
            <a:r>
              <a:rPr lang="en-US" b="1" i="0" dirty="0">
                <a:solidFill>
                  <a:srgbClr val="292929"/>
                </a:solidFill>
                <a:effectLst/>
                <a:latin typeface="Source Serif"/>
              </a:rPr>
              <a:t>DMN </a:t>
            </a:r>
            <a:r>
              <a:rPr lang="en-US" b="0" i="0" dirty="0">
                <a:solidFill>
                  <a:srgbClr val="292929"/>
                </a:solidFill>
                <a:effectLst/>
                <a:latin typeface="Source Serif"/>
              </a:rPr>
              <a:t>for Business Decision Management. </a:t>
            </a:r>
          </a:p>
          <a:p>
            <a:r>
              <a:rPr lang="en-US" dirty="0">
                <a:solidFill>
                  <a:srgbClr val="292929"/>
                </a:solidFill>
                <a:latin typeface="Source Serif"/>
              </a:rPr>
              <a:t>- </a:t>
            </a:r>
            <a:r>
              <a:rPr lang="en-US" b="0" i="0" dirty="0">
                <a:solidFill>
                  <a:srgbClr val="292929"/>
                </a:solidFill>
                <a:effectLst/>
                <a:latin typeface="Source Serif"/>
              </a:rPr>
              <a:t>The </a:t>
            </a:r>
            <a:r>
              <a:rPr lang="en-US" b="1" i="0" dirty="0">
                <a:solidFill>
                  <a:srgbClr val="292929"/>
                </a:solidFill>
                <a:effectLst/>
                <a:latin typeface="Source Serif"/>
              </a:rPr>
              <a:t>Workflow Engine </a:t>
            </a:r>
            <a:r>
              <a:rPr lang="en-US" b="0" i="0" dirty="0">
                <a:solidFill>
                  <a:srgbClr val="292929"/>
                </a:solidFill>
                <a:effectLst/>
                <a:latin typeface="Source Serif"/>
              </a:rPr>
              <a:t>and </a:t>
            </a:r>
            <a:r>
              <a:rPr lang="en-US" b="1" i="0" dirty="0">
                <a:solidFill>
                  <a:srgbClr val="292929"/>
                </a:solidFill>
                <a:effectLst/>
                <a:latin typeface="Source Serif"/>
              </a:rPr>
              <a:t>Complaint Decision Engine </a:t>
            </a:r>
            <a:r>
              <a:rPr lang="en-US" b="0" i="0" dirty="0">
                <a:solidFill>
                  <a:srgbClr val="292929"/>
                </a:solidFill>
                <a:effectLst/>
                <a:latin typeface="Source Serif"/>
              </a:rPr>
              <a:t>can be embedded into Java applications as well as other applications using </a:t>
            </a:r>
            <a:r>
              <a:rPr lang="en-US" b="1" i="0" dirty="0">
                <a:solidFill>
                  <a:srgbClr val="292929"/>
                </a:solidFill>
                <a:effectLst/>
                <a:latin typeface="Source Serif"/>
              </a:rPr>
              <a:t>REST API </a:t>
            </a:r>
            <a:r>
              <a:rPr lang="en-US" b="0" i="0" dirty="0">
                <a:solidFill>
                  <a:srgbClr val="292929"/>
                </a:solidFill>
                <a:effectLst/>
                <a:latin typeface="Source Serif"/>
              </a:rPr>
              <a:t>exposed by </a:t>
            </a:r>
            <a:r>
              <a:rPr lang="en-US" b="1" i="0" dirty="0">
                <a:solidFill>
                  <a:srgbClr val="292929"/>
                </a:solidFill>
                <a:effectLst/>
                <a:latin typeface="Source Serif"/>
              </a:rPr>
              <a:t>Camunda.</a:t>
            </a:r>
            <a:endParaRPr lang="en-US" b="0" i="0" dirty="0">
              <a:solidFill>
                <a:srgbClr val="000000"/>
              </a:solidFill>
              <a:effectLst/>
              <a:latin typeface="Source Serif"/>
            </a:endParaRPr>
          </a:p>
        </p:txBody>
      </p:sp>
    </p:spTree>
    <p:extLst>
      <p:ext uri="{BB962C8B-B14F-4D97-AF65-F5344CB8AC3E}">
        <p14:creationId xmlns:p14="http://schemas.microsoft.com/office/powerpoint/2010/main" val="262279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AF6-C8AA-49AF-B4B9-899E114A5DC8}"/>
              </a:ext>
            </a:extLst>
          </p:cNvPr>
          <p:cNvSpPr>
            <a:spLocks noGrp="1"/>
          </p:cNvSpPr>
          <p:nvPr>
            <p:ph type="title"/>
          </p:nvPr>
        </p:nvSpPr>
        <p:spPr/>
        <p:txBody>
          <a:bodyPr/>
          <a:lstStyle/>
          <a:p>
            <a:r>
              <a:rPr lang="en-US" dirty="0"/>
              <a:t>Features of </a:t>
            </a:r>
            <a:r>
              <a:rPr lang="en-US" dirty="0" err="1"/>
              <a:t>camunda</a:t>
            </a:r>
            <a:endParaRPr lang="en-US" dirty="0"/>
          </a:p>
        </p:txBody>
      </p:sp>
      <p:sp>
        <p:nvSpPr>
          <p:cNvPr id="3" name="Content Placeholder 2">
            <a:extLst>
              <a:ext uri="{FF2B5EF4-FFF2-40B4-BE49-F238E27FC236}">
                <a16:creationId xmlns:a16="http://schemas.microsoft.com/office/drawing/2014/main" id="{2E6EA0CD-4264-40B7-BEBD-F743432AF447}"/>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Camunda is a lightweight material.</a:t>
            </a:r>
          </a:p>
          <a:p>
            <a:pPr algn="l">
              <a:buFont typeface="Arial" panose="020B0604020202020204" pitchFamily="34" charset="0"/>
              <a:buChar char="•"/>
            </a:pPr>
            <a:r>
              <a:rPr lang="en-US" b="0" i="0" dirty="0">
                <a:solidFill>
                  <a:srgbClr val="000000"/>
                </a:solidFill>
                <a:effectLst/>
                <a:latin typeface="Open Sans" panose="020B0606030504020204" pitchFamily="34" charset="0"/>
              </a:rPr>
              <a:t>It is a Java-based platform that assists with the handling of engine servers.</a:t>
            </a:r>
          </a:p>
          <a:p>
            <a:pPr algn="l">
              <a:buFont typeface="Arial" panose="020B0604020202020204" pitchFamily="34" charset="0"/>
              <a:buChar char="•"/>
            </a:pPr>
            <a:r>
              <a:rPr lang="en-US" b="0" i="0" dirty="0">
                <a:solidFill>
                  <a:srgbClr val="000000"/>
                </a:solidFill>
                <a:effectLst/>
                <a:latin typeface="Open Sans" panose="020B0606030504020204" pitchFamily="34" charset="0"/>
              </a:rPr>
              <a:t>It also provides the REST API and client frameworks for non-Java developers to develop applications.</a:t>
            </a:r>
          </a:p>
          <a:p>
            <a:pPr algn="l">
              <a:buFont typeface="Arial" panose="020B0604020202020204" pitchFamily="34" charset="0"/>
              <a:buChar char="•"/>
            </a:pPr>
            <a:r>
              <a:rPr lang="en-US" b="0" i="0" dirty="0">
                <a:solidFill>
                  <a:srgbClr val="000000"/>
                </a:solidFill>
                <a:effectLst/>
                <a:latin typeface="Open Sans" panose="020B0606030504020204" pitchFamily="34" charset="0"/>
              </a:rPr>
              <a:t>Reports Dashboards.</a:t>
            </a:r>
          </a:p>
          <a:p>
            <a:pPr algn="l">
              <a:buFont typeface="Arial" panose="020B0604020202020204" pitchFamily="34" charset="0"/>
              <a:buChar char="•"/>
            </a:pPr>
            <a:r>
              <a:rPr lang="en-US" b="0" i="0" dirty="0">
                <a:solidFill>
                  <a:srgbClr val="000000"/>
                </a:solidFill>
                <a:effectLst/>
                <a:latin typeface="Open Sans" panose="020B0606030504020204" pitchFamily="34" charset="0"/>
              </a:rPr>
              <a:t>Camunda is suitable for live editing.</a:t>
            </a:r>
          </a:p>
          <a:p>
            <a:endParaRPr lang="en-US" dirty="0"/>
          </a:p>
        </p:txBody>
      </p:sp>
    </p:spTree>
    <p:extLst>
      <p:ext uri="{BB962C8B-B14F-4D97-AF65-F5344CB8AC3E}">
        <p14:creationId xmlns:p14="http://schemas.microsoft.com/office/powerpoint/2010/main" val="156804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210</TotalTime>
  <Words>1428</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Open Sans</vt:lpstr>
      <vt:lpstr>Segoe UI</vt:lpstr>
      <vt:lpstr>sohne</vt:lpstr>
      <vt:lpstr>Source Serif</vt:lpstr>
      <vt:lpstr>source-serif-pro</vt:lpstr>
      <vt:lpstr>Times New Roman</vt:lpstr>
      <vt:lpstr>Tw Cen MT</vt:lpstr>
      <vt:lpstr>Tw Cen MT Condensed</vt:lpstr>
      <vt:lpstr>Wingdings 3</vt:lpstr>
      <vt:lpstr>Integral</vt:lpstr>
      <vt:lpstr>CAmunda</vt:lpstr>
      <vt:lpstr>Insight on  Business Processes </vt:lpstr>
      <vt:lpstr>Business Process Management </vt:lpstr>
      <vt:lpstr>What is Workflow?</vt:lpstr>
      <vt:lpstr>Business Process Modeling</vt:lpstr>
      <vt:lpstr>BPM vs Workflow</vt:lpstr>
      <vt:lpstr>BPMN</vt:lpstr>
      <vt:lpstr>What is Camunda?</vt:lpstr>
      <vt:lpstr>Features of camunda</vt:lpstr>
      <vt:lpstr>Camunda cloud</vt:lpstr>
      <vt:lpstr>Web applications  offered by Camunda</vt:lpstr>
      <vt:lpstr>Camunda cockpit  (What we use mostly)</vt:lpstr>
      <vt:lpstr>Camunda tasklist</vt:lpstr>
      <vt:lpstr>Camunda Modeler</vt:lpstr>
      <vt:lpstr>Camunda modeler: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CAmunda</dc:title>
  <dc:creator>Sanskar Dwivedi</dc:creator>
  <cp:lastModifiedBy>Sanskar Dwivedi</cp:lastModifiedBy>
  <cp:revision>11</cp:revision>
  <dcterms:created xsi:type="dcterms:W3CDTF">2023-03-08T09:55:10Z</dcterms:created>
  <dcterms:modified xsi:type="dcterms:W3CDTF">2023-03-15T12:26:38Z</dcterms:modified>
</cp:coreProperties>
</file>