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57"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188377-EBA1-4EAF-8CCA-3FBB31D37BCC}"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F5080-6FC3-4B6D-B548-25D3747C3958}" type="slidenum">
              <a:rPr lang="en-US" smtClean="0"/>
              <a:t>‹#›</a:t>
            </a:fld>
            <a:endParaRPr lang="en-US"/>
          </a:p>
        </p:txBody>
      </p:sp>
    </p:spTree>
    <p:extLst>
      <p:ext uri="{BB962C8B-B14F-4D97-AF65-F5344CB8AC3E}">
        <p14:creationId xmlns:p14="http://schemas.microsoft.com/office/powerpoint/2010/main" val="2890414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188377-EBA1-4EAF-8CCA-3FBB31D37BCC}"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F5080-6FC3-4B6D-B548-25D3747C3958}" type="slidenum">
              <a:rPr lang="en-US" smtClean="0"/>
              <a:t>‹#›</a:t>
            </a:fld>
            <a:endParaRPr lang="en-US"/>
          </a:p>
        </p:txBody>
      </p:sp>
    </p:spTree>
    <p:extLst>
      <p:ext uri="{BB962C8B-B14F-4D97-AF65-F5344CB8AC3E}">
        <p14:creationId xmlns:p14="http://schemas.microsoft.com/office/powerpoint/2010/main" val="868072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188377-EBA1-4EAF-8CCA-3FBB31D37BCC}"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F5080-6FC3-4B6D-B548-25D3747C395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13061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188377-EBA1-4EAF-8CCA-3FBB31D37BCC}"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F5080-6FC3-4B6D-B548-25D3747C3958}" type="slidenum">
              <a:rPr lang="en-US" smtClean="0"/>
              <a:t>‹#›</a:t>
            </a:fld>
            <a:endParaRPr lang="en-US"/>
          </a:p>
        </p:txBody>
      </p:sp>
    </p:spTree>
    <p:extLst>
      <p:ext uri="{BB962C8B-B14F-4D97-AF65-F5344CB8AC3E}">
        <p14:creationId xmlns:p14="http://schemas.microsoft.com/office/powerpoint/2010/main" val="2492511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188377-EBA1-4EAF-8CCA-3FBB31D37BCC}"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F5080-6FC3-4B6D-B548-25D3747C395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98600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188377-EBA1-4EAF-8CCA-3FBB31D37BCC}"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F5080-6FC3-4B6D-B548-25D3747C3958}" type="slidenum">
              <a:rPr lang="en-US" smtClean="0"/>
              <a:t>‹#›</a:t>
            </a:fld>
            <a:endParaRPr lang="en-US"/>
          </a:p>
        </p:txBody>
      </p:sp>
    </p:spTree>
    <p:extLst>
      <p:ext uri="{BB962C8B-B14F-4D97-AF65-F5344CB8AC3E}">
        <p14:creationId xmlns:p14="http://schemas.microsoft.com/office/powerpoint/2010/main" val="3305211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88377-EBA1-4EAF-8CCA-3FBB31D37BCC}"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F5080-6FC3-4B6D-B548-25D3747C3958}" type="slidenum">
              <a:rPr lang="en-US" smtClean="0"/>
              <a:t>‹#›</a:t>
            </a:fld>
            <a:endParaRPr lang="en-US"/>
          </a:p>
        </p:txBody>
      </p:sp>
    </p:spTree>
    <p:extLst>
      <p:ext uri="{BB962C8B-B14F-4D97-AF65-F5344CB8AC3E}">
        <p14:creationId xmlns:p14="http://schemas.microsoft.com/office/powerpoint/2010/main" val="2034497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88377-EBA1-4EAF-8CCA-3FBB31D37BCC}"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F5080-6FC3-4B6D-B548-25D3747C3958}" type="slidenum">
              <a:rPr lang="en-US" smtClean="0"/>
              <a:t>‹#›</a:t>
            </a:fld>
            <a:endParaRPr lang="en-US"/>
          </a:p>
        </p:txBody>
      </p:sp>
    </p:spTree>
    <p:extLst>
      <p:ext uri="{BB962C8B-B14F-4D97-AF65-F5344CB8AC3E}">
        <p14:creationId xmlns:p14="http://schemas.microsoft.com/office/powerpoint/2010/main" val="758396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188377-EBA1-4EAF-8CCA-3FBB31D37BCC}"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F5080-6FC3-4B6D-B548-25D3747C3958}" type="slidenum">
              <a:rPr lang="en-US" smtClean="0"/>
              <a:t>‹#›</a:t>
            </a:fld>
            <a:endParaRPr lang="en-US"/>
          </a:p>
        </p:txBody>
      </p:sp>
    </p:spTree>
    <p:extLst>
      <p:ext uri="{BB962C8B-B14F-4D97-AF65-F5344CB8AC3E}">
        <p14:creationId xmlns:p14="http://schemas.microsoft.com/office/powerpoint/2010/main" val="2824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188377-EBA1-4EAF-8CCA-3FBB31D37BCC}"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F5080-6FC3-4B6D-B548-25D3747C3958}" type="slidenum">
              <a:rPr lang="en-US" smtClean="0"/>
              <a:t>‹#›</a:t>
            </a:fld>
            <a:endParaRPr lang="en-US"/>
          </a:p>
        </p:txBody>
      </p:sp>
    </p:spTree>
    <p:extLst>
      <p:ext uri="{BB962C8B-B14F-4D97-AF65-F5344CB8AC3E}">
        <p14:creationId xmlns:p14="http://schemas.microsoft.com/office/powerpoint/2010/main" val="119935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188377-EBA1-4EAF-8CCA-3FBB31D37BCC}"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9F5080-6FC3-4B6D-B548-25D3747C3958}" type="slidenum">
              <a:rPr lang="en-US" smtClean="0"/>
              <a:t>‹#›</a:t>
            </a:fld>
            <a:endParaRPr lang="en-US"/>
          </a:p>
        </p:txBody>
      </p:sp>
    </p:spTree>
    <p:extLst>
      <p:ext uri="{BB962C8B-B14F-4D97-AF65-F5344CB8AC3E}">
        <p14:creationId xmlns:p14="http://schemas.microsoft.com/office/powerpoint/2010/main" val="2710988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188377-EBA1-4EAF-8CCA-3FBB31D37BCC}" type="datetimeFigureOut">
              <a:rPr lang="en-US" smtClean="0"/>
              <a:t>3/22/2023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9F5080-6FC3-4B6D-B548-25D3747C3958}" type="slidenum">
              <a:rPr lang="en-US" smtClean="0"/>
              <a:t>‹#›</a:t>
            </a:fld>
            <a:endParaRPr lang="en-US"/>
          </a:p>
        </p:txBody>
      </p:sp>
    </p:spTree>
    <p:extLst>
      <p:ext uri="{BB962C8B-B14F-4D97-AF65-F5344CB8AC3E}">
        <p14:creationId xmlns:p14="http://schemas.microsoft.com/office/powerpoint/2010/main" val="782685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188377-EBA1-4EAF-8CCA-3FBB31D37BCC}" type="datetimeFigureOut">
              <a:rPr lang="en-US" smtClean="0"/>
              <a:t>3/22/2023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9F5080-6FC3-4B6D-B548-25D3747C3958}" type="slidenum">
              <a:rPr lang="en-US" smtClean="0"/>
              <a:t>‹#›</a:t>
            </a:fld>
            <a:endParaRPr lang="en-US"/>
          </a:p>
        </p:txBody>
      </p:sp>
    </p:spTree>
    <p:extLst>
      <p:ext uri="{BB962C8B-B14F-4D97-AF65-F5344CB8AC3E}">
        <p14:creationId xmlns:p14="http://schemas.microsoft.com/office/powerpoint/2010/main" val="2392400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188377-EBA1-4EAF-8CCA-3FBB31D37BCC}" type="datetimeFigureOut">
              <a:rPr lang="en-US" smtClean="0"/>
              <a:t>3/22/2023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9F5080-6FC3-4B6D-B548-25D3747C3958}" type="slidenum">
              <a:rPr lang="en-US" smtClean="0"/>
              <a:t>‹#›</a:t>
            </a:fld>
            <a:endParaRPr lang="en-US"/>
          </a:p>
        </p:txBody>
      </p:sp>
    </p:spTree>
    <p:extLst>
      <p:ext uri="{BB962C8B-B14F-4D97-AF65-F5344CB8AC3E}">
        <p14:creationId xmlns:p14="http://schemas.microsoft.com/office/powerpoint/2010/main" val="1825321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188377-EBA1-4EAF-8CCA-3FBB31D37BCC}"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9F5080-6FC3-4B6D-B548-25D3747C3958}" type="slidenum">
              <a:rPr lang="en-US" smtClean="0"/>
              <a:t>‹#›</a:t>
            </a:fld>
            <a:endParaRPr lang="en-US"/>
          </a:p>
        </p:txBody>
      </p:sp>
    </p:spTree>
    <p:extLst>
      <p:ext uri="{BB962C8B-B14F-4D97-AF65-F5344CB8AC3E}">
        <p14:creationId xmlns:p14="http://schemas.microsoft.com/office/powerpoint/2010/main" val="2510131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188377-EBA1-4EAF-8CCA-3FBB31D37BCC}"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9F5080-6FC3-4B6D-B548-25D3747C3958}" type="slidenum">
              <a:rPr lang="en-US" smtClean="0"/>
              <a:t>‹#›</a:t>
            </a:fld>
            <a:endParaRPr lang="en-US"/>
          </a:p>
        </p:txBody>
      </p:sp>
    </p:spTree>
    <p:extLst>
      <p:ext uri="{BB962C8B-B14F-4D97-AF65-F5344CB8AC3E}">
        <p14:creationId xmlns:p14="http://schemas.microsoft.com/office/powerpoint/2010/main" val="2376977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188377-EBA1-4EAF-8CCA-3FBB31D37BCC}" type="datetimeFigureOut">
              <a:rPr lang="en-US" smtClean="0"/>
              <a:t>3/22/2023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29F5080-6FC3-4B6D-B548-25D3747C3958}" type="slidenum">
              <a:rPr lang="en-US" smtClean="0"/>
              <a:t>‹#›</a:t>
            </a:fld>
            <a:endParaRPr lang="en-US"/>
          </a:p>
        </p:txBody>
      </p:sp>
    </p:spTree>
    <p:extLst>
      <p:ext uri="{BB962C8B-B14F-4D97-AF65-F5344CB8AC3E}">
        <p14:creationId xmlns:p14="http://schemas.microsoft.com/office/powerpoint/2010/main" val="2496186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BEF39-3B27-472A-B95D-90395D9876EC}"/>
              </a:ext>
            </a:extLst>
          </p:cNvPr>
          <p:cNvSpPr>
            <a:spLocks noGrp="1"/>
          </p:cNvSpPr>
          <p:nvPr>
            <p:ph type="ctrTitle"/>
          </p:nvPr>
        </p:nvSpPr>
        <p:spPr>
          <a:xfrm>
            <a:off x="985969" y="4553712"/>
            <a:ext cx="8288032" cy="1096316"/>
          </a:xfrm>
        </p:spPr>
        <p:txBody>
          <a:bodyPr>
            <a:noAutofit/>
          </a:bodyPr>
          <a:lstStyle/>
          <a:p>
            <a:pPr algn="ctr"/>
            <a:r>
              <a:rPr lang="en-US" sz="4000" b="0" i="0" dirty="0">
                <a:solidFill>
                  <a:srgbClr val="292929"/>
                </a:solidFill>
                <a:effectLst/>
                <a:latin typeface="fell"/>
              </a:rPr>
              <a:t>Distributed Tracing in Microservices using Zipkin, Sleuth and ELK Stack</a:t>
            </a:r>
            <a:endParaRPr lang="en-US" sz="4000" dirty="0"/>
          </a:p>
        </p:txBody>
      </p:sp>
      <p:sp>
        <p:nvSpPr>
          <p:cNvPr id="3" name="Subtitle 2">
            <a:extLst>
              <a:ext uri="{FF2B5EF4-FFF2-40B4-BE49-F238E27FC236}">
                <a16:creationId xmlns:a16="http://schemas.microsoft.com/office/drawing/2014/main" id="{CD27DFEA-31BA-466F-8F2E-AD22B506E866}"/>
              </a:ext>
            </a:extLst>
          </p:cNvPr>
          <p:cNvSpPr>
            <a:spLocks noGrp="1"/>
          </p:cNvSpPr>
          <p:nvPr>
            <p:ph type="subTitle" idx="1"/>
          </p:nvPr>
        </p:nvSpPr>
        <p:spPr>
          <a:xfrm>
            <a:off x="985969" y="5650029"/>
            <a:ext cx="8288032" cy="469122"/>
          </a:xfrm>
        </p:spPr>
        <p:txBody>
          <a:bodyPr>
            <a:normAutofit/>
          </a:bodyPr>
          <a:lstStyle/>
          <a:p>
            <a:pPr algn="ctr"/>
            <a:r>
              <a:rPr lang="en-US" dirty="0"/>
              <a:t>- Sanskar Dwivedi | Software Developer (DX1) | SmartOps CALA</a:t>
            </a:r>
          </a:p>
        </p:txBody>
      </p:sp>
      <p:pic>
        <p:nvPicPr>
          <p:cNvPr id="5" name="Picture 4" descr="Diagram&#10;&#10;Description automatically generated">
            <a:extLst>
              <a:ext uri="{FF2B5EF4-FFF2-40B4-BE49-F238E27FC236}">
                <a16:creationId xmlns:a16="http://schemas.microsoft.com/office/drawing/2014/main" id="{AE7A71F7-536B-41A7-B74E-222B89319180}"/>
              </a:ext>
            </a:extLst>
          </p:cNvPr>
          <p:cNvPicPr>
            <a:picLocks noChangeAspect="1"/>
          </p:cNvPicPr>
          <p:nvPr/>
        </p:nvPicPr>
        <p:blipFill>
          <a:blip r:embed="rId2"/>
          <a:stretch>
            <a:fillRect/>
          </a:stretch>
        </p:blipFill>
        <p:spPr>
          <a:xfrm>
            <a:off x="2089016" y="934222"/>
            <a:ext cx="6081937" cy="3299450"/>
          </a:xfrm>
          <a:prstGeom prst="rect">
            <a:avLst/>
          </a:prstGeom>
        </p:spPr>
      </p:pic>
    </p:spTree>
    <p:extLst>
      <p:ext uri="{BB962C8B-B14F-4D97-AF65-F5344CB8AC3E}">
        <p14:creationId xmlns:p14="http://schemas.microsoft.com/office/powerpoint/2010/main" val="4230515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E09AF-8775-427F-85CC-0E8CE2B3E489}"/>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3B02AD0E-80D3-43B5-9B3D-30E08A162D6E}"/>
              </a:ext>
            </a:extLst>
          </p:cNvPr>
          <p:cNvSpPr>
            <a:spLocks noGrp="1"/>
          </p:cNvSpPr>
          <p:nvPr>
            <p:ph idx="1"/>
          </p:nvPr>
        </p:nvSpPr>
        <p:spPr/>
        <p:txBody>
          <a:bodyPr/>
          <a:lstStyle/>
          <a:p>
            <a:r>
              <a:rPr lang="en-US" b="0" i="0" dirty="0">
                <a:solidFill>
                  <a:srgbClr val="333333"/>
                </a:solidFill>
                <a:effectLst/>
                <a:latin typeface="Helvetica Neue"/>
              </a:rPr>
              <a:t>You have applied the </a:t>
            </a:r>
            <a:r>
              <a:rPr lang="en-US" b="0" i="0" u="none" strike="noStrike" dirty="0">
                <a:solidFill>
                  <a:srgbClr val="428BCA"/>
                </a:solidFill>
                <a:effectLst/>
                <a:latin typeface="Helvetica Neue"/>
              </a:rPr>
              <a:t>Microservice architecture pattern</a:t>
            </a:r>
            <a:r>
              <a:rPr lang="en-US" b="0" i="0" dirty="0">
                <a:solidFill>
                  <a:srgbClr val="333333"/>
                </a:solidFill>
                <a:effectLst/>
                <a:latin typeface="Helvetica Neue"/>
              </a:rPr>
              <a:t>. </a:t>
            </a:r>
          </a:p>
          <a:p>
            <a:r>
              <a:rPr lang="en-US" b="0" i="0" dirty="0">
                <a:solidFill>
                  <a:srgbClr val="333333"/>
                </a:solidFill>
                <a:effectLst/>
                <a:latin typeface="Helvetica Neue"/>
              </a:rPr>
              <a:t>Requests often span multiple services. </a:t>
            </a:r>
          </a:p>
          <a:p>
            <a:r>
              <a:rPr lang="en-US" b="0" i="0" dirty="0">
                <a:solidFill>
                  <a:srgbClr val="333333"/>
                </a:solidFill>
                <a:effectLst/>
                <a:latin typeface="Helvetica Neue"/>
              </a:rPr>
              <a:t>Each service handles a request by performing one or more operations, e.g., database queries, publishes messages, etc.</a:t>
            </a:r>
            <a:endParaRPr lang="en-US" dirty="0"/>
          </a:p>
        </p:txBody>
      </p:sp>
    </p:spTree>
    <p:extLst>
      <p:ext uri="{BB962C8B-B14F-4D97-AF65-F5344CB8AC3E}">
        <p14:creationId xmlns:p14="http://schemas.microsoft.com/office/powerpoint/2010/main" val="1410857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3AEAD-EE49-4FD5-B247-F656724850AA}"/>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980B48E5-E7DA-48B9-A7E4-7D00014BC830}"/>
              </a:ext>
            </a:extLst>
          </p:cNvPr>
          <p:cNvSpPr>
            <a:spLocks noGrp="1"/>
          </p:cNvSpPr>
          <p:nvPr>
            <p:ph idx="1"/>
          </p:nvPr>
        </p:nvSpPr>
        <p:spPr/>
        <p:txBody>
          <a:bodyPr>
            <a:normAutofit/>
          </a:bodyPr>
          <a:lstStyle/>
          <a:p>
            <a:pPr marL="0" indent="0">
              <a:buNone/>
            </a:pPr>
            <a:r>
              <a:rPr lang="en-US" sz="4400" b="1" i="1" dirty="0">
                <a:solidFill>
                  <a:srgbClr val="333333"/>
                </a:solidFill>
                <a:effectLst/>
                <a:latin typeface="Helvetica Neue"/>
              </a:rPr>
              <a:t>How to understand the behavior of an application and troubleshoot problems?</a:t>
            </a:r>
            <a:endParaRPr lang="en-US" sz="4400" b="1" i="1" dirty="0"/>
          </a:p>
        </p:txBody>
      </p:sp>
    </p:spTree>
    <p:extLst>
      <p:ext uri="{BB962C8B-B14F-4D97-AF65-F5344CB8AC3E}">
        <p14:creationId xmlns:p14="http://schemas.microsoft.com/office/powerpoint/2010/main" val="256781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806F2-81BF-4F0C-AAE1-EC72E8BDE710}"/>
              </a:ext>
            </a:extLst>
          </p:cNvPr>
          <p:cNvSpPr>
            <a:spLocks noGrp="1"/>
          </p:cNvSpPr>
          <p:nvPr>
            <p:ph type="title"/>
          </p:nvPr>
        </p:nvSpPr>
        <p:spPr/>
        <p:txBody>
          <a:bodyPr/>
          <a:lstStyle/>
          <a:p>
            <a:r>
              <a:rPr lang="en-US" dirty="0"/>
              <a:t>Forces:</a:t>
            </a:r>
          </a:p>
        </p:txBody>
      </p:sp>
      <p:sp>
        <p:nvSpPr>
          <p:cNvPr id="3" name="Content Placeholder 2">
            <a:extLst>
              <a:ext uri="{FF2B5EF4-FFF2-40B4-BE49-F238E27FC236}">
                <a16:creationId xmlns:a16="http://schemas.microsoft.com/office/drawing/2014/main" id="{8A946FA9-74D9-4996-B7D7-39A23D77399A}"/>
              </a:ext>
            </a:extLst>
          </p:cNvPr>
          <p:cNvSpPr>
            <a:spLocks noGrp="1"/>
          </p:cNvSpPr>
          <p:nvPr>
            <p:ph idx="1"/>
          </p:nvPr>
        </p:nvSpPr>
        <p:spPr/>
        <p:txBody>
          <a:bodyPr/>
          <a:lstStyle/>
          <a:p>
            <a:pPr algn="l">
              <a:buFont typeface="Arial" panose="020B0604020202020204" pitchFamily="34" charset="0"/>
              <a:buChar char="•"/>
            </a:pPr>
            <a:r>
              <a:rPr lang="en-US" b="0" i="0" dirty="0">
                <a:solidFill>
                  <a:srgbClr val="333333"/>
                </a:solidFill>
                <a:effectLst/>
                <a:latin typeface="Helvetica Neue"/>
              </a:rPr>
              <a:t>External monitoring only tells you the overall response time and number of invocations - no insight into the individual operations</a:t>
            </a:r>
          </a:p>
          <a:p>
            <a:pPr algn="l">
              <a:buFont typeface="Arial" panose="020B0604020202020204" pitchFamily="34" charset="0"/>
              <a:buChar char="•"/>
            </a:pPr>
            <a:r>
              <a:rPr lang="en-US" b="0" i="0" dirty="0">
                <a:solidFill>
                  <a:srgbClr val="333333"/>
                </a:solidFill>
                <a:effectLst/>
                <a:latin typeface="Helvetica Neue"/>
              </a:rPr>
              <a:t>Any solution should have minimal runtime overhead</a:t>
            </a:r>
          </a:p>
          <a:p>
            <a:pPr algn="l">
              <a:buFont typeface="Arial" panose="020B0604020202020204" pitchFamily="34" charset="0"/>
              <a:buChar char="•"/>
            </a:pPr>
            <a:r>
              <a:rPr lang="en-US" b="0" i="0" dirty="0">
                <a:solidFill>
                  <a:srgbClr val="333333"/>
                </a:solidFill>
                <a:effectLst/>
                <a:latin typeface="Helvetica Neue"/>
              </a:rPr>
              <a:t>Log entries for a request are scattered across numerous logs</a:t>
            </a:r>
          </a:p>
          <a:p>
            <a:pPr marL="0" indent="0">
              <a:buNone/>
            </a:pPr>
            <a:endParaRPr lang="en-US" dirty="0"/>
          </a:p>
        </p:txBody>
      </p:sp>
    </p:spTree>
    <p:extLst>
      <p:ext uri="{BB962C8B-B14F-4D97-AF65-F5344CB8AC3E}">
        <p14:creationId xmlns:p14="http://schemas.microsoft.com/office/powerpoint/2010/main" val="1201894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D7C09-2B13-4B99-B30C-6487F0E3D4F9}"/>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93E9FA92-B72B-4B6D-BDE8-0E860E9AD0B2}"/>
              </a:ext>
            </a:extLst>
          </p:cNvPr>
          <p:cNvSpPr>
            <a:spLocks noGrp="1"/>
          </p:cNvSpPr>
          <p:nvPr>
            <p:ph idx="1"/>
          </p:nvPr>
        </p:nvSpPr>
        <p:spPr/>
        <p:txBody>
          <a:bodyPr/>
          <a:lstStyle/>
          <a:p>
            <a:pPr algn="l"/>
            <a:r>
              <a:rPr lang="en-US" b="0" i="0" dirty="0">
                <a:solidFill>
                  <a:srgbClr val="333333"/>
                </a:solidFill>
                <a:effectLst/>
                <a:latin typeface="Helvetica Neue"/>
              </a:rPr>
              <a:t>Instrument services with code that -</a:t>
            </a:r>
          </a:p>
          <a:p>
            <a:pPr algn="l">
              <a:buFont typeface="Arial" panose="020B0604020202020204" pitchFamily="34" charset="0"/>
              <a:buChar char="•"/>
            </a:pPr>
            <a:r>
              <a:rPr lang="en-US" b="0" i="0" dirty="0">
                <a:solidFill>
                  <a:srgbClr val="333333"/>
                </a:solidFill>
                <a:effectLst/>
                <a:latin typeface="Helvetica Neue"/>
              </a:rPr>
              <a:t>Assigns each external request a unique external request id</a:t>
            </a:r>
          </a:p>
          <a:p>
            <a:pPr algn="l">
              <a:buFont typeface="Arial" panose="020B0604020202020204" pitchFamily="34" charset="0"/>
              <a:buChar char="•"/>
            </a:pPr>
            <a:r>
              <a:rPr lang="en-US" b="0" i="0" dirty="0">
                <a:solidFill>
                  <a:srgbClr val="333333"/>
                </a:solidFill>
                <a:effectLst/>
                <a:latin typeface="Helvetica Neue"/>
              </a:rPr>
              <a:t>Passes the external request id to all services that are involved in handling the request</a:t>
            </a:r>
          </a:p>
          <a:p>
            <a:pPr algn="l">
              <a:buFont typeface="Arial" panose="020B0604020202020204" pitchFamily="34" charset="0"/>
              <a:buChar char="•"/>
            </a:pPr>
            <a:r>
              <a:rPr lang="en-US" b="0" i="0" dirty="0">
                <a:solidFill>
                  <a:srgbClr val="333333"/>
                </a:solidFill>
                <a:effectLst/>
                <a:latin typeface="Helvetica Neue"/>
              </a:rPr>
              <a:t>Includes the external request id in all </a:t>
            </a:r>
            <a:r>
              <a:rPr lang="en-US" b="0" i="0" u="none" strike="noStrike" dirty="0">
                <a:solidFill>
                  <a:schemeClr val="tx1"/>
                </a:solidFill>
                <a:effectLst/>
                <a:latin typeface="Helvetica Neue"/>
              </a:rPr>
              <a:t>log messages</a:t>
            </a:r>
            <a:endParaRPr lang="en-US" b="0" i="0" dirty="0">
              <a:solidFill>
                <a:schemeClr val="tx1"/>
              </a:solidFill>
              <a:effectLst/>
              <a:latin typeface="Helvetica Neue"/>
            </a:endParaRPr>
          </a:p>
          <a:p>
            <a:pPr algn="l">
              <a:buFont typeface="Arial" panose="020B0604020202020204" pitchFamily="34" charset="0"/>
              <a:buChar char="•"/>
            </a:pPr>
            <a:r>
              <a:rPr lang="en-US" b="0" i="0" dirty="0">
                <a:solidFill>
                  <a:srgbClr val="333333"/>
                </a:solidFill>
                <a:effectLst/>
                <a:latin typeface="Helvetica Neue"/>
              </a:rPr>
              <a:t>Records information (e.g., start time, end time) about the requests and operations performed when handling an external request in a centralized service</a:t>
            </a:r>
          </a:p>
          <a:p>
            <a:pPr marL="0" indent="0">
              <a:buNone/>
            </a:pPr>
            <a:endParaRPr lang="en-US" dirty="0"/>
          </a:p>
        </p:txBody>
      </p:sp>
    </p:spTree>
    <p:extLst>
      <p:ext uri="{BB962C8B-B14F-4D97-AF65-F5344CB8AC3E}">
        <p14:creationId xmlns:p14="http://schemas.microsoft.com/office/powerpoint/2010/main" val="946890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80409-0EAC-4DE8-8135-3E86CCFF1EC0}"/>
              </a:ext>
            </a:extLst>
          </p:cNvPr>
          <p:cNvSpPr>
            <a:spLocks noGrp="1"/>
          </p:cNvSpPr>
          <p:nvPr>
            <p:ph type="title"/>
          </p:nvPr>
        </p:nvSpPr>
        <p:spPr/>
        <p:txBody>
          <a:bodyPr/>
          <a:lstStyle/>
          <a:p>
            <a:r>
              <a:rPr lang="en-US" dirty="0"/>
              <a:t>Distributed Tracing: Summary</a:t>
            </a:r>
          </a:p>
        </p:txBody>
      </p:sp>
      <p:sp>
        <p:nvSpPr>
          <p:cNvPr id="3" name="Content Placeholder 2">
            <a:extLst>
              <a:ext uri="{FF2B5EF4-FFF2-40B4-BE49-F238E27FC236}">
                <a16:creationId xmlns:a16="http://schemas.microsoft.com/office/drawing/2014/main" id="{7F29AD4E-B9F0-498F-87A1-760A9E281EC6}"/>
              </a:ext>
            </a:extLst>
          </p:cNvPr>
          <p:cNvSpPr>
            <a:spLocks noGrp="1"/>
          </p:cNvSpPr>
          <p:nvPr>
            <p:ph idx="1"/>
          </p:nvPr>
        </p:nvSpPr>
        <p:spPr/>
        <p:txBody>
          <a:bodyPr/>
          <a:lstStyle/>
          <a:p>
            <a:pPr algn="l"/>
            <a:r>
              <a:rPr lang="en-US" b="0" i="0" dirty="0">
                <a:solidFill>
                  <a:srgbClr val="292929"/>
                </a:solidFill>
                <a:effectLst/>
                <a:latin typeface="source-serif-pro"/>
              </a:rPr>
              <a:t>One of the major challenges in microservices is the ability to debug issues and monitor them. A simple action can trigger a chain of microservice calls and it would be tedious to trace these actions across the invoked microservices. This is because each microservice runs in an environment isolated from other microservices, so they don’t share resources such as databases or log files. In addition to that, we might also want to track down why a certain microservice call is taking so much time in a given business flow.</a:t>
            </a:r>
          </a:p>
          <a:p>
            <a:pPr algn="l"/>
            <a:r>
              <a:rPr lang="en-US" b="0" i="0" dirty="0">
                <a:solidFill>
                  <a:srgbClr val="292929"/>
                </a:solidFill>
                <a:effectLst/>
                <a:latin typeface="source-serif-pro"/>
              </a:rPr>
              <a:t>The </a:t>
            </a:r>
            <a:r>
              <a:rPr lang="en-US" b="1" i="0" dirty="0">
                <a:solidFill>
                  <a:srgbClr val="292929"/>
                </a:solidFill>
                <a:effectLst/>
                <a:latin typeface="source-serif-pro"/>
              </a:rPr>
              <a:t>Distributed Tracing </a:t>
            </a:r>
            <a:r>
              <a:rPr lang="en-US" b="0" i="0" dirty="0">
                <a:solidFill>
                  <a:srgbClr val="292929"/>
                </a:solidFill>
                <a:effectLst/>
                <a:latin typeface="source-serif-pro"/>
              </a:rPr>
              <a:t>pattern addresses the above challenges developers face while building microservices. There are some helpful open-source tools that can be used for distributed tracing, when creating microservices with Spring Boot and Spring Cloud frameworks. </a:t>
            </a:r>
          </a:p>
          <a:p>
            <a:pPr marL="0" indent="0">
              <a:buNone/>
            </a:pPr>
            <a:endParaRPr lang="en-US" dirty="0"/>
          </a:p>
        </p:txBody>
      </p:sp>
    </p:spTree>
    <p:extLst>
      <p:ext uri="{BB962C8B-B14F-4D97-AF65-F5344CB8AC3E}">
        <p14:creationId xmlns:p14="http://schemas.microsoft.com/office/powerpoint/2010/main" val="694131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550D-E4B7-48D7-8226-7B6220162EF1}"/>
              </a:ext>
            </a:extLst>
          </p:cNvPr>
          <p:cNvSpPr>
            <a:spLocks noGrp="1"/>
          </p:cNvSpPr>
          <p:nvPr>
            <p:ph type="title"/>
          </p:nvPr>
        </p:nvSpPr>
        <p:spPr/>
        <p:txBody>
          <a:bodyPr/>
          <a:lstStyle/>
          <a:p>
            <a:r>
              <a:rPr lang="en-US" dirty="0"/>
              <a:t>Tools Used</a:t>
            </a:r>
          </a:p>
        </p:txBody>
      </p:sp>
      <p:sp>
        <p:nvSpPr>
          <p:cNvPr id="3" name="Content Placeholder 2">
            <a:extLst>
              <a:ext uri="{FF2B5EF4-FFF2-40B4-BE49-F238E27FC236}">
                <a16:creationId xmlns:a16="http://schemas.microsoft.com/office/drawing/2014/main" id="{BF922BBC-9531-4A0F-A7BF-CAC3BE020240}"/>
              </a:ext>
            </a:extLst>
          </p:cNvPr>
          <p:cNvSpPr>
            <a:spLocks noGrp="1"/>
          </p:cNvSpPr>
          <p:nvPr>
            <p:ph idx="1"/>
          </p:nvPr>
        </p:nvSpPr>
        <p:spPr/>
        <p:txBody>
          <a:bodyPr>
            <a:normAutofit fontScale="92500"/>
          </a:bodyPr>
          <a:lstStyle/>
          <a:p>
            <a:pPr algn="l"/>
            <a:r>
              <a:rPr lang="en-US" b="1" i="0" u="sng" dirty="0">
                <a:solidFill>
                  <a:schemeClr val="accent1"/>
                </a:solidFill>
                <a:effectLst/>
                <a:latin typeface="source-serif-pro"/>
              </a:rPr>
              <a:t>Spring Cloud Sleuth</a:t>
            </a:r>
            <a:r>
              <a:rPr lang="en-US" b="1" i="0" dirty="0">
                <a:solidFill>
                  <a:schemeClr val="accent1"/>
                </a:solidFill>
                <a:effectLst/>
                <a:latin typeface="source-serif-pro"/>
              </a:rPr>
              <a:t>: </a:t>
            </a:r>
            <a:r>
              <a:rPr lang="en-US" b="0" i="0" dirty="0">
                <a:solidFill>
                  <a:srgbClr val="292929"/>
                </a:solidFill>
                <a:effectLst/>
                <a:latin typeface="source-serif-pro"/>
              </a:rPr>
              <a:t>A Spring Cloud library that </a:t>
            </a:r>
            <a:r>
              <a:rPr lang="en-US" b="1" i="0" dirty="0">
                <a:solidFill>
                  <a:srgbClr val="292929"/>
                </a:solidFill>
                <a:effectLst/>
                <a:latin typeface="source-serif-pro"/>
              </a:rPr>
              <a:t>lets you track the progress of subsequent microservices by adding trace and span ids on the appropriate HTTP request headers</a:t>
            </a:r>
            <a:r>
              <a:rPr lang="en-US" b="0" i="0" dirty="0">
                <a:solidFill>
                  <a:srgbClr val="292929"/>
                </a:solidFill>
                <a:effectLst/>
                <a:latin typeface="source-serif-pro"/>
              </a:rPr>
              <a:t>. The library is based on the MDC (Mapped Diagnostic Context) concept, where you can easily extract values put to context and display them in the logs.</a:t>
            </a:r>
          </a:p>
          <a:p>
            <a:pPr algn="l"/>
            <a:r>
              <a:rPr lang="en-US" b="1" i="0" u="sng" dirty="0">
                <a:solidFill>
                  <a:schemeClr val="accent1"/>
                </a:solidFill>
                <a:effectLst/>
                <a:latin typeface="source-serif-pro"/>
              </a:rPr>
              <a:t>Zipkin</a:t>
            </a:r>
            <a:r>
              <a:rPr lang="en-US" b="1" i="0" dirty="0">
                <a:solidFill>
                  <a:schemeClr val="accent1"/>
                </a:solidFill>
                <a:effectLst/>
                <a:latin typeface="source-serif-pro"/>
              </a:rPr>
              <a:t>: </a:t>
            </a:r>
            <a:r>
              <a:rPr lang="en-US" b="0" i="0" dirty="0">
                <a:solidFill>
                  <a:srgbClr val="292929"/>
                </a:solidFill>
                <a:effectLst/>
                <a:latin typeface="source-serif-pro"/>
              </a:rPr>
              <a:t>A Java-based distributed tracing application that </a:t>
            </a:r>
            <a:r>
              <a:rPr lang="en-US" b="1" i="0" dirty="0">
                <a:solidFill>
                  <a:srgbClr val="292929"/>
                </a:solidFill>
                <a:effectLst/>
                <a:latin typeface="source-serif-pro"/>
              </a:rPr>
              <a:t>helps gather timing data for every request propagated between independent services</a:t>
            </a:r>
            <a:r>
              <a:rPr lang="en-US" b="0" i="0" dirty="0">
                <a:solidFill>
                  <a:srgbClr val="292929"/>
                </a:solidFill>
                <a:effectLst/>
                <a:latin typeface="source-serif-pro"/>
              </a:rPr>
              <a:t>. It has a simple management console where we can find a visualization of the time statistics generated by subsequent services.</a:t>
            </a:r>
          </a:p>
          <a:p>
            <a:pPr algn="l"/>
            <a:r>
              <a:rPr lang="en-US" b="1" i="0" u="sng" dirty="0">
                <a:solidFill>
                  <a:schemeClr val="accent1"/>
                </a:solidFill>
                <a:effectLst/>
                <a:latin typeface="source-serif-pro"/>
              </a:rPr>
              <a:t>ELK Stack</a:t>
            </a:r>
            <a:r>
              <a:rPr lang="en-US" b="1" i="0" dirty="0">
                <a:solidFill>
                  <a:schemeClr val="accent1"/>
                </a:solidFill>
                <a:effectLst/>
                <a:latin typeface="source-serif-pro"/>
              </a:rPr>
              <a:t>: </a:t>
            </a:r>
            <a:r>
              <a:rPr lang="en-US" b="0" i="0" dirty="0">
                <a:solidFill>
                  <a:srgbClr val="292929"/>
                </a:solidFill>
                <a:effectLst/>
                <a:latin typeface="source-serif-pro"/>
              </a:rPr>
              <a:t>Three opensource tools — </a:t>
            </a:r>
            <a:r>
              <a:rPr lang="en-US" b="1" i="0" u="sng" dirty="0">
                <a:solidFill>
                  <a:srgbClr val="292929"/>
                </a:solidFill>
                <a:effectLst/>
                <a:latin typeface="source-serif-pro"/>
              </a:rPr>
              <a:t>Elasticsearch</a:t>
            </a:r>
            <a:r>
              <a:rPr lang="en-US" b="0" i="0" dirty="0">
                <a:solidFill>
                  <a:srgbClr val="292929"/>
                </a:solidFill>
                <a:effectLst/>
                <a:latin typeface="source-serif-pro"/>
              </a:rPr>
              <a:t>, </a:t>
            </a:r>
            <a:r>
              <a:rPr lang="en-US" b="1" i="0" u="sng" dirty="0">
                <a:solidFill>
                  <a:srgbClr val="292929"/>
                </a:solidFill>
                <a:effectLst/>
                <a:latin typeface="source-serif-pro"/>
              </a:rPr>
              <a:t>Logstash</a:t>
            </a:r>
            <a:r>
              <a:rPr lang="en-US" b="0" i="0" dirty="0">
                <a:solidFill>
                  <a:srgbClr val="292929"/>
                </a:solidFill>
                <a:effectLst/>
                <a:latin typeface="source-serif-pro"/>
              </a:rPr>
              <a:t> and </a:t>
            </a:r>
            <a:r>
              <a:rPr lang="en-US" b="1" i="0" u="sng" dirty="0">
                <a:solidFill>
                  <a:srgbClr val="292929"/>
                </a:solidFill>
                <a:effectLst/>
                <a:latin typeface="source-serif-pro"/>
              </a:rPr>
              <a:t>Kibana</a:t>
            </a:r>
            <a:r>
              <a:rPr lang="en-US" b="0" i="0" dirty="0">
                <a:solidFill>
                  <a:srgbClr val="292929"/>
                </a:solidFill>
                <a:effectLst/>
                <a:latin typeface="source-serif-pro"/>
              </a:rPr>
              <a:t> form the ELK stack. They are used for searching, analyzing, and visualizing log data in real-time. Elasticsearch is a search and analytics engine. Logstash is a server‑side data processing pipeline that ingests data from multiple sources simultaneously, transforms it, and then sends it to a “stash” like Elasticsearch. Kibana lets us visualize this data with charts and graphs.</a:t>
            </a:r>
          </a:p>
        </p:txBody>
      </p:sp>
    </p:spTree>
    <p:extLst>
      <p:ext uri="{BB962C8B-B14F-4D97-AF65-F5344CB8AC3E}">
        <p14:creationId xmlns:p14="http://schemas.microsoft.com/office/powerpoint/2010/main" val="2752388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E3F86-C157-404D-BCA2-7DF74907B6E3}"/>
              </a:ext>
            </a:extLst>
          </p:cNvPr>
          <p:cNvSpPr>
            <a:spLocks noGrp="1"/>
          </p:cNvSpPr>
          <p:nvPr>
            <p:ph type="title"/>
          </p:nvPr>
        </p:nvSpPr>
        <p:spPr/>
        <p:txBody>
          <a:bodyPr/>
          <a:lstStyle/>
          <a:p>
            <a:r>
              <a:rPr lang="en-US" dirty="0"/>
              <a:t>How do they all work together?</a:t>
            </a:r>
          </a:p>
        </p:txBody>
      </p:sp>
      <p:pic>
        <p:nvPicPr>
          <p:cNvPr id="5" name="Content Placeholder 4">
            <a:extLst>
              <a:ext uri="{FF2B5EF4-FFF2-40B4-BE49-F238E27FC236}">
                <a16:creationId xmlns:a16="http://schemas.microsoft.com/office/drawing/2014/main" id="{1DEEDB23-1D08-4501-B60B-56B713449D9C}"/>
              </a:ext>
            </a:extLst>
          </p:cNvPr>
          <p:cNvPicPr>
            <a:picLocks noGrp="1" noChangeAspect="1"/>
          </p:cNvPicPr>
          <p:nvPr>
            <p:ph idx="1"/>
          </p:nvPr>
        </p:nvPicPr>
        <p:blipFill>
          <a:blip r:embed="rId2"/>
          <a:stretch>
            <a:fillRect/>
          </a:stretch>
        </p:blipFill>
        <p:spPr>
          <a:xfrm>
            <a:off x="1228519" y="2160588"/>
            <a:ext cx="7495000" cy="3881437"/>
          </a:xfrm>
        </p:spPr>
      </p:pic>
    </p:spTree>
    <p:extLst>
      <p:ext uri="{BB962C8B-B14F-4D97-AF65-F5344CB8AC3E}">
        <p14:creationId xmlns:p14="http://schemas.microsoft.com/office/powerpoint/2010/main" val="1872039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FD6F4-1BF3-4F94-A8F5-106AE1FB5E50}"/>
              </a:ext>
            </a:extLst>
          </p:cNvPr>
          <p:cNvSpPr>
            <a:spLocks noGrp="1"/>
          </p:cNvSpPr>
          <p:nvPr>
            <p:ph type="title"/>
          </p:nvPr>
        </p:nvSpPr>
        <p:spPr/>
        <p:txBody>
          <a:bodyPr/>
          <a:lstStyle/>
          <a:p>
            <a:r>
              <a:rPr lang="en-US" dirty="0"/>
              <a:t>How do they all work together?</a:t>
            </a:r>
          </a:p>
        </p:txBody>
      </p:sp>
      <p:sp>
        <p:nvSpPr>
          <p:cNvPr id="3" name="Content Placeholder 2">
            <a:extLst>
              <a:ext uri="{FF2B5EF4-FFF2-40B4-BE49-F238E27FC236}">
                <a16:creationId xmlns:a16="http://schemas.microsoft.com/office/drawing/2014/main" id="{5EB0C892-12F1-4AC4-9CA6-6E1F89E5A590}"/>
              </a:ext>
            </a:extLst>
          </p:cNvPr>
          <p:cNvSpPr>
            <a:spLocks noGrp="1"/>
          </p:cNvSpPr>
          <p:nvPr>
            <p:ph idx="1"/>
          </p:nvPr>
        </p:nvSpPr>
        <p:spPr/>
        <p:txBody>
          <a:bodyPr>
            <a:normAutofit fontScale="92500" lnSpcReduction="10000"/>
          </a:bodyPr>
          <a:lstStyle/>
          <a:p>
            <a:pPr marL="0" indent="0" algn="l">
              <a:buNone/>
            </a:pPr>
            <a:r>
              <a:rPr lang="en-US" b="0" i="0" dirty="0">
                <a:solidFill>
                  <a:srgbClr val="292929"/>
                </a:solidFill>
                <a:effectLst/>
                <a:latin typeface="source-serif-pro"/>
              </a:rPr>
              <a:t>Based on the diagram:</a:t>
            </a:r>
          </a:p>
          <a:p>
            <a:pPr algn="l"/>
            <a:r>
              <a:rPr lang="en-US" b="0" i="0" dirty="0">
                <a:solidFill>
                  <a:srgbClr val="292929"/>
                </a:solidFill>
                <a:effectLst/>
                <a:latin typeface="source-serif-pro"/>
              </a:rPr>
              <a:t>When the Orchestrator Service makes a HTTP call on the service </a:t>
            </a:r>
            <a:r>
              <a:rPr lang="en-US" b="1" i="0" dirty="0">
                <a:solidFill>
                  <a:srgbClr val="292929"/>
                </a:solidFill>
                <a:effectLst/>
                <a:latin typeface="source-serif-pro"/>
              </a:rPr>
              <a:t>`</a:t>
            </a:r>
            <a:r>
              <a:rPr lang="en-US" b="1" i="1" dirty="0">
                <a:solidFill>
                  <a:srgbClr val="292929"/>
                </a:solidFill>
                <a:effectLst/>
                <a:latin typeface="source-serif-pro"/>
              </a:rPr>
              <a:t>/order/{orderId}</a:t>
            </a:r>
            <a:r>
              <a:rPr lang="en-US" b="1" i="0" dirty="0">
                <a:solidFill>
                  <a:srgbClr val="292929"/>
                </a:solidFill>
                <a:effectLst/>
                <a:latin typeface="source-serif-pro"/>
              </a:rPr>
              <a:t>`</a:t>
            </a:r>
            <a:r>
              <a:rPr lang="en-US" b="0" i="0" dirty="0">
                <a:solidFill>
                  <a:srgbClr val="292929"/>
                </a:solidFill>
                <a:effectLst/>
                <a:latin typeface="source-serif-pro"/>
              </a:rPr>
              <a:t>, the call is intercepted by </a:t>
            </a:r>
            <a:r>
              <a:rPr lang="en-US" b="1" i="0" dirty="0">
                <a:solidFill>
                  <a:srgbClr val="292929"/>
                </a:solidFill>
                <a:effectLst/>
                <a:latin typeface="source-serif-pro"/>
              </a:rPr>
              <a:t>Sleuth</a:t>
            </a:r>
            <a:r>
              <a:rPr lang="en-US" b="0" i="0" dirty="0">
                <a:solidFill>
                  <a:srgbClr val="292929"/>
                </a:solidFill>
                <a:effectLst/>
                <a:latin typeface="source-serif-pro"/>
              </a:rPr>
              <a:t>, and it adds the necessary tags to the request headers. </a:t>
            </a:r>
          </a:p>
          <a:p>
            <a:pPr algn="l"/>
            <a:r>
              <a:rPr lang="en-US" b="0" i="0" dirty="0">
                <a:solidFill>
                  <a:srgbClr val="292929"/>
                </a:solidFill>
                <a:effectLst/>
                <a:latin typeface="source-serif-pro"/>
              </a:rPr>
              <a:t>After the Orchestrator Service receives the HTTP response, the data is sent asynchronously to Zipkin to prevent delays or failures relating to the tracing system from delaying or breaking the flow.</a:t>
            </a:r>
          </a:p>
          <a:p>
            <a:pPr algn="l"/>
            <a:r>
              <a:rPr lang="en-US" b="0" i="0" dirty="0">
                <a:solidFill>
                  <a:srgbClr val="292929"/>
                </a:solidFill>
                <a:effectLst/>
                <a:latin typeface="source-serif-pro"/>
              </a:rPr>
              <a:t>Sleuth adds two types of IDs to the log file, one called a </a:t>
            </a:r>
            <a:r>
              <a:rPr lang="en-US" b="1" i="0" dirty="0">
                <a:solidFill>
                  <a:srgbClr val="292929"/>
                </a:solidFill>
                <a:effectLst/>
                <a:latin typeface="source-serif-pro"/>
              </a:rPr>
              <a:t>trace ID</a:t>
            </a:r>
            <a:r>
              <a:rPr lang="en-US" b="0" i="0" dirty="0">
                <a:solidFill>
                  <a:srgbClr val="292929"/>
                </a:solidFill>
                <a:effectLst/>
                <a:latin typeface="source-serif-pro"/>
              </a:rPr>
              <a:t> and the other called a </a:t>
            </a:r>
            <a:r>
              <a:rPr lang="en-US" b="1" i="0" dirty="0">
                <a:solidFill>
                  <a:srgbClr val="292929"/>
                </a:solidFill>
                <a:effectLst/>
                <a:latin typeface="source-serif-pro"/>
              </a:rPr>
              <a:t>span ID</a:t>
            </a:r>
            <a:r>
              <a:rPr lang="en-US" b="0" i="0" dirty="0">
                <a:solidFill>
                  <a:srgbClr val="292929"/>
                </a:solidFill>
                <a:effectLst/>
                <a:latin typeface="source-serif-pro"/>
              </a:rPr>
              <a:t>. The span ID represents a basic unit of work, for example sending an HTTP request. The trace ID contains a set of span IDs, forming a tree-like structure. The trace ID will remain the same as one microservice calls the next.</a:t>
            </a:r>
          </a:p>
          <a:p>
            <a:r>
              <a:rPr lang="en-US" b="0" i="0" dirty="0">
                <a:solidFill>
                  <a:srgbClr val="292929"/>
                </a:solidFill>
                <a:effectLst/>
                <a:latin typeface="source-serif-pro"/>
              </a:rPr>
              <a:t>The logs are published directly to Logstash in this example for convenience, but we can also use </a:t>
            </a:r>
            <a:r>
              <a:rPr lang="en-US" b="1" i="0" u="sng" dirty="0">
                <a:effectLst/>
                <a:latin typeface="source-serif-pro"/>
              </a:rPr>
              <a:t>Beats</a:t>
            </a:r>
            <a:r>
              <a:rPr lang="en-US" b="1" i="0" dirty="0">
                <a:solidFill>
                  <a:srgbClr val="292929"/>
                </a:solidFill>
                <a:effectLst/>
                <a:latin typeface="source-serif-pro"/>
              </a:rPr>
              <a:t>.</a:t>
            </a:r>
            <a:r>
              <a:rPr lang="en-US" b="0" i="0" dirty="0">
                <a:solidFill>
                  <a:srgbClr val="292929"/>
                </a:solidFill>
                <a:effectLst/>
                <a:latin typeface="source-serif-pro"/>
              </a:rPr>
              <a:t> </a:t>
            </a:r>
            <a:r>
              <a:rPr lang="en-US" dirty="0"/>
              <a:t>Beats is a simple data shipper that either sits on servers or on containers, that listen to log file locations and ship them to either Logstash for transformation or Elasticsearch</a:t>
            </a:r>
            <a:r>
              <a:rPr lang="en-US" b="0" i="0" dirty="0">
                <a:solidFill>
                  <a:srgbClr val="292929"/>
                </a:solidFill>
                <a:effectLst/>
                <a:latin typeface="source-serif-pro"/>
              </a:rPr>
              <a:t>.</a:t>
            </a:r>
            <a:endParaRPr lang="en-US" dirty="0"/>
          </a:p>
        </p:txBody>
      </p:sp>
    </p:spTree>
    <p:extLst>
      <p:ext uri="{BB962C8B-B14F-4D97-AF65-F5344CB8AC3E}">
        <p14:creationId xmlns:p14="http://schemas.microsoft.com/office/powerpoint/2010/main" val="41258064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89</TotalTime>
  <Words>717</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fell</vt:lpstr>
      <vt:lpstr>Helvetica Neue</vt:lpstr>
      <vt:lpstr>source-serif-pro</vt:lpstr>
      <vt:lpstr>Trebuchet MS</vt:lpstr>
      <vt:lpstr>Wingdings 3</vt:lpstr>
      <vt:lpstr>Facet</vt:lpstr>
      <vt:lpstr>Distributed Tracing in Microservices using Zipkin, Sleuth and ELK Stack</vt:lpstr>
      <vt:lpstr>Context:</vt:lpstr>
      <vt:lpstr>Problem:</vt:lpstr>
      <vt:lpstr>Forces:</vt:lpstr>
      <vt:lpstr>Solution:</vt:lpstr>
      <vt:lpstr>Distributed Tracing: Summary</vt:lpstr>
      <vt:lpstr>Tools Used</vt:lpstr>
      <vt:lpstr>How do they all work together?</vt:lpstr>
      <vt:lpstr>How do they all work together?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Tracing in Microservices using Zipkin, Sleuth and ELK Stack</dc:title>
  <dc:creator>Sanskar Dwivedi</dc:creator>
  <cp:lastModifiedBy>Sanskar Dwivedi</cp:lastModifiedBy>
  <cp:revision>4</cp:revision>
  <dcterms:created xsi:type="dcterms:W3CDTF">2023-03-14T09:29:23Z</dcterms:created>
  <dcterms:modified xsi:type="dcterms:W3CDTF">2023-03-22T17:51:33Z</dcterms:modified>
</cp:coreProperties>
</file>