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96" r:id="rId8"/>
    <p:sldId id="265" r:id="rId9"/>
    <p:sldId id="262" r:id="rId10"/>
    <p:sldId id="263" r:id="rId11"/>
    <p:sldId id="264" r:id="rId12"/>
    <p:sldId id="269" r:id="rId13"/>
    <p:sldId id="271" r:id="rId14"/>
    <p:sldId id="266" r:id="rId15"/>
    <p:sldId id="283" r:id="rId16"/>
    <p:sldId id="307" r:id="rId17"/>
    <p:sldId id="282" r:id="rId18"/>
    <p:sldId id="272" r:id="rId19"/>
    <p:sldId id="270" r:id="rId20"/>
    <p:sldId id="291" r:id="rId21"/>
    <p:sldId id="311" r:id="rId22"/>
    <p:sldId id="281" r:id="rId23"/>
    <p:sldId id="299" r:id="rId24"/>
    <p:sldId id="300" r:id="rId25"/>
    <p:sldId id="301" r:id="rId26"/>
    <p:sldId id="302" r:id="rId27"/>
    <p:sldId id="303" r:id="rId28"/>
    <p:sldId id="304" r:id="rId29"/>
    <p:sldId id="305" r:id="rId30"/>
    <p:sldId id="306" r:id="rId31"/>
    <p:sldId id="267" r:id="rId32"/>
    <p:sldId id="310" r:id="rId33"/>
    <p:sldId id="268" r:id="rId34"/>
    <p:sldId id="292" r:id="rId35"/>
    <p:sldId id="293" r:id="rId36"/>
    <p:sldId id="297" r:id="rId37"/>
    <p:sldId id="298" r:id="rId38"/>
    <p:sldId id="273" r:id="rId39"/>
    <p:sldId id="309" r:id="rId40"/>
    <p:sldId id="308" r:id="rId41"/>
    <p:sldId id="274" r:id="rId42"/>
    <p:sldId id="275" r:id="rId43"/>
    <p:sldId id="276" r:id="rId44"/>
    <p:sldId id="294" r:id="rId45"/>
    <p:sldId id="277" r:id="rId46"/>
    <p:sldId id="278" r:id="rId47"/>
    <p:sldId id="288" r:id="rId48"/>
    <p:sldId id="289" r:id="rId49"/>
    <p:sldId id="290" r:id="rId50"/>
    <p:sldId id="287" r:id="rId51"/>
    <p:sldId id="279" r:id="rId52"/>
    <p:sldId id="280" r:id="rId53"/>
    <p:sldId id="284" r:id="rId54"/>
    <p:sldId id="285" r:id="rId55"/>
    <p:sldId id="286" r:id="rId56"/>
    <p:sldId id="295"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BEA12E-0D04-4F06-A70E-9A6B3B630A29}"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9B4EDBF-FE60-4BCD-AEFD-69DEC0F09198}" type="slidenum">
              <a:rPr lang="en-US" smtClean="0"/>
              <a:t>‹#›</a:t>
            </a:fld>
            <a:endParaRPr lang="en-US"/>
          </a:p>
        </p:txBody>
      </p:sp>
    </p:spTree>
    <p:extLst>
      <p:ext uri="{BB962C8B-B14F-4D97-AF65-F5344CB8AC3E}">
        <p14:creationId xmlns:p14="http://schemas.microsoft.com/office/powerpoint/2010/main" val="2150456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BEA12E-0D04-4F06-A70E-9A6B3B630A29}"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9B4EDBF-FE60-4BCD-AEFD-69DEC0F09198}" type="slidenum">
              <a:rPr lang="en-US" smtClean="0"/>
              <a:t>‹#›</a:t>
            </a:fld>
            <a:endParaRPr lang="en-US"/>
          </a:p>
        </p:txBody>
      </p:sp>
    </p:spTree>
    <p:extLst>
      <p:ext uri="{BB962C8B-B14F-4D97-AF65-F5344CB8AC3E}">
        <p14:creationId xmlns:p14="http://schemas.microsoft.com/office/powerpoint/2010/main" val="400290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BEA12E-0D04-4F06-A70E-9A6B3B630A29}"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9B4EDBF-FE60-4BCD-AEFD-69DEC0F09198}" type="slidenum">
              <a:rPr lang="en-US" smtClean="0"/>
              <a:t>‹#›</a:t>
            </a:fld>
            <a:endParaRPr lang="en-US"/>
          </a:p>
        </p:txBody>
      </p:sp>
    </p:spTree>
    <p:extLst>
      <p:ext uri="{BB962C8B-B14F-4D97-AF65-F5344CB8AC3E}">
        <p14:creationId xmlns:p14="http://schemas.microsoft.com/office/powerpoint/2010/main" val="3093215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BEA12E-0D04-4F06-A70E-9A6B3B630A29}"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9B4EDBF-FE60-4BCD-AEFD-69DEC0F0919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690007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BEA12E-0D04-4F06-A70E-9A6B3B630A29}"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9B4EDBF-FE60-4BCD-AEFD-69DEC0F09198}" type="slidenum">
              <a:rPr lang="en-US" smtClean="0"/>
              <a:t>‹#›</a:t>
            </a:fld>
            <a:endParaRPr lang="en-US"/>
          </a:p>
        </p:txBody>
      </p:sp>
    </p:spTree>
    <p:extLst>
      <p:ext uri="{BB962C8B-B14F-4D97-AF65-F5344CB8AC3E}">
        <p14:creationId xmlns:p14="http://schemas.microsoft.com/office/powerpoint/2010/main" val="1272738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BEA12E-0D04-4F06-A70E-9A6B3B630A29}" type="datetimeFigureOut">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B4EDBF-FE60-4BCD-AEFD-69DEC0F09198}" type="slidenum">
              <a:rPr lang="en-US" smtClean="0"/>
              <a:t>‹#›</a:t>
            </a:fld>
            <a:endParaRPr lang="en-US"/>
          </a:p>
        </p:txBody>
      </p:sp>
    </p:spTree>
    <p:extLst>
      <p:ext uri="{BB962C8B-B14F-4D97-AF65-F5344CB8AC3E}">
        <p14:creationId xmlns:p14="http://schemas.microsoft.com/office/powerpoint/2010/main" val="52391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BEA12E-0D04-4F06-A70E-9A6B3B630A29}" type="datetimeFigureOut">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B4EDBF-FE60-4BCD-AEFD-69DEC0F09198}" type="slidenum">
              <a:rPr lang="en-US" smtClean="0"/>
              <a:t>‹#›</a:t>
            </a:fld>
            <a:endParaRPr lang="en-US"/>
          </a:p>
        </p:txBody>
      </p:sp>
    </p:spTree>
    <p:extLst>
      <p:ext uri="{BB962C8B-B14F-4D97-AF65-F5344CB8AC3E}">
        <p14:creationId xmlns:p14="http://schemas.microsoft.com/office/powerpoint/2010/main" val="367368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EA12E-0D04-4F06-A70E-9A6B3B630A29}"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4EDBF-FE60-4BCD-AEFD-69DEC0F09198}" type="slidenum">
              <a:rPr lang="en-US" smtClean="0"/>
              <a:t>‹#›</a:t>
            </a:fld>
            <a:endParaRPr lang="en-US"/>
          </a:p>
        </p:txBody>
      </p:sp>
    </p:spTree>
    <p:extLst>
      <p:ext uri="{BB962C8B-B14F-4D97-AF65-F5344CB8AC3E}">
        <p14:creationId xmlns:p14="http://schemas.microsoft.com/office/powerpoint/2010/main" val="2329893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2BEA12E-0D04-4F06-A70E-9A6B3B630A29}" type="datetimeFigureOut">
              <a:rPr lang="en-US" smtClean="0"/>
              <a:t>3/13/2023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9B4EDBF-FE60-4BCD-AEFD-69DEC0F09198}" type="slidenum">
              <a:rPr lang="en-US" smtClean="0"/>
              <a:t>‹#›</a:t>
            </a:fld>
            <a:endParaRPr lang="en-US"/>
          </a:p>
        </p:txBody>
      </p:sp>
    </p:spTree>
    <p:extLst>
      <p:ext uri="{BB962C8B-B14F-4D97-AF65-F5344CB8AC3E}">
        <p14:creationId xmlns:p14="http://schemas.microsoft.com/office/powerpoint/2010/main" val="1797469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EA12E-0D04-4F06-A70E-9A6B3B630A29}"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4EDBF-FE60-4BCD-AEFD-69DEC0F09198}" type="slidenum">
              <a:rPr lang="en-US" smtClean="0"/>
              <a:t>‹#›</a:t>
            </a:fld>
            <a:endParaRPr lang="en-US"/>
          </a:p>
        </p:txBody>
      </p:sp>
    </p:spTree>
    <p:extLst>
      <p:ext uri="{BB962C8B-B14F-4D97-AF65-F5344CB8AC3E}">
        <p14:creationId xmlns:p14="http://schemas.microsoft.com/office/powerpoint/2010/main" val="1767278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EA12E-0D04-4F06-A70E-9A6B3B630A29}"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9B4EDBF-FE60-4BCD-AEFD-69DEC0F09198}" type="slidenum">
              <a:rPr lang="en-US" smtClean="0"/>
              <a:t>‹#›</a:t>
            </a:fld>
            <a:endParaRPr lang="en-US"/>
          </a:p>
        </p:txBody>
      </p:sp>
    </p:spTree>
    <p:extLst>
      <p:ext uri="{BB962C8B-B14F-4D97-AF65-F5344CB8AC3E}">
        <p14:creationId xmlns:p14="http://schemas.microsoft.com/office/powerpoint/2010/main" val="1650835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BEA12E-0D04-4F06-A70E-9A6B3B630A29}"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4EDBF-FE60-4BCD-AEFD-69DEC0F09198}" type="slidenum">
              <a:rPr lang="en-US" smtClean="0"/>
              <a:t>‹#›</a:t>
            </a:fld>
            <a:endParaRPr lang="en-US"/>
          </a:p>
        </p:txBody>
      </p:sp>
    </p:spTree>
    <p:extLst>
      <p:ext uri="{BB962C8B-B14F-4D97-AF65-F5344CB8AC3E}">
        <p14:creationId xmlns:p14="http://schemas.microsoft.com/office/powerpoint/2010/main" val="480613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BEA12E-0D04-4F06-A70E-9A6B3B630A29}" type="datetimeFigureOut">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B4EDBF-FE60-4BCD-AEFD-69DEC0F09198}" type="slidenum">
              <a:rPr lang="en-US" smtClean="0"/>
              <a:t>‹#›</a:t>
            </a:fld>
            <a:endParaRPr lang="en-US"/>
          </a:p>
        </p:txBody>
      </p:sp>
    </p:spTree>
    <p:extLst>
      <p:ext uri="{BB962C8B-B14F-4D97-AF65-F5344CB8AC3E}">
        <p14:creationId xmlns:p14="http://schemas.microsoft.com/office/powerpoint/2010/main" val="1575120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BEA12E-0D04-4F06-A70E-9A6B3B630A29}" type="datetimeFigureOut">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B4EDBF-FE60-4BCD-AEFD-69DEC0F09198}" type="slidenum">
              <a:rPr lang="en-US" smtClean="0"/>
              <a:t>‹#›</a:t>
            </a:fld>
            <a:endParaRPr lang="en-US"/>
          </a:p>
        </p:txBody>
      </p:sp>
    </p:spTree>
    <p:extLst>
      <p:ext uri="{BB962C8B-B14F-4D97-AF65-F5344CB8AC3E}">
        <p14:creationId xmlns:p14="http://schemas.microsoft.com/office/powerpoint/2010/main" val="3721862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2BEA12E-0D04-4F06-A70E-9A6B3B630A29}" type="datetimeFigureOut">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B4EDBF-FE60-4BCD-AEFD-69DEC0F09198}" type="slidenum">
              <a:rPr lang="en-US" smtClean="0"/>
              <a:t>‹#›</a:t>
            </a:fld>
            <a:endParaRPr lang="en-US"/>
          </a:p>
        </p:txBody>
      </p:sp>
    </p:spTree>
    <p:extLst>
      <p:ext uri="{BB962C8B-B14F-4D97-AF65-F5344CB8AC3E}">
        <p14:creationId xmlns:p14="http://schemas.microsoft.com/office/powerpoint/2010/main" val="196526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BEA12E-0D04-4F06-A70E-9A6B3B630A29}"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4EDBF-FE60-4BCD-AEFD-69DEC0F09198}" type="slidenum">
              <a:rPr lang="en-US" smtClean="0"/>
              <a:t>‹#›</a:t>
            </a:fld>
            <a:endParaRPr lang="en-US"/>
          </a:p>
        </p:txBody>
      </p:sp>
    </p:spTree>
    <p:extLst>
      <p:ext uri="{BB962C8B-B14F-4D97-AF65-F5344CB8AC3E}">
        <p14:creationId xmlns:p14="http://schemas.microsoft.com/office/powerpoint/2010/main" val="3704046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BEA12E-0D04-4F06-A70E-9A6B3B630A29}"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4EDBF-FE60-4BCD-AEFD-69DEC0F09198}" type="slidenum">
              <a:rPr lang="en-US" smtClean="0"/>
              <a:t>‹#›</a:t>
            </a:fld>
            <a:endParaRPr lang="en-US"/>
          </a:p>
        </p:txBody>
      </p:sp>
    </p:spTree>
    <p:extLst>
      <p:ext uri="{BB962C8B-B14F-4D97-AF65-F5344CB8AC3E}">
        <p14:creationId xmlns:p14="http://schemas.microsoft.com/office/powerpoint/2010/main" val="350963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2BEA12E-0D04-4F06-A70E-9A6B3B630A29}" type="datetimeFigureOut">
              <a:rPr lang="en-US" smtClean="0"/>
              <a:t>3/13/2023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9B4EDBF-FE60-4BCD-AEFD-69DEC0F09198}" type="slidenum">
              <a:rPr lang="en-US" smtClean="0"/>
              <a:t>‹#›</a:t>
            </a:fld>
            <a:endParaRPr lang="en-US"/>
          </a:p>
        </p:txBody>
      </p:sp>
    </p:spTree>
    <p:extLst>
      <p:ext uri="{BB962C8B-B14F-4D97-AF65-F5344CB8AC3E}">
        <p14:creationId xmlns:p14="http://schemas.microsoft.com/office/powerpoint/2010/main" val="20812563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linkedin.com/pulse/using-kafka-without-zookeeper-burak-%C3%B6zt%C3%BCrk/"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116E-2CCA-4805-98C7-1D15379A528E}"/>
              </a:ext>
            </a:extLst>
          </p:cNvPr>
          <p:cNvSpPr>
            <a:spLocks noGrp="1"/>
          </p:cNvSpPr>
          <p:nvPr>
            <p:ph type="ctrTitle"/>
          </p:nvPr>
        </p:nvSpPr>
        <p:spPr/>
        <p:txBody>
          <a:bodyPr/>
          <a:lstStyle/>
          <a:p>
            <a:r>
              <a:rPr lang="en-US" dirty="0"/>
              <a:t>KAFKA</a:t>
            </a:r>
          </a:p>
        </p:txBody>
      </p:sp>
      <p:sp>
        <p:nvSpPr>
          <p:cNvPr id="3" name="Subtitle 2">
            <a:extLst>
              <a:ext uri="{FF2B5EF4-FFF2-40B4-BE49-F238E27FC236}">
                <a16:creationId xmlns:a16="http://schemas.microsoft.com/office/drawing/2014/main" id="{BD1FEB05-368E-4247-8003-0740EE7A7066}"/>
              </a:ext>
            </a:extLst>
          </p:cNvPr>
          <p:cNvSpPr>
            <a:spLocks noGrp="1"/>
          </p:cNvSpPr>
          <p:nvPr>
            <p:ph type="subTitle" idx="1"/>
          </p:nvPr>
        </p:nvSpPr>
        <p:spPr/>
        <p:txBody>
          <a:bodyPr/>
          <a:lstStyle/>
          <a:p>
            <a:pPr marL="342900" indent="-342900">
              <a:buFontTx/>
              <a:buChar char="-"/>
            </a:pPr>
            <a:r>
              <a:rPr lang="en-US" dirty="0"/>
              <a:t>SANSKAR DWIVEDI,</a:t>
            </a:r>
            <a:br>
              <a:rPr lang="en-US" dirty="0"/>
            </a:br>
            <a:r>
              <a:rPr lang="en-US" dirty="0"/>
              <a:t>Software Developer (DX1),</a:t>
            </a:r>
            <a:br>
              <a:rPr lang="en-US" dirty="0"/>
            </a:br>
            <a:r>
              <a:rPr lang="en-US" dirty="0"/>
              <a:t>SmartOps CALA</a:t>
            </a:r>
          </a:p>
        </p:txBody>
      </p:sp>
      <p:pic>
        <p:nvPicPr>
          <p:cNvPr id="5" name="Picture 4">
            <a:extLst>
              <a:ext uri="{FF2B5EF4-FFF2-40B4-BE49-F238E27FC236}">
                <a16:creationId xmlns:a16="http://schemas.microsoft.com/office/drawing/2014/main" id="{C7AAA8A7-1E1A-42BA-9B09-C1428D42004A}"/>
              </a:ext>
            </a:extLst>
          </p:cNvPr>
          <p:cNvPicPr>
            <a:picLocks noChangeAspect="1"/>
          </p:cNvPicPr>
          <p:nvPr/>
        </p:nvPicPr>
        <p:blipFill>
          <a:blip r:embed="rId2"/>
          <a:stretch>
            <a:fillRect/>
          </a:stretch>
        </p:blipFill>
        <p:spPr>
          <a:xfrm>
            <a:off x="465541" y="2604655"/>
            <a:ext cx="4286848" cy="1645754"/>
          </a:xfrm>
          <a:prstGeom prst="rect">
            <a:avLst/>
          </a:prstGeom>
        </p:spPr>
      </p:pic>
      <p:pic>
        <p:nvPicPr>
          <p:cNvPr id="6" name="Picture 5">
            <a:extLst>
              <a:ext uri="{FF2B5EF4-FFF2-40B4-BE49-F238E27FC236}">
                <a16:creationId xmlns:a16="http://schemas.microsoft.com/office/drawing/2014/main" id="{B70FBB6C-834E-4102-B15F-3D59C51710E7}"/>
              </a:ext>
            </a:extLst>
          </p:cNvPr>
          <p:cNvPicPr>
            <a:picLocks noChangeAspect="1"/>
          </p:cNvPicPr>
          <p:nvPr/>
        </p:nvPicPr>
        <p:blipFill>
          <a:blip r:embed="rId2"/>
          <a:stretch>
            <a:fillRect/>
          </a:stretch>
        </p:blipFill>
        <p:spPr>
          <a:xfrm>
            <a:off x="465541" y="2606123"/>
            <a:ext cx="4286848" cy="164575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211279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68531-3001-42F3-8A6F-B96467570D34}"/>
              </a:ext>
            </a:extLst>
          </p:cNvPr>
          <p:cNvSpPr>
            <a:spLocks noGrp="1"/>
          </p:cNvSpPr>
          <p:nvPr>
            <p:ph type="title"/>
          </p:nvPr>
        </p:nvSpPr>
        <p:spPr/>
        <p:txBody>
          <a:bodyPr/>
          <a:lstStyle/>
          <a:p>
            <a:r>
              <a:rPr lang="en-US" dirty="0"/>
              <a:t>Components of KAFKA</a:t>
            </a:r>
          </a:p>
        </p:txBody>
      </p:sp>
      <p:sp>
        <p:nvSpPr>
          <p:cNvPr id="3" name="Content Placeholder 2">
            <a:extLst>
              <a:ext uri="{FF2B5EF4-FFF2-40B4-BE49-F238E27FC236}">
                <a16:creationId xmlns:a16="http://schemas.microsoft.com/office/drawing/2014/main" id="{6BFAB716-3834-4539-A324-C00DB2AD2F57}"/>
              </a:ext>
            </a:extLst>
          </p:cNvPr>
          <p:cNvSpPr>
            <a:spLocks noGrp="1"/>
          </p:cNvSpPr>
          <p:nvPr>
            <p:ph idx="1"/>
          </p:nvPr>
        </p:nvSpPr>
        <p:spPr>
          <a:xfrm>
            <a:off x="680321" y="2210540"/>
            <a:ext cx="10878405" cy="3725649"/>
          </a:xfrm>
        </p:spPr>
        <p:txBody>
          <a:bodyPr>
            <a:noAutofit/>
          </a:bodyPr>
          <a:lstStyle/>
          <a:p>
            <a:pPr algn="l">
              <a:buFont typeface="Arial" panose="020B0604020202020204" pitchFamily="34" charset="0"/>
              <a:buChar char="•"/>
            </a:pPr>
            <a:r>
              <a:rPr lang="en-US" sz="1400" b="1" i="0" dirty="0">
                <a:effectLst/>
                <a:latin typeface="-apple-system"/>
              </a:rPr>
              <a:t>Topic:</a:t>
            </a:r>
            <a:endParaRPr lang="en-US" sz="1400" b="0" i="0" dirty="0">
              <a:effectLst/>
              <a:latin typeface="-apple-system"/>
            </a:endParaRPr>
          </a:p>
          <a:p>
            <a:pPr marL="742950" lvl="1" indent="-285750" algn="l">
              <a:buFont typeface="Arial" panose="020B0604020202020204" pitchFamily="34" charset="0"/>
              <a:buChar char="•"/>
            </a:pPr>
            <a:r>
              <a:rPr lang="en-US" sz="1400" b="0" i="0" dirty="0">
                <a:effectLst/>
                <a:latin typeface="-apple-system"/>
              </a:rPr>
              <a:t>A Topic is a category or feed in which records are saved and published.</a:t>
            </a:r>
          </a:p>
          <a:p>
            <a:pPr marL="742950" lvl="1" indent="-285750" algn="l">
              <a:buFont typeface="Arial" panose="020B0604020202020204" pitchFamily="34" charset="0"/>
              <a:buChar char="•"/>
            </a:pPr>
            <a:r>
              <a:rPr lang="en-US" sz="1400" b="0" i="0" dirty="0">
                <a:effectLst/>
                <a:latin typeface="-apple-system"/>
              </a:rPr>
              <a:t>Topics are used to organize all of Kafka's records. Consumer apps read data from topics, whereas producer applications write data to them. </a:t>
            </a:r>
          </a:p>
          <a:p>
            <a:pPr marL="742950" lvl="1" indent="-285750" algn="l">
              <a:buFont typeface="Arial" panose="020B0604020202020204" pitchFamily="34" charset="0"/>
              <a:buChar char="•"/>
            </a:pPr>
            <a:r>
              <a:rPr lang="en-US" sz="1400" b="0" i="0" dirty="0">
                <a:effectLst/>
                <a:latin typeface="-apple-system"/>
              </a:rPr>
              <a:t>Records published to the cluster remain in the cluster for the duration of a configurable retention period.</a:t>
            </a:r>
          </a:p>
          <a:p>
            <a:pPr marL="742950" lvl="1" indent="-285750" algn="l">
              <a:buFont typeface="Arial" panose="020B0604020202020204" pitchFamily="34" charset="0"/>
              <a:buChar char="•"/>
            </a:pPr>
            <a:r>
              <a:rPr lang="en-US" sz="1400" b="0" i="0" dirty="0">
                <a:effectLst/>
                <a:latin typeface="-apple-system"/>
              </a:rPr>
              <a:t>Kafka keeps records in the log, and it's up to the consumers to keep track of where they are in the log (the "offset"). As messages are read, a consumer typically advances the offset in a linear fashion. The consumer, on the other hand, is in charge of the position, as he or she can consume messages in any order. When reprocessing records, for example, a consumer can reset to an older offset.</a:t>
            </a:r>
          </a:p>
          <a:p>
            <a:pPr algn="l">
              <a:buFont typeface="Arial" panose="020B0604020202020204" pitchFamily="34" charset="0"/>
              <a:buChar char="•"/>
            </a:pPr>
            <a:r>
              <a:rPr lang="en-US" sz="1400" b="1" i="0" dirty="0">
                <a:effectLst/>
                <a:latin typeface="-apple-system"/>
              </a:rPr>
              <a:t>Producer:</a:t>
            </a:r>
            <a:endParaRPr lang="en-US" sz="1400" b="0" i="0" dirty="0">
              <a:effectLst/>
              <a:latin typeface="-apple-system"/>
            </a:endParaRPr>
          </a:p>
          <a:p>
            <a:pPr marL="742950" lvl="1" indent="-285750" algn="l">
              <a:buFont typeface="Arial" panose="020B0604020202020204" pitchFamily="34" charset="0"/>
              <a:buChar char="•"/>
            </a:pPr>
            <a:r>
              <a:rPr lang="en-US" sz="1400" b="0" i="0" dirty="0">
                <a:effectLst/>
                <a:latin typeface="-apple-system"/>
              </a:rPr>
              <a:t>A Kafka producer is a data source for one or more Kafka topics that optimizes, writes, and publishes messages.</a:t>
            </a:r>
          </a:p>
          <a:p>
            <a:pPr marL="742950" lvl="1" indent="-285750" algn="l">
              <a:buFont typeface="Arial" panose="020B0604020202020204" pitchFamily="34" charset="0"/>
              <a:buChar char="•"/>
            </a:pPr>
            <a:r>
              <a:rPr lang="en-US" sz="1400" b="0" i="0" dirty="0">
                <a:effectLst/>
                <a:latin typeface="-apple-system"/>
              </a:rPr>
              <a:t>Partitioning allows Kafka producers to serialize, compress, and load balance data among brokers.</a:t>
            </a:r>
          </a:p>
          <a:p>
            <a:pPr algn="l">
              <a:buFont typeface="Arial" panose="020B0604020202020204" pitchFamily="34" charset="0"/>
              <a:buChar char="•"/>
            </a:pPr>
            <a:r>
              <a:rPr lang="en-US" sz="1400" b="1" i="0" dirty="0">
                <a:effectLst/>
                <a:latin typeface="-apple-system"/>
              </a:rPr>
              <a:t>Consumer:</a:t>
            </a:r>
            <a:endParaRPr lang="en-US" sz="1400" b="0" i="0" dirty="0">
              <a:effectLst/>
              <a:latin typeface="-apple-system"/>
            </a:endParaRPr>
          </a:p>
          <a:p>
            <a:pPr marL="742950" lvl="1" indent="-285750" algn="l">
              <a:buFont typeface="Arial" panose="020B0604020202020204" pitchFamily="34" charset="0"/>
              <a:buChar char="•"/>
            </a:pPr>
            <a:r>
              <a:rPr lang="en-US" sz="1400" b="0" i="0" dirty="0">
                <a:effectLst/>
                <a:latin typeface="-apple-system"/>
              </a:rPr>
              <a:t>Data is read by consumers by reading messages from topics to which they have subscribed. </a:t>
            </a:r>
          </a:p>
          <a:p>
            <a:pPr marL="742950" lvl="1" indent="-285750" algn="l">
              <a:buFont typeface="Arial" panose="020B0604020202020204" pitchFamily="34" charset="0"/>
              <a:buChar char="•"/>
            </a:pPr>
            <a:r>
              <a:rPr lang="en-US" sz="1400" b="0" i="0" dirty="0">
                <a:effectLst/>
                <a:latin typeface="-apple-system"/>
              </a:rPr>
              <a:t>Consumers will be divided into groups. Each consumer in a consumer group will be responsible for reading a subset of the partitions of each subject to which they have subscribed.</a:t>
            </a:r>
          </a:p>
          <a:p>
            <a:pPr marL="0" indent="0">
              <a:buNone/>
            </a:pPr>
            <a:endParaRPr lang="en-US" sz="1400" dirty="0"/>
          </a:p>
        </p:txBody>
      </p:sp>
    </p:spTree>
    <p:extLst>
      <p:ext uri="{BB962C8B-B14F-4D97-AF65-F5344CB8AC3E}">
        <p14:creationId xmlns:p14="http://schemas.microsoft.com/office/powerpoint/2010/main" val="3705222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5BB4-C9B1-47F7-A60C-AF81DF459140}"/>
              </a:ext>
            </a:extLst>
          </p:cNvPr>
          <p:cNvSpPr>
            <a:spLocks noGrp="1"/>
          </p:cNvSpPr>
          <p:nvPr>
            <p:ph type="title"/>
          </p:nvPr>
        </p:nvSpPr>
        <p:spPr/>
        <p:txBody>
          <a:bodyPr/>
          <a:lstStyle/>
          <a:p>
            <a:r>
              <a:rPr lang="en-US" dirty="0"/>
              <a:t>Components of KAFKA</a:t>
            </a:r>
          </a:p>
        </p:txBody>
      </p:sp>
      <p:sp>
        <p:nvSpPr>
          <p:cNvPr id="3" name="Content Placeholder 2">
            <a:extLst>
              <a:ext uri="{FF2B5EF4-FFF2-40B4-BE49-F238E27FC236}">
                <a16:creationId xmlns:a16="http://schemas.microsoft.com/office/drawing/2014/main" id="{8B143BD5-7E5C-4213-A5A7-193AF07CCCF4}"/>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effectLst/>
                <a:latin typeface="-apple-system"/>
              </a:rPr>
              <a:t>Broker:</a:t>
            </a:r>
            <a:endParaRPr lang="en-US" b="0" i="0" dirty="0">
              <a:effectLst/>
              <a:latin typeface="-apple-system"/>
            </a:endParaRPr>
          </a:p>
          <a:p>
            <a:pPr marL="742950" lvl="1" indent="-285750" algn="l">
              <a:buFont typeface="Arial" panose="020B0604020202020204" pitchFamily="34" charset="0"/>
              <a:buChar char="•"/>
            </a:pPr>
            <a:r>
              <a:rPr lang="en-US" b="0" i="0" dirty="0">
                <a:effectLst/>
                <a:latin typeface="-apple-system"/>
              </a:rPr>
              <a:t>A Kafka broker is a server that works as part of a Kafka cluster (in other words, a Kafka cluster is made up of a number of brokers). </a:t>
            </a:r>
          </a:p>
          <a:p>
            <a:pPr marL="742950" lvl="1" indent="-285750" algn="l">
              <a:buFont typeface="Arial" panose="020B0604020202020204" pitchFamily="34" charset="0"/>
              <a:buChar char="•"/>
            </a:pPr>
            <a:r>
              <a:rPr lang="en-US" b="0" i="0" dirty="0">
                <a:effectLst/>
                <a:latin typeface="-apple-system"/>
              </a:rPr>
              <a:t>Multiple brokers typically work together to build a Kafka cluster, which provides load balancing, reliable redundancy, and failover. </a:t>
            </a:r>
          </a:p>
          <a:p>
            <a:pPr marL="742950" lvl="1" indent="-285750" algn="l">
              <a:buFont typeface="Arial" panose="020B0604020202020204" pitchFamily="34" charset="0"/>
              <a:buChar char="•"/>
            </a:pPr>
            <a:r>
              <a:rPr lang="en-US" b="0" i="0" dirty="0">
                <a:effectLst/>
                <a:latin typeface="-apple-system"/>
              </a:rPr>
              <a:t>The cluster is managed and coordinated by brokers using Apache ZooKeeper. </a:t>
            </a:r>
          </a:p>
          <a:p>
            <a:pPr marL="742950" lvl="1" indent="-285750" algn="l">
              <a:buFont typeface="Arial" panose="020B0604020202020204" pitchFamily="34" charset="0"/>
              <a:buChar char="•"/>
            </a:pPr>
            <a:r>
              <a:rPr lang="en-US" b="0" i="0" dirty="0">
                <a:effectLst/>
                <a:latin typeface="-apple-system"/>
              </a:rPr>
              <a:t>Without sacrificing performance, each broker instance can handle read and write volumes of hundreds of thousands per second (and gigabytes of messages). </a:t>
            </a:r>
          </a:p>
          <a:p>
            <a:pPr marL="742950" lvl="1" indent="-285750" algn="l">
              <a:buFont typeface="Arial" panose="020B0604020202020204" pitchFamily="34" charset="0"/>
              <a:buChar char="•"/>
            </a:pPr>
            <a:r>
              <a:rPr lang="en-US" b="0" i="0" dirty="0">
                <a:effectLst/>
                <a:latin typeface="-apple-system"/>
              </a:rPr>
              <a:t>Each broker has its own ID and can be in charge of one or more topic log divisions.</a:t>
            </a:r>
          </a:p>
          <a:p>
            <a:pPr marL="742950" lvl="1" indent="-285750" algn="l">
              <a:buFont typeface="Arial" panose="020B0604020202020204" pitchFamily="34" charset="0"/>
              <a:buChar char="•"/>
            </a:pPr>
            <a:r>
              <a:rPr lang="en-US" b="0" i="0" dirty="0">
                <a:effectLst/>
                <a:latin typeface="-apple-system"/>
              </a:rPr>
              <a:t>ZooKeeper is also used by Kafka brokers for leader elections, in which a broker is chosen to lead the handling of client requests for a certain partition of a topic. Connecting to any broker will bring a client up to speed with the entire Kafka cluster. </a:t>
            </a:r>
          </a:p>
          <a:p>
            <a:pPr marL="742950" lvl="1" indent="-285750" algn="l">
              <a:buFont typeface="Arial" panose="020B0604020202020204" pitchFamily="34" charset="0"/>
              <a:buChar char="•"/>
            </a:pPr>
            <a:r>
              <a:rPr lang="en-US" b="0" i="0" dirty="0">
                <a:effectLst/>
                <a:latin typeface="-apple-system"/>
              </a:rPr>
              <a:t>A minimum of three brokers should be used to achieve reliable failover; the higher the number of brokers, the more reliable the failover.</a:t>
            </a:r>
          </a:p>
          <a:p>
            <a:endParaRPr lang="en-US" dirty="0"/>
          </a:p>
        </p:txBody>
      </p:sp>
    </p:spTree>
    <p:extLst>
      <p:ext uri="{BB962C8B-B14F-4D97-AF65-F5344CB8AC3E}">
        <p14:creationId xmlns:p14="http://schemas.microsoft.com/office/powerpoint/2010/main" val="3626474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26F2-E870-43F6-8ED6-477195BAFF5C}"/>
              </a:ext>
            </a:extLst>
          </p:cNvPr>
          <p:cNvSpPr>
            <a:spLocks noGrp="1"/>
          </p:cNvSpPr>
          <p:nvPr>
            <p:ph type="title"/>
          </p:nvPr>
        </p:nvSpPr>
        <p:spPr/>
        <p:txBody>
          <a:bodyPr/>
          <a:lstStyle/>
          <a:p>
            <a:r>
              <a:rPr lang="en-US" b="1" dirty="0">
                <a:latin typeface="-apple-system"/>
              </a:rPr>
              <a:t>C</a:t>
            </a:r>
            <a:r>
              <a:rPr lang="en-US" b="1" i="0" dirty="0">
                <a:effectLst/>
                <a:latin typeface="-apple-system"/>
              </a:rPr>
              <a:t>oncept of Leader and Follower in Kafka</a:t>
            </a:r>
            <a:endParaRPr lang="en-US" dirty="0"/>
          </a:p>
        </p:txBody>
      </p:sp>
      <p:pic>
        <p:nvPicPr>
          <p:cNvPr id="5" name="Content Placeholder 4">
            <a:extLst>
              <a:ext uri="{FF2B5EF4-FFF2-40B4-BE49-F238E27FC236}">
                <a16:creationId xmlns:a16="http://schemas.microsoft.com/office/drawing/2014/main" id="{E90861DD-91D7-45A8-8CAB-1E0EECDC95C7}"/>
              </a:ext>
            </a:extLst>
          </p:cNvPr>
          <p:cNvPicPr>
            <a:picLocks noGrp="1" noChangeAspect="1"/>
          </p:cNvPicPr>
          <p:nvPr>
            <p:ph idx="1"/>
          </p:nvPr>
        </p:nvPicPr>
        <p:blipFill>
          <a:blip r:embed="rId2"/>
          <a:stretch>
            <a:fillRect/>
          </a:stretch>
        </p:blipFill>
        <p:spPr>
          <a:xfrm>
            <a:off x="6562043" y="2343706"/>
            <a:ext cx="5364916" cy="3629608"/>
          </a:xfrm>
        </p:spPr>
      </p:pic>
      <p:sp>
        <p:nvSpPr>
          <p:cNvPr id="6" name="TextBox 5">
            <a:extLst>
              <a:ext uri="{FF2B5EF4-FFF2-40B4-BE49-F238E27FC236}">
                <a16:creationId xmlns:a16="http://schemas.microsoft.com/office/drawing/2014/main" id="{379B2BF6-F2A2-45E9-B954-B7FDF427318B}"/>
              </a:ext>
            </a:extLst>
          </p:cNvPr>
          <p:cNvSpPr txBox="1"/>
          <p:nvPr/>
        </p:nvSpPr>
        <p:spPr>
          <a:xfrm>
            <a:off x="443883" y="2600992"/>
            <a:ext cx="5814874" cy="2862322"/>
          </a:xfrm>
          <a:prstGeom prst="rect">
            <a:avLst/>
          </a:prstGeom>
          <a:noFill/>
        </p:spPr>
        <p:txBody>
          <a:bodyPr wrap="square" rtlCol="0">
            <a:spAutoFit/>
          </a:bodyPr>
          <a:lstStyle/>
          <a:p>
            <a:r>
              <a:rPr lang="en-US" b="0" i="0" dirty="0">
                <a:effectLst/>
                <a:latin typeface="-apple-system"/>
              </a:rPr>
              <a:t>In Kafka, each partition has one server that acts as a Leader and one or more servers that operate as Followers.</a:t>
            </a:r>
          </a:p>
          <a:p>
            <a:endParaRPr lang="en-US" dirty="0">
              <a:latin typeface="-apple-system"/>
            </a:endParaRPr>
          </a:p>
          <a:p>
            <a:r>
              <a:rPr lang="en-US" b="0" i="0" dirty="0">
                <a:effectLst/>
                <a:latin typeface="-apple-system"/>
              </a:rPr>
              <a:t>The Leader is in charge of all read and writes requests for the partition, while the Followers are responsible for passively replicating the leader. </a:t>
            </a:r>
          </a:p>
          <a:p>
            <a:endParaRPr lang="en-US" dirty="0">
              <a:latin typeface="-apple-system"/>
            </a:endParaRPr>
          </a:p>
          <a:p>
            <a:r>
              <a:rPr lang="en-US" b="0" i="0" dirty="0">
                <a:effectLst/>
                <a:latin typeface="-apple-system"/>
              </a:rPr>
              <a:t>In the case that the Leader fails, one of the Followers will assume leadership. The server's load is balanced as a result of this.</a:t>
            </a:r>
            <a:endParaRPr lang="en-US" dirty="0"/>
          </a:p>
        </p:txBody>
      </p:sp>
    </p:spTree>
    <p:extLst>
      <p:ext uri="{BB962C8B-B14F-4D97-AF65-F5344CB8AC3E}">
        <p14:creationId xmlns:p14="http://schemas.microsoft.com/office/powerpoint/2010/main" val="2322306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1FE7-CCB7-4435-851E-C60E118AF32D}"/>
              </a:ext>
            </a:extLst>
          </p:cNvPr>
          <p:cNvSpPr>
            <a:spLocks noGrp="1"/>
          </p:cNvSpPr>
          <p:nvPr>
            <p:ph type="title"/>
          </p:nvPr>
        </p:nvSpPr>
        <p:spPr/>
        <p:txBody>
          <a:bodyPr/>
          <a:lstStyle/>
          <a:p>
            <a:r>
              <a:rPr lang="en-US" dirty="0"/>
              <a:t>Consumer Groups in Kafka</a:t>
            </a:r>
          </a:p>
        </p:txBody>
      </p:sp>
      <p:pic>
        <p:nvPicPr>
          <p:cNvPr id="7" name="Content Placeholder 6">
            <a:extLst>
              <a:ext uri="{FF2B5EF4-FFF2-40B4-BE49-F238E27FC236}">
                <a16:creationId xmlns:a16="http://schemas.microsoft.com/office/drawing/2014/main" id="{D5B1D5B1-6C31-4166-9218-B60BF25EF252}"/>
              </a:ext>
            </a:extLst>
          </p:cNvPr>
          <p:cNvPicPr>
            <a:picLocks noGrp="1" noChangeAspect="1"/>
          </p:cNvPicPr>
          <p:nvPr>
            <p:ph idx="1"/>
          </p:nvPr>
        </p:nvPicPr>
        <p:blipFill>
          <a:blip r:embed="rId2"/>
          <a:stretch>
            <a:fillRect/>
          </a:stretch>
        </p:blipFill>
        <p:spPr>
          <a:xfrm>
            <a:off x="8221421" y="2505909"/>
            <a:ext cx="3322027" cy="3598863"/>
          </a:xfrm>
        </p:spPr>
      </p:pic>
      <p:sp>
        <p:nvSpPr>
          <p:cNvPr id="8" name="TextBox 7">
            <a:extLst>
              <a:ext uri="{FF2B5EF4-FFF2-40B4-BE49-F238E27FC236}">
                <a16:creationId xmlns:a16="http://schemas.microsoft.com/office/drawing/2014/main" id="{256D991D-65CD-4837-8A97-4AFC700FBC0B}"/>
              </a:ext>
            </a:extLst>
          </p:cNvPr>
          <p:cNvSpPr txBox="1"/>
          <p:nvPr/>
        </p:nvSpPr>
        <p:spPr>
          <a:xfrm>
            <a:off x="221943" y="2505909"/>
            <a:ext cx="7439486" cy="3416320"/>
          </a:xfrm>
          <a:prstGeom prst="rect">
            <a:avLst/>
          </a:prstGeom>
          <a:noFill/>
        </p:spPr>
        <p:txBody>
          <a:bodyPr wrap="square" rtlCol="0">
            <a:spAutoFit/>
          </a:bodyPr>
          <a:lstStyle/>
          <a:p>
            <a:pPr marL="285750" indent="-285750">
              <a:buFontTx/>
              <a:buChar char="-"/>
            </a:pPr>
            <a:r>
              <a:rPr lang="en-US" b="0" i="0" dirty="0">
                <a:effectLst/>
                <a:latin typeface="-apple-system"/>
              </a:rPr>
              <a:t>A consumer group in Kafka is a collection of consumers who work together to ingest data from the same topic or range of topics. </a:t>
            </a:r>
          </a:p>
          <a:p>
            <a:endParaRPr lang="en-US" b="0" i="0" dirty="0">
              <a:effectLst/>
              <a:latin typeface="-apple-system"/>
            </a:endParaRPr>
          </a:p>
          <a:p>
            <a:pPr marL="285750" indent="-285750">
              <a:buFontTx/>
              <a:buChar char="-"/>
            </a:pPr>
            <a:r>
              <a:rPr lang="en-US" b="0" i="0" dirty="0">
                <a:effectLst/>
                <a:latin typeface="-apple-system"/>
              </a:rPr>
              <a:t>The name of an application is essentially represented by a consumer group. Consumers in Kafka often fall into one of several categories. </a:t>
            </a:r>
            <a:br>
              <a:rPr lang="en-US" b="0" i="0" dirty="0">
                <a:effectLst/>
                <a:latin typeface="-apple-system"/>
              </a:rPr>
            </a:br>
            <a:endParaRPr lang="en-US" b="0" i="0" dirty="0">
              <a:effectLst/>
              <a:latin typeface="-apple-system"/>
            </a:endParaRPr>
          </a:p>
          <a:p>
            <a:pPr marL="285750" indent="-285750">
              <a:buFontTx/>
              <a:buChar char="-"/>
            </a:pPr>
            <a:r>
              <a:rPr lang="en-US" b="0" i="0" dirty="0">
                <a:effectLst/>
                <a:latin typeface="-apple-system"/>
              </a:rPr>
              <a:t>The ‘-group' command must be used to consume messages from a consumer group.</a:t>
            </a:r>
          </a:p>
          <a:p>
            <a:endParaRPr lang="en-US" b="1" dirty="0">
              <a:latin typeface="-apple-system"/>
            </a:endParaRPr>
          </a:p>
          <a:p>
            <a:r>
              <a:rPr lang="en-US" b="1" dirty="0">
                <a:latin typeface="-apple-system"/>
              </a:rPr>
              <a:t>Note: </a:t>
            </a:r>
            <a:r>
              <a:rPr lang="en-US" b="0" i="0" dirty="0">
                <a:effectLst/>
                <a:latin typeface="-apple-system"/>
              </a:rPr>
              <a:t>By default, the maximum size of a Kafka message is </a:t>
            </a:r>
            <a:r>
              <a:rPr lang="en-US" b="1" i="0" dirty="0">
                <a:effectLst/>
                <a:latin typeface="-apple-system"/>
              </a:rPr>
              <a:t>1MB</a:t>
            </a:r>
            <a:r>
              <a:rPr lang="en-US" b="0" i="0" dirty="0">
                <a:effectLst/>
                <a:latin typeface="-apple-system"/>
              </a:rPr>
              <a:t> (megabyte). The broker settings allow you to modify the size. Kafka, on the other hand, is designed to handle 1KB messages as well.</a:t>
            </a:r>
            <a:endParaRPr lang="en-US" dirty="0"/>
          </a:p>
        </p:txBody>
      </p:sp>
    </p:spTree>
    <p:extLst>
      <p:ext uri="{BB962C8B-B14F-4D97-AF65-F5344CB8AC3E}">
        <p14:creationId xmlns:p14="http://schemas.microsoft.com/office/powerpoint/2010/main" val="1079258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A4E19-174C-431F-A28E-97BA72FD22A4}"/>
              </a:ext>
            </a:extLst>
          </p:cNvPr>
          <p:cNvSpPr>
            <a:spLocks noGrp="1"/>
          </p:cNvSpPr>
          <p:nvPr>
            <p:ph type="title"/>
          </p:nvPr>
        </p:nvSpPr>
        <p:spPr/>
        <p:txBody>
          <a:bodyPr/>
          <a:lstStyle/>
          <a:p>
            <a:r>
              <a:rPr lang="en-US" dirty="0"/>
              <a:t>Partitions in KAFKA</a:t>
            </a:r>
          </a:p>
        </p:txBody>
      </p:sp>
      <p:sp>
        <p:nvSpPr>
          <p:cNvPr id="3" name="Content Placeholder 2">
            <a:extLst>
              <a:ext uri="{FF2B5EF4-FFF2-40B4-BE49-F238E27FC236}">
                <a16:creationId xmlns:a16="http://schemas.microsoft.com/office/drawing/2014/main" id="{82DBE8F6-9C07-4296-A627-BAB5A91D493F}"/>
              </a:ext>
            </a:extLst>
          </p:cNvPr>
          <p:cNvSpPr>
            <a:spLocks noGrp="1"/>
          </p:cNvSpPr>
          <p:nvPr>
            <p:ph idx="1"/>
          </p:nvPr>
        </p:nvSpPr>
        <p:spPr/>
        <p:txBody>
          <a:bodyPr>
            <a:noAutofit/>
          </a:bodyPr>
          <a:lstStyle/>
          <a:p>
            <a:pPr algn="l"/>
            <a:r>
              <a:rPr lang="en-US" sz="1400" b="0" i="0" u="none" strike="noStrike" baseline="0" dirty="0">
                <a:latin typeface="LiberationSans"/>
              </a:rPr>
              <a:t>A topic has subdivisions known as partitions:</a:t>
            </a:r>
            <a:br>
              <a:rPr lang="en-US" sz="1400" b="0" i="0" u="none" strike="noStrike" baseline="0" dirty="0">
                <a:latin typeface="LiberationSans"/>
              </a:rPr>
            </a:br>
            <a:br>
              <a:rPr lang="en-US" sz="1400" b="0" i="0" u="none" strike="noStrike" baseline="0" dirty="0">
                <a:latin typeface="LiberationSans"/>
              </a:rPr>
            </a:br>
            <a:r>
              <a:rPr lang="en-US" sz="1400" b="0" i="0" u="none" strike="noStrike" baseline="0" dirty="0">
                <a:latin typeface="LiberationSans"/>
              </a:rPr>
              <a:t>- Messages are ordered by time only within a partition and not across the entire topic.</a:t>
            </a:r>
            <a:br>
              <a:rPr lang="en-US" sz="1400" b="0" i="0" u="none" strike="noStrike" baseline="0" dirty="0">
                <a:latin typeface="LiberationSans"/>
              </a:rPr>
            </a:br>
            <a:r>
              <a:rPr lang="en-US" sz="1400" b="0" i="0" u="none" strike="noStrike" baseline="0" dirty="0">
                <a:latin typeface="LiberationSans"/>
              </a:rPr>
              <a:t>- Messages are read from beginning to end in a partition.</a:t>
            </a:r>
            <a:br>
              <a:rPr lang="en-US" sz="1400" b="0" i="0" u="none" strike="noStrike" baseline="0" dirty="0">
                <a:latin typeface="LiberationSans"/>
              </a:rPr>
            </a:br>
            <a:r>
              <a:rPr lang="en-US" sz="1400" b="0" i="0" u="none" strike="noStrike" baseline="0" dirty="0">
                <a:latin typeface="LiberationSans"/>
              </a:rPr>
              <a:t>- Message can only be appended to the end of a partition.</a:t>
            </a:r>
            <a:br>
              <a:rPr lang="en-US" sz="1400" b="0" i="0" u="none" strike="noStrike" baseline="0" dirty="0">
                <a:latin typeface="LiberationSans"/>
              </a:rPr>
            </a:br>
            <a:r>
              <a:rPr lang="en-US" sz="1400" b="0" i="0" u="none" strike="noStrike" baseline="0" dirty="0">
                <a:latin typeface="LiberationSans"/>
              </a:rPr>
              <a:t>- Partitions allow Kafka to scale horizontally and also provide redundancy. Each partition can be hosted on a different server, which allows new partitions to be added to a topic as the load on the system increases.</a:t>
            </a:r>
            <a:endParaRPr lang="en-US" sz="1400" b="0" i="0" dirty="0">
              <a:effectLst/>
              <a:latin typeface="-apple-system"/>
            </a:endParaRPr>
          </a:p>
          <a:p>
            <a:pPr algn="l"/>
            <a:r>
              <a:rPr lang="en-US" sz="1400" b="0" i="0" dirty="0">
                <a:effectLst/>
                <a:latin typeface="-apple-system"/>
              </a:rPr>
              <a:t>Partitions contain records in a fixed order. A unique offset is assigned and attributed to each record in a partition. </a:t>
            </a:r>
          </a:p>
          <a:p>
            <a:pPr algn="l"/>
            <a:r>
              <a:rPr lang="en-US" sz="1400" b="0" i="0" dirty="0">
                <a:effectLst/>
                <a:latin typeface="-apple-system"/>
              </a:rPr>
              <a:t>Multiple partition logs can be found in a single topic. This allows several users to read from the same topic at the same time. </a:t>
            </a:r>
          </a:p>
          <a:p>
            <a:pPr algn="l"/>
            <a:r>
              <a:rPr lang="en-US" sz="1400" b="0" i="0" dirty="0">
                <a:effectLst/>
                <a:latin typeface="-apple-system"/>
              </a:rPr>
              <a:t>Topics can be parallelized via partitions, which split data into a single topic among numerous brokers.</a:t>
            </a:r>
          </a:p>
          <a:p>
            <a:pPr algn="l"/>
            <a:r>
              <a:rPr lang="en-US" sz="1400" b="0" i="0" dirty="0">
                <a:effectLst/>
                <a:latin typeface="-apple-system"/>
              </a:rPr>
              <a:t>Replication in Kafka is done at the partition level. A replica is the redundant element of a topic partition. Each partition often contains one or more replicas, which means that partitions contain messages that are duplicated across many Kafka brokers in the cluster.</a:t>
            </a:r>
          </a:p>
          <a:p>
            <a:pPr algn="l"/>
            <a:r>
              <a:rPr lang="en-US" sz="1400" b="0" i="0" dirty="0">
                <a:effectLst/>
                <a:latin typeface="-apple-system"/>
              </a:rPr>
              <a:t>One server serves as the leader of each partition (replica), while the others function as followers. The leader replica is </a:t>
            </a:r>
            <a:r>
              <a:rPr lang="en-US" sz="1400" b="0" i="0" dirty="0" err="1">
                <a:effectLst/>
                <a:latin typeface="-apple-system"/>
              </a:rPr>
              <a:t>incharge</a:t>
            </a:r>
            <a:r>
              <a:rPr lang="en-US" sz="1400" b="0" i="0" dirty="0">
                <a:effectLst/>
                <a:latin typeface="-apple-system"/>
              </a:rPr>
              <a:t> of all read-write requests for the partition, while the followers replicate the leader. If the lead server goes down, one of the followers takes over as the leader. To disperse the burden, we should aim for a good balance of leaders, with each broker leading an equal number of partitions.</a:t>
            </a:r>
          </a:p>
          <a:p>
            <a:pPr marL="0" indent="0">
              <a:buNone/>
            </a:pPr>
            <a:endParaRPr lang="en-US" sz="1400" dirty="0"/>
          </a:p>
        </p:txBody>
      </p:sp>
    </p:spTree>
    <p:extLst>
      <p:ext uri="{BB962C8B-B14F-4D97-AF65-F5344CB8AC3E}">
        <p14:creationId xmlns:p14="http://schemas.microsoft.com/office/powerpoint/2010/main" val="1932929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B6EF6-8A5E-4D8B-9289-306767801D74}"/>
              </a:ext>
            </a:extLst>
          </p:cNvPr>
          <p:cNvSpPr>
            <a:spLocks noGrp="1"/>
          </p:cNvSpPr>
          <p:nvPr>
            <p:ph type="title"/>
          </p:nvPr>
        </p:nvSpPr>
        <p:spPr/>
        <p:txBody>
          <a:bodyPr/>
          <a:lstStyle/>
          <a:p>
            <a:r>
              <a:rPr lang="en-US" dirty="0"/>
              <a:t>Purpose of Partitions</a:t>
            </a:r>
          </a:p>
        </p:txBody>
      </p:sp>
      <p:sp>
        <p:nvSpPr>
          <p:cNvPr id="3" name="Content Placeholder 2">
            <a:extLst>
              <a:ext uri="{FF2B5EF4-FFF2-40B4-BE49-F238E27FC236}">
                <a16:creationId xmlns:a16="http://schemas.microsoft.com/office/drawing/2014/main" id="{93DFEF82-7695-46F3-963F-8661F6DF2E2A}"/>
              </a:ext>
            </a:extLst>
          </p:cNvPr>
          <p:cNvSpPr>
            <a:spLocks noGrp="1"/>
          </p:cNvSpPr>
          <p:nvPr>
            <p:ph idx="1"/>
          </p:nvPr>
        </p:nvSpPr>
        <p:spPr/>
        <p:txBody>
          <a:bodyPr>
            <a:normAutofit lnSpcReduction="10000"/>
          </a:bodyPr>
          <a:lstStyle/>
          <a:p>
            <a:r>
              <a:rPr lang="en-US" b="0" i="0" dirty="0">
                <a:effectLst/>
                <a:latin typeface="-apple-system"/>
              </a:rPr>
              <a:t>Partitions allow a single topic to be partitioned across numerous servers from the perspective of the Kafka broker. This allows you to store more data in a single topic than a single server can. </a:t>
            </a:r>
          </a:p>
          <a:p>
            <a:r>
              <a:rPr lang="en-US" b="0" i="0" dirty="0">
                <a:effectLst/>
                <a:latin typeface="-apple-system"/>
              </a:rPr>
              <a:t>If you have three brokers and need to store 10TB of data in a topic, one option is to construct a topic with only one partition and store all 10TB on one broker. </a:t>
            </a:r>
            <a:br>
              <a:rPr lang="en-US" b="0" i="0" dirty="0">
                <a:effectLst/>
                <a:latin typeface="-apple-system"/>
              </a:rPr>
            </a:br>
            <a:br>
              <a:rPr lang="en-US" b="0" i="0" dirty="0">
                <a:effectLst/>
                <a:latin typeface="-apple-system"/>
              </a:rPr>
            </a:br>
            <a:r>
              <a:rPr lang="en-US" b="0" i="0" dirty="0">
                <a:effectLst/>
                <a:latin typeface="-apple-system"/>
              </a:rPr>
              <a:t>Another alternative is to build a three-partitioned topic and distribute 10 TB of data among all brokers. </a:t>
            </a:r>
          </a:p>
          <a:p>
            <a:r>
              <a:rPr lang="en-US" b="0" i="0" dirty="0">
                <a:effectLst/>
                <a:latin typeface="-apple-system"/>
              </a:rPr>
              <a:t>A partition is a unit of parallelism from the consumer's perspective.</a:t>
            </a:r>
            <a:endParaRPr lang="en-US" dirty="0"/>
          </a:p>
        </p:txBody>
      </p:sp>
    </p:spTree>
    <p:extLst>
      <p:ext uri="{BB962C8B-B14F-4D97-AF65-F5344CB8AC3E}">
        <p14:creationId xmlns:p14="http://schemas.microsoft.com/office/powerpoint/2010/main" val="1398044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BA5B-417C-4DEC-9762-0B6A52E2434F}"/>
              </a:ext>
            </a:extLst>
          </p:cNvPr>
          <p:cNvSpPr>
            <a:spLocks noGrp="1"/>
          </p:cNvSpPr>
          <p:nvPr>
            <p:ph type="title"/>
          </p:nvPr>
        </p:nvSpPr>
        <p:spPr/>
        <p:txBody>
          <a:bodyPr/>
          <a:lstStyle/>
          <a:p>
            <a:r>
              <a:rPr lang="en-US" dirty="0"/>
              <a:t>Changing </a:t>
            </a:r>
            <a:r>
              <a:rPr lang="en-US" b="1" i="0" dirty="0">
                <a:effectLst/>
                <a:latin typeface="-apple-system"/>
              </a:rPr>
              <a:t>number of partitions for a topic</a:t>
            </a:r>
            <a:endParaRPr lang="en-US" dirty="0"/>
          </a:p>
        </p:txBody>
      </p:sp>
      <p:sp>
        <p:nvSpPr>
          <p:cNvPr id="3" name="Content Placeholder 2">
            <a:extLst>
              <a:ext uri="{FF2B5EF4-FFF2-40B4-BE49-F238E27FC236}">
                <a16:creationId xmlns:a16="http://schemas.microsoft.com/office/drawing/2014/main" id="{2B5F1226-524B-4E69-8BF7-39AD947F5509}"/>
              </a:ext>
            </a:extLst>
          </p:cNvPr>
          <p:cNvSpPr>
            <a:spLocks noGrp="1"/>
          </p:cNvSpPr>
          <p:nvPr>
            <p:ph idx="1"/>
          </p:nvPr>
        </p:nvSpPr>
        <p:spPr>
          <a:xfrm>
            <a:off x="680321" y="2336873"/>
            <a:ext cx="10905038" cy="3599316"/>
          </a:xfrm>
        </p:spPr>
        <p:txBody>
          <a:bodyPr/>
          <a:lstStyle/>
          <a:p>
            <a:pPr algn="l"/>
            <a:r>
              <a:rPr lang="en-US" b="0" i="0" dirty="0">
                <a:effectLst/>
                <a:latin typeface="-apple-system"/>
              </a:rPr>
              <a:t>Currently, </a:t>
            </a:r>
            <a:r>
              <a:rPr lang="en-US" b="1" i="1" dirty="0">
                <a:effectLst/>
                <a:highlight>
                  <a:srgbClr val="000080"/>
                </a:highlight>
                <a:latin typeface="-apple-system"/>
              </a:rPr>
              <a:t>Kafka does not allow you to reduce the number of partitions for a topic. The partitions can be expanded but not shrunk.</a:t>
            </a:r>
            <a:r>
              <a:rPr lang="en-US" b="0" i="0" dirty="0">
                <a:effectLst/>
                <a:latin typeface="-apple-system"/>
              </a:rPr>
              <a:t> </a:t>
            </a:r>
          </a:p>
          <a:p>
            <a:pPr algn="l"/>
            <a:r>
              <a:rPr lang="en-US" b="0" i="0" dirty="0">
                <a:effectLst/>
                <a:latin typeface="-apple-system"/>
              </a:rPr>
              <a:t>The alter command in Apache Kafka allows you to change the behavior of a topic and its associated configurations. To add extra partitions, use the alter command.</a:t>
            </a:r>
          </a:p>
          <a:p>
            <a:pPr algn="l"/>
            <a:r>
              <a:rPr lang="en-US" b="0" i="0" dirty="0">
                <a:effectLst/>
                <a:latin typeface="-apple-system"/>
              </a:rPr>
              <a:t>To increase the number of partitions to five, use the following command:</a:t>
            </a:r>
            <a:br>
              <a:rPr lang="en-US" b="0" i="0" dirty="0">
                <a:effectLst/>
                <a:latin typeface="-apple-system"/>
              </a:rPr>
            </a:br>
            <a:br>
              <a:rPr lang="en-US" b="0" i="0" dirty="0">
                <a:effectLst/>
                <a:latin typeface="-apple-system"/>
              </a:rPr>
            </a:br>
            <a:r>
              <a:rPr lang="en-US" b="1" i="0" dirty="0">
                <a:effectLst/>
                <a:highlight>
                  <a:srgbClr val="000080"/>
                </a:highlight>
                <a:latin typeface="Courier New" panose="02070309020205020404" pitchFamily="49" charset="0"/>
              </a:rPr>
              <a:t>./bin/kafka-topics.sh --alter --zookeeper localhost:2181 --topic sample-topic --partitions 5</a:t>
            </a:r>
            <a:endParaRPr lang="en-US" b="1" i="0" dirty="0">
              <a:effectLst/>
              <a:highlight>
                <a:srgbClr val="000080"/>
              </a:highlight>
              <a:latin typeface="-apple-system"/>
            </a:endParaRPr>
          </a:p>
        </p:txBody>
      </p:sp>
    </p:spTree>
    <p:extLst>
      <p:ext uri="{BB962C8B-B14F-4D97-AF65-F5344CB8AC3E}">
        <p14:creationId xmlns:p14="http://schemas.microsoft.com/office/powerpoint/2010/main" val="2561755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2B43-3739-41AB-869B-33EADE5CC2FD}"/>
              </a:ext>
            </a:extLst>
          </p:cNvPr>
          <p:cNvSpPr>
            <a:spLocks noGrp="1"/>
          </p:cNvSpPr>
          <p:nvPr>
            <p:ph type="title"/>
          </p:nvPr>
        </p:nvSpPr>
        <p:spPr>
          <a:xfrm>
            <a:off x="680321" y="753228"/>
            <a:ext cx="9613861" cy="1080938"/>
          </a:xfrm>
        </p:spPr>
        <p:txBody>
          <a:bodyPr>
            <a:normAutofit/>
          </a:bodyPr>
          <a:lstStyle/>
          <a:p>
            <a:r>
              <a:rPr lang="en-US" b="1" dirty="0">
                <a:latin typeface="-apple-system"/>
              </a:rPr>
              <a:t>P</a:t>
            </a:r>
            <a:r>
              <a:rPr lang="en-US" b="1" i="0" dirty="0">
                <a:effectLst/>
                <a:latin typeface="-apple-system"/>
              </a:rPr>
              <a:t>artitioning Key in Kafka</a:t>
            </a:r>
            <a:endParaRPr lang="en-US" dirty="0"/>
          </a:p>
        </p:txBody>
      </p:sp>
      <p:sp>
        <p:nvSpPr>
          <p:cNvPr id="3" name="Content Placeholder 2">
            <a:extLst>
              <a:ext uri="{FF2B5EF4-FFF2-40B4-BE49-F238E27FC236}">
                <a16:creationId xmlns:a16="http://schemas.microsoft.com/office/drawing/2014/main" id="{9A9BB331-36C5-49E7-BF07-8A28417B78FC}"/>
              </a:ext>
            </a:extLst>
          </p:cNvPr>
          <p:cNvSpPr>
            <a:spLocks noGrp="1"/>
          </p:cNvSpPr>
          <p:nvPr>
            <p:ph idx="1"/>
          </p:nvPr>
        </p:nvSpPr>
        <p:spPr>
          <a:xfrm>
            <a:off x="287874" y="2526004"/>
            <a:ext cx="11260278" cy="3599316"/>
          </a:xfrm>
        </p:spPr>
        <p:txBody>
          <a:bodyPr>
            <a:noAutofit/>
          </a:bodyPr>
          <a:lstStyle/>
          <a:p>
            <a:r>
              <a:rPr lang="en-US" sz="1400" b="0" i="0" dirty="0">
                <a:effectLst/>
                <a:latin typeface="-apple-system"/>
              </a:rPr>
              <a:t>In Kafka terminology, </a:t>
            </a:r>
            <a:r>
              <a:rPr lang="en-US" sz="1400" b="1" i="0" dirty="0">
                <a:effectLst/>
                <a:highlight>
                  <a:srgbClr val="000080"/>
                </a:highlight>
                <a:latin typeface="-apple-system"/>
              </a:rPr>
              <a:t>messages</a:t>
            </a:r>
            <a:r>
              <a:rPr lang="en-US" sz="1400" b="0" i="0" dirty="0">
                <a:effectLst/>
                <a:latin typeface="-apple-system"/>
              </a:rPr>
              <a:t> are referred to as records. </a:t>
            </a:r>
          </a:p>
          <a:p>
            <a:r>
              <a:rPr lang="en-US" sz="1400" b="0" i="0" dirty="0">
                <a:effectLst/>
                <a:latin typeface="-apple-system"/>
              </a:rPr>
              <a:t>Each record has a key and a value, with the key being optional. For record partitioning, the record's key is used. </a:t>
            </a:r>
          </a:p>
          <a:p>
            <a:r>
              <a:rPr lang="en-US" sz="1400" b="0" i="0" dirty="0">
                <a:effectLst/>
                <a:latin typeface="-apple-system"/>
              </a:rPr>
              <a:t>There will be one or more partitions for each topic. Partitioning is a straightforward data structure. It's the append-only sequence of records, which is arranged chronologically by the time they were attached. </a:t>
            </a:r>
            <a:br>
              <a:rPr lang="en-US" sz="1400" b="0" i="0" dirty="0">
                <a:effectLst/>
                <a:latin typeface="-apple-system"/>
              </a:rPr>
            </a:br>
            <a:br>
              <a:rPr lang="en-US" sz="1400" b="0" i="0" dirty="0">
                <a:effectLst/>
                <a:latin typeface="-apple-system"/>
              </a:rPr>
            </a:br>
            <a:r>
              <a:rPr lang="en-US" sz="1400" b="0" i="0" dirty="0">
                <a:effectLst/>
                <a:latin typeface="-apple-system"/>
              </a:rPr>
              <a:t>Once a record is written to a partition, it is given an </a:t>
            </a:r>
            <a:r>
              <a:rPr lang="en-US" sz="1400" b="1" i="0" dirty="0">
                <a:effectLst/>
                <a:highlight>
                  <a:srgbClr val="000080"/>
                </a:highlight>
                <a:latin typeface="-apple-system"/>
              </a:rPr>
              <a:t>offset</a:t>
            </a:r>
            <a:r>
              <a:rPr lang="en-US" sz="1400" b="0" i="0" dirty="0">
                <a:effectLst/>
                <a:latin typeface="-apple-system"/>
              </a:rPr>
              <a:t> – a sequential id that reflects the record's position in the partition and uniquely identifies it inside it.</a:t>
            </a:r>
          </a:p>
          <a:p>
            <a:r>
              <a:rPr lang="en-US" sz="1400" b="1" i="0" dirty="0">
                <a:effectLst/>
                <a:highlight>
                  <a:srgbClr val="000080"/>
                </a:highlight>
                <a:latin typeface="-apple-system"/>
              </a:rPr>
              <a:t>Partitioning is done using the record's key. </a:t>
            </a:r>
            <a:r>
              <a:rPr lang="en-US" sz="1400" b="0" i="0" dirty="0">
                <a:effectLst/>
                <a:latin typeface="-apple-system"/>
              </a:rPr>
              <a:t>By default, Kafka producer uses the record's key to determine which partition the record should be written to. </a:t>
            </a:r>
          </a:p>
          <a:p>
            <a:r>
              <a:rPr lang="en-US" sz="1400" b="1" i="0" dirty="0">
                <a:effectLst/>
                <a:highlight>
                  <a:srgbClr val="000080"/>
                </a:highlight>
                <a:latin typeface="-apple-system"/>
              </a:rPr>
              <a:t>The producer will always choose the same partition for two records with the same key.  </a:t>
            </a:r>
            <a:r>
              <a:rPr lang="en-US" sz="1400" b="0" i="0" dirty="0">
                <a:effectLst/>
                <a:latin typeface="-apple-system"/>
              </a:rPr>
              <a:t>This is important because we may have to deliver records to customers in the same order that they were made. </a:t>
            </a:r>
            <a:br>
              <a:rPr lang="en-US" sz="1400" dirty="0">
                <a:latin typeface="-apple-system"/>
              </a:rPr>
            </a:br>
            <a:br>
              <a:rPr lang="en-US" sz="1400" dirty="0">
                <a:latin typeface="-apple-system"/>
              </a:rPr>
            </a:br>
            <a:r>
              <a:rPr lang="en-US" sz="1400" b="1" dirty="0">
                <a:latin typeface="-apple-system"/>
              </a:rPr>
              <a:t>For instance</a:t>
            </a:r>
            <a:r>
              <a:rPr lang="en-US" sz="1400" dirty="0">
                <a:latin typeface="-apple-system"/>
              </a:rPr>
              <a:t>, </a:t>
            </a:r>
            <a:r>
              <a:rPr lang="en-US" sz="1400" b="0" i="0" dirty="0">
                <a:effectLst/>
                <a:latin typeface="-apple-system"/>
              </a:rPr>
              <a:t>You want these events to come in the order they were created when a consumer purchases an eBook from your web shop and subsequently cancels the transaction. If you receive a cancellation event before a buy event, the cancellation will be rejected as invalid (since the purchase has not yet been registered in the system), and the system will then record the purchase and send the product to the client (and lose you money). You might use a customer id as the key of these Kafka records to solve this problem and assure ordering. This will ensure that all of a customer's purchase events are grouped together in the same partition.</a:t>
            </a:r>
            <a:endParaRPr lang="en-US" sz="1400" dirty="0"/>
          </a:p>
        </p:txBody>
      </p:sp>
      <p:pic>
        <p:nvPicPr>
          <p:cNvPr id="5" name="Picture 4">
            <a:extLst>
              <a:ext uri="{FF2B5EF4-FFF2-40B4-BE49-F238E27FC236}">
                <a16:creationId xmlns:a16="http://schemas.microsoft.com/office/drawing/2014/main" id="{5131CF0A-1529-453A-B6DB-88BEE4243E34}"/>
              </a:ext>
            </a:extLst>
          </p:cNvPr>
          <p:cNvPicPr>
            <a:picLocks noChangeAspect="1"/>
          </p:cNvPicPr>
          <p:nvPr/>
        </p:nvPicPr>
        <p:blipFill>
          <a:blip r:embed="rId2"/>
          <a:stretch>
            <a:fillRect/>
          </a:stretch>
        </p:blipFill>
        <p:spPr>
          <a:xfrm>
            <a:off x="6131507" y="-94417"/>
            <a:ext cx="6060494" cy="2714327"/>
          </a:xfrm>
          <a:prstGeom prst="rect">
            <a:avLst/>
          </a:prstGeom>
        </p:spPr>
      </p:pic>
    </p:spTree>
    <p:extLst>
      <p:ext uri="{BB962C8B-B14F-4D97-AF65-F5344CB8AC3E}">
        <p14:creationId xmlns:p14="http://schemas.microsoft.com/office/powerpoint/2010/main" val="192463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0132-BC07-4BA4-8D7F-B7FF49EE6A82}"/>
              </a:ext>
            </a:extLst>
          </p:cNvPr>
          <p:cNvSpPr>
            <a:spLocks noGrp="1"/>
          </p:cNvSpPr>
          <p:nvPr>
            <p:ph type="title"/>
          </p:nvPr>
        </p:nvSpPr>
        <p:spPr/>
        <p:txBody>
          <a:bodyPr/>
          <a:lstStyle/>
          <a:p>
            <a:r>
              <a:rPr lang="en-US" dirty="0"/>
              <a:t>Starting a Kafka Server:</a:t>
            </a:r>
          </a:p>
        </p:txBody>
      </p:sp>
      <p:sp>
        <p:nvSpPr>
          <p:cNvPr id="3" name="Content Placeholder 2">
            <a:extLst>
              <a:ext uri="{FF2B5EF4-FFF2-40B4-BE49-F238E27FC236}">
                <a16:creationId xmlns:a16="http://schemas.microsoft.com/office/drawing/2014/main" id="{10F68888-8764-4FDE-A37D-CF8D9A202442}"/>
              </a:ext>
            </a:extLst>
          </p:cNvPr>
          <p:cNvSpPr>
            <a:spLocks noGrp="1"/>
          </p:cNvSpPr>
          <p:nvPr>
            <p:ph idx="1"/>
          </p:nvPr>
        </p:nvSpPr>
        <p:spPr/>
        <p:txBody>
          <a:bodyPr>
            <a:normAutofit/>
          </a:bodyPr>
          <a:lstStyle/>
          <a:p>
            <a:pPr algn="l"/>
            <a:r>
              <a:rPr lang="en-US" sz="2000" b="0" i="0" dirty="0">
                <a:effectLst/>
                <a:latin typeface="-apple-system"/>
              </a:rPr>
              <a:t>Firstly, we extract Kafka once we have downloaded the most recent version. We must make sure that our local environment has Java 8+ installed in order to run Kafka.</a:t>
            </a:r>
          </a:p>
          <a:p>
            <a:pPr algn="l"/>
            <a:r>
              <a:rPr lang="en-US" sz="2000" b="0" i="0" dirty="0">
                <a:effectLst/>
                <a:latin typeface="-apple-system"/>
              </a:rPr>
              <a:t>The following commands must be done in order to start the Kafka server and ensure that all services are started in the correct order:</a:t>
            </a:r>
          </a:p>
          <a:p>
            <a:pPr marL="0" indent="0" algn="l">
              <a:buNone/>
            </a:pPr>
            <a:r>
              <a:rPr lang="en-US" sz="2000" b="0" i="0" dirty="0">
                <a:effectLst/>
                <a:latin typeface="-apple-system"/>
              </a:rPr>
              <a:t>- Start the ZooKeeper service by doing the following:</a:t>
            </a:r>
            <a:br>
              <a:rPr lang="en-US" sz="2000" b="0" i="0" dirty="0">
                <a:effectLst/>
                <a:latin typeface="-apple-system"/>
              </a:rPr>
            </a:br>
            <a:r>
              <a:rPr lang="en-US" sz="2000" b="1" i="0" dirty="0">
                <a:effectLst/>
                <a:highlight>
                  <a:srgbClr val="000080"/>
                </a:highlight>
                <a:latin typeface="Courier New" panose="02070309020205020404" pitchFamily="49" charset="0"/>
              </a:rPr>
              <a:t>$bin/zookeeper-server-start.sh config/</a:t>
            </a:r>
            <a:r>
              <a:rPr lang="en-US" sz="2000" b="1" i="0" dirty="0" err="1">
                <a:effectLst/>
                <a:highlight>
                  <a:srgbClr val="000080"/>
                </a:highlight>
                <a:latin typeface="Courier New" panose="02070309020205020404" pitchFamily="49" charset="0"/>
              </a:rPr>
              <a:t>zookeeper.properties</a:t>
            </a:r>
            <a:endParaRPr lang="en-US" sz="2000" b="1" i="0" dirty="0">
              <a:effectLst/>
              <a:highlight>
                <a:srgbClr val="000080"/>
              </a:highlight>
              <a:latin typeface="Courier New" panose="02070309020205020404" pitchFamily="49" charset="0"/>
            </a:endParaRPr>
          </a:p>
          <a:p>
            <a:pPr marL="0" indent="0">
              <a:buNone/>
            </a:pPr>
            <a:r>
              <a:rPr lang="en-US" sz="2000" b="0" i="0" dirty="0">
                <a:effectLst/>
                <a:latin typeface="-apple-system"/>
              </a:rPr>
              <a:t>- To start the Kafka broker service, open a new terminal and type the following commands:</a:t>
            </a:r>
            <a:br>
              <a:rPr lang="en-US" sz="2000" b="1" dirty="0">
                <a:highlight>
                  <a:srgbClr val="000080"/>
                </a:highlight>
                <a:latin typeface="-apple-system"/>
              </a:rPr>
            </a:br>
            <a:r>
              <a:rPr lang="en-US" sz="2000" b="1" i="0" dirty="0">
                <a:effectLst/>
                <a:highlight>
                  <a:srgbClr val="000080"/>
                </a:highlight>
                <a:latin typeface="Courier New" panose="02070309020205020404" pitchFamily="49" charset="0"/>
              </a:rPr>
              <a:t>$ bin/kafka-server-start.sh config/</a:t>
            </a:r>
            <a:r>
              <a:rPr lang="en-US" sz="2000" b="1" i="0" dirty="0" err="1">
                <a:effectLst/>
                <a:highlight>
                  <a:srgbClr val="000080"/>
                </a:highlight>
                <a:latin typeface="Courier New" panose="02070309020205020404" pitchFamily="49" charset="0"/>
              </a:rPr>
              <a:t>server.properties</a:t>
            </a:r>
            <a:endParaRPr lang="en-US" sz="2000" b="1" i="0" dirty="0">
              <a:effectLst/>
              <a:highlight>
                <a:srgbClr val="000080"/>
              </a:highlight>
              <a:latin typeface="-apple-system"/>
            </a:endParaRPr>
          </a:p>
        </p:txBody>
      </p:sp>
    </p:spTree>
    <p:extLst>
      <p:ext uri="{BB962C8B-B14F-4D97-AF65-F5344CB8AC3E}">
        <p14:creationId xmlns:p14="http://schemas.microsoft.com/office/powerpoint/2010/main" val="3293624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E7C7A-2DD8-4676-9049-94A14E8E62BB}"/>
              </a:ext>
            </a:extLst>
          </p:cNvPr>
          <p:cNvSpPr>
            <a:spLocks noGrp="1"/>
          </p:cNvSpPr>
          <p:nvPr>
            <p:ph type="title"/>
          </p:nvPr>
        </p:nvSpPr>
        <p:spPr/>
        <p:txBody>
          <a:bodyPr/>
          <a:lstStyle/>
          <a:p>
            <a:r>
              <a:rPr lang="en-US" dirty="0"/>
              <a:t>Importance of Topic Replication</a:t>
            </a:r>
          </a:p>
        </p:txBody>
      </p:sp>
      <p:sp>
        <p:nvSpPr>
          <p:cNvPr id="3" name="Content Placeholder 2">
            <a:extLst>
              <a:ext uri="{FF2B5EF4-FFF2-40B4-BE49-F238E27FC236}">
                <a16:creationId xmlns:a16="http://schemas.microsoft.com/office/drawing/2014/main" id="{2F549D4C-8964-49B5-8F1C-3F3D72254484}"/>
              </a:ext>
            </a:extLst>
          </p:cNvPr>
          <p:cNvSpPr>
            <a:spLocks noGrp="1"/>
          </p:cNvSpPr>
          <p:nvPr>
            <p:ph idx="1"/>
          </p:nvPr>
        </p:nvSpPr>
        <p:spPr>
          <a:xfrm>
            <a:off x="159798" y="2238507"/>
            <a:ext cx="5530788" cy="3599316"/>
          </a:xfrm>
        </p:spPr>
        <p:txBody>
          <a:bodyPr>
            <a:noAutofit/>
          </a:bodyPr>
          <a:lstStyle/>
          <a:p>
            <a:pPr algn="l"/>
            <a:r>
              <a:rPr lang="en-US" sz="1600" i="0" dirty="0">
                <a:effectLst/>
                <a:latin typeface="-apple-system"/>
              </a:rPr>
              <a:t>Topic replication is critical </a:t>
            </a:r>
            <a:r>
              <a:rPr lang="en-US" sz="1600" b="1" i="0" dirty="0">
                <a:effectLst/>
                <a:latin typeface="-apple-system"/>
              </a:rPr>
              <a:t>for constructing Kafka deployments that are both durable and highly available.</a:t>
            </a:r>
            <a:r>
              <a:rPr lang="en-US" sz="1600" i="0" dirty="0">
                <a:effectLst/>
                <a:latin typeface="-apple-system"/>
              </a:rPr>
              <a:t> When one broker fails, topic replicas on other brokers remain available to ensure that data is not lost, and that the Kafka deployment is not disrupted. </a:t>
            </a:r>
          </a:p>
          <a:p>
            <a:pPr algn="l"/>
            <a:r>
              <a:rPr lang="en-US" sz="1600" i="0" dirty="0">
                <a:effectLst/>
                <a:latin typeface="-apple-system"/>
              </a:rPr>
              <a:t>The </a:t>
            </a:r>
            <a:r>
              <a:rPr lang="en-US" sz="1600" b="1" i="0" dirty="0">
                <a:effectLst/>
                <a:highlight>
                  <a:srgbClr val="000080"/>
                </a:highlight>
                <a:latin typeface="-apple-system"/>
              </a:rPr>
              <a:t>replication factor </a:t>
            </a:r>
            <a:r>
              <a:rPr lang="en-US" sz="1600" i="0" dirty="0">
                <a:effectLst/>
                <a:latin typeface="-apple-system"/>
              </a:rPr>
              <a:t>specifies the number of copies of a topic that are kept across the Kafka cluster. It </a:t>
            </a:r>
            <a:r>
              <a:rPr lang="en-US" sz="1600" b="1" i="0" dirty="0">
                <a:effectLst/>
                <a:latin typeface="-apple-system"/>
              </a:rPr>
              <a:t>takes place at the partition level and is defined at the subject level. </a:t>
            </a:r>
            <a:r>
              <a:rPr lang="en-US" sz="1600" i="0" dirty="0">
                <a:effectLst/>
                <a:latin typeface="-apple-system"/>
              </a:rPr>
              <a:t>A replication factor of two, for example, will keep two copies of a topic for each partition.</a:t>
            </a:r>
          </a:p>
          <a:p>
            <a:pPr algn="l"/>
            <a:r>
              <a:rPr lang="en-US" sz="1600" i="0" dirty="0">
                <a:effectLst/>
                <a:latin typeface="-apple-system"/>
              </a:rPr>
              <a:t>Each partition has an elected leader, and other brokers store a copy that can be used if necessary. </a:t>
            </a:r>
            <a:r>
              <a:rPr lang="en-US" sz="1600" b="1" i="0" dirty="0">
                <a:effectLst/>
                <a:latin typeface="-apple-system"/>
              </a:rPr>
              <a:t>Logically, the replication factor cannot be more than the cluster's total number of brokers. </a:t>
            </a:r>
          </a:p>
          <a:p>
            <a:r>
              <a:rPr lang="en-US" sz="1600" i="0" dirty="0">
                <a:effectLst/>
                <a:latin typeface="-apple-system"/>
              </a:rPr>
              <a:t>An </a:t>
            </a:r>
            <a:r>
              <a:rPr lang="en-US" sz="1600" i="0" dirty="0">
                <a:effectLst/>
                <a:highlight>
                  <a:srgbClr val="000080"/>
                </a:highlight>
                <a:latin typeface="-apple-system"/>
              </a:rPr>
              <a:t>In-Sync Replica (ISR) </a:t>
            </a:r>
            <a:r>
              <a:rPr lang="en-US" sz="1600" i="0" dirty="0">
                <a:effectLst/>
                <a:latin typeface="-apple-system"/>
              </a:rPr>
              <a:t>is a replica that is up to date with the partition's leader. </a:t>
            </a:r>
            <a:r>
              <a:rPr lang="en-US" sz="1600" b="1" dirty="0">
                <a:effectLst/>
                <a:latin typeface="-apple-system"/>
              </a:rPr>
              <a:t>A replica that has been out of ISR for a long period of time indicates that the follower is unable to fetch data at the same rate as the leader.</a:t>
            </a:r>
          </a:p>
        </p:txBody>
      </p:sp>
      <p:pic>
        <p:nvPicPr>
          <p:cNvPr id="5" name="Picture 4">
            <a:extLst>
              <a:ext uri="{FF2B5EF4-FFF2-40B4-BE49-F238E27FC236}">
                <a16:creationId xmlns:a16="http://schemas.microsoft.com/office/drawing/2014/main" id="{95E328DA-BB28-4CEA-991C-C67167519AF7}"/>
              </a:ext>
            </a:extLst>
          </p:cNvPr>
          <p:cNvPicPr>
            <a:picLocks noChangeAspect="1"/>
          </p:cNvPicPr>
          <p:nvPr/>
        </p:nvPicPr>
        <p:blipFill>
          <a:blip r:embed="rId2"/>
          <a:stretch>
            <a:fillRect/>
          </a:stretch>
        </p:blipFill>
        <p:spPr>
          <a:xfrm>
            <a:off x="5956917" y="2238507"/>
            <a:ext cx="5933614" cy="4067743"/>
          </a:xfrm>
          <a:prstGeom prst="rect">
            <a:avLst/>
          </a:prstGeom>
        </p:spPr>
      </p:pic>
    </p:spTree>
    <p:extLst>
      <p:ext uri="{BB962C8B-B14F-4D97-AF65-F5344CB8AC3E}">
        <p14:creationId xmlns:p14="http://schemas.microsoft.com/office/powerpoint/2010/main" val="765409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3265-0841-4878-A523-A52EDF521887}"/>
              </a:ext>
            </a:extLst>
          </p:cNvPr>
          <p:cNvSpPr>
            <a:spLocks noGrp="1"/>
          </p:cNvSpPr>
          <p:nvPr>
            <p:ph type="title"/>
          </p:nvPr>
        </p:nvSpPr>
        <p:spPr/>
        <p:txBody>
          <a:bodyPr/>
          <a:lstStyle/>
          <a:p>
            <a:r>
              <a:rPr lang="en-US" dirty="0"/>
              <a:t>WHAT IS KAFKA?</a:t>
            </a:r>
          </a:p>
        </p:txBody>
      </p:sp>
      <p:sp>
        <p:nvSpPr>
          <p:cNvPr id="3" name="Content Placeholder 2">
            <a:extLst>
              <a:ext uri="{FF2B5EF4-FFF2-40B4-BE49-F238E27FC236}">
                <a16:creationId xmlns:a16="http://schemas.microsoft.com/office/drawing/2014/main" id="{37801836-B2A5-4508-B85D-D293678E86F3}"/>
              </a:ext>
            </a:extLst>
          </p:cNvPr>
          <p:cNvSpPr>
            <a:spLocks noGrp="1"/>
          </p:cNvSpPr>
          <p:nvPr>
            <p:ph idx="1"/>
          </p:nvPr>
        </p:nvSpPr>
        <p:spPr>
          <a:xfrm>
            <a:off x="680321" y="2248096"/>
            <a:ext cx="11198001" cy="3599316"/>
          </a:xfrm>
        </p:spPr>
        <p:txBody>
          <a:bodyPr>
            <a:noAutofit/>
          </a:bodyPr>
          <a:lstStyle/>
          <a:p>
            <a:pPr algn="l"/>
            <a:r>
              <a:rPr lang="en-US" sz="1400" b="0" i="0" dirty="0">
                <a:effectLst/>
                <a:latin typeface="-apple-system"/>
              </a:rPr>
              <a:t>Apache Kafka is a </a:t>
            </a:r>
            <a:r>
              <a:rPr lang="en-US" sz="1400" b="1" i="0" dirty="0">
                <a:effectLst/>
                <a:latin typeface="-apple-system"/>
              </a:rPr>
              <a:t>streaming platform </a:t>
            </a:r>
            <a:r>
              <a:rPr lang="en-US" sz="1400" b="0" i="0" dirty="0">
                <a:effectLst/>
                <a:latin typeface="-apple-system"/>
              </a:rPr>
              <a:t>that </a:t>
            </a:r>
            <a:r>
              <a:rPr lang="en-US" sz="1400" b="1" i="0" dirty="0">
                <a:effectLst/>
                <a:latin typeface="-apple-system"/>
              </a:rPr>
              <a:t>is free and open-source</a:t>
            </a:r>
            <a:r>
              <a:rPr lang="en-US" sz="1400" b="0" i="0" dirty="0">
                <a:effectLst/>
                <a:latin typeface="-apple-system"/>
              </a:rPr>
              <a:t>. </a:t>
            </a:r>
          </a:p>
          <a:p>
            <a:pPr algn="l"/>
            <a:r>
              <a:rPr lang="en-US" sz="1400" b="0" i="0" dirty="0">
                <a:effectLst/>
                <a:latin typeface="-apple-system"/>
              </a:rPr>
              <a:t>Kafka was first built at </a:t>
            </a:r>
            <a:r>
              <a:rPr lang="en-US" sz="1400" b="1" i="0" u="none" strike="noStrike" dirty="0">
                <a:effectLst/>
                <a:latin typeface="-apple-system"/>
              </a:rPr>
              <a:t>LinkedIn</a:t>
            </a:r>
            <a:r>
              <a:rPr lang="en-US" sz="1400" b="0" i="0" dirty="0">
                <a:effectLst/>
                <a:latin typeface="-apple-system"/>
              </a:rPr>
              <a:t> as a </a:t>
            </a:r>
            <a:r>
              <a:rPr lang="en-US" sz="1400" b="1" i="0" dirty="0">
                <a:effectLst/>
                <a:latin typeface="-apple-system"/>
              </a:rPr>
              <a:t>messaging queue</a:t>
            </a:r>
            <a:r>
              <a:rPr lang="en-US" sz="1400" b="0" i="0" dirty="0">
                <a:effectLst/>
                <a:latin typeface="-apple-system"/>
              </a:rPr>
              <a:t>, but it has evolved into much more. It's a versatile tool for working with data streams that may be applied to a variety of scenarios.</a:t>
            </a:r>
          </a:p>
          <a:p>
            <a:pPr algn="l"/>
            <a:r>
              <a:rPr lang="en-US" sz="1400" b="0" i="0" dirty="0">
                <a:effectLst/>
                <a:latin typeface="-apple-system"/>
              </a:rPr>
              <a:t>Kafka is a </a:t>
            </a:r>
            <a:r>
              <a:rPr lang="en-US" sz="1400" b="1" i="0" dirty="0">
                <a:effectLst/>
                <a:latin typeface="-apple-system"/>
              </a:rPr>
              <a:t>distributed system</a:t>
            </a:r>
            <a:r>
              <a:rPr lang="en-US" sz="1400" b="0" i="0" dirty="0">
                <a:effectLst/>
                <a:latin typeface="-apple-system"/>
              </a:rPr>
              <a:t>, which means it </a:t>
            </a:r>
            <a:r>
              <a:rPr lang="en-US" sz="1400" b="1" i="0" dirty="0">
                <a:effectLst/>
                <a:latin typeface="-apple-system"/>
              </a:rPr>
              <a:t>can scale up as needed</a:t>
            </a:r>
            <a:r>
              <a:rPr lang="en-US" sz="1400" b="0" i="0" dirty="0">
                <a:effectLst/>
                <a:latin typeface="-apple-system"/>
              </a:rPr>
              <a:t>. All you have to do now is add new Kafka nodes (servers) to the cluster.</a:t>
            </a:r>
          </a:p>
          <a:p>
            <a:pPr algn="l"/>
            <a:r>
              <a:rPr lang="en-US" sz="1400" b="0" i="0" dirty="0">
                <a:effectLst/>
                <a:latin typeface="-apple-system"/>
              </a:rPr>
              <a:t>Kafka can </a:t>
            </a:r>
            <a:r>
              <a:rPr lang="en-US" sz="1400" b="1" i="0" dirty="0">
                <a:effectLst/>
                <a:latin typeface="-apple-system"/>
              </a:rPr>
              <a:t>process a large amount of data in a short amount of time</a:t>
            </a:r>
            <a:r>
              <a:rPr lang="en-US" sz="1400" b="0" i="0" dirty="0">
                <a:effectLst/>
                <a:latin typeface="-apple-system"/>
              </a:rPr>
              <a:t>. It also has </a:t>
            </a:r>
            <a:r>
              <a:rPr lang="en-US" sz="1400" b="1" i="0" dirty="0">
                <a:effectLst/>
                <a:latin typeface="-apple-system"/>
              </a:rPr>
              <a:t>low latency</a:t>
            </a:r>
            <a:r>
              <a:rPr lang="en-US" sz="1400" b="0" i="0" dirty="0">
                <a:effectLst/>
                <a:latin typeface="-apple-system"/>
              </a:rPr>
              <a:t>, making it possible to process data in real-time. </a:t>
            </a:r>
          </a:p>
          <a:p>
            <a:pPr algn="l"/>
            <a:r>
              <a:rPr lang="en-US" sz="1400" b="0" i="0" dirty="0">
                <a:effectLst/>
                <a:latin typeface="-apple-system"/>
              </a:rPr>
              <a:t>Although Apache Kafka is written in </a:t>
            </a:r>
            <a:r>
              <a:rPr lang="en-US" sz="1400" b="1" i="0" dirty="0">
                <a:effectLst/>
                <a:latin typeface="-apple-system"/>
              </a:rPr>
              <a:t>Scala and Java</a:t>
            </a:r>
            <a:r>
              <a:rPr lang="en-US" sz="1400" b="0" i="0" dirty="0">
                <a:effectLst/>
                <a:latin typeface="-apple-system"/>
              </a:rPr>
              <a:t>, it may be used with a variety of different programming languages.</a:t>
            </a:r>
          </a:p>
          <a:p>
            <a:pPr algn="l"/>
            <a:r>
              <a:rPr lang="en-US" sz="1400" b="0" i="0" dirty="0">
                <a:effectLst/>
                <a:latin typeface="-apple-system"/>
              </a:rPr>
              <a:t>Traditional message queues, like RabbitMQ, are not the same as Kafka. </a:t>
            </a:r>
            <a:br>
              <a:rPr lang="en-US" sz="1400" b="0" i="0" dirty="0">
                <a:effectLst/>
                <a:latin typeface="-apple-system"/>
              </a:rPr>
            </a:br>
            <a:r>
              <a:rPr lang="en-US" sz="1400" b="0" i="0" dirty="0">
                <a:effectLst/>
                <a:latin typeface="-apple-system"/>
              </a:rPr>
              <a:t>- RabbitMQ eliminates messages immediately after the consumer confirms them, whereas Kafka keeps them for a period of time (default is 7 days) after they've been received. </a:t>
            </a:r>
            <a:br>
              <a:rPr lang="en-US" sz="1400" b="0" i="0" dirty="0">
                <a:effectLst/>
                <a:latin typeface="-apple-system"/>
              </a:rPr>
            </a:br>
            <a:r>
              <a:rPr lang="en-US" sz="1400" b="0" i="0" dirty="0">
                <a:effectLst/>
                <a:latin typeface="-apple-system"/>
              </a:rPr>
              <a:t>- RabbitMQ also sends messages to consumers and monitors their load. It determines how many messages each consumer should be processing at any one time. On the other hand, Consumers can retrieve messages from Kafka by pulling. It is built to be scalable horizontally by adding more nodes.</a:t>
            </a:r>
          </a:p>
          <a:p>
            <a:pPr algn="l"/>
            <a:r>
              <a:rPr lang="en-US" sz="1400" b="0" i="0" dirty="0">
                <a:effectLst/>
                <a:latin typeface="-apple-system"/>
              </a:rPr>
              <a:t>It is used for </a:t>
            </a:r>
            <a:r>
              <a:rPr lang="en-US" sz="1400" b="1" i="0" dirty="0">
                <a:effectLst/>
                <a:latin typeface="-apple-system"/>
              </a:rPr>
              <a:t>fault-tolerant storage as well as publishing and subscribing to a stream of records</a:t>
            </a:r>
            <a:r>
              <a:rPr lang="en-US" sz="1400" b="0" i="0" dirty="0">
                <a:effectLst/>
                <a:latin typeface="-apple-system"/>
              </a:rPr>
              <a:t>. The programs are intended to process timing and consumption records. Kafka replicates log partitions from many hosts. Developers and users contribute coding updates, which it keeps, reads, and analyses in real-time. </a:t>
            </a:r>
          </a:p>
          <a:p>
            <a:pPr algn="l"/>
            <a:r>
              <a:rPr lang="en-US" sz="1400" b="0" i="0" dirty="0">
                <a:effectLst/>
                <a:latin typeface="-apple-system"/>
              </a:rPr>
              <a:t>For messaging, website activity tracking, log aggregation, and commit logs, Kafka is employed. </a:t>
            </a:r>
          </a:p>
          <a:p>
            <a:pPr algn="l"/>
            <a:r>
              <a:rPr lang="en-US" sz="1400" b="0" i="0" dirty="0">
                <a:effectLst/>
                <a:latin typeface="-apple-system"/>
              </a:rPr>
              <a:t>Although Kafka can be used as a database, it lacks a data schema and indexes.</a:t>
            </a:r>
          </a:p>
        </p:txBody>
      </p:sp>
    </p:spTree>
    <p:extLst>
      <p:ext uri="{BB962C8B-B14F-4D97-AF65-F5344CB8AC3E}">
        <p14:creationId xmlns:p14="http://schemas.microsoft.com/office/powerpoint/2010/main" val="31218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7CC5-6D62-4B59-ACA1-9E21159A918E}"/>
              </a:ext>
            </a:extLst>
          </p:cNvPr>
          <p:cNvSpPr>
            <a:spLocks noGrp="1"/>
          </p:cNvSpPr>
          <p:nvPr>
            <p:ph type="title"/>
          </p:nvPr>
        </p:nvSpPr>
        <p:spPr>
          <a:xfrm>
            <a:off x="680321" y="753228"/>
            <a:ext cx="9613861" cy="1080938"/>
          </a:xfrm>
        </p:spPr>
        <p:txBody>
          <a:bodyPr>
            <a:normAutofit/>
          </a:bodyPr>
          <a:lstStyle/>
          <a:p>
            <a:r>
              <a:rPr lang="en-US" dirty="0"/>
              <a:t>Kafka MirrorMaker</a:t>
            </a:r>
          </a:p>
        </p:txBody>
      </p:sp>
      <p:sp>
        <p:nvSpPr>
          <p:cNvPr id="9" name="Content Placeholder 8">
            <a:extLst>
              <a:ext uri="{FF2B5EF4-FFF2-40B4-BE49-F238E27FC236}">
                <a16:creationId xmlns:a16="http://schemas.microsoft.com/office/drawing/2014/main" id="{D61728BB-CB12-0DFB-780D-A9CC9EF37131}"/>
              </a:ext>
            </a:extLst>
          </p:cNvPr>
          <p:cNvSpPr>
            <a:spLocks noGrp="1"/>
          </p:cNvSpPr>
          <p:nvPr>
            <p:ph idx="1"/>
          </p:nvPr>
        </p:nvSpPr>
        <p:spPr>
          <a:xfrm>
            <a:off x="680322" y="2336873"/>
            <a:ext cx="5545817" cy="3599316"/>
          </a:xfrm>
        </p:spPr>
        <p:txBody>
          <a:bodyPr>
            <a:normAutofit/>
          </a:bodyPr>
          <a:lstStyle/>
          <a:p>
            <a:r>
              <a:rPr lang="en-US" sz="2000" b="0" i="0" dirty="0">
                <a:effectLst/>
                <a:latin typeface="-apple-system"/>
              </a:rPr>
              <a:t>The MirrorMaker is a standalone utility for copying data from one Apache Kafka cluster to another. </a:t>
            </a:r>
          </a:p>
          <a:p>
            <a:r>
              <a:rPr lang="en-US" sz="2000" b="0" i="0" dirty="0">
                <a:effectLst/>
                <a:latin typeface="-apple-system"/>
              </a:rPr>
              <a:t>The MirrorMaker reads data from original cluster topics and writes it to a destination cluster with the same topic name. </a:t>
            </a:r>
          </a:p>
          <a:p>
            <a:r>
              <a:rPr lang="en-US" sz="2000" b="0" i="0" dirty="0">
                <a:effectLst/>
                <a:latin typeface="-apple-system"/>
              </a:rPr>
              <a:t>The source and destination clusters are separate entities that can have various partition counts and offset values.</a:t>
            </a:r>
            <a:endParaRPr lang="en-US" sz="2000" dirty="0"/>
          </a:p>
        </p:txBody>
      </p:sp>
      <p:pic>
        <p:nvPicPr>
          <p:cNvPr id="5" name="Content Placeholder 4" descr="Diagram&#10;&#10;Description automatically generated">
            <a:extLst>
              <a:ext uri="{FF2B5EF4-FFF2-40B4-BE49-F238E27FC236}">
                <a16:creationId xmlns:a16="http://schemas.microsoft.com/office/drawing/2014/main" id="{FCCAC37A-37E9-439D-A340-922FD9111D76}"/>
              </a:ext>
            </a:extLst>
          </p:cNvPr>
          <p:cNvPicPr>
            <a:picLocks noChangeAspect="1"/>
          </p:cNvPicPr>
          <p:nvPr/>
        </p:nvPicPr>
        <p:blipFill>
          <a:blip r:embed="rId2"/>
          <a:stretch>
            <a:fillRect/>
          </a:stretch>
        </p:blipFill>
        <p:spPr>
          <a:xfrm>
            <a:off x="7309708" y="2505909"/>
            <a:ext cx="4335981" cy="359886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594948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01DF-1753-4AB5-B5E2-6235340E39CA}"/>
              </a:ext>
            </a:extLst>
          </p:cNvPr>
          <p:cNvSpPr>
            <a:spLocks noGrp="1"/>
          </p:cNvSpPr>
          <p:nvPr>
            <p:ph type="title"/>
          </p:nvPr>
        </p:nvSpPr>
        <p:spPr/>
        <p:txBody>
          <a:bodyPr/>
          <a:lstStyle/>
          <a:p>
            <a:r>
              <a:rPr lang="en-US" dirty="0"/>
              <a:t>Replication Tools in KAFKA</a:t>
            </a:r>
          </a:p>
        </p:txBody>
      </p:sp>
      <p:sp>
        <p:nvSpPr>
          <p:cNvPr id="3" name="Content Placeholder 2">
            <a:extLst>
              <a:ext uri="{FF2B5EF4-FFF2-40B4-BE49-F238E27FC236}">
                <a16:creationId xmlns:a16="http://schemas.microsoft.com/office/drawing/2014/main" id="{5CEFD8D8-D01D-4427-A4CD-9F1DEEBBDF6C}"/>
              </a:ext>
            </a:extLst>
          </p:cNvPr>
          <p:cNvSpPr>
            <a:spLocks noGrp="1"/>
          </p:cNvSpPr>
          <p:nvPr>
            <p:ph idx="1"/>
          </p:nvPr>
        </p:nvSpPr>
        <p:spPr>
          <a:xfrm>
            <a:off x="506029" y="2345750"/>
            <a:ext cx="10475650" cy="3599316"/>
          </a:xfrm>
        </p:spPr>
        <p:txBody>
          <a:bodyPr>
            <a:noAutofit/>
          </a:bodyPr>
          <a:lstStyle/>
          <a:p>
            <a:pPr algn="l"/>
            <a:r>
              <a:rPr lang="en-US" sz="1200" b="0" i="0" dirty="0">
                <a:effectLst/>
                <a:latin typeface="-apple-system"/>
              </a:rPr>
              <a:t>The Kafka Replication Tool is </a:t>
            </a:r>
            <a:r>
              <a:rPr lang="en-US" sz="1200" b="1" i="0" dirty="0">
                <a:effectLst/>
                <a:latin typeface="-apple-system"/>
              </a:rPr>
              <a:t>used to create a high-level design for the replica maintenance process</a:t>
            </a:r>
            <a:r>
              <a:rPr lang="en-US" sz="1200" b="0" i="0" dirty="0">
                <a:effectLst/>
                <a:latin typeface="-apple-system"/>
              </a:rPr>
              <a:t>. </a:t>
            </a:r>
            <a:br>
              <a:rPr lang="en-US" sz="1200" b="0" i="0" dirty="0">
                <a:effectLst/>
                <a:latin typeface="-apple-system"/>
              </a:rPr>
            </a:br>
            <a:br>
              <a:rPr lang="en-US" sz="1200" b="0" i="0" dirty="0">
                <a:effectLst/>
                <a:latin typeface="-apple-system"/>
              </a:rPr>
            </a:br>
            <a:r>
              <a:rPr lang="en-US" sz="1200" b="0" i="0" dirty="0">
                <a:effectLst/>
                <a:latin typeface="-apple-system"/>
              </a:rPr>
              <a:t>The following are some of the replication tools available:</a:t>
            </a:r>
          </a:p>
          <a:p>
            <a:pPr algn="l">
              <a:buFont typeface="Arial" panose="020B0604020202020204" pitchFamily="34" charset="0"/>
              <a:buChar char="•"/>
            </a:pPr>
            <a:r>
              <a:rPr lang="en-US" sz="1200" b="1" i="0" dirty="0">
                <a:effectLst/>
                <a:highlight>
                  <a:srgbClr val="000080"/>
                </a:highlight>
                <a:latin typeface="-apple-system"/>
              </a:rPr>
              <a:t>Preferred Replica Leader Election Tool:</a:t>
            </a:r>
            <a:r>
              <a:rPr lang="en-US" sz="1200" b="0" i="0" dirty="0">
                <a:effectLst/>
                <a:highlight>
                  <a:srgbClr val="000080"/>
                </a:highlight>
                <a:latin typeface="-apple-system"/>
              </a:rPr>
              <a:t> </a:t>
            </a:r>
            <a:r>
              <a:rPr lang="en-US" sz="1200" b="0" i="0" dirty="0">
                <a:effectLst/>
                <a:latin typeface="-apple-system"/>
              </a:rPr>
              <a:t>Partitions are spread to many brokers in a cluster, each copy known as a replica, using the Preferred Replica Leader Election Tool. The leader is frequently referred to as the favored replica. The brokers normally spread the leader position equitably across the cluster for various partitions, but owing to failures, planned shutdowns, and other factors, an imbalance can develop over time. This tool can be </a:t>
            </a:r>
            <a:r>
              <a:rPr lang="en-US" sz="1200" b="1" i="0" dirty="0">
                <a:effectLst/>
                <a:latin typeface="-apple-system"/>
              </a:rPr>
              <a:t>used to preserve the balance </a:t>
            </a:r>
            <a:r>
              <a:rPr lang="en-US" sz="1200" b="0" i="0" dirty="0">
                <a:effectLst/>
                <a:latin typeface="-apple-system"/>
              </a:rPr>
              <a:t>in these situations by reassigning the preferred replicas, and hence the leaders.</a:t>
            </a:r>
          </a:p>
          <a:p>
            <a:pPr algn="l">
              <a:buFont typeface="Arial" panose="020B0604020202020204" pitchFamily="34" charset="0"/>
              <a:buChar char="•"/>
            </a:pPr>
            <a:r>
              <a:rPr lang="en-US" sz="1200" b="1" i="0" dirty="0">
                <a:effectLst/>
                <a:highlight>
                  <a:srgbClr val="000080"/>
                </a:highlight>
                <a:latin typeface="-apple-system"/>
              </a:rPr>
              <a:t>Topics tool:</a:t>
            </a:r>
            <a:r>
              <a:rPr lang="en-US" sz="1200" b="0" i="0" dirty="0">
                <a:effectLst/>
                <a:highlight>
                  <a:srgbClr val="000080"/>
                </a:highlight>
                <a:latin typeface="-apple-system"/>
              </a:rPr>
              <a:t> </a:t>
            </a:r>
            <a:r>
              <a:rPr lang="en-US" sz="1200" b="0" i="0" dirty="0">
                <a:effectLst/>
                <a:latin typeface="-apple-system"/>
              </a:rPr>
              <a:t>The Kafka topics tool is in charge of all administration operations relating to topics, including:</a:t>
            </a:r>
          </a:p>
          <a:p>
            <a:pPr marL="742950" lvl="1" indent="-285750" algn="l">
              <a:buFont typeface="Arial" panose="020B0604020202020204" pitchFamily="34" charset="0"/>
              <a:buChar char="•"/>
            </a:pPr>
            <a:r>
              <a:rPr lang="en-US" sz="1200" b="0" i="0" dirty="0">
                <a:effectLst/>
                <a:latin typeface="-apple-system"/>
              </a:rPr>
              <a:t>Listing and describing the topics.</a:t>
            </a:r>
          </a:p>
          <a:p>
            <a:pPr marL="742950" lvl="1" indent="-285750" algn="l">
              <a:buFont typeface="Arial" panose="020B0604020202020204" pitchFamily="34" charset="0"/>
              <a:buChar char="•"/>
            </a:pPr>
            <a:r>
              <a:rPr lang="en-US" sz="1200" b="0" i="0" dirty="0">
                <a:effectLst/>
                <a:latin typeface="-apple-system"/>
              </a:rPr>
              <a:t>Topic generation.</a:t>
            </a:r>
          </a:p>
          <a:p>
            <a:pPr marL="742950" lvl="1" indent="-285750" algn="l">
              <a:buFont typeface="Arial" panose="020B0604020202020204" pitchFamily="34" charset="0"/>
              <a:buChar char="•"/>
            </a:pPr>
            <a:r>
              <a:rPr lang="en-US" sz="1200" b="0" i="0" dirty="0">
                <a:effectLst/>
                <a:latin typeface="-apple-system"/>
              </a:rPr>
              <a:t>Modifying Topics.</a:t>
            </a:r>
          </a:p>
          <a:p>
            <a:pPr marL="742950" lvl="1" indent="-285750" algn="l">
              <a:buFont typeface="Arial" panose="020B0604020202020204" pitchFamily="34" charset="0"/>
              <a:buChar char="•"/>
            </a:pPr>
            <a:r>
              <a:rPr lang="en-US" sz="1200" b="0" i="0" dirty="0">
                <a:effectLst/>
                <a:latin typeface="-apple-system"/>
              </a:rPr>
              <a:t>Adding a topic's dividers.</a:t>
            </a:r>
          </a:p>
          <a:p>
            <a:pPr marL="742950" lvl="1" indent="-285750" algn="l">
              <a:buFont typeface="Arial" panose="020B0604020202020204" pitchFamily="34" charset="0"/>
              <a:buChar char="•"/>
            </a:pPr>
            <a:r>
              <a:rPr lang="en-US" sz="1200" b="0" i="0" dirty="0">
                <a:effectLst/>
                <a:latin typeface="-apple-system"/>
              </a:rPr>
              <a:t>Disposing of topics.</a:t>
            </a:r>
          </a:p>
          <a:p>
            <a:pPr algn="l">
              <a:buFont typeface="Arial" panose="020B0604020202020204" pitchFamily="34" charset="0"/>
              <a:buChar char="•"/>
            </a:pPr>
            <a:r>
              <a:rPr lang="en-US" sz="1200" b="1" i="0" dirty="0">
                <a:effectLst/>
                <a:highlight>
                  <a:srgbClr val="000080"/>
                </a:highlight>
                <a:latin typeface="-apple-system"/>
              </a:rPr>
              <a:t>Tool to reassign partitions</a:t>
            </a:r>
            <a:r>
              <a:rPr lang="en-US" sz="1200" b="1" i="0" dirty="0">
                <a:effectLst/>
                <a:latin typeface="-apple-system"/>
              </a:rPr>
              <a:t>:</a:t>
            </a:r>
            <a:r>
              <a:rPr lang="en-US" sz="1200" b="0" i="0" dirty="0">
                <a:effectLst/>
                <a:latin typeface="-apple-system"/>
              </a:rPr>
              <a:t> The replicas assigned to a partition can be changed with this tool. </a:t>
            </a:r>
            <a:r>
              <a:rPr lang="en-US" sz="1200" b="1" i="0" dirty="0">
                <a:effectLst/>
                <a:latin typeface="-apple-system"/>
              </a:rPr>
              <a:t>This refers to adding or removing followers from a partition</a:t>
            </a:r>
            <a:r>
              <a:rPr lang="en-US" sz="1200" b="0" i="0" dirty="0">
                <a:effectLst/>
                <a:latin typeface="-apple-system"/>
              </a:rPr>
              <a:t>.</a:t>
            </a:r>
          </a:p>
          <a:p>
            <a:pPr algn="l">
              <a:buFont typeface="Arial" panose="020B0604020202020204" pitchFamily="34" charset="0"/>
              <a:buChar char="•"/>
            </a:pPr>
            <a:r>
              <a:rPr lang="en-US" sz="1200" b="1" i="0" dirty="0">
                <a:effectLst/>
                <a:highlight>
                  <a:srgbClr val="000080"/>
                </a:highlight>
                <a:latin typeface="-apple-system"/>
              </a:rPr>
              <a:t>StateChangeLogMerger tool: </a:t>
            </a:r>
            <a:r>
              <a:rPr lang="en-US" sz="1200" b="0" i="0" dirty="0">
                <a:effectLst/>
                <a:latin typeface="-apple-system"/>
              </a:rPr>
              <a:t>The StateChangeLogMerger tool collects data from brokers in a cluster, formats it into a central log, and aids in the troubleshooting of state change issues. Sometimes there are issues with the election of a leader for a particular partition. This tool can be used to figure out what's causing the issue.</a:t>
            </a:r>
          </a:p>
          <a:p>
            <a:pPr algn="l">
              <a:buFont typeface="Arial" panose="020B0604020202020204" pitchFamily="34" charset="0"/>
              <a:buChar char="•"/>
            </a:pPr>
            <a:r>
              <a:rPr lang="en-US" sz="1200" b="1" i="0" dirty="0">
                <a:effectLst/>
                <a:highlight>
                  <a:srgbClr val="000080"/>
                </a:highlight>
                <a:latin typeface="-apple-system"/>
              </a:rPr>
              <a:t>Change topic configuration tool: </a:t>
            </a:r>
            <a:r>
              <a:rPr lang="en-US" sz="1200" b="0" i="0" dirty="0">
                <a:effectLst/>
                <a:latin typeface="-apple-system"/>
              </a:rPr>
              <a:t>used to create new configuration choices, modify current configuration options, and delete configuration options.</a:t>
            </a:r>
          </a:p>
        </p:txBody>
      </p:sp>
    </p:spTree>
    <p:extLst>
      <p:ext uri="{BB962C8B-B14F-4D97-AF65-F5344CB8AC3E}">
        <p14:creationId xmlns:p14="http://schemas.microsoft.com/office/powerpoint/2010/main" val="4188992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4976-4445-4606-A94F-8F8E897E4DBC}"/>
              </a:ext>
            </a:extLst>
          </p:cNvPr>
          <p:cNvSpPr>
            <a:spLocks noGrp="1"/>
          </p:cNvSpPr>
          <p:nvPr>
            <p:ph type="title"/>
          </p:nvPr>
        </p:nvSpPr>
        <p:spPr/>
        <p:txBody>
          <a:bodyPr/>
          <a:lstStyle/>
          <a:p>
            <a:r>
              <a:rPr lang="en-US" b="1" dirty="0">
                <a:latin typeface="-apple-system"/>
              </a:rPr>
              <a:t>B</a:t>
            </a:r>
            <a:r>
              <a:rPr lang="en-US" b="1" i="0" dirty="0">
                <a:effectLst/>
                <a:latin typeface="-apple-system"/>
              </a:rPr>
              <a:t>enefits of using Clusters in Kafka</a:t>
            </a:r>
            <a:endParaRPr lang="en-US" dirty="0"/>
          </a:p>
        </p:txBody>
      </p:sp>
      <p:sp>
        <p:nvSpPr>
          <p:cNvPr id="3" name="Content Placeholder 2">
            <a:extLst>
              <a:ext uri="{FF2B5EF4-FFF2-40B4-BE49-F238E27FC236}">
                <a16:creationId xmlns:a16="http://schemas.microsoft.com/office/drawing/2014/main" id="{6FA4E662-6B36-4427-8AE6-BEA9F9683F7E}"/>
              </a:ext>
            </a:extLst>
          </p:cNvPr>
          <p:cNvSpPr>
            <a:spLocks noGrp="1"/>
          </p:cNvSpPr>
          <p:nvPr>
            <p:ph idx="1"/>
          </p:nvPr>
        </p:nvSpPr>
        <p:spPr/>
        <p:txBody>
          <a:bodyPr/>
          <a:lstStyle/>
          <a:p>
            <a:r>
              <a:rPr lang="en-US" b="0" i="0" dirty="0">
                <a:effectLst/>
                <a:latin typeface="-apple-system"/>
              </a:rPr>
              <a:t>Kafka cluster is basically a group of multiple brokers. They are used to maintain load balance. </a:t>
            </a:r>
          </a:p>
          <a:p>
            <a:r>
              <a:rPr lang="en-US" b="0" i="0" dirty="0">
                <a:effectLst/>
                <a:latin typeface="-apple-system"/>
              </a:rPr>
              <a:t>Because Kafka brokers are stateless, they rely on Zookeeper to keep track of their cluster state. </a:t>
            </a:r>
          </a:p>
          <a:p>
            <a:r>
              <a:rPr lang="en-US" b="0" i="0" dirty="0">
                <a:effectLst/>
                <a:latin typeface="-apple-system"/>
              </a:rPr>
              <a:t>A single Kafka broker instance can manage hundreds of thousands of reads and writes per second, and each broker can handle TBs of messages without compromising performance. </a:t>
            </a:r>
          </a:p>
          <a:p>
            <a:r>
              <a:rPr lang="en-US" b="0" i="0" dirty="0">
                <a:effectLst/>
                <a:latin typeface="-apple-system"/>
              </a:rPr>
              <a:t>Zookeeper can be used to choose the Kafka broker leader. </a:t>
            </a:r>
          </a:p>
          <a:p>
            <a:r>
              <a:rPr lang="en-US" b="0" i="0" dirty="0">
                <a:effectLst/>
                <a:latin typeface="-apple-system"/>
              </a:rPr>
              <a:t>Thus, having a cluster of Kafka brokers heavily increases the performance</a:t>
            </a:r>
            <a:endParaRPr lang="en-US" dirty="0"/>
          </a:p>
        </p:txBody>
      </p:sp>
    </p:spTree>
    <p:extLst>
      <p:ext uri="{BB962C8B-B14F-4D97-AF65-F5344CB8AC3E}">
        <p14:creationId xmlns:p14="http://schemas.microsoft.com/office/powerpoint/2010/main" val="3428031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C9CAC-D3AC-464B-A812-4ABAA95AD324}"/>
              </a:ext>
            </a:extLst>
          </p:cNvPr>
          <p:cNvSpPr>
            <a:spLocks noGrp="1"/>
          </p:cNvSpPr>
          <p:nvPr>
            <p:ph type="title"/>
          </p:nvPr>
        </p:nvSpPr>
        <p:spPr/>
        <p:txBody>
          <a:bodyPr/>
          <a:lstStyle/>
          <a:p>
            <a:r>
              <a:rPr lang="en-US" dirty="0"/>
              <a:t>Scaling A KAFKA Cluster</a:t>
            </a:r>
          </a:p>
        </p:txBody>
      </p:sp>
      <p:sp>
        <p:nvSpPr>
          <p:cNvPr id="3" name="Content Placeholder 2">
            <a:extLst>
              <a:ext uri="{FF2B5EF4-FFF2-40B4-BE49-F238E27FC236}">
                <a16:creationId xmlns:a16="http://schemas.microsoft.com/office/drawing/2014/main" id="{79DB66C8-3813-4CD1-B5F2-172C2E822133}"/>
              </a:ext>
            </a:extLst>
          </p:cNvPr>
          <p:cNvSpPr>
            <a:spLocks noGrp="1"/>
          </p:cNvSpPr>
          <p:nvPr>
            <p:ph idx="1"/>
          </p:nvPr>
        </p:nvSpPr>
        <p:spPr>
          <a:xfrm>
            <a:off x="680321" y="2177074"/>
            <a:ext cx="11198001" cy="3599316"/>
          </a:xfrm>
        </p:spPr>
        <p:txBody>
          <a:bodyPr>
            <a:normAutofit fontScale="25000" lnSpcReduction="20000"/>
          </a:bodyPr>
          <a:lstStyle/>
          <a:p>
            <a:pPr algn="l"/>
            <a:r>
              <a:rPr lang="en-US" sz="4800" b="0" i="0" dirty="0">
                <a:effectLst/>
                <a:latin typeface="Open Sans" panose="020B0606030504020204" pitchFamily="34" charset="0"/>
              </a:rPr>
              <a:t>Kafka can either be run in a </a:t>
            </a:r>
            <a:r>
              <a:rPr lang="en-US" sz="4800" b="1" i="0" dirty="0">
                <a:effectLst/>
                <a:latin typeface="Open Sans" panose="020B0606030504020204" pitchFamily="34" charset="0"/>
              </a:rPr>
              <a:t>standalone </a:t>
            </a:r>
            <a:r>
              <a:rPr lang="en-US" sz="4800" b="0" i="0" dirty="0">
                <a:effectLst/>
                <a:latin typeface="Open Sans" panose="020B0606030504020204" pitchFamily="34" charset="0"/>
              </a:rPr>
              <a:t>mode or </a:t>
            </a:r>
            <a:r>
              <a:rPr lang="en-US" sz="4800" b="1" i="0" dirty="0">
                <a:effectLst/>
                <a:latin typeface="Open Sans" panose="020B0606030504020204" pitchFamily="34" charset="0"/>
              </a:rPr>
              <a:t>distributed</a:t>
            </a:r>
            <a:r>
              <a:rPr lang="en-US" sz="4800" b="0" i="0" dirty="0">
                <a:effectLst/>
                <a:latin typeface="Open Sans" panose="020B0606030504020204" pitchFamily="34" charset="0"/>
              </a:rPr>
              <a:t> mode. </a:t>
            </a:r>
          </a:p>
          <a:p>
            <a:pPr algn="l"/>
            <a:r>
              <a:rPr lang="en-US" sz="4800" b="0" i="0" dirty="0">
                <a:effectLst/>
                <a:latin typeface="Open Sans" panose="020B0606030504020204" pitchFamily="34" charset="0"/>
              </a:rPr>
              <a:t>A Kafka cluster typically consists of a number of brokers that run Kafka. Within the broker there is a process that helps publish data (push messages) into Kafka topics, this process is titled as </a:t>
            </a:r>
            <a:r>
              <a:rPr lang="en-US" sz="4800" b="1" i="0" dirty="0">
                <a:effectLst/>
                <a:latin typeface="Open Sans" panose="020B0606030504020204" pitchFamily="34" charset="0"/>
              </a:rPr>
              <a:t>Producers</a:t>
            </a:r>
            <a:r>
              <a:rPr lang="en-US" sz="4800" b="0" i="0" dirty="0">
                <a:effectLst/>
                <a:latin typeface="Open Sans" panose="020B0606030504020204" pitchFamily="34" charset="0"/>
              </a:rPr>
              <a:t>. </a:t>
            </a:r>
          </a:p>
          <a:p>
            <a:pPr algn="l"/>
            <a:r>
              <a:rPr lang="en-US" sz="4800" b="0" i="0" dirty="0">
                <a:effectLst/>
                <a:latin typeface="Open Sans" panose="020B0606030504020204" pitchFamily="34" charset="0"/>
              </a:rPr>
              <a:t>A </a:t>
            </a:r>
            <a:r>
              <a:rPr lang="en-US" sz="4800" b="1" i="0" dirty="0">
                <a:effectLst/>
                <a:latin typeface="Open Sans" panose="020B0606030504020204" pitchFamily="34" charset="0"/>
              </a:rPr>
              <a:t>consumer</a:t>
            </a:r>
            <a:r>
              <a:rPr lang="en-US" sz="4800" b="0" i="0" dirty="0">
                <a:effectLst/>
                <a:latin typeface="Open Sans" panose="020B0606030504020204" pitchFamily="34" charset="0"/>
              </a:rPr>
              <a:t> of topics pulls messages off a Kafka topic.</a:t>
            </a:r>
          </a:p>
          <a:p>
            <a:pPr algn="l"/>
            <a:r>
              <a:rPr lang="en-US" sz="4800" b="0" i="0" dirty="0">
                <a:effectLst/>
                <a:latin typeface="Open Sans" panose="020B0606030504020204" pitchFamily="34" charset="0"/>
              </a:rPr>
              <a:t>In order to achieve high availability, Kafka has to be set up in the form of a multi-broker or multi-node cluster. </a:t>
            </a:r>
          </a:p>
          <a:p>
            <a:pPr algn="l"/>
            <a:r>
              <a:rPr lang="en-US" sz="4800" b="0" i="0" dirty="0">
                <a:effectLst/>
                <a:latin typeface="Open Sans" panose="020B0606030504020204" pitchFamily="34" charset="0"/>
              </a:rPr>
              <a:t>As a distributed cluster, Kafka brokers ensure high availability to process new events. </a:t>
            </a:r>
          </a:p>
          <a:p>
            <a:pPr algn="l"/>
            <a:r>
              <a:rPr lang="en-US" sz="4800" b="0" i="0" dirty="0">
                <a:effectLst/>
                <a:latin typeface="Open Sans" panose="020B0606030504020204" pitchFamily="34" charset="0"/>
              </a:rPr>
              <a:t>Kafka, being fault-tolerant, the replicas of the messages are maintained on each broker and are made available in case of failures. With the help of the replication factor, we can define the number of copies of the topic across the cluster.</a:t>
            </a:r>
          </a:p>
          <a:p>
            <a:pPr algn="l"/>
            <a:r>
              <a:rPr lang="en-US" sz="4800" b="0" i="0" dirty="0">
                <a:effectLst/>
                <a:latin typeface="Open Sans" panose="020B0606030504020204" pitchFamily="34" charset="0"/>
              </a:rPr>
              <a:t>Adding new brokers to an existing Kafka cluster is as simple as assigning a unique broker id, listeners and log directory in the   “server.properties”  file. </a:t>
            </a:r>
          </a:p>
          <a:p>
            <a:pPr algn="l"/>
            <a:r>
              <a:rPr lang="en-US" sz="4800" b="0" i="0" dirty="0">
                <a:effectLst/>
                <a:latin typeface="Open Sans" panose="020B0606030504020204" pitchFamily="34" charset="0"/>
              </a:rPr>
              <a:t>However, these brokers will not be assigned any data partition of the existing topics in the cluster, unless the partitions are moved or new topics are created the brokers won’t be doing much work.</a:t>
            </a:r>
            <a:endParaRPr lang="en-US" sz="4800" dirty="0">
              <a:solidFill>
                <a:srgbClr val="373E3F"/>
              </a:solidFill>
              <a:latin typeface="-apple-system"/>
            </a:endParaRPr>
          </a:p>
          <a:p>
            <a:pPr marL="0" indent="0" algn="l">
              <a:buNone/>
            </a:pPr>
            <a:endParaRPr lang="en-US" sz="4800" b="0" i="0" dirty="0">
              <a:solidFill>
                <a:srgbClr val="373E3F"/>
              </a:solidFill>
              <a:effectLst/>
              <a:latin typeface="-apple-system"/>
            </a:endParaRPr>
          </a:p>
          <a:p>
            <a:pPr marL="0" indent="0" algn="l">
              <a:buNone/>
            </a:pPr>
            <a:r>
              <a:rPr lang="en-US" sz="4800" b="1" i="0" dirty="0">
                <a:effectLst/>
                <a:highlight>
                  <a:srgbClr val="000080"/>
                </a:highlight>
                <a:latin typeface="-apple-system"/>
              </a:rPr>
              <a:t>To add a server to a Kafka cluster, it only needs to be given a unique broker id and Kafka must be started on that server. However, until a new topic is created, a new server will not be given any of the data partitions. </a:t>
            </a:r>
            <a:br>
              <a:rPr lang="en-US" sz="4800" b="1" i="0" dirty="0">
                <a:effectLst/>
                <a:highlight>
                  <a:srgbClr val="000080"/>
                </a:highlight>
                <a:latin typeface="-apple-system"/>
              </a:rPr>
            </a:br>
            <a:br>
              <a:rPr lang="en-US" sz="4800" b="1" i="0" dirty="0">
                <a:effectLst/>
                <a:highlight>
                  <a:srgbClr val="000080"/>
                </a:highlight>
                <a:latin typeface="-apple-system"/>
              </a:rPr>
            </a:br>
            <a:r>
              <a:rPr lang="en-US" sz="4800" b="1" i="0" dirty="0">
                <a:effectLst/>
                <a:highlight>
                  <a:srgbClr val="000080"/>
                </a:highlight>
                <a:latin typeface="-apple-system"/>
              </a:rPr>
              <a:t>As a result, when a new machine is introduced to the cluster, some existing data must be migrated to these new machines. </a:t>
            </a:r>
            <a:br>
              <a:rPr lang="en-US" sz="4800" b="1" i="0" dirty="0">
                <a:effectLst/>
                <a:highlight>
                  <a:srgbClr val="000080"/>
                </a:highlight>
                <a:latin typeface="-apple-system"/>
              </a:rPr>
            </a:br>
            <a:br>
              <a:rPr lang="en-US" sz="4800" b="1" i="0" dirty="0">
                <a:effectLst/>
                <a:highlight>
                  <a:srgbClr val="000080"/>
                </a:highlight>
                <a:latin typeface="-apple-system"/>
              </a:rPr>
            </a:br>
            <a:r>
              <a:rPr lang="en-US" sz="4800" b="1" i="0" dirty="0">
                <a:effectLst/>
                <a:highlight>
                  <a:srgbClr val="000080"/>
                </a:highlight>
                <a:latin typeface="-apple-system"/>
              </a:rPr>
              <a:t>To relocate some partitions to the new broker, we use the partition reassignment tool. Kafka will make the new server a follower of the partition it is migrating to, allowing it to replicate the data on that partition completely. </a:t>
            </a:r>
            <a:br>
              <a:rPr lang="en-US" sz="4800" b="1" i="0" dirty="0">
                <a:effectLst/>
                <a:highlight>
                  <a:srgbClr val="000080"/>
                </a:highlight>
                <a:latin typeface="-apple-system"/>
              </a:rPr>
            </a:br>
            <a:br>
              <a:rPr lang="en-US" sz="4800" b="1" i="0" dirty="0">
                <a:effectLst/>
                <a:highlight>
                  <a:srgbClr val="000080"/>
                </a:highlight>
                <a:latin typeface="-apple-system"/>
              </a:rPr>
            </a:br>
            <a:r>
              <a:rPr lang="en-US" sz="4800" b="1" i="0" dirty="0">
                <a:effectLst/>
                <a:highlight>
                  <a:srgbClr val="000080"/>
                </a:highlight>
                <a:latin typeface="-apple-system"/>
              </a:rPr>
              <a:t>When all of the data has been duplicated, the new server can join the ISR, and one of the current replicas will erase the data it has for that partition.</a:t>
            </a:r>
            <a:endParaRPr lang="en-US" sz="4800" b="1" i="0" dirty="0">
              <a:effectLst/>
              <a:highlight>
                <a:srgbClr val="000080"/>
              </a:highlight>
              <a:latin typeface="Open Sans" panose="020B0606030504020204" pitchFamily="34" charset="0"/>
            </a:endParaRPr>
          </a:p>
          <a:p>
            <a:pPr marL="0" indent="0">
              <a:buNone/>
            </a:pPr>
            <a:endParaRPr lang="en-US" dirty="0"/>
          </a:p>
        </p:txBody>
      </p:sp>
    </p:spTree>
    <p:extLst>
      <p:ext uri="{BB962C8B-B14F-4D97-AF65-F5344CB8AC3E}">
        <p14:creationId xmlns:p14="http://schemas.microsoft.com/office/powerpoint/2010/main" val="1178427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9614-FB4B-46B8-B300-F8067E0D3BE2}"/>
              </a:ext>
            </a:extLst>
          </p:cNvPr>
          <p:cNvSpPr>
            <a:spLocks noGrp="1"/>
          </p:cNvSpPr>
          <p:nvPr>
            <p:ph type="title"/>
          </p:nvPr>
        </p:nvSpPr>
        <p:spPr/>
        <p:txBody>
          <a:bodyPr/>
          <a:lstStyle/>
          <a:p>
            <a:r>
              <a:rPr lang="en-US" dirty="0"/>
              <a:t>Unbalanced Cluster &amp; Rebalancing</a:t>
            </a:r>
          </a:p>
        </p:txBody>
      </p:sp>
      <p:sp>
        <p:nvSpPr>
          <p:cNvPr id="4" name="Rectangle 1">
            <a:extLst>
              <a:ext uri="{FF2B5EF4-FFF2-40B4-BE49-F238E27FC236}">
                <a16:creationId xmlns:a16="http://schemas.microsoft.com/office/drawing/2014/main" id="{925B0C58-E23C-48F6-B1EB-C002D02B7D5C}"/>
              </a:ext>
            </a:extLst>
          </p:cNvPr>
          <p:cNvSpPr>
            <a:spLocks noGrp="1" noChangeArrowheads="1"/>
          </p:cNvSpPr>
          <p:nvPr>
            <p:ph idx="1"/>
          </p:nvPr>
        </p:nvSpPr>
        <p:spPr bwMode="auto">
          <a:xfrm>
            <a:off x="569485" y="2182212"/>
            <a:ext cx="10745060"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Open Sans" panose="020B0606030504020204" pitchFamily="34" charset="0"/>
                <a:cs typeface="Open Sans" panose="020B0606030504020204" pitchFamily="34" charset="0"/>
              </a:rPr>
              <a:t>- Certain clusters are called as unbalanced clusters because of the following problems: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Open Sans" panose="020B0606030504020204" pitchFamily="34" charset="0"/>
                <a:cs typeface="Open Sans" panose="020B0606030504020204" pitchFamily="34" charset="0"/>
              </a:rPr>
              <a:t>Leader Skew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Open Sans" panose="020B0606030504020204" pitchFamily="34" charset="0"/>
                <a:cs typeface="Open Sans" panose="020B0606030504020204" pitchFamily="34" charset="0"/>
              </a:rPr>
              <a:t>Broker Skew</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Open Sans" panose="020B0606030504020204" pitchFamily="34" charset="0"/>
                <a:cs typeface="Open Sans" panose="020B0606030504020204" pitchFamily="34" charset="0"/>
              </a:rPr>
              <a:t>- One of the easiest ways to detect them is with the help of </a:t>
            </a:r>
            <a:r>
              <a:rPr kumimoji="0" lang="en-US" altLang="en-US" sz="1600" b="1" i="0" u="none" strike="noStrike" cap="none" normalizeH="0" baseline="0" dirty="0">
                <a:ln>
                  <a:noFill/>
                </a:ln>
                <a:effectLst/>
                <a:latin typeface="Open Sans" panose="020B0606030504020204" pitchFamily="34" charset="0"/>
                <a:cs typeface="Open Sans" panose="020B0606030504020204" pitchFamily="34" charset="0"/>
              </a:rPr>
              <a:t>a </a:t>
            </a:r>
            <a:r>
              <a:rPr kumimoji="0" lang="en-US" altLang="en-US" sz="1600" b="1" i="0" u="none" strike="noStrike" cap="none" normalizeH="0" baseline="0" dirty="0">
                <a:ln>
                  <a:noFill/>
                </a:ln>
                <a:effectLst/>
                <a:highlight>
                  <a:srgbClr val="000080"/>
                </a:highlight>
                <a:latin typeface="Open Sans" panose="020B0606030504020204" pitchFamily="34" charset="0"/>
                <a:cs typeface="Open Sans" panose="020B0606030504020204" pitchFamily="34" charset="0"/>
              </a:rPr>
              <a:t>Kafka Manager</a:t>
            </a:r>
            <a:r>
              <a:rPr kumimoji="0" lang="en-US" altLang="en-US" sz="1600" b="0" i="0" u="none" strike="noStrike" cap="none" normalizeH="0" baseline="0" dirty="0">
                <a:ln>
                  <a:noFill/>
                </a:ln>
                <a:effectLst/>
                <a:latin typeface="Open Sans" panose="020B0606030504020204" pitchFamily="34" charset="0"/>
                <a:cs typeface="Open Sans" panose="020B0606030504020204" pitchFamily="34" charset="0"/>
              </a:rPr>
              <a:t>. </a:t>
            </a:r>
            <a:br>
              <a:rPr kumimoji="0" lang="en-US" altLang="en-US" sz="1600" b="0" i="0" u="none" strike="noStrike" cap="none" normalizeH="0" baseline="0" dirty="0">
                <a:ln>
                  <a:noFill/>
                </a:ln>
                <a:effectLst/>
                <a:latin typeface="Open Sans" panose="020B0606030504020204" pitchFamily="34" charset="0"/>
                <a:cs typeface="Open Sans" panose="020B0606030504020204" pitchFamily="34" charset="0"/>
              </a:rPr>
            </a:br>
            <a:r>
              <a:rPr kumimoji="0" lang="en-US" altLang="en-US" sz="1600" b="0" i="0" u="none" strike="noStrike" cap="none" normalizeH="0" baseline="0" dirty="0">
                <a:ln>
                  <a:noFill/>
                </a:ln>
                <a:effectLst/>
                <a:latin typeface="Open Sans" panose="020B0606030504020204" pitchFamily="34" charset="0"/>
                <a:cs typeface="Open Sans" panose="020B0606030504020204" pitchFamily="34" charset="0"/>
              </a:rPr>
              <a:t>This interface makes it easier to identify topics and partition leaders that are unevenly distributed across the cluster. It supports the management of multiple clusters, preferred replica election, replica re-assignment, and topic creation. It is also great for getting a quick bird’s eye view of the cluster.</a:t>
            </a:r>
            <a:br>
              <a:rPr kumimoji="0" lang="en-US" altLang="en-US" sz="1600" b="0" i="0" u="none" strike="noStrike" cap="none" normalizeH="0" baseline="0" dirty="0">
                <a:ln>
                  <a:noFill/>
                </a:ln>
                <a:effectLst/>
                <a:latin typeface="Open Sans" panose="020B0606030504020204" pitchFamily="34" charset="0"/>
                <a:cs typeface="Open Sans" panose="020B0606030504020204" pitchFamily="34" charset="0"/>
              </a:rPr>
            </a:br>
            <a:endParaRPr kumimoji="0" lang="en-US" altLang="en-US" sz="1600" b="0" i="0" u="none" strike="noStrike" cap="none" normalizeH="0" baseline="0" dirty="0">
              <a:ln>
                <a:noFill/>
              </a:ln>
              <a:effectLst/>
            </a:endParaRP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600" b="1" i="1" u="none" strike="noStrike" cap="none" normalizeH="0" baseline="0" dirty="0">
                <a:ln>
                  <a:noFill/>
                </a:ln>
                <a:effectLst/>
                <a:latin typeface="Open Sans" panose="020B0606030504020204" pitchFamily="34" charset="0"/>
                <a:cs typeface="Open Sans" panose="020B0606030504020204" pitchFamily="34" charset="0"/>
              </a:rPr>
              <a:t>An unbalanced cluster can generate unnecessary disk, CPU problems or even the need to add another broker to handle unexpected traffic. </a:t>
            </a:r>
            <a:endParaRPr lang="en-US" altLang="en-US" sz="1600" b="1" i="1" dirty="0">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effectLst/>
              <a:latin typeface="Open Sans" panose="020B0606030504020204" pitchFamily="34" charset="0"/>
              <a:cs typeface="Open Sans" panose="020B0606030504020204" pitchFamily="34" charset="0"/>
            </a:endParaRP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effectLst/>
                <a:highlight>
                  <a:srgbClr val="000080"/>
                </a:highlight>
                <a:latin typeface="Open Sans" panose="020B0606030504020204" pitchFamily="34" charset="0"/>
                <a:cs typeface="Open Sans" panose="020B0606030504020204" pitchFamily="34" charset="0"/>
              </a:rPr>
              <a:t>The following constraints have to be kept in mind while rebalancing your cluster:</a:t>
            </a:r>
            <a:br>
              <a:rPr kumimoji="0" lang="en-US" altLang="en-US" sz="1600" b="0" i="0" u="none" strike="noStrike" cap="none" normalizeH="0" baseline="0" dirty="0">
                <a:ln>
                  <a:noFill/>
                </a:ln>
                <a:effectLst/>
                <a:latin typeface="Open Sans" panose="020B0606030504020204" pitchFamily="34" charset="0"/>
                <a:cs typeface="Open Sans" panose="020B0606030504020204" pitchFamily="34" charset="0"/>
              </a:rPr>
            </a:br>
            <a:r>
              <a:rPr kumimoji="0" lang="en-US" altLang="en-US" sz="1600" b="0" i="0" u="none" strike="noStrike" cap="none" normalizeH="0" baseline="0" dirty="0">
                <a:ln>
                  <a:noFill/>
                </a:ln>
                <a:effectLst/>
                <a:latin typeface="Open Sans" panose="020B0606030504020204" pitchFamily="34" charset="0"/>
                <a:cs typeface="Open Sans" panose="020B0606030504020204" pitchFamily="34" charset="0"/>
              </a:rPr>
              <a:t>- Current distribution</a:t>
            </a:r>
            <a:br>
              <a:rPr kumimoji="0" lang="en-US" altLang="en-US" sz="1600" b="0" i="0" u="none" strike="noStrike" cap="none" normalizeH="0" baseline="0" dirty="0">
                <a:ln>
                  <a:noFill/>
                </a:ln>
                <a:effectLst/>
                <a:latin typeface="Open Sans" panose="020B0606030504020204" pitchFamily="34" charset="0"/>
                <a:cs typeface="Open Sans" panose="020B0606030504020204" pitchFamily="34" charset="0"/>
              </a:rPr>
            </a:br>
            <a:r>
              <a:rPr kumimoji="0" lang="en-US" altLang="en-US" sz="1600" b="0" i="0" u="none" strike="noStrike" cap="none" normalizeH="0" baseline="0" dirty="0">
                <a:ln>
                  <a:noFill/>
                </a:ln>
                <a:effectLst/>
                <a:latin typeface="Open Sans" panose="020B0606030504020204" pitchFamily="34" charset="0"/>
                <a:cs typeface="Open Sans" panose="020B0606030504020204" pitchFamily="34" charset="0"/>
              </a:rPr>
              <a:t>- Optimal selection of brokers</a:t>
            </a:r>
            <a:br>
              <a:rPr kumimoji="0" lang="en-US" altLang="en-US" sz="1600" b="0" i="0" u="none" strike="noStrike" cap="none" normalizeH="0" baseline="0" dirty="0">
                <a:ln>
                  <a:noFill/>
                </a:ln>
                <a:effectLst/>
                <a:latin typeface="Open Sans" panose="020B0606030504020204" pitchFamily="34" charset="0"/>
                <a:cs typeface="Open Sans" panose="020B0606030504020204" pitchFamily="34" charset="0"/>
              </a:rPr>
            </a:br>
            <a:r>
              <a:rPr kumimoji="0" lang="en-US" altLang="en-US" sz="1600" b="0" i="0" u="none" strike="noStrike" cap="none" normalizeH="0" baseline="0" dirty="0">
                <a:ln>
                  <a:noFill/>
                </a:ln>
                <a:effectLst/>
                <a:latin typeface="Open Sans" panose="020B0606030504020204" pitchFamily="34" charset="0"/>
                <a:cs typeface="Open Sans" panose="020B0606030504020204" pitchFamily="34" charset="0"/>
              </a:rPr>
              <a:t>- Optimal number of desired replicas</a:t>
            </a:r>
            <a:br>
              <a:rPr kumimoji="0" lang="en-US" altLang="en-US" sz="1600" b="0" i="0" u="none" strike="noStrike" cap="none" normalizeH="0" baseline="0" dirty="0">
                <a:ln>
                  <a:noFill/>
                </a:ln>
                <a:effectLst/>
                <a:latin typeface="Open Sans" panose="020B0606030504020204" pitchFamily="34" charset="0"/>
                <a:cs typeface="Open Sans" panose="020B0606030504020204" pitchFamily="34" charset="0"/>
              </a:rPr>
            </a:br>
            <a:r>
              <a:rPr kumimoji="0" lang="en-US" altLang="en-US" sz="1600" b="0" i="0" u="none" strike="noStrike" cap="none" normalizeH="0" baseline="0" dirty="0">
                <a:ln>
                  <a:noFill/>
                </a:ln>
                <a:effectLst/>
                <a:latin typeface="Open Sans" panose="020B0606030504020204" pitchFamily="34" charset="0"/>
                <a:cs typeface="Open Sans" panose="020B0606030504020204" pitchFamily="34" charset="0"/>
              </a:rPr>
              <a:t>- Partition weight</a:t>
            </a:r>
            <a:r>
              <a:rPr kumimoji="0" lang="en-US" altLang="en-US" sz="1600" b="0" i="0" u="none" strike="noStrike" cap="none" normalizeH="0" baseline="0" dirty="0">
                <a:ln>
                  <a:noFill/>
                </a:ln>
                <a:effectLst/>
              </a:rPr>
              <a:t> </a:t>
            </a:r>
            <a:endParaRPr kumimoji="0" lang="en-US" altLang="en-US" sz="1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132800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6250-2404-43D2-8E46-D29DE6C5DDF0}"/>
              </a:ext>
            </a:extLst>
          </p:cNvPr>
          <p:cNvSpPr>
            <a:spLocks noGrp="1"/>
          </p:cNvSpPr>
          <p:nvPr>
            <p:ph type="title"/>
          </p:nvPr>
        </p:nvSpPr>
        <p:spPr>
          <a:xfrm>
            <a:off x="680321" y="753228"/>
            <a:ext cx="9613861" cy="1080938"/>
          </a:xfrm>
        </p:spPr>
        <p:txBody>
          <a:bodyPr>
            <a:normAutofit/>
          </a:bodyPr>
          <a:lstStyle/>
          <a:p>
            <a:r>
              <a:rPr lang="en-US" dirty="0"/>
              <a:t>Leader Skew</a:t>
            </a:r>
          </a:p>
        </p:txBody>
      </p:sp>
      <p:sp>
        <p:nvSpPr>
          <p:cNvPr id="11" name="Content Placeholder 10">
            <a:extLst>
              <a:ext uri="{FF2B5EF4-FFF2-40B4-BE49-F238E27FC236}">
                <a16:creationId xmlns:a16="http://schemas.microsoft.com/office/drawing/2014/main" id="{949B276A-A42F-D8D9-7B89-CDC72F248E5D}"/>
              </a:ext>
            </a:extLst>
          </p:cNvPr>
          <p:cNvSpPr>
            <a:spLocks noGrp="1"/>
          </p:cNvSpPr>
          <p:nvPr>
            <p:ph idx="1"/>
          </p:nvPr>
        </p:nvSpPr>
        <p:spPr>
          <a:xfrm>
            <a:off x="680322" y="2336873"/>
            <a:ext cx="5027751" cy="3599316"/>
          </a:xfrm>
        </p:spPr>
        <p:txBody>
          <a:bodyPr>
            <a:noAutofit/>
          </a:bodyPr>
          <a:lstStyle/>
          <a:p>
            <a:r>
              <a:rPr lang="en-US" sz="1400" b="0" i="0" dirty="0">
                <a:effectLst/>
                <a:latin typeface="Open Sans" panose="020B0606030504020204" pitchFamily="34" charset="0"/>
              </a:rPr>
              <a:t>Let us consider a scenario where a topic has 3 partitions, replication factor of 3 across 3 brokers :</a:t>
            </a:r>
            <a:br>
              <a:rPr lang="en-US" sz="1400" b="0" i="0" dirty="0">
                <a:effectLst/>
                <a:latin typeface="Open Sans" panose="020B0606030504020204" pitchFamily="34" charset="0"/>
              </a:rPr>
            </a:br>
            <a:br>
              <a:rPr lang="en-US" sz="1400" b="0" i="0" dirty="0">
                <a:effectLst/>
                <a:latin typeface="Open Sans" panose="020B0606030504020204" pitchFamily="34" charset="0"/>
              </a:rPr>
            </a:br>
            <a:r>
              <a:rPr lang="en-US" sz="1400" b="0" i="0" dirty="0">
                <a:effectLst/>
                <a:latin typeface="Open Sans" panose="020B0606030504020204" pitchFamily="34" charset="0"/>
              </a:rPr>
              <a:t>All the reads and writes on a partition goes to the leader. Followers send fetch requests to the leaders to get the latest messages from them. </a:t>
            </a:r>
            <a:r>
              <a:rPr lang="en-US" sz="1400" b="0" i="1" dirty="0">
                <a:effectLst/>
                <a:latin typeface="Open Sans" panose="020B0606030504020204" pitchFamily="34" charset="0"/>
              </a:rPr>
              <a:t>Followers only exist for redundancy and fail-over.</a:t>
            </a:r>
            <a:br>
              <a:rPr lang="en-US" sz="1400" b="0" i="1" dirty="0">
                <a:effectLst/>
                <a:latin typeface="Open Sans" panose="020B0606030504020204" pitchFamily="34" charset="0"/>
              </a:rPr>
            </a:br>
            <a:br>
              <a:rPr lang="en-US" sz="1400" b="0" i="0" dirty="0">
                <a:effectLst/>
                <a:latin typeface="Open Sans" panose="020B0606030504020204" pitchFamily="34" charset="0"/>
              </a:rPr>
            </a:br>
            <a:br>
              <a:rPr lang="en-US" sz="1400" b="0" i="0" dirty="0">
                <a:effectLst/>
                <a:latin typeface="Open Sans" panose="020B0606030504020204" pitchFamily="34" charset="0"/>
              </a:rPr>
            </a:br>
            <a:br>
              <a:rPr lang="en-US" sz="1400" b="0" i="0" dirty="0">
                <a:effectLst/>
                <a:latin typeface="Open Sans" panose="020B0606030504020204" pitchFamily="34" charset="0"/>
              </a:rPr>
            </a:br>
            <a:br>
              <a:rPr lang="en-US" sz="1400" b="0" i="0" dirty="0">
                <a:effectLst/>
                <a:latin typeface="Open Sans" panose="020B0606030504020204" pitchFamily="34" charset="0"/>
              </a:rPr>
            </a:br>
            <a:br>
              <a:rPr lang="en-US" sz="1400" b="0" i="0" dirty="0">
                <a:effectLst/>
                <a:latin typeface="Open Sans" panose="020B0606030504020204" pitchFamily="34" charset="0"/>
              </a:rPr>
            </a:br>
            <a:endParaRPr lang="en-US" sz="1400" b="0" i="0" dirty="0">
              <a:effectLst/>
              <a:latin typeface="Open Sans" panose="020B0606030504020204" pitchFamily="34" charset="0"/>
            </a:endParaRPr>
          </a:p>
          <a:p>
            <a:r>
              <a:rPr lang="en-US" sz="1400" b="0" i="0" dirty="0">
                <a:effectLst/>
                <a:latin typeface="Open Sans" panose="020B0606030504020204" pitchFamily="34" charset="0"/>
              </a:rPr>
              <a:t>Consider a scenario where a broker has failed. The failed broker might have been a host of multiple leader partitions. For each leader partition on a failed broker, its followers on the rest of the brokers are promoted as the leader. </a:t>
            </a:r>
            <a:r>
              <a:rPr lang="en-US" sz="1400" b="0" i="1" dirty="0">
                <a:effectLst/>
                <a:latin typeface="Open Sans" panose="020B0606030504020204" pitchFamily="34" charset="0"/>
              </a:rPr>
              <a:t>For the follower to be promoted as the leader, it has to be in sync with the leader as fail-over to an out-of-sync replica is not allowed.</a:t>
            </a:r>
            <a:endParaRPr lang="en-US" sz="1400" i="1" dirty="0"/>
          </a:p>
        </p:txBody>
      </p:sp>
      <p:pic>
        <p:nvPicPr>
          <p:cNvPr id="7" name="Content Placeholder 6">
            <a:extLst>
              <a:ext uri="{FF2B5EF4-FFF2-40B4-BE49-F238E27FC236}">
                <a16:creationId xmlns:a16="http://schemas.microsoft.com/office/drawing/2014/main" id="{29652E24-B903-49E1-967E-67F807AFC55C}"/>
              </a:ext>
            </a:extLst>
          </p:cNvPr>
          <p:cNvPicPr>
            <a:picLocks noChangeAspect="1"/>
          </p:cNvPicPr>
          <p:nvPr/>
        </p:nvPicPr>
        <p:blipFill>
          <a:blip r:embed="rId2"/>
          <a:stretch>
            <a:fillRect/>
          </a:stretch>
        </p:blipFill>
        <p:spPr>
          <a:xfrm>
            <a:off x="6267056" y="2018371"/>
            <a:ext cx="5639886" cy="2085278"/>
          </a:xfrm>
          <a:prstGeom prst="rect">
            <a:avLst/>
          </a:prstGeom>
          <a:ln>
            <a:noFill/>
          </a:ln>
          <a:effectLst>
            <a:outerShdw blurRad="76200" dist="63500" dir="5040000" algn="tl" rotWithShape="0">
              <a:srgbClr val="000000">
                <a:alpha val="41000"/>
              </a:srgbClr>
            </a:outerShdw>
          </a:effectLst>
        </p:spPr>
      </p:pic>
      <p:pic>
        <p:nvPicPr>
          <p:cNvPr id="9" name="Picture 8">
            <a:extLst>
              <a:ext uri="{FF2B5EF4-FFF2-40B4-BE49-F238E27FC236}">
                <a16:creationId xmlns:a16="http://schemas.microsoft.com/office/drawing/2014/main" id="{BFE7D1EF-54E1-4067-974E-74E20153F177}"/>
              </a:ext>
            </a:extLst>
          </p:cNvPr>
          <p:cNvPicPr>
            <a:picLocks noChangeAspect="1"/>
          </p:cNvPicPr>
          <p:nvPr/>
        </p:nvPicPr>
        <p:blipFill>
          <a:blip r:embed="rId3"/>
          <a:stretch>
            <a:fillRect/>
          </a:stretch>
        </p:blipFill>
        <p:spPr>
          <a:xfrm>
            <a:off x="6267056" y="4421727"/>
            <a:ext cx="5639886" cy="2168644"/>
          </a:xfrm>
          <a:prstGeom prst="rect">
            <a:avLst/>
          </a:prstGeom>
        </p:spPr>
      </p:pic>
    </p:spTree>
    <p:extLst>
      <p:ext uri="{BB962C8B-B14F-4D97-AF65-F5344CB8AC3E}">
        <p14:creationId xmlns:p14="http://schemas.microsoft.com/office/powerpoint/2010/main" val="1104096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928F-C972-4373-91F9-538C5B6ADE7B}"/>
              </a:ext>
            </a:extLst>
          </p:cNvPr>
          <p:cNvSpPr>
            <a:spLocks noGrp="1"/>
          </p:cNvSpPr>
          <p:nvPr>
            <p:ph type="title"/>
          </p:nvPr>
        </p:nvSpPr>
        <p:spPr>
          <a:xfrm>
            <a:off x="680321" y="753228"/>
            <a:ext cx="9613861" cy="1080938"/>
          </a:xfrm>
        </p:spPr>
        <p:txBody>
          <a:bodyPr>
            <a:normAutofit/>
          </a:bodyPr>
          <a:lstStyle/>
          <a:p>
            <a:r>
              <a:rPr lang="en-US" dirty="0"/>
              <a:t>Leader Skew [Contd…]</a:t>
            </a:r>
          </a:p>
        </p:txBody>
      </p:sp>
      <p:sp>
        <p:nvSpPr>
          <p:cNvPr id="9" name="Content Placeholder 8">
            <a:extLst>
              <a:ext uri="{FF2B5EF4-FFF2-40B4-BE49-F238E27FC236}">
                <a16:creationId xmlns:a16="http://schemas.microsoft.com/office/drawing/2014/main" id="{D4D6C70D-E518-1921-866A-861B198C655C}"/>
              </a:ext>
            </a:extLst>
          </p:cNvPr>
          <p:cNvSpPr>
            <a:spLocks noGrp="1"/>
          </p:cNvSpPr>
          <p:nvPr>
            <p:ph idx="1"/>
          </p:nvPr>
        </p:nvSpPr>
        <p:spPr>
          <a:xfrm>
            <a:off x="680322" y="2336873"/>
            <a:ext cx="4501278" cy="3204945"/>
          </a:xfrm>
        </p:spPr>
        <p:txBody>
          <a:bodyPr>
            <a:noAutofit/>
          </a:bodyPr>
          <a:lstStyle/>
          <a:p>
            <a:r>
              <a:rPr lang="en-US" sz="1600" b="0" i="0" dirty="0">
                <a:effectLst/>
                <a:latin typeface="Open Sans" panose="020B0606030504020204" pitchFamily="34" charset="0"/>
              </a:rPr>
              <a:t>If another broker goes down, then all the leaders are present on the same broker with zero redundancy.</a:t>
            </a:r>
            <a:br>
              <a:rPr lang="en-US" sz="1600" b="0" i="0" dirty="0">
                <a:effectLst/>
                <a:latin typeface="Open Sans" panose="020B0606030504020204" pitchFamily="34" charset="0"/>
              </a:rPr>
            </a:br>
            <a:br>
              <a:rPr lang="en-US" sz="1600" b="0" i="0" dirty="0">
                <a:effectLst/>
                <a:latin typeface="Open Sans" panose="020B0606030504020204" pitchFamily="34" charset="0"/>
              </a:rPr>
            </a:br>
            <a:br>
              <a:rPr lang="en-US" sz="1600" b="0" i="0" dirty="0">
                <a:effectLst/>
                <a:latin typeface="Open Sans" panose="020B0606030504020204" pitchFamily="34" charset="0"/>
              </a:rPr>
            </a:br>
            <a:br>
              <a:rPr lang="en-US" sz="1600" b="0" i="0" dirty="0">
                <a:effectLst/>
                <a:latin typeface="Open Sans" panose="020B0606030504020204" pitchFamily="34" charset="0"/>
              </a:rPr>
            </a:br>
            <a:endParaRPr lang="en-US" sz="1600" b="0" i="0" dirty="0">
              <a:effectLst/>
              <a:latin typeface="Open Sans" panose="020B0606030504020204" pitchFamily="34" charset="0"/>
            </a:endParaRPr>
          </a:p>
          <a:p>
            <a:r>
              <a:rPr lang="en-US" sz="1600" b="0" i="0" dirty="0">
                <a:effectLst/>
                <a:latin typeface="Open Sans" panose="020B0606030504020204" pitchFamily="34" charset="0"/>
              </a:rPr>
              <a:t>When both the brokers 1 and 3 come online, it gives some redundancy to the partitions, but the leaders remain concentrated on broker 2.</a:t>
            </a:r>
            <a:endParaRPr lang="en-US" sz="1600" dirty="0"/>
          </a:p>
        </p:txBody>
      </p:sp>
      <p:pic>
        <p:nvPicPr>
          <p:cNvPr id="5" name="Content Placeholder 4">
            <a:extLst>
              <a:ext uri="{FF2B5EF4-FFF2-40B4-BE49-F238E27FC236}">
                <a16:creationId xmlns:a16="http://schemas.microsoft.com/office/drawing/2014/main" id="{6DD6E874-0C32-4A21-B21F-4013D565C08F}"/>
              </a:ext>
            </a:extLst>
          </p:cNvPr>
          <p:cNvPicPr>
            <a:picLocks noChangeAspect="1"/>
          </p:cNvPicPr>
          <p:nvPr/>
        </p:nvPicPr>
        <p:blipFill>
          <a:blip r:embed="rId2"/>
          <a:stretch>
            <a:fillRect/>
          </a:stretch>
        </p:blipFill>
        <p:spPr>
          <a:xfrm>
            <a:off x="6293524" y="2038483"/>
            <a:ext cx="5639886" cy="1838650"/>
          </a:xfrm>
          <a:prstGeom prst="rect">
            <a:avLst/>
          </a:prstGeom>
          <a:ln>
            <a:noFill/>
          </a:ln>
          <a:effectLst>
            <a:outerShdw blurRad="76200" dist="63500" dir="5040000" algn="tl" rotWithShape="0">
              <a:srgbClr val="000000">
                <a:alpha val="41000"/>
              </a:srgbClr>
            </a:outerShdw>
          </a:effectLst>
        </p:spPr>
      </p:pic>
      <p:pic>
        <p:nvPicPr>
          <p:cNvPr id="7" name="Picture 6">
            <a:extLst>
              <a:ext uri="{FF2B5EF4-FFF2-40B4-BE49-F238E27FC236}">
                <a16:creationId xmlns:a16="http://schemas.microsoft.com/office/drawing/2014/main" id="{6D392E5F-3F78-448B-90E4-E6A0DAEC069C}"/>
              </a:ext>
            </a:extLst>
          </p:cNvPr>
          <p:cNvPicPr>
            <a:picLocks noChangeAspect="1"/>
          </p:cNvPicPr>
          <p:nvPr/>
        </p:nvPicPr>
        <p:blipFill>
          <a:blip r:embed="rId3"/>
          <a:stretch>
            <a:fillRect/>
          </a:stretch>
        </p:blipFill>
        <p:spPr>
          <a:xfrm>
            <a:off x="6293524" y="3989535"/>
            <a:ext cx="5639886" cy="1838651"/>
          </a:xfrm>
          <a:prstGeom prst="rect">
            <a:avLst/>
          </a:prstGeom>
        </p:spPr>
      </p:pic>
      <p:sp>
        <p:nvSpPr>
          <p:cNvPr id="8" name="TextBox 7">
            <a:extLst>
              <a:ext uri="{FF2B5EF4-FFF2-40B4-BE49-F238E27FC236}">
                <a16:creationId xmlns:a16="http://schemas.microsoft.com/office/drawing/2014/main" id="{1DD54BB0-4138-481F-8396-525B0780E881}"/>
              </a:ext>
            </a:extLst>
          </p:cNvPr>
          <p:cNvSpPr txBox="1"/>
          <p:nvPr/>
        </p:nvSpPr>
        <p:spPr>
          <a:xfrm>
            <a:off x="563419" y="6007620"/>
            <a:ext cx="11277600" cy="646331"/>
          </a:xfrm>
          <a:prstGeom prst="rect">
            <a:avLst/>
          </a:prstGeom>
          <a:noFill/>
        </p:spPr>
        <p:txBody>
          <a:bodyPr wrap="square" rtlCol="0">
            <a:spAutoFit/>
          </a:bodyPr>
          <a:lstStyle/>
          <a:p>
            <a:r>
              <a:rPr lang="en-US" b="1" i="0" dirty="0">
                <a:effectLst/>
                <a:highlight>
                  <a:srgbClr val="000080"/>
                </a:highlight>
                <a:latin typeface="Open Sans" panose="020B0606030504020204" pitchFamily="34" charset="0"/>
              </a:rPr>
              <a:t>This leads to a leader unbalance across the Kafka brokers. The cluster is in a leader skewed state when a node is a leader for more partitions than the number of partitions/number of brokers.</a:t>
            </a:r>
            <a:endParaRPr lang="en-US" b="1" dirty="0">
              <a:highlight>
                <a:srgbClr val="000080"/>
              </a:highlight>
            </a:endParaRPr>
          </a:p>
        </p:txBody>
      </p:sp>
    </p:spTree>
    <p:extLst>
      <p:ext uri="{BB962C8B-B14F-4D97-AF65-F5344CB8AC3E}">
        <p14:creationId xmlns:p14="http://schemas.microsoft.com/office/powerpoint/2010/main" val="3879819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8648-C7BC-4916-A530-955AC012C172}"/>
              </a:ext>
            </a:extLst>
          </p:cNvPr>
          <p:cNvSpPr>
            <a:spLocks noGrp="1"/>
          </p:cNvSpPr>
          <p:nvPr>
            <p:ph type="title"/>
          </p:nvPr>
        </p:nvSpPr>
        <p:spPr/>
        <p:txBody>
          <a:bodyPr/>
          <a:lstStyle/>
          <a:p>
            <a:r>
              <a:rPr lang="en-US" dirty="0"/>
              <a:t>Solving Leader Skew </a:t>
            </a:r>
            <a:endParaRPr lang="en-US" sz="1800" dirty="0"/>
          </a:p>
        </p:txBody>
      </p:sp>
      <p:sp>
        <p:nvSpPr>
          <p:cNvPr id="3" name="Content Placeholder 2">
            <a:extLst>
              <a:ext uri="{FF2B5EF4-FFF2-40B4-BE49-F238E27FC236}">
                <a16:creationId xmlns:a16="http://schemas.microsoft.com/office/drawing/2014/main" id="{BDFA5309-FD3C-4E4E-AF2D-1D8F0100F360}"/>
              </a:ext>
            </a:extLst>
          </p:cNvPr>
          <p:cNvSpPr>
            <a:spLocks noGrp="1"/>
          </p:cNvSpPr>
          <p:nvPr>
            <p:ph idx="1"/>
          </p:nvPr>
        </p:nvSpPr>
        <p:spPr/>
        <p:txBody>
          <a:bodyPr>
            <a:normAutofit fontScale="85000" lnSpcReduction="10000"/>
          </a:bodyPr>
          <a:lstStyle/>
          <a:p>
            <a:pPr marL="0" indent="0" algn="l">
              <a:buNone/>
            </a:pPr>
            <a:r>
              <a:rPr lang="en-US" b="0" i="0" dirty="0">
                <a:effectLst/>
                <a:latin typeface="-apple-system"/>
              </a:rPr>
              <a:t>Kafka offers the ability to reassign leaders to the desired replicas in order to tackle this problem. This can be accomplished in one of two ways:</a:t>
            </a:r>
          </a:p>
          <a:p>
            <a:pPr algn="l">
              <a:buFont typeface="Arial" panose="020B0604020202020204" pitchFamily="34" charset="0"/>
              <a:buChar char="•"/>
            </a:pPr>
            <a:r>
              <a:rPr lang="en-US" b="0" i="0" dirty="0">
                <a:effectLst/>
                <a:latin typeface="-apple-system"/>
              </a:rPr>
              <a:t>The </a:t>
            </a:r>
            <a:r>
              <a:rPr lang="en-US" b="1" i="0" dirty="0">
                <a:effectLst/>
                <a:highlight>
                  <a:srgbClr val="000080"/>
                </a:highlight>
                <a:latin typeface="-apple-system"/>
              </a:rPr>
              <a:t>auto.leader.rebalance.enable=true </a:t>
            </a:r>
            <a:r>
              <a:rPr lang="en-US" b="0" i="0" dirty="0">
                <a:effectLst/>
                <a:latin typeface="-apple-system"/>
              </a:rPr>
              <a:t>broker option allows the controller node to transfer leadership to the preferred replica leaders, restoring the even distribution.</a:t>
            </a:r>
          </a:p>
          <a:p>
            <a:pPr algn="l">
              <a:buFont typeface="Arial" panose="020B0604020202020204" pitchFamily="34" charset="0"/>
              <a:buChar char="•"/>
            </a:pPr>
            <a:r>
              <a:rPr lang="en-US" b="0" i="0" dirty="0">
                <a:effectLst/>
                <a:latin typeface="-apple-system"/>
              </a:rPr>
              <a:t>When </a:t>
            </a:r>
            <a:r>
              <a:rPr lang="en-US" b="1" i="0" dirty="0">
                <a:effectLst/>
                <a:highlight>
                  <a:srgbClr val="000080"/>
                </a:highlight>
                <a:latin typeface="-apple-system"/>
              </a:rPr>
              <a:t>Kafka-preferred-replica-election.sh </a:t>
            </a:r>
            <a:r>
              <a:rPr lang="en-US" b="0" i="0" dirty="0">
                <a:effectLst/>
                <a:latin typeface="-apple-system"/>
              </a:rPr>
              <a:t> tool is run, the preferred replica is selected for all partitions: </a:t>
            </a:r>
            <a:br>
              <a:rPr lang="en-US" b="0" i="0" dirty="0">
                <a:effectLst/>
                <a:latin typeface="-apple-system"/>
              </a:rPr>
            </a:br>
            <a:r>
              <a:rPr lang="en-US" b="0" i="0" dirty="0">
                <a:effectLst/>
                <a:latin typeface="-apple-system"/>
              </a:rPr>
              <a:t>- The utility requires a JSON file containing a mandatory list of zookeeper hosts and an optional list of topic partitions. </a:t>
            </a:r>
            <a:br>
              <a:rPr lang="en-US" b="0" i="0" dirty="0">
                <a:effectLst/>
                <a:latin typeface="-apple-system"/>
              </a:rPr>
            </a:br>
            <a:r>
              <a:rPr lang="en-US" b="0" i="0" dirty="0">
                <a:effectLst/>
                <a:latin typeface="-apple-system"/>
              </a:rPr>
              <a:t>- If no list is provided, the utility uses a zookeeper to retrieve all the cluster's topic partitions. </a:t>
            </a:r>
            <a:br>
              <a:rPr lang="en-US" b="0" i="0" dirty="0">
                <a:effectLst/>
                <a:latin typeface="-apple-system"/>
              </a:rPr>
            </a:br>
            <a:r>
              <a:rPr lang="en-US" b="0" i="0" dirty="0">
                <a:effectLst/>
                <a:latin typeface="-apple-system"/>
              </a:rPr>
              <a:t>- The Kafka-preferred-replica-election.sh utility can be time-consuming to use. </a:t>
            </a:r>
            <a:br>
              <a:rPr lang="en-US" b="0" i="0" dirty="0">
                <a:effectLst/>
                <a:latin typeface="-apple-system"/>
              </a:rPr>
            </a:br>
            <a:r>
              <a:rPr lang="en-US" b="0" i="0" dirty="0">
                <a:effectLst/>
                <a:latin typeface="-apple-system"/>
              </a:rPr>
              <a:t>- Custom scripts can render only the topics and partitions that are required, automating the process across the cluster.</a:t>
            </a:r>
          </a:p>
          <a:p>
            <a:pPr algn="l">
              <a:buFont typeface="Arial" panose="020B0604020202020204" pitchFamily="34" charset="0"/>
              <a:buChar char="•"/>
            </a:pPr>
            <a:endParaRPr lang="en-US" b="0" i="0" dirty="0">
              <a:effectLst/>
              <a:latin typeface="-apple-system"/>
            </a:endParaRPr>
          </a:p>
          <a:p>
            <a:endParaRPr lang="en-US" dirty="0"/>
          </a:p>
        </p:txBody>
      </p:sp>
      <p:sp>
        <p:nvSpPr>
          <p:cNvPr id="4" name="Rectangle 1">
            <a:extLst>
              <a:ext uri="{FF2B5EF4-FFF2-40B4-BE49-F238E27FC236}">
                <a16:creationId xmlns:a16="http://schemas.microsoft.com/office/drawing/2014/main" id="{E9022742-4A75-469F-BD91-5D29AB5BD160}"/>
              </a:ext>
            </a:extLst>
          </p:cNvPr>
          <p:cNvSpPr>
            <a:spLocks noChangeArrowheads="1"/>
          </p:cNvSpPr>
          <p:nvPr/>
        </p:nvSpPr>
        <p:spPr bwMode="auto">
          <a:xfrm>
            <a:off x="803564" y="6001726"/>
            <a:ext cx="10280073"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apple-system"/>
              </a:rPr>
              <a:t>When running </a:t>
            </a:r>
            <a:r>
              <a:rPr kumimoji="0" lang="en-US" altLang="en-US" sz="1000" b="0" i="0" u="none" strike="noStrike" cap="none" normalizeH="0" baseline="0" dirty="0">
                <a:ln>
                  <a:noFill/>
                </a:ln>
                <a:solidFill>
                  <a:schemeClr val="bg1"/>
                </a:solidFill>
                <a:effectLst/>
                <a:latin typeface="var(--ff-mono)"/>
              </a:rPr>
              <a:t>kafka-preferred-replica-election.sh</a:t>
            </a:r>
            <a:r>
              <a:rPr kumimoji="0" lang="en-US" altLang="en-US" sz="1100" b="0" i="0" u="none" strike="noStrike" cap="none" normalizeH="0" baseline="0" dirty="0">
                <a:ln>
                  <a:noFill/>
                </a:ln>
                <a:solidFill>
                  <a:schemeClr val="bg1"/>
                </a:solidFill>
                <a:effectLst/>
                <a:latin typeface="-apple-system"/>
              </a:rPr>
              <a:t>, it forces the election of the preferred replica for all partitions.</a:t>
            </a:r>
            <a:endParaRPr kumimoji="0" lang="en-US"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apple-system"/>
              </a:rPr>
              <a:t>On the other hand, when you set </a:t>
            </a:r>
            <a:r>
              <a:rPr kumimoji="0" lang="en-US" altLang="en-US" sz="1000" b="0" i="0" u="none" strike="noStrike" cap="none" normalizeH="0" baseline="0" dirty="0">
                <a:ln>
                  <a:noFill/>
                </a:ln>
                <a:solidFill>
                  <a:schemeClr val="bg1"/>
                </a:solidFill>
                <a:effectLst/>
                <a:latin typeface="var(--ff-mono)"/>
              </a:rPr>
              <a:t>auto.leader.rebalance.enable</a:t>
            </a:r>
            <a:r>
              <a:rPr kumimoji="0" lang="en-US" altLang="en-US" sz="1100" b="0" i="0" u="none" strike="noStrike" cap="none" normalizeH="0" baseline="0" dirty="0">
                <a:ln>
                  <a:noFill/>
                </a:ln>
                <a:solidFill>
                  <a:schemeClr val="bg1"/>
                </a:solidFill>
                <a:effectLst/>
                <a:latin typeface="-apple-system"/>
              </a:rPr>
              <a:t> to true, the Controller will regularly check the imbalance (every </a:t>
            </a:r>
            <a:r>
              <a:rPr kumimoji="0" lang="en-US" altLang="en-US" sz="1000" b="0" i="0" u="none" strike="noStrike" cap="none" normalizeH="0" baseline="0" dirty="0" err="1">
                <a:ln>
                  <a:noFill/>
                </a:ln>
                <a:solidFill>
                  <a:schemeClr val="bg1"/>
                </a:solidFill>
                <a:effectLst/>
                <a:latin typeface="var(--ff-mono)"/>
              </a:rPr>
              <a:t>leader.imbalance.check.interval.seconds</a:t>
            </a:r>
            <a:r>
              <a:rPr kumimoji="0" lang="en-US" altLang="en-US" sz="1100" b="0" i="0" u="none" strike="noStrike" cap="none" normalizeH="0" baseline="0" dirty="0">
                <a:ln>
                  <a:noFill/>
                </a:ln>
                <a:solidFill>
                  <a:schemeClr val="bg1"/>
                </a:solidFill>
                <a:effectLst/>
                <a:latin typeface="-apple-system"/>
              </a:rPr>
              <a:t>). However, to avoid unnecessary load on the cluster, leaders are only automatically rebalanced if the imbalance ratio is above </a:t>
            </a:r>
            <a:r>
              <a:rPr kumimoji="0" lang="en-US" altLang="en-US" sz="1000" b="0" i="0" u="none" strike="noStrike" cap="none" normalizeH="0" baseline="0" dirty="0" err="1">
                <a:ln>
                  <a:noFill/>
                </a:ln>
                <a:solidFill>
                  <a:schemeClr val="bg1"/>
                </a:solidFill>
                <a:effectLst/>
                <a:latin typeface="var(--ff-mono)"/>
              </a:rPr>
              <a:t>leader.imbalance.per.broker.percentage</a:t>
            </a:r>
            <a:r>
              <a:rPr kumimoji="0" lang="en-US" altLang="en-US" sz="1100" b="0" i="0" u="none" strike="noStrike" cap="none" normalizeH="0" baseline="0" dirty="0">
                <a:ln>
                  <a:noFill/>
                </a:ln>
                <a:solidFill>
                  <a:schemeClr val="bg1"/>
                </a:solidFill>
                <a:effectLst/>
                <a:latin typeface="-apple-system"/>
              </a:rPr>
              <a:t> which defaults to 10%.</a:t>
            </a:r>
            <a:endParaRPr kumimoji="0" lang="en-US"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apple-system"/>
              </a:rPr>
              <a:t>You can see the current imbalance ratio in the controller log (by default: </a:t>
            </a:r>
            <a:r>
              <a:rPr kumimoji="0" lang="en-US" altLang="en-US" sz="1000" b="0" i="0" u="none" strike="noStrike" cap="none" normalizeH="0" baseline="0" dirty="0">
                <a:ln>
                  <a:noFill/>
                </a:ln>
                <a:solidFill>
                  <a:schemeClr val="bg1"/>
                </a:solidFill>
                <a:effectLst/>
                <a:latin typeface="var(--ff-mono)"/>
              </a:rPr>
              <a:t>${</a:t>
            </a:r>
            <a:r>
              <a:rPr kumimoji="0" lang="en-US" altLang="en-US" sz="1000" b="0" i="0" u="none" strike="noStrike" cap="none" normalizeH="0" baseline="0" dirty="0" err="1">
                <a:ln>
                  <a:noFill/>
                </a:ln>
                <a:solidFill>
                  <a:schemeClr val="bg1"/>
                </a:solidFill>
                <a:effectLst/>
                <a:latin typeface="var(--ff-mono)"/>
              </a:rPr>
              <a:t>kafka.logs.dir</a:t>
            </a:r>
            <a:r>
              <a:rPr kumimoji="0" lang="en-US" altLang="en-US" sz="1000" b="0" i="0" u="none" strike="noStrike" cap="none" normalizeH="0" baseline="0" dirty="0">
                <a:ln>
                  <a:noFill/>
                </a:ln>
                <a:solidFill>
                  <a:schemeClr val="bg1"/>
                </a:solidFill>
                <a:effectLst/>
                <a:latin typeface="var(--ff-mono)"/>
              </a:rPr>
              <a:t>}/controller.log</a:t>
            </a:r>
            <a:r>
              <a:rPr kumimoji="0" lang="en-US" altLang="en-US" sz="1100" b="0" i="0" u="none" strike="noStrike" cap="none" normalizeH="0" baseline="0" dirty="0">
                <a:ln>
                  <a:noFill/>
                </a:ln>
                <a:solidFill>
                  <a:schemeClr val="bg1"/>
                </a:solidFill>
                <a:effectLst/>
                <a:latin typeface="-apple-system"/>
              </a:rPr>
              <a:t>).</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919980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457C-B8A0-4A32-B508-8DD45D988488}"/>
              </a:ext>
            </a:extLst>
          </p:cNvPr>
          <p:cNvSpPr>
            <a:spLocks noGrp="1"/>
          </p:cNvSpPr>
          <p:nvPr>
            <p:ph type="title"/>
          </p:nvPr>
        </p:nvSpPr>
        <p:spPr>
          <a:xfrm>
            <a:off x="680321" y="753228"/>
            <a:ext cx="9613861" cy="1080938"/>
          </a:xfrm>
        </p:spPr>
        <p:txBody>
          <a:bodyPr vert="horz" lIns="91440" tIns="45720" rIns="91440" bIns="45720" rtlCol="0" anchor="ctr">
            <a:normAutofit/>
          </a:bodyPr>
          <a:lstStyle/>
          <a:p>
            <a:r>
              <a:rPr lang="en-US" dirty="0"/>
              <a:t>Broker Skew</a:t>
            </a:r>
          </a:p>
        </p:txBody>
      </p:sp>
      <p:sp>
        <p:nvSpPr>
          <p:cNvPr id="5" name="Rectangle 1">
            <a:extLst>
              <a:ext uri="{FF2B5EF4-FFF2-40B4-BE49-F238E27FC236}">
                <a16:creationId xmlns:a16="http://schemas.microsoft.com/office/drawing/2014/main" id="{59E4E5E7-3C1F-4D8A-A6D7-9AA93F27B00C}"/>
              </a:ext>
            </a:extLst>
          </p:cNvPr>
          <p:cNvSpPr>
            <a:spLocks noChangeArrowheads="1"/>
          </p:cNvSpPr>
          <p:nvPr/>
        </p:nvSpPr>
        <p:spPr bwMode="auto">
          <a:xfrm>
            <a:off x="680322" y="2336873"/>
            <a:ext cx="5729714" cy="359931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defTabSz="9144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Let us consider a Kafka cluster with nine brokers. Let the topic name be "sample_topic." The following is how the brokers are assigned to the topic in our example:</a:t>
            </a:r>
            <a:br>
              <a:rPr kumimoji="0" lang="en-US" altLang="en-US" b="0" i="0" u="none" strike="noStrike" cap="none" normalizeH="0" baseline="0" dirty="0">
                <a:ln>
                  <a:noFill/>
                </a:ln>
                <a:effectLst/>
                <a:latin typeface="+mn-lt"/>
              </a:rPr>
            </a:br>
            <a:endParaRPr lang="en-US" altLang="en-US" dirty="0">
              <a:latin typeface="+mn-lt"/>
            </a:endParaRPr>
          </a:p>
          <a:p>
            <a:pPr marL="0" marR="0" lvl="0" indent="-228600" defTabSz="9144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highlight>
                  <a:srgbClr val="000080"/>
                </a:highlight>
                <a:latin typeface="+mn-lt"/>
              </a:rPr>
              <a:t>On brokers 3,4 and 5, the topic “sample_topic” is skewed</a:t>
            </a:r>
            <a:r>
              <a:rPr kumimoji="0" lang="en-US" altLang="en-US" b="0" i="0" u="none" strike="noStrike" cap="none" normalizeH="0" baseline="0" dirty="0">
                <a:ln>
                  <a:noFill/>
                </a:ln>
                <a:effectLst/>
                <a:latin typeface="+mn-lt"/>
              </a:rPr>
              <a:t>. </a:t>
            </a:r>
            <a:br>
              <a:rPr kumimoji="0" lang="en-US" altLang="en-US" b="0" i="0" u="none" strike="noStrike" cap="none" normalizeH="0" baseline="0" dirty="0">
                <a:ln>
                  <a:noFill/>
                </a:ln>
                <a:effectLst/>
                <a:latin typeface="+mn-lt"/>
              </a:rPr>
            </a:br>
            <a:br>
              <a:rPr kumimoji="0" lang="en-US" altLang="en-US" b="0" i="0" u="none" strike="noStrike" cap="none" normalizeH="0" baseline="0" dirty="0">
                <a:ln>
                  <a:noFill/>
                </a:ln>
                <a:effectLst/>
                <a:latin typeface="+mn-lt"/>
              </a:rPr>
            </a:br>
            <a:r>
              <a:rPr lang="en-US" altLang="en-US" dirty="0">
                <a:latin typeface="+mn-lt"/>
              </a:rPr>
              <a:t>In given example, average is roundoff of 4.66, i.e.; 5</a:t>
            </a:r>
            <a:endParaRPr kumimoji="0" lang="en-US" altLang="en-US" b="0" i="0" u="none" strike="noStrike" cap="none" normalizeH="0" baseline="0" dirty="0">
              <a:ln>
                <a:noFill/>
              </a:ln>
              <a:effectLst/>
              <a:latin typeface="+mn-lt"/>
            </a:endParaRPr>
          </a:p>
          <a:p>
            <a:pPr marL="0" marR="0" lvl="0" indent="-228600" defTabSz="914400" eaLnBrk="1" fontAlgn="base" hangingPunct="1">
              <a:lnSpc>
                <a:spcPct val="90000"/>
              </a:lnSpc>
              <a:spcBef>
                <a:spcPct val="0"/>
              </a:spcBef>
              <a:spcAft>
                <a:spcPts val="600"/>
              </a:spcAft>
              <a:buClrTx/>
              <a:buSzTx/>
              <a:buFont typeface="Arial" panose="020B0604020202020204" pitchFamily="34" charset="0"/>
              <a:buChar char="•"/>
              <a:tabLst/>
            </a:pPr>
            <a:endParaRPr lang="en-US" altLang="en-US" dirty="0">
              <a:latin typeface="+mn-lt"/>
            </a:endParaRPr>
          </a:p>
          <a:p>
            <a:pPr marL="0" marR="0" lvl="0" indent="-228600" defTabSz="9144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highlight>
                  <a:srgbClr val="000080"/>
                </a:highlight>
                <a:latin typeface="+mn-lt"/>
              </a:rPr>
              <a:t>This is because if the number of partitions per broker on a given issue is more than the average, the broker is considered to be skewed.</a:t>
            </a:r>
          </a:p>
          <a:p>
            <a:pPr marR="0" lvl="0" defTabSz="914400" eaLnBrk="1" fontAlgn="base" hangingPunct="1">
              <a:lnSpc>
                <a:spcPct val="90000"/>
              </a:lnSpc>
              <a:spcBef>
                <a:spcPct val="0"/>
              </a:spcBef>
              <a:spcAft>
                <a:spcPts val="600"/>
              </a:spcAft>
              <a:buClrTx/>
              <a:buSzTx/>
              <a:tabLst/>
            </a:pPr>
            <a:br>
              <a:rPr lang="en-US" altLang="en-US" dirty="0">
                <a:highlight>
                  <a:srgbClr val="000080"/>
                </a:highlight>
                <a:latin typeface="+mn-lt"/>
              </a:rPr>
            </a:br>
            <a:endParaRPr lang="en-US" altLang="en-US" dirty="0">
              <a:latin typeface="+mn-lt"/>
            </a:endParaRPr>
          </a:p>
        </p:txBody>
      </p:sp>
      <p:graphicFrame>
        <p:nvGraphicFramePr>
          <p:cNvPr id="4" name="Content Placeholder 3">
            <a:extLst>
              <a:ext uri="{FF2B5EF4-FFF2-40B4-BE49-F238E27FC236}">
                <a16:creationId xmlns:a16="http://schemas.microsoft.com/office/drawing/2014/main" id="{1B4366E6-787D-45B7-8C4E-696E236C1711}"/>
              </a:ext>
            </a:extLst>
          </p:cNvPr>
          <p:cNvGraphicFramePr>
            <a:graphicFrameLocks noGrp="1"/>
          </p:cNvGraphicFramePr>
          <p:nvPr>
            <p:ph idx="1"/>
            <p:extLst>
              <p:ext uri="{D42A27DB-BD31-4B8C-83A1-F6EECF244321}">
                <p14:modId xmlns:p14="http://schemas.microsoft.com/office/powerpoint/2010/main" val="3082602350"/>
              </p:ext>
            </p:extLst>
          </p:nvPr>
        </p:nvGraphicFramePr>
        <p:xfrm>
          <a:off x="6858487" y="2293284"/>
          <a:ext cx="4889104" cy="3642905"/>
        </p:xfrm>
        <a:graphic>
          <a:graphicData uri="http://schemas.openxmlformats.org/drawingml/2006/table">
            <a:tbl>
              <a:tblPr firstRow="1" bandRow="1"/>
              <a:tblGrid>
                <a:gridCol w="967830">
                  <a:extLst>
                    <a:ext uri="{9D8B030D-6E8A-4147-A177-3AD203B41FA5}">
                      <a16:colId xmlns:a16="http://schemas.microsoft.com/office/drawing/2014/main" val="3476334780"/>
                    </a:ext>
                  </a:extLst>
                </a:gridCol>
                <a:gridCol w="1099888">
                  <a:extLst>
                    <a:ext uri="{9D8B030D-6E8A-4147-A177-3AD203B41FA5}">
                      <a16:colId xmlns:a16="http://schemas.microsoft.com/office/drawing/2014/main" val="2654945773"/>
                    </a:ext>
                  </a:extLst>
                </a:gridCol>
                <a:gridCol w="1706824">
                  <a:extLst>
                    <a:ext uri="{9D8B030D-6E8A-4147-A177-3AD203B41FA5}">
                      <a16:colId xmlns:a16="http://schemas.microsoft.com/office/drawing/2014/main" val="26578925"/>
                    </a:ext>
                  </a:extLst>
                </a:gridCol>
                <a:gridCol w="1114562">
                  <a:extLst>
                    <a:ext uri="{9D8B030D-6E8A-4147-A177-3AD203B41FA5}">
                      <a16:colId xmlns:a16="http://schemas.microsoft.com/office/drawing/2014/main" val="3726283342"/>
                    </a:ext>
                  </a:extLst>
                </a:gridCol>
              </a:tblGrid>
              <a:tr h="567339">
                <a:tc>
                  <a:txBody>
                    <a:bodyPr/>
                    <a:lstStyle/>
                    <a:p>
                      <a:pPr algn="l" fontAlgn="ctr"/>
                      <a:r>
                        <a:rPr lang="en-US" sz="1500">
                          <a:solidFill>
                            <a:srgbClr val="000000"/>
                          </a:solidFill>
                          <a:effectLst/>
                          <a:latin typeface="-apple-system"/>
                        </a:rPr>
                        <a:t>Broker Id</a:t>
                      </a:r>
                    </a:p>
                  </a:txBody>
                  <a:tcPr marL="75600" marR="75600" marT="37800" marB="37800" anchor="ctr">
                    <a:lnL>
                      <a:noFill/>
                    </a:lnL>
                    <a:lnR>
                      <a:noFill/>
                    </a:lnR>
                    <a:lnT>
                      <a:noFill/>
                    </a:lnT>
                    <a:lnB>
                      <a:noFill/>
                    </a:lnB>
                    <a:solidFill>
                      <a:srgbClr val="CDD5E4"/>
                    </a:solidFill>
                  </a:tcPr>
                </a:tc>
                <a:tc>
                  <a:txBody>
                    <a:bodyPr/>
                    <a:lstStyle/>
                    <a:p>
                      <a:pPr algn="l" fontAlgn="ctr"/>
                      <a:r>
                        <a:rPr lang="en-US" sz="1500">
                          <a:solidFill>
                            <a:srgbClr val="000000"/>
                          </a:solidFill>
                          <a:effectLst/>
                          <a:latin typeface="-apple-system"/>
                        </a:rPr>
                        <a:t>Number of Partitions</a:t>
                      </a:r>
                    </a:p>
                  </a:txBody>
                  <a:tcPr marL="75600" marR="75600" marT="37800" marB="37800" anchor="ctr">
                    <a:lnL>
                      <a:noFill/>
                    </a:lnL>
                    <a:lnR>
                      <a:noFill/>
                    </a:lnR>
                    <a:lnT>
                      <a:noFill/>
                    </a:lnT>
                    <a:lnB>
                      <a:noFill/>
                    </a:lnB>
                    <a:solidFill>
                      <a:srgbClr val="CDD5E4"/>
                    </a:solidFill>
                  </a:tcPr>
                </a:tc>
                <a:tc>
                  <a:txBody>
                    <a:bodyPr/>
                    <a:lstStyle/>
                    <a:p>
                      <a:pPr algn="l" fontAlgn="ctr"/>
                      <a:r>
                        <a:rPr lang="en-US" sz="1500">
                          <a:solidFill>
                            <a:srgbClr val="000000"/>
                          </a:solidFill>
                          <a:effectLst/>
                          <a:latin typeface="-apple-system"/>
                        </a:rPr>
                        <a:t>Partitions</a:t>
                      </a:r>
                    </a:p>
                  </a:txBody>
                  <a:tcPr marL="75600" marR="75600" marT="37800" marB="37800" anchor="ctr">
                    <a:lnL>
                      <a:noFill/>
                    </a:lnL>
                    <a:lnR>
                      <a:noFill/>
                    </a:lnR>
                    <a:lnT>
                      <a:noFill/>
                    </a:lnT>
                    <a:lnB>
                      <a:noFill/>
                    </a:lnB>
                    <a:solidFill>
                      <a:srgbClr val="CDD5E4"/>
                    </a:solidFill>
                  </a:tcPr>
                </a:tc>
                <a:tc>
                  <a:txBody>
                    <a:bodyPr/>
                    <a:lstStyle/>
                    <a:p>
                      <a:pPr algn="l" fontAlgn="ctr"/>
                      <a:r>
                        <a:rPr lang="en-US" sz="1500">
                          <a:solidFill>
                            <a:srgbClr val="000000"/>
                          </a:solidFill>
                          <a:effectLst/>
                          <a:latin typeface="-apple-system"/>
                        </a:rPr>
                        <a:t>Is Skewed?</a:t>
                      </a:r>
                    </a:p>
                  </a:txBody>
                  <a:tcPr marL="75600" marR="75600" marT="37800" marB="37800" anchor="ctr">
                    <a:lnL>
                      <a:noFill/>
                    </a:lnL>
                    <a:lnR>
                      <a:noFill/>
                    </a:lnR>
                    <a:lnT>
                      <a:noFill/>
                    </a:lnT>
                    <a:lnB>
                      <a:noFill/>
                    </a:lnB>
                    <a:solidFill>
                      <a:srgbClr val="CDD5E4"/>
                    </a:solidFill>
                  </a:tcPr>
                </a:tc>
                <a:extLst>
                  <a:ext uri="{0D108BD9-81ED-4DB2-BD59-A6C34878D82A}">
                    <a16:rowId xmlns:a16="http://schemas.microsoft.com/office/drawing/2014/main" val="1192391899"/>
                  </a:ext>
                </a:extLst>
              </a:tr>
              <a:tr h="336837">
                <a:tc>
                  <a:txBody>
                    <a:bodyPr/>
                    <a:lstStyle/>
                    <a:p>
                      <a:pPr algn="ctr"/>
                      <a:r>
                        <a:rPr lang="en-US" sz="1500">
                          <a:solidFill>
                            <a:srgbClr val="373E3F"/>
                          </a:solidFill>
                          <a:effectLst/>
                          <a:latin typeface="-apple-system"/>
                        </a:rPr>
                        <a:t>0</a:t>
                      </a:r>
                    </a:p>
                  </a:txBody>
                  <a:tcPr marL="75600" marR="75600" marT="37800" marB="37800" anchor="ctr">
                    <a:lnL>
                      <a:noFill/>
                    </a:lnL>
                    <a:lnR>
                      <a:noFill/>
                    </a:lnR>
                    <a:lnT>
                      <a:noFill/>
                    </a:lnT>
                    <a:lnB>
                      <a:noFill/>
                    </a:lnB>
                    <a:solidFill>
                      <a:srgbClr val="F2F6FD"/>
                    </a:solidFill>
                  </a:tcPr>
                </a:tc>
                <a:tc>
                  <a:txBody>
                    <a:bodyPr/>
                    <a:lstStyle/>
                    <a:p>
                      <a:pPr algn="ctr"/>
                      <a:r>
                        <a:rPr lang="en-US" sz="1500">
                          <a:solidFill>
                            <a:srgbClr val="373E3F"/>
                          </a:solidFill>
                          <a:effectLst/>
                          <a:latin typeface="-apple-system"/>
                        </a:rPr>
                        <a:t>3</a:t>
                      </a:r>
                    </a:p>
                  </a:txBody>
                  <a:tcPr marL="75600" marR="75600" marT="37800" marB="37800" anchor="ctr">
                    <a:lnL>
                      <a:noFill/>
                    </a:lnL>
                    <a:lnR>
                      <a:noFill/>
                    </a:lnR>
                    <a:lnT>
                      <a:noFill/>
                    </a:lnT>
                    <a:lnB>
                      <a:noFill/>
                    </a:lnB>
                    <a:solidFill>
                      <a:srgbClr val="F2F6FD"/>
                    </a:solidFill>
                  </a:tcPr>
                </a:tc>
                <a:tc>
                  <a:txBody>
                    <a:bodyPr/>
                    <a:lstStyle/>
                    <a:p>
                      <a:pPr algn="ctr"/>
                      <a:r>
                        <a:rPr lang="en-US" sz="1500">
                          <a:solidFill>
                            <a:srgbClr val="373E3F"/>
                          </a:solidFill>
                          <a:effectLst/>
                          <a:latin typeface="-apple-system"/>
                        </a:rPr>
                        <a:t>(0, 7, 8)</a:t>
                      </a:r>
                    </a:p>
                  </a:txBody>
                  <a:tcPr marL="75600" marR="75600" marT="37800" marB="37800" anchor="ctr">
                    <a:lnL>
                      <a:noFill/>
                    </a:lnL>
                    <a:lnR>
                      <a:noFill/>
                    </a:lnR>
                    <a:lnT>
                      <a:noFill/>
                    </a:lnT>
                    <a:lnB>
                      <a:noFill/>
                    </a:lnB>
                    <a:solidFill>
                      <a:srgbClr val="F2F6FD"/>
                    </a:solidFill>
                  </a:tcPr>
                </a:tc>
                <a:tc>
                  <a:txBody>
                    <a:bodyPr/>
                    <a:lstStyle/>
                    <a:p>
                      <a:pPr algn="ctr"/>
                      <a:r>
                        <a:rPr lang="en-US" sz="1500">
                          <a:solidFill>
                            <a:srgbClr val="373E3F"/>
                          </a:solidFill>
                          <a:effectLst/>
                          <a:latin typeface="-apple-system"/>
                        </a:rPr>
                        <a:t>No</a:t>
                      </a:r>
                    </a:p>
                  </a:txBody>
                  <a:tcPr marL="75600" marR="75600" marT="37800" marB="37800" anchor="ctr">
                    <a:lnL>
                      <a:noFill/>
                    </a:lnL>
                    <a:lnR>
                      <a:noFill/>
                    </a:lnR>
                    <a:lnT>
                      <a:noFill/>
                    </a:lnT>
                    <a:lnB>
                      <a:noFill/>
                    </a:lnB>
                    <a:solidFill>
                      <a:srgbClr val="F2F6FD"/>
                    </a:solidFill>
                  </a:tcPr>
                </a:tc>
                <a:extLst>
                  <a:ext uri="{0D108BD9-81ED-4DB2-BD59-A6C34878D82A}">
                    <a16:rowId xmlns:a16="http://schemas.microsoft.com/office/drawing/2014/main" val="2544832469"/>
                  </a:ext>
                </a:extLst>
              </a:tr>
              <a:tr h="336837">
                <a:tc>
                  <a:txBody>
                    <a:bodyPr/>
                    <a:lstStyle/>
                    <a:p>
                      <a:pPr algn="ctr"/>
                      <a:r>
                        <a:rPr lang="en-US" sz="1500">
                          <a:solidFill>
                            <a:srgbClr val="373E3F"/>
                          </a:solidFill>
                          <a:effectLst/>
                          <a:latin typeface="-apple-system"/>
                        </a:rPr>
                        <a:t>1</a:t>
                      </a:r>
                    </a:p>
                  </a:txBody>
                  <a:tcPr marL="75600" marR="75600" marT="37800" marB="37800" anchor="ctr">
                    <a:lnL>
                      <a:noFill/>
                    </a:lnL>
                    <a:lnR>
                      <a:noFill/>
                    </a:lnR>
                    <a:lnT>
                      <a:noFill/>
                    </a:lnT>
                    <a:lnB>
                      <a:noFill/>
                    </a:lnB>
                    <a:solidFill>
                      <a:srgbClr val="E4EEFF"/>
                    </a:solidFill>
                  </a:tcPr>
                </a:tc>
                <a:tc>
                  <a:txBody>
                    <a:bodyPr/>
                    <a:lstStyle/>
                    <a:p>
                      <a:pPr algn="ctr"/>
                      <a:r>
                        <a:rPr lang="en-US" sz="1500">
                          <a:solidFill>
                            <a:srgbClr val="373E3F"/>
                          </a:solidFill>
                          <a:effectLst/>
                          <a:latin typeface="-apple-system"/>
                        </a:rPr>
                        <a:t>4</a:t>
                      </a:r>
                    </a:p>
                  </a:txBody>
                  <a:tcPr marL="75600" marR="75600" marT="37800" marB="37800" anchor="ctr">
                    <a:lnL>
                      <a:noFill/>
                    </a:lnL>
                    <a:lnR>
                      <a:noFill/>
                    </a:lnR>
                    <a:lnT>
                      <a:noFill/>
                    </a:lnT>
                    <a:lnB>
                      <a:noFill/>
                    </a:lnB>
                    <a:solidFill>
                      <a:srgbClr val="E4EEFF"/>
                    </a:solidFill>
                  </a:tcPr>
                </a:tc>
                <a:tc>
                  <a:txBody>
                    <a:bodyPr/>
                    <a:lstStyle/>
                    <a:p>
                      <a:pPr algn="ctr"/>
                      <a:r>
                        <a:rPr lang="en-US" sz="1500">
                          <a:solidFill>
                            <a:srgbClr val="373E3F"/>
                          </a:solidFill>
                          <a:effectLst/>
                          <a:latin typeface="-apple-system"/>
                        </a:rPr>
                        <a:t>(0, 1, 8, 9)</a:t>
                      </a:r>
                    </a:p>
                  </a:txBody>
                  <a:tcPr marL="75600" marR="75600" marT="37800" marB="37800" anchor="ctr">
                    <a:lnL>
                      <a:noFill/>
                    </a:lnL>
                    <a:lnR>
                      <a:noFill/>
                    </a:lnR>
                    <a:lnT>
                      <a:noFill/>
                    </a:lnT>
                    <a:lnB>
                      <a:noFill/>
                    </a:lnB>
                    <a:solidFill>
                      <a:srgbClr val="E4EEFF"/>
                    </a:solidFill>
                  </a:tcPr>
                </a:tc>
                <a:tc>
                  <a:txBody>
                    <a:bodyPr/>
                    <a:lstStyle/>
                    <a:p>
                      <a:pPr algn="ctr"/>
                      <a:r>
                        <a:rPr lang="en-US" sz="1500">
                          <a:solidFill>
                            <a:srgbClr val="373E3F"/>
                          </a:solidFill>
                          <a:effectLst/>
                          <a:latin typeface="-apple-system"/>
                        </a:rPr>
                        <a:t>No</a:t>
                      </a:r>
                    </a:p>
                  </a:txBody>
                  <a:tcPr marL="75600" marR="75600" marT="37800" marB="37800" anchor="ctr">
                    <a:lnL>
                      <a:noFill/>
                    </a:lnL>
                    <a:lnR>
                      <a:noFill/>
                    </a:lnR>
                    <a:lnT>
                      <a:noFill/>
                    </a:lnT>
                    <a:lnB>
                      <a:noFill/>
                    </a:lnB>
                    <a:solidFill>
                      <a:srgbClr val="E4EEFF"/>
                    </a:solidFill>
                  </a:tcPr>
                </a:tc>
                <a:extLst>
                  <a:ext uri="{0D108BD9-81ED-4DB2-BD59-A6C34878D82A}">
                    <a16:rowId xmlns:a16="http://schemas.microsoft.com/office/drawing/2014/main" val="3638434430"/>
                  </a:ext>
                </a:extLst>
              </a:tr>
              <a:tr h="380870">
                <a:tc>
                  <a:txBody>
                    <a:bodyPr/>
                    <a:lstStyle/>
                    <a:p>
                      <a:pPr algn="ctr"/>
                      <a:r>
                        <a:rPr lang="en-US" sz="1500">
                          <a:solidFill>
                            <a:srgbClr val="373E3F"/>
                          </a:solidFill>
                          <a:effectLst/>
                          <a:latin typeface="-apple-system"/>
                        </a:rPr>
                        <a:t>2</a:t>
                      </a:r>
                    </a:p>
                  </a:txBody>
                  <a:tcPr marL="75600" marR="75600" marT="37800" marB="37800" anchor="ctr">
                    <a:lnL>
                      <a:noFill/>
                    </a:lnL>
                    <a:lnR>
                      <a:noFill/>
                    </a:lnR>
                    <a:lnT>
                      <a:noFill/>
                    </a:lnT>
                    <a:lnB>
                      <a:noFill/>
                    </a:lnB>
                    <a:solidFill>
                      <a:srgbClr val="F2F6FD"/>
                    </a:solidFill>
                  </a:tcPr>
                </a:tc>
                <a:tc>
                  <a:txBody>
                    <a:bodyPr/>
                    <a:lstStyle/>
                    <a:p>
                      <a:pPr algn="ctr"/>
                      <a:r>
                        <a:rPr lang="en-US" sz="1500">
                          <a:solidFill>
                            <a:srgbClr val="373E3F"/>
                          </a:solidFill>
                          <a:effectLst/>
                          <a:latin typeface="-apple-system"/>
                        </a:rPr>
                        <a:t>5</a:t>
                      </a:r>
                    </a:p>
                  </a:txBody>
                  <a:tcPr marL="75600" marR="75600" marT="37800" marB="37800" anchor="ctr">
                    <a:lnL>
                      <a:noFill/>
                    </a:lnL>
                    <a:lnR>
                      <a:noFill/>
                    </a:lnR>
                    <a:lnT>
                      <a:noFill/>
                    </a:lnT>
                    <a:lnB>
                      <a:noFill/>
                    </a:lnB>
                    <a:solidFill>
                      <a:srgbClr val="F2F6FD"/>
                    </a:solidFill>
                  </a:tcPr>
                </a:tc>
                <a:tc>
                  <a:txBody>
                    <a:bodyPr/>
                    <a:lstStyle/>
                    <a:p>
                      <a:pPr algn="ctr"/>
                      <a:r>
                        <a:rPr lang="en-US" sz="1500" dirty="0">
                          <a:solidFill>
                            <a:srgbClr val="373E3F"/>
                          </a:solidFill>
                          <a:effectLst/>
                          <a:latin typeface="-apple-system"/>
                        </a:rPr>
                        <a:t>(0, 1, 2 , 9, 10)</a:t>
                      </a:r>
                    </a:p>
                  </a:txBody>
                  <a:tcPr marL="75600" marR="75600" marT="37800" marB="37800" anchor="ctr">
                    <a:lnL>
                      <a:noFill/>
                    </a:lnL>
                    <a:lnR>
                      <a:noFill/>
                    </a:lnR>
                    <a:lnT>
                      <a:noFill/>
                    </a:lnT>
                    <a:lnB>
                      <a:noFill/>
                    </a:lnB>
                    <a:solidFill>
                      <a:srgbClr val="F2F6FD"/>
                    </a:solidFill>
                  </a:tcPr>
                </a:tc>
                <a:tc>
                  <a:txBody>
                    <a:bodyPr/>
                    <a:lstStyle/>
                    <a:p>
                      <a:pPr algn="ctr"/>
                      <a:r>
                        <a:rPr lang="en-US" sz="1500">
                          <a:solidFill>
                            <a:srgbClr val="373E3F"/>
                          </a:solidFill>
                          <a:effectLst/>
                          <a:latin typeface="-apple-system"/>
                        </a:rPr>
                        <a:t>No</a:t>
                      </a:r>
                    </a:p>
                  </a:txBody>
                  <a:tcPr marL="75600" marR="75600" marT="37800" marB="37800" anchor="ctr">
                    <a:lnL>
                      <a:noFill/>
                    </a:lnL>
                    <a:lnR>
                      <a:noFill/>
                    </a:lnR>
                    <a:lnT>
                      <a:noFill/>
                    </a:lnT>
                    <a:lnB>
                      <a:noFill/>
                    </a:lnB>
                    <a:solidFill>
                      <a:srgbClr val="F2F6FD"/>
                    </a:solidFill>
                  </a:tcPr>
                </a:tc>
                <a:extLst>
                  <a:ext uri="{0D108BD9-81ED-4DB2-BD59-A6C34878D82A}">
                    <a16:rowId xmlns:a16="http://schemas.microsoft.com/office/drawing/2014/main" val="3217672067"/>
                  </a:ext>
                </a:extLst>
              </a:tr>
              <a:tr h="336837">
                <a:tc>
                  <a:txBody>
                    <a:bodyPr/>
                    <a:lstStyle/>
                    <a:p>
                      <a:pPr algn="ctr"/>
                      <a:r>
                        <a:rPr lang="en-US" sz="1500">
                          <a:solidFill>
                            <a:srgbClr val="373E3F"/>
                          </a:solidFill>
                          <a:effectLst/>
                          <a:latin typeface="-apple-system"/>
                        </a:rPr>
                        <a:t>3</a:t>
                      </a:r>
                    </a:p>
                  </a:txBody>
                  <a:tcPr marL="75600" marR="75600" marT="37800" marB="37800" anchor="ctr">
                    <a:lnL>
                      <a:noFill/>
                    </a:lnL>
                    <a:lnR>
                      <a:noFill/>
                    </a:lnR>
                    <a:lnT>
                      <a:noFill/>
                    </a:lnT>
                    <a:lnB>
                      <a:noFill/>
                    </a:lnB>
                    <a:solidFill>
                      <a:srgbClr val="E4EEFF"/>
                    </a:solidFill>
                  </a:tcPr>
                </a:tc>
                <a:tc>
                  <a:txBody>
                    <a:bodyPr/>
                    <a:lstStyle/>
                    <a:p>
                      <a:pPr algn="ctr"/>
                      <a:r>
                        <a:rPr lang="en-US" sz="1500">
                          <a:solidFill>
                            <a:srgbClr val="373E3F"/>
                          </a:solidFill>
                          <a:effectLst/>
                          <a:latin typeface="-apple-system"/>
                        </a:rPr>
                        <a:t>6</a:t>
                      </a:r>
                    </a:p>
                  </a:txBody>
                  <a:tcPr marL="75600" marR="75600" marT="37800" marB="37800" anchor="ctr">
                    <a:lnL>
                      <a:noFill/>
                    </a:lnL>
                    <a:lnR>
                      <a:noFill/>
                    </a:lnR>
                    <a:lnT>
                      <a:noFill/>
                    </a:lnT>
                    <a:lnB>
                      <a:noFill/>
                    </a:lnB>
                    <a:solidFill>
                      <a:srgbClr val="E4EEFF"/>
                    </a:solidFill>
                  </a:tcPr>
                </a:tc>
                <a:tc>
                  <a:txBody>
                    <a:bodyPr/>
                    <a:lstStyle/>
                    <a:p>
                      <a:pPr algn="ctr"/>
                      <a:r>
                        <a:rPr lang="en-US" sz="1500">
                          <a:solidFill>
                            <a:srgbClr val="373E3F"/>
                          </a:solidFill>
                          <a:effectLst/>
                          <a:latin typeface="-apple-system"/>
                        </a:rPr>
                        <a:t>(1, 2, 3, 9, 19, 11)</a:t>
                      </a:r>
                    </a:p>
                  </a:txBody>
                  <a:tcPr marL="75600" marR="75600" marT="37800" marB="37800" anchor="ctr">
                    <a:lnL>
                      <a:noFill/>
                    </a:lnL>
                    <a:lnR>
                      <a:noFill/>
                    </a:lnR>
                    <a:lnT>
                      <a:noFill/>
                    </a:lnT>
                    <a:lnB>
                      <a:noFill/>
                    </a:lnB>
                    <a:solidFill>
                      <a:srgbClr val="E4EEFF"/>
                    </a:solidFill>
                  </a:tcPr>
                </a:tc>
                <a:tc>
                  <a:txBody>
                    <a:bodyPr/>
                    <a:lstStyle/>
                    <a:p>
                      <a:pPr algn="ctr"/>
                      <a:r>
                        <a:rPr lang="en-US" sz="1500">
                          <a:solidFill>
                            <a:srgbClr val="373E3F"/>
                          </a:solidFill>
                          <a:effectLst/>
                          <a:latin typeface="-apple-system"/>
                        </a:rPr>
                        <a:t>Yes</a:t>
                      </a:r>
                    </a:p>
                  </a:txBody>
                  <a:tcPr marL="75600" marR="75600" marT="37800" marB="37800" anchor="ctr">
                    <a:lnL>
                      <a:noFill/>
                    </a:lnL>
                    <a:lnR>
                      <a:noFill/>
                    </a:lnR>
                    <a:lnT>
                      <a:noFill/>
                    </a:lnT>
                    <a:lnB>
                      <a:noFill/>
                    </a:lnB>
                    <a:solidFill>
                      <a:srgbClr val="E4EEFF"/>
                    </a:solidFill>
                  </a:tcPr>
                </a:tc>
                <a:extLst>
                  <a:ext uri="{0D108BD9-81ED-4DB2-BD59-A6C34878D82A}">
                    <a16:rowId xmlns:a16="http://schemas.microsoft.com/office/drawing/2014/main" val="1875115124"/>
                  </a:ext>
                </a:extLst>
              </a:tr>
              <a:tr h="336837">
                <a:tc>
                  <a:txBody>
                    <a:bodyPr/>
                    <a:lstStyle/>
                    <a:p>
                      <a:pPr algn="ctr"/>
                      <a:r>
                        <a:rPr lang="en-US" sz="1500">
                          <a:solidFill>
                            <a:srgbClr val="373E3F"/>
                          </a:solidFill>
                          <a:effectLst/>
                          <a:latin typeface="-apple-system"/>
                        </a:rPr>
                        <a:t>4</a:t>
                      </a:r>
                    </a:p>
                  </a:txBody>
                  <a:tcPr marL="75600" marR="75600" marT="37800" marB="37800" anchor="ctr">
                    <a:lnL>
                      <a:noFill/>
                    </a:lnL>
                    <a:lnR>
                      <a:noFill/>
                    </a:lnR>
                    <a:lnT>
                      <a:noFill/>
                    </a:lnT>
                    <a:lnB>
                      <a:noFill/>
                    </a:lnB>
                    <a:solidFill>
                      <a:srgbClr val="F2F6FD"/>
                    </a:solidFill>
                  </a:tcPr>
                </a:tc>
                <a:tc>
                  <a:txBody>
                    <a:bodyPr/>
                    <a:lstStyle/>
                    <a:p>
                      <a:pPr algn="ctr"/>
                      <a:r>
                        <a:rPr lang="en-US" sz="1500">
                          <a:solidFill>
                            <a:srgbClr val="373E3F"/>
                          </a:solidFill>
                          <a:effectLst/>
                          <a:latin typeface="-apple-system"/>
                        </a:rPr>
                        <a:t>6</a:t>
                      </a:r>
                    </a:p>
                  </a:txBody>
                  <a:tcPr marL="75600" marR="75600" marT="37800" marB="37800" anchor="ctr">
                    <a:lnL>
                      <a:noFill/>
                    </a:lnL>
                    <a:lnR>
                      <a:noFill/>
                    </a:lnR>
                    <a:lnT>
                      <a:noFill/>
                    </a:lnT>
                    <a:lnB>
                      <a:noFill/>
                    </a:lnB>
                    <a:solidFill>
                      <a:srgbClr val="F2F6FD"/>
                    </a:solidFill>
                  </a:tcPr>
                </a:tc>
                <a:tc>
                  <a:txBody>
                    <a:bodyPr/>
                    <a:lstStyle/>
                    <a:p>
                      <a:pPr algn="ctr"/>
                      <a:r>
                        <a:rPr lang="en-US" sz="1500">
                          <a:solidFill>
                            <a:srgbClr val="373E3F"/>
                          </a:solidFill>
                          <a:effectLst/>
                          <a:latin typeface="-apple-system"/>
                        </a:rPr>
                        <a:t>(2, 3, 4, 10, 11, 12)</a:t>
                      </a:r>
                    </a:p>
                  </a:txBody>
                  <a:tcPr marL="75600" marR="75600" marT="37800" marB="37800" anchor="ctr">
                    <a:lnL>
                      <a:noFill/>
                    </a:lnL>
                    <a:lnR>
                      <a:noFill/>
                    </a:lnR>
                    <a:lnT>
                      <a:noFill/>
                    </a:lnT>
                    <a:lnB>
                      <a:noFill/>
                    </a:lnB>
                    <a:solidFill>
                      <a:srgbClr val="F2F6FD"/>
                    </a:solidFill>
                  </a:tcPr>
                </a:tc>
                <a:tc>
                  <a:txBody>
                    <a:bodyPr/>
                    <a:lstStyle/>
                    <a:p>
                      <a:pPr algn="ctr"/>
                      <a:r>
                        <a:rPr lang="en-US" sz="1500">
                          <a:solidFill>
                            <a:srgbClr val="373E3F"/>
                          </a:solidFill>
                          <a:effectLst/>
                          <a:latin typeface="-apple-system"/>
                        </a:rPr>
                        <a:t>Yes</a:t>
                      </a:r>
                    </a:p>
                  </a:txBody>
                  <a:tcPr marL="75600" marR="75600" marT="37800" marB="37800" anchor="ctr">
                    <a:lnL>
                      <a:noFill/>
                    </a:lnL>
                    <a:lnR>
                      <a:noFill/>
                    </a:lnR>
                    <a:lnT>
                      <a:noFill/>
                    </a:lnT>
                    <a:lnB>
                      <a:noFill/>
                    </a:lnB>
                    <a:solidFill>
                      <a:srgbClr val="F2F6FD"/>
                    </a:solidFill>
                  </a:tcPr>
                </a:tc>
                <a:extLst>
                  <a:ext uri="{0D108BD9-81ED-4DB2-BD59-A6C34878D82A}">
                    <a16:rowId xmlns:a16="http://schemas.microsoft.com/office/drawing/2014/main" val="3626142515"/>
                  </a:ext>
                </a:extLst>
              </a:tr>
              <a:tr h="336837">
                <a:tc>
                  <a:txBody>
                    <a:bodyPr/>
                    <a:lstStyle/>
                    <a:p>
                      <a:pPr algn="ctr"/>
                      <a:r>
                        <a:rPr lang="en-US" sz="1500">
                          <a:solidFill>
                            <a:srgbClr val="373E3F"/>
                          </a:solidFill>
                          <a:effectLst/>
                          <a:latin typeface="-apple-system"/>
                        </a:rPr>
                        <a:t>5</a:t>
                      </a:r>
                    </a:p>
                  </a:txBody>
                  <a:tcPr marL="75600" marR="75600" marT="37800" marB="37800" anchor="ctr">
                    <a:lnL>
                      <a:noFill/>
                    </a:lnL>
                    <a:lnR>
                      <a:noFill/>
                    </a:lnR>
                    <a:lnT>
                      <a:noFill/>
                    </a:lnT>
                    <a:lnB>
                      <a:noFill/>
                    </a:lnB>
                    <a:solidFill>
                      <a:srgbClr val="E4EEFF"/>
                    </a:solidFill>
                  </a:tcPr>
                </a:tc>
                <a:tc>
                  <a:txBody>
                    <a:bodyPr/>
                    <a:lstStyle/>
                    <a:p>
                      <a:pPr algn="ctr"/>
                      <a:r>
                        <a:rPr lang="en-US" sz="1500">
                          <a:solidFill>
                            <a:srgbClr val="373E3F"/>
                          </a:solidFill>
                          <a:effectLst/>
                          <a:latin typeface="-apple-system"/>
                        </a:rPr>
                        <a:t>6</a:t>
                      </a:r>
                    </a:p>
                  </a:txBody>
                  <a:tcPr marL="75600" marR="75600" marT="37800" marB="37800" anchor="ctr">
                    <a:lnL>
                      <a:noFill/>
                    </a:lnL>
                    <a:lnR>
                      <a:noFill/>
                    </a:lnR>
                    <a:lnT>
                      <a:noFill/>
                    </a:lnT>
                    <a:lnB>
                      <a:noFill/>
                    </a:lnB>
                    <a:solidFill>
                      <a:srgbClr val="E4EEFF"/>
                    </a:solidFill>
                  </a:tcPr>
                </a:tc>
                <a:tc>
                  <a:txBody>
                    <a:bodyPr/>
                    <a:lstStyle/>
                    <a:p>
                      <a:pPr algn="ctr"/>
                      <a:r>
                        <a:rPr lang="en-US" sz="1500">
                          <a:solidFill>
                            <a:srgbClr val="373E3F"/>
                          </a:solidFill>
                          <a:effectLst/>
                          <a:latin typeface="-apple-system"/>
                        </a:rPr>
                        <a:t>(3, 4, 5, 11, 12, 13)</a:t>
                      </a:r>
                    </a:p>
                  </a:txBody>
                  <a:tcPr marL="75600" marR="75600" marT="37800" marB="37800" anchor="ctr">
                    <a:lnL>
                      <a:noFill/>
                    </a:lnL>
                    <a:lnR>
                      <a:noFill/>
                    </a:lnR>
                    <a:lnT>
                      <a:noFill/>
                    </a:lnT>
                    <a:lnB>
                      <a:noFill/>
                    </a:lnB>
                    <a:solidFill>
                      <a:srgbClr val="E4EEFF"/>
                    </a:solidFill>
                  </a:tcPr>
                </a:tc>
                <a:tc>
                  <a:txBody>
                    <a:bodyPr/>
                    <a:lstStyle/>
                    <a:p>
                      <a:pPr algn="ctr"/>
                      <a:r>
                        <a:rPr lang="en-US" sz="1500">
                          <a:solidFill>
                            <a:srgbClr val="373E3F"/>
                          </a:solidFill>
                          <a:effectLst/>
                          <a:latin typeface="-apple-system"/>
                        </a:rPr>
                        <a:t>Yes</a:t>
                      </a:r>
                    </a:p>
                  </a:txBody>
                  <a:tcPr marL="75600" marR="75600" marT="37800" marB="37800" anchor="ctr">
                    <a:lnL>
                      <a:noFill/>
                    </a:lnL>
                    <a:lnR>
                      <a:noFill/>
                    </a:lnR>
                    <a:lnT>
                      <a:noFill/>
                    </a:lnT>
                    <a:lnB>
                      <a:noFill/>
                    </a:lnB>
                    <a:solidFill>
                      <a:srgbClr val="E4EEFF"/>
                    </a:solidFill>
                  </a:tcPr>
                </a:tc>
                <a:extLst>
                  <a:ext uri="{0D108BD9-81ED-4DB2-BD59-A6C34878D82A}">
                    <a16:rowId xmlns:a16="http://schemas.microsoft.com/office/drawing/2014/main" val="3062948096"/>
                  </a:ext>
                </a:extLst>
              </a:tr>
              <a:tr h="336837">
                <a:tc>
                  <a:txBody>
                    <a:bodyPr/>
                    <a:lstStyle/>
                    <a:p>
                      <a:pPr algn="ctr"/>
                      <a:r>
                        <a:rPr lang="en-US" sz="1500">
                          <a:solidFill>
                            <a:srgbClr val="373E3F"/>
                          </a:solidFill>
                          <a:effectLst/>
                          <a:latin typeface="-apple-system"/>
                        </a:rPr>
                        <a:t>6</a:t>
                      </a:r>
                    </a:p>
                  </a:txBody>
                  <a:tcPr marL="75600" marR="75600" marT="37800" marB="37800" anchor="ctr">
                    <a:lnL>
                      <a:noFill/>
                    </a:lnL>
                    <a:lnR>
                      <a:noFill/>
                    </a:lnR>
                    <a:lnT>
                      <a:noFill/>
                    </a:lnT>
                    <a:lnB>
                      <a:noFill/>
                    </a:lnB>
                    <a:solidFill>
                      <a:srgbClr val="F2F6FD"/>
                    </a:solidFill>
                  </a:tcPr>
                </a:tc>
                <a:tc>
                  <a:txBody>
                    <a:bodyPr/>
                    <a:lstStyle/>
                    <a:p>
                      <a:pPr algn="ctr"/>
                      <a:r>
                        <a:rPr lang="en-US" sz="1500">
                          <a:solidFill>
                            <a:srgbClr val="373E3F"/>
                          </a:solidFill>
                          <a:effectLst/>
                          <a:latin typeface="-apple-system"/>
                        </a:rPr>
                        <a:t>5</a:t>
                      </a:r>
                    </a:p>
                  </a:txBody>
                  <a:tcPr marL="75600" marR="75600" marT="37800" marB="37800" anchor="ctr">
                    <a:lnL>
                      <a:noFill/>
                    </a:lnL>
                    <a:lnR>
                      <a:noFill/>
                    </a:lnR>
                    <a:lnT>
                      <a:noFill/>
                    </a:lnT>
                    <a:lnB>
                      <a:noFill/>
                    </a:lnB>
                    <a:solidFill>
                      <a:srgbClr val="F2F6FD"/>
                    </a:solidFill>
                  </a:tcPr>
                </a:tc>
                <a:tc>
                  <a:txBody>
                    <a:bodyPr/>
                    <a:lstStyle/>
                    <a:p>
                      <a:pPr algn="ctr"/>
                      <a:r>
                        <a:rPr lang="en-US" sz="1500">
                          <a:solidFill>
                            <a:srgbClr val="373E3F"/>
                          </a:solidFill>
                          <a:effectLst/>
                          <a:latin typeface="-apple-system"/>
                        </a:rPr>
                        <a:t>(4, 5, 6, 12, 13)</a:t>
                      </a:r>
                    </a:p>
                  </a:txBody>
                  <a:tcPr marL="75600" marR="75600" marT="37800" marB="37800" anchor="ctr">
                    <a:lnL>
                      <a:noFill/>
                    </a:lnL>
                    <a:lnR>
                      <a:noFill/>
                    </a:lnR>
                    <a:lnT>
                      <a:noFill/>
                    </a:lnT>
                    <a:lnB>
                      <a:noFill/>
                    </a:lnB>
                    <a:solidFill>
                      <a:srgbClr val="F2F6FD"/>
                    </a:solidFill>
                  </a:tcPr>
                </a:tc>
                <a:tc>
                  <a:txBody>
                    <a:bodyPr/>
                    <a:lstStyle/>
                    <a:p>
                      <a:pPr algn="ctr"/>
                      <a:r>
                        <a:rPr lang="en-US" sz="1500">
                          <a:solidFill>
                            <a:srgbClr val="373E3F"/>
                          </a:solidFill>
                          <a:effectLst/>
                          <a:latin typeface="-apple-system"/>
                        </a:rPr>
                        <a:t>No</a:t>
                      </a:r>
                    </a:p>
                  </a:txBody>
                  <a:tcPr marL="75600" marR="75600" marT="37800" marB="37800" anchor="ctr">
                    <a:lnL>
                      <a:noFill/>
                    </a:lnL>
                    <a:lnR>
                      <a:noFill/>
                    </a:lnR>
                    <a:lnT>
                      <a:noFill/>
                    </a:lnT>
                    <a:lnB>
                      <a:noFill/>
                    </a:lnB>
                    <a:solidFill>
                      <a:srgbClr val="F2F6FD"/>
                    </a:solidFill>
                  </a:tcPr>
                </a:tc>
                <a:extLst>
                  <a:ext uri="{0D108BD9-81ED-4DB2-BD59-A6C34878D82A}">
                    <a16:rowId xmlns:a16="http://schemas.microsoft.com/office/drawing/2014/main" val="3632524271"/>
                  </a:ext>
                </a:extLst>
              </a:tr>
              <a:tr h="336837">
                <a:tc>
                  <a:txBody>
                    <a:bodyPr/>
                    <a:lstStyle/>
                    <a:p>
                      <a:pPr algn="ctr"/>
                      <a:r>
                        <a:rPr lang="en-US" sz="1500">
                          <a:solidFill>
                            <a:srgbClr val="373E3F"/>
                          </a:solidFill>
                          <a:effectLst/>
                          <a:latin typeface="-apple-system"/>
                        </a:rPr>
                        <a:t>7</a:t>
                      </a:r>
                    </a:p>
                  </a:txBody>
                  <a:tcPr marL="75600" marR="75600" marT="37800" marB="37800" anchor="ctr">
                    <a:lnL>
                      <a:noFill/>
                    </a:lnL>
                    <a:lnR>
                      <a:noFill/>
                    </a:lnR>
                    <a:lnT>
                      <a:noFill/>
                    </a:lnT>
                    <a:lnB>
                      <a:noFill/>
                    </a:lnB>
                    <a:solidFill>
                      <a:srgbClr val="E4EEFF"/>
                    </a:solidFill>
                  </a:tcPr>
                </a:tc>
                <a:tc>
                  <a:txBody>
                    <a:bodyPr/>
                    <a:lstStyle/>
                    <a:p>
                      <a:pPr algn="ctr"/>
                      <a:r>
                        <a:rPr lang="en-US" sz="1500">
                          <a:solidFill>
                            <a:srgbClr val="373E3F"/>
                          </a:solidFill>
                          <a:effectLst/>
                          <a:latin typeface="-apple-system"/>
                        </a:rPr>
                        <a:t>4</a:t>
                      </a:r>
                    </a:p>
                  </a:txBody>
                  <a:tcPr marL="75600" marR="75600" marT="37800" marB="37800" anchor="ctr">
                    <a:lnL>
                      <a:noFill/>
                    </a:lnL>
                    <a:lnR>
                      <a:noFill/>
                    </a:lnR>
                    <a:lnT>
                      <a:noFill/>
                    </a:lnT>
                    <a:lnB>
                      <a:noFill/>
                    </a:lnB>
                    <a:solidFill>
                      <a:srgbClr val="E4EEFF"/>
                    </a:solidFill>
                  </a:tcPr>
                </a:tc>
                <a:tc>
                  <a:txBody>
                    <a:bodyPr/>
                    <a:lstStyle/>
                    <a:p>
                      <a:pPr algn="ctr"/>
                      <a:r>
                        <a:rPr lang="en-US" sz="1500">
                          <a:solidFill>
                            <a:srgbClr val="373E3F"/>
                          </a:solidFill>
                          <a:effectLst/>
                          <a:latin typeface="-apple-system"/>
                        </a:rPr>
                        <a:t>(5, 6, 7, 13)</a:t>
                      </a:r>
                    </a:p>
                  </a:txBody>
                  <a:tcPr marL="75600" marR="75600" marT="37800" marB="37800" anchor="ctr">
                    <a:lnL>
                      <a:noFill/>
                    </a:lnL>
                    <a:lnR>
                      <a:noFill/>
                    </a:lnR>
                    <a:lnT>
                      <a:noFill/>
                    </a:lnT>
                    <a:lnB>
                      <a:noFill/>
                    </a:lnB>
                    <a:solidFill>
                      <a:srgbClr val="E4EEFF"/>
                    </a:solidFill>
                  </a:tcPr>
                </a:tc>
                <a:tc>
                  <a:txBody>
                    <a:bodyPr/>
                    <a:lstStyle/>
                    <a:p>
                      <a:pPr algn="ctr"/>
                      <a:r>
                        <a:rPr lang="en-US" sz="1500">
                          <a:solidFill>
                            <a:srgbClr val="373E3F"/>
                          </a:solidFill>
                          <a:effectLst/>
                          <a:latin typeface="-apple-system"/>
                        </a:rPr>
                        <a:t>No</a:t>
                      </a:r>
                    </a:p>
                  </a:txBody>
                  <a:tcPr marL="75600" marR="75600" marT="37800" marB="37800" anchor="ctr">
                    <a:lnL>
                      <a:noFill/>
                    </a:lnL>
                    <a:lnR>
                      <a:noFill/>
                    </a:lnR>
                    <a:lnT>
                      <a:noFill/>
                    </a:lnT>
                    <a:lnB>
                      <a:noFill/>
                    </a:lnB>
                    <a:solidFill>
                      <a:srgbClr val="E4EEFF"/>
                    </a:solidFill>
                  </a:tcPr>
                </a:tc>
                <a:extLst>
                  <a:ext uri="{0D108BD9-81ED-4DB2-BD59-A6C34878D82A}">
                    <a16:rowId xmlns:a16="http://schemas.microsoft.com/office/drawing/2014/main" val="1231518822"/>
                  </a:ext>
                </a:extLst>
              </a:tr>
              <a:tr h="336837">
                <a:tc>
                  <a:txBody>
                    <a:bodyPr/>
                    <a:lstStyle/>
                    <a:p>
                      <a:pPr algn="ctr"/>
                      <a:r>
                        <a:rPr lang="en-US" sz="1500">
                          <a:solidFill>
                            <a:srgbClr val="373E3F"/>
                          </a:solidFill>
                          <a:effectLst/>
                          <a:latin typeface="-apple-system"/>
                        </a:rPr>
                        <a:t>8</a:t>
                      </a:r>
                    </a:p>
                  </a:txBody>
                  <a:tcPr marL="75600" marR="75600" marT="37800" marB="37800" anchor="ctr">
                    <a:lnL>
                      <a:noFill/>
                    </a:lnL>
                    <a:lnR>
                      <a:noFill/>
                    </a:lnR>
                    <a:lnT>
                      <a:noFill/>
                    </a:lnT>
                    <a:lnB>
                      <a:noFill/>
                    </a:lnB>
                    <a:solidFill>
                      <a:srgbClr val="F2F6FD"/>
                    </a:solidFill>
                  </a:tcPr>
                </a:tc>
                <a:tc>
                  <a:txBody>
                    <a:bodyPr/>
                    <a:lstStyle/>
                    <a:p>
                      <a:pPr algn="ctr"/>
                      <a:r>
                        <a:rPr lang="en-US" sz="1500">
                          <a:solidFill>
                            <a:srgbClr val="373E3F"/>
                          </a:solidFill>
                          <a:effectLst/>
                          <a:latin typeface="-apple-system"/>
                        </a:rPr>
                        <a:t>3</a:t>
                      </a:r>
                    </a:p>
                  </a:txBody>
                  <a:tcPr marL="75600" marR="75600" marT="37800" marB="37800" anchor="ctr">
                    <a:lnL>
                      <a:noFill/>
                    </a:lnL>
                    <a:lnR>
                      <a:noFill/>
                    </a:lnR>
                    <a:lnT>
                      <a:noFill/>
                    </a:lnT>
                    <a:lnB>
                      <a:noFill/>
                    </a:lnB>
                    <a:solidFill>
                      <a:srgbClr val="F2F6FD"/>
                    </a:solidFill>
                  </a:tcPr>
                </a:tc>
                <a:tc>
                  <a:txBody>
                    <a:bodyPr/>
                    <a:lstStyle/>
                    <a:p>
                      <a:pPr algn="ctr"/>
                      <a:r>
                        <a:rPr lang="en-US" sz="1500">
                          <a:solidFill>
                            <a:srgbClr val="373E3F"/>
                          </a:solidFill>
                          <a:effectLst/>
                          <a:latin typeface="-apple-system"/>
                        </a:rPr>
                        <a:t>(6, 7, 8)</a:t>
                      </a:r>
                    </a:p>
                  </a:txBody>
                  <a:tcPr marL="75600" marR="75600" marT="37800" marB="37800" anchor="ctr">
                    <a:lnL>
                      <a:noFill/>
                    </a:lnL>
                    <a:lnR>
                      <a:noFill/>
                    </a:lnR>
                    <a:lnT>
                      <a:noFill/>
                    </a:lnT>
                    <a:lnB>
                      <a:noFill/>
                    </a:lnB>
                    <a:solidFill>
                      <a:srgbClr val="F2F6FD"/>
                    </a:solidFill>
                  </a:tcPr>
                </a:tc>
                <a:tc>
                  <a:txBody>
                    <a:bodyPr/>
                    <a:lstStyle/>
                    <a:p>
                      <a:pPr algn="ctr"/>
                      <a:r>
                        <a:rPr lang="en-US" sz="1500" dirty="0">
                          <a:solidFill>
                            <a:srgbClr val="373E3F"/>
                          </a:solidFill>
                          <a:effectLst/>
                          <a:latin typeface="-apple-system"/>
                        </a:rPr>
                        <a:t>No</a:t>
                      </a:r>
                    </a:p>
                  </a:txBody>
                  <a:tcPr marL="75600" marR="75600" marT="37800" marB="37800" anchor="ctr">
                    <a:lnL>
                      <a:noFill/>
                    </a:lnL>
                    <a:lnR>
                      <a:noFill/>
                    </a:lnR>
                    <a:lnT>
                      <a:noFill/>
                    </a:lnT>
                    <a:lnB>
                      <a:noFill/>
                    </a:lnB>
                    <a:solidFill>
                      <a:srgbClr val="F2F6FD"/>
                    </a:solidFill>
                  </a:tcPr>
                </a:tc>
                <a:extLst>
                  <a:ext uri="{0D108BD9-81ED-4DB2-BD59-A6C34878D82A}">
                    <a16:rowId xmlns:a16="http://schemas.microsoft.com/office/drawing/2014/main" val="2162826369"/>
                  </a:ext>
                </a:extLst>
              </a:tr>
            </a:tbl>
          </a:graphicData>
        </a:graphic>
      </p:graphicFrame>
    </p:spTree>
    <p:extLst>
      <p:ext uri="{BB962C8B-B14F-4D97-AF65-F5344CB8AC3E}">
        <p14:creationId xmlns:p14="http://schemas.microsoft.com/office/powerpoint/2010/main" val="3540463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B6F6-4B40-41E5-9B40-5F8FA2D0A35A}"/>
              </a:ext>
            </a:extLst>
          </p:cNvPr>
          <p:cNvSpPr>
            <a:spLocks noGrp="1"/>
          </p:cNvSpPr>
          <p:nvPr>
            <p:ph type="title"/>
          </p:nvPr>
        </p:nvSpPr>
        <p:spPr/>
        <p:txBody>
          <a:bodyPr/>
          <a:lstStyle/>
          <a:p>
            <a:r>
              <a:rPr lang="en-US" dirty="0"/>
              <a:t>Solving Broker Skew</a:t>
            </a:r>
          </a:p>
        </p:txBody>
      </p:sp>
      <p:sp>
        <p:nvSpPr>
          <p:cNvPr id="3" name="Content Placeholder 2">
            <a:extLst>
              <a:ext uri="{FF2B5EF4-FFF2-40B4-BE49-F238E27FC236}">
                <a16:creationId xmlns:a16="http://schemas.microsoft.com/office/drawing/2014/main" id="{F77311A1-6F4F-40DE-8FE0-01CA4E1796FE}"/>
              </a:ext>
            </a:extLst>
          </p:cNvPr>
          <p:cNvSpPr>
            <a:spLocks noGrp="1"/>
          </p:cNvSpPr>
          <p:nvPr>
            <p:ph idx="1"/>
          </p:nvPr>
        </p:nvSpPr>
        <p:spPr>
          <a:xfrm>
            <a:off x="680321" y="2336873"/>
            <a:ext cx="9999516" cy="3599316"/>
          </a:xfrm>
        </p:spPr>
        <p:txBody>
          <a:bodyPr/>
          <a:lstStyle/>
          <a:p>
            <a:pPr marL="0" indent="0" algn="l">
              <a:buNone/>
            </a:pPr>
            <a:r>
              <a:rPr lang="en-US" b="0" i="0" dirty="0">
                <a:effectLst/>
                <a:latin typeface="-apple-system"/>
              </a:rPr>
              <a:t>The following steps can be used to solve it:</a:t>
            </a:r>
          </a:p>
          <a:p>
            <a:pPr algn="l">
              <a:buFont typeface="Arial" panose="020B0604020202020204" pitchFamily="34" charset="0"/>
              <a:buChar char="•"/>
            </a:pPr>
            <a:r>
              <a:rPr lang="en-US" b="0" i="0" dirty="0">
                <a:effectLst/>
                <a:latin typeface="-apple-system"/>
              </a:rPr>
              <a:t>Generate the candidate assignment configuration by using the partition reassignment tool (Kafka-reassign-partition.sh), with the –generate option. </a:t>
            </a:r>
            <a:r>
              <a:rPr lang="en-US" b="0" i="1" dirty="0">
                <a:effectLst/>
                <a:latin typeface="-apple-system"/>
              </a:rPr>
              <a:t>The current and intended replica allocations are shown here.</a:t>
            </a:r>
          </a:p>
          <a:p>
            <a:pPr algn="l">
              <a:buFont typeface="Arial" panose="020B0604020202020204" pitchFamily="34" charset="0"/>
              <a:buChar char="•"/>
            </a:pPr>
            <a:r>
              <a:rPr lang="en-US" b="0" i="0" dirty="0">
                <a:effectLst/>
                <a:latin typeface="-apple-system"/>
              </a:rPr>
              <a:t>Create a JSON file with the suggested assignment.</a:t>
            </a:r>
          </a:p>
          <a:p>
            <a:pPr algn="l">
              <a:buFont typeface="Arial" panose="020B0604020202020204" pitchFamily="34" charset="0"/>
              <a:buChar char="•"/>
            </a:pPr>
            <a:r>
              <a:rPr lang="en-US" b="0" i="0" dirty="0">
                <a:effectLst/>
                <a:latin typeface="-apple-system"/>
              </a:rPr>
              <a:t>To update the metadata for balancing, run the partition reassignment tool.</a:t>
            </a:r>
          </a:p>
          <a:p>
            <a:pPr algn="l">
              <a:buFont typeface="Arial" panose="020B0604020202020204" pitchFamily="34" charset="0"/>
              <a:buChar char="•"/>
            </a:pPr>
            <a:r>
              <a:rPr lang="en-US" b="0" i="0" dirty="0">
                <a:effectLst/>
                <a:latin typeface="-apple-system"/>
              </a:rPr>
              <a:t>Run the “Kafka-preferred-replica-election.sh” tool to complete the balancing after the partition reassignment is complete.</a:t>
            </a:r>
          </a:p>
          <a:p>
            <a:pPr marL="0" indent="0">
              <a:buNone/>
            </a:pPr>
            <a:endParaRPr lang="en-US" dirty="0"/>
          </a:p>
        </p:txBody>
      </p:sp>
    </p:spTree>
    <p:extLst>
      <p:ext uri="{BB962C8B-B14F-4D97-AF65-F5344CB8AC3E}">
        <p14:creationId xmlns:p14="http://schemas.microsoft.com/office/powerpoint/2010/main" val="173780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D244-93C1-46DE-8832-18624C2380E3}"/>
              </a:ext>
            </a:extLst>
          </p:cNvPr>
          <p:cNvSpPr>
            <a:spLocks noGrp="1"/>
          </p:cNvSpPr>
          <p:nvPr>
            <p:ph type="title"/>
          </p:nvPr>
        </p:nvSpPr>
        <p:spPr/>
        <p:txBody>
          <a:bodyPr/>
          <a:lstStyle/>
          <a:p>
            <a:r>
              <a:rPr lang="en-US" dirty="0"/>
              <a:t>Kafka: Features</a:t>
            </a:r>
          </a:p>
        </p:txBody>
      </p:sp>
      <p:sp>
        <p:nvSpPr>
          <p:cNvPr id="3" name="Content Placeholder 2">
            <a:extLst>
              <a:ext uri="{FF2B5EF4-FFF2-40B4-BE49-F238E27FC236}">
                <a16:creationId xmlns:a16="http://schemas.microsoft.com/office/drawing/2014/main" id="{8AEC3887-0F52-4DDC-9910-5B830625E193}"/>
              </a:ext>
            </a:extLst>
          </p:cNvPr>
          <p:cNvSpPr>
            <a:spLocks noGrp="1"/>
          </p:cNvSpPr>
          <p:nvPr>
            <p:ph idx="1"/>
          </p:nvPr>
        </p:nvSpPr>
        <p:spPr/>
        <p:txBody>
          <a:bodyPr>
            <a:normAutofit/>
          </a:bodyPr>
          <a:lstStyle/>
          <a:p>
            <a:pPr algn="l">
              <a:buFont typeface="Arial" panose="020B0604020202020204" pitchFamily="34" charset="0"/>
              <a:buChar char="•"/>
            </a:pPr>
            <a:r>
              <a:rPr lang="en-US" sz="1800" b="0" i="0" dirty="0">
                <a:effectLst/>
                <a:latin typeface="-apple-system"/>
              </a:rPr>
              <a:t>Kafka is a messaging system built for high throughput and fault tolerance.</a:t>
            </a:r>
          </a:p>
          <a:p>
            <a:pPr algn="l">
              <a:buFont typeface="Arial" panose="020B0604020202020204" pitchFamily="34" charset="0"/>
              <a:buChar char="•"/>
            </a:pPr>
            <a:r>
              <a:rPr lang="en-US" sz="1800" b="0" i="0" dirty="0">
                <a:effectLst/>
                <a:latin typeface="-apple-system"/>
              </a:rPr>
              <a:t>Kafka has a built-in partition system known as a Topic.</a:t>
            </a:r>
          </a:p>
          <a:p>
            <a:pPr algn="l">
              <a:buFont typeface="Arial" panose="020B0604020202020204" pitchFamily="34" charset="0"/>
              <a:buChar char="•"/>
            </a:pPr>
            <a:r>
              <a:rPr lang="en-US" sz="1800" b="0" i="0" dirty="0">
                <a:effectLst/>
                <a:latin typeface="-apple-system"/>
              </a:rPr>
              <a:t>Kafka Includes a replication feature as well.</a:t>
            </a:r>
          </a:p>
          <a:p>
            <a:pPr algn="l">
              <a:buFont typeface="Arial" panose="020B0604020202020204" pitchFamily="34" charset="0"/>
              <a:buChar char="•"/>
            </a:pPr>
            <a:r>
              <a:rPr lang="en-US" sz="1800" b="0" i="0" dirty="0">
                <a:effectLst/>
                <a:latin typeface="-apple-system"/>
              </a:rPr>
              <a:t>Kafka provides a queue that can handle large amounts of data and move messages from one sender to another.</a:t>
            </a:r>
          </a:p>
          <a:p>
            <a:pPr algn="l">
              <a:buFont typeface="Arial" panose="020B0604020202020204" pitchFamily="34" charset="0"/>
              <a:buChar char="•"/>
            </a:pPr>
            <a:r>
              <a:rPr lang="en-US" sz="1800" b="0" i="0" dirty="0">
                <a:effectLst/>
                <a:latin typeface="-apple-system"/>
              </a:rPr>
              <a:t>Kafka can also save the messages to storage and replicate them across the cluster.</a:t>
            </a:r>
          </a:p>
          <a:p>
            <a:pPr algn="l">
              <a:buFont typeface="Arial" panose="020B0604020202020204" pitchFamily="34" charset="0"/>
              <a:buChar char="•"/>
            </a:pPr>
            <a:r>
              <a:rPr lang="en-US" sz="1800" b="0" i="0" dirty="0">
                <a:effectLst/>
                <a:latin typeface="-apple-system"/>
              </a:rPr>
              <a:t>For coordination and synchronization with other services, Kafka collaborates with Zookeeper.</a:t>
            </a:r>
          </a:p>
          <a:p>
            <a:pPr algn="l">
              <a:buFont typeface="Arial" panose="020B0604020202020204" pitchFamily="34" charset="0"/>
              <a:buChar char="•"/>
            </a:pPr>
            <a:r>
              <a:rPr lang="en-US" sz="1800" b="0" i="0" dirty="0">
                <a:effectLst/>
                <a:latin typeface="-apple-system"/>
              </a:rPr>
              <a:t>Apache Spark is well supported by Kafka.</a:t>
            </a:r>
          </a:p>
        </p:txBody>
      </p:sp>
    </p:spTree>
    <p:extLst>
      <p:ext uri="{BB962C8B-B14F-4D97-AF65-F5344CB8AC3E}">
        <p14:creationId xmlns:p14="http://schemas.microsoft.com/office/powerpoint/2010/main" val="486028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0A07D-480C-43EF-8A1A-32C7BF525404}"/>
              </a:ext>
            </a:extLst>
          </p:cNvPr>
          <p:cNvSpPr>
            <a:spLocks noGrp="1"/>
          </p:cNvSpPr>
          <p:nvPr>
            <p:ph type="title"/>
          </p:nvPr>
        </p:nvSpPr>
        <p:spPr/>
        <p:txBody>
          <a:bodyPr/>
          <a:lstStyle/>
          <a:p>
            <a:r>
              <a:rPr lang="en-US" dirty="0"/>
              <a:t>Graceful Shutdown in KAFKA</a:t>
            </a:r>
          </a:p>
        </p:txBody>
      </p:sp>
      <p:sp>
        <p:nvSpPr>
          <p:cNvPr id="3" name="Content Placeholder 2">
            <a:extLst>
              <a:ext uri="{FF2B5EF4-FFF2-40B4-BE49-F238E27FC236}">
                <a16:creationId xmlns:a16="http://schemas.microsoft.com/office/drawing/2014/main" id="{9F7C0432-6B4D-4428-8006-93F1DFD80A38}"/>
              </a:ext>
            </a:extLst>
          </p:cNvPr>
          <p:cNvSpPr>
            <a:spLocks noGrp="1"/>
          </p:cNvSpPr>
          <p:nvPr>
            <p:ph idx="1"/>
          </p:nvPr>
        </p:nvSpPr>
        <p:spPr>
          <a:xfrm>
            <a:off x="680321" y="2336873"/>
            <a:ext cx="10825139" cy="3599316"/>
          </a:xfrm>
        </p:spPr>
        <p:txBody>
          <a:bodyPr>
            <a:normAutofit fontScale="85000" lnSpcReduction="20000"/>
          </a:bodyPr>
          <a:lstStyle/>
          <a:p>
            <a:pPr algn="l"/>
            <a:r>
              <a:rPr lang="en-US" b="1" i="0" dirty="0">
                <a:effectLst/>
                <a:latin typeface="-apple-system"/>
              </a:rPr>
              <a:t>The Apache cluster will automatically identify any broker shutdown or failure. </a:t>
            </a:r>
            <a:br>
              <a:rPr lang="en-US" b="1" i="0" dirty="0">
                <a:effectLst/>
                <a:latin typeface="-apple-system"/>
              </a:rPr>
            </a:br>
            <a:br>
              <a:rPr lang="en-US" b="1" i="0" dirty="0">
                <a:effectLst/>
                <a:latin typeface="-apple-system"/>
              </a:rPr>
            </a:br>
            <a:r>
              <a:rPr lang="en-US" b="0" i="0" dirty="0">
                <a:effectLst/>
                <a:latin typeface="-apple-system"/>
              </a:rPr>
              <a:t>In this instance, new leaders for partitions previously handled by that device will be chosen. This can happen as a result of a server failure or even if it is shut down for maintenance or configuration changes. When a server is taken down on purpose, Kafka provides a graceful method for terminating the server rather than killing it.</a:t>
            </a:r>
          </a:p>
          <a:p>
            <a:pPr algn="l"/>
            <a:r>
              <a:rPr lang="en-US" b="0" i="0" dirty="0">
                <a:effectLst/>
                <a:latin typeface="-apple-system"/>
              </a:rPr>
              <a:t>When a server is switched off:</a:t>
            </a:r>
            <a:br>
              <a:rPr lang="en-US" b="0" i="0" dirty="0">
                <a:effectLst/>
                <a:latin typeface="-apple-system"/>
              </a:rPr>
            </a:br>
            <a:br>
              <a:rPr lang="en-US" b="0" i="0" dirty="0">
                <a:effectLst/>
                <a:latin typeface="-apple-system"/>
              </a:rPr>
            </a:br>
            <a:r>
              <a:rPr lang="en-US" b="0" i="0" dirty="0">
                <a:effectLst/>
                <a:latin typeface="-apple-system"/>
              </a:rPr>
              <a:t>- To prevent having to undertake any log recovery when Kafka is restarted, it </a:t>
            </a:r>
            <a:r>
              <a:rPr lang="en-US" b="1" i="0" dirty="0">
                <a:effectLst/>
                <a:latin typeface="-apple-system"/>
              </a:rPr>
              <a:t>ensures that all of its logs are synced onto a disk</a:t>
            </a:r>
            <a:r>
              <a:rPr lang="en-US" b="0" i="0" dirty="0">
                <a:effectLst/>
                <a:latin typeface="-apple-system"/>
              </a:rPr>
              <a:t>. Because log recovery takes time, purposeful restarts can be sped up.</a:t>
            </a:r>
            <a:br>
              <a:rPr lang="en-US" b="0" i="0" dirty="0">
                <a:effectLst/>
                <a:latin typeface="-apple-system"/>
              </a:rPr>
            </a:br>
            <a:br>
              <a:rPr lang="en-US" b="0" i="0" dirty="0">
                <a:effectLst/>
                <a:latin typeface="-apple-system"/>
              </a:rPr>
            </a:br>
            <a:r>
              <a:rPr lang="en-US" b="0" i="0" dirty="0">
                <a:effectLst/>
                <a:latin typeface="-apple-system"/>
              </a:rPr>
              <a:t>- Prior to shutting down, </a:t>
            </a:r>
            <a:r>
              <a:rPr lang="en-US" b="1" i="0" dirty="0">
                <a:effectLst/>
                <a:latin typeface="-apple-system"/>
              </a:rPr>
              <a:t>all partitions for which the server is the leader will be moved to the replicas</a:t>
            </a:r>
            <a:r>
              <a:rPr lang="en-US" b="0" i="0" dirty="0">
                <a:effectLst/>
                <a:latin typeface="-apple-system"/>
              </a:rPr>
              <a:t>. The leadership transfer will be faster as a result, and the period each partition is inaccessible will be decreased to a few milliseconds.</a:t>
            </a:r>
          </a:p>
        </p:txBody>
      </p:sp>
    </p:spTree>
    <p:extLst>
      <p:ext uri="{BB962C8B-B14F-4D97-AF65-F5344CB8AC3E}">
        <p14:creationId xmlns:p14="http://schemas.microsoft.com/office/powerpoint/2010/main" val="2084782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33F03-D551-4201-97C0-03589470466F}"/>
              </a:ext>
            </a:extLst>
          </p:cNvPr>
          <p:cNvSpPr>
            <a:spLocks noGrp="1"/>
          </p:cNvSpPr>
          <p:nvPr>
            <p:ph type="title"/>
          </p:nvPr>
        </p:nvSpPr>
        <p:spPr/>
        <p:txBody>
          <a:bodyPr/>
          <a:lstStyle/>
          <a:p>
            <a:r>
              <a:rPr lang="en-US" dirty="0"/>
              <a:t>ZooKeeper in KAFKA</a:t>
            </a:r>
          </a:p>
        </p:txBody>
      </p:sp>
      <p:sp>
        <p:nvSpPr>
          <p:cNvPr id="3" name="Content Placeholder 2">
            <a:extLst>
              <a:ext uri="{FF2B5EF4-FFF2-40B4-BE49-F238E27FC236}">
                <a16:creationId xmlns:a16="http://schemas.microsoft.com/office/drawing/2014/main" id="{99EBF037-B150-477E-8212-AF9C790555DC}"/>
              </a:ext>
            </a:extLst>
          </p:cNvPr>
          <p:cNvSpPr>
            <a:spLocks noGrp="1"/>
          </p:cNvSpPr>
          <p:nvPr>
            <p:ph idx="1"/>
          </p:nvPr>
        </p:nvSpPr>
        <p:spPr>
          <a:xfrm>
            <a:off x="680321" y="2336873"/>
            <a:ext cx="11038203" cy="3599316"/>
          </a:xfrm>
        </p:spPr>
        <p:txBody>
          <a:bodyPr>
            <a:normAutofit fontScale="92500" lnSpcReduction="20000"/>
          </a:bodyPr>
          <a:lstStyle/>
          <a:p>
            <a:pPr algn="l"/>
            <a:r>
              <a:rPr lang="en-US" b="1" i="0" dirty="0">
                <a:effectLst/>
                <a:latin typeface="-apple-system"/>
              </a:rPr>
              <a:t>Apache ZooKeeper is a naming registry for distributed applications as well as a distributed, open-source configuration and synchronization service. </a:t>
            </a:r>
            <a:r>
              <a:rPr lang="en-US" b="0" i="0" dirty="0">
                <a:effectLst/>
                <a:latin typeface="-apple-system"/>
              </a:rPr>
              <a:t>It keeps track of the Kafka cluster nodes' status, as well as Kafka topics, partitions, and so on.</a:t>
            </a:r>
          </a:p>
          <a:p>
            <a:pPr algn="l"/>
            <a:r>
              <a:rPr lang="en-US" b="1" i="0" dirty="0">
                <a:effectLst/>
                <a:latin typeface="-apple-system"/>
              </a:rPr>
              <a:t>ZooKeeper is used by Kafka brokers to maintain and coordinate the Kafka cluster. </a:t>
            </a:r>
            <a:br>
              <a:rPr lang="en-US" b="1" i="0" dirty="0">
                <a:effectLst/>
                <a:latin typeface="-apple-system"/>
              </a:rPr>
            </a:br>
            <a:r>
              <a:rPr lang="en-US" b="0" i="0" dirty="0">
                <a:effectLst/>
                <a:latin typeface="-apple-system"/>
              </a:rPr>
              <a:t>When the topology of the Kafka cluster changes, such as when brokers and topics are added or removed, ZooKeeper notifies all nodes. When a new broker enters the cluster, for example, ZooKeeper notifies the cluster, as well as when a broker fails. ZooKeeper also allows brokers and topic partition pairs to elect leaders, allowing them to select which broker will be the leader for a given partition (and server read and write operations from producers and consumers), as well as which brokers contain clones of the same data. When the cluster of brokers receives a notification from ZooKeeper, they immediately begin to coordinate with one another and elect any new partition leaders that are required. This safeguards against the unexpected absence of a broker.</a:t>
            </a:r>
          </a:p>
          <a:p>
            <a:pPr marL="0" indent="0">
              <a:buNone/>
            </a:pPr>
            <a:endParaRPr lang="en-US" dirty="0"/>
          </a:p>
        </p:txBody>
      </p:sp>
      <p:pic>
        <p:nvPicPr>
          <p:cNvPr id="5" name="Picture 4">
            <a:extLst>
              <a:ext uri="{FF2B5EF4-FFF2-40B4-BE49-F238E27FC236}">
                <a16:creationId xmlns:a16="http://schemas.microsoft.com/office/drawing/2014/main" id="{E23B8D93-4870-447D-BDE0-4389365CAA06}"/>
              </a:ext>
            </a:extLst>
          </p:cNvPr>
          <p:cNvPicPr>
            <a:picLocks noChangeAspect="1"/>
          </p:cNvPicPr>
          <p:nvPr/>
        </p:nvPicPr>
        <p:blipFill>
          <a:blip r:embed="rId2"/>
          <a:stretch>
            <a:fillRect/>
          </a:stretch>
        </p:blipFill>
        <p:spPr>
          <a:xfrm>
            <a:off x="6329779" y="0"/>
            <a:ext cx="5862221" cy="2131753"/>
          </a:xfrm>
          <a:prstGeom prst="rect">
            <a:avLst/>
          </a:prstGeom>
        </p:spPr>
      </p:pic>
    </p:spTree>
    <p:extLst>
      <p:ext uri="{BB962C8B-B14F-4D97-AF65-F5344CB8AC3E}">
        <p14:creationId xmlns:p14="http://schemas.microsoft.com/office/powerpoint/2010/main" val="766061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DBC3-4AC5-4C05-956B-7B392587B89C}"/>
              </a:ext>
            </a:extLst>
          </p:cNvPr>
          <p:cNvSpPr>
            <a:spLocks noGrp="1"/>
          </p:cNvSpPr>
          <p:nvPr>
            <p:ph type="title"/>
          </p:nvPr>
        </p:nvSpPr>
        <p:spPr/>
        <p:txBody>
          <a:bodyPr/>
          <a:lstStyle/>
          <a:p>
            <a:r>
              <a:rPr lang="en-US" b="1" i="0" dirty="0">
                <a:effectLst/>
                <a:latin typeface="-apple-system"/>
              </a:rPr>
              <a:t>Znodes in Kafka Zookeeper</a:t>
            </a:r>
            <a:endParaRPr lang="en-US" dirty="0"/>
          </a:p>
        </p:txBody>
      </p:sp>
      <p:sp>
        <p:nvSpPr>
          <p:cNvPr id="3" name="Content Placeholder 2">
            <a:extLst>
              <a:ext uri="{FF2B5EF4-FFF2-40B4-BE49-F238E27FC236}">
                <a16:creationId xmlns:a16="http://schemas.microsoft.com/office/drawing/2014/main" id="{50CCECFE-5BD2-4D4B-8E98-5202078F7414}"/>
              </a:ext>
            </a:extLst>
          </p:cNvPr>
          <p:cNvSpPr>
            <a:spLocks noGrp="1"/>
          </p:cNvSpPr>
          <p:nvPr>
            <p:ph idx="1"/>
          </p:nvPr>
        </p:nvSpPr>
        <p:spPr>
          <a:xfrm>
            <a:off x="325212" y="2274728"/>
            <a:ext cx="11357801" cy="3599316"/>
          </a:xfrm>
        </p:spPr>
        <p:txBody>
          <a:bodyPr>
            <a:noAutofit/>
          </a:bodyPr>
          <a:lstStyle/>
          <a:p>
            <a:pPr algn="l"/>
            <a:r>
              <a:rPr lang="en-US" sz="1400" b="0" i="0" dirty="0">
                <a:effectLst/>
                <a:latin typeface="-apple-system"/>
              </a:rPr>
              <a:t>The nodes in a ZooKeeper tree are called </a:t>
            </a:r>
            <a:r>
              <a:rPr lang="en-US" sz="1400" b="1" i="0" dirty="0">
                <a:effectLst/>
                <a:latin typeface="-apple-system"/>
              </a:rPr>
              <a:t>znodes</a:t>
            </a:r>
            <a:r>
              <a:rPr lang="en-US" sz="1400" b="0" i="0" dirty="0">
                <a:effectLst/>
                <a:latin typeface="-apple-system"/>
              </a:rPr>
              <a:t>. </a:t>
            </a:r>
          </a:p>
          <a:p>
            <a:pPr algn="l"/>
            <a:r>
              <a:rPr lang="en-US" sz="1400" b="0" i="0" dirty="0">
                <a:effectLst/>
                <a:latin typeface="-apple-system"/>
              </a:rPr>
              <a:t>Version numbers for data modifications, ACL changes, and timestamps are kept by Znodes in a structure. </a:t>
            </a:r>
          </a:p>
          <a:p>
            <a:pPr algn="l"/>
            <a:r>
              <a:rPr lang="en-US" sz="1400" b="0" i="0" dirty="0">
                <a:effectLst/>
                <a:latin typeface="-apple-system"/>
              </a:rPr>
              <a:t>ZooKeeper uses the version number and timestamp to verify the cache and guarantee that updates are coordinated. Each time the data on Znode changes, the version number connected with it grows.</a:t>
            </a:r>
            <a:br>
              <a:rPr lang="en-US" sz="1400" b="0" i="0" dirty="0">
                <a:effectLst/>
                <a:latin typeface="-apple-system"/>
              </a:rPr>
            </a:br>
            <a:br>
              <a:rPr lang="en-US" sz="1400" b="0" i="0" dirty="0">
                <a:effectLst/>
                <a:latin typeface="-apple-system"/>
              </a:rPr>
            </a:br>
            <a:r>
              <a:rPr lang="en-US" sz="1400" b="0" i="0" dirty="0">
                <a:effectLst/>
                <a:latin typeface="-apple-system"/>
              </a:rPr>
              <a:t>There are </a:t>
            </a:r>
            <a:r>
              <a:rPr lang="en-US" sz="1400" b="1" i="0" dirty="0">
                <a:effectLst/>
                <a:latin typeface="-apple-system"/>
              </a:rPr>
              <a:t>three different types </a:t>
            </a:r>
            <a:r>
              <a:rPr lang="en-US" sz="1400" b="0" i="0" dirty="0">
                <a:effectLst/>
                <a:latin typeface="-apple-system"/>
              </a:rPr>
              <a:t>of Znodes:</a:t>
            </a:r>
          </a:p>
          <a:p>
            <a:pPr algn="l">
              <a:buFont typeface="Arial" panose="020B0604020202020204" pitchFamily="34" charset="0"/>
              <a:buChar char="•"/>
            </a:pPr>
            <a:r>
              <a:rPr lang="en-US" sz="1400" b="1" i="0" dirty="0">
                <a:effectLst/>
                <a:latin typeface="-apple-system"/>
              </a:rPr>
              <a:t>Persistence Znode:</a:t>
            </a:r>
            <a:r>
              <a:rPr lang="en-US" sz="1400" i="0" dirty="0">
                <a:effectLst/>
                <a:latin typeface="-apple-system"/>
              </a:rPr>
              <a:t> </a:t>
            </a:r>
            <a:br>
              <a:rPr lang="en-US" sz="1400" i="0" dirty="0">
                <a:effectLst/>
                <a:latin typeface="-apple-system"/>
              </a:rPr>
            </a:br>
            <a:r>
              <a:rPr lang="en-US" sz="1400" i="0" dirty="0">
                <a:effectLst/>
                <a:latin typeface="-apple-system"/>
              </a:rPr>
              <a:t>- </a:t>
            </a:r>
            <a:r>
              <a:rPr lang="en-US" sz="1400" b="0" i="0" dirty="0">
                <a:effectLst/>
                <a:latin typeface="-apple-system"/>
              </a:rPr>
              <a:t>These are znodes that continue to function even after the client who created them has been disconnected.</a:t>
            </a:r>
            <a:br>
              <a:rPr lang="en-US" sz="1400" b="0" i="0" dirty="0">
                <a:effectLst/>
                <a:latin typeface="-apple-system"/>
              </a:rPr>
            </a:br>
            <a:r>
              <a:rPr lang="en-US" sz="1400" b="0" i="0" dirty="0">
                <a:effectLst/>
                <a:latin typeface="-apple-system"/>
              </a:rPr>
              <a:t>- Unless otherwise specified, all znodes are persistent by </a:t>
            </a:r>
            <a:r>
              <a:rPr lang="en-US" sz="1400" b="1" i="0" dirty="0">
                <a:effectLst/>
                <a:latin typeface="-apple-system"/>
              </a:rPr>
              <a:t>default.</a:t>
            </a:r>
          </a:p>
          <a:p>
            <a:pPr algn="l">
              <a:buFont typeface="Arial" panose="020B0604020202020204" pitchFamily="34" charset="0"/>
              <a:buChar char="•"/>
            </a:pPr>
            <a:r>
              <a:rPr lang="en-US" sz="1400" b="1" i="0" dirty="0">
                <a:effectLst/>
                <a:latin typeface="-apple-system"/>
              </a:rPr>
              <a:t>Ephemeral Znode:</a:t>
            </a:r>
            <a:r>
              <a:rPr lang="en-US" sz="1400" b="0" i="0" dirty="0">
                <a:effectLst/>
                <a:latin typeface="-apple-system"/>
              </a:rPr>
              <a:t> </a:t>
            </a:r>
            <a:br>
              <a:rPr lang="en-US" sz="1400" b="0" i="0" dirty="0">
                <a:effectLst/>
                <a:latin typeface="-apple-system"/>
              </a:rPr>
            </a:br>
            <a:r>
              <a:rPr lang="en-US" sz="1400" b="0" i="0" dirty="0">
                <a:effectLst/>
                <a:latin typeface="-apple-system"/>
              </a:rPr>
              <a:t>- Ephemeral znodes are only active while the client is still alive. When the client who produced them disconnects from the ZooKeeper ensemble, the ephemeral Znodes are automatically removed. </a:t>
            </a:r>
            <a:br>
              <a:rPr lang="en-US" sz="1400" b="0" i="0" dirty="0">
                <a:effectLst/>
                <a:latin typeface="-apple-system"/>
              </a:rPr>
            </a:br>
            <a:r>
              <a:rPr lang="en-US" sz="1400" b="0" i="0" dirty="0">
                <a:effectLst/>
                <a:latin typeface="-apple-system"/>
              </a:rPr>
              <a:t>- They </a:t>
            </a:r>
            <a:r>
              <a:rPr lang="en-US" sz="1400" i="0" dirty="0">
                <a:effectLst/>
                <a:latin typeface="-apple-system"/>
              </a:rPr>
              <a:t>have a </a:t>
            </a:r>
            <a:r>
              <a:rPr lang="en-US" sz="1400" b="1" i="0" dirty="0">
                <a:effectLst/>
                <a:latin typeface="-apple-system"/>
              </a:rPr>
              <a:t>significant part in the election of the leader</a:t>
            </a:r>
            <a:r>
              <a:rPr lang="en-US" sz="1400" b="0" i="0" dirty="0">
                <a:effectLst/>
                <a:latin typeface="-apple-system"/>
              </a:rPr>
              <a:t>.</a:t>
            </a:r>
          </a:p>
          <a:p>
            <a:pPr algn="l">
              <a:buFont typeface="Arial" panose="020B0604020202020204" pitchFamily="34" charset="0"/>
              <a:buChar char="•"/>
            </a:pPr>
            <a:r>
              <a:rPr lang="en-US" sz="1400" b="1" i="0" dirty="0">
                <a:effectLst/>
                <a:latin typeface="-apple-system"/>
              </a:rPr>
              <a:t>Sequential Znode:</a:t>
            </a:r>
            <a:r>
              <a:rPr lang="en-US" sz="1400" b="0" i="0" dirty="0">
                <a:effectLst/>
                <a:latin typeface="-apple-system"/>
              </a:rPr>
              <a:t> </a:t>
            </a:r>
            <a:br>
              <a:rPr lang="en-US" sz="1400" b="0" i="0" dirty="0">
                <a:effectLst/>
                <a:latin typeface="-apple-system"/>
              </a:rPr>
            </a:br>
            <a:r>
              <a:rPr lang="en-US" sz="1400" b="0" i="0" dirty="0">
                <a:effectLst/>
                <a:latin typeface="-apple-system"/>
              </a:rPr>
              <a:t>- When znodes are constructed, the ZooKeeper can be asked to append an increasing counter to the path's end. The parent znode's counter is unique. </a:t>
            </a:r>
            <a:br>
              <a:rPr lang="en-US" sz="1400" b="0" i="0" dirty="0">
                <a:effectLst/>
                <a:latin typeface="-apple-system"/>
              </a:rPr>
            </a:br>
            <a:r>
              <a:rPr lang="en-US" sz="1400" b="0" i="0" dirty="0">
                <a:effectLst/>
                <a:latin typeface="-apple-system"/>
              </a:rPr>
              <a:t>- Sequential nodes can be either persistent or ephemeral.</a:t>
            </a:r>
          </a:p>
          <a:p>
            <a:pPr algn="l"/>
            <a:endParaRPr lang="en-US" sz="1400" b="0" i="0" dirty="0">
              <a:effectLst/>
              <a:latin typeface="-apple-system"/>
            </a:endParaRPr>
          </a:p>
        </p:txBody>
      </p:sp>
    </p:spTree>
    <p:extLst>
      <p:ext uri="{BB962C8B-B14F-4D97-AF65-F5344CB8AC3E}">
        <p14:creationId xmlns:p14="http://schemas.microsoft.com/office/powerpoint/2010/main" val="3350155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C3E7-C41C-4147-8CCA-28582DA6EDC4}"/>
              </a:ext>
            </a:extLst>
          </p:cNvPr>
          <p:cNvSpPr>
            <a:spLocks noGrp="1"/>
          </p:cNvSpPr>
          <p:nvPr>
            <p:ph type="title"/>
          </p:nvPr>
        </p:nvSpPr>
        <p:spPr/>
        <p:txBody>
          <a:bodyPr/>
          <a:lstStyle/>
          <a:p>
            <a:r>
              <a:rPr lang="en-US" dirty="0"/>
              <a:t>Using KAFKA without ZooKeeper – Possible?</a:t>
            </a:r>
          </a:p>
        </p:txBody>
      </p:sp>
      <p:sp>
        <p:nvSpPr>
          <p:cNvPr id="3" name="Content Placeholder 2">
            <a:extLst>
              <a:ext uri="{FF2B5EF4-FFF2-40B4-BE49-F238E27FC236}">
                <a16:creationId xmlns:a16="http://schemas.microsoft.com/office/drawing/2014/main" id="{FA277A47-B670-4BE6-A3D4-3F87E8DCCC5F}"/>
              </a:ext>
            </a:extLst>
          </p:cNvPr>
          <p:cNvSpPr>
            <a:spLocks noGrp="1"/>
          </p:cNvSpPr>
          <p:nvPr>
            <p:ph idx="1"/>
          </p:nvPr>
        </p:nvSpPr>
        <p:spPr/>
        <p:txBody>
          <a:bodyPr>
            <a:normAutofit fontScale="85000" lnSpcReduction="20000"/>
          </a:bodyPr>
          <a:lstStyle/>
          <a:p>
            <a:pPr algn="l">
              <a:buFont typeface="Arial" panose="020B0604020202020204" pitchFamily="34" charset="0"/>
              <a:buChar char="•"/>
            </a:pPr>
            <a:endParaRPr lang="en-US" b="0" i="0" dirty="0">
              <a:effectLst/>
              <a:latin typeface="-apple-system"/>
            </a:endParaRPr>
          </a:p>
          <a:p>
            <a:pPr algn="l" fontAlgn="auto"/>
            <a:r>
              <a:rPr lang="en-US" b="0" i="0" dirty="0">
                <a:effectLst/>
                <a:latin typeface="-apple-system"/>
              </a:rPr>
              <a:t>Kafka announced drop support zookeeper when they released 2.8 called </a:t>
            </a:r>
            <a:r>
              <a:rPr lang="en-US" b="0" i="1" dirty="0">
                <a:effectLst/>
                <a:latin typeface="-apple-system"/>
              </a:rPr>
              <a:t>"Early access of replace ZooKeeper with a self-managed quorum". (</a:t>
            </a:r>
            <a:r>
              <a:rPr lang="en-US" b="0" i="0" dirty="0">
                <a:effectLst/>
                <a:latin typeface="-apple-system"/>
              </a:rPr>
              <a:t>experimental with 2.8</a:t>
            </a:r>
            <a:r>
              <a:rPr lang="en-US" b="0" i="1" dirty="0">
                <a:effectLst/>
                <a:latin typeface="-apple-system"/>
              </a:rPr>
              <a:t> but it’s in testing mode within 3.0, not for production </a:t>
            </a:r>
            <a:r>
              <a:rPr lang="en-US" b="0" i="0" dirty="0">
                <a:effectLst/>
                <a:latin typeface="-apple-system"/>
              </a:rPr>
              <a:t>and lacks some key features.</a:t>
            </a:r>
            <a:r>
              <a:rPr lang="en-US" b="0" i="1" dirty="0">
                <a:effectLst/>
                <a:latin typeface="-apple-system"/>
              </a:rPr>
              <a:t>)</a:t>
            </a:r>
            <a:endParaRPr lang="en-US" b="0" i="0" dirty="0">
              <a:effectLst/>
              <a:latin typeface="-apple-system"/>
            </a:endParaRPr>
          </a:p>
          <a:p>
            <a:pPr algn="l">
              <a:buFont typeface="Arial" panose="020B0604020202020204" pitchFamily="34" charset="0"/>
              <a:buChar char="•"/>
            </a:pPr>
            <a:r>
              <a:rPr lang="en-US" b="0" i="0" dirty="0">
                <a:effectLst/>
                <a:latin typeface="-apple-system"/>
              </a:rPr>
              <a:t>In the previous versions, bypassing Zookeeper and connecting directly to the Kafka broker was not possible. This is because when the Zookeeper is down, it is unable to fulfill client requests.</a:t>
            </a:r>
          </a:p>
          <a:p>
            <a:pPr algn="l">
              <a:buFont typeface="Arial" panose="020B0604020202020204" pitchFamily="34" charset="0"/>
              <a:buChar char="•"/>
            </a:pPr>
            <a:r>
              <a:rPr lang="en-US" b="1" dirty="0">
                <a:latin typeface="-apple-system"/>
              </a:rPr>
              <a:t>Workaround: </a:t>
            </a:r>
            <a:br>
              <a:rPr lang="en-US" b="1" dirty="0">
                <a:latin typeface="-apple-system"/>
              </a:rPr>
            </a:br>
            <a:r>
              <a:rPr lang="en-US" dirty="0">
                <a:latin typeface="-apple-system"/>
              </a:rPr>
              <a:t>T</a:t>
            </a:r>
            <a:r>
              <a:rPr lang="en-US" b="0" i="0" dirty="0">
                <a:effectLst/>
                <a:latin typeface="-apple-system"/>
              </a:rPr>
              <a:t>o run kafka without zookeeper, it can be using with </a:t>
            </a:r>
            <a:r>
              <a:rPr lang="en-US" b="1" i="0" dirty="0">
                <a:effectLst/>
                <a:latin typeface="-apple-system"/>
              </a:rPr>
              <a:t>Kafka Raft metadata mode</a:t>
            </a:r>
            <a:r>
              <a:rPr lang="en-US" b="0" i="0" dirty="0">
                <a:effectLst/>
                <a:latin typeface="-apple-system"/>
              </a:rPr>
              <a:t>. We can say shortly, </a:t>
            </a:r>
            <a:r>
              <a:rPr lang="en-US" b="1" i="0" dirty="0" err="1">
                <a:effectLst/>
                <a:latin typeface="-apple-system"/>
              </a:rPr>
              <a:t>KRaft</a:t>
            </a:r>
            <a:r>
              <a:rPr lang="en-US" b="1" i="0" dirty="0">
                <a:effectLst/>
                <a:latin typeface="-apple-system"/>
              </a:rPr>
              <a:t>.</a:t>
            </a:r>
            <a:r>
              <a:rPr lang="en-US" b="0" i="0" dirty="0">
                <a:effectLst/>
                <a:latin typeface="-apple-system"/>
              </a:rPr>
              <a:t> It provides to us the kafka metadata information will be stored as a partition within kafka itself.</a:t>
            </a:r>
            <a:br>
              <a:rPr lang="en-US" b="0" i="0" dirty="0">
                <a:effectLst/>
                <a:latin typeface="-apple-system"/>
              </a:rPr>
            </a:br>
            <a:br>
              <a:rPr lang="en-US" b="0" i="0" dirty="0">
                <a:effectLst/>
                <a:latin typeface="-apple-system"/>
              </a:rPr>
            </a:br>
            <a:r>
              <a:rPr lang="en-US" dirty="0">
                <a:hlinkClick r:id="rId2"/>
              </a:rPr>
              <a:t>(19) Using Kafka without ZooKeeper | LinkedIn</a:t>
            </a:r>
            <a:endParaRPr lang="en-US" b="0" i="0" dirty="0">
              <a:effectLst/>
              <a:latin typeface="-apple-system"/>
            </a:endParaRPr>
          </a:p>
        </p:txBody>
      </p:sp>
    </p:spTree>
    <p:extLst>
      <p:ext uri="{BB962C8B-B14F-4D97-AF65-F5344CB8AC3E}">
        <p14:creationId xmlns:p14="http://schemas.microsoft.com/office/powerpoint/2010/main" val="4008935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05C85-760D-48DC-91BC-BB17A1B91B74}"/>
              </a:ext>
            </a:extLst>
          </p:cNvPr>
          <p:cNvSpPr>
            <a:spLocks noGrp="1"/>
          </p:cNvSpPr>
          <p:nvPr>
            <p:ph type="title"/>
          </p:nvPr>
        </p:nvSpPr>
        <p:spPr>
          <a:xfrm>
            <a:off x="680321" y="753228"/>
            <a:ext cx="9613861" cy="1080938"/>
          </a:xfrm>
        </p:spPr>
        <p:txBody>
          <a:bodyPr>
            <a:normAutofit/>
          </a:bodyPr>
          <a:lstStyle/>
          <a:p>
            <a:r>
              <a:rPr lang="en-US" dirty="0"/>
              <a:t>Message Compression in Kafka</a:t>
            </a:r>
          </a:p>
        </p:txBody>
      </p:sp>
      <p:sp>
        <p:nvSpPr>
          <p:cNvPr id="9" name="Content Placeholder 8">
            <a:extLst>
              <a:ext uri="{FF2B5EF4-FFF2-40B4-BE49-F238E27FC236}">
                <a16:creationId xmlns:a16="http://schemas.microsoft.com/office/drawing/2014/main" id="{5B4D78AB-D06E-8650-D5DF-466E8470A131}"/>
              </a:ext>
            </a:extLst>
          </p:cNvPr>
          <p:cNvSpPr>
            <a:spLocks noGrp="1"/>
          </p:cNvSpPr>
          <p:nvPr>
            <p:ph idx="1"/>
          </p:nvPr>
        </p:nvSpPr>
        <p:spPr>
          <a:xfrm>
            <a:off x="680322" y="2336873"/>
            <a:ext cx="6655426" cy="3599316"/>
          </a:xfrm>
        </p:spPr>
        <p:txBody>
          <a:bodyPr>
            <a:normAutofit/>
          </a:bodyPr>
          <a:lstStyle/>
          <a:p>
            <a:r>
              <a:rPr lang="en-US" sz="2000" b="0" i="0" dirty="0">
                <a:effectLst/>
                <a:latin typeface="-apple-system"/>
              </a:rPr>
              <a:t>Producers transmit data to brokers in JSON format in Kafka. </a:t>
            </a:r>
          </a:p>
          <a:p>
            <a:r>
              <a:rPr lang="en-US" sz="2000" b="0" i="0" dirty="0">
                <a:effectLst/>
                <a:latin typeface="-apple-system"/>
              </a:rPr>
              <a:t>The JSON format stores data in string form, which can result in several duplicate records being stored in the Kafka topic. As a result, the amount of disc space used increases. </a:t>
            </a:r>
          </a:p>
          <a:p>
            <a:r>
              <a:rPr lang="en-US" sz="2000" b="0" i="0" dirty="0">
                <a:effectLst/>
                <a:latin typeface="-apple-system"/>
              </a:rPr>
              <a:t>As a result, before delivering messages to Kafka, compression or delaying of data is performed to save disk space. </a:t>
            </a:r>
          </a:p>
          <a:p>
            <a:r>
              <a:rPr lang="en-US" sz="2000" b="0" i="0" dirty="0">
                <a:effectLst/>
                <a:latin typeface="-apple-system"/>
              </a:rPr>
              <a:t>Because message compression is performed on the producer side, no changes to the consumer or broker setup are required.</a:t>
            </a:r>
            <a:endParaRPr lang="en-US" sz="2000" dirty="0"/>
          </a:p>
        </p:txBody>
      </p:sp>
      <p:pic>
        <p:nvPicPr>
          <p:cNvPr id="5" name="Content Placeholder 4" descr="Diagram&#10;&#10;Description automatically generated">
            <a:extLst>
              <a:ext uri="{FF2B5EF4-FFF2-40B4-BE49-F238E27FC236}">
                <a16:creationId xmlns:a16="http://schemas.microsoft.com/office/drawing/2014/main" id="{51CF84E5-456D-47D1-B386-D4C3227E20C3}"/>
              </a:ext>
            </a:extLst>
          </p:cNvPr>
          <p:cNvPicPr>
            <a:picLocks noChangeAspect="1"/>
          </p:cNvPicPr>
          <p:nvPr/>
        </p:nvPicPr>
        <p:blipFill>
          <a:blip r:embed="rId2"/>
          <a:stretch>
            <a:fillRect/>
          </a:stretch>
        </p:blipFill>
        <p:spPr>
          <a:xfrm>
            <a:off x="7801510" y="2337326"/>
            <a:ext cx="3710168" cy="359886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034841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70D4-6CEF-45EA-9CF0-9E58DC1E50FD}"/>
              </a:ext>
            </a:extLst>
          </p:cNvPr>
          <p:cNvSpPr>
            <a:spLocks noGrp="1"/>
          </p:cNvSpPr>
          <p:nvPr>
            <p:ph type="title"/>
          </p:nvPr>
        </p:nvSpPr>
        <p:spPr/>
        <p:txBody>
          <a:bodyPr/>
          <a:lstStyle/>
          <a:p>
            <a:r>
              <a:rPr lang="en-US" dirty="0"/>
              <a:t>Message Compression: </a:t>
            </a:r>
            <a:br>
              <a:rPr lang="en-US" dirty="0"/>
            </a:br>
            <a:r>
              <a:rPr lang="en-US" dirty="0"/>
              <a:t>Need/Advantages &amp; Disadvantages</a:t>
            </a:r>
          </a:p>
        </p:txBody>
      </p:sp>
      <p:sp>
        <p:nvSpPr>
          <p:cNvPr id="3" name="Content Placeholder 2">
            <a:extLst>
              <a:ext uri="{FF2B5EF4-FFF2-40B4-BE49-F238E27FC236}">
                <a16:creationId xmlns:a16="http://schemas.microsoft.com/office/drawing/2014/main" id="{5AEE6DF4-559D-4AA7-8579-3DDA88642079}"/>
              </a:ext>
            </a:extLst>
          </p:cNvPr>
          <p:cNvSpPr>
            <a:spLocks noGrp="1"/>
          </p:cNvSpPr>
          <p:nvPr>
            <p:ph idx="1"/>
          </p:nvPr>
        </p:nvSpPr>
        <p:spPr>
          <a:xfrm>
            <a:off x="680321" y="2336873"/>
            <a:ext cx="11196605" cy="3599316"/>
          </a:xfrm>
        </p:spPr>
        <p:txBody>
          <a:bodyPr>
            <a:noAutofit/>
          </a:bodyPr>
          <a:lstStyle/>
          <a:p>
            <a:pPr marL="0" indent="0" algn="l">
              <a:buNone/>
            </a:pPr>
            <a:r>
              <a:rPr lang="en-US" sz="1800" b="1" i="0" dirty="0">
                <a:effectLst/>
                <a:highlight>
                  <a:srgbClr val="000080"/>
                </a:highlight>
                <a:latin typeface="-apple-system"/>
              </a:rPr>
              <a:t>Need/Advantages:</a:t>
            </a:r>
          </a:p>
          <a:p>
            <a:pPr algn="l">
              <a:buFont typeface="Arial" panose="020B0604020202020204" pitchFamily="34" charset="0"/>
              <a:buChar char="•"/>
            </a:pPr>
            <a:r>
              <a:rPr lang="en-US" sz="1800" dirty="0">
                <a:latin typeface="-apple-system"/>
              </a:rPr>
              <a:t>Reduction in size =&gt; </a:t>
            </a:r>
            <a:r>
              <a:rPr lang="en-US" sz="1800" b="1" dirty="0">
                <a:latin typeface="-apple-system"/>
              </a:rPr>
              <a:t>Decreased latency </a:t>
            </a:r>
            <a:r>
              <a:rPr lang="en-US" sz="1800" dirty="0">
                <a:latin typeface="-apple-system"/>
              </a:rPr>
              <a:t>of messages transmitted to Kafka. </a:t>
            </a:r>
          </a:p>
          <a:p>
            <a:pPr algn="l">
              <a:buFont typeface="Arial" panose="020B0604020202020204" pitchFamily="34" charset="0"/>
              <a:buChar char="•"/>
            </a:pPr>
            <a:r>
              <a:rPr lang="en-US" sz="1800" b="0" i="0" dirty="0">
                <a:effectLst/>
                <a:latin typeface="-apple-system"/>
              </a:rPr>
              <a:t>Producers can </a:t>
            </a:r>
            <a:r>
              <a:rPr lang="en-US" sz="1800" b="1" i="0" dirty="0">
                <a:effectLst/>
                <a:latin typeface="-apple-system"/>
              </a:rPr>
              <a:t>send more net messages to the broker</a:t>
            </a:r>
            <a:r>
              <a:rPr lang="en-US" sz="1800" b="0" i="0" dirty="0">
                <a:effectLst/>
                <a:latin typeface="-apple-system"/>
              </a:rPr>
              <a:t> with less bandwidth.</a:t>
            </a:r>
          </a:p>
          <a:p>
            <a:pPr algn="l">
              <a:buFont typeface="Arial" panose="020B0604020202020204" pitchFamily="34" charset="0"/>
              <a:buChar char="•"/>
            </a:pPr>
            <a:r>
              <a:rPr lang="en-US" sz="1800" b="0" i="0" dirty="0">
                <a:effectLst/>
                <a:latin typeface="-apple-system"/>
              </a:rPr>
              <a:t>When data is saved in Kafka using cloud platforms, it can save money in circumstances where cloud services are paid.</a:t>
            </a:r>
          </a:p>
          <a:p>
            <a:pPr algn="l">
              <a:buFont typeface="Arial" panose="020B0604020202020204" pitchFamily="34" charset="0"/>
              <a:buChar char="•"/>
            </a:pPr>
            <a:r>
              <a:rPr lang="en-US" sz="1800" b="0" i="0" dirty="0">
                <a:effectLst/>
                <a:latin typeface="-apple-system"/>
              </a:rPr>
              <a:t>Message compression reduces the amount of data stored on disk, allowing </a:t>
            </a:r>
            <a:r>
              <a:rPr lang="en-US" sz="1800" b="1" i="0" dirty="0">
                <a:effectLst/>
                <a:latin typeface="-apple-system"/>
              </a:rPr>
              <a:t>for faster read and write operations</a:t>
            </a:r>
            <a:r>
              <a:rPr lang="en-US" sz="1800" b="0" i="0" dirty="0">
                <a:effectLst/>
                <a:latin typeface="-apple-system"/>
              </a:rPr>
              <a:t>.</a:t>
            </a:r>
          </a:p>
          <a:p>
            <a:pPr marL="0" indent="0" algn="l">
              <a:buNone/>
            </a:pPr>
            <a:endParaRPr lang="en-US" sz="1800" b="0" i="0" dirty="0">
              <a:effectLst/>
              <a:latin typeface="-apple-system"/>
            </a:endParaRPr>
          </a:p>
          <a:p>
            <a:pPr marL="0" indent="0" algn="l">
              <a:buNone/>
            </a:pPr>
            <a:r>
              <a:rPr lang="en-US" sz="1800" b="1" dirty="0">
                <a:highlight>
                  <a:srgbClr val="000080"/>
                </a:highlight>
                <a:latin typeface="-apple-system"/>
              </a:rPr>
              <a:t>D</a:t>
            </a:r>
            <a:r>
              <a:rPr lang="en-US" sz="1800" b="1" i="0" dirty="0">
                <a:effectLst/>
                <a:highlight>
                  <a:srgbClr val="000080"/>
                </a:highlight>
                <a:latin typeface="-apple-system"/>
              </a:rPr>
              <a:t>isadvantages :</a:t>
            </a:r>
          </a:p>
          <a:p>
            <a:pPr algn="l">
              <a:buFont typeface="Arial" panose="020B0604020202020204" pitchFamily="34" charset="0"/>
              <a:buChar char="•"/>
            </a:pPr>
            <a:r>
              <a:rPr lang="en-US" sz="1800" b="0" i="0" dirty="0">
                <a:effectLst/>
                <a:latin typeface="-apple-system"/>
              </a:rPr>
              <a:t>Producers must use some CPU cycles to compress their work.</a:t>
            </a:r>
          </a:p>
          <a:p>
            <a:pPr algn="l">
              <a:buFont typeface="Arial" panose="020B0604020202020204" pitchFamily="34" charset="0"/>
              <a:buChar char="•"/>
            </a:pPr>
            <a:r>
              <a:rPr lang="en-US" sz="1800" b="0" i="0" dirty="0">
                <a:effectLst/>
                <a:latin typeface="-apple-system"/>
              </a:rPr>
              <a:t>Decompression takes up several CPU cycles for consumers.</a:t>
            </a:r>
          </a:p>
          <a:p>
            <a:pPr algn="l">
              <a:buFont typeface="Arial" panose="020B0604020202020204" pitchFamily="34" charset="0"/>
              <a:buChar char="•"/>
            </a:pPr>
            <a:r>
              <a:rPr lang="en-US" sz="1800" b="1" i="0" dirty="0">
                <a:effectLst/>
                <a:latin typeface="-apple-system"/>
              </a:rPr>
              <a:t>Compression and decompression place a higher burden on the CPU</a:t>
            </a:r>
            <a:r>
              <a:rPr lang="en-US" sz="1800" b="0" i="0" dirty="0">
                <a:effectLst/>
                <a:latin typeface="-apple-system"/>
              </a:rPr>
              <a:t>.</a:t>
            </a:r>
          </a:p>
          <a:p>
            <a:pPr marL="0" indent="0">
              <a:buNone/>
            </a:pPr>
            <a:endParaRPr lang="en-US" sz="1800" dirty="0"/>
          </a:p>
        </p:txBody>
      </p:sp>
    </p:spTree>
    <p:extLst>
      <p:ext uri="{BB962C8B-B14F-4D97-AF65-F5344CB8AC3E}">
        <p14:creationId xmlns:p14="http://schemas.microsoft.com/office/powerpoint/2010/main" val="1974246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791A8-ED7F-47D6-814D-52D9A26D7144}"/>
              </a:ext>
            </a:extLst>
          </p:cNvPr>
          <p:cNvSpPr>
            <a:spLocks noGrp="1"/>
          </p:cNvSpPr>
          <p:nvPr>
            <p:ph type="title"/>
          </p:nvPr>
        </p:nvSpPr>
        <p:spPr>
          <a:xfrm>
            <a:off x="680321" y="753228"/>
            <a:ext cx="9613861" cy="1080938"/>
          </a:xfrm>
        </p:spPr>
        <p:txBody>
          <a:bodyPr>
            <a:normAutofit/>
          </a:bodyPr>
          <a:lstStyle/>
          <a:p>
            <a:r>
              <a:rPr lang="en-US" dirty="0"/>
              <a:t>Log Compaction in Kafka</a:t>
            </a:r>
          </a:p>
        </p:txBody>
      </p:sp>
      <p:sp>
        <p:nvSpPr>
          <p:cNvPr id="3" name="Content Placeholder 2">
            <a:extLst>
              <a:ext uri="{FF2B5EF4-FFF2-40B4-BE49-F238E27FC236}">
                <a16:creationId xmlns:a16="http://schemas.microsoft.com/office/drawing/2014/main" id="{B79F3805-95F6-4F83-A835-ACFDD571F42A}"/>
              </a:ext>
            </a:extLst>
          </p:cNvPr>
          <p:cNvSpPr>
            <a:spLocks noGrp="1"/>
          </p:cNvSpPr>
          <p:nvPr>
            <p:ph idx="1"/>
          </p:nvPr>
        </p:nvSpPr>
        <p:spPr>
          <a:xfrm>
            <a:off x="680322" y="2336873"/>
            <a:ext cx="5620117" cy="3599316"/>
          </a:xfrm>
        </p:spPr>
        <p:txBody>
          <a:bodyPr>
            <a:noAutofit/>
          </a:bodyPr>
          <a:lstStyle/>
          <a:p>
            <a:r>
              <a:rPr lang="en-US" sz="2000" b="0" i="0" dirty="0">
                <a:effectLst/>
                <a:latin typeface="-apple-system"/>
              </a:rPr>
              <a:t>Log compaction is a way through which Kafka assures that for each topic partition, at least the last known value for each message key within the log of data is kept. </a:t>
            </a:r>
          </a:p>
          <a:p>
            <a:r>
              <a:rPr lang="en-US" sz="2000" b="0" i="0" dirty="0">
                <a:effectLst/>
                <a:latin typeface="-apple-system"/>
              </a:rPr>
              <a:t>This allows for the restoration of state following an application crash or a system failure. </a:t>
            </a:r>
          </a:p>
          <a:p>
            <a:r>
              <a:rPr lang="en-US" sz="2000" b="0" i="0" dirty="0">
                <a:effectLst/>
                <a:latin typeface="-apple-system"/>
              </a:rPr>
              <a:t>During any operational maintenance, it allows refreshing caches after an application restarts. </a:t>
            </a:r>
          </a:p>
          <a:p>
            <a:r>
              <a:rPr lang="en-US" sz="2000" b="0" i="0" dirty="0">
                <a:effectLst/>
                <a:latin typeface="-apple-system"/>
              </a:rPr>
              <a:t>Any consumer processing the log from the beginning will be able to see at least the final state of all records in the order in which they were written, because of the log compaction.</a:t>
            </a:r>
            <a:endParaRPr lang="en-US" sz="2000" dirty="0"/>
          </a:p>
        </p:txBody>
      </p:sp>
      <p:pic>
        <p:nvPicPr>
          <p:cNvPr id="5" name="Picture 4">
            <a:extLst>
              <a:ext uri="{FF2B5EF4-FFF2-40B4-BE49-F238E27FC236}">
                <a16:creationId xmlns:a16="http://schemas.microsoft.com/office/drawing/2014/main" id="{C1FE6710-EC5E-4F99-B758-3A9286A204AB}"/>
              </a:ext>
            </a:extLst>
          </p:cNvPr>
          <p:cNvPicPr>
            <a:picLocks noChangeAspect="1"/>
          </p:cNvPicPr>
          <p:nvPr/>
        </p:nvPicPr>
        <p:blipFill>
          <a:blip r:embed="rId2"/>
          <a:stretch>
            <a:fillRect/>
          </a:stretch>
        </p:blipFill>
        <p:spPr>
          <a:xfrm>
            <a:off x="6788671" y="2336873"/>
            <a:ext cx="5051035" cy="359886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589830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71C0-79D4-4D5F-ACBB-C50BB96BFD54}"/>
              </a:ext>
            </a:extLst>
          </p:cNvPr>
          <p:cNvSpPr>
            <a:spLocks noGrp="1"/>
          </p:cNvSpPr>
          <p:nvPr>
            <p:ph type="title"/>
          </p:nvPr>
        </p:nvSpPr>
        <p:spPr>
          <a:xfrm>
            <a:off x="680321" y="753228"/>
            <a:ext cx="9613861" cy="1080938"/>
          </a:xfrm>
        </p:spPr>
        <p:txBody>
          <a:bodyPr>
            <a:normAutofit/>
          </a:bodyPr>
          <a:lstStyle/>
          <a:p>
            <a:r>
              <a:rPr lang="en-US" dirty="0"/>
              <a:t>Quotas in Kafka</a:t>
            </a:r>
          </a:p>
        </p:txBody>
      </p:sp>
      <p:sp>
        <p:nvSpPr>
          <p:cNvPr id="3" name="Content Placeholder 2">
            <a:extLst>
              <a:ext uri="{FF2B5EF4-FFF2-40B4-BE49-F238E27FC236}">
                <a16:creationId xmlns:a16="http://schemas.microsoft.com/office/drawing/2014/main" id="{1EB6A68C-1E32-443A-926D-527827C31244}"/>
              </a:ext>
            </a:extLst>
          </p:cNvPr>
          <p:cNvSpPr>
            <a:spLocks noGrp="1"/>
          </p:cNvSpPr>
          <p:nvPr>
            <p:ph idx="1"/>
          </p:nvPr>
        </p:nvSpPr>
        <p:spPr>
          <a:xfrm>
            <a:off x="368088" y="2236512"/>
            <a:ext cx="5307883" cy="3599316"/>
          </a:xfrm>
        </p:spPr>
        <p:txBody>
          <a:bodyPr>
            <a:noAutofit/>
          </a:bodyPr>
          <a:lstStyle/>
          <a:p>
            <a:r>
              <a:rPr lang="en-US" sz="2000" b="0" i="0" dirty="0">
                <a:effectLst/>
                <a:latin typeface="-apple-system"/>
              </a:rPr>
              <a:t>A Kafka cluster can apply quotas on producers and fetch requests as of Kafka 0.9. </a:t>
            </a:r>
          </a:p>
          <a:p>
            <a:r>
              <a:rPr lang="en-US" sz="2000" b="1" i="0" dirty="0">
                <a:effectLst/>
                <a:highlight>
                  <a:srgbClr val="000080"/>
                </a:highlight>
                <a:latin typeface="-apple-system"/>
              </a:rPr>
              <a:t>Quotas</a:t>
            </a:r>
            <a:r>
              <a:rPr lang="en-US" sz="2000" b="1" i="0" dirty="0">
                <a:effectLst/>
                <a:latin typeface="-apple-system"/>
              </a:rPr>
              <a:t> are byte-rate limits that are set for each client-id. </a:t>
            </a:r>
          </a:p>
          <a:p>
            <a:r>
              <a:rPr lang="en-US" sz="2000" b="0" i="0" dirty="0">
                <a:effectLst/>
                <a:latin typeface="-apple-system"/>
              </a:rPr>
              <a:t>A </a:t>
            </a:r>
            <a:r>
              <a:rPr lang="en-US" sz="2000" b="1" i="0" dirty="0">
                <a:effectLst/>
                <a:highlight>
                  <a:srgbClr val="000080"/>
                </a:highlight>
                <a:latin typeface="-apple-system"/>
              </a:rPr>
              <a:t>client-id</a:t>
            </a:r>
            <a:r>
              <a:rPr lang="en-US" sz="2000" b="0" i="0" dirty="0">
                <a:effectLst/>
                <a:latin typeface="-apple-system"/>
              </a:rPr>
              <a:t> is a logical identifier for a request-making application. A single client-id can therefore link to numerous producers and client instances. The quota will be applied to them all as a single unit. </a:t>
            </a:r>
          </a:p>
          <a:p>
            <a:r>
              <a:rPr lang="en-US" sz="2000" b="0" i="0" dirty="0">
                <a:effectLst/>
                <a:latin typeface="-apple-system"/>
              </a:rPr>
              <a:t>Quotas </a:t>
            </a:r>
            <a:r>
              <a:rPr lang="en-US" sz="2000" b="1" i="1" dirty="0">
                <a:effectLst/>
                <a:latin typeface="-apple-system"/>
              </a:rPr>
              <a:t>prevent a single application from monopolizing broker resources and causing network saturation </a:t>
            </a:r>
            <a:r>
              <a:rPr lang="en-US" sz="2000" b="0" i="0" dirty="0">
                <a:effectLst/>
                <a:latin typeface="-apple-system"/>
              </a:rPr>
              <a:t>by consuming extremely large amounts of data.</a:t>
            </a:r>
            <a:endParaRPr lang="en-US" sz="2000" dirty="0"/>
          </a:p>
        </p:txBody>
      </p:sp>
      <p:pic>
        <p:nvPicPr>
          <p:cNvPr id="5" name="Picture 4">
            <a:extLst>
              <a:ext uri="{FF2B5EF4-FFF2-40B4-BE49-F238E27FC236}">
                <a16:creationId xmlns:a16="http://schemas.microsoft.com/office/drawing/2014/main" id="{1501CEBC-2570-480F-8A02-C5E18301C538}"/>
              </a:ext>
            </a:extLst>
          </p:cNvPr>
          <p:cNvPicPr>
            <a:picLocks noChangeAspect="1"/>
          </p:cNvPicPr>
          <p:nvPr/>
        </p:nvPicPr>
        <p:blipFill>
          <a:blip r:embed="rId2"/>
          <a:stretch>
            <a:fillRect/>
          </a:stretch>
        </p:blipFill>
        <p:spPr>
          <a:xfrm>
            <a:off x="6349281" y="2236512"/>
            <a:ext cx="5639886" cy="386826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116780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D1FD-65D5-47CF-872A-8D43A5336E13}"/>
              </a:ext>
            </a:extLst>
          </p:cNvPr>
          <p:cNvSpPr>
            <a:spLocks noGrp="1"/>
          </p:cNvSpPr>
          <p:nvPr>
            <p:ph type="title"/>
          </p:nvPr>
        </p:nvSpPr>
        <p:spPr/>
        <p:txBody>
          <a:bodyPr/>
          <a:lstStyle/>
          <a:p>
            <a:r>
              <a:rPr lang="en-US" dirty="0"/>
              <a:t>Geo-Replication</a:t>
            </a:r>
          </a:p>
        </p:txBody>
      </p:sp>
      <p:sp>
        <p:nvSpPr>
          <p:cNvPr id="3" name="Content Placeholder 2">
            <a:extLst>
              <a:ext uri="{FF2B5EF4-FFF2-40B4-BE49-F238E27FC236}">
                <a16:creationId xmlns:a16="http://schemas.microsoft.com/office/drawing/2014/main" id="{95FB20B9-BF82-4ED5-880F-5914BF822EFE}"/>
              </a:ext>
            </a:extLst>
          </p:cNvPr>
          <p:cNvSpPr>
            <a:spLocks noGrp="1"/>
          </p:cNvSpPr>
          <p:nvPr>
            <p:ph idx="1"/>
          </p:nvPr>
        </p:nvSpPr>
        <p:spPr/>
        <p:txBody>
          <a:bodyPr/>
          <a:lstStyle/>
          <a:p>
            <a:pPr>
              <a:buFontTx/>
              <a:buChar char="-"/>
            </a:pPr>
            <a:r>
              <a:rPr lang="en-US" b="0" i="0" dirty="0">
                <a:effectLst/>
                <a:latin typeface="-apple-system"/>
              </a:rPr>
              <a:t>Geo-Replication is a Kafka feature that allows messages in one cluster to be copied across many data centers or cloud regions. </a:t>
            </a:r>
          </a:p>
          <a:p>
            <a:pPr>
              <a:buFontTx/>
              <a:buChar char="-"/>
            </a:pPr>
            <a:r>
              <a:rPr lang="en-US" b="0" i="0" dirty="0">
                <a:effectLst/>
                <a:latin typeface="-apple-system"/>
              </a:rPr>
              <a:t>Geo-replication entails replicating all of the files and storing them throughout the globe if necessary. </a:t>
            </a:r>
          </a:p>
          <a:p>
            <a:pPr>
              <a:buFontTx/>
              <a:buChar char="-"/>
            </a:pPr>
            <a:r>
              <a:rPr lang="en-US" b="0" i="0" dirty="0">
                <a:effectLst/>
                <a:latin typeface="-apple-system"/>
              </a:rPr>
              <a:t>Geo-replication can be accomplished with Kafka's </a:t>
            </a:r>
            <a:r>
              <a:rPr lang="en-US" b="1" i="0" dirty="0">
                <a:effectLst/>
                <a:latin typeface="-apple-system"/>
              </a:rPr>
              <a:t>MirrorMaker Tool</a:t>
            </a:r>
            <a:r>
              <a:rPr lang="en-US" b="0" i="0" dirty="0">
                <a:effectLst/>
                <a:latin typeface="-apple-system"/>
              </a:rPr>
              <a:t>. </a:t>
            </a:r>
          </a:p>
          <a:p>
            <a:pPr>
              <a:buFontTx/>
              <a:buChar char="-"/>
            </a:pPr>
            <a:r>
              <a:rPr lang="en-US" b="0" i="0" dirty="0">
                <a:effectLst/>
                <a:latin typeface="-apple-system"/>
              </a:rPr>
              <a:t>Geo-replication is a technique for ensuring data backup</a:t>
            </a:r>
            <a:endParaRPr lang="en-US" dirty="0"/>
          </a:p>
        </p:txBody>
      </p:sp>
    </p:spTree>
    <p:extLst>
      <p:ext uri="{BB962C8B-B14F-4D97-AF65-F5344CB8AC3E}">
        <p14:creationId xmlns:p14="http://schemas.microsoft.com/office/powerpoint/2010/main" val="353270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E1E4-BB7F-4291-A2F7-17DEEBE00B68}"/>
              </a:ext>
            </a:extLst>
          </p:cNvPr>
          <p:cNvSpPr>
            <a:spLocks noGrp="1"/>
          </p:cNvSpPr>
          <p:nvPr>
            <p:ph type="title"/>
          </p:nvPr>
        </p:nvSpPr>
        <p:spPr/>
        <p:txBody>
          <a:bodyPr/>
          <a:lstStyle/>
          <a:p>
            <a:r>
              <a:rPr lang="en-US" b="1" dirty="0">
                <a:latin typeface="-apple-system"/>
              </a:rPr>
              <a:t>C</a:t>
            </a:r>
            <a:r>
              <a:rPr lang="en-US" b="1" i="0" dirty="0">
                <a:effectLst/>
                <a:latin typeface="-apple-system"/>
              </a:rPr>
              <a:t>hanging the retention time in Kafka at runtime</a:t>
            </a:r>
            <a:endParaRPr lang="en-US" dirty="0"/>
          </a:p>
        </p:txBody>
      </p:sp>
      <p:sp>
        <p:nvSpPr>
          <p:cNvPr id="3" name="Content Placeholder 2">
            <a:extLst>
              <a:ext uri="{FF2B5EF4-FFF2-40B4-BE49-F238E27FC236}">
                <a16:creationId xmlns:a16="http://schemas.microsoft.com/office/drawing/2014/main" id="{FCE17FBB-4FA5-47B8-A769-CE4C8BE03B6A}"/>
              </a:ext>
            </a:extLst>
          </p:cNvPr>
          <p:cNvSpPr>
            <a:spLocks noGrp="1"/>
          </p:cNvSpPr>
          <p:nvPr>
            <p:ph idx="1"/>
          </p:nvPr>
        </p:nvSpPr>
        <p:spPr>
          <a:xfrm>
            <a:off x="680321" y="2336873"/>
            <a:ext cx="10327990" cy="3599316"/>
          </a:xfrm>
        </p:spPr>
        <p:txBody>
          <a:bodyPr>
            <a:normAutofit lnSpcReduction="10000"/>
          </a:bodyPr>
          <a:lstStyle/>
          <a:p>
            <a:pPr algn="l"/>
            <a:r>
              <a:rPr lang="en-US" b="0" i="0" dirty="0">
                <a:effectLst/>
                <a:latin typeface="-apple-system"/>
              </a:rPr>
              <a:t>A topic's retention time can be configured in Kafka. </a:t>
            </a:r>
          </a:p>
          <a:p>
            <a:pPr algn="l"/>
            <a:r>
              <a:rPr lang="en-US" b="0" i="0" dirty="0">
                <a:effectLst/>
                <a:latin typeface="-apple-system"/>
              </a:rPr>
              <a:t>A topic's </a:t>
            </a:r>
            <a:r>
              <a:rPr lang="en-US" b="1" i="0" dirty="0">
                <a:effectLst/>
                <a:latin typeface="-apple-system"/>
              </a:rPr>
              <a:t>default retention time is seven days</a:t>
            </a:r>
            <a:r>
              <a:rPr lang="en-US" b="0" i="0" dirty="0">
                <a:effectLst/>
                <a:latin typeface="-apple-system"/>
              </a:rPr>
              <a:t>. </a:t>
            </a:r>
          </a:p>
          <a:p>
            <a:pPr algn="l"/>
            <a:r>
              <a:rPr lang="en-US" b="0" i="0" dirty="0">
                <a:effectLst/>
                <a:latin typeface="-apple-system"/>
              </a:rPr>
              <a:t>While creating a new subject, we can set the retention time. When a topic is generated, the broker's property </a:t>
            </a:r>
            <a:r>
              <a:rPr lang="en-US" b="1" i="0" dirty="0">
                <a:effectLst/>
                <a:highlight>
                  <a:srgbClr val="000080"/>
                </a:highlight>
                <a:latin typeface="-apple-system"/>
              </a:rPr>
              <a:t>log.retention.hours </a:t>
            </a:r>
            <a:r>
              <a:rPr lang="en-US" b="0" i="0" dirty="0">
                <a:effectLst/>
                <a:latin typeface="-apple-system"/>
              </a:rPr>
              <a:t>are used to set the retention time. </a:t>
            </a:r>
          </a:p>
          <a:p>
            <a:pPr algn="l"/>
            <a:r>
              <a:rPr lang="en-US" b="0" i="0" dirty="0">
                <a:effectLst/>
                <a:latin typeface="-apple-system"/>
              </a:rPr>
              <a:t>When configurations for a currently operating topic need to be modified, kafka-topic.sh must be used.</a:t>
            </a:r>
          </a:p>
          <a:p>
            <a:pPr algn="l"/>
            <a:r>
              <a:rPr lang="en-US" b="0" i="0" dirty="0">
                <a:effectLst/>
                <a:latin typeface="-apple-system"/>
              </a:rPr>
              <a:t>The right command is determined on the Kafka version in use:</a:t>
            </a:r>
            <a:br>
              <a:rPr lang="en-US" b="0" i="0" dirty="0">
                <a:effectLst/>
                <a:latin typeface="-apple-system"/>
              </a:rPr>
            </a:br>
            <a:r>
              <a:rPr lang="en-US" b="0" i="0" dirty="0">
                <a:effectLst/>
                <a:latin typeface="-apple-system"/>
              </a:rPr>
              <a:t>- The command to use up to </a:t>
            </a:r>
            <a:r>
              <a:rPr lang="en-US" b="0" i="0" dirty="0">
                <a:effectLst/>
                <a:highlight>
                  <a:srgbClr val="000080"/>
                </a:highlight>
                <a:latin typeface="-apple-system"/>
              </a:rPr>
              <a:t>0.8.2</a:t>
            </a:r>
            <a:r>
              <a:rPr lang="en-US" b="0" i="0" dirty="0">
                <a:effectLst/>
                <a:latin typeface="-apple-system"/>
              </a:rPr>
              <a:t> is </a:t>
            </a:r>
            <a:r>
              <a:rPr lang="en-US" b="0" i="0" dirty="0">
                <a:effectLst/>
                <a:highlight>
                  <a:srgbClr val="000080"/>
                </a:highlight>
                <a:latin typeface="-apple-system"/>
              </a:rPr>
              <a:t>kafka-topics.sh --alter</a:t>
            </a:r>
            <a:r>
              <a:rPr lang="en-US" b="0" i="0" dirty="0">
                <a:effectLst/>
                <a:latin typeface="-apple-system"/>
              </a:rPr>
              <a:t>.</a:t>
            </a:r>
            <a:br>
              <a:rPr lang="en-US" b="0" i="0" dirty="0">
                <a:effectLst/>
                <a:latin typeface="-apple-system"/>
              </a:rPr>
            </a:br>
            <a:r>
              <a:rPr lang="en-US" b="0" i="0" dirty="0">
                <a:effectLst/>
                <a:latin typeface="-apple-system"/>
              </a:rPr>
              <a:t>- Use </a:t>
            </a:r>
            <a:r>
              <a:rPr lang="en-US" b="0" i="0" dirty="0">
                <a:effectLst/>
                <a:highlight>
                  <a:srgbClr val="000080"/>
                </a:highlight>
                <a:latin typeface="-apple-system"/>
              </a:rPr>
              <a:t>kafka-configs.sh --alter </a:t>
            </a:r>
            <a:r>
              <a:rPr lang="en-US" b="0" i="0" dirty="0">
                <a:effectLst/>
                <a:latin typeface="-apple-system"/>
              </a:rPr>
              <a:t>starting with version </a:t>
            </a:r>
            <a:r>
              <a:rPr lang="en-US" b="0" i="0" dirty="0">
                <a:effectLst/>
                <a:highlight>
                  <a:srgbClr val="000080"/>
                </a:highlight>
                <a:latin typeface="-apple-system"/>
              </a:rPr>
              <a:t>0.9.0 </a:t>
            </a:r>
          </a:p>
          <a:p>
            <a:pPr marL="0" indent="0">
              <a:buNone/>
            </a:pPr>
            <a:endParaRPr lang="en-US" dirty="0"/>
          </a:p>
        </p:txBody>
      </p:sp>
    </p:spTree>
    <p:extLst>
      <p:ext uri="{BB962C8B-B14F-4D97-AF65-F5344CB8AC3E}">
        <p14:creationId xmlns:p14="http://schemas.microsoft.com/office/powerpoint/2010/main" val="356852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FC00-F14B-44F9-8384-F6C0639BEA37}"/>
              </a:ext>
            </a:extLst>
          </p:cNvPr>
          <p:cNvSpPr>
            <a:spLocks noGrp="1"/>
          </p:cNvSpPr>
          <p:nvPr>
            <p:ph type="title"/>
          </p:nvPr>
        </p:nvSpPr>
        <p:spPr/>
        <p:txBody>
          <a:bodyPr/>
          <a:lstStyle/>
          <a:p>
            <a:r>
              <a:rPr lang="en-US" b="1" dirty="0">
                <a:latin typeface="-apple-system"/>
              </a:rPr>
              <a:t>T</a:t>
            </a:r>
            <a:r>
              <a:rPr lang="en-US" b="1" i="0" dirty="0">
                <a:effectLst/>
                <a:latin typeface="-apple-system"/>
              </a:rPr>
              <a:t>raditional </a:t>
            </a:r>
            <a:r>
              <a:rPr lang="en-US" b="1" dirty="0">
                <a:latin typeface="-apple-system"/>
              </a:rPr>
              <a:t>M</a:t>
            </a:r>
            <a:r>
              <a:rPr lang="en-US" b="1" i="0" dirty="0">
                <a:effectLst/>
                <a:latin typeface="-apple-system"/>
              </a:rPr>
              <a:t>ethods of Message Transfer (1)</a:t>
            </a:r>
            <a:endParaRPr lang="en-US" dirty="0"/>
          </a:p>
        </p:txBody>
      </p:sp>
      <p:sp>
        <p:nvSpPr>
          <p:cNvPr id="3" name="Content Placeholder 2">
            <a:extLst>
              <a:ext uri="{FF2B5EF4-FFF2-40B4-BE49-F238E27FC236}">
                <a16:creationId xmlns:a16="http://schemas.microsoft.com/office/drawing/2014/main" id="{205D8A77-8C62-4E06-8620-17506C96E61C}"/>
              </a:ext>
            </a:extLst>
          </p:cNvPr>
          <p:cNvSpPr>
            <a:spLocks noGrp="1"/>
          </p:cNvSpPr>
          <p:nvPr>
            <p:ph idx="1"/>
          </p:nvPr>
        </p:nvSpPr>
        <p:spPr/>
        <p:txBody>
          <a:bodyPr>
            <a:normAutofit/>
          </a:bodyPr>
          <a:lstStyle/>
          <a:p>
            <a:r>
              <a:rPr lang="en-US" sz="1600" b="1" i="0" dirty="0">
                <a:effectLst/>
                <a:latin typeface="-apple-system"/>
              </a:rPr>
              <a:t>Message Queuing:- </a:t>
            </a:r>
            <a:br>
              <a:rPr lang="en-US" sz="1600" b="1" i="0" dirty="0">
                <a:effectLst/>
                <a:latin typeface="-apple-system"/>
              </a:rPr>
            </a:br>
            <a:br>
              <a:rPr lang="en-US" sz="1600" b="0" i="0" dirty="0">
                <a:effectLst/>
                <a:latin typeface="-apple-system"/>
              </a:rPr>
            </a:br>
            <a:r>
              <a:rPr lang="en-US" sz="1600" b="0" i="0" dirty="0">
                <a:effectLst/>
                <a:latin typeface="-apple-system"/>
              </a:rPr>
              <a:t>A point-to-point technique is used in the message queuing pattern. A message in the queue will be destroyed once it has been consumed, similar to how a message is removed from the server once it has been delivered in the Post Office Protocol. Asynchronous messaging is possible with these queues.</a:t>
            </a:r>
            <a:br>
              <a:rPr lang="en-US" sz="1600" b="0" i="0" dirty="0">
                <a:effectLst/>
                <a:latin typeface="-apple-system"/>
              </a:rPr>
            </a:br>
            <a:br>
              <a:rPr lang="en-US" sz="1600" b="0" i="0" dirty="0">
                <a:effectLst/>
                <a:latin typeface="-apple-system"/>
              </a:rPr>
            </a:br>
            <a:r>
              <a:rPr lang="en-US" sz="1600" b="0" i="0" dirty="0">
                <a:effectLst/>
                <a:latin typeface="-apple-system"/>
              </a:rPr>
              <a:t>If a network problem delays a message's delivery, such as if a consumer is unavailable, the message will be held in the queue until it can be sent. This means that messages aren't always sent in the same order. Instead, they are given on a first-come, first-served basis, which can improve efficiency in some situations.</a:t>
            </a:r>
          </a:p>
        </p:txBody>
      </p:sp>
      <p:pic>
        <p:nvPicPr>
          <p:cNvPr id="5" name="Picture 4">
            <a:extLst>
              <a:ext uri="{FF2B5EF4-FFF2-40B4-BE49-F238E27FC236}">
                <a16:creationId xmlns:a16="http://schemas.microsoft.com/office/drawing/2014/main" id="{3D561EB4-F1AA-4E2A-98D6-06E3026A1693}"/>
              </a:ext>
            </a:extLst>
          </p:cNvPr>
          <p:cNvPicPr>
            <a:picLocks noChangeAspect="1"/>
          </p:cNvPicPr>
          <p:nvPr/>
        </p:nvPicPr>
        <p:blipFill>
          <a:blip r:embed="rId2"/>
          <a:stretch>
            <a:fillRect/>
          </a:stretch>
        </p:blipFill>
        <p:spPr>
          <a:xfrm>
            <a:off x="1704973" y="4572572"/>
            <a:ext cx="7983064" cy="1743318"/>
          </a:xfrm>
          <a:prstGeom prst="rect">
            <a:avLst/>
          </a:prstGeom>
        </p:spPr>
      </p:pic>
    </p:spTree>
    <p:extLst>
      <p:ext uri="{BB962C8B-B14F-4D97-AF65-F5344CB8AC3E}">
        <p14:creationId xmlns:p14="http://schemas.microsoft.com/office/powerpoint/2010/main" val="1237379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7212-44FC-491D-A18D-FA4641CCCB83}"/>
              </a:ext>
            </a:extLst>
          </p:cNvPr>
          <p:cNvSpPr>
            <a:spLocks noGrp="1"/>
          </p:cNvSpPr>
          <p:nvPr>
            <p:ph type="title"/>
          </p:nvPr>
        </p:nvSpPr>
        <p:spPr/>
        <p:txBody>
          <a:bodyPr>
            <a:normAutofit/>
          </a:bodyPr>
          <a:lstStyle/>
          <a:p>
            <a:r>
              <a:rPr lang="en-US" b="1" i="0" dirty="0">
                <a:effectLst/>
                <a:latin typeface="-apple-system"/>
              </a:rPr>
              <a:t>BufferExhaustedException and OutOfMemoryException in Kafka</a:t>
            </a:r>
            <a:endParaRPr lang="en-US" dirty="0"/>
          </a:p>
        </p:txBody>
      </p:sp>
      <p:sp>
        <p:nvSpPr>
          <p:cNvPr id="3" name="Content Placeholder 2">
            <a:extLst>
              <a:ext uri="{FF2B5EF4-FFF2-40B4-BE49-F238E27FC236}">
                <a16:creationId xmlns:a16="http://schemas.microsoft.com/office/drawing/2014/main" id="{847FD00D-C34F-4003-9678-BC9A4D45CD29}"/>
              </a:ext>
            </a:extLst>
          </p:cNvPr>
          <p:cNvSpPr>
            <a:spLocks noGrp="1"/>
          </p:cNvSpPr>
          <p:nvPr>
            <p:ph idx="1"/>
          </p:nvPr>
        </p:nvSpPr>
        <p:spPr>
          <a:xfrm>
            <a:off x="680321" y="2505456"/>
            <a:ext cx="9613860" cy="3599316"/>
          </a:xfrm>
        </p:spPr>
        <p:txBody>
          <a:bodyPr/>
          <a:lstStyle/>
          <a:p>
            <a:pPr algn="l"/>
            <a:r>
              <a:rPr lang="en-US" b="0" i="0" dirty="0">
                <a:effectLst/>
                <a:latin typeface="-apple-system"/>
              </a:rPr>
              <a:t>When the producer can't assign memory to a record because the buffer is full, a </a:t>
            </a:r>
            <a:r>
              <a:rPr lang="en-US" b="1" i="0" dirty="0">
                <a:effectLst/>
                <a:latin typeface="-apple-system"/>
              </a:rPr>
              <a:t>BufferExhaustedException</a:t>
            </a:r>
            <a:r>
              <a:rPr lang="en-US" b="0" i="0" dirty="0">
                <a:effectLst/>
                <a:latin typeface="-apple-system"/>
              </a:rPr>
              <a:t> is thrown. If the producer is in non-blocking mode, and the </a:t>
            </a:r>
            <a:r>
              <a:rPr lang="en-US" b="1" i="1" dirty="0">
                <a:effectLst/>
                <a:latin typeface="-apple-system"/>
              </a:rPr>
              <a:t>rate of production exceeds the rate at which data is transferred from the buffer </a:t>
            </a:r>
            <a:r>
              <a:rPr lang="en-US" b="0" i="0" dirty="0">
                <a:effectLst/>
                <a:latin typeface="-apple-system"/>
              </a:rPr>
              <a:t>for long enough, the allocated buffer will be depleted, the exception will be thrown.</a:t>
            </a:r>
          </a:p>
          <a:p>
            <a:pPr algn="l"/>
            <a:r>
              <a:rPr lang="en-US" b="0" i="0" dirty="0">
                <a:effectLst/>
                <a:latin typeface="-apple-system"/>
              </a:rPr>
              <a:t>If there is a spike in the number of messages sent at a rate quicker than the rate of downstream processing, an </a:t>
            </a:r>
            <a:r>
              <a:rPr lang="en-US" b="1" i="0" dirty="0">
                <a:effectLst/>
                <a:latin typeface="-apple-system"/>
              </a:rPr>
              <a:t>OutOfMemoryException</a:t>
            </a:r>
            <a:r>
              <a:rPr lang="en-US" b="0" i="0" dirty="0">
                <a:effectLst/>
                <a:latin typeface="-apple-system"/>
              </a:rPr>
              <a:t> may arise. As a result, the message queue fills up, consuming memory space.</a:t>
            </a:r>
          </a:p>
          <a:p>
            <a:pPr marL="0" indent="0">
              <a:buNone/>
            </a:pPr>
            <a:endParaRPr lang="en-US" dirty="0"/>
          </a:p>
        </p:txBody>
      </p:sp>
    </p:spTree>
    <p:extLst>
      <p:ext uri="{BB962C8B-B14F-4D97-AF65-F5344CB8AC3E}">
        <p14:creationId xmlns:p14="http://schemas.microsoft.com/office/powerpoint/2010/main" val="12258999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935BC-2258-4C03-9B1B-273AFF5D24E7}"/>
              </a:ext>
            </a:extLst>
          </p:cNvPr>
          <p:cNvSpPr>
            <a:spLocks noGrp="1"/>
          </p:cNvSpPr>
          <p:nvPr>
            <p:ph type="title"/>
          </p:nvPr>
        </p:nvSpPr>
        <p:spPr/>
        <p:txBody>
          <a:bodyPr/>
          <a:lstStyle/>
          <a:p>
            <a:r>
              <a:rPr lang="en-US" dirty="0"/>
              <a:t>Kafka: Disadvantages</a:t>
            </a:r>
          </a:p>
        </p:txBody>
      </p:sp>
      <p:sp>
        <p:nvSpPr>
          <p:cNvPr id="3" name="Content Placeholder 2">
            <a:extLst>
              <a:ext uri="{FF2B5EF4-FFF2-40B4-BE49-F238E27FC236}">
                <a16:creationId xmlns:a16="http://schemas.microsoft.com/office/drawing/2014/main" id="{8004AD49-983C-48C8-A8BC-0497A8CF45D8}"/>
              </a:ext>
            </a:extLst>
          </p:cNvPr>
          <p:cNvSpPr>
            <a:spLocks noGrp="1"/>
          </p:cNvSpPr>
          <p:nvPr>
            <p:ph idx="1"/>
          </p:nvPr>
        </p:nvSpPr>
        <p:spPr/>
        <p:txBody>
          <a:bodyPr>
            <a:normAutofit fontScale="70000" lnSpcReduction="20000"/>
          </a:bodyPr>
          <a:lstStyle/>
          <a:p>
            <a:pPr algn="just">
              <a:buFont typeface="+mj-lt"/>
              <a:buAutoNum type="arabicPeriod"/>
            </a:pPr>
            <a:r>
              <a:rPr lang="en-US" b="1" i="0" dirty="0">
                <a:effectLst/>
                <a:latin typeface="inter-bold"/>
              </a:rPr>
              <a:t>Do not have complete set of monitoring tools:</a:t>
            </a:r>
            <a:r>
              <a:rPr lang="en-US" b="0" i="0" dirty="0">
                <a:effectLst/>
                <a:latin typeface="inter-regular"/>
              </a:rPr>
              <a:t> Apache Kafka does not contain a complete set of monitoring as well as managing tools. Thus, new startups or enterprises fear to work with Kafka.</a:t>
            </a:r>
          </a:p>
          <a:p>
            <a:pPr algn="just">
              <a:buFont typeface="+mj-lt"/>
              <a:buAutoNum type="arabicPeriod"/>
            </a:pPr>
            <a:r>
              <a:rPr lang="en-US" b="1" i="0" dirty="0">
                <a:effectLst/>
                <a:latin typeface="inter-bold"/>
              </a:rPr>
              <a:t>Message tweaking issues:</a:t>
            </a:r>
            <a:r>
              <a:rPr lang="en-US" b="0" i="0" dirty="0">
                <a:effectLst/>
                <a:latin typeface="inter-regular"/>
              </a:rPr>
              <a:t> The Kafka broker uses system calls to deliver messages to the consumer. In case, the message needs some tweaking, the performance of Kafka gets significantly reduced. So, it works well if the message does not need to change.</a:t>
            </a:r>
          </a:p>
          <a:p>
            <a:pPr algn="just">
              <a:buFont typeface="+mj-lt"/>
              <a:buAutoNum type="arabicPeriod"/>
            </a:pPr>
            <a:r>
              <a:rPr lang="en-US" b="1" i="0" dirty="0">
                <a:effectLst/>
                <a:latin typeface="inter-bold"/>
              </a:rPr>
              <a:t>Do not support wildcard topic selection:</a:t>
            </a:r>
            <a:r>
              <a:rPr lang="en-US" b="0" i="0" dirty="0">
                <a:effectLst/>
                <a:latin typeface="inter-regular"/>
              </a:rPr>
              <a:t> Apache Kafka does not support wildcard topic selection. Instead, it matches only the exact topic name. It is because selecting wildcard topics make it incapable to address certain use cases.</a:t>
            </a:r>
          </a:p>
          <a:p>
            <a:pPr algn="just">
              <a:buFont typeface="+mj-lt"/>
              <a:buAutoNum type="arabicPeriod"/>
            </a:pPr>
            <a:r>
              <a:rPr lang="en-US" b="1" i="0" dirty="0">
                <a:effectLst/>
                <a:latin typeface="inter-bold"/>
              </a:rPr>
              <a:t>Reduces Performance:</a:t>
            </a:r>
            <a:r>
              <a:rPr lang="en-US" b="0" i="0" dirty="0">
                <a:effectLst/>
                <a:latin typeface="inter-regular"/>
              </a:rPr>
              <a:t> Brokers and consumers reduce the performance of Kafka by compressing and decompressing the data flow. This not only affects its performance but also affects its throughput.</a:t>
            </a:r>
          </a:p>
          <a:p>
            <a:pPr algn="just">
              <a:buFont typeface="+mj-lt"/>
              <a:buAutoNum type="arabicPeriod"/>
            </a:pPr>
            <a:r>
              <a:rPr lang="en-US" b="1" i="0" dirty="0">
                <a:effectLst/>
                <a:latin typeface="inter-bold"/>
              </a:rPr>
              <a:t>Clumsy Behavior:</a:t>
            </a:r>
            <a:r>
              <a:rPr lang="en-US" b="0" i="0" dirty="0">
                <a:effectLst/>
                <a:latin typeface="inter-regular"/>
              </a:rPr>
              <a:t> Apache Kafka most often behaves a bit clumsy when the number of queues increases in the Kafka Cluster.</a:t>
            </a:r>
          </a:p>
          <a:p>
            <a:pPr algn="just">
              <a:buFont typeface="+mj-lt"/>
              <a:buAutoNum type="arabicPeriod"/>
            </a:pPr>
            <a:r>
              <a:rPr lang="en-US" b="1" i="0" dirty="0">
                <a:effectLst/>
                <a:latin typeface="inter-bold"/>
              </a:rPr>
              <a:t>Lack some message paradigms:</a:t>
            </a:r>
            <a:r>
              <a:rPr lang="en-US" b="0" i="0" dirty="0">
                <a:effectLst/>
                <a:latin typeface="inter-regular"/>
              </a:rPr>
              <a:t> Certain message paradigms such as point-to-point queues, request/reply, etc. are missing in Kafka for some use cases.</a:t>
            </a:r>
          </a:p>
          <a:p>
            <a:pPr algn="l">
              <a:buFont typeface="Arial" panose="020B0604020202020204" pitchFamily="34" charset="0"/>
              <a:buChar char="•"/>
            </a:pPr>
            <a:endParaRPr lang="en-US" b="0" i="0" dirty="0">
              <a:effectLst/>
              <a:latin typeface="-apple-system"/>
            </a:endParaRPr>
          </a:p>
        </p:txBody>
      </p:sp>
    </p:spTree>
    <p:extLst>
      <p:ext uri="{BB962C8B-B14F-4D97-AF65-F5344CB8AC3E}">
        <p14:creationId xmlns:p14="http://schemas.microsoft.com/office/powerpoint/2010/main" val="41507111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2ACE-BB45-4E84-A164-3DDB4C5443A8}"/>
              </a:ext>
            </a:extLst>
          </p:cNvPr>
          <p:cNvSpPr>
            <a:spLocks noGrp="1"/>
          </p:cNvSpPr>
          <p:nvPr>
            <p:ph type="title"/>
          </p:nvPr>
        </p:nvSpPr>
        <p:spPr/>
        <p:txBody>
          <a:bodyPr/>
          <a:lstStyle/>
          <a:p>
            <a:r>
              <a:rPr lang="en-US" dirty="0"/>
              <a:t>Kafka: Real World Usage</a:t>
            </a:r>
          </a:p>
        </p:txBody>
      </p:sp>
      <p:sp>
        <p:nvSpPr>
          <p:cNvPr id="3" name="Content Placeholder 2">
            <a:extLst>
              <a:ext uri="{FF2B5EF4-FFF2-40B4-BE49-F238E27FC236}">
                <a16:creationId xmlns:a16="http://schemas.microsoft.com/office/drawing/2014/main" id="{70B7216E-315A-44A7-AC64-4D16A1010FB6}"/>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1" i="0" dirty="0">
                <a:effectLst/>
                <a:latin typeface="-apple-system"/>
              </a:rPr>
              <a:t>As a Message Broker:</a:t>
            </a:r>
            <a:r>
              <a:rPr lang="en-US" b="0" i="0" dirty="0">
                <a:effectLst/>
                <a:latin typeface="-apple-system"/>
              </a:rPr>
              <a:t> Due to its high throughput value, Kafka is capable of managing a huge amount of comparable types of messages or data. Kafka can be used as a publish-subscribe messaging system that allows data to be read and published in a convenient manner.</a:t>
            </a:r>
          </a:p>
          <a:p>
            <a:pPr algn="l">
              <a:buFont typeface="Arial" panose="020B0604020202020204" pitchFamily="34" charset="0"/>
              <a:buChar char="•"/>
            </a:pPr>
            <a:r>
              <a:rPr lang="en-US" b="1" i="0" dirty="0">
                <a:effectLst/>
                <a:latin typeface="-apple-system"/>
              </a:rPr>
              <a:t>To Monitor operational data:</a:t>
            </a:r>
            <a:r>
              <a:rPr lang="en-US" b="0" i="0" dirty="0">
                <a:effectLst/>
                <a:latin typeface="-apple-system"/>
              </a:rPr>
              <a:t> Kafka can be used to keep track of metrics related to certain technologies, such as security logs.</a:t>
            </a:r>
          </a:p>
          <a:p>
            <a:pPr algn="l">
              <a:buFont typeface="Arial" panose="020B0604020202020204" pitchFamily="34" charset="0"/>
              <a:buChar char="•"/>
            </a:pPr>
            <a:r>
              <a:rPr lang="en-US" b="1" i="0" dirty="0">
                <a:effectLst/>
                <a:latin typeface="-apple-system"/>
              </a:rPr>
              <a:t>Website activity tracking:</a:t>
            </a:r>
            <a:r>
              <a:rPr lang="en-US" b="0" i="0" dirty="0">
                <a:effectLst/>
                <a:latin typeface="-apple-system"/>
              </a:rPr>
              <a:t> Kafka can be used to check that data is transferred and received successfully by websites. Kafka can handle the massive amounts of data created by websites for each page and for the activities of users.</a:t>
            </a:r>
          </a:p>
          <a:p>
            <a:pPr algn="l">
              <a:buFont typeface="Arial" panose="020B0604020202020204" pitchFamily="34" charset="0"/>
              <a:buChar char="•"/>
            </a:pPr>
            <a:r>
              <a:rPr lang="en-US" b="1" i="0" dirty="0">
                <a:effectLst/>
                <a:latin typeface="-apple-system"/>
              </a:rPr>
              <a:t>Data logging:</a:t>
            </a:r>
            <a:r>
              <a:rPr lang="en-US" b="0" i="0" dirty="0">
                <a:effectLst/>
                <a:latin typeface="-apple-system"/>
              </a:rPr>
              <a:t> Kafka's data replication between nodes functionality can be used to restore data on nodes that have failed. Kafka may also be used to collect data from a variety of logs and make it available to consumers.</a:t>
            </a:r>
          </a:p>
          <a:p>
            <a:pPr algn="l">
              <a:buFont typeface="Arial" panose="020B0604020202020204" pitchFamily="34" charset="0"/>
              <a:buChar char="•"/>
            </a:pPr>
            <a:r>
              <a:rPr lang="en-US" b="1" i="0" dirty="0">
                <a:effectLst/>
                <a:latin typeface="-apple-system"/>
              </a:rPr>
              <a:t>Stream Processing with Kafka:</a:t>
            </a:r>
            <a:r>
              <a:rPr lang="en-US" b="0" i="0" dirty="0">
                <a:effectLst/>
                <a:latin typeface="-apple-system"/>
              </a:rPr>
              <a:t> Kafka may be used to handle streaming data, which is data that is read from one topic, processed, and then written to another. Users and applications will have access to a new topic containing the processed data.</a:t>
            </a:r>
          </a:p>
          <a:p>
            <a:pPr marL="0" indent="0">
              <a:buNone/>
            </a:pPr>
            <a:endParaRPr lang="en-US" dirty="0"/>
          </a:p>
        </p:txBody>
      </p:sp>
    </p:spTree>
    <p:extLst>
      <p:ext uri="{BB962C8B-B14F-4D97-AF65-F5344CB8AC3E}">
        <p14:creationId xmlns:p14="http://schemas.microsoft.com/office/powerpoint/2010/main" val="863547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51BDE-490B-4C00-AA9E-E04964750722}"/>
              </a:ext>
            </a:extLst>
          </p:cNvPr>
          <p:cNvSpPr>
            <a:spLocks noGrp="1"/>
          </p:cNvSpPr>
          <p:nvPr>
            <p:ph type="title"/>
          </p:nvPr>
        </p:nvSpPr>
        <p:spPr/>
        <p:txBody>
          <a:bodyPr/>
          <a:lstStyle/>
          <a:p>
            <a:r>
              <a:rPr lang="en-US" dirty="0"/>
              <a:t>Kafka: Monitoring Use Case</a:t>
            </a:r>
          </a:p>
        </p:txBody>
      </p:sp>
      <p:sp>
        <p:nvSpPr>
          <p:cNvPr id="3" name="Content Placeholder 2">
            <a:extLst>
              <a:ext uri="{FF2B5EF4-FFF2-40B4-BE49-F238E27FC236}">
                <a16:creationId xmlns:a16="http://schemas.microsoft.com/office/drawing/2014/main" id="{931244C6-DEA3-4832-AE0B-BEA68B657137}"/>
              </a:ext>
            </a:extLst>
          </p:cNvPr>
          <p:cNvSpPr>
            <a:spLocks noGrp="1"/>
          </p:cNvSpPr>
          <p:nvPr>
            <p:ph idx="1"/>
          </p:nvPr>
        </p:nvSpPr>
        <p:spPr>
          <a:xfrm>
            <a:off x="680321" y="2336873"/>
            <a:ext cx="9280425" cy="3599316"/>
          </a:xfrm>
        </p:spPr>
        <p:txBody>
          <a:bodyPr>
            <a:normAutofit fontScale="92500"/>
          </a:bodyPr>
          <a:lstStyle/>
          <a:p>
            <a:pPr algn="l">
              <a:buFont typeface="Arial" panose="020B0604020202020204" pitchFamily="34" charset="0"/>
              <a:buChar char="•"/>
            </a:pPr>
            <a:r>
              <a:rPr lang="en-US" b="1" i="0" dirty="0">
                <a:effectLst/>
                <a:latin typeface="-apple-system"/>
              </a:rPr>
              <a:t>Track System Resource Consumption</a:t>
            </a:r>
            <a:r>
              <a:rPr lang="en-US" b="0" i="0" dirty="0">
                <a:effectLst/>
                <a:latin typeface="-apple-system"/>
              </a:rPr>
              <a:t>: </a:t>
            </a:r>
            <a:br>
              <a:rPr lang="en-US" b="0" i="0" dirty="0">
                <a:effectLst/>
                <a:latin typeface="-apple-system"/>
              </a:rPr>
            </a:br>
            <a:r>
              <a:rPr lang="en-US" b="0" i="0" dirty="0">
                <a:effectLst/>
                <a:latin typeface="-apple-system"/>
              </a:rPr>
              <a:t>It can be used to keep track of system resources such as memory, CPU, and disk utilization over time.</a:t>
            </a:r>
          </a:p>
          <a:p>
            <a:pPr algn="l">
              <a:buFont typeface="Arial" panose="020B0604020202020204" pitchFamily="34" charset="0"/>
              <a:buChar char="•"/>
            </a:pPr>
            <a:r>
              <a:rPr lang="en-US" b="1" i="0" dirty="0">
                <a:effectLst/>
                <a:latin typeface="-apple-system"/>
              </a:rPr>
              <a:t>Monitor threads and JVM usage</a:t>
            </a:r>
            <a:r>
              <a:rPr lang="en-US" b="0" i="0" dirty="0">
                <a:effectLst/>
                <a:latin typeface="-apple-system"/>
              </a:rPr>
              <a:t>: </a:t>
            </a:r>
            <a:br>
              <a:rPr lang="en-US" b="0" i="0" dirty="0">
                <a:effectLst/>
                <a:latin typeface="-apple-system"/>
              </a:rPr>
            </a:br>
            <a:r>
              <a:rPr lang="en-US" b="0" i="0" dirty="0">
                <a:effectLst/>
                <a:latin typeface="-apple-system"/>
              </a:rPr>
              <a:t>Kafka relies on the Java garbage collector to free up memory, ensuring that it runs frequently thereby guaranteeing that the Kafka cluster is more active.</a:t>
            </a:r>
          </a:p>
          <a:p>
            <a:pPr algn="l">
              <a:buFont typeface="Arial" panose="020B0604020202020204" pitchFamily="34" charset="0"/>
              <a:buChar char="•"/>
            </a:pPr>
            <a:r>
              <a:rPr lang="en-US" b="0" i="0" dirty="0">
                <a:effectLst/>
                <a:latin typeface="-apple-system"/>
              </a:rPr>
              <a:t>Keep an eye on the broker, controller, and replication statistics so that the statuses of partitions and replicas can be modified as needed.</a:t>
            </a:r>
          </a:p>
          <a:p>
            <a:pPr algn="l">
              <a:buFont typeface="Arial" panose="020B0604020202020204" pitchFamily="34" charset="0"/>
              <a:buChar char="•"/>
            </a:pPr>
            <a:r>
              <a:rPr lang="en-US" b="0" i="0" dirty="0">
                <a:effectLst/>
                <a:latin typeface="-apple-system"/>
              </a:rPr>
              <a:t>Finding out which applications are causing excessive demand and identifying performance bottlenecks might help solve performance issues rapidly.</a:t>
            </a:r>
          </a:p>
          <a:p>
            <a:endParaRPr lang="en-US" dirty="0"/>
          </a:p>
        </p:txBody>
      </p:sp>
    </p:spTree>
    <p:extLst>
      <p:ext uri="{BB962C8B-B14F-4D97-AF65-F5344CB8AC3E}">
        <p14:creationId xmlns:p14="http://schemas.microsoft.com/office/powerpoint/2010/main" val="540544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F1C3-3F43-4F1A-A898-1E8626797117}"/>
              </a:ext>
            </a:extLst>
          </p:cNvPr>
          <p:cNvSpPr>
            <a:spLocks noGrp="1"/>
          </p:cNvSpPr>
          <p:nvPr>
            <p:ph type="title"/>
          </p:nvPr>
        </p:nvSpPr>
        <p:spPr/>
        <p:txBody>
          <a:bodyPr/>
          <a:lstStyle/>
          <a:p>
            <a:r>
              <a:rPr lang="en-US" dirty="0"/>
              <a:t>Use-Cases where Kafka is not suitable!</a:t>
            </a:r>
          </a:p>
        </p:txBody>
      </p:sp>
      <p:sp>
        <p:nvSpPr>
          <p:cNvPr id="3" name="Content Placeholder 2">
            <a:extLst>
              <a:ext uri="{FF2B5EF4-FFF2-40B4-BE49-F238E27FC236}">
                <a16:creationId xmlns:a16="http://schemas.microsoft.com/office/drawing/2014/main" id="{19ED57D0-82E1-444A-91E7-F4DF6614E41A}"/>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effectLst/>
                <a:latin typeface="-apple-system"/>
              </a:rPr>
              <a:t>Kafka is designed to manage large amounts of data. Traditional messaging systems would be more appropriate </a:t>
            </a:r>
            <a:r>
              <a:rPr lang="en-US" b="1" i="1" dirty="0">
                <a:effectLst/>
                <a:latin typeface="-apple-system"/>
              </a:rPr>
              <a:t>if only a small number of messages need to be processed every day</a:t>
            </a:r>
            <a:r>
              <a:rPr lang="en-US" b="0" i="0" dirty="0">
                <a:effectLst/>
                <a:latin typeface="-apple-system"/>
              </a:rPr>
              <a:t>.</a:t>
            </a:r>
          </a:p>
          <a:p>
            <a:pPr algn="l">
              <a:buFont typeface="Arial" panose="020B0604020202020204" pitchFamily="34" charset="0"/>
              <a:buChar char="•"/>
            </a:pPr>
            <a:r>
              <a:rPr lang="en-US" b="0" i="0" dirty="0">
                <a:effectLst/>
                <a:latin typeface="-apple-system"/>
              </a:rPr>
              <a:t>Although Kafka includes a streaming API, it is insufficient for executing data transformations. </a:t>
            </a:r>
            <a:r>
              <a:rPr lang="en-US" b="1" i="1" dirty="0">
                <a:effectLst/>
                <a:latin typeface="-apple-system"/>
              </a:rPr>
              <a:t>For ETL (extract, transform, load) jobs</a:t>
            </a:r>
            <a:r>
              <a:rPr lang="en-US" b="0" i="0" dirty="0">
                <a:effectLst/>
                <a:latin typeface="-apple-system"/>
              </a:rPr>
              <a:t>, Kafka should be avoided.</a:t>
            </a:r>
          </a:p>
          <a:p>
            <a:pPr algn="l">
              <a:buFont typeface="Arial" panose="020B0604020202020204" pitchFamily="34" charset="0"/>
              <a:buChar char="•"/>
            </a:pPr>
            <a:r>
              <a:rPr lang="en-US" b="0" i="0" dirty="0">
                <a:effectLst/>
                <a:latin typeface="-apple-system"/>
              </a:rPr>
              <a:t>There are superior options, such as RabbitMQ, for scenarios </a:t>
            </a:r>
            <a:r>
              <a:rPr lang="en-US" b="1" i="1" dirty="0">
                <a:effectLst/>
                <a:latin typeface="-apple-system"/>
              </a:rPr>
              <a:t>when a simple task queue is required</a:t>
            </a:r>
            <a:r>
              <a:rPr lang="en-US" b="0" i="0" dirty="0">
                <a:effectLst/>
                <a:latin typeface="-apple-system"/>
              </a:rPr>
              <a:t>.</a:t>
            </a:r>
          </a:p>
          <a:p>
            <a:pPr algn="l">
              <a:buFont typeface="Arial" panose="020B0604020202020204" pitchFamily="34" charset="0"/>
              <a:buChar char="•"/>
            </a:pPr>
            <a:r>
              <a:rPr lang="en-US" b="1" i="1" dirty="0">
                <a:effectLst/>
                <a:latin typeface="-apple-system"/>
              </a:rPr>
              <a:t>If long-term storage is necessary</a:t>
            </a:r>
            <a:r>
              <a:rPr lang="en-US" b="0" i="0" dirty="0">
                <a:effectLst/>
                <a:latin typeface="-apple-system"/>
              </a:rPr>
              <a:t>, Kafka is not a good choice. It simply allows you to save data for a specific retention period and no longer.</a:t>
            </a:r>
          </a:p>
          <a:p>
            <a:endParaRPr lang="en-US" dirty="0"/>
          </a:p>
        </p:txBody>
      </p:sp>
    </p:spTree>
    <p:extLst>
      <p:ext uri="{BB962C8B-B14F-4D97-AF65-F5344CB8AC3E}">
        <p14:creationId xmlns:p14="http://schemas.microsoft.com/office/powerpoint/2010/main" val="1919080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F9B5-65DA-4F22-A426-3A310B8FDDDB}"/>
              </a:ext>
            </a:extLst>
          </p:cNvPr>
          <p:cNvSpPr>
            <a:spLocks noGrp="1"/>
          </p:cNvSpPr>
          <p:nvPr>
            <p:ph type="title"/>
          </p:nvPr>
        </p:nvSpPr>
        <p:spPr>
          <a:xfrm>
            <a:off x="680321" y="753228"/>
            <a:ext cx="9613861" cy="1080938"/>
          </a:xfrm>
        </p:spPr>
        <p:txBody>
          <a:bodyPr>
            <a:normAutofit/>
          </a:bodyPr>
          <a:lstStyle/>
          <a:p>
            <a:r>
              <a:rPr lang="en-US" dirty="0"/>
              <a:t>Kafka Scheme Registry</a:t>
            </a:r>
          </a:p>
        </p:txBody>
      </p:sp>
      <p:sp>
        <p:nvSpPr>
          <p:cNvPr id="3" name="Content Placeholder 2">
            <a:extLst>
              <a:ext uri="{FF2B5EF4-FFF2-40B4-BE49-F238E27FC236}">
                <a16:creationId xmlns:a16="http://schemas.microsoft.com/office/drawing/2014/main" id="{FB8E33A6-F243-4CA3-B054-0ABCDA360C8E}"/>
              </a:ext>
            </a:extLst>
          </p:cNvPr>
          <p:cNvSpPr>
            <a:spLocks noGrp="1"/>
          </p:cNvSpPr>
          <p:nvPr>
            <p:ph idx="1"/>
          </p:nvPr>
        </p:nvSpPr>
        <p:spPr>
          <a:xfrm>
            <a:off x="680322" y="2336873"/>
            <a:ext cx="5206770" cy="3599316"/>
          </a:xfrm>
        </p:spPr>
        <p:txBody>
          <a:bodyPr>
            <a:noAutofit/>
          </a:bodyPr>
          <a:lstStyle/>
          <a:p>
            <a:r>
              <a:rPr lang="en-US" sz="1800" b="0" i="0" dirty="0">
                <a:effectLst/>
                <a:latin typeface="-apple-system"/>
              </a:rPr>
              <a:t> A Schema Registry is present for both producers and consumers in a Kafka cluster, and it holds Avro schemas. For easy serialization and de-serialization, Avro schemas enable the configuration of compatibility parameters between producers and consumers. </a:t>
            </a:r>
          </a:p>
          <a:p>
            <a:r>
              <a:rPr lang="en-US" sz="1800" b="1" i="0" dirty="0">
                <a:effectLst/>
                <a:latin typeface="-apple-system"/>
              </a:rPr>
              <a:t>The Kafka Schema Registry is used to ensure that the schema used by the consumer and the schema used by the producer are identical. </a:t>
            </a:r>
          </a:p>
          <a:p>
            <a:r>
              <a:rPr lang="en-US" sz="1800" b="0" i="0" dirty="0">
                <a:effectLst/>
                <a:latin typeface="-apple-system"/>
              </a:rPr>
              <a:t>The producers just need to submit the schema ID and not the whole schema when using the Confluent schema registry in Kafka. The consumer looks up the matching schema in the Schema Registry using the schema ID.</a:t>
            </a:r>
            <a:endParaRPr lang="en-US" sz="1800" dirty="0"/>
          </a:p>
        </p:txBody>
      </p:sp>
      <p:pic>
        <p:nvPicPr>
          <p:cNvPr id="5" name="Picture 4">
            <a:extLst>
              <a:ext uri="{FF2B5EF4-FFF2-40B4-BE49-F238E27FC236}">
                <a16:creationId xmlns:a16="http://schemas.microsoft.com/office/drawing/2014/main" id="{803B9C0C-491C-4CEB-A3C9-EF949ADB5F3A}"/>
              </a:ext>
            </a:extLst>
          </p:cNvPr>
          <p:cNvPicPr>
            <a:picLocks noChangeAspect="1"/>
          </p:cNvPicPr>
          <p:nvPr/>
        </p:nvPicPr>
        <p:blipFill>
          <a:blip r:embed="rId2"/>
          <a:stretch>
            <a:fillRect/>
          </a:stretch>
        </p:blipFill>
        <p:spPr>
          <a:xfrm>
            <a:off x="6096000" y="2416366"/>
            <a:ext cx="5639886" cy="344033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674853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7B10D-E4FD-42C4-A256-7FEB1F262F3A}"/>
              </a:ext>
            </a:extLst>
          </p:cNvPr>
          <p:cNvSpPr>
            <a:spLocks noGrp="1"/>
          </p:cNvSpPr>
          <p:nvPr>
            <p:ph type="title"/>
          </p:nvPr>
        </p:nvSpPr>
        <p:spPr>
          <a:xfrm>
            <a:off x="680321" y="753228"/>
            <a:ext cx="9613861" cy="1080938"/>
          </a:xfrm>
        </p:spPr>
        <p:txBody>
          <a:bodyPr>
            <a:normAutofit/>
          </a:bodyPr>
          <a:lstStyle/>
          <a:p>
            <a:r>
              <a:rPr lang="en-US" dirty="0"/>
              <a:t>Multi-Tenancy in Kafka</a:t>
            </a:r>
          </a:p>
        </p:txBody>
      </p:sp>
      <p:sp>
        <p:nvSpPr>
          <p:cNvPr id="3" name="Content Placeholder 2">
            <a:extLst>
              <a:ext uri="{FF2B5EF4-FFF2-40B4-BE49-F238E27FC236}">
                <a16:creationId xmlns:a16="http://schemas.microsoft.com/office/drawing/2014/main" id="{06914A6C-C1B7-4F2B-AE0F-D9A6F18B071D}"/>
              </a:ext>
            </a:extLst>
          </p:cNvPr>
          <p:cNvSpPr>
            <a:spLocks noGrp="1"/>
          </p:cNvSpPr>
          <p:nvPr>
            <p:ph idx="1"/>
          </p:nvPr>
        </p:nvSpPr>
        <p:spPr>
          <a:xfrm>
            <a:off x="79294" y="2167847"/>
            <a:ext cx="6393526" cy="3768342"/>
          </a:xfrm>
        </p:spPr>
        <p:txBody>
          <a:bodyPr>
            <a:noAutofit/>
          </a:bodyPr>
          <a:lstStyle/>
          <a:p>
            <a:pPr rtl="0"/>
            <a:r>
              <a:rPr lang="en-US" sz="1200" b="0" i="0" dirty="0">
                <a:effectLst/>
                <a:latin typeface="-apple-system"/>
              </a:rPr>
              <a:t>Multi-tenancy on Apache Kafka is not trivial. It requires a combination of :</a:t>
            </a:r>
            <a:br>
              <a:rPr lang="en-US" sz="1200" b="0" i="0" dirty="0">
                <a:effectLst/>
                <a:latin typeface="-apple-system"/>
              </a:rPr>
            </a:br>
            <a:br>
              <a:rPr lang="en-US" sz="1200" b="0" i="0" dirty="0">
                <a:effectLst/>
                <a:latin typeface="-apple-system"/>
              </a:rPr>
            </a:br>
            <a:r>
              <a:rPr lang="en-US" sz="1200" b="0" i="0" dirty="0" err="1">
                <a:effectLst/>
                <a:latin typeface="-apple-system"/>
              </a:rPr>
              <a:t>i</a:t>
            </a:r>
            <a:r>
              <a:rPr lang="en-US" sz="1200" b="0" i="0" dirty="0">
                <a:effectLst/>
                <a:latin typeface="-apple-system"/>
              </a:rPr>
              <a:t> ) </a:t>
            </a:r>
            <a:r>
              <a:rPr lang="en-US" sz="1200" b="1" i="0" dirty="0">
                <a:effectLst/>
                <a:latin typeface="-apple-system"/>
              </a:rPr>
              <a:t>Authentication</a:t>
            </a:r>
            <a:r>
              <a:rPr lang="en-US" sz="1200" b="0" i="0" dirty="0">
                <a:effectLst/>
                <a:latin typeface="-apple-system"/>
              </a:rPr>
              <a:t> - Brokers to know the user principal (anonymous users can’t cut it)</a:t>
            </a:r>
            <a:br>
              <a:rPr lang="en-US" sz="1200" b="0" i="0" dirty="0">
                <a:effectLst/>
                <a:latin typeface="-apple-system"/>
              </a:rPr>
            </a:br>
            <a:r>
              <a:rPr lang="en-US" sz="1200" b="0" i="0" dirty="0">
                <a:effectLst/>
                <a:latin typeface="-apple-system"/>
              </a:rPr>
              <a:t>ii) </a:t>
            </a:r>
            <a:r>
              <a:rPr lang="en-US" sz="1200" b="1" i="0" dirty="0">
                <a:effectLst/>
                <a:latin typeface="-apple-system"/>
              </a:rPr>
              <a:t>Authorization</a:t>
            </a:r>
            <a:r>
              <a:rPr lang="en-US" sz="1200" b="0" i="0" dirty="0">
                <a:effectLst/>
                <a:latin typeface="-apple-system"/>
              </a:rPr>
              <a:t> - Is user X allowed to read/write from topic-X ?</a:t>
            </a:r>
            <a:br>
              <a:rPr lang="en-US" sz="1200" b="0" i="0" dirty="0">
                <a:effectLst/>
                <a:latin typeface="-apple-system"/>
              </a:rPr>
            </a:br>
            <a:r>
              <a:rPr lang="en-US" sz="1200" b="0" i="0" dirty="0">
                <a:effectLst/>
                <a:latin typeface="-apple-system"/>
              </a:rPr>
              <a:t>iii) </a:t>
            </a:r>
            <a:r>
              <a:rPr lang="en-US" sz="1200" b="1" i="0" dirty="0">
                <a:effectLst/>
                <a:latin typeface="-apple-system"/>
              </a:rPr>
              <a:t>Manage quotas </a:t>
            </a:r>
            <a:r>
              <a:rPr lang="en-US" sz="1200" b="0" i="0" dirty="0">
                <a:effectLst/>
                <a:latin typeface="-apple-system"/>
              </a:rPr>
              <a:t>- Users can produce/consume very high volumes of data and thus monopolize broker resources, cause network saturation and generally DOS other clients and the brokers themselves</a:t>
            </a:r>
          </a:p>
          <a:p>
            <a:r>
              <a:rPr lang="en-US" sz="1200" dirty="0">
                <a:latin typeface="-apple-system"/>
              </a:rPr>
              <a:t>I</a:t>
            </a:r>
            <a:r>
              <a:rPr lang="en-US" sz="1200" b="0" i="0" dirty="0">
                <a:effectLst/>
                <a:latin typeface="-apple-system"/>
              </a:rPr>
              <a:t>n a nutshell, you need :</a:t>
            </a:r>
            <a:br>
              <a:rPr lang="en-US" sz="1200" b="0" i="0" dirty="0">
                <a:effectLst/>
                <a:latin typeface="-apple-system"/>
              </a:rPr>
            </a:br>
            <a:r>
              <a:rPr lang="en-US" sz="1200" b="0" i="0" dirty="0">
                <a:effectLst/>
                <a:latin typeface="-apple-system"/>
              </a:rPr>
              <a:t>1. Either two-way SSL for the authentication/authorization, or a token-based identity provider like Kerberos and usage of SASL.</a:t>
            </a:r>
            <a:br>
              <a:rPr lang="en-US" sz="1200" b="0" i="0" dirty="0">
                <a:effectLst/>
                <a:latin typeface="-apple-system"/>
              </a:rPr>
            </a:br>
            <a:r>
              <a:rPr lang="en-US" sz="1200" b="0" i="0" dirty="0">
                <a:effectLst/>
                <a:latin typeface="-apple-system"/>
              </a:rPr>
              <a:t> </a:t>
            </a:r>
            <a:r>
              <a:rPr lang="en-US" sz="1200" dirty="0">
                <a:latin typeface="Roboto" panose="02000000000000000000" pitchFamily="2" charset="0"/>
              </a:rPr>
              <a:t>Simple Authentication and Security Layer (SASL) is a framework for authentication and data security in Internet protocols.</a:t>
            </a:r>
            <a:br>
              <a:rPr lang="en-US" sz="1200" b="0" i="0" dirty="0">
                <a:effectLst/>
                <a:latin typeface="-apple-system"/>
              </a:rPr>
            </a:br>
            <a:r>
              <a:rPr lang="en-US" sz="1200" b="0" i="0" dirty="0">
                <a:effectLst/>
                <a:latin typeface="-apple-system"/>
              </a:rPr>
              <a:t>2. Additional ACLs (Access Control Lists) to define role/based access to topics.</a:t>
            </a:r>
            <a:br>
              <a:rPr lang="en-US" sz="1200" dirty="0">
                <a:latin typeface="-apple-system"/>
              </a:rPr>
            </a:br>
            <a:r>
              <a:rPr lang="en-US" sz="1200" dirty="0">
                <a:latin typeface="-apple-system"/>
              </a:rPr>
              <a:t>3. </a:t>
            </a:r>
            <a:r>
              <a:rPr lang="en-US" sz="1200" b="0" i="0" dirty="0">
                <a:effectLst/>
                <a:latin typeface="-apple-system"/>
              </a:rPr>
              <a:t>Quotas per user, per group or user-group (depending on your policy).</a:t>
            </a:r>
          </a:p>
          <a:p>
            <a:pPr rtl="0"/>
            <a:r>
              <a:rPr lang="en-US" sz="1200" b="0" i="0" dirty="0">
                <a:effectLst/>
                <a:latin typeface="-apple-system"/>
              </a:rPr>
              <a:t>Multi-tenancy has additional requirements, such as ensure that no client stagnates the ZK threads/connections. But if you don’t care about (isolation) and (security), </a:t>
            </a:r>
            <a:r>
              <a:rPr lang="en-US" sz="1200" b="0" i="0" dirty="0" err="1">
                <a:effectLst/>
                <a:latin typeface="-apple-system"/>
              </a:rPr>
              <a:t>kafka</a:t>
            </a:r>
            <a:r>
              <a:rPr lang="en-US" sz="1200" b="0" i="0" dirty="0">
                <a:effectLst/>
                <a:latin typeface="-apple-system"/>
              </a:rPr>
              <a:t> is already a multi-tenant system. Everyone can read and write data.</a:t>
            </a:r>
          </a:p>
          <a:p>
            <a:pPr marL="0" indent="0">
              <a:buNone/>
            </a:pPr>
            <a:r>
              <a:rPr lang="en-US" sz="1200" b="0" i="0" dirty="0">
                <a:effectLst/>
                <a:highlight>
                  <a:srgbClr val="000080"/>
                </a:highlight>
                <a:latin typeface="-apple-system"/>
              </a:rPr>
              <a:t>Multi-tenancy is a software operation mode in which many instances of one or more programs operate in a shared environment independently of one another. The instances are considered to be physically separate yet logically connected. The level of logical isolation in a system that supports multi-tenancy must be comprehensive, but the level of physical integration can vary. </a:t>
            </a:r>
            <a:br>
              <a:rPr lang="en-US" sz="1200" b="0" i="0" dirty="0">
                <a:effectLst/>
                <a:highlight>
                  <a:srgbClr val="000080"/>
                </a:highlight>
                <a:latin typeface="-apple-system"/>
              </a:rPr>
            </a:br>
            <a:br>
              <a:rPr lang="en-US" sz="1200" b="0" i="0" dirty="0">
                <a:effectLst/>
                <a:highlight>
                  <a:srgbClr val="000080"/>
                </a:highlight>
                <a:latin typeface="-apple-system"/>
              </a:rPr>
            </a:br>
            <a:r>
              <a:rPr lang="en-US" sz="1200" b="0" i="0" dirty="0">
                <a:effectLst/>
                <a:highlight>
                  <a:srgbClr val="000080"/>
                </a:highlight>
                <a:latin typeface="-apple-system"/>
              </a:rPr>
              <a:t>Kafka is multi-tenant because it allows for the configuration of many topics for data consumption and production on the same cluster.</a:t>
            </a:r>
          </a:p>
          <a:p>
            <a:pPr marL="0" indent="0">
              <a:buNone/>
            </a:pPr>
            <a:endParaRPr lang="en-US" sz="1200" dirty="0"/>
          </a:p>
        </p:txBody>
      </p:sp>
      <p:pic>
        <p:nvPicPr>
          <p:cNvPr id="5" name="Picture 4">
            <a:extLst>
              <a:ext uri="{FF2B5EF4-FFF2-40B4-BE49-F238E27FC236}">
                <a16:creationId xmlns:a16="http://schemas.microsoft.com/office/drawing/2014/main" id="{75B41C53-064C-46AF-A056-1BF1E3C502B3}"/>
              </a:ext>
            </a:extLst>
          </p:cNvPr>
          <p:cNvPicPr>
            <a:picLocks noChangeAspect="1"/>
          </p:cNvPicPr>
          <p:nvPr/>
        </p:nvPicPr>
        <p:blipFill>
          <a:blip r:embed="rId2"/>
          <a:stretch>
            <a:fillRect/>
          </a:stretch>
        </p:blipFill>
        <p:spPr>
          <a:xfrm>
            <a:off x="6472820" y="2719509"/>
            <a:ext cx="5639886" cy="283404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763360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F9274-0C58-4C01-BA87-D1E5AB40DC22}"/>
              </a:ext>
            </a:extLst>
          </p:cNvPr>
          <p:cNvSpPr>
            <a:spLocks noGrp="1"/>
          </p:cNvSpPr>
          <p:nvPr>
            <p:ph type="title"/>
          </p:nvPr>
        </p:nvSpPr>
        <p:spPr>
          <a:xfrm>
            <a:off x="680321" y="753228"/>
            <a:ext cx="9613861" cy="1080938"/>
          </a:xfrm>
        </p:spPr>
        <p:txBody>
          <a:bodyPr>
            <a:normAutofit/>
          </a:bodyPr>
          <a:lstStyle/>
          <a:p>
            <a:r>
              <a:rPr lang="en-US" b="1" dirty="0">
                <a:latin typeface="-apple-system"/>
              </a:rPr>
              <a:t>O</a:t>
            </a:r>
            <a:r>
              <a:rPr lang="en-US" b="1" i="0" dirty="0">
                <a:effectLst/>
                <a:latin typeface="-apple-system"/>
              </a:rPr>
              <a:t>ptimising </a:t>
            </a:r>
            <a:r>
              <a:rPr lang="en-US" b="1" dirty="0">
                <a:latin typeface="-apple-system"/>
              </a:rPr>
              <a:t>K</a:t>
            </a:r>
            <a:r>
              <a:rPr lang="en-US" b="1" i="0" dirty="0">
                <a:effectLst/>
                <a:latin typeface="-apple-system"/>
              </a:rPr>
              <a:t>afka for Optimal Performance</a:t>
            </a:r>
            <a:endParaRPr lang="en-US" dirty="0"/>
          </a:p>
        </p:txBody>
      </p:sp>
      <p:sp>
        <p:nvSpPr>
          <p:cNvPr id="3" name="Content Placeholder 2">
            <a:extLst>
              <a:ext uri="{FF2B5EF4-FFF2-40B4-BE49-F238E27FC236}">
                <a16:creationId xmlns:a16="http://schemas.microsoft.com/office/drawing/2014/main" id="{A14D9B3A-8023-42D7-BEE9-E27DE2B7FB3E}"/>
              </a:ext>
            </a:extLst>
          </p:cNvPr>
          <p:cNvSpPr>
            <a:spLocks noGrp="1"/>
          </p:cNvSpPr>
          <p:nvPr>
            <p:ph idx="1"/>
          </p:nvPr>
        </p:nvSpPr>
        <p:spPr>
          <a:xfrm>
            <a:off x="680322" y="2336873"/>
            <a:ext cx="5658833" cy="3599316"/>
          </a:xfrm>
        </p:spPr>
        <p:txBody>
          <a:bodyPr>
            <a:noAutofit/>
          </a:bodyPr>
          <a:lstStyle/>
          <a:p>
            <a:r>
              <a:rPr lang="en-US" sz="2000" b="0" i="0" dirty="0">
                <a:effectLst/>
                <a:latin typeface="-apple-system"/>
              </a:rPr>
              <a:t>Two major measurements are taken into account while tuning Kafka for optimal performance: </a:t>
            </a:r>
            <a:br>
              <a:rPr lang="en-US" sz="2000" b="0" i="0" dirty="0">
                <a:effectLst/>
                <a:latin typeface="-apple-system"/>
              </a:rPr>
            </a:br>
            <a:r>
              <a:rPr lang="en-US" sz="2000" b="0" i="0" dirty="0">
                <a:effectLst/>
                <a:latin typeface="-apple-system"/>
              </a:rPr>
              <a:t>1. </a:t>
            </a:r>
            <a:r>
              <a:rPr lang="en-US" sz="2000" b="1" dirty="0">
                <a:latin typeface="-apple-system"/>
              </a:rPr>
              <a:t>L</a:t>
            </a:r>
            <a:r>
              <a:rPr lang="en-US" sz="2000" b="1" i="0" dirty="0">
                <a:effectLst/>
                <a:latin typeface="-apple-system"/>
              </a:rPr>
              <a:t>atency measures</a:t>
            </a:r>
            <a:r>
              <a:rPr lang="en-US" sz="2000" b="0" i="0" dirty="0">
                <a:effectLst/>
                <a:latin typeface="-apple-system"/>
              </a:rPr>
              <a:t>, which relates to the amount of time it takes to process one event. </a:t>
            </a:r>
            <a:br>
              <a:rPr lang="en-US" sz="2000" b="0" i="0" dirty="0">
                <a:effectLst/>
                <a:latin typeface="-apple-system"/>
              </a:rPr>
            </a:br>
            <a:r>
              <a:rPr lang="en-US" sz="2000" b="0" i="0" dirty="0">
                <a:effectLst/>
                <a:latin typeface="-apple-system"/>
              </a:rPr>
              <a:t>2. </a:t>
            </a:r>
            <a:r>
              <a:rPr lang="en-US" sz="2000" b="1" dirty="0">
                <a:latin typeface="-apple-system"/>
              </a:rPr>
              <a:t>T</a:t>
            </a:r>
            <a:r>
              <a:rPr lang="en-US" sz="2000" b="1" i="0" dirty="0">
                <a:effectLst/>
                <a:latin typeface="-apple-system"/>
              </a:rPr>
              <a:t>hroughput measures</a:t>
            </a:r>
            <a:r>
              <a:rPr lang="en-US" sz="2000" b="0" i="0" dirty="0">
                <a:effectLst/>
                <a:latin typeface="-apple-system"/>
              </a:rPr>
              <a:t>, which refer to the number of events that can be processed in a given length of time. </a:t>
            </a:r>
            <a:br>
              <a:rPr lang="en-US" sz="2000" b="0" i="0" dirty="0">
                <a:effectLst/>
                <a:latin typeface="-apple-system"/>
              </a:rPr>
            </a:br>
            <a:br>
              <a:rPr lang="en-US" sz="2000" b="0" i="0" dirty="0">
                <a:effectLst/>
                <a:latin typeface="-apple-system"/>
              </a:rPr>
            </a:br>
            <a:r>
              <a:rPr lang="en-US" sz="2000" b="1" i="1" dirty="0">
                <a:effectLst/>
                <a:latin typeface="-apple-system"/>
              </a:rPr>
              <a:t>Most systems are tuned for one of two things: delay or throughput, whereas Kafka can do both. </a:t>
            </a:r>
          </a:p>
          <a:p>
            <a:r>
              <a:rPr lang="en-US" sz="2000" b="0" i="0" dirty="0">
                <a:effectLst/>
                <a:latin typeface="-apple-system"/>
              </a:rPr>
              <a:t>The following stages are involved in optimizing Kafka's performance:</a:t>
            </a:r>
          </a:p>
          <a:p>
            <a:endParaRPr lang="en-US" sz="2000" dirty="0"/>
          </a:p>
        </p:txBody>
      </p:sp>
      <p:pic>
        <p:nvPicPr>
          <p:cNvPr id="5" name="Picture 4">
            <a:extLst>
              <a:ext uri="{FF2B5EF4-FFF2-40B4-BE49-F238E27FC236}">
                <a16:creationId xmlns:a16="http://schemas.microsoft.com/office/drawing/2014/main" id="{23DA11F8-B351-4493-9B9B-04CE79F3417A}"/>
              </a:ext>
            </a:extLst>
          </p:cNvPr>
          <p:cNvPicPr>
            <a:picLocks noChangeAspect="1"/>
          </p:cNvPicPr>
          <p:nvPr/>
        </p:nvPicPr>
        <p:blipFill>
          <a:blip r:embed="rId2"/>
          <a:stretch>
            <a:fillRect/>
          </a:stretch>
        </p:blipFill>
        <p:spPr>
          <a:xfrm>
            <a:off x="7053247" y="4136531"/>
            <a:ext cx="4198182" cy="251890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580836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5D733-880C-4206-B475-49DFB10C711B}"/>
              </a:ext>
            </a:extLst>
          </p:cNvPr>
          <p:cNvSpPr>
            <a:spLocks noGrp="1"/>
          </p:cNvSpPr>
          <p:nvPr>
            <p:ph type="title"/>
          </p:nvPr>
        </p:nvSpPr>
        <p:spPr/>
        <p:txBody>
          <a:bodyPr/>
          <a:lstStyle/>
          <a:p>
            <a:r>
              <a:rPr lang="en-US" b="1" dirty="0">
                <a:latin typeface="-apple-system"/>
              </a:rPr>
              <a:t>O</a:t>
            </a:r>
            <a:r>
              <a:rPr lang="en-US" b="1" i="0" dirty="0">
                <a:effectLst/>
                <a:latin typeface="-apple-system"/>
              </a:rPr>
              <a:t>ptimising </a:t>
            </a:r>
            <a:r>
              <a:rPr lang="en-US" b="1" dirty="0">
                <a:latin typeface="-apple-system"/>
              </a:rPr>
              <a:t>K</a:t>
            </a:r>
            <a:r>
              <a:rPr lang="en-US" b="1" i="0" dirty="0">
                <a:effectLst/>
                <a:latin typeface="-apple-system"/>
              </a:rPr>
              <a:t>afka for Optimal Performance </a:t>
            </a:r>
            <a:r>
              <a:rPr lang="en-US" sz="1800" b="1" i="0" dirty="0">
                <a:effectLst/>
                <a:latin typeface="-apple-system"/>
              </a:rPr>
              <a:t>[Contd</a:t>
            </a:r>
            <a:r>
              <a:rPr lang="en-US" sz="1800" b="1" dirty="0">
                <a:latin typeface="-apple-system"/>
              </a:rPr>
              <a:t>..</a:t>
            </a:r>
            <a:r>
              <a:rPr lang="en-US" sz="1800" b="1" i="0" dirty="0">
                <a:effectLst/>
                <a:latin typeface="-apple-system"/>
              </a:rPr>
              <a:t>]</a:t>
            </a:r>
            <a:endParaRPr lang="en-US" sz="1800" dirty="0"/>
          </a:p>
        </p:txBody>
      </p:sp>
      <p:sp>
        <p:nvSpPr>
          <p:cNvPr id="3" name="Content Placeholder 2">
            <a:extLst>
              <a:ext uri="{FF2B5EF4-FFF2-40B4-BE49-F238E27FC236}">
                <a16:creationId xmlns:a16="http://schemas.microsoft.com/office/drawing/2014/main" id="{A2BF5780-59FC-4EF4-9F8F-4F3F7C11F266}"/>
              </a:ext>
            </a:extLst>
          </p:cNvPr>
          <p:cNvSpPr>
            <a:spLocks noGrp="1"/>
          </p:cNvSpPr>
          <p:nvPr>
            <p:ph idx="1"/>
          </p:nvPr>
        </p:nvSpPr>
        <p:spPr>
          <a:xfrm>
            <a:off x="495387" y="2110842"/>
            <a:ext cx="11021944" cy="3599316"/>
          </a:xfrm>
        </p:spPr>
        <p:txBody>
          <a:bodyPr>
            <a:noAutofit/>
          </a:bodyPr>
          <a:lstStyle/>
          <a:p>
            <a:pPr algn="l">
              <a:buFont typeface="Arial" panose="020B0604020202020204" pitchFamily="34" charset="0"/>
              <a:buChar char="•"/>
            </a:pPr>
            <a:r>
              <a:rPr lang="en-US" sz="1800" b="1" i="0" dirty="0">
                <a:effectLst/>
                <a:highlight>
                  <a:srgbClr val="000080"/>
                </a:highlight>
                <a:latin typeface="-apple-system"/>
              </a:rPr>
              <a:t>Kafka producer tuning</a:t>
            </a:r>
            <a:r>
              <a:rPr lang="en-US" sz="1800" b="1" i="0" dirty="0">
                <a:effectLst/>
                <a:latin typeface="-apple-system"/>
              </a:rPr>
              <a:t>:</a:t>
            </a:r>
            <a:r>
              <a:rPr lang="en-US" sz="1800" b="0" i="0" dirty="0">
                <a:effectLst/>
                <a:latin typeface="-apple-system"/>
              </a:rPr>
              <a:t> </a:t>
            </a:r>
            <a:br>
              <a:rPr lang="en-US" sz="1800" b="0" i="0" dirty="0">
                <a:effectLst/>
                <a:latin typeface="-apple-system"/>
              </a:rPr>
            </a:br>
            <a:br>
              <a:rPr lang="en-US" sz="1800" b="0" i="0" dirty="0">
                <a:effectLst/>
                <a:latin typeface="-apple-system"/>
              </a:rPr>
            </a:br>
            <a:r>
              <a:rPr lang="en-US" sz="1800" b="0" i="0" dirty="0">
                <a:effectLst/>
                <a:latin typeface="-apple-system"/>
              </a:rPr>
              <a:t>Data that producers must provide to brokers is kept in a batch. The producer transmits the batch to the broker when it's ready. </a:t>
            </a:r>
            <a:br>
              <a:rPr lang="en-US" sz="1800" b="0" i="0" dirty="0">
                <a:effectLst/>
                <a:latin typeface="-apple-system"/>
              </a:rPr>
            </a:br>
            <a:br>
              <a:rPr lang="en-US" sz="1800" b="0" i="0" dirty="0">
                <a:effectLst/>
                <a:latin typeface="-apple-system"/>
              </a:rPr>
            </a:br>
            <a:r>
              <a:rPr lang="en-US" sz="1800" b="0" i="0" dirty="0">
                <a:effectLst/>
                <a:latin typeface="-apple-system"/>
              </a:rPr>
              <a:t>To adjust the producers for latency and throughput, two parameters must be considered: </a:t>
            </a:r>
            <a:br>
              <a:rPr lang="en-US" sz="1800" b="0" i="0" dirty="0">
                <a:effectLst/>
                <a:latin typeface="-apple-system"/>
              </a:rPr>
            </a:br>
            <a:r>
              <a:rPr lang="en-US" sz="1800" b="1" i="1" dirty="0">
                <a:effectLst/>
                <a:latin typeface="-apple-system"/>
              </a:rPr>
              <a:t>batch size and linger time. </a:t>
            </a:r>
            <a:br>
              <a:rPr lang="en-US" sz="1800" b="0" i="0" dirty="0">
                <a:effectLst/>
                <a:latin typeface="-apple-system"/>
              </a:rPr>
            </a:br>
            <a:br>
              <a:rPr lang="en-US" sz="1800" b="0" i="0" dirty="0">
                <a:effectLst/>
                <a:latin typeface="-apple-system"/>
              </a:rPr>
            </a:br>
            <a:r>
              <a:rPr lang="en-US" sz="1800" b="0" i="0" dirty="0">
                <a:effectLst/>
                <a:latin typeface="-apple-system"/>
              </a:rPr>
              <a:t>The batch size must be chosen with great care. If the producer is constantly delivering messages, a bigger batch size is recommended to maximize throughput. However, if the batch size is set to a huge value, it may never fill up or take a long time to do so, affecting the latency. The batch size must be selected based on the nature of the volume of messages transmitted by the producer. </a:t>
            </a:r>
            <a:br>
              <a:rPr lang="en-US" sz="1800" b="0" i="0" dirty="0">
                <a:effectLst/>
                <a:latin typeface="-apple-system"/>
              </a:rPr>
            </a:br>
            <a:br>
              <a:rPr lang="en-US" sz="1800" b="0" i="0" dirty="0">
                <a:effectLst/>
                <a:latin typeface="-apple-system"/>
              </a:rPr>
            </a:br>
            <a:r>
              <a:rPr lang="en-US" sz="1800" b="0" i="0" dirty="0">
                <a:effectLst/>
                <a:latin typeface="-apple-system"/>
              </a:rPr>
              <a:t>The linger duration is included to create a delay while more records are added to the batch, allowing for larger records to be transmitted. More messages can be transmitted in one batch with a longer linger period, but latency may suffer as a result. A shorter linger time, on the other hand, will result in fewer messages being transmitted faster, resulting in lower latency but also lower throughput.</a:t>
            </a:r>
          </a:p>
          <a:p>
            <a:pPr marL="0" indent="0">
              <a:buNone/>
            </a:pPr>
            <a:endParaRPr lang="en-US" sz="1800" dirty="0"/>
          </a:p>
        </p:txBody>
      </p:sp>
    </p:spTree>
    <p:extLst>
      <p:ext uri="{BB962C8B-B14F-4D97-AF65-F5344CB8AC3E}">
        <p14:creationId xmlns:p14="http://schemas.microsoft.com/office/powerpoint/2010/main" val="42403606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5D733-880C-4206-B475-49DFB10C711B}"/>
              </a:ext>
            </a:extLst>
          </p:cNvPr>
          <p:cNvSpPr>
            <a:spLocks noGrp="1"/>
          </p:cNvSpPr>
          <p:nvPr>
            <p:ph type="title"/>
          </p:nvPr>
        </p:nvSpPr>
        <p:spPr/>
        <p:txBody>
          <a:bodyPr/>
          <a:lstStyle/>
          <a:p>
            <a:r>
              <a:rPr lang="en-US" b="1" dirty="0">
                <a:latin typeface="-apple-system"/>
              </a:rPr>
              <a:t>O</a:t>
            </a:r>
            <a:r>
              <a:rPr lang="en-US" b="1" i="0" dirty="0">
                <a:effectLst/>
                <a:latin typeface="-apple-system"/>
              </a:rPr>
              <a:t>ptimising </a:t>
            </a:r>
            <a:r>
              <a:rPr lang="en-US" b="1" dirty="0">
                <a:latin typeface="-apple-system"/>
              </a:rPr>
              <a:t>K</a:t>
            </a:r>
            <a:r>
              <a:rPr lang="en-US" b="1" i="0" dirty="0">
                <a:effectLst/>
                <a:latin typeface="-apple-system"/>
              </a:rPr>
              <a:t>afka for Optimal Performance </a:t>
            </a:r>
            <a:r>
              <a:rPr lang="en-US" sz="1800" b="1" i="0" dirty="0">
                <a:effectLst/>
                <a:latin typeface="-apple-system"/>
              </a:rPr>
              <a:t>[Contd</a:t>
            </a:r>
            <a:r>
              <a:rPr lang="en-US" sz="1800" b="1" dirty="0">
                <a:latin typeface="-apple-system"/>
              </a:rPr>
              <a:t>..</a:t>
            </a:r>
            <a:r>
              <a:rPr lang="en-US" sz="1800" b="1" i="0" dirty="0">
                <a:effectLst/>
                <a:latin typeface="-apple-system"/>
              </a:rPr>
              <a:t>]</a:t>
            </a:r>
            <a:endParaRPr lang="en-US" sz="1800" dirty="0"/>
          </a:p>
        </p:txBody>
      </p:sp>
      <p:sp>
        <p:nvSpPr>
          <p:cNvPr id="3" name="Content Placeholder 2">
            <a:extLst>
              <a:ext uri="{FF2B5EF4-FFF2-40B4-BE49-F238E27FC236}">
                <a16:creationId xmlns:a16="http://schemas.microsoft.com/office/drawing/2014/main" id="{A2BF5780-59FC-4EF4-9F8F-4F3F7C11F266}"/>
              </a:ext>
            </a:extLst>
          </p:cNvPr>
          <p:cNvSpPr>
            <a:spLocks noGrp="1"/>
          </p:cNvSpPr>
          <p:nvPr>
            <p:ph idx="1"/>
          </p:nvPr>
        </p:nvSpPr>
        <p:spPr>
          <a:xfrm>
            <a:off x="495387" y="2110842"/>
            <a:ext cx="11021944" cy="3599316"/>
          </a:xfrm>
        </p:spPr>
        <p:txBody>
          <a:bodyPr>
            <a:noAutofit/>
          </a:bodyPr>
          <a:lstStyle/>
          <a:p>
            <a:pPr algn="l">
              <a:buFont typeface="Arial" panose="020B0604020202020204" pitchFamily="34" charset="0"/>
              <a:buChar char="•"/>
            </a:pPr>
            <a:endParaRPr lang="en-US" sz="1800" b="1" i="0" dirty="0">
              <a:effectLst/>
              <a:highlight>
                <a:srgbClr val="000080"/>
              </a:highlight>
              <a:latin typeface="-apple-system"/>
            </a:endParaRPr>
          </a:p>
          <a:p>
            <a:pPr algn="l">
              <a:buFont typeface="Arial" panose="020B0604020202020204" pitchFamily="34" charset="0"/>
              <a:buChar char="•"/>
            </a:pPr>
            <a:r>
              <a:rPr lang="en-US" sz="1800" b="1" i="0" dirty="0">
                <a:effectLst/>
                <a:highlight>
                  <a:srgbClr val="000080"/>
                </a:highlight>
                <a:latin typeface="-apple-system"/>
              </a:rPr>
              <a:t>Tuning the Kafka broker</a:t>
            </a:r>
            <a:r>
              <a:rPr lang="en-US" sz="1800" b="1" i="0" dirty="0">
                <a:effectLst/>
                <a:latin typeface="-apple-system"/>
              </a:rPr>
              <a:t>:</a:t>
            </a:r>
            <a:br>
              <a:rPr lang="en-US" sz="1800" dirty="0">
                <a:latin typeface="-apple-system"/>
              </a:rPr>
            </a:br>
            <a:br>
              <a:rPr lang="en-US" sz="1800" dirty="0">
                <a:latin typeface="-apple-system"/>
              </a:rPr>
            </a:br>
            <a:r>
              <a:rPr lang="en-US" sz="1800" b="0" i="0" dirty="0">
                <a:effectLst/>
                <a:latin typeface="-apple-system"/>
              </a:rPr>
              <a:t>Each partition in a topic has a leader, and each leader has 0 or more followers. It's critical that </a:t>
            </a:r>
            <a:r>
              <a:rPr lang="en-US" sz="1800" b="1" i="1" dirty="0">
                <a:effectLst/>
                <a:latin typeface="-apple-system"/>
              </a:rPr>
              <a:t>the leaders are appropriately balanced</a:t>
            </a:r>
            <a:r>
              <a:rPr lang="en-US" sz="1800" b="0" i="0" dirty="0">
                <a:effectLst/>
                <a:latin typeface="-apple-system"/>
              </a:rPr>
              <a:t>, and that some nodes aren't overworked in comparison to others.</a:t>
            </a:r>
          </a:p>
          <a:p>
            <a:pPr marL="0" indent="0" algn="l">
              <a:buNone/>
            </a:pPr>
            <a:endParaRPr lang="en-US" sz="1800" b="0" i="0" dirty="0">
              <a:effectLst/>
              <a:latin typeface="-apple-system"/>
            </a:endParaRPr>
          </a:p>
          <a:p>
            <a:pPr algn="l">
              <a:buFont typeface="Arial" panose="020B0604020202020204" pitchFamily="34" charset="0"/>
              <a:buChar char="•"/>
            </a:pPr>
            <a:r>
              <a:rPr lang="en-US" sz="1800" b="1" i="0" dirty="0">
                <a:effectLst/>
                <a:highlight>
                  <a:srgbClr val="000080"/>
                </a:highlight>
                <a:latin typeface="-apple-system"/>
              </a:rPr>
              <a:t>Tuning Kafka Consumers</a:t>
            </a:r>
            <a:r>
              <a:rPr lang="en-US" sz="1800" b="1" i="0" dirty="0">
                <a:effectLst/>
                <a:latin typeface="-apple-system"/>
              </a:rPr>
              <a:t>:</a:t>
            </a:r>
            <a:r>
              <a:rPr lang="en-US" sz="1800" b="0" i="0" dirty="0">
                <a:effectLst/>
                <a:latin typeface="-apple-system"/>
              </a:rPr>
              <a:t> </a:t>
            </a:r>
            <a:br>
              <a:rPr lang="en-US" sz="1800" b="0" i="0" dirty="0">
                <a:effectLst/>
                <a:latin typeface="-apple-system"/>
              </a:rPr>
            </a:br>
            <a:br>
              <a:rPr lang="en-US" sz="1800" b="0" i="0" dirty="0">
                <a:effectLst/>
                <a:latin typeface="-apple-system"/>
              </a:rPr>
            </a:br>
            <a:r>
              <a:rPr lang="en-US" sz="1800" b="0" i="0" dirty="0">
                <a:effectLst/>
                <a:latin typeface="-apple-system"/>
              </a:rPr>
              <a:t>To ensure that consumers keep up with producers, the </a:t>
            </a:r>
            <a:r>
              <a:rPr lang="en-US" sz="1800" b="1" i="1" dirty="0">
                <a:effectLst/>
                <a:latin typeface="-apple-system"/>
              </a:rPr>
              <a:t>number of partitions for a topic should be equal to the number of consumers</a:t>
            </a:r>
            <a:r>
              <a:rPr lang="en-US" sz="1800" b="0" i="0" dirty="0">
                <a:effectLst/>
                <a:latin typeface="-apple-system"/>
              </a:rPr>
              <a:t>. The divisions are divided among the consumers in the same consumer group.</a:t>
            </a:r>
          </a:p>
          <a:p>
            <a:pPr marL="0" indent="0">
              <a:buNone/>
            </a:pPr>
            <a:endParaRPr lang="en-US" sz="1800" dirty="0"/>
          </a:p>
        </p:txBody>
      </p:sp>
    </p:spTree>
    <p:extLst>
      <p:ext uri="{BB962C8B-B14F-4D97-AF65-F5344CB8AC3E}">
        <p14:creationId xmlns:p14="http://schemas.microsoft.com/office/powerpoint/2010/main" val="378287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FC00-F14B-44F9-8384-F6C0639BEA37}"/>
              </a:ext>
            </a:extLst>
          </p:cNvPr>
          <p:cNvSpPr>
            <a:spLocks noGrp="1"/>
          </p:cNvSpPr>
          <p:nvPr>
            <p:ph type="title"/>
          </p:nvPr>
        </p:nvSpPr>
        <p:spPr/>
        <p:txBody>
          <a:bodyPr/>
          <a:lstStyle/>
          <a:p>
            <a:r>
              <a:rPr lang="en-US" b="1" dirty="0">
                <a:latin typeface="-apple-system"/>
              </a:rPr>
              <a:t>T</a:t>
            </a:r>
            <a:r>
              <a:rPr lang="en-US" b="1" i="0" dirty="0">
                <a:effectLst/>
                <a:latin typeface="-apple-system"/>
              </a:rPr>
              <a:t>raditional </a:t>
            </a:r>
            <a:r>
              <a:rPr lang="en-US" b="1" dirty="0">
                <a:latin typeface="-apple-system"/>
              </a:rPr>
              <a:t>M</a:t>
            </a:r>
            <a:r>
              <a:rPr lang="en-US" b="1" i="0" dirty="0">
                <a:effectLst/>
                <a:latin typeface="-apple-system"/>
              </a:rPr>
              <a:t>ethods of Message Transfer (2)</a:t>
            </a:r>
            <a:endParaRPr lang="en-US" dirty="0"/>
          </a:p>
        </p:txBody>
      </p:sp>
      <p:sp>
        <p:nvSpPr>
          <p:cNvPr id="3" name="Content Placeholder 2">
            <a:extLst>
              <a:ext uri="{FF2B5EF4-FFF2-40B4-BE49-F238E27FC236}">
                <a16:creationId xmlns:a16="http://schemas.microsoft.com/office/drawing/2014/main" id="{205D8A77-8C62-4E06-8620-17506C96E61C}"/>
              </a:ext>
            </a:extLst>
          </p:cNvPr>
          <p:cNvSpPr>
            <a:spLocks noGrp="1"/>
          </p:cNvSpPr>
          <p:nvPr>
            <p:ph idx="1"/>
          </p:nvPr>
        </p:nvSpPr>
        <p:spPr/>
        <p:txBody>
          <a:bodyPr>
            <a:normAutofit/>
          </a:bodyPr>
          <a:lstStyle/>
          <a:p>
            <a:r>
              <a:rPr lang="en-US" sz="1600" b="1" i="0" dirty="0">
                <a:effectLst/>
                <a:latin typeface="-apple-system"/>
              </a:rPr>
              <a:t>Publisher - Subscriber Model:- </a:t>
            </a:r>
            <a:br>
              <a:rPr lang="en-US" sz="1600" b="1" i="0" dirty="0">
                <a:effectLst/>
                <a:latin typeface="-apple-system"/>
              </a:rPr>
            </a:br>
            <a:br>
              <a:rPr lang="en-US" sz="1600" b="1" i="0" dirty="0">
                <a:effectLst/>
                <a:latin typeface="-apple-system"/>
              </a:rPr>
            </a:br>
            <a:r>
              <a:rPr lang="en-US" sz="1600" b="0" i="0" dirty="0">
                <a:effectLst/>
                <a:latin typeface="-apple-system"/>
              </a:rPr>
              <a:t>The publish-subscribe pattern entails publishers producing ("publishing") messages in multiple categories and subscribers consuming published messages from the various categories to which they are subscribed. Unlike point-to-point texting, a message is only removed once it has been consumed by all category subscribers.</a:t>
            </a:r>
            <a:endParaRPr lang="en-US" sz="1600" dirty="0"/>
          </a:p>
        </p:txBody>
      </p:sp>
      <p:pic>
        <p:nvPicPr>
          <p:cNvPr id="5" name="Picture 4">
            <a:extLst>
              <a:ext uri="{FF2B5EF4-FFF2-40B4-BE49-F238E27FC236}">
                <a16:creationId xmlns:a16="http://schemas.microsoft.com/office/drawing/2014/main" id="{96F4A1B6-07B6-43CD-B526-72F267350FB2}"/>
              </a:ext>
            </a:extLst>
          </p:cNvPr>
          <p:cNvPicPr>
            <a:picLocks noChangeAspect="1"/>
          </p:cNvPicPr>
          <p:nvPr/>
        </p:nvPicPr>
        <p:blipFill>
          <a:blip r:embed="rId2"/>
          <a:stretch>
            <a:fillRect/>
          </a:stretch>
        </p:blipFill>
        <p:spPr>
          <a:xfrm>
            <a:off x="1820605" y="3954712"/>
            <a:ext cx="8106906" cy="1981477"/>
          </a:xfrm>
          <a:prstGeom prst="rect">
            <a:avLst/>
          </a:prstGeom>
        </p:spPr>
      </p:pic>
    </p:spTree>
    <p:extLst>
      <p:ext uri="{BB962C8B-B14F-4D97-AF65-F5344CB8AC3E}">
        <p14:creationId xmlns:p14="http://schemas.microsoft.com/office/powerpoint/2010/main" val="32811704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ADFB-023D-4A36-A0BF-F8F58B7F3678}"/>
              </a:ext>
            </a:extLst>
          </p:cNvPr>
          <p:cNvSpPr>
            <a:spLocks noGrp="1"/>
          </p:cNvSpPr>
          <p:nvPr>
            <p:ph type="title"/>
          </p:nvPr>
        </p:nvSpPr>
        <p:spPr/>
        <p:txBody>
          <a:bodyPr/>
          <a:lstStyle/>
          <a:p>
            <a:r>
              <a:rPr lang="en-US" dirty="0"/>
              <a:t>How Kafka ensures Security?</a:t>
            </a:r>
          </a:p>
        </p:txBody>
      </p:sp>
      <p:sp>
        <p:nvSpPr>
          <p:cNvPr id="3" name="Content Placeholder 2">
            <a:extLst>
              <a:ext uri="{FF2B5EF4-FFF2-40B4-BE49-F238E27FC236}">
                <a16:creationId xmlns:a16="http://schemas.microsoft.com/office/drawing/2014/main" id="{F4F38766-CB01-48D3-984B-A89ECD2E549A}"/>
              </a:ext>
            </a:extLst>
          </p:cNvPr>
          <p:cNvSpPr>
            <a:spLocks noGrp="1"/>
          </p:cNvSpPr>
          <p:nvPr>
            <p:ph idx="1"/>
          </p:nvPr>
        </p:nvSpPr>
        <p:spPr>
          <a:xfrm>
            <a:off x="680321" y="2336873"/>
            <a:ext cx="9994528" cy="3599316"/>
          </a:xfrm>
        </p:spPr>
        <p:txBody>
          <a:bodyPr>
            <a:normAutofit fontScale="92500" lnSpcReduction="20000"/>
          </a:bodyPr>
          <a:lstStyle/>
          <a:p>
            <a:pPr marL="0" indent="0">
              <a:buNone/>
            </a:pPr>
            <a:r>
              <a:rPr lang="en-US" b="0" i="0" dirty="0">
                <a:effectLst/>
                <a:latin typeface="-apple-system"/>
              </a:rPr>
              <a:t>The security given by Kafka is made up of three parts:</a:t>
            </a:r>
          </a:p>
          <a:p>
            <a:pPr algn="l">
              <a:buFont typeface="Arial" panose="020B0604020202020204" pitchFamily="34" charset="0"/>
              <a:buChar char="•"/>
            </a:pPr>
            <a:r>
              <a:rPr lang="en-US" b="1" i="0" dirty="0">
                <a:effectLst/>
                <a:latin typeface="-apple-system"/>
              </a:rPr>
              <a:t>Encryption:</a:t>
            </a:r>
            <a:r>
              <a:rPr lang="en-US" b="0" i="0" dirty="0">
                <a:effectLst/>
                <a:latin typeface="-apple-system"/>
              </a:rPr>
              <a:t> </a:t>
            </a:r>
            <a:br>
              <a:rPr lang="en-US" b="0" i="0" dirty="0">
                <a:effectLst/>
                <a:latin typeface="-apple-system"/>
              </a:rPr>
            </a:br>
            <a:r>
              <a:rPr lang="en-US" b="0" i="0" dirty="0">
                <a:effectLst/>
                <a:latin typeface="-apple-system"/>
              </a:rPr>
              <a:t>All communications sent between the Kafka broker and its many clients are encrypted. This prevents data from being intercepted by other clients. All messages are shared in an encrypted format between the components.</a:t>
            </a:r>
          </a:p>
          <a:p>
            <a:pPr algn="l">
              <a:buFont typeface="Arial" panose="020B0604020202020204" pitchFamily="34" charset="0"/>
              <a:buChar char="•"/>
            </a:pPr>
            <a:r>
              <a:rPr lang="en-US" b="1" i="0" dirty="0">
                <a:effectLst/>
                <a:latin typeface="-apple-system"/>
              </a:rPr>
              <a:t>Authentication:</a:t>
            </a:r>
            <a:r>
              <a:rPr lang="en-US" b="0" i="0" dirty="0">
                <a:effectLst/>
                <a:latin typeface="-apple-system"/>
              </a:rPr>
              <a:t> </a:t>
            </a:r>
            <a:br>
              <a:rPr lang="en-US" b="0" i="0" dirty="0">
                <a:effectLst/>
                <a:latin typeface="-apple-system"/>
              </a:rPr>
            </a:br>
            <a:r>
              <a:rPr lang="en-US" b="0" i="0" dirty="0">
                <a:effectLst/>
                <a:latin typeface="-apple-system"/>
              </a:rPr>
              <a:t>Before being able to connect to Kafka, apps that use the Kafka broker must be authenticated. Only approved applications will be able to send or receive messages. To identify themselves, authorized applications will have unique ids and passwords.</a:t>
            </a:r>
          </a:p>
          <a:p>
            <a:pPr algn="l">
              <a:buFont typeface="Arial" panose="020B0604020202020204" pitchFamily="34" charset="0"/>
              <a:buChar char="•"/>
            </a:pPr>
            <a:r>
              <a:rPr lang="en-US" b="1" i="0" dirty="0">
                <a:effectLst/>
                <a:latin typeface="-apple-system"/>
              </a:rPr>
              <a:t>Authorization:</a:t>
            </a:r>
            <a:br>
              <a:rPr lang="en-US" b="0" i="0" dirty="0">
                <a:effectLst/>
                <a:latin typeface="-apple-system"/>
              </a:rPr>
            </a:br>
            <a:r>
              <a:rPr lang="en-US" b="0" i="0" dirty="0">
                <a:effectLst/>
                <a:latin typeface="-apple-system"/>
              </a:rPr>
              <a:t>After authentication, authorization is carried out. It is possible for a client to publish or consume messages once it has been validated. The permission ensures that write access to apps can be restricted to prevent data contamination.</a:t>
            </a:r>
          </a:p>
          <a:p>
            <a:endParaRPr lang="en-US" dirty="0"/>
          </a:p>
        </p:txBody>
      </p:sp>
    </p:spTree>
    <p:extLst>
      <p:ext uri="{BB962C8B-B14F-4D97-AF65-F5344CB8AC3E}">
        <p14:creationId xmlns:p14="http://schemas.microsoft.com/office/powerpoint/2010/main" val="3301190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CBE2E-7958-43BC-8AAC-55417000A5A2}"/>
              </a:ext>
            </a:extLst>
          </p:cNvPr>
          <p:cNvSpPr>
            <a:spLocks noGrp="1"/>
          </p:cNvSpPr>
          <p:nvPr>
            <p:ph type="title"/>
          </p:nvPr>
        </p:nvSpPr>
        <p:spPr/>
        <p:txBody>
          <a:bodyPr/>
          <a:lstStyle/>
          <a:p>
            <a:r>
              <a:rPr lang="en-US" dirty="0"/>
              <a:t>RabbitMQ vs KAFKA </a:t>
            </a:r>
            <a:br>
              <a:rPr lang="en-US" dirty="0"/>
            </a:br>
            <a:r>
              <a:rPr lang="en-US" sz="1800" dirty="0"/>
              <a:t>(Architecture Wise)</a:t>
            </a:r>
          </a:p>
        </p:txBody>
      </p:sp>
      <p:sp>
        <p:nvSpPr>
          <p:cNvPr id="3" name="Content Placeholder 2">
            <a:extLst>
              <a:ext uri="{FF2B5EF4-FFF2-40B4-BE49-F238E27FC236}">
                <a16:creationId xmlns:a16="http://schemas.microsoft.com/office/drawing/2014/main" id="{849574AE-F3BE-4167-83C4-A6D7E87D3B26}"/>
              </a:ext>
            </a:extLst>
          </p:cNvPr>
          <p:cNvSpPr>
            <a:spLocks noGrp="1"/>
          </p:cNvSpPr>
          <p:nvPr>
            <p:ph idx="1"/>
          </p:nvPr>
        </p:nvSpPr>
        <p:spPr>
          <a:xfrm>
            <a:off x="154113" y="2336873"/>
            <a:ext cx="12037888" cy="3599316"/>
          </a:xfrm>
        </p:spPr>
        <p:txBody>
          <a:bodyPr>
            <a:noAutofit/>
          </a:bodyPr>
          <a:lstStyle/>
          <a:p>
            <a:pPr marL="0" indent="0" algn="l">
              <a:buNone/>
            </a:pPr>
            <a:r>
              <a:rPr lang="en-US" sz="1400" b="1" i="0" dirty="0">
                <a:effectLst/>
                <a:highlight>
                  <a:srgbClr val="000080"/>
                </a:highlight>
                <a:latin typeface="-apple-system"/>
              </a:rPr>
              <a:t>RabbitMQ: </a:t>
            </a:r>
            <a:endParaRPr lang="en-US" sz="1400" b="0" i="0" dirty="0">
              <a:effectLst/>
              <a:highlight>
                <a:srgbClr val="000080"/>
              </a:highlight>
              <a:latin typeface="-apple-system"/>
            </a:endParaRPr>
          </a:p>
          <a:p>
            <a:pPr algn="l">
              <a:buFont typeface="Arial" panose="020B0604020202020204" pitchFamily="34" charset="0"/>
              <a:buChar char="•"/>
            </a:pPr>
            <a:r>
              <a:rPr lang="en-US" sz="1400" b="0" i="0" dirty="0">
                <a:effectLst/>
                <a:latin typeface="-apple-system"/>
              </a:rPr>
              <a:t>RabbitMQ is a general-purpose message broker. Request/Reply, point-to-point, and pub-sub communication patterns are all used by it.</a:t>
            </a:r>
          </a:p>
          <a:p>
            <a:pPr algn="l">
              <a:buFont typeface="Arial" panose="020B0604020202020204" pitchFamily="34" charset="0"/>
              <a:buChar char="•"/>
            </a:pPr>
            <a:r>
              <a:rPr lang="en-US" sz="1400" b="0" i="0" dirty="0">
                <a:effectLst/>
                <a:latin typeface="-apple-system"/>
              </a:rPr>
              <a:t>It has a </a:t>
            </a:r>
            <a:r>
              <a:rPr lang="en-US" sz="1400" b="1" i="0" dirty="0">
                <a:solidFill>
                  <a:srgbClr val="FFFF00"/>
                </a:solidFill>
                <a:effectLst/>
                <a:latin typeface="-apple-system"/>
              </a:rPr>
              <a:t>smart broker/ dumb consumer </a:t>
            </a:r>
            <a:r>
              <a:rPr lang="en-US" sz="1400" b="0" i="0" dirty="0">
                <a:effectLst/>
                <a:latin typeface="-apple-system"/>
              </a:rPr>
              <a:t>model. There is the consistent transmission of messages to consumers at about the same speed as the broker monitors the consumer's status.</a:t>
            </a:r>
          </a:p>
          <a:p>
            <a:pPr algn="l">
              <a:buFont typeface="Arial" panose="020B0604020202020204" pitchFamily="34" charset="0"/>
              <a:buChar char="•"/>
            </a:pPr>
            <a:r>
              <a:rPr lang="en-US" sz="1400" b="0" i="0" dirty="0">
                <a:effectLst/>
                <a:latin typeface="-apple-system"/>
              </a:rPr>
              <a:t>It is a mature platform and is well supported for Java, client libraries, .NET, Ruby, and Node.js. It offers a variety of plugins as well.</a:t>
            </a:r>
          </a:p>
          <a:p>
            <a:pPr algn="l">
              <a:buFont typeface="Arial" panose="020B0604020202020204" pitchFamily="34" charset="0"/>
              <a:buChar char="•"/>
            </a:pPr>
            <a:r>
              <a:rPr lang="en-US" sz="1400" b="0" i="0" dirty="0">
                <a:effectLst/>
                <a:latin typeface="-apple-system"/>
              </a:rPr>
              <a:t>The communication can be </a:t>
            </a:r>
            <a:r>
              <a:rPr lang="en-US" sz="1400" b="1" i="0" dirty="0">
                <a:solidFill>
                  <a:srgbClr val="FFFF00"/>
                </a:solidFill>
                <a:effectLst/>
                <a:latin typeface="-apple-system"/>
              </a:rPr>
              <a:t>synchronous or asynchronous</a:t>
            </a:r>
            <a:r>
              <a:rPr lang="en-US" sz="1400" b="0" i="0" dirty="0">
                <a:effectLst/>
                <a:latin typeface="-apple-system"/>
              </a:rPr>
              <a:t>. It also provides options for distributed deployment.</a:t>
            </a:r>
          </a:p>
          <a:p>
            <a:pPr marL="0" indent="0" algn="l">
              <a:buNone/>
            </a:pPr>
            <a:endParaRPr lang="en-US" sz="1400" b="0" i="0" dirty="0">
              <a:effectLst/>
              <a:latin typeface="-apple-system"/>
            </a:endParaRPr>
          </a:p>
          <a:p>
            <a:pPr marL="0" indent="0" algn="l">
              <a:buNone/>
            </a:pPr>
            <a:r>
              <a:rPr lang="en-US" sz="1400" b="1" i="0" dirty="0">
                <a:effectLst/>
                <a:highlight>
                  <a:srgbClr val="000080"/>
                </a:highlight>
                <a:latin typeface="-apple-system"/>
              </a:rPr>
              <a:t>Kafka:</a:t>
            </a:r>
            <a:endParaRPr lang="en-US" sz="1400" b="0" i="0" dirty="0">
              <a:effectLst/>
              <a:highlight>
                <a:srgbClr val="000080"/>
              </a:highlight>
              <a:latin typeface="-apple-system"/>
            </a:endParaRPr>
          </a:p>
          <a:p>
            <a:pPr algn="l">
              <a:buFont typeface="Arial" panose="020B0604020202020204" pitchFamily="34" charset="0"/>
              <a:buChar char="•"/>
            </a:pPr>
            <a:r>
              <a:rPr lang="en-US" sz="1400" b="0" i="0" dirty="0">
                <a:effectLst/>
                <a:latin typeface="-apple-system"/>
              </a:rPr>
              <a:t>Kafka is a message and stream platform for high-volume publish-subscribe messages and streams. It is durable, quick, and scalable.</a:t>
            </a:r>
          </a:p>
          <a:p>
            <a:pPr algn="l">
              <a:buFont typeface="Arial" panose="020B0604020202020204" pitchFamily="34" charset="0"/>
              <a:buChar char="•"/>
            </a:pPr>
            <a:r>
              <a:rPr lang="en-US" sz="1400" b="0" i="0" dirty="0">
                <a:effectLst/>
                <a:latin typeface="-apple-system"/>
              </a:rPr>
              <a:t>It is a durable message store, similar to a log, and it runs in a server cluster and maintains streams of records in topics (categories).</a:t>
            </a:r>
          </a:p>
          <a:p>
            <a:pPr algn="l">
              <a:buFont typeface="Arial" panose="020B0604020202020204" pitchFamily="34" charset="0"/>
              <a:buChar char="•"/>
            </a:pPr>
            <a:r>
              <a:rPr lang="en-US" sz="1400" b="0" i="0" dirty="0">
                <a:effectLst/>
                <a:latin typeface="-apple-system"/>
              </a:rPr>
              <a:t>In this, messages are made up of three components: a value, a key, and a timestamp.</a:t>
            </a:r>
          </a:p>
          <a:p>
            <a:pPr algn="l">
              <a:buFont typeface="Arial" panose="020B0604020202020204" pitchFamily="34" charset="0"/>
              <a:buChar char="•"/>
            </a:pPr>
            <a:r>
              <a:rPr lang="en-US" sz="1400" b="0" i="0" dirty="0">
                <a:effectLst/>
                <a:latin typeface="-apple-system"/>
              </a:rPr>
              <a:t>It has a </a:t>
            </a:r>
            <a:r>
              <a:rPr lang="en-US" sz="1400" b="1" i="0" dirty="0">
                <a:solidFill>
                  <a:srgbClr val="FFFF00"/>
                </a:solidFill>
                <a:effectLst/>
                <a:latin typeface="-apple-system"/>
              </a:rPr>
              <a:t>dumb broker / smart consumer </a:t>
            </a:r>
            <a:r>
              <a:rPr lang="en-US" sz="1400" b="0" i="0" dirty="0">
                <a:effectLst/>
                <a:latin typeface="-apple-system"/>
              </a:rPr>
              <a:t>model as it does not track which messages are viewed by customers and only maintains unread messages. Kafka stores all messages for a specific amount of time.</a:t>
            </a:r>
          </a:p>
          <a:p>
            <a:pPr algn="l">
              <a:buFont typeface="Arial" panose="020B0604020202020204" pitchFamily="34" charset="0"/>
              <a:buChar char="•"/>
            </a:pPr>
            <a:r>
              <a:rPr lang="en-US" sz="1400" b="0" i="0" dirty="0">
                <a:effectLst/>
                <a:latin typeface="-apple-system"/>
              </a:rPr>
              <a:t>In this, external services are required to run, including Apache Zookeeper in some circumstances.</a:t>
            </a:r>
          </a:p>
          <a:p>
            <a:endParaRPr lang="en-US" sz="1400" dirty="0"/>
          </a:p>
        </p:txBody>
      </p:sp>
      <p:pic>
        <p:nvPicPr>
          <p:cNvPr id="5" name="Picture 4">
            <a:extLst>
              <a:ext uri="{FF2B5EF4-FFF2-40B4-BE49-F238E27FC236}">
                <a16:creationId xmlns:a16="http://schemas.microsoft.com/office/drawing/2014/main" id="{1BFA9F8B-257E-4A42-AFCE-656176541F0E}"/>
              </a:ext>
            </a:extLst>
          </p:cNvPr>
          <p:cNvPicPr>
            <a:picLocks noChangeAspect="1"/>
          </p:cNvPicPr>
          <p:nvPr/>
        </p:nvPicPr>
        <p:blipFill>
          <a:blip r:embed="rId2"/>
          <a:stretch>
            <a:fillRect/>
          </a:stretch>
        </p:blipFill>
        <p:spPr>
          <a:xfrm>
            <a:off x="7715020" y="146010"/>
            <a:ext cx="4476980" cy="2190863"/>
          </a:xfrm>
          <a:prstGeom prst="rect">
            <a:avLst/>
          </a:prstGeom>
        </p:spPr>
      </p:pic>
    </p:spTree>
    <p:extLst>
      <p:ext uri="{BB962C8B-B14F-4D97-AF65-F5344CB8AC3E}">
        <p14:creationId xmlns:p14="http://schemas.microsoft.com/office/powerpoint/2010/main" val="37727251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DA79-30C7-498D-AAA7-0897F079D4D6}"/>
              </a:ext>
            </a:extLst>
          </p:cNvPr>
          <p:cNvSpPr>
            <a:spLocks noGrp="1"/>
          </p:cNvSpPr>
          <p:nvPr>
            <p:ph type="title"/>
          </p:nvPr>
        </p:nvSpPr>
        <p:spPr>
          <a:xfrm>
            <a:off x="680321" y="753228"/>
            <a:ext cx="9613861" cy="1080938"/>
          </a:xfrm>
        </p:spPr>
        <p:txBody>
          <a:bodyPr>
            <a:normAutofit/>
          </a:bodyPr>
          <a:lstStyle/>
          <a:p>
            <a:r>
              <a:rPr lang="en-US" dirty="0"/>
              <a:t>RabbitMQ vs KAFKA </a:t>
            </a:r>
            <a:br>
              <a:rPr lang="en-US" dirty="0"/>
            </a:br>
            <a:r>
              <a:rPr lang="en-US" sz="1800" dirty="0"/>
              <a:t>(Manner Of Handling Messages)</a:t>
            </a:r>
          </a:p>
        </p:txBody>
      </p:sp>
      <p:graphicFrame>
        <p:nvGraphicFramePr>
          <p:cNvPr id="11" name="Content Placeholder 3">
            <a:extLst>
              <a:ext uri="{FF2B5EF4-FFF2-40B4-BE49-F238E27FC236}">
                <a16:creationId xmlns:a16="http://schemas.microsoft.com/office/drawing/2014/main" id="{7EC9D9F9-9D1C-4EA1-BA7F-5E89A0A16415}"/>
              </a:ext>
            </a:extLst>
          </p:cNvPr>
          <p:cNvGraphicFramePr>
            <a:graphicFrameLocks noGrp="1"/>
          </p:cNvGraphicFramePr>
          <p:nvPr>
            <p:ph idx="1"/>
          </p:nvPr>
        </p:nvGraphicFramePr>
        <p:xfrm>
          <a:off x="681037" y="2486616"/>
          <a:ext cx="10830642" cy="3299234"/>
        </p:xfrm>
        <a:graphic>
          <a:graphicData uri="http://schemas.openxmlformats.org/drawingml/2006/table">
            <a:tbl>
              <a:tblPr firstRow="1" bandRow="1"/>
              <a:tblGrid>
                <a:gridCol w="3532035">
                  <a:extLst>
                    <a:ext uri="{9D8B030D-6E8A-4147-A177-3AD203B41FA5}">
                      <a16:colId xmlns:a16="http://schemas.microsoft.com/office/drawing/2014/main" val="3946260745"/>
                    </a:ext>
                  </a:extLst>
                </a:gridCol>
                <a:gridCol w="3617532">
                  <a:extLst>
                    <a:ext uri="{9D8B030D-6E8A-4147-A177-3AD203B41FA5}">
                      <a16:colId xmlns:a16="http://schemas.microsoft.com/office/drawing/2014/main" val="89161048"/>
                    </a:ext>
                  </a:extLst>
                </a:gridCol>
                <a:gridCol w="3681075">
                  <a:extLst>
                    <a:ext uri="{9D8B030D-6E8A-4147-A177-3AD203B41FA5}">
                      <a16:colId xmlns:a16="http://schemas.microsoft.com/office/drawing/2014/main" val="9305905"/>
                    </a:ext>
                  </a:extLst>
                </a:gridCol>
              </a:tblGrid>
              <a:tr h="320266">
                <a:tc>
                  <a:txBody>
                    <a:bodyPr/>
                    <a:lstStyle/>
                    <a:p>
                      <a:pPr algn="l" fontAlgn="ctr"/>
                      <a:r>
                        <a:rPr lang="en-US" sz="1400">
                          <a:solidFill>
                            <a:srgbClr val="000000"/>
                          </a:solidFill>
                          <a:effectLst/>
                          <a:latin typeface="-apple-system"/>
                        </a:rPr>
                        <a:t>Basis</a:t>
                      </a:r>
                    </a:p>
                  </a:txBody>
                  <a:tcPr marL="68844" marR="68844" marT="34423" marB="34423" anchor="ctr">
                    <a:lnL>
                      <a:noFill/>
                    </a:lnL>
                    <a:lnR>
                      <a:noFill/>
                    </a:lnR>
                    <a:lnT>
                      <a:noFill/>
                    </a:lnT>
                    <a:lnB>
                      <a:noFill/>
                    </a:lnB>
                    <a:solidFill>
                      <a:srgbClr val="CDD5E4"/>
                    </a:solidFill>
                  </a:tcPr>
                </a:tc>
                <a:tc>
                  <a:txBody>
                    <a:bodyPr/>
                    <a:lstStyle/>
                    <a:p>
                      <a:pPr algn="l" fontAlgn="ctr"/>
                      <a:r>
                        <a:rPr lang="en-US" sz="1400">
                          <a:solidFill>
                            <a:srgbClr val="000000"/>
                          </a:solidFill>
                          <a:effectLst/>
                          <a:latin typeface="-apple-system"/>
                        </a:rPr>
                        <a:t>Rabbitmq</a:t>
                      </a:r>
                    </a:p>
                  </a:txBody>
                  <a:tcPr marL="68844" marR="68844" marT="34423" marB="34423" anchor="ctr">
                    <a:lnL>
                      <a:noFill/>
                    </a:lnL>
                    <a:lnR>
                      <a:noFill/>
                    </a:lnR>
                    <a:lnT>
                      <a:noFill/>
                    </a:lnT>
                    <a:lnB>
                      <a:noFill/>
                    </a:lnB>
                    <a:solidFill>
                      <a:srgbClr val="CDD5E4"/>
                    </a:solidFill>
                  </a:tcPr>
                </a:tc>
                <a:tc>
                  <a:txBody>
                    <a:bodyPr/>
                    <a:lstStyle/>
                    <a:p>
                      <a:pPr algn="l" fontAlgn="ctr"/>
                      <a:r>
                        <a:rPr lang="en-US" sz="1400">
                          <a:solidFill>
                            <a:srgbClr val="000000"/>
                          </a:solidFill>
                          <a:effectLst/>
                          <a:latin typeface="-apple-system"/>
                        </a:rPr>
                        <a:t>Kafka</a:t>
                      </a:r>
                    </a:p>
                  </a:txBody>
                  <a:tcPr marL="68844" marR="68844" marT="34423" marB="34423" anchor="ctr">
                    <a:lnL>
                      <a:noFill/>
                    </a:lnL>
                    <a:lnR>
                      <a:noFill/>
                    </a:lnR>
                    <a:lnT>
                      <a:noFill/>
                    </a:lnT>
                    <a:lnB>
                      <a:noFill/>
                    </a:lnB>
                    <a:solidFill>
                      <a:srgbClr val="CDD5E4"/>
                    </a:solidFill>
                  </a:tcPr>
                </a:tc>
                <a:extLst>
                  <a:ext uri="{0D108BD9-81ED-4DB2-BD59-A6C34878D82A}">
                    <a16:rowId xmlns:a16="http://schemas.microsoft.com/office/drawing/2014/main" val="4108366461"/>
                  </a:ext>
                </a:extLst>
              </a:tr>
              <a:tr h="744742">
                <a:tc>
                  <a:txBody>
                    <a:bodyPr/>
                    <a:lstStyle/>
                    <a:p>
                      <a:pPr algn="l"/>
                      <a:r>
                        <a:rPr lang="en-US" sz="1400" b="1">
                          <a:solidFill>
                            <a:srgbClr val="000000"/>
                          </a:solidFill>
                          <a:effectLst/>
                          <a:latin typeface="-apple-system"/>
                        </a:rPr>
                        <a:t>Ordering of messages</a:t>
                      </a:r>
                      <a:endParaRPr lang="en-US" sz="1400">
                        <a:solidFill>
                          <a:srgbClr val="000000"/>
                        </a:solidFill>
                        <a:effectLst/>
                        <a:latin typeface="-apple-system"/>
                      </a:endParaRPr>
                    </a:p>
                  </a:txBody>
                  <a:tcPr marL="68844" marR="68844" marT="34423" marB="34423" anchor="ctr">
                    <a:lnL>
                      <a:noFill/>
                    </a:lnL>
                    <a:lnR>
                      <a:noFill/>
                    </a:lnR>
                    <a:lnT>
                      <a:noFill/>
                    </a:lnT>
                    <a:lnB>
                      <a:noFill/>
                    </a:lnB>
                    <a:solidFill>
                      <a:srgbClr val="F2F6FD"/>
                    </a:solidFill>
                  </a:tcPr>
                </a:tc>
                <a:tc>
                  <a:txBody>
                    <a:bodyPr/>
                    <a:lstStyle/>
                    <a:p>
                      <a:pPr algn="l"/>
                      <a:r>
                        <a:rPr lang="en-US" sz="1400">
                          <a:solidFill>
                            <a:srgbClr val="000000"/>
                          </a:solidFill>
                          <a:effectLst/>
                          <a:latin typeface="-apple-system"/>
                        </a:rPr>
                        <a:t>The ordering of messages is not supported here. </a:t>
                      </a:r>
                    </a:p>
                  </a:txBody>
                  <a:tcPr marL="68844" marR="68844" marT="34423" marB="34423" anchor="ctr">
                    <a:lnL>
                      <a:noFill/>
                    </a:lnL>
                    <a:lnR>
                      <a:noFill/>
                    </a:lnR>
                    <a:lnT>
                      <a:noFill/>
                    </a:lnT>
                    <a:lnB>
                      <a:noFill/>
                    </a:lnB>
                    <a:solidFill>
                      <a:srgbClr val="F2F6FD"/>
                    </a:solidFill>
                  </a:tcPr>
                </a:tc>
                <a:tc>
                  <a:txBody>
                    <a:bodyPr/>
                    <a:lstStyle/>
                    <a:p>
                      <a:pPr algn="l"/>
                      <a:r>
                        <a:rPr lang="en-US" sz="1400">
                          <a:solidFill>
                            <a:srgbClr val="000000"/>
                          </a:solidFill>
                          <a:effectLst/>
                          <a:latin typeface="-apple-system"/>
                        </a:rPr>
                        <a:t>Partitions in Kafka enable message ordering. Message keys are used while sending the messages to the topic.</a:t>
                      </a:r>
                    </a:p>
                  </a:txBody>
                  <a:tcPr marL="68844" marR="68844" marT="34423" marB="34423" anchor="ctr">
                    <a:lnL>
                      <a:noFill/>
                    </a:lnL>
                    <a:lnR>
                      <a:noFill/>
                    </a:lnR>
                    <a:lnT>
                      <a:noFill/>
                    </a:lnT>
                    <a:lnB>
                      <a:noFill/>
                    </a:lnB>
                    <a:solidFill>
                      <a:srgbClr val="F2F6FD"/>
                    </a:solidFill>
                  </a:tcPr>
                </a:tc>
                <a:extLst>
                  <a:ext uri="{0D108BD9-81ED-4DB2-BD59-A6C34878D82A}">
                    <a16:rowId xmlns:a16="http://schemas.microsoft.com/office/drawing/2014/main" val="540657611"/>
                  </a:ext>
                </a:extLst>
              </a:tr>
              <a:tr h="744742">
                <a:tc>
                  <a:txBody>
                    <a:bodyPr/>
                    <a:lstStyle/>
                    <a:p>
                      <a:pPr algn="l"/>
                      <a:r>
                        <a:rPr lang="en-US" sz="1400" b="1">
                          <a:solidFill>
                            <a:srgbClr val="000000"/>
                          </a:solidFill>
                          <a:effectLst/>
                          <a:latin typeface="-apple-system"/>
                        </a:rPr>
                        <a:t>Lifetime of messages</a:t>
                      </a:r>
                      <a:endParaRPr lang="en-US" sz="1400">
                        <a:solidFill>
                          <a:srgbClr val="000000"/>
                        </a:solidFill>
                        <a:effectLst/>
                        <a:latin typeface="-apple-system"/>
                      </a:endParaRPr>
                    </a:p>
                  </a:txBody>
                  <a:tcPr marL="68844" marR="68844" marT="34423" marB="34423" anchor="ctr">
                    <a:lnL>
                      <a:noFill/>
                    </a:lnL>
                    <a:lnR>
                      <a:noFill/>
                    </a:lnR>
                    <a:lnT>
                      <a:noFill/>
                    </a:lnT>
                    <a:lnB>
                      <a:noFill/>
                    </a:lnB>
                    <a:solidFill>
                      <a:srgbClr val="E4EEFF"/>
                    </a:solidFill>
                  </a:tcPr>
                </a:tc>
                <a:tc>
                  <a:txBody>
                    <a:bodyPr/>
                    <a:lstStyle/>
                    <a:p>
                      <a:pPr algn="l"/>
                      <a:r>
                        <a:rPr lang="en-US" sz="1400">
                          <a:solidFill>
                            <a:srgbClr val="000000"/>
                          </a:solidFill>
                          <a:effectLst/>
                          <a:latin typeface="-apple-system"/>
                        </a:rPr>
                        <a:t>Since Rabbitmq is a message queue, messages are done away with once consumed and the acknowledgement is sent.</a:t>
                      </a:r>
                    </a:p>
                  </a:txBody>
                  <a:tcPr marL="68844" marR="68844" marT="34423" marB="34423" anchor="ctr">
                    <a:lnL>
                      <a:noFill/>
                    </a:lnL>
                    <a:lnR>
                      <a:noFill/>
                    </a:lnR>
                    <a:lnT>
                      <a:noFill/>
                    </a:lnT>
                    <a:lnB>
                      <a:noFill/>
                    </a:lnB>
                    <a:solidFill>
                      <a:srgbClr val="E4EEFF"/>
                    </a:solidFill>
                  </a:tcPr>
                </a:tc>
                <a:tc>
                  <a:txBody>
                    <a:bodyPr/>
                    <a:lstStyle/>
                    <a:p>
                      <a:pPr algn="l"/>
                      <a:r>
                        <a:rPr lang="en-US" sz="1400">
                          <a:solidFill>
                            <a:srgbClr val="000000"/>
                          </a:solidFill>
                          <a:effectLst/>
                          <a:latin typeface="-apple-system"/>
                        </a:rPr>
                        <a:t>Since Kafka is a log, the messages are always present there. We can have a message retention policy for the same.</a:t>
                      </a:r>
                    </a:p>
                  </a:txBody>
                  <a:tcPr marL="68844" marR="68844" marT="34423" marB="34423" anchor="ctr">
                    <a:lnL>
                      <a:noFill/>
                    </a:lnL>
                    <a:lnR>
                      <a:noFill/>
                    </a:lnR>
                    <a:lnT>
                      <a:noFill/>
                    </a:lnT>
                    <a:lnB>
                      <a:noFill/>
                    </a:lnB>
                    <a:solidFill>
                      <a:srgbClr val="E4EEFF"/>
                    </a:solidFill>
                  </a:tcPr>
                </a:tc>
                <a:extLst>
                  <a:ext uri="{0D108BD9-81ED-4DB2-BD59-A6C34878D82A}">
                    <a16:rowId xmlns:a16="http://schemas.microsoft.com/office/drawing/2014/main" val="2050787777"/>
                  </a:ext>
                </a:extLst>
              </a:tr>
              <a:tr h="744742">
                <a:tc>
                  <a:txBody>
                    <a:bodyPr/>
                    <a:lstStyle/>
                    <a:p>
                      <a:pPr algn="l"/>
                      <a:r>
                        <a:rPr lang="en-US" sz="1400" b="1">
                          <a:solidFill>
                            <a:srgbClr val="000000"/>
                          </a:solidFill>
                          <a:effectLst/>
                          <a:latin typeface="-apple-system"/>
                        </a:rPr>
                        <a:t>Prioritizing the messages </a:t>
                      </a:r>
                      <a:endParaRPr lang="en-US" sz="1400">
                        <a:solidFill>
                          <a:srgbClr val="000000"/>
                        </a:solidFill>
                        <a:effectLst/>
                        <a:latin typeface="-apple-system"/>
                      </a:endParaRPr>
                    </a:p>
                  </a:txBody>
                  <a:tcPr marL="68844" marR="68844" marT="34423" marB="34423" anchor="ctr">
                    <a:lnL>
                      <a:noFill/>
                    </a:lnL>
                    <a:lnR>
                      <a:noFill/>
                    </a:lnR>
                    <a:lnT>
                      <a:noFill/>
                    </a:lnT>
                    <a:lnB>
                      <a:noFill/>
                    </a:lnB>
                    <a:solidFill>
                      <a:srgbClr val="F2F6FD"/>
                    </a:solidFill>
                  </a:tcPr>
                </a:tc>
                <a:tc>
                  <a:txBody>
                    <a:bodyPr/>
                    <a:lstStyle/>
                    <a:p>
                      <a:pPr algn="l"/>
                      <a:r>
                        <a:rPr lang="en-US" sz="1400">
                          <a:solidFill>
                            <a:srgbClr val="000000"/>
                          </a:solidFill>
                          <a:effectLst/>
                          <a:latin typeface="-apple-system"/>
                        </a:rPr>
                        <a:t>In this, priorities can be specified for the messages and the messages can be consumed according to their priority.</a:t>
                      </a:r>
                    </a:p>
                  </a:txBody>
                  <a:tcPr marL="68844" marR="68844" marT="34423" marB="34423" anchor="ctr">
                    <a:lnL>
                      <a:noFill/>
                    </a:lnL>
                    <a:lnR>
                      <a:noFill/>
                    </a:lnR>
                    <a:lnT>
                      <a:noFill/>
                    </a:lnT>
                    <a:lnB>
                      <a:noFill/>
                    </a:lnB>
                    <a:solidFill>
                      <a:srgbClr val="F2F6FD"/>
                    </a:solidFill>
                  </a:tcPr>
                </a:tc>
                <a:tc>
                  <a:txBody>
                    <a:bodyPr/>
                    <a:lstStyle/>
                    <a:p>
                      <a:pPr algn="l"/>
                      <a:r>
                        <a:rPr lang="en-US" sz="1400">
                          <a:solidFill>
                            <a:srgbClr val="000000"/>
                          </a:solidFill>
                          <a:effectLst/>
                          <a:latin typeface="-apple-system"/>
                        </a:rPr>
                        <a:t>Prioritising the messages is not possible in  Kafka.</a:t>
                      </a:r>
                    </a:p>
                  </a:txBody>
                  <a:tcPr marL="68844" marR="68844" marT="34423" marB="34423" anchor="ctr">
                    <a:lnL>
                      <a:noFill/>
                    </a:lnL>
                    <a:lnR>
                      <a:noFill/>
                    </a:lnR>
                    <a:lnT>
                      <a:noFill/>
                    </a:lnT>
                    <a:lnB>
                      <a:noFill/>
                    </a:lnB>
                    <a:solidFill>
                      <a:srgbClr val="F2F6FD"/>
                    </a:solidFill>
                  </a:tcPr>
                </a:tc>
                <a:extLst>
                  <a:ext uri="{0D108BD9-81ED-4DB2-BD59-A6C34878D82A}">
                    <a16:rowId xmlns:a16="http://schemas.microsoft.com/office/drawing/2014/main" val="3681763492"/>
                  </a:ext>
                </a:extLst>
              </a:tr>
              <a:tr h="744742">
                <a:tc>
                  <a:txBody>
                    <a:bodyPr/>
                    <a:lstStyle/>
                    <a:p>
                      <a:pPr algn="l"/>
                      <a:r>
                        <a:rPr lang="en-US" sz="1400" b="1">
                          <a:solidFill>
                            <a:srgbClr val="000000"/>
                          </a:solidFill>
                          <a:effectLst/>
                          <a:latin typeface="-apple-system"/>
                        </a:rPr>
                        <a:t>Guarantee of delivering the messages </a:t>
                      </a:r>
                      <a:endParaRPr lang="en-US" sz="1400">
                        <a:solidFill>
                          <a:srgbClr val="000000"/>
                        </a:solidFill>
                        <a:effectLst/>
                        <a:latin typeface="-apple-system"/>
                      </a:endParaRPr>
                    </a:p>
                  </a:txBody>
                  <a:tcPr marL="68844" marR="68844" marT="34423" marB="34423" anchor="ctr">
                    <a:lnL>
                      <a:noFill/>
                    </a:lnL>
                    <a:lnR>
                      <a:noFill/>
                    </a:lnR>
                    <a:lnT>
                      <a:noFill/>
                    </a:lnT>
                    <a:lnB>
                      <a:noFill/>
                    </a:lnB>
                    <a:solidFill>
                      <a:srgbClr val="E4EEFF"/>
                    </a:solidFill>
                  </a:tcPr>
                </a:tc>
                <a:tc>
                  <a:txBody>
                    <a:bodyPr/>
                    <a:lstStyle/>
                    <a:p>
                      <a:pPr algn="l"/>
                      <a:r>
                        <a:rPr lang="en-US" sz="1400">
                          <a:solidFill>
                            <a:srgbClr val="000000"/>
                          </a:solidFill>
                          <a:effectLst/>
                          <a:latin typeface="-apple-system"/>
                        </a:rPr>
                        <a:t>Atomicity is not guaranteed in this case, even when the transaction involves a single queue.</a:t>
                      </a:r>
                    </a:p>
                  </a:txBody>
                  <a:tcPr marL="68844" marR="68844" marT="34423" marB="34423" anchor="ctr">
                    <a:lnL>
                      <a:noFill/>
                    </a:lnL>
                    <a:lnR>
                      <a:noFill/>
                    </a:lnR>
                    <a:lnT>
                      <a:noFill/>
                    </a:lnT>
                    <a:lnB>
                      <a:noFill/>
                    </a:lnB>
                    <a:solidFill>
                      <a:srgbClr val="E4EEFF"/>
                    </a:solidFill>
                  </a:tcPr>
                </a:tc>
                <a:tc>
                  <a:txBody>
                    <a:bodyPr/>
                    <a:lstStyle/>
                    <a:p>
                      <a:pPr algn="l"/>
                      <a:r>
                        <a:rPr lang="en-US" sz="1400">
                          <a:solidFill>
                            <a:srgbClr val="000000"/>
                          </a:solidFill>
                          <a:effectLst/>
                          <a:latin typeface="-apple-system"/>
                        </a:rPr>
                        <a:t>In Kafka, it is guaranteed that the whole batch of messages in a partition is either sent successfully or failed.</a:t>
                      </a:r>
                    </a:p>
                  </a:txBody>
                  <a:tcPr marL="68844" marR="68844" marT="34423" marB="34423" anchor="ctr">
                    <a:lnL>
                      <a:noFill/>
                    </a:lnL>
                    <a:lnR>
                      <a:noFill/>
                    </a:lnR>
                    <a:lnT>
                      <a:noFill/>
                    </a:lnT>
                    <a:lnB>
                      <a:noFill/>
                    </a:lnB>
                    <a:solidFill>
                      <a:srgbClr val="E4EEFF"/>
                    </a:solidFill>
                  </a:tcPr>
                </a:tc>
                <a:extLst>
                  <a:ext uri="{0D108BD9-81ED-4DB2-BD59-A6C34878D82A}">
                    <a16:rowId xmlns:a16="http://schemas.microsoft.com/office/drawing/2014/main" val="2238302602"/>
                  </a:ext>
                </a:extLst>
              </a:tr>
            </a:tbl>
          </a:graphicData>
        </a:graphic>
      </p:graphicFrame>
      <p:pic>
        <p:nvPicPr>
          <p:cNvPr id="4" name="Picture 3">
            <a:extLst>
              <a:ext uri="{FF2B5EF4-FFF2-40B4-BE49-F238E27FC236}">
                <a16:creationId xmlns:a16="http://schemas.microsoft.com/office/drawing/2014/main" id="{78630539-4742-49D9-9940-811B020CCD56}"/>
              </a:ext>
            </a:extLst>
          </p:cNvPr>
          <p:cNvPicPr>
            <a:picLocks noChangeAspect="1"/>
          </p:cNvPicPr>
          <p:nvPr/>
        </p:nvPicPr>
        <p:blipFill>
          <a:blip r:embed="rId2"/>
          <a:stretch>
            <a:fillRect/>
          </a:stretch>
        </p:blipFill>
        <p:spPr>
          <a:xfrm>
            <a:off x="7715020" y="146010"/>
            <a:ext cx="4476980" cy="2190863"/>
          </a:xfrm>
          <a:prstGeom prst="rect">
            <a:avLst/>
          </a:prstGeom>
        </p:spPr>
      </p:pic>
    </p:spTree>
    <p:extLst>
      <p:ext uri="{BB962C8B-B14F-4D97-AF65-F5344CB8AC3E}">
        <p14:creationId xmlns:p14="http://schemas.microsoft.com/office/powerpoint/2010/main" val="34526506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E8A4-4D40-4F51-BB4D-C538983A6503}"/>
              </a:ext>
            </a:extLst>
          </p:cNvPr>
          <p:cNvSpPr>
            <a:spLocks noGrp="1"/>
          </p:cNvSpPr>
          <p:nvPr>
            <p:ph type="title"/>
          </p:nvPr>
        </p:nvSpPr>
        <p:spPr/>
        <p:txBody>
          <a:bodyPr/>
          <a:lstStyle/>
          <a:p>
            <a:r>
              <a:rPr lang="en-US" dirty="0"/>
              <a:t>RabbitMQ vs KAFKA </a:t>
            </a:r>
            <a:br>
              <a:rPr lang="en-US" dirty="0"/>
            </a:br>
            <a:r>
              <a:rPr lang="en-US" sz="1800" dirty="0"/>
              <a:t>(Based On Approach)</a:t>
            </a:r>
          </a:p>
        </p:txBody>
      </p:sp>
      <p:sp>
        <p:nvSpPr>
          <p:cNvPr id="3" name="Content Placeholder 2">
            <a:extLst>
              <a:ext uri="{FF2B5EF4-FFF2-40B4-BE49-F238E27FC236}">
                <a16:creationId xmlns:a16="http://schemas.microsoft.com/office/drawing/2014/main" id="{1C91E4EE-ADFB-4892-A3D2-27FD36841BBC}"/>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a:effectLst/>
                <a:latin typeface="-apple-system"/>
              </a:rPr>
              <a:t>Kafka</a:t>
            </a:r>
            <a:r>
              <a:rPr lang="en-US" b="0" i="0" dirty="0">
                <a:effectLst/>
                <a:latin typeface="-apple-system"/>
              </a:rPr>
              <a:t>: The </a:t>
            </a:r>
            <a:r>
              <a:rPr lang="en-US" b="0" i="0" dirty="0">
                <a:effectLst/>
                <a:highlight>
                  <a:srgbClr val="000080"/>
                </a:highlight>
                <a:latin typeface="-apple-system"/>
              </a:rPr>
              <a:t>pull model </a:t>
            </a:r>
            <a:r>
              <a:rPr lang="en-US" b="0" i="0" dirty="0">
                <a:effectLst/>
                <a:latin typeface="-apple-system"/>
              </a:rPr>
              <a:t>is used by Kafka. Batches of messages from a given offset are requested by consumers. When there are no messages past the offset, Kafka allows for long-pooling, which eliminates tight loops.</a:t>
            </a:r>
            <a:br>
              <a:rPr lang="en-US" b="0" i="0" dirty="0">
                <a:effectLst/>
                <a:latin typeface="-apple-system"/>
              </a:rPr>
            </a:br>
            <a:r>
              <a:rPr lang="en-US" b="0" i="0" dirty="0">
                <a:effectLst/>
                <a:latin typeface="-apple-system"/>
              </a:rPr>
              <a:t>Because of Kafka's partitions, a pull model makes sense. In a partition with no competing customers, Kafka provides message orders. This allows users to take advantage of message batching for more efficient message delivery and higher throughput.</a:t>
            </a:r>
          </a:p>
          <a:p>
            <a:pPr algn="l">
              <a:buFont typeface="Arial" panose="020B0604020202020204" pitchFamily="34" charset="0"/>
              <a:buChar char="•"/>
            </a:pPr>
            <a:r>
              <a:rPr lang="en-US" b="1" i="0" dirty="0">
                <a:effectLst/>
                <a:latin typeface="-apple-system"/>
              </a:rPr>
              <a:t>RabbitMQ</a:t>
            </a:r>
            <a:r>
              <a:rPr lang="en-US" b="0" i="0" dirty="0">
                <a:effectLst/>
                <a:latin typeface="-apple-system"/>
              </a:rPr>
              <a:t>: RabbitMQ operates on a </a:t>
            </a:r>
            <a:r>
              <a:rPr lang="en-US" b="0" i="0" dirty="0">
                <a:effectLst/>
                <a:highlight>
                  <a:srgbClr val="000080"/>
                </a:highlight>
                <a:latin typeface="-apple-system"/>
              </a:rPr>
              <a:t>push paradigm</a:t>
            </a:r>
            <a:r>
              <a:rPr lang="en-US" b="0" i="0" dirty="0">
                <a:effectLst/>
                <a:latin typeface="-apple-system"/>
              </a:rPr>
              <a:t>, which prevents users from becoming overwhelmed by imposing a prefetch limit on them. This can be used for messaging with low latency. The push model's goal is to distribute messages individually and promptly, ensuring that work is parallelized equitably and messages are handled roughly in the order they came in the queue.</a:t>
            </a:r>
          </a:p>
          <a:p>
            <a:endParaRPr lang="en-US" dirty="0"/>
          </a:p>
        </p:txBody>
      </p:sp>
      <p:pic>
        <p:nvPicPr>
          <p:cNvPr id="4" name="Picture 3">
            <a:extLst>
              <a:ext uri="{FF2B5EF4-FFF2-40B4-BE49-F238E27FC236}">
                <a16:creationId xmlns:a16="http://schemas.microsoft.com/office/drawing/2014/main" id="{C6851141-1371-421B-A863-BF92ADC0DB9A}"/>
              </a:ext>
            </a:extLst>
          </p:cNvPr>
          <p:cNvPicPr>
            <a:picLocks noChangeAspect="1"/>
          </p:cNvPicPr>
          <p:nvPr/>
        </p:nvPicPr>
        <p:blipFill>
          <a:blip r:embed="rId2"/>
          <a:stretch>
            <a:fillRect/>
          </a:stretch>
        </p:blipFill>
        <p:spPr>
          <a:xfrm>
            <a:off x="7715020" y="146010"/>
            <a:ext cx="4476980" cy="2190863"/>
          </a:xfrm>
          <a:prstGeom prst="rect">
            <a:avLst/>
          </a:prstGeom>
        </p:spPr>
      </p:pic>
    </p:spTree>
    <p:extLst>
      <p:ext uri="{BB962C8B-B14F-4D97-AF65-F5344CB8AC3E}">
        <p14:creationId xmlns:p14="http://schemas.microsoft.com/office/powerpoint/2010/main" val="11630289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B7D3-0D3B-4050-BB95-A2F6231630E7}"/>
              </a:ext>
            </a:extLst>
          </p:cNvPr>
          <p:cNvSpPr>
            <a:spLocks noGrp="1"/>
          </p:cNvSpPr>
          <p:nvPr>
            <p:ph type="title"/>
          </p:nvPr>
        </p:nvSpPr>
        <p:spPr/>
        <p:txBody>
          <a:bodyPr/>
          <a:lstStyle/>
          <a:p>
            <a:r>
              <a:rPr lang="en-US" dirty="0"/>
              <a:t>RabbitMQ vs KAFKA </a:t>
            </a:r>
            <a:br>
              <a:rPr lang="en-US" dirty="0"/>
            </a:br>
            <a:r>
              <a:rPr lang="en-US" sz="1800" dirty="0"/>
              <a:t>(Based On Performance)</a:t>
            </a:r>
            <a:endParaRPr lang="en-US" dirty="0"/>
          </a:p>
        </p:txBody>
      </p:sp>
      <p:sp>
        <p:nvSpPr>
          <p:cNvPr id="3" name="Content Placeholder 2">
            <a:extLst>
              <a:ext uri="{FF2B5EF4-FFF2-40B4-BE49-F238E27FC236}">
                <a16:creationId xmlns:a16="http://schemas.microsoft.com/office/drawing/2014/main" id="{0F6DD544-BD15-4987-8F86-524BB339C6F0}"/>
              </a:ext>
            </a:extLst>
          </p:cNvPr>
          <p:cNvSpPr>
            <a:spLocks noGrp="1"/>
          </p:cNvSpPr>
          <p:nvPr>
            <p:ph idx="1"/>
          </p:nvPr>
        </p:nvSpPr>
        <p:spPr>
          <a:xfrm>
            <a:off x="783062" y="2561466"/>
            <a:ext cx="9613861" cy="3599316"/>
          </a:xfrm>
        </p:spPr>
        <p:txBody>
          <a:bodyPr/>
          <a:lstStyle/>
          <a:p>
            <a:pPr algn="l">
              <a:buFont typeface="Arial" panose="020B0604020202020204" pitchFamily="34" charset="0"/>
              <a:buChar char="•"/>
            </a:pPr>
            <a:r>
              <a:rPr lang="en-US" b="1" i="0" dirty="0">
                <a:effectLst/>
                <a:latin typeface="-apple-system"/>
              </a:rPr>
              <a:t>Kafka</a:t>
            </a:r>
            <a:r>
              <a:rPr lang="en-US" b="0" i="0" dirty="0">
                <a:effectLst/>
                <a:latin typeface="-apple-system"/>
              </a:rPr>
              <a:t>: Compared to message brokers like RabbitMQ, Kafka provides significantly better performance. It boosts performance by using sequential disc I/O, making it a good choice for queue implementation. With limited resources, it can achieve high throughput (millions of messages per second), which is essential for large data use cases.</a:t>
            </a:r>
          </a:p>
          <a:p>
            <a:pPr algn="l">
              <a:buFont typeface="Arial" panose="020B0604020202020204" pitchFamily="34" charset="0"/>
              <a:buChar char="•"/>
            </a:pPr>
            <a:r>
              <a:rPr lang="en-US" b="1" i="0" dirty="0">
                <a:effectLst/>
                <a:latin typeface="-apple-system"/>
              </a:rPr>
              <a:t>RabbitMQ</a:t>
            </a:r>
            <a:r>
              <a:rPr lang="en-US" b="0" i="0" dirty="0">
                <a:effectLst/>
                <a:latin typeface="-apple-system"/>
              </a:rPr>
              <a:t>: RabbitMQ can also handle a million messages per second, but it does so at the expense of more resources (around 30 nodes). RabbitMQ can be used for many of the same applications as Kafka, however, it must be used in conjunction with other technologies such as Apache Cassandra</a:t>
            </a:r>
          </a:p>
          <a:p>
            <a:endParaRPr lang="en-US" dirty="0"/>
          </a:p>
        </p:txBody>
      </p:sp>
      <p:pic>
        <p:nvPicPr>
          <p:cNvPr id="4" name="Picture 3">
            <a:extLst>
              <a:ext uri="{FF2B5EF4-FFF2-40B4-BE49-F238E27FC236}">
                <a16:creationId xmlns:a16="http://schemas.microsoft.com/office/drawing/2014/main" id="{EFBED1E2-57B6-493A-85B1-194F075613AE}"/>
              </a:ext>
            </a:extLst>
          </p:cNvPr>
          <p:cNvPicPr>
            <a:picLocks noChangeAspect="1"/>
          </p:cNvPicPr>
          <p:nvPr/>
        </p:nvPicPr>
        <p:blipFill>
          <a:blip r:embed="rId2"/>
          <a:stretch>
            <a:fillRect/>
          </a:stretch>
        </p:blipFill>
        <p:spPr>
          <a:xfrm>
            <a:off x="7715020" y="146010"/>
            <a:ext cx="4476980" cy="2190863"/>
          </a:xfrm>
          <a:prstGeom prst="rect">
            <a:avLst/>
          </a:prstGeom>
        </p:spPr>
      </p:pic>
    </p:spTree>
    <p:extLst>
      <p:ext uri="{BB962C8B-B14F-4D97-AF65-F5344CB8AC3E}">
        <p14:creationId xmlns:p14="http://schemas.microsoft.com/office/powerpoint/2010/main" val="9091291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914B1-695D-49B7-8555-F3D2FFC13E8A}"/>
              </a:ext>
            </a:extLst>
          </p:cNvPr>
          <p:cNvSpPr>
            <a:spLocks noGrp="1"/>
          </p:cNvSpPr>
          <p:nvPr>
            <p:ph type="title"/>
          </p:nvPr>
        </p:nvSpPr>
        <p:spPr>
          <a:xfrm>
            <a:off x="680321" y="753228"/>
            <a:ext cx="9613861" cy="1080938"/>
          </a:xfrm>
        </p:spPr>
        <p:txBody>
          <a:bodyPr>
            <a:normAutofit/>
          </a:bodyPr>
          <a:lstStyle/>
          <a:p>
            <a:r>
              <a:rPr lang="en-US" dirty="0"/>
              <a:t>Redis vs KAFKA</a:t>
            </a:r>
          </a:p>
        </p:txBody>
      </p:sp>
      <p:graphicFrame>
        <p:nvGraphicFramePr>
          <p:cNvPr id="4" name="Content Placeholder 3">
            <a:extLst>
              <a:ext uri="{FF2B5EF4-FFF2-40B4-BE49-F238E27FC236}">
                <a16:creationId xmlns:a16="http://schemas.microsoft.com/office/drawing/2014/main" id="{14360CAA-9262-48D8-8D78-8814EDFE14D0}"/>
              </a:ext>
            </a:extLst>
          </p:cNvPr>
          <p:cNvGraphicFramePr>
            <a:graphicFrameLocks noGrp="1"/>
          </p:cNvGraphicFramePr>
          <p:nvPr>
            <p:ph idx="1"/>
            <p:extLst>
              <p:ext uri="{D42A27DB-BD31-4B8C-83A1-F6EECF244321}">
                <p14:modId xmlns:p14="http://schemas.microsoft.com/office/powerpoint/2010/main" val="3302609520"/>
              </p:ext>
            </p:extLst>
          </p:nvPr>
        </p:nvGraphicFramePr>
        <p:xfrm>
          <a:off x="681037" y="2529445"/>
          <a:ext cx="10830642" cy="3213576"/>
        </p:xfrm>
        <a:graphic>
          <a:graphicData uri="http://schemas.openxmlformats.org/drawingml/2006/table">
            <a:tbl>
              <a:tblPr firstRow="1" bandRow="1"/>
              <a:tblGrid>
                <a:gridCol w="5387079">
                  <a:extLst>
                    <a:ext uri="{9D8B030D-6E8A-4147-A177-3AD203B41FA5}">
                      <a16:colId xmlns:a16="http://schemas.microsoft.com/office/drawing/2014/main" val="3552036713"/>
                    </a:ext>
                  </a:extLst>
                </a:gridCol>
                <a:gridCol w="5443563">
                  <a:extLst>
                    <a:ext uri="{9D8B030D-6E8A-4147-A177-3AD203B41FA5}">
                      <a16:colId xmlns:a16="http://schemas.microsoft.com/office/drawing/2014/main" val="499973100"/>
                    </a:ext>
                  </a:extLst>
                </a:gridCol>
              </a:tblGrid>
              <a:tr h="323143">
                <a:tc>
                  <a:txBody>
                    <a:bodyPr/>
                    <a:lstStyle/>
                    <a:p>
                      <a:pPr algn="l" fontAlgn="ctr"/>
                      <a:r>
                        <a:rPr lang="en-US" sz="1400">
                          <a:solidFill>
                            <a:srgbClr val="000000"/>
                          </a:solidFill>
                          <a:effectLst/>
                          <a:latin typeface="-apple-system"/>
                        </a:rPr>
                        <a:t>Redis</a:t>
                      </a:r>
                    </a:p>
                  </a:txBody>
                  <a:tcPr marL="71468" marR="71468" marT="35734" marB="35734" anchor="ctr">
                    <a:lnL>
                      <a:noFill/>
                    </a:lnL>
                    <a:lnR>
                      <a:noFill/>
                    </a:lnR>
                    <a:lnT>
                      <a:noFill/>
                    </a:lnT>
                    <a:lnB>
                      <a:noFill/>
                    </a:lnB>
                    <a:solidFill>
                      <a:srgbClr val="CDD5E4"/>
                    </a:solidFill>
                  </a:tcPr>
                </a:tc>
                <a:tc>
                  <a:txBody>
                    <a:bodyPr/>
                    <a:lstStyle/>
                    <a:p>
                      <a:pPr algn="l" fontAlgn="ctr"/>
                      <a:r>
                        <a:rPr lang="en-US" sz="1400">
                          <a:solidFill>
                            <a:srgbClr val="000000"/>
                          </a:solidFill>
                          <a:effectLst/>
                          <a:latin typeface="-apple-system"/>
                        </a:rPr>
                        <a:t>Kafka</a:t>
                      </a:r>
                    </a:p>
                  </a:txBody>
                  <a:tcPr marL="71468" marR="71468" marT="35734" marB="35734" anchor="ctr">
                    <a:lnL>
                      <a:noFill/>
                    </a:lnL>
                    <a:lnR>
                      <a:noFill/>
                    </a:lnR>
                    <a:lnT>
                      <a:noFill/>
                    </a:lnT>
                    <a:lnB>
                      <a:noFill/>
                    </a:lnB>
                    <a:solidFill>
                      <a:srgbClr val="CDD5E4"/>
                    </a:solidFill>
                  </a:tcPr>
                </a:tc>
                <a:extLst>
                  <a:ext uri="{0D108BD9-81ED-4DB2-BD59-A6C34878D82A}">
                    <a16:rowId xmlns:a16="http://schemas.microsoft.com/office/drawing/2014/main" val="2065051863"/>
                  </a:ext>
                </a:extLst>
              </a:tr>
              <a:tr h="960502">
                <a:tc>
                  <a:txBody>
                    <a:bodyPr/>
                    <a:lstStyle/>
                    <a:p>
                      <a:pPr algn="l"/>
                      <a:r>
                        <a:rPr lang="en-US" sz="1400">
                          <a:solidFill>
                            <a:srgbClr val="000000"/>
                          </a:solidFill>
                          <a:effectLst/>
                          <a:latin typeface="-apple-system"/>
                        </a:rPr>
                        <a:t>Push-based message delivery is supported by Redis. This means that messages published to Redis will be distributed to consumers automatically.</a:t>
                      </a:r>
                    </a:p>
                  </a:txBody>
                  <a:tcPr marL="71468" marR="71468" marT="35734" marB="35734" anchor="ctr">
                    <a:lnL>
                      <a:noFill/>
                    </a:lnL>
                    <a:lnR>
                      <a:noFill/>
                    </a:lnR>
                    <a:lnT>
                      <a:noFill/>
                    </a:lnT>
                    <a:lnB>
                      <a:noFill/>
                    </a:lnB>
                    <a:solidFill>
                      <a:srgbClr val="F2F6FD"/>
                    </a:solidFill>
                  </a:tcPr>
                </a:tc>
                <a:tc>
                  <a:txBody>
                    <a:bodyPr/>
                    <a:lstStyle/>
                    <a:p>
                      <a:pPr algn="l"/>
                      <a:r>
                        <a:rPr lang="en-US" sz="1400">
                          <a:solidFill>
                            <a:srgbClr val="000000"/>
                          </a:solidFill>
                          <a:effectLst/>
                          <a:latin typeface="-apple-system"/>
                        </a:rPr>
                        <a:t>Pull-based message delivery is supported by Kafka. The messages published to the Kafka broker are not automatically sent to the consumers; instead, consumers must pull the messages when they are ready.</a:t>
                      </a:r>
                    </a:p>
                  </a:txBody>
                  <a:tcPr marL="71468" marR="71468" marT="35734" marB="35734" anchor="ctr">
                    <a:lnL>
                      <a:noFill/>
                    </a:lnL>
                    <a:lnR>
                      <a:noFill/>
                    </a:lnR>
                    <a:lnT>
                      <a:noFill/>
                    </a:lnT>
                    <a:lnB>
                      <a:noFill/>
                    </a:lnB>
                    <a:solidFill>
                      <a:srgbClr val="F2F6FD"/>
                    </a:solidFill>
                  </a:tcPr>
                </a:tc>
                <a:extLst>
                  <a:ext uri="{0D108BD9-81ED-4DB2-BD59-A6C34878D82A}">
                    <a16:rowId xmlns:a16="http://schemas.microsoft.com/office/drawing/2014/main" val="2999399213"/>
                  </a:ext>
                </a:extLst>
              </a:tr>
              <a:tr h="535596">
                <a:tc>
                  <a:txBody>
                    <a:bodyPr/>
                    <a:lstStyle/>
                    <a:p>
                      <a:pPr algn="l"/>
                      <a:r>
                        <a:rPr lang="en-US" sz="1400">
                          <a:solidFill>
                            <a:srgbClr val="000000"/>
                          </a:solidFill>
                          <a:effectLst/>
                          <a:latin typeface="-apple-system"/>
                        </a:rPr>
                        <a:t>Message retention is not supported by Redis. The communications are destroyed once they have been delivered to the recipients.</a:t>
                      </a:r>
                    </a:p>
                  </a:txBody>
                  <a:tcPr marL="71468" marR="71468" marT="35734" marB="35734" anchor="ctr">
                    <a:lnL>
                      <a:noFill/>
                    </a:lnL>
                    <a:lnR>
                      <a:noFill/>
                    </a:lnR>
                    <a:lnT>
                      <a:noFill/>
                    </a:lnT>
                    <a:lnB>
                      <a:noFill/>
                    </a:lnB>
                    <a:solidFill>
                      <a:srgbClr val="E4EEFF"/>
                    </a:solidFill>
                  </a:tcPr>
                </a:tc>
                <a:tc>
                  <a:txBody>
                    <a:bodyPr/>
                    <a:lstStyle/>
                    <a:p>
                      <a:pPr algn="l"/>
                      <a:r>
                        <a:rPr lang="en-US" sz="1400">
                          <a:solidFill>
                            <a:srgbClr val="000000"/>
                          </a:solidFill>
                          <a:effectLst/>
                          <a:latin typeface="-apple-system"/>
                        </a:rPr>
                        <a:t>In its log, Kafka allows for message preservation.</a:t>
                      </a:r>
                    </a:p>
                  </a:txBody>
                  <a:tcPr marL="71468" marR="71468" marT="35734" marB="35734" anchor="ctr">
                    <a:lnL>
                      <a:noFill/>
                    </a:lnL>
                    <a:lnR>
                      <a:noFill/>
                    </a:lnR>
                    <a:lnT>
                      <a:noFill/>
                    </a:lnT>
                    <a:lnB>
                      <a:noFill/>
                    </a:lnB>
                    <a:solidFill>
                      <a:srgbClr val="E4EEFF"/>
                    </a:solidFill>
                  </a:tcPr>
                </a:tc>
                <a:extLst>
                  <a:ext uri="{0D108BD9-81ED-4DB2-BD59-A6C34878D82A}">
                    <a16:rowId xmlns:a16="http://schemas.microsoft.com/office/drawing/2014/main" val="2809545290"/>
                  </a:ext>
                </a:extLst>
              </a:tr>
              <a:tr h="535596">
                <a:tc>
                  <a:txBody>
                    <a:bodyPr/>
                    <a:lstStyle/>
                    <a:p>
                      <a:pPr algn="l"/>
                      <a:r>
                        <a:rPr lang="en-US" sz="1400">
                          <a:solidFill>
                            <a:srgbClr val="000000"/>
                          </a:solidFill>
                          <a:effectLst/>
                          <a:latin typeface="-apple-system"/>
                        </a:rPr>
                        <a:t>Parallel processing is not supported by Redis.</a:t>
                      </a:r>
                    </a:p>
                  </a:txBody>
                  <a:tcPr marL="71468" marR="71468" marT="35734" marB="35734" anchor="ctr">
                    <a:lnL>
                      <a:noFill/>
                    </a:lnL>
                    <a:lnR>
                      <a:noFill/>
                    </a:lnR>
                    <a:lnT>
                      <a:noFill/>
                    </a:lnT>
                    <a:lnB>
                      <a:noFill/>
                    </a:lnB>
                    <a:solidFill>
                      <a:srgbClr val="F2F6FD"/>
                    </a:solidFill>
                  </a:tcPr>
                </a:tc>
                <a:tc>
                  <a:txBody>
                    <a:bodyPr/>
                    <a:lstStyle/>
                    <a:p>
                      <a:pPr algn="l"/>
                      <a:r>
                        <a:rPr lang="en-US" sz="1400">
                          <a:solidFill>
                            <a:srgbClr val="000000"/>
                          </a:solidFill>
                          <a:effectLst/>
                          <a:latin typeface="-apple-system"/>
                        </a:rPr>
                        <a:t>Multiple consumers in a consumer group can consume partitions of the topic concurrently because of the Kafka's partitioning feature.</a:t>
                      </a:r>
                    </a:p>
                  </a:txBody>
                  <a:tcPr marL="71468" marR="71468" marT="35734" marB="35734" anchor="ctr">
                    <a:lnL>
                      <a:noFill/>
                    </a:lnL>
                    <a:lnR>
                      <a:noFill/>
                    </a:lnR>
                    <a:lnT>
                      <a:noFill/>
                    </a:lnT>
                    <a:lnB>
                      <a:noFill/>
                    </a:lnB>
                    <a:solidFill>
                      <a:srgbClr val="F2F6FD"/>
                    </a:solidFill>
                  </a:tcPr>
                </a:tc>
                <a:extLst>
                  <a:ext uri="{0D108BD9-81ED-4DB2-BD59-A6C34878D82A}">
                    <a16:rowId xmlns:a16="http://schemas.microsoft.com/office/drawing/2014/main" val="214091071"/>
                  </a:ext>
                </a:extLst>
              </a:tr>
              <a:tr h="535596">
                <a:tc>
                  <a:txBody>
                    <a:bodyPr/>
                    <a:lstStyle/>
                    <a:p>
                      <a:pPr algn="l"/>
                      <a:r>
                        <a:rPr lang="en-US" sz="1400">
                          <a:solidFill>
                            <a:srgbClr val="000000"/>
                          </a:solidFill>
                          <a:effectLst/>
                          <a:latin typeface="-apple-system"/>
                        </a:rPr>
                        <a:t>Redis can not manage vast amounts of data because it's an in-memory database.</a:t>
                      </a:r>
                    </a:p>
                  </a:txBody>
                  <a:tcPr marL="71468" marR="71468" marT="35734" marB="35734" anchor="ctr">
                    <a:lnL>
                      <a:noFill/>
                    </a:lnL>
                    <a:lnR>
                      <a:noFill/>
                    </a:lnR>
                    <a:lnT>
                      <a:noFill/>
                    </a:lnT>
                    <a:lnB>
                      <a:noFill/>
                    </a:lnB>
                    <a:solidFill>
                      <a:srgbClr val="E4EEFF"/>
                    </a:solidFill>
                  </a:tcPr>
                </a:tc>
                <a:tc>
                  <a:txBody>
                    <a:bodyPr/>
                    <a:lstStyle/>
                    <a:p>
                      <a:pPr algn="l"/>
                      <a:r>
                        <a:rPr lang="en-US" sz="1400">
                          <a:solidFill>
                            <a:srgbClr val="000000"/>
                          </a:solidFill>
                          <a:effectLst/>
                          <a:latin typeface="-apple-system"/>
                        </a:rPr>
                        <a:t>Kafka can handle massive amounts of data since it uses disc space as its primary storage.</a:t>
                      </a:r>
                    </a:p>
                  </a:txBody>
                  <a:tcPr marL="71468" marR="71468" marT="35734" marB="35734" anchor="ctr">
                    <a:lnL>
                      <a:noFill/>
                    </a:lnL>
                    <a:lnR>
                      <a:noFill/>
                    </a:lnR>
                    <a:lnT>
                      <a:noFill/>
                    </a:lnT>
                    <a:lnB>
                      <a:noFill/>
                    </a:lnB>
                    <a:solidFill>
                      <a:srgbClr val="E4EEFF"/>
                    </a:solidFill>
                  </a:tcPr>
                </a:tc>
                <a:extLst>
                  <a:ext uri="{0D108BD9-81ED-4DB2-BD59-A6C34878D82A}">
                    <a16:rowId xmlns:a16="http://schemas.microsoft.com/office/drawing/2014/main" val="3800929273"/>
                  </a:ext>
                </a:extLst>
              </a:tr>
              <a:tr h="323143">
                <a:tc>
                  <a:txBody>
                    <a:bodyPr/>
                    <a:lstStyle/>
                    <a:p>
                      <a:pPr algn="l"/>
                      <a:r>
                        <a:rPr lang="en-US" sz="1400">
                          <a:solidFill>
                            <a:srgbClr val="000000"/>
                          </a:solidFill>
                          <a:effectLst/>
                          <a:latin typeface="-apple-system"/>
                        </a:rPr>
                        <a:t>Because Redis is an in-memory store, it is much faster than Kafka.</a:t>
                      </a:r>
                    </a:p>
                  </a:txBody>
                  <a:tcPr marL="71468" marR="71468" marT="35734" marB="35734" anchor="ctr">
                    <a:lnL>
                      <a:noFill/>
                    </a:lnL>
                    <a:lnR>
                      <a:noFill/>
                    </a:lnR>
                    <a:lnT>
                      <a:noFill/>
                    </a:lnT>
                    <a:lnB>
                      <a:noFill/>
                    </a:lnB>
                    <a:solidFill>
                      <a:srgbClr val="F2F6FD"/>
                    </a:solidFill>
                  </a:tcPr>
                </a:tc>
                <a:tc>
                  <a:txBody>
                    <a:bodyPr/>
                    <a:lstStyle/>
                    <a:p>
                      <a:pPr algn="l"/>
                      <a:r>
                        <a:rPr lang="en-US" sz="1400" dirty="0">
                          <a:solidFill>
                            <a:srgbClr val="000000"/>
                          </a:solidFill>
                          <a:effectLst/>
                          <a:latin typeface="-apple-system"/>
                        </a:rPr>
                        <a:t>Because Kafka stores data on disc, it is slower than Redis.</a:t>
                      </a:r>
                    </a:p>
                  </a:txBody>
                  <a:tcPr marL="71468" marR="71468" marT="35734" marB="35734" anchor="ctr">
                    <a:lnL>
                      <a:noFill/>
                    </a:lnL>
                    <a:lnR>
                      <a:noFill/>
                    </a:lnR>
                    <a:lnT>
                      <a:noFill/>
                    </a:lnT>
                    <a:lnB>
                      <a:noFill/>
                    </a:lnB>
                    <a:solidFill>
                      <a:srgbClr val="F2F6FD"/>
                    </a:solidFill>
                  </a:tcPr>
                </a:tc>
                <a:extLst>
                  <a:ext uri="{0D108BD9-81ED-4DB2-BD59-A6C34878D82A}">
                    <a16:rowId xmlns:a16="http://schemas.microsoft.com/office/drawing/2014/main" val="3370714973"/>
                  </a:ext>
                </a:extLst>
              </a:tr>
            </a:tbl>
          </a:graphicData>
        </a:graphic>
      </p:graphicFrame>
      <p:pic>
        <p:nvPicPr>
          <p:cNvPr id="6" name="Picture 5">
            <a:extLst>
              <a:ext uri="{FF2B5EF4-FFF2-40B4-BE49-F238E27FC236}">
                <a16:creationId xmlns:a16="http://schemas.microsoft.com/office/drawing/2014/main" id="{F6823A61-2B08-409D-A0DB-77971C643A64}"/>
              </a:ext>
            </a:extLst>
          </p:cNvPr>
          <p:cNvPicPr>
            <a:picLocks noChangeAspect="1"/>
          </p:cNvPicPr>
          <p:nvPr/>
        </p:nvPicPr>
        <p:blipFill>
          <a:blip r:embed="rId2"/>
          <a:stretch>
            <a:fillRect/>
          </a:stretch>
        </p:blipFill>
        <p:spPr>
          <a:xfrm>
            <a:off x="7842026" y="0"/>
            <a:ext cx="4349974" cy="2178162"/>
          </a:xfrm>
          <a:prstGeom prst="rect">
            <a:avLst/>
          </a:prstGeom>
        </p:spPr>
      </p:pic>
    </p:spTree>
    <p:extLst>
      <p:ext uri="{BB962C8B-B14F-4D97-AF65-F5344CB8AC3E}">
        <p14:creationId xmlns:p14="http://schemas.microsoft.com/office/powerpoint/2010/main" val="22447876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06CA-95E1-4F56-93E9-00EB52126F4A}"/>
              </a:ext>
            </a:extLst>
          </p:cNvPr>
          <p:cNvSpPr>
            <a:spLocks noGrp="1"/>
          </p:cNvSpPr>
          <p:nvPr>
            <p:ph type="title"/>
          </p:nvPr>
        </p:nvSpPr>
        <p:spPr>
          <a:xfrm>
            <a:off x="680321" y="753228"/>
            <a:ext cx="9613861" cy="1080938"/>
          </a:xfrm>
        </p:spPr>
        <p:txBody>
          <a:bodyPr>
            <a:normAutofit/>
          </a:bodyPr>
          <a:lstStyle/>
          <a:p>
            <a:r>
              <a:rPr lang="en-US" dirty="0"/>
              <a:t>JMS vs KAFKA</a:t>
            </a:r>
          </a:p>
        </p:txBody>
      </p:sp>
      <p:graphicFrame>
        <p:nvGraphicFramePr>
          <p:cNvPr id="4" name="Content Placeholder 3">
            <a:extLst>
              <a:ext uri="{FF2B5EF4-FFF2-40B4-BE49-F238E27FC236}">
                <a16:creationId xmlns:a16="http://schemas.microsoft.com/office/drawing/2014/main" id="{7A178A20-2E99-461B-B688-CD6B5B94821E}"/>
              </a:ext>
            </a:extLst>
          </p:cNvPr>
          <p:cNvGraphicFramePr>
            <a:graphicFrameLocks noGrp="1"/>
          </p:cNvGraphicFramePr>
          <p:nvPr>
            <p:ph idx="1"/>
            <p:extLst>
              <p:ext uri="{D42A27DB-BD31-4B8C-83A1-F6EECF244321}">
                <p14:modId xmlns:p14="http://schemas.microsoft.com/office/powerpoint/2010/main" val="1776016752"/>
              </p:ext>
            </p:extLst>
          </p:nvPr>
        </p:nvGraphicFramePr>
        <p:xfrm>
          <a:off x="1270898" y="2505907"/>
          <a:ext cx="9650203" cy="3598865"/>
        </p:xfrm>
        <a:graphic>
          <a:graphicData uri="http://schemas.openxmlformats.org/drawingml/2006/table">
            <a:tbl>
              <a:tblPr firstRow="1" bandRow="1"/>
              <a:tblGrid>
                <a:gridCol w="4809044">
                  <a:extLst>
                    <a:ext uri="{9D8B030D-6E8A-4147-A177-3AD203B41FA5}">
                      <a16:colId xmlns:a16="http://schemas.microsoft.com/office/drawing/2014/main" val="1515392673"/>
                    </a:ext>
                  </a:extLst>
                </a:gridCol>
                <a:gridCol w="4841159">
                  <a:extLst>
                    <a:ext uri="{9D8B030D-6E8A-4147-A177-3AD203B41FA5}">
                      <a16:colId xmlns:a16="http://schemas.microsoft.com/office/drawing/2014/main" val="3603067205"/>
                    </a:ext>
                  </a:extLst>
                </a:gridCol>
              </a:tblGrid>
              <a:tr h="395875">
                <a:tc>
                  <a:txBody>
                    <a:bodyPr/>
                    <a:lstStyle/>
                    <a:p>
                      <a:pPr algn="l" fontAlgn="ctr"/>
                      <a:r>
                        <a:rPr lang="en-US" sz="1800" dirty="0">
                          <a:solidFill>
                            <a:srgbClr val="000000"/>
                          </a:solidFill>
                          <a:effectLst/>
                          <a:latin typeface="-apple-system"/>
                        </a:rPr>
                        <a:t>Java Messaging Service(JMS)</a:t>
                      </a:r>
                    </a:p>
                  </a:txBody>
                  <a:tcPr marL="89972" marR="89972" marT="44986" marB="44986" anchor="ctr">
                    <a:lnL>
                      <a:noFill/>
                    </a:lnL>
                    <a:lnR>
                      <a:noFill/>
                    </a:lnR>
                    <a:lnT>
                      <a:noFill/>
                    </a:lnT>
                    <a:lnB>
                      <a:noFill/>
                    </a:lnB>
                    <a:solidFill>
                      <a:srgbClr val="CDD5E4"/>
                    </a:solidFill>
                  </a:tcPr>
                </a:tc>
                <a:tc>
                  <a:txBody>
                    <a:bodyPr/>
                    <a:lstStyle/>
                    <a:p>
                      <a:pPr algn="l" fontAlgn="ctr"/>
                      <a:r>
                        <a:rPr lang="en-US" sz="1800">
                          <a:solidFill>
                            <a:srgbClr val="000000"/>
                          </a:solidFill>
                          <a:effectLst/>
                          <a:latin typeface="-apple-system"/>
                        </a:rPr>
                        <a:t>Kafka</a:t>
                      </a:r>
                    </a:p>
                  </a:txBody>
                  <a:tcPr marL="89972" marR="89972" marT="44986" marB="44986" anchor="ctr">
                    <a:lnL>
                      <a:noFill/>
                    </a:lnL>
                    <a:lnR>
                      <a:noFill/>
                    </a:lnR>
                    <a:lnT>
                      <a:noFill/>
                    </a:lnT>
                    <a:lnB>
                      <a:noFill/>
                    </a:lnB>
                    <a:solidFill>
                      <a:srgbClr val="CDD5E4"/>
                    </a:solidFill>
                  </a:tcPr>
                </a:tc>
                <a:extLst>
                  <a:ext uri="{0D108BD9-81ED-4DB2-BD59-A6C34878D82A}">
                    <a16:rowId xmlns:a16="http://schemas.microsoft.com/office/drawing/2014/main" val="111541230"/>
                  </a:ext>
                </a:extLst>
              </a:tr>
              <a:tr h="935705">
                <a:tc>
                  <a:txBody>
                    <a:bodyPr/>
                    <a:lstStyle/>
                    <a:p>
                      <a:pPr algn="l"/>
                      <a:r>
                        <a:rPr lang="en-US" sz="1800">
                          <a:solidFill>
                            <a:srgbClr val="000000"/>
                          </a:solidFill>
                          <a:effectLst/>
                          <a:latin typeface="-apple-system"/>
                        </a:rPr>
                        <a:t>The push model is used to deliver the messages. Consumers receive messages on a regular basis.</a:t>
                      </a:r>
                    </a:p>
                  </a:txBody>
                  <a:tcPr marL="89972" marR="89972" marT="44986" marB="44986" anchor="ctr">
                    <a:lnL>
                      <a:noFill/>
                    </a:lnL>
                    <a:lnR>
                      <a:noFill/>
                    </a:lnR>
                    <a:lnT>
                      <a:noFill/>
                    </a:lnT>
                    <a:lnB>
                      <a:noFill/>
                    </a:lnB>
                    <a:solidFill>
                      <a:srgbClr val="F2F6FD"/>
                    </a:solidFill>
                  </a:tcPr>
                </a:tc>
                <a:tc>
                  <a:txBody>
                    <a:bodyPr/>
                    <a:lstStyle/>
                    <a:p>
                      <a:pPr algn="l"/>
                      <a:r>
                        <a:rPr lang="en-US" sz="1800">
                          <a:solidFill>
                            <a:srgbClr val="000000"/>
                          </a:solidFill>
                          <a:effectLst/>
                          <a:latin typeface="-apple-system"/>
                        </a:rPr>
                        <a:t>A pull mechanism is used in the delivery method. When consumers are ready to receive the messages, they pull them.</a:t>
                      </a:r>
                    </a:p>
                  </a:txBody>
                  <a:tcPr marL="89972" marR="89972" marT="44986" marB="44986" anchor="ctr">
                    <a:lnL>
                      <a:noFill/>
                    </a:lnL>
                    <a:lnR>
                      <a:noFill/>
                    </a:lnR>
                    <a:lnT>
                      <a:noFill/>
                    </a:lnT>
                    <a:lnB>
                      <a:noFill/>
                    </a:lnB>
                    <a:solidFill>
                      <a:srgbClr val="F2F6FD"/>
                    </a:solidFill>
                  </a:tcPr>
                </a:tc>
                <a:extLst>
                  <a:ext uri="{0D108BD9-81ED-4DB2-BD59-A6C34878D82A}">
                    <a16:rowId xmlns:a16="http://schemas.microsoft.com/office/drawing/2014/main" val="1392384153"/>
                  </a:ext>
                </a:extLst>
              </a:tr>
              <a:tr h="935705">
                <a:tc>
                  <a:txBody>
                    <a:bodyPr/>
                    <a:lstStyle/>
                    <a:p>
                      <a:pPr algn="l"/>
                      <a:r>
                        <a:rPr lang="en-US" sz="1800">
                          <a:solidFill>
                            <a:srgbClr val="000000"/>
                          </a:solidFill>
                          <a:effectLst/>
                          <a:latin typeface="-apple-system"/>
                        </a:rPr>
                        <a:t>When the JMS queue receives confirmation from the consumer that the message has been received, it is permanently destroyed.</a:t>
                      </a:r>
                    </a:p>
                  </a:txBody>
                  <a:tcPr marL="89972" marR="89972" marT="44986" marB="44986" anchor="ctr">
                    <a:lnL>
                      <a:noFill/>
                    </a:lnL>
                    <a:lnR>
                      <a:noFill/>
                    </a:lnR>
                    <a:lnT>
                      <a:noFill/>
                    </a:lnT>
                    <a:lnB>
                      <a:noFill/>
                    </a:lnB>
                    <a:solidFill>
                      <a:srgbClr val="E4EEFF"/>
                    </a:solidFill>
                  </a:tcPr>
                </a:tc>
                <a:tc>
                  <a:txBody>
                    <a:bodyPr/>
                    <a:lstStyle/>
                    <a:p>
                      <a:pPr algn="l"/>
                      <a:r>
                        <a:rPr lang="en-US" sz="1800" dirty="0">
                          <a:solidFill>
                            <a:srgbClr val="000000"/>
                          </a:solidFill>
                          <a:effectLst/>
                          <a:latin typeface="-apple-system"/>
                        </a:rPr>
                        <a:t>Even after the consumer has viewed the communications, they are maintained for a specified length of time.</a:t>
                      </a:r>
                    </a:p>
                  </a:txBody>
                  <a:tcPr marL="89972" marR="89972" marT="44986" marB="44986" anchor="ctr">
                    <a:lnL>
                      <a:noFill/>
                    </a:lnL>
                    <a:lnR>
                      <a:noFill/>
                    </a:lnR>
                    <a:lnT>
                      <a:noFill/>
                    </a:lnT>
                    <a:lnB>
                      <a:noFill/>
                    </a:lnB>
                    <a:solidFill>
                      <a:srgbClr val="E4EEFF"/>
                    </a:solidFill>
                  </a:tcPr>
                </a:tc>
                <a:extLst>
                  <a:ext uri="{0D108BD9-81ED-4DB2-BD59-A6C34878D82A}">
                    <a16:rowId xmlns:a16="http://schemas.microsoft.com/office/drawing/2014/main" val="3205491372"/>
                  </a:ext>
                </a:extLst>
              </a:tr>
              <a:tr h="665790">
                <a:tc>
                  <a:txBody>
                    <a:bodyPr/>
                    <a:lstStyle/>
                    <a:p>
                      <a:pPr algn="l"/>
                      <a:r>
                        <a:rPr lang="en-US" sz="1800">
                          <a:solidFill>
                            <a:srgbClr val="000000"/>
                          </a:solidFill>
                          <a:effectLst/>
                          <a:latin typeface="-apple-system"/>
                        </a:rPr>
                        <a:t>JMS is better suited to multi-node clusters in very complicated systems.</a:t>
                      </a:r>
                    </a:p>
                  </a:txBody>
                  <a:tcPr marL="89972" marR="89972" marT="44986" marB="44986" anchor="ctr">
                    <a:lnL>
                      <a:noFill/>
                    </a:lnL>
                    <a:lnR>
                      <a:noFill/>
                    </a:lnR>
                    <a:lnT>
                      <a:noFill/>
                    </a:lnT>
                    <a:lnB>
                      <a:noFill/>
                    </a:lnB>
                    <a:solidFill>
                      <a:srgbClr val="F2F6FD"/>
                    </a:solidFill>
                  </a:tcPr>
                </a:tc>
                <a:tc>
                  <a:txBody>
                    <a:bodyPr/>
                    <a:lstStyle/>
                    <a:p>
                      <a:pPr algn="l"/>
                      <a:r>
                        <a:rPr lang="en-US" sz="1800">
                          <a:solidFill>
                            <a:srgbClr val="000000"/>
                          </a:solidFill>
                          <a:effectLst/>
                          <a:latin typeface="-apple-system"/>
                        </a:rPr>
                        <a:t>Kafka is better suited to handling big amounts of data.</a:t>
                      </a:r>
                    </a:p>
                  </a:txBody>
                  <a:tcPr marL="89972" marR="89972" marT="44986" marB="44986" anchor="ctr">
                    <a:lnL>
                      <a:noFill/>
                    </a:lnL>
                    <a:lnR>
                      <a:noFill/>
                    </a:lnR>
                    <a:lnT>
                      <a:noFill/>
                    </a:lnT>
                    <a:lnB>
                      <a:noFill/>
                    </a:lnB>
                    <a:solidFill>
                      <a:srgbClr val="F2F6FD"/>
                    </a:solidFill>
                  </a:tcPr>
                </a:tc>
                <a:extLst>
                  <a:ext uri="{0D108BD9-81ED-4DB2-BD59-A6C34878D82A}">
                    <a16:rowId xmlns:a16="http://schemas.microsoft.com/office/drawing/2014/main" val="3072568277"/>
                  </a:ext>
                </a:extLst>
              </a:tr>
              <a:tr h="665790">
                <a:tc>
                  <a:txBody>
                    <a:bodyPr/>
                    <a:lstStyle/>
                    <a:p>
                      <a:pPr algn="l"/>
                      <a:r>
                        <a:rPr lang="en-US" sz="1800">
                          <a:solidFill>
                            <a:srgbClr val="000000"/>
                          </a:solidFill>
                          <a:effectLst/>
                          <a:latin typeface="-apple-system"/>
                        </a:rPr>
                        <a:t>JMS is a FIFO queue that does not support any other type of ordering.</a:t>
                      </a:r>
                    </a:p>
                  </a:txBody>
                  <a:tcPr marL="89972" marR="89972" marT="44986" marB="44986" anchor="ctr">
                    <a:lnL>
                      <a:noFill/>
                    </a:lnL>
                    <a:lnR>
                      <a:noFill/>
                    </a:lnR>
                    <a:lnT>
                      <a:noFill/>
                    </a:lnT>
                    <a:lnB>
                      <a:noFill/>
                    </a:lnB>
                    <a:solidFill>
                      <a:srgbClr val="E4EEFF"/>
                    </a:solidFill>
                  </a:tcPr>
                </a:tc>
                <a:tc>
                  <a:txBody>
                    <a:bodyPr/>
                    <a:lstStyle/>
                    <a:p>
                      <a:pPr algn="l"/>
                      <a:r>
                        <a:rPr lang="en-US" sz="1800" dirty="0">
                          <a:solidFill>
                            <a:srgbClr val="000000"/>
                          </a:solidFill>
                          <a:effectLst/>
                          <a:latin typeface="-apple-system"/>
                        </a:rPr>
                        <a:t>Kafka ensures that partitions are sent in the order in which they appeared in the message.</a:t>
                      </a:r>
                    </a:p>
                  </a:txBody>
                  <a:tcPr marL="89972" marR="89972" marT="44986" marB="44986" anchor="ctr">
                    <a:lnL>
                      <a:noFill/>
                    </a:lnL>
                    <a:lnR>
                      <a:noFill/>
                    </a:lnR>
                    <a:lnT>
                      <a:noFill/>
                    </a:lnT>
                    <a:lnB>
                      <a:noFill/>
                    </a:lnB>
                    <a:solidFill>
                      <a:srgbClr val="E4EEFF"/>
                    </a:solidFill>
                  </a:tcPr>
                </a:tc>
                <a:extLst>
                  <a:ext uri="{0D108BD9-81ED-4DB2-BD59-A6C34878D82A}">
                    <a16:rowId xmlns:a16="http://schemas.microsoft.com/office/drawing/2014/main" val="2138251974"/>
                  </a:ext>
                </a:extLst>
              </a:tr>
            </a:tbl>
          </a:graphicData>
        </a:graphic>
      </p:graphicFrame>
      <p:pic>
        <p:nvPicPr>
          <p:cNvPr id="6" name="Picture 5">
            <a:extLst>
              <a:ext uri="{FF2B5EF4-FFF2-40B4-BE49-F238E27FC236}">
                <a16:creationId xmlns:a16="http://schemas.microsoft.com/office/drawing/2014/main" id="{64ED2086-F07C-4093-A03A-1FF45EBFD17B}"/>
              </a:ext>
            </a:extLst>
          </p:cNvPr>
          <p:cNvPicPr>
            <a:picLocks noChangeAspect="1"/>
          </p:cNvPicPr>
          <p:nvPr/>
        </p:nvPicPr>
        <p:blipFill>
          <a:blip r:embed="rId2"/>
          <a:stretch>
            <a:fillRect/>
          </a:stretch>
        </p:blipFill>
        <p:spPr>
          <a:xfrm>
            <a:off x="7695573" y="0"/>
            <a:ext cx="4496427" cy="2133898"/>
          </a:xfrm>
          <a:prstGeom prst="rect">
            <a:avLst/>
          </a:prstGeom>
        </p:spPr>
      </p:pic>
    </p:spTree>
    <p:extLst>
      <p:ext uri="{BB962C8B-B14F-4D97-AF65-F5344CB8AC3E}">
        <p14:creationId xmlns:p14="http://schemas.microsoft.com/office/powerpoint/2010/main" val="3790001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5808-83DA-40B9-A927-81665C1B8A7C}"/>
              </a:ext>
            </a:extLst>
          </p:cNvPr>
          <p:cNvSpPr>
            <a:spLocks noGrp="1"/>
          </p:cNvSpPr>
          <p:nvPr>
            <p:ph type="title"/>
          </p:nvPr>
        </p:nvSpPr>
        <p:spPr/>
        <p:txBody>
          <a:bodyPr/>
          <a:lstStyle/>
          <a:p>
            <a:r>
              <a:rPr lang="en-US" dirty="0"/>
              <a:t>Why KAFKA over traditional methods?</a:t>
            </a:r>
          </a:p>
        </p:txBody>
      </p:sp>
      <p:sp>
        <p:nvSpPr>
          <p:cNvPr id="3" name="Content Placeholder 2">
            <a:extLst>
              <a:ext uri="{FF2B5EF4-FFF2-40B4-BE49-F238E27FC236}">
                <a16:creationId xmlns:a16="http://schemas.microsoft.com/office/drawing/2014/main" id="{DD711E88-8975-438D-ABBD-E64C7C14BFC5}"/>
              </a:ext>
            </a:extLst>
          </p:cNvPr>
          <p:cNvSpPr>
            <a:spLocks noGrp="1"/>
          </p:cNvSpPr>
          <p:nvPr>
            <p:ph idx="1"/>
          </p:nvPr>
        </p:nvSpPr>
        <p:spPr/>
        <p:txBody>
          <a:bodyPr>
            <a:normAutofit fontScale="92500" lnSpcReduction="10000"/>
          </a:bodyPr>
          <a:lstStyle/>
          <a:p>
            <a:pPr marL="0" indent="0" algn="l">
              <a:buNone/>
            </a:pPr>
            <a:r>
              <a:rPr lang="en-US" b="0" i="0" dirty="0">
                <a:effectLst/>
                <a:latin typeface="-apple-system"/>
              </a:rPr>
              <a:t>Kafka caters to a single consumer abstraction that encompasses both of the aforementioned- the consumer group. </a:t>
            </a:r>
          </a:p>
          <a:p>
            <a:pPr marL="0" indent="0" algn="l">
              <a:buNone/>
            </a:pPr>
            <a:r>
              <a:rPr lang="en-US" b="0" i="0" dirty="0">
                <a:effectLst/>
                <a:latin typeface="-apple-system"/>
              </a:rPr>
              <a:t>Following are the benefits of using Kafka over the traditional messaging transfer techniques:</a:t>
            </a:r>
          </a:p>
          <a:p>
            <a:pPr marL="742950" lvl="1" indent="-285750" algn="l">
              <a:buFont typeface="Arial" panose="020B0604020202020204" pitchFamily="34" charset="0"/>
              <a:buChar char="•"/>
            </a:pPr>
            <a:r>
              <a:rPr lang="en-US" b="1" i="0" dirty="0">
                <a:effectLst/>
                <a:latin typeface="-apple-system"/>
              </a:rPr>
              <a:t>Scalable:</a:t>
            </a:r>
            <a:r>
              <a:rPr lang="en-US" b="0" i="0" dirty="0">
                <a:effectLst/>
                <a:latin typeface="-apple-system"/>
              </a:rPr>
              <a:t> A cluster of devices is used to partition and streamline the data thereby, scaling up the storage capacity.</a:t>
            </a:r>
          </a:p>
          <a:p>
            <a:pPr marL="742950" lvl="1" indent="-285750" algn="l">
              <a:buFont typeface="Arial" panose="020B0604020202020204" pitchFamily="34" charset="0"/>
              <a:buChar char="•"/>
            </a:pPr>
            <a:r>
              <a:rPr lang="en-US" b="1" i="0" dirty="0">
                <a:effectLst/>
                <a:latin typeface="-apple-system"/>
              </a:rPr>
              <a:t>Faster:</a:t>
            </a:r>
            <a:r>
              <a:rPr lang="en-US" b="0" i="0" dirty="0">
                <a:effectLst/>
                <a:latin typeface="-apple-system"/>
              </a:rPr>
              <a:t> Thousands of clients can be served by a single Kafka broker as it can manage megabytes of reads and writes per second.</a:t>
            </a:r>
          </a:p>
          <a:p>
            <a:pPr marL="742950" lvl="1" indent="-285750" algn="l">
              <a:buFont typeface="Arial" panose="020B0604020202020204" pitchFamily="34" charset="0"/>
              <a:buChar char="•"/>
            </a:pPr>
            <a:r>
              <a:rPr lang="en-US" b="1" i="0" dirty="0">
                <a:effectLst/>
                <a:latin typeface="-apple-system"/>
              </a:rPr>
              <a:t>Durability and Fault-Tolerant:</a:t>
            </a:r>
            <a:r>
              <a:rPr lang="en-US" b="0" i="0" dirty="0">
                <a:effectLst/>
                <a:latin typeface="-apple-system"/>
              </a:rPr>
              <a:t> The data is kept persistent and tolerant to any hardware failures by copying the data in the clusters.</a:t>
            </a:r>
          </a:p>
          <a:p>
            <a:pPr marL="0" indent="0">
              <a:buNone/>
            </a:pPr>
            <a:br>
              <a:rPr lang="en-US" dirty="0"/>
            </a:br>
            <a:endParaRPr lang="en-US" dirty="0"/>
          </a:p>
        </p:txBody>
      </p:sp>
    </p:spTree>
    <p:extLst>
      <p:ext uri="{BB962C8B-B14F-4D97-AF65-F5344CB8AC3E}">
        <p14:creationId xmlns:p14="http://schemas.microsoft.com/office/powerpoint/2010/main" val="2648231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72D2-8B50-472D-A689-859C00A3D0D2}"/>
              </a:ext>
            </a:extLst>
          </p:cNvPr>
          <p:cNvSpPr>
            <a:spLocks noGrp="1"/>
          </p:cNvSpPr>
          <p:nvPr>
            <p:ph type="title"/>
          </p:nvPr>
        </p:nvSpPr>
        <p:spPr/>
        <p:txBody>
          <a:bodyPr/>
          <a:lstStyle/>
          <a:p>
            <a:r>
              <a:rPr lang="en-US" dirty="0"/>
              <a:t>KAFKA Guarantees….</a:t>
            </a:r>
          </a:p>
        </p:txBody>
      </p:sp>
      <p:sp>
        <p:nvSpPr>
          <p:cNvPr id="3" name="Content Placeholder 2">
            <a:extLst>
              <a:ext uri="{FF2B5EF4-FFF2-40B4-BE49-F238E27FC236}">
                <a16:creationId xmlns:a16="http://schemas.microsoft.com/office/drawing/2014/main" id="{1C4FC97E-D275-4ABA-ABF3-E9C92BF2D3E4}"/>
              </a:ext>
            </a:extLst>
          </p:cNvPr>
          <p:cNvSpPr>
            <a:spLocks noGrp="1"/>
          </p:cNvSpPr>
          <p:nvPr>
            <p:ph idx="1"/>
          </p:nvPr>
        </p:nvSpPr>
        <p:spPr/>
        <p:txBody>
          <a:bodyPr/>
          <a:lstStyle/>
          <a:p>
            <a:pPr algn="l">
              <a:buFont typeface="Arial" panose="020B0604020202020204" pitchFamily="34" charset="0"/>
              <a:buChar char="•"/>
            </a:pPr>
            <a:r>
              <a:rPr lang="en-US" b="0" i="0" dirty="0">
                <a:effectLst/>
                <a:latin typeface="-apple-system"/>
              </a:rPr>
              <a:t>The messages are displayed in the same order as they were published by the producers. </a:t>
            </a:r>
            <a:r>
              <a:rPr lang="en-US" b="0" i="1" dirty="0">
                <a:effectLst/>
                <a:latin typeface="-apple-system"/>
              </a:rPr>
              <a:t>The order of the messages is maintained</a:t>
            </a:r>
            <a:r>
              <a:rPr lang="en-US" b="0" i="0" dirty="0">
                <a:effectLst/>
                <a:latin typeface="-apple-system"/>
              </a:rPr>
              <a:t>.</a:t>
            </a:r>
          </a:p>
          <a:p>
            <a:pPr algn="l">
              <a:buFont typeface="Arial" panose="020B0604020202020204" pitchFamily="34" charset="0"/>
              <a:buChar char="•"/>
            </a:pPr>
            <a:r>
              <a:rPr lang="en-US" b="0" i="0" dirty="0">
                <a:effectLst/>
                <a:latin typeface="-apple-system"/>
              </a:rPr>
              <a:t>The replication factor determines the number of replicas. </a:t>
            </a:r>
            <a:r>
              <a:rPr lang="en-US" b="0" i="1" dirty="0">
                <a:effectLst/>
                <a:latin typeface="-apple-system"/>
              </a:rPr>
              <a:t>If the replication factor is n, the Kafka cluster has fault tolerance for up to n-1 servers</a:t>
            </a:r>
            <a:r>
              <a:rPr lang="en-US" b="0" i="0" dirty="0">
                <a:effectLst/>
                <a:latin typeface="-apple-system"/>
              </a:rPr>
              <a:t>.</a:t>
            </a:r>
          </a:p>
          <a:p>
            <a:pPr algn="l">
              <a:buFont typeface="Arial" panose="020B0604020202020204" pitchFamily="34" charset="0"/>
              <a:buChar char="•"/>
            </a:pPr>
            <a:r>
              <a:rPr lang="en-US" b="0" i="0" dirty="0">
                <a:effectLst/>
                <a:latin typeface="-apple-system"/>
              </a:rPr>
              <a:t>Per partition, Kafka can provide "at least one" delivery semantics. This means that if a partition is given numerous times, Kafka assures that it will reach a customer at least once.</a:t>
            </a:r>
          </a:p>
        </p:txBody>
      </p:sp>
    </p:spTree>
    <p:extLst>
      <p:ext uri="{BB962C8B-B14F-4D97-AF65-F5344CB8AC3E}">
        <p14:creationId xmlns:p14="http://schemas.microsoft.com/office/powerpoint/2010/main" val="3372076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8136C-D395-44AD-BE92-8AF07026DBA8}"/>
              </a:ext>
            </a:extLst>
          </p:cNvPr>
          <p:cNvSpPr>
            <a:spLocks noGrp="1"/>
          </p:cNvSpPr>
          <p:nvPr>
            <p:ph type="title"/>
          </p:nvPr>
        </p:nvSpPr>
        <p:spPr/>
        <p:txBody>
          <a:bodyPr/>
          <a:lstStyle/>
          <a:p>
            <a:r>
              <a:rPr lang="en-US" dirty="0"/>
              <a:t>API Architecture used by KAFKA</a:t>
            </a:r>
          </a:p>
        </p:txBody>
      </p:sp>
      <p:pic>
        <p:nvPicPr>
          <p:cNvPr id="5" name="Content Placeholder 4">
            <a:extLst>
              <a:ext uri="{FF2B5EF4-FFF2-40B4-BE49-F238E27FC236}">
                <a16:creationId xmlns:a16="http://schemas.microsoft.com/office/drawing/2014/main" id="{25DE1391-3574-4E6C-A563-E1423ACC811E}"/>
              </a:ext>
            </a:extLst>
          </p:cNvPr>
          <p:cNvPicPr>
            <a:picLocks noGrp="1" noChangeAspect="1"/>
          </p:cNvPicPr>
          <p:nvPr>
            <p:ph idx="1"/>
          </p:nvPr>
        </p:nvPicPr>
        <p:blipFill>
          <a:blip r:embed="rId2"/>
          <a:stretch>
            <a:fillRect/>
          </a:stretch>
        </p:blipFill>
        <p:spPr>
          <a:xfrm>
            <a:off x="8315539" y="0"/>
            <a:ext cx="3876461" cy="1994411"/>
          </a:xfrm>
        </p:spPr>
      </p:pic>
      <p:sp>
        <p:nvSpPr>
          <p:cNvPr id="6" name="TextBox 5">
            <a:extLst>
              <a:ext uri="{FF2B5EF4-FFF2-40B4-BE49-F238E27FC236}">
                <a16:creationId xmlns:a16="http://schemas.microsoft.com/office/drawing/2014/main" id="{546504AF-EFB9-4C8F-9F76-6E69F78FB07C}"/>
              </a:ext>
            </a:extLst>
          </p:cNvPr>
          <p:cNvSpPr txBox="1"/>
          <p:nvPr/>
        </p:nvSpPr>
        <p:spPr>
          <a:xfrm>
            <a:off x="377064" y="2087463"/>
            <a:ext cx="11437872" cy="4770537"/>
          </a:xfrm>
          <a:prstGeom prst="rect">
            <a:avLst/>
          </a:prstGeom>
          <a:noFill/>
        </p:spPr>
        <p:txBody>
          <a:bodyPr wrap="square" rtlCol="0">
            <a:spAutoFit/>
          </a:bodyPr>
          <a:lstStyle/>
          <a:p>
            <a:pPr algn="l"/>
            <a:r>
              <a:rPr lang="en-US" sz="1600" b="0" i="0" dirty="0">
                <a:effectLst/>
                <a:latin typeface="-apple-system"/>
              </a:rPr>
              <a:t>Following are the four core APIs that Kafka uses:</a:t>
            </a:r>
          </a:p>
          <a:p>
            <a:pPr algn="l"/>
            <a:endParaRPr lang="en-US" sz="1600" b="1" i="0" dirty="0">
              <a:effectLst/>
              <a:latin typeface="-apple-system"/>
            </a:endParaRPr>
          </a:p>
          <a:p>
            <a:pPr algn="l">
              <a:buFont typeface="Arial" panose="020B0604020202020204" pitchFamily="34" charset="0"/>
              <a:buChar char="•"/>
            </a:pPr>
            <a:r>
              <a:rPr lang="en-US" sz="1600" b="1" i="0" dirty="0">
                <a:effectLst/>
                <a:latin typeface="-apple-system"/>
              </a:rPr>
              <a:t>Producer API:</a:t>
            </a:r>
            <a:br>
              <a:rPr lang="en-US" sz="1600" b="0" i="0" dirty="0">
                <a:effectLst/>
                <a:latin typeface="-apple-system"/>
              </a:rPr>
            </a:br>
            <a:r>
              <a:rPr lang="en-US" sz="1600" b="0" i="0" dirty="0">
                <a:effectLst/>
                <a:latin typeface="-apple-system"/>
              </a:rPr>
              <a:t>The Producer API in Kafka allows an application to publish a stream of records to one or more Kafka topics.</a:t>
            </a:r>
          </a:p>
          <a:p>
            <a:pPr algn="l"/>
            <a:endParaRPr lang="en-US" sz="1600" b="0" i="0" dirty="0">
              <a:effectLst/>
              <a:latin typeface="-apple-system"/>
            </a:endParaRPr>
          </a:p>
          <a:p>
            <a:pPr algn="l">
              <a:buFont typeface="Arial" panose="020B0604020202020204" pitchFamily="34" charset="0"/>
              <a:buChar char="•"/>
            </a:pPr>
            <a:r>
              <a:rPr lang="en-US" sz="1600" b="1" i="0" dirty="0">
                <a:effectLst/>
                <a:latin typeface="-apple-system"/>
              </a:rPr>
              <a:t>Consumer API:</a:t>
            </a:r>
            <a:br>
              <a:rPr lang="en-US" sz="1600" b="0" i="0" dirty="0">
                <a:effectLst/>
                <a:latin typeface="-apple-system"/>
              </a:rPr>
            </a:br>
            <a:r>
              <a:rPr lang="en-US" sz="1600" b="0" i="0" dirty="0">
                <a:effectLst/>
                <a:latin typeface="-apple-system"/>
              </a:rPr>
              <a:t>An application can subscribe to one or more Kafka topics using the Kafka Consumer API. </a:t>
            </a:r>
            <a:br>
              <a:rPr lang="en-US" sz="1600" b="0" i="0" dirty="0">
                <a:effectLst/>
                <a:latin typeface="-apple-system"/>
              </a:rPr>
            </a:br>
            <a:r>
              <a:rPr lang="en-US" sz="1600" b="0" i="0" dirty="0">
                <a:effectLst/>
                <a:latin typeface="-apple-system"/>
              </a:rPr>
              <a:t>It also enables the application to process streams of records generated in relation to such topics.</a:t>
            </a:r>
          </a:p>
          <a:p>
            <a:pPr algn="l"/>
            <a:endParaRPr lang="en-US" sz="1600" b="0" i="0" dirty="0">
              <a:effectLst/>
              <a:latin typeface="-apple-system"/>
            </a:endParaRPr>
          </a:p>
          <a:p>
            <a:pPr algn="l">
              <a:buFont typeface="Arial" panose="020B0604020202020204" pitchFamily="34" charset="0"/>
              <a:buChar char="•"/>
            </a:pPr>
            <a:r>
              <a:rPr lang="en-US" sz="1600" b="1" i="0" dirty="0">
                <a:effectLst/>
                <a:latin typeface="-apple-system"/>
              </a:rPr>
              <a:t>Streams API:</a:t>
            </a:r>
            <a:br>
              <a:rPr lang="en-US" sz="1600" b="0" i="0" dirty="0">
                <a:effectLst/>
                <a:latin typeface="-apple-system"/>
              </a:rPr>
            </a:br>
            <a:r>
              <a:rPr lang="en-US" sz="1600" b="0" i="0" dirty="0">
                <a:effectLst/>
                <a:latin typeface="-apple-system"/>
              </a:rPr>
              <a:t>The Kafka Streams API allows an application to use a stream processing architecture to process data in Kafka. An application can use this API to take input streams from one or more topics, process them using streams operations, and generate output streams to transmit to one or more topics. The Streams API allows you to convert input streams into output streams in this manner.</a:t>
            </a:r>
          </a:p>
          <a:p>
            <a:pPr algn="l"/>
            <a:endParaRPr lang="en-US" sz="1600" b="0" i="0" dirty="0">
              <a:effectLst/>
              <a:latin typeface="-apple-system"/>
            </a:endParaRPr>
          </a:p>
          <a:p>
            <a:pPr algn="l">
              <a:buFont typeface="Arial" panose="020B0604020202020204" pitchFamily="34" charset="0"/>
              <a:buChar char="•"/>
            </a:pPr>
            <a:r>
              <a:rPr lang="en-US" sz="1600" b="1" i="0" dirty="0">
                <a:effectLst/>
                <a:latin typeface="-apple-system"/>
              </a:rPr>
              <a:t>Connect API:</a:t>
            </a:r>
            <a:br>
              <a:rPr lang="en-US" sz="1600" b="0" i="0" dirty="0">
                <a:effectLst/>
                <a:latin typeface="-apple-system"/>
              </a:rPr>
            </a:br>
            <a:r>
              <a:rPr lang="en-US" sz="1600" b="0" i="0" dirty="0">
                <a:effectLst/>
                <a:latin typeface="-apple-system"/>
              </a:rPr>
              <a:t>The Kafka Connector API connects Kafka topics to applications. This opens up possibilities for constructing and managing the operations of producers and consumers, as well as establishing reusable links between these solutions. A connector, for example, may capture all database updates and ensure that they are made available in a Kafka topic</a:t>
            </a:r>
          </a:p>
          <a:p>
            <a:endParaRPr lang="en-US" sz="1600" dirty="0"/>
          </a:p>
        </p:txBody>
      </p:sp>
    </p:spTree>
    <p:extLst>
      <p:ext uri="{BB962C8B-B14F-4D97-AF65-F5344CB8AC3E}">
        <p14:creationId xmlns:p14="http://schemas.microsoft.com/office/powerpoint/2010/main" val="1577809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4E0C-03AD-4A23-8C06-E2F00A9318E1}"/>
              </a:ext>
            </a:extLst>
          </p:cNvPr>
          <p:cNvSpPr>
            <a:spLocks noGrp="1"/>
          </p:cNvSpPr>
          <p:nvPr>
            <p:ph type="title"/>
          </p:nvPr>
        </p:nvSpPr>
        <p:spPr/>
        <p:txBody>
          <a:bodyPr/>
          <a:lstStyle/>
          <a:p>
            <a:r>
              <a:rPr lang="en-US" dirty="0"/>
              <a:t>Kafka Architecture</a:t>
            </a:r>
          </a:p>
        </p:txBody>
      </p:sp>
      <p:pic>
        <p:nvPicPr>
          <p:cNvPr id="5" name="Content Placeholder 4">
            <a:extLst>
              <a:ext uri="{FF2B5EF4-FFF2-40B4-BE49-F238E27FC236}">
                <a16:creationId xmlns:a16="http://schemas.microsoft.com/office/drawing/2014/main" id="{0A1006F3-22D4-4D21-891B-12448A744E2D}"/>
              </a:ext>
            </a:extLst>
          </p:cNvPr>
          <p:cNvPicPr>
            <a:picLocks noGrp="1" noChangeAspect="1"/>
          </p:cNvPicPr>
          <p:nvPr>
            <p:ph idx="1"/>
          </p:nvPr>
        </p:nvPicPr>
        <p:blipFill>
          <a:blip r:embed="rId2"/>
          <a:stretch>
            <a:fillRect/>
          </a:stretch>
        </p:blipFill>
        <p:spPr>
          <a:xfrm>
            <a:off x="883078" y="2336800"/>
            <a:ext cx="9613861" cy="4101322"/>
          </a:xfrm>
        </p:spPr>
      </p:pic>
    </p:spTree>
    <p:extLst>
      <p:ext uri="{BB962C8B-B14F-4D97-AF65-F5344CB8AC3E}">
        <p14:creationId xmlns:p14="http://schemas.microsoft.com/office/powerpoint/2010/main" val="11918261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878</TotalTime>
  <Words>8595</Words>
  <Application>Microsoft Office PowerPoint</Application>
  <PresentationFormat>Widescreen</PresentationFormat>
  <Paragraphs>383</Paragraphs>
  <Slides>56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-apple-system</vt:lpstr>
      <vt:lpstr>Arial</vt:lpstr>
      <vt:lpstr>Courier New</vt:lpstr>
      <vt:lpstr>inter-bold</vt:lpstr>
      <vt:lpstr>inter-regular</vt:lpstr>
      <vt:lpstr>LiberationSans</vt:lpstr>
      <vt:lpstr>Open Sans</vt:lpstr>
      <vt:lpstr>Roboto</vt:lpstr>
      <vt:lpstr>Trebuchet MS</vt:lpstr>
      <vt:lpstr>var(--ff-mono)</vt:lpstr>
      <vt:lpstr>Berlin</vt:lpstr>
      <vt:lpstr>KAFKA</vt:lpstr>
      <vt:lpstr>WHAT IS KAFKA?</vt:lpstr>
      <vt:lpstr>Kafka: Features</vt:lpstr>
      <vt:lpstr>Traditional Methods of Message Transfer (1)</vt:lpstr>
      <vt:lpstr>Traditional Methods of Message Transfer (2)</vt:lpstr>
      <vt:lpstr>Why KAFKA over traditional methods?</vt:lpstr>
      <vt:lpstr>KAFKA Guarantees….</vt:lpstr>
      <vt:lpstr>API Architecture used by KAFKA</vt:lpstr>
      <vt:lpstr>Kafka Architecture</vt:lpstr>
      <vt:lpstr>Components of KAFKA</vt:lpstr>
      <vt:lpstr>Components of KAFKA</vt:lpstr>
      <vt:lpstr>Concept of Leader and Follower in Kafka</vt:lpstr>
      <vt:lpstr>Consumer Groups in Kafka</vt:lpstr>
      <vt:lpstr>Partitions in KAFKA</vt:lpstr>
      <vt:lpstr>Purpose of Partitions</vt:lpstr>
      <vt:lpstr>Changing number of partitions for a topic</vt:lpstr>
      <vt:lpstr>Partitioning Key in Kafka</vt:lpstr>
      <vt:lpstr>Starting a Kafka Server:</vt:lpstr>
      <vt:lpstr>Importance of Topic Replication</vt:lpstr>
      <vt:lpstr>Kafka MirrorMaker</vt:lpstr>
      <vt:lpstr>Replication Tools in KAFKA</vt:lpstr>
      <vt:lpstr>Benefits of using Clusters in Kafka</vt:lpstr>
      <vt:lpstr>Scaling A KAFKA Cluster</vt:lpstr>
      <vt:lpstr>Unbalanced Cluster &amp; Rebalancing</vt:lpstr>
      <vt:lpstr>Leader Skew</vt:lpstr>
      <vt:lpstr>Leader Skew [Contd…]</vt:lpstr>
      <vt:lpstr>Solving Leader Skew </vt:lpstr>
      <vt:lpstr>Broker Skew</vt:lpstr>
      <vt:lpstr>Solving Broker Skew</vt:lpstr>
      <vt:lpstr>Graceful Shutdown in KAFKA</vt:lpstr>
      <vt:lpstr>ZooKeeper in KAFKA</vt:lpstr>
      <vt:lpstr>Znodes in Kafka Zookeeper</vt:lpstr>
      <vt:lpstr>Using KAFKA without ZooKeeper – Possible?</vt:lpstr>
      <vt:lpstr>Message Compression in Kafka</vt:lpstr>
      <vt:lpstr>Message Compression:  Need/Advantages &amp; Disadvantages</vt:lpstr>
      <vt:lpstr>Log Compaction in Kafka</vt:lpstr>
      <vt:lpstr>Quotas in Kafka</vt:lpstr>
      <vt:lpstr>Geo-Replication</vt:lpstr>
      <vt:lpstr>Changing the retention time in Kafka at runtime</vt:lpstr>
      <vt:lpstr>BufferExhaustedException and OutOfMemoryException in Kafka</vt:lpstr>
      <vt:lpstr>Kafka: Disadvantages</vt:lpstr>
      <vt:lpstr>Kafka: Real World Usage</vt:lpstr>
      <vt:lpstr>Kafka: Monitoring Use Case</vt:lpstr>
      <vt:lpstr>Use-Cases where Kafka is not suitable!</vt:lpstr>
      <vt:lpstr>Kafka Scheme Registry</vt:lpstr>
      <vt:lpstr>Multi-Tenancy in Kafka</vt:lpstr>
      <vt:lpstr>Optimising Kafka for Optimal Performance</vt:lpstr>
      <vt:lpstr>Optimising Kafka for Optimal Performance [Contd..]</vt:lpstr>
      <vt:lpstr>Optimising Kafka for Optimal Performance [Contd..]</vt:lpstr>
      <vt:lpstr>How Kafka ensures Security?</vt:lpstr>
      <vt:lpstr>RabbitMQ vs KAFKA  (Architecture Wise)</vt:lpstr>
      <vt:lpstr>RabbitMQ vs KAFKA  (Manner Of Handling Messages)</vt:lpstr>
      <vt:lpstr>RabbitMQ vs KAFKA  (Based On Approach)</vt:lpstr>
      <vt:lpstr>RabbitMQ vs KAFKA  (Based On Performance)</vt:lpstr>
      <vt:lpstr>Redis vs KAFKA</vt:lpstr>
      <vt:lpstr>JMS vs KAFKA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dc:title>
  <dc:creator>Sanskar Dwivedi</dc:creator>
  <cp:lastModifiedBy>Sanskar Dwivedi</cp:lastModifiedBy>
  <cp:revision>23</cp:revision>
  <dcterms:created xsi:type="dcterms:W3CDTF">2023-03-08T14:58:44Z</dcterms:created>
  <dcterms:modified xsi:type="dcterms:W3CDTF">2023-03-13T13:11:40Z</dcterms:modified>
</cp:coreProperties>
</file>