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61" r:id="rId4"/>
    <p:sldId id="258" r:id="rId5"/>
    <p:sldId id="262" r:id="rId6"/>
    <p:sldId id="263" r:id="rId7"/>
    <p:sldId id="259" r:id="rId8"/>
    <p:sldId id="260" r:id="rId9"/>
    <p:sldId id="264" r:id="rId10"/>
    <p:sldId id="265" r:id="rId11"/>
    <p:sldId id="266" r:id="rId12"/>
    <p:sldId id="267" r:id="rId13"/>
    <p:sldId id="268" r:id="rId14"/>
    <p:sldId id="269" r:id="rId15"/>
    <p:sldId id="270" r:id="rId16"/>
    <p:sldId id="271" r:id="rId17"/>
    <p:sldId id="273"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57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79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9986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2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1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68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6645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45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3/15/2023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52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3/15/2023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62767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52" r:id="rId4"/>
    <p:sldLayoutId id="2147483753" r:id="rId5"/>
    <p:sldLayoutId id="2147483758" r:id="rId6"/>
    <p:sldLayoutId id="2147483754" r:id="rId7"/>
    <p:sldLayoutId id="2147483755" r:id="rId8"/>
    <p:sldLayoutId id="2147483756" r:id="rId9"/>
    <p:sldLayoutId id="2147483757" r:id="rId10"/>
    <p:sldLayoutId id="214748375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98CC3301-5D57-4B86-8E2A-146AD0F3BA22}"/>
              </a:ext>
            </a:extLst>
          </p:cNvPr>
          <p:cNvPicPr>
            <a:picLocks noChangeAspect="1"/>
          </p:cNvPicPr>
          <p:nvPr/>
        </p:nvPicPr>
        <p:blipFill rotWithShape="1">
          <a:blip r:embed="rId2">
            <a:alphaModFix amt="60000"/>
          </a:blip>
          <a:srcRect t="17279"/>
          <a:stretch/>
        </p:blipFill>
        <p:spPr>
          <a:xfrm>
            <a:off x="20" y="10"/>
            <a:ext cx="12191980" cy="6857990"/>
          </a:xfrm>
          <a:prstGeom prst="rect">
            <a:avLst/>
          </a:prstGeom>
        </p:spPr>
      </p:pic>
      <p:sp>
        <p:nvSpPr>
          <p:cNvPr id="2" name="Title 1">
            <a:extLst>
              <a:ext uri="{FF2B5EF4-FFF2-40B4-BE49-F238E27FC236}">
                <a16:creationId xmlns:a16="http://schemas.microsoft.com/office/drawing/2014/main" id="{A2F01C0A-B0A1-4E82-A197-5234FAB20EF1}"/>
              </a:ext>
            </a:extLst>
          </p:cNvPr>
          <p:cNvSpPr>
            <a:spLocks noGrp="1"/>
          </p:cNvSpPr>
          <p:nvPr>
            <p:ph type="ctrTitle"/>
          </p:nvPr>
        </p:nvSpPr>
        <p:spPr>
          <a:xfrm>
            <a:off x="521208" y="4819615"/>
            <a:ext cx="6817836" cy="1264936"/>
          </a:xfrm>
        </p:spPr>
        <p:txBody>
          <a:bodyPr anchor="ctr">
            <a:normAutofit fontScale="90000"/>
          </a:bodyPr>
          <a:lstStyle/>
          <a:p>
            <a:r>
              <a:rPr lang="en-US" dirty="0">
                <a:solidFill>
                  <a:srgbClr val="FFFFFF"/>
                </a:solidFill>
              </a:rPr>
              <a:t>Maven Multi Module Project</a:t>
            </a:r>
          </a:p>
        </p:txBody>
      </p:sp>
      <p:sp>
        <p:nvSpPr>
          <p:cNvPr id="3" name="Subtitle 2">
            <a:extLst>
              <a:ext uri="{FF2B5EF4-FFF2-40B4-BE49-F238E27FC236}">
                <a16:creationId xmlns:a16="http://schemas.microsoft.com/office/drawing/2014/main" id="{94033851-86C8-4A75-B0B7-E319789F0794}"/>
              </a:ext>
            </a:extLst>
          </p:cNvPr>
          <p:cNvSpPr>
            <a:spLocks noGrp="1"/>
          </p:cNvSpPr>
          <p:nvPr>
            <p:ph type="subTitle" idx="1"/>
          </p:nvPr>
        </p:nvSpPr>
        <p:spPr>
          <a:xfrm>
            <a:off x="8142516" y="4901919"/>
            <a:ext cx="3483615" cy="1100329"/>
          </a:xfrm>
        </p:spPr>
        <p:txBody>
          <a:bodyPr anchor="ctr">
            <a:normAutofit/>
          </a:bodyPr>
          <a:lstStyle/>
          <a:p>
            <a:pPr marL="285750" indent="-285750">
              <a:buFontTx/>
              <a:buChar char="-"/>
            </a:pPr>
            <a:r>
              <a:rPr lang="en-US" sz="1600" dirty="0">
                <a:solidFill>
                  <a:srgbClr val="FFFFFF"/>
                </a:solidFill>
              </a:rPr>
              <a:t>Sanskar Dwivedi,</a:t>
            </a:r>
            <a:br>
              <a:rPr lang="en-US" sz="1600" dirty="0">
                <a:solidFill>
                  <a:srgbClr val="FFFFFF"/>
                </a:solidFill>
              </a:rPr>
            </a:br>
            <a:r>
              <a:rPr lang="en-US" sz="900" dirty="0">
                <a:solidFill>
                  <a:srgbClr val="FFFFFF"/>
                </a:solidFill>
              </a:rPr>
              <a:t>Software developer,</a:t>
            </a:r>
            <a:br>
              <a:rPr lang="en-US" sz="900" dirty="0">
                <a:solidFill>
                  <a:srgbClr val="FFFFFF"/>
                </a:solidFill>
              </a:rPr>
            </a:br>
            <a:r>
              <a:rPr lang="en-US" sz="900" dirty="0">
                <a:solidFill>
                  <a:srgbClr val="FFFFFF"/>
                </a:solidFill>
              </a:rPr>
              <a:t>SmartOps CALA</a:t>
            </a: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39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9473C-A7B2-465B-A196-A2235A9D50FD}"/>
              </a:ext>
            </a:extLst>
          </p:cNvPr>
          <p:cNvSpPr>
            <a:spLocks noGrp="1"/>
          </p:cNvSpPr>
          <p:nvPr>
            <p:ph type="title"/>
          </p:nvPr>
        </p:nvSpPr>
        <p:spPr>
          <a:xfrm>
            <a:off x="521208" y="786384"/>
            <a:ext cx="3509192" cy="2008193"/>
          </a:xfrm>
        </p:spPr>
        <p:txBody>
          <a:bodyPr vert="horz" lIns="91440" tIns="45720" rIns="91440" bIns="45720" rtlCol="0" anchor="t">
            <a:normAutofit/>
          </a:bodyPr>
          <a:lstStyle/>
          <a:p>
            <a:r>
              <a:rPr lang="en-US" dirty="0"/>
              <a:t>Demo</a:t>
            </a:r>
          </a:p>
        </p:txBody>
      </p:sp>
      <p:cxnSp>
        <p:nvCxnSpPr>
          <p:cNvPr id="15" name="Straight Connector 14">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231186-63C7-4183-9B91-6194E9A73357}"/>
              </a:ext>
            </a:extLst>
          </p:cNvPr>
          <p:cNvSpPr txBox="1"/>
          <p:nvPr/>
        </p:nvSpPr>
        <p:spPr>
          <a:xfrm>
            <a:off x="249513" y="3066892"/>
            <a:ext cx="4045086" cy="2856476"/>
          </a:xfrm>
          <a:prstGeom prst="rect">
            <a:avLst/>
          </a:prstGeom>
        </p:spPr>
        <p:txBody>
          <a:bodyPr vert="horz" lIns="91440" tIns="45720" rIns="91440" bIns="45720" rtlCol="0" anchor="b">
            <a:normAutofit/>
          </a:bodyPr>
          <a:lstStyle/>
          <a:p>
            <a:pPr indent="-228600" defTabSz="914400">
              <a:lnSpc>
                <a:spcPct val="120000"/>
              </a:lnSpc>
              <a:spcAft>
                <a:spcPts val="600"/>
              </a:spcAft>
              <a:buSzPct val="80000"/>
            </a:pPr>
            <a:r>
              <a:rPr lang="en-US" dirty="0"/>
              <a:t>Let’s create project architecture like this:</a:t>
            </a:r>
          </a:p>
          <a:p>
            <a:pPr indent="-228600" defTabSz="914400">
              <a:lnSpc>
                <a:spcPct val="120000"/>
              </a:lnSpc>
              <a:spcAft>
                <a:spcPts val="600"/>
              </a:spcAft>
              <a:buSzPct val="80000"/>
            </a:pPr>
            <a:r>
              <a:rPr lang="en-US" dirty="0"/>
              <a:t>A Parent Module (Packaging: pom)</a:t>
            </a:r>
          </a:p>
          <a:p>
            <a:pPr indent="-228600" defTabSz="914400">
              <a:lnSpc>
                <a:spcPct val="120000"/>
              </a:lnSpc>
              <a:spcAft>
                <a:spcPts val="600"/>
              </a:spcAft>
              <a:buSzPct val="80000"/>
            </a:pPr>
            <a:r>
              <a:rPr lang="en-US" dirty="0"/>
              <a:t>2 Child Modules (Packaging: jar/war)</a:t>
            </a:r>
          </a:p>
        </p:txBody>
      </p:sp>
      <p:cxnSp>
        <p:nvCxnSpPr>
          <p:cNvPr id="17" name="Straight Connector 16">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Content Placeholder 17">
            <a:extLst>
              <a:ext uri="{FF2B5EF4-FFF2-40B4-BE49-F238E27FC236}">
                <a16:creationId xmlns:a16="http://schemas.microsoft.com/office/drawing/2014/main" id="{FF7AA98B-D491-4822-BCE1-B5F152463F2E}"/>
              </a:ext>
            </a:extLst>
          </p:cNvPr>
          <p:cNvPicPr>
            <a:picLocks noGrp="1" noChangeAspect="1"/>
          </p:cNvPicPr>
          <p:nvPr>
            <p:ph idx="1"/>
          </p:nvPr>
        </p:nvPicPr>
        <p:blipFill>
          <a:blip r:embed="rId2"/>
          <a:stretch>
            <a:fillRect/>
          </a:stretch>
        </p:blipFill>
        <p:spPr>
          <a:xfrm>
            <a:off x="5642933" y="571499"/>
            <a:ext cx="2129468" cy="4495107"/>
          </a:xfrm>
        </p:spPr>
      </p:pic>
      <p:pic>
        <p:nvPicPr>
          <p:cNvPr id="21" name="Picture 20">
            <a:extLst>
              <a:ext uri="{FF2B5EF4-FFF2-40B4-BE49-F238E27FC236}">
                <a16:creationId xmlns:a16="http://schemas.microsoft.com/office/drawing/2014/main" id="{680E5A81-9BCC-4D46-8267-54620608B218}"/>
              </a:ext>
            </a:extLst>
          </p:cNvPr>
          <p:cNvPicPr>
            <a:picLocks noChangeAspect="1"/>
          </p:cNvPicPr>
          <p:nvPr/>
        </p:nvPicPr>
        <p:blipFill>
          <a:blip r:embed="rId3"/>
          <a:stretch>
            <a:fillRect/>
          </a:stretch>
        </p:blipFill>
        <p:spPr>
          <a:xfrm>
            <a:off x="5642933" y="5082801"/>
            <a:ext cx="2129467" cy="1187511"/>
          </a:xfrm>
          <a:prstGeom prst="rect">
            <a:avLst/>
          </a:prstGeom>
        </p:spPr>
      </p:pic>
    </p:spTree>
    <p:extLst>
      <p:ext uri="{BB962C8B-B14F-4D97-AF65-F5344CB8AC3E}">
        <p14:creationId xmlns:p14="http://schemas.microsoft.com/office/powerpoint/2010/main" val="196878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11">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13">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1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17">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2D7DE-477A-4301-AA2A-7714A0386636}"/>
              </a:ext>
            </a:extLst>
          </p:cNvPr>
          <p:cNvSpPr>
            <a:spLocks noGrp="1"/>
          </p:cNvSpPr>
          <p:nvPr>
            <p:ph type="title"/>
          </p:nvPr>
        </p:nvSpPr>
        <p:spPr>
          <a:xfrm>
            <a:off x="518047" y="4844310"/>
            <a:ext cx="6914252" cy="1215547"/>
          </a:xfrm>
        </p:spPr>
        <p:txBody>
          <a:bodyPr vert="horz" lIns="91440" tIns="45720" rIns="91440" bIns="45720" rtlCol="0" anchor="ctr">
            <a:normAutofit/>
          </a:bodyPr>
          <a:lstStyle/>
          <a:p>
            <a:r>
              <a:rPr lang="en-US" sz="3700"/>
              <a:t>ParentMMP – Parent Module</a:t>
            </a:r>
          </a:p>
        </p:txBody>
      </p:sp>
      <p:sp>
        <p:nvSpPr>
          <p:cNvPr id="3" name="Content Placeholder 2">
            <a:extLst>
              <a:ext uri="{FF2B5EF4-FFF2-40B4-BE49-F238E27FC236}">
                <a16:creationId xmlns:a16="http://schemas.microsoft.com/office/drawing/2014/main" id="{02D0436C-CA75-4B72-B71F-6CDB4F3A394D}"/>
              </a:ext>
            </a:extLst>
          </p:cNvPr>
          <p:cNvSpPr>
            <a:spLocks noGrp="1"/>
          </p:cNvSpPr>
          <p:nvPr>
            <p:ph idx="1"/>
          </p:nvPr>
        </p:nvSpPr>
        <p:spPr>
          <a:xfrm>
            <a:off x="7921375" y="4757388"/>
            <a:ext cx="3695243" cy="1389390"/>
          </a:xfrm>
        </p:spPr>
        <p:txBody>
          <a:bodyPr vert="horz" lIns="91440" tIns="45720" rIns="91440" bIns="45720" rtlCol="0" anchor="ctr">
            <a:normAutofit/>
          </a:bodyPr>
          <a:lstStyle/>
          <a:p>
            <a:pPr marL="0" indent="0">
              <a:lnSpc>
                <a:spcPct val="130000"/>
              </a:lnSpc>
              <a:buNone/>
            </a:pPr>
            <a:r>
              <a:rPr lang="en-US" sz="1400" b="1" i="0" cap="all" spc="300" dirty="0">
                <a:effectLst/>
              </a:rPr>
              <a:t>pom.xml</a:t>
            </a:r>
            <a:r>
              <a:rPr lang="en-US" sz="1400" b="0" i="0" cap="all" spc="300" dirty="0">
                <a:effectLst/>
              </a:rPr>
              <a:t> (Configurations)</a:t>
            </a:r>
            <a:br>
              <a:rPr lang="en-US" sz="1400" b="0" i="0" cap="all" spc="300" dirty="0">
                <a:effectLst/>
              </a:rPr>
            </a:br>
            <a:endParaRPr lang="en-US" sz="1400" cap="all" spc="300" dirty="0"/>
          </a:p>
        </p:txBody>
      </p:sp>
      <p:pic>
        <p:nvPicPr>
          <p:cNvPr id="7" name="Picture 6">
            <a:extLst>
              <a:ext uri="{FF2B5EF4-FFF2-40B4-BE49-F238E27FC236}">
                <a16:creationId xmlns:a16="http://schemas.microsoft.com/office/drawing/2014/main" id="{C72E386E-3152-487D-A73B-51677E797293}"/>
              </a:ext>
            </a:extLst>
          </p:cNvPr>
          <p:cNvPicPr>
            <a:picLocks noChangeAspect="1"/>
          </p:cNvPicPr>
          <p:nvPr/>
        </p:nvPicPr>
        <p:blipFill>
          <a:blip r:embed="rId2"/>
          <a:stretch>
            <a:fillRect/>
          </a:stretch>
        </p:blipFill>
        <p:spPr>
          <a:xfrm>
            <a:off x="6427184" y="184943"/>
            <a:ext cx="5189434" cy="3997963"/>
          </a:xfrm>
          <a:prstGeom prst="rect">
            <a:avLst/>
          </a:prstGeom>
        </p:spPr>
      </p:pic>
      <p:pic>
        <p:nvPicPr>
          <p:cNvPr id="5" name="Picture 4">
            <a:extLst>
              <a:ext uri="{FF2B5EF4-FFF2-40B4-BE49-F238E27FC236}">
                <a16:creationId xmlns:a16="http://schemas.microsoft.com/office/drawing/2014/main" id="{7B9E6D1C-71CC-4D91-B5CC-C03F0AD5EA6C}"/>
              </a:ext>
            </a:extLst>
          </p:cNvPr>
          <p:cNvPicPr>
            <a:picLocks noChangeAspect="1"/>
          </p:cNvPicPr>
          <p:nvPr/>
        </p:nvPicPr>
        <p:blipFill>
          <a:blip r:embed="rId3"/>
          <a:stretch>
            <a:fillRect/>
          </a:stretch>
        </p:blipFill>
        <p:spPr>
          <a:xfrm>
            <a:off x="608863" y="184943"/>
            <a:ext cx="5368201" cy="4084884"/>
          </a:xfrm>
          <a:prstGeom prst="rect">
            <a:avLst/>
          </a:prstGeom>
        </p:spPr>
      </p:pic>
      <p:cxnSp>
        <p:nvCxnSpPr>
          <p:cNvPr id="30" name="Straight Connector 19">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21">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2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8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FF56-8277-48BA-91CC-DCD72EB34C79}"/>
              </a:ext>
            </a:extLst>
          </p:cNvPr>
          <p:cNvSpPr>
            <a:spLocks noGrp="1"/>
          </p:cNvSpPr>
          <p:nvPr>
            <p:ph type="title"/>
          </p:nvPr>
        </p:nvSpPr>
        <p:spPr/>
        <p:txBody>
          <a:bodyPr/>
          <a:lstStyle/>
          <a:p>
            <a:r>
              <a:rPr lang="en-US" dirty="0">
                <a:latin typeface="Raleway" pitchFamily="2" charset="0"/>
              </a:rPr>
              <a:t>Points to note</a:t>
            </a:r>
          </a:p>
        </p:txBody>
      </p:sp>
      <p:sp>
        <p:nvSpPr>
          <p:cNvPr id="3" name="Content Placeholder 2">
            <a:extLst>
              <a:ext uri="{FF2B5EF4-FFF2-40B4-BE49-F238E27FC236}">
                <a16:creationId xmlns:a16="http://schemas.microsoft.com/office/drawing/2014/main" id="{7A0C53A7-C251-467E-A169-8F9527594CD1}"/>
              </a:ext>
            </a:extLst>
          </p:cNvPr>
          <p:cNvSpPr>
            <a:spLocks noGrp="1"/>
          </p:cNvSpPr>
          <p:nvPr>
            <p:ph idx="1"/>
          </p:nvPr>
        </p:nvSpPr>
        <p:spPr/>
        <p:txBody>
          <a:bodyPr/>
          <a:lstStyle/>
          <a:p>
            <a:pPr algn="l" fontAlgn="base">
              <a:buFont typeface="+mj-lt"/>
              <a:buAutoNum type="arabicPeriod"/>
            </a:pPr>
            <a:r>
              <a:rPr lang="en-US" b="0" i="1" dirty="0">
                <a:solidFill>
                  <a:srgbClr val="273239"/>
                </a:solidFill>
                <a:effectLst/>
                <a:latin typeface="Raleway" pitchFamily="2" charset="0"/>
              </a:rPr>
              <a:t>After creating Spring Starter Project with a jar or war packaging, make sure that you add or change the ‘packaging’ tag with ‘pom’ -&gt; ‘&lt;packaging&gt;pom&lt;/packaging&gt;’.</a:t>
            </a:r>
          </a:p>
          <a:p>
            <a:pPr algn="l" fontAlgn="base">
              <a:buFont typeface="+mj-lt"/>
              <a:buAutoNum type="arabicPeriod"/>
            </a:pPr>
            <a:r>
              <a:rPr lang="en-US" b="0" i="1" dirty="0">
                <a:solidFill>
                  <a:srgbClr val="273239"/>
                </a:solidFill>
                <a:effectLst/>
                <a:latin typeface="Raleway" pitchFamily="2" charset="0"/>
              </a:rPr>
              <a:t>When you will create sub-modules, the ‘modules’ tag will automatically get generated with added respective modules.</a:t>
            </a:r>
          </a:p>
          <a:p>
            <a:pPr algn="l" fontAlgn="base">
              <a:buFont typeface="+mj-lt"/>
              <a:buAutoNum type="arabicPeriod"/>
            </a:pPr>
            <a:r>
              <a:rPr lang="en-US" b="0" i="1" dirty="0">
                <a:solidFill>
                  <a:srgbClr val="273239"/>
                </a:solidFill>
                <a:effectLst/>
                <a:latin typeface="Raleway" pitchFamily="2" charset="0"/>
              </a:rPr>
              <a:t>You can also remove the ‘</a:t>
            </a:r>
            <a:r>
              <a:rPr lang="en-US" b="0" i="1" dirty="0" err="1">
                <a:solidFill>
                  <a:srgbClr val="273239"/>
                </a:solidFill>
                <a:effectLst/>
                <a:latin typeface="Raleway" pitchFamily="2" charset="0"/>
              </a:rPr>
              <a:t>src</a:t>
            </a:r>
            <a:r>
              <a:rPr lang="en-US" b="0" i="1" dirty="0">
                <a:solidFill>
                  <a:srgbClr val="273239"/>
                </a:solidFill>
                <a:effectLst/>
                <a:latin typeface="Raleway" pitchFamily="2" charset="0"/>
              </a:rPr>
              <a:t>’ folder from Parent Module after implementing the main() method in any of the sub-module, as the Parent Module can also act just like a container.</a:t>
            </a:r>
          </a:p>
          <a:p>
            <a:pPr marL="0" indent="0">
              <a:buNone/>
            </a:pPr>
            <a:endParaRPr lang="en-US" dirty="0">
              <a:latin typeface="Raleway" pitchFamily="2" charset="0"/>
            </a:endParaRPr>
          </a:p>
        </p:txBody>
      </p:sp>
    </p:spTree>
    <p:extLst>
      <p:ext uri="{BB962C8B-B14F-4D97-AF65-F5344CB8AC3E}">
        <p14:creationId xmlns:p14="http://schemas.microsoft.com/office/powerpoint/2010/main" val="124693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E615F4-23D6-4945-B089-BA490A308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939D0-EAEE-42D8-9BB5-8B410E9593EF}"/>
              </a:ext>
            </a:extLst>
          </p:cNvPr>
          <p:cNvSpPr>
            <a:spLocks noGrp="1"/>
          </p:cNvSpPr>
          <p:nvPr>
            <p:ph type="title"/>
          </p:nvPr>
        </p:nvSpPr>
        <p:spPr>
          <a:xfrm>
            <a:off x="571500" y="4572001"/>
            <a:ext cx="4734508" cy="1508356"/>
          </a:xfrm>
        </p:spPr>
        <p:txBody>
          <a:bodyPr anchor="ctr">
            <a:normAutofit/>
          </a:bodyPr>
          <a:lstStyle/>
          <a:p>
            <a:r>
              <a:rPr lang="en-US" dirty="0"/>
              <a:t>MMP-Module1 – Submodule (1)</a:t>
            </a:r>
          </a:p>
        </p:txBody>
      </p:sp>
      <p:cxnSp>
        <p:nvCxnSpPr>
          <p:cNvPr id="14" name="Straight Connector 13">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DC81CD-E001-40BD-9EF1-A95E157D5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1E29282-C20E-DE77-AFA0-7302665C3B40}"/>
              </a:ext>
            </a:extLst>
          </p:cNvPr>
          <p:cNvSpPr>
            <a:spLocks noGrp="1"/>
          </p:cNvSpPr>
          <p:nvPr>
            <p:ph idx="1"/>
          </p:nvPr>
        </p:nvSpPr>
        <p:spPr>
          <a:xfrm>
            <a:off x="6046239" y="4572001"/>
            <a:ext cx="5585071" cy="1508361"/>
          </a:xfrm>
        </p:spPr>
        <p:txBody>
          <a:bodyPr anchor="ctr">
            <a:normAutofit/>
          </a:bodyPr>
          <a:lstStyle/>
          <a:p>
            <a:pPr marL="0" indent="0">
              <a:buNone/>
            </a:pPr>
            <a:r>
              <a:rPr lang="en-US" dirty="0"/>
              <a:t>Project Structure</a:t>
            </a:r>
          </a:p>
        </p:txBody>
      </p:sp>
      <p:cxnSp>
        <p:nvCxnSpPr>
          <p:cNvPr id="18" name="Straight Connector 17">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9ACE6E0-9C8C-4BF2-A3A4-F7CDA2F8069B}"/>
              </a:ext>
            </a:extLst>
          </p:cNvPr>
          <p:cNvPicPr>
            <a:picLocks noChangeAspect="1"/>
          </p:cNvPicPr>
          <p:nvPr/>
        </p:nvPicPr>
        <p:blipFill>
          <a:blip r:embed="rId2"/>
          <a:stretch>
            <a:fillRect/>
          </a:stretch>
        </p:blipFill>
        <p:spPr>
          <a:xfrm>
            <a:off x="3390472" y="184934"/>
            <a:ext cx="3509720" cy="3708967"/>
          </a:xfrm>
          <a:prstGeom prst="rect">
            <a:avLst/>
          </a:prstGeom>
        </p:spPr>
      </p:pic>
    </p:spTree>
    <p:extLst>
      <p:ext uri="{BB962C8B-B14F-4D97-AF65-F5344CB8AC3E}">
        <p14:creationId xmlns:p14="http://schemas.microsoft.com/office/powerpoint/2010/main" val="161030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E615F4-23D6-4945-B089-BA490A308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939D0-EAEE-42D8-9BB5-8B410E9593EF}"/>
              </a:ext>
            </a:extLst>
          </p:cNvPr>
          <p:cNvSpPr>
            <a:spLocks noGrp="1"/>
          </p:cNvSpPr>
          <p:nvPr>
            <p:ph type="title"/>
          </p:nvPr>
        </p:nvSpPr>
        <p:spPr>
          <a:xfrm>
            <a:off x="571500" y="4572001"/>
            <a:ext cx="4734508" cy="1508356"/>
          </a:xfrm>
        </p:spPr>
        <p:txBody>
          <a:bodyPr anchor="ctr">
            <a:normAutofit/>
          </a:bodyPr>
          <a:lstStyle/>
          <a:p>
            <a:r>
              <a:rPr lang="en-US" dirty="0"/>
              <a:t>MMP-Module1 – Submodule (1)</a:t>
            </a:r>
          </a:p>
        </p:txBody>
      </p:sp>
      <p:pic>
        <p:nvPicPr>
          <p:cNvPr id="5" name="Content Placeholder 4" descr="Text&#10;&#10;Description automatically generated">
            <a:extLst>
              <a:ext uri="{FF2B5EF4-FFF2-40B4-BE49-F238E27FC236}">
                <a16:creationId xmlns:a16="http://schemas.microsoft.com/office/drawing/2014/main" id="{941E6A8C-BDA2-4902-B14B-417A1DF3D1C1}"/>
              </a:ext>
            </a:extLst>
          </p:cNvPr>
          <p:cNvPicPr>
            <a:picLocks noChangeAspect="1"/>
          </p:cNvPicPr>
          <p:nvPr/>
        </p:nvPicPr>
        <p:blipFill>
          <a:blip r:embed="rId2"/>
          <a:stretch>
            <a:fillRect/>
          </a:stretch>
        </p:blipFill>
        <p:spPr>
          <a:xfrm>
            <a:off x="589440" y="680429"/>
            <a:ext cx="11036691" cy="3117865"/>
          </a:xfrm>
          <a:prstGeom prst="rect">
            <a:avLst/>
          </a:prstGeom>
        </p:spPr>
      </p:pic>
      <p:cxnSp>
        <p:nvCxnSpPr>
          <p:cNvPr id="14" name="Straight Connector 13">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DC81CD-E001-40BD-9EF1-A95E157D5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1E29282-C20E-DE77-AFA0-7302665C3B40}"/>
              </a:ext>
            </a:extLst>
          </p:cNvPr>
          <p:cNvSpPr>
            <a:spLocks noGrp="1"/>
          </p:cNvSpPr>
          <p:nvPr>
            <p:ph idx="1"/>
          </p:nvPr>
        </p:nvSpPr>
        <p:spPr>
          <a:xfrm>
            <a:off x="5599418" y="4572001"/>
            <a:ext cx="7315197" cy="1508361"/>
          </a:xfrm>
        </p:spPr>
        <p:txBody>
          <a:bodyPr anchor="ctr">
            <a:normAutofit/>
          </a:bodyPr>
          <a:lstStyle/>
          <a:p>
            <a:pPr marL="0" indent="0" algn="l" fontAlgn="base">
              <a:buNone/>
            </a:pPr>
            <a:r>
              <a:rPr lang="en-US" sz="1600" b="1" i="0" dirty="0">
                <a:solidFill>
                  <a:srgbClr val="273239"/>
                </a:solidFill>
                <a:effectLst/>
                <a:latin typeface="urw-din"/>
              </a:rPr>
              <a:t>pom.xml </a:t>
            </a:r>
            <a:r>
              <a:rPr lang="en-US" sz="1600" b="0" i="0" dirty="0">
                <a:solidFill>
                  <a:srgbClr val="273239"/>
                </a:solidFill>
                <a:effectLst/>
                <a:latin typeface="urw-din"/>
              </a:rPr>
              <a:t>(Configurations)</a:t>
            </a:r>
          </a:p>
          <a:p>
            <a:pPr algn="l" fontAlgn="base">
              <a:buFont typeface="Arial" panose="020B0604020202020204" pitchFamily="34" charset="0"/>
              <a:buChar char="•"/>
            </a:pPr>
            <a:r>
              <a:rPr lang="en-US" sz="1600" b="0" i="0" dirty="0">
                <a:solidFill>
                  <a:srgbClr val="273239"/>
                </a:solidFill>
                <a:effectLst/>
                <a:latin typeface="urw-din"/>
              </a:rPr>
              <a:t>Declares a parent module of which this sub-module will be a part.</a:t>
            </a:r>
          </a:p>
          <a:p>
            <a:pPr algn="l" fontAlgn="base">
              <a:buFont typeface="Arial" panose="020B0604020202020204" pitchFamily="34" charset="0"/>
              <a:buChar char="•"/>
            </a:pPr>
            <a:r>
              <a:rPr lang="en-US" sz="1600" b="0" i="0" dirty="0">
                <a:solidFill>
                  <a:srgbClr val="273239"/>
                </a:solidFill>
                <a:effectLst/>
                <a:latin typeface="urw-din"/>
              </a:rPr>
              <a:t>Information tags of this sub-module are also initialized as well.</a:t>
            </a:r>
          </a:p>
          <a:p>
            <a:pPr marL="0" indent="0">
              <a:buNone/>
            </a:pPr>
            <a:endParaRPr lang="en-US" sz="1600" dirty="0"/>
          </a:p>
        </p:txBody>
      </p:sp>
      <p:cxnSp>
        <p:nvCxnSpPr>
          <p:cNvPr id="18" name="Straight Connector 17">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1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08C7-0A2F-4650-B9AB-EE5563DD8089}"/>
              </a:ext>
            </a:extLst>
          </p:cNvPr>
          <p:cNvSpPr>
            <a:spLocks noGrp="1"/>
          </p:cNvSpPr>
          <p:nvPr>
            <p:ph type="title"/>
          </p:nvPr>
        </p:nvSpPr>
        <p:spPr/>
        <p:txBody>
          <a:bodyPr>
            <a:normAutofit fontScale="90000"/>
          </a:bodyPr>
          <a:lstStyle/>
          <a:p>
            <a:r>
              <a:rPr lang="en-US" b="1" i="0" dirty="0">
                <a:solidFill>
                  <a:srgbClr val="273239"/>
                </a:solidFill>
                <a:effectLst/>
                <a:latin typeface="Raleway" pitchFamily="2" charset="0"/>
              </a:rPr>
              <a:t>Main.java</a:t>
            </a:r>
            <a:r>
              <a:rPr lang="en-US" b="0" i="0" dirty="0">
                <a:solidFill>
                  <a:srgbClr val="273239"/>
                </a:solidFill>
                <a:effectLst/>
                <a:latin typeface="Raleway" pitchFamily="2" charset="0"/>
              </a:rPr>
              <a:t> </a:t>
            </a:r>
            <a:br>
              <a:rPr lang="en-US" b="0" i="0" dirty="0">
                <a:solidFill>
                  <a:srgbClr val="273239"/>
                </a:solidFill>
                <a:effectLst/>
                <a:latin typeface="Raleway" pitchFamily="2" charset="0"/>
              </a:rPr>
            </a:br>
            <a:r>
              <a:rPr lang="en-US" b="0" i="0" dirty="0">
                <a:solidFill>
                  <a:srgbClr val="273239"/>
                </a:solidFill>
                <a:effectLst/>
                <a:latin typeface="Raleway" pitchFamily="2" charset="0"/>
              </a:rPr>
              <a:t>(Bootstrapping of the Application)</a:t>
            </a:r>
            <a:endParaRPr lang="en-US" dirty="0">
              <a:latin typeface="Raleway" pitchFamily="2" charset="0"/>
            </a:endParaRPr>
          </a:p>
        </p:txBody>
      </p:sp>
      <p:pic>
        <p:nvPicPr>
          <p:cNvPr id="5" name="Content Placeholder 4">
            <a:extLst>
              <a:ext uri="{FF2B5EF4-FFF2-40B4-BE49-F238E27FC236}">
                <a16:creationId xmlns:a16="http://schemas.microsoft.com/office/drawing/2014/main" id="{D2D89A10-91FD-4253-A5A9-CF1D8E7AE7A6}"/>
              </a:ext>
            </a:extLst>
          </p:cNvPr>
          <p:cNvPicPr>
            <a:picLocks noGrp="1" noChangeAspect="1"/>
          </p:cNvPicPr>
          <p:nvPr>
            <p:ph idx="1"/>
          </p:nvPr>
        </p:nvPicPr>
        <p:blipFill>
          <a:blip r:embed="rId2"/>
          <a:stretch>
            <a:fillRect/>
          </a:stretch>
        </p:blipFill>
        <p:spPr>
          <a:xfrm>
            <a:off x="1551398" y="2157573"/>
            <a:ext cx="7172843" cy="3791164"/>
          </a:xfrm>
        </p:spPr>
      </p:pic>
    </p:spTree>
    <p:extLst>
      <p:ext uri="{BB962C8B-B14F-4D97-AF65-F5344CB8AC3E}">
        <p14:creationId xmlns:p14="http://schemas.microsoft.com/office/powerpoint/2010/main" val="375575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664B0-C75F-4AA3-B2D2-3B997B490B9C}"/>
              </a:ext>
            </a:extLst>
          </p:cNvPr>
          <p:cNvSpPr>
            <a:spLocks noGrp="1"/>
          </p:cNvSpPr>
          <p:nvPr>
            <p:ph type="title"/>
          </p:nvPr>
        </p:nvSpPr>
        <p:spPr>
          <a:xfrm>
            <a:off x="521208" y="786384"/>
            <a:ext cx="5567266" cy="1707775"/>
          </a:xfrm>
        </p:spPr>
        <p:txBody>
          <a:bodyPr anchor="t">
            <a:normAutofit/>
          </a:bodyPr>
          <a:lstStyle/>
          <a:p>
            <a:r>
              <a:rPr lang="en-US" sz="3700" b="1" i="0">
                <a:effectLst/>
                <a:latin typeface="Raleway" pitchFamily="2" charset="0"/>
              </a:rPr>
              <a:t>RestApi.java </a:t>
            </a:r>
            <a:br>
              <a:rPr lang="en-US" sz="3700" b="1" i="0">
                <a:effectLst/>
                <a:latin typeface="Raleway" pitchFamily="2" charset="0"/>
              </a:rPr>
            </a:br>
            <a:r>
              <a:rPr lang="en-US" sz="3700" b="0" i="0">
                <a:effectLst/>
                <a:latin typeface="Raleway" pitchFamily="2" charset="0"/>
              </a:rPr>
              <a:t>(Endpoint of the Application)</a:t>
            </a:r>
            <a:endParaRPr lang="en-US" sz="3700">
              <a:latin typeface="Raleway" pitchFamily="2" charset="0"/>
            </a:endParaRPr>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90F47E-8FE4-4781-9157-F60D11D8AE3B}"/>
              </a:ext>
            </a:extLst>
          </p:cNvPr>
          <p:cNvSpPr>
            <a:spLocks noGrp="1"/>
          </p:cNvSpPr>
          <p:nvPr>
            <p:ph idx="1"/>
          </p:nvPr>
        </p:nvSpPr>
        <p:spPr>
          <a:xfrm>
            <a:off x="571501" y="2848396"/>
            <a:ext cx="5467441" cy="3018330"/>
          </a:xfrm>
        </p:spPr>
        <p:txBody>
          <a:bodyPr anchor="b">
            <a:normAutofit/>
          </a:bodyPr>
          <a:lstStyle/>
          <a:p>
            <a:pPr fontAlgn="base">
              <a:lnSpc>
                <a:spcPct val="110000"/>
              </a:lnSpc>
              <a:buFont typeface="Arial" panose="020B0604020202020204" pitchFamily="34" charset="0"/>
              <a:buChar char="•"/>
            </a:pPr>
            <a:r>
              <a:rPr lang="en-US" sz="1300" b="0" i="0">
                <a:effectLst/>
                <a:latin typeface="Raleway" pitchFamily="2" charset="0"/>
              </a:rPr>
              <a:t>This class uses ‘Starter Web’ dependency which is automatically inherited from the parent module’s pom.xml.</a:t>
            </a:r>
          </a:p>
          <a:p>
            <a:pPr fontAlgn="base">
              <a:lnSpc>
                <a:spcPct val="110000"/>
              </a:lnSpc>
              <a:buFont typeface="Arial" panose="020B0604020202020204" pitchFamily="34" charset="0"/>
              <a:buChar char="•"/>
            </a:pPr>
            <a:r>
              <a:rPr lang="en-US" sz="1300" b="0" i="0">
                <a:effectLst/>
                <a:latin typeface="Raleway" pitchFamily="2" charset="0"/>
              </a:rPr>
              <a:t>This controller class accepts HTTP requests.</a:t>
            </a:r>
          </a:p>
          <a:p>
            <a:pPr fontAlgn="base">
              <a:lnSpc>
                <a:spcPct val="110000"/>
              </a:lnSpc>
              <a:buFont typeface="Arial" panose="020B0604020202020204" pitchFamily="34" charset="0"/>
              <a:buChar char="•"/>
            </a:pPr>
            <a:r>
              <a:rPr lang="en-US" sz="1300" b="0" i="0">
                <a:effectLst/>
                <a:latin typeface="Raleway" pitchFamily="2" charset="0"/>
              </a:rPr>
              <a:t>Here, the HTTP GET request is accepted by get() method.</a:t>
            </a:r>
          </a:p>
          <a:p>
            <a:pPr fontAlgn="base">
              <a:lnSpc>
                <a:spcPct val="110000"/>
              </a:lnSpc>
              <a:buFont typeface="Arial" panose="020B0604020202020204" pitchFamily="34" charset="0"/>
              <a:buChar char="•"/>
            </a:pPr>
            <a:r>
              <a:rPr lang="en-US" sz="1300" b="0" i="0">
                <a:effectLst/>
                <a:latin typeface="Raleway" pitchFamily="2" charset="0"/>
              </a:rPr>
              <a:t>This method uses an entity class that is created and declared in a sub-module ( GFG-Module2 ).</a:t>
            </a:r>
          </a:p>
          <a:p>
            <a:pPr fontAlgn="base">
              <a:lnSpc>
                <a:spcPct val="110000"/>
              </a:lnSpc>
              <a:buFont typeface="Arial" panose="020B0604020202020204" pitchFamily="34" charset="0"/>
              <a:buChar char="•"/>
            </a:pPr>
            <a:r>
              <a:rPr lang="en-US" sz="1300" b="0" i="0">
                <a:effectLst/>
                <a:latin typeface="Raleway" pitchFamily="2" charset="0"/>
              </a:rPr>
              <a:t>To import classes etc.… from different modules, you have to hover on the red error underline.</a:t>
            </a:r>
          </a:p>
          <a:p>
            <a:pPr fontAlgn="base">
              <a:lnSpc>
                <a:spcPct val="110000"/>
              </a:lnSpc>
              <a:buFont typeface="Arial" panose="020B0604020202020204" pitchFamily="34" charset="0"/>
              <a:buChar char="•"/>
            </a:pPr>
            <a:r>
              <a:rPr lang="en-US" sz="1300" b="0" i="0">
                <a:effectLst/>
                <a:latin typeface="Raleway" pitchFamily="2" charset="0"/>
              </a:rPr>
              <a:t>Click  -&gt; ‘fix project setup’ and select the respective sub-module where you have created the class in.</a:t>
            </a:r>
          </a:p>
        </p:txBody>
      </p: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Text, application&#10;&#10;Description automatically generated">
            <a:extLst>
              <a:ext uri="{FF2B5EF4-FFF2-40B4-BE49-F238E27FC236}">
                <a16:creationId xmlns:a16="http://schemas.microsoft.com/office/drawing/2014/main" id="{99F1C375-5A9F-4D9D-8F3B-A2ADCE323C64}"/>
              </a:ext>
            </a:extLst>
          </p:cNvPr>
          <p:cNvPicPr>
            <a:picLocks noChangeAspect="1"/>
          </p:cNvPicPr>
          <p:nvPr/>
        </p:nvPicPr>
        <p:blipFill>
          <a:blip r:embed="rId2"/>
          <a:stretch>
            <a:fillRect/>
          </a:stretch>
        </p:blipFill>
        <p:spPr>
          <a:xfrm>
            <a:off x="6914734" y="1592207"/>
            <a:ext cx="4705764" cy="3670495"/>
          </a:xfrm>
          <a:prstGeom prst="rect">
            <a:avLst/>
          </a:prstGeom>
        </p:spPr>
      </p:pic>
      <p:cxnSp>
        <p:nvCxnSpPr>
          <p:cNvPr id="16" name="Straight Connector 1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09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E615F4-23D6-4945-B089-BA490A308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939D0-EAEE-42D8-9BB5-8B410E9593EF}"/>
              </a:ext>
            </a:extLst>
          </p:cNvPr>
          <p:cNvSpPr>
            <a:spLocks noGrp="1"/>
          </p:cNvSpPr>
          <p:nvPr>
            <p:ph type="title"/>
          </p:nvPr>
        </p:nvSpPr>
        <p:spPr>
          <a:xfrm>
            <a:off x="571500" y="4572001"/>
            <a:ext cx="4734508" cy="1508356"/>
          </a:xfrm>
        </p:spPr>
        <p:txBody>
          <a:bodyPr anchor="ctr">
            <a:normAutofit/>
          </a:bodyPr>
          <a:lstStyle/>
          <a:p>
            <a:r>
              <a:rPr lang="en-US" dirty="0"/>
              <a:t>MMP-Module2 – Submodule (2)</a:t>
            </a:r>
          </a:p>
        </p:txBody>
      </p:sp>
      <p:cxnSp>
        <p:nvCxnSpPr>
          <p:cNvPr id="14" name="Straight Connector 13">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DC81CD-E001-40BD-9EF1-A95E157D5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1E29282-C20E-DE77-AFA0-7302665C3B40}"/>
              </a:ext>
            </a:extLst>
          </p:cNvPr>
          <p:cNvSpPr>
            <a:spLocks noGrp="1"/>
          </p:cNvSpPr>
          <p:nvPr>
            <p:ph idx="1"/>
          </p:nvPr>
        </p:nvSpPr>
        <p:spPr>
          <a:xfrm>
            <a:off x="5599418" y="4572001"/>
            <a:ext cx="7315197" cy="1508361"/>
          </a:xfrm>
        </p:spPr>
        <p:txBody>
          <a:bodyPr anchor="ctr">
            <a:normAutofit/>
          </a:bodyPr>
          <a:lstStyle/>
          <a:p>
            <a:pPr marL="0" indent="0" algn="l" fontAlgn="base">
              <a:buNone/>
            </a:pPr>
            <a:r>
              <a:rPr lang="en-US" sz="2400" b="1" i="0" dirty="0">
                <a:solidFill>
                  <a:srgbClr val="273239"/>
                </a:solidFill>
                <a:effectLst/>
                <a:latin typeface="urw-din"/>
              </a:rPr>
              <a:t>pom.xml </a:t>
            </a:r>
            <a:r>
              <a:rPr lang="en-US" sz="2400" b="0" i="0" dirty="0">
                <a:solidFill>
                  <a:srgbClr val="273239"/>
                </a:solidFill>
                <a:effectLst/>
                <a:latin typeface="urw-din"/>
              </a:rPr>
              <a:t>(Configurations)</a:t>
            </a:r>
          </a:p>
        </p:txBody>
      </p:sp>
      <p:cxnSp>
        <p:nvCxnSpPr>
          <p:cNvPr id="18" name="Straight Connector 17">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E35CC99-8ACD-433B-A2AB-EA14F5160083}"/>
              </a:ext>
            </a:extLst>
          </p:cNvPr>
          <p:cNvPicPr>
            <a:picLocks noChangeAspect="1"/>
          </p:cNvPicPr>
          <p:nvPr/>
        </p:nvPicPr>
        <p:blipFill>
          <a:blip r:embed="rId2"/>
          <a:stretch>
            <a:fillRect/>
          </a:stretch>
        </p:blipFill>
        <p:spPr>
          <a:xfrm>
            <a:off x="1201479" y="233924"/>
            <a:ext cx="9643729" cy="3868211"/>
          </a:xfrm>
          <a:prstGeom prst="rect">
            <a:avLst/>
          </a:prstGeom>
        </p:spPr>
      </p:pic>
    </p:spTree>
    <p:extLst>
      <p:ext uri="{BB962C8B-B14F-4D97-AF65-F5344CB8AC3E}">
        <p14:creationId xmlns:p14="http://schemas.microsoft.com/office/powerpoint/2010/main" val="254779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1FE75-B7D5-4D60-86B3-E44907166D25}"/>
              </a:ext>
            </a:extLst>
          </p:cNvPr>
          <p:cNvSpPr>
            <a:spLocks noGrp="1"/>
          </p:cNvSpPr>
          <p:nvPr>
            <p:ph type="title"/>
          </p:nvPr>
        </p:nvSpPr>
        <p:spPr>
          <a:xfrm>
            <a:off x="521208" y="786384"/>
            <a:ext cx="5567266" cy="1707775"/>
          </a:xfrm>
        </p:spPr>
        <p:txBody>
          <a:bodyPr anchor="t">
            <a:normAutofit/>
          </a:bodyPr>
          <a:lstStyle/>
          <a:p>
            <a:r>
              <a:rPr lang="pt-BR" b="1" i="0" dirty="0">
                <a:effectLst/>
                <a:latin typeface="Raleway" pitchFamily="2" charset="0"/>
              </a:rPr>
              <a:t>UserModel.java</a:t>
            </a:r>
            <a:r>
              <a:rPr lang="pt-BR" b="0" i="0" dirty="0">
                <a:effectLst/>
                <a:latin typeface="Raleway" pitchFamily="2" charset="0"/>
              </a:rPr>
              <a:t> </a:t>
            </a:r>
            <a:br>
              <a:rPr lang="pt-BR" b="0" i="0" dirty="0">
                <a:effectLst/>
                <a:latin typeface="Raleway" pitchFamily="2" charset="0"/>
              </a:rPr>
            </a:br>
            <a:r>
              <a:rPr lang="pt-BR" b="0" i="0" dirty="0">
                <a:effectLst/>
                <a:latin typeface="Raleway" pitchFamily="2" charset="0"/>
              </a:rPr>
              <a:t>(User data entity class)</a:t>
            </a:r>
            <a:endParaRPr lang="en-US" dirty="0">
              <a:latin typeface="Raleway" pitchFamily="2" charset="0"/>
            </a:endParaRP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8DF26BB-16CF-CAEE-3984-3BEA4140964F}"/>
              </a:ext>
            </a:extLst>
          </p:cNvPr>
          <p:cNvSpPr>
            <a:spLocks noGrp="1"/>
          </p:cNvSpPr>
          <p:nvPr>
            <p:ph idx="1"/>
          </p:nvPr>
        </p:nvSpPr>
        <p:spPr>
          <a:xfrm>
            <a:off x="571501" y="2848396"/>
            <a:ext cx="5467441" cy="3018330"/>
          </a:xfrm>
        </p:spPr>
        <p:txBody>
          <a:bodyPr anchor="b">
            <a:normAutofit/>
          </a:bodyPr>
          <a:lstStyle/>
          <a:p>
            <a:pPr algn="l" fontAlgn="base">
              <a:buFont typeface="Arial" panose="020B0604020202020204" pitchFamily="34" charset="0"/>
              <a:buChar char="•"/>
            </a:pPr>
            <a:r>
              <a:rPr lang="en-US" sz="2400" b="0" i="0" dirty="0">
                <a:solidFill>
                  <a:srgbClr val="273239"/>
                </a:solidFill>
                <a:effectLst/>
                <a:latin typeface="urw-din"/>
              </a:rPr>
              <a:t>This class represents a user entity class, which has been used by the get() method of the RestApi.java class.</a:t>
            </a:r>
          </a:p>
          <a:p>
            <a:pPr algn="l" fontAlgn="base">
              <a:buFont typeface="Arial" panose="020B0604020202020204" pitchFamily="34" charset="0"/>
              <a:buChar char="•"/>
            </a:pPr>
            <a:r>
              <a:rPr lang="en-US" sz="2400" b="0" i="0" dirty="0">
                <a:solidFill>
                  <a:srgbClr val="273239"/>
                </a:solidFill>
                <a:effectLst/>
                <a:latin typeface="urw-din"/>
              </a:rPr>
              <a:t>This class requires an important set of Getter and Setter methods of all instance variables fields.</a:t>
            </a:r>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17A510B-52B6-4B5F-BD39-7FE2720B0AC2}"/>
              </a:ext>
            </a:extLst>
          </p:cNvPr>
          <p:cNvPicPr>
            <a:picLocks noChangeAspect="1"/>
          </p:cNvPicPr>
          <p:nvPr/>
        </p:nvPicPr>
        <p:blipFill>
          <a:blip r:embed="rId2"/>
          <a:stretch>
            <a:fillRect/>
          </a:stretch>
        </p:blipFill>
        <p:spPr>
          <a:xfrm>
            <a:off x="7244805" y="850624"/>
            <a:ext cx="4045622" cy="5153662"/>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397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5A708-DB76-4D82-8AF9-235FDC9DB24D}"/>
              </a:ext>
            </a:extLst>
          </p:cNvPr>
          <p:cNvSpPr>
            <a:spLocks noGrp="1"/>
          </p:cNvSpPr>
          <p:nvPr>
            <p:ph type="title"/>
          </p:nvPr>
        </p:nvSpPr>
        <p:spPr>
          <a:xfrm>
            <a:off x="521208" y="786384"/>
            <a:ext cx="3509192" cy="2008193"/>
          </a:xfrm>
        </p:spPr>
        <p:txBody>
          <a:bodyPr anchor="t">
            <a:normAutofit/>
          </a:bodyPr>
          <a:lstStyle/>
          <a:p>
            <a:r>
              <a:rPr lang="en-US" dirty="0"/>
              <a:t>Running the Project</a:t>
            </a:r>
          </a:p>
        </p:txBody>
      </p:sp>
      <p:cxnSp>
        <p:nvCxnSpPr>
          <p:cNvPr id="25"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C5971A8-BD02-0A5F-C721-E239D9672D52}"/>
              </a:ext>
            </a:extLst>
          </p:cNvPr>
          <p:cNvSpPr>
            <a:spLocks noGrp="1"/>
          </p:cNvSpPr>
          <p:nvPr>
            <p:ph idx="1"/>
          </p:nvPr>
        </p:nvSpPr>
        <p:spPr>
          <a:xfrm>
            <a:off x="571502" y="3066892"/>
            <a:ext cx="3276598" cy="2856476"/>
          </a:xfrm>
        </p:spPr>
        <p:txBody>
          <a:bodyPr anchor="b">
            <a:normAutofit/>
          </a:bodyPr>
          <a:lstStyle/>
          <a:p>
            <a:r>
              <a:rPr lang="en-US" sz="1800" b="0" i="1" dirty="0">
                <a:solidFill>
                  <a:srgbClr val="273239"/>
                </a:solidFill>
                <a:effectLst/>
                <a:latin typeface="Raleway" pitchFamily="2" charset="0"/>
              </a:rPr>
              <a:t>You will have to run the MMP-Module1 as the main() method and the controller class is in this sub-module.</a:t>
            </a:r>
          </a:p>
          <a:p>
            <a:r>
              <a:rPr lang="en-US" sz="1800" dirty="0">
                <a:latin typeface="Raleway" pitchFamily="2" charset="0"/>
              </a:rPr>
              <a:t>Right Click on module -&gt; Run As -&gt; Spring Boot App</a:t>
            </a:r>
          </a:p>
        </p:txBody>
      </p:sp>
      <p:cxnSp>
        <p:nvCxnSpPr>
          <p:cNvPr id="2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7DB8E0D-47A9-4EF5-B60B-4297D65905F5}"/>
              </a:ext>
            </a:extLst>
          </p:cNvPr>
          <p:cNvPicPr>
            <a:picLocks noChangeAspect="1"/>
          </p:cNvPicPr>
          <p:nvPr/>
        </p:nvPicPr>
        <p:blipFill>
          <a:blip r:embed="rId2"/>
          <a:stretch>
            <a:fillRect/>
          </a:stretch>
        </p:blipFill>
        <p:spPr>
          <a:xfrm>
            <a:off x="4728923" y="850792"/>
            <a:ext cx="6869759" cy="5203842"/>
          </a:xfrm>
          <a:prstGeom prst="rect">
            <a:avLst/>
          </a:prstGeom>
        </p:spPr>
      </p:pic>
      <p:cxnSp>
        <p:nvCxnSpPr>
          <p:cNvPr id="27"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55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18F7-E097-4A85-A874-F782FAF48835}"/>
              </a:ext>
            </a:extLst>
          </p:cNvPr>
          <p:cNvSpPr>
            <a:spLocks noGrp="1"/>
          </p:cNvSpPr>
          <p:nvPr>
            <p:ph type="title"/>
          </p:nvPr>
        </p:nvSpPr>
        <p:spPr/>
        <p:txBody>
          <a:bodyPr/>
          <a:lstStyle/>
          <a:p>
            <a:r>
              <a:rPr lang="en-US" dirty="0"/>
              <a:t>What is “Maven Multi Module Project”?</a:t>
            </a:r>
          </a:p>
        </p:txBody>
      </p:sp>
      <p:sp>
        <p:nvSpPr>
          <p:cNvPr id="3" name="Content Placeholder 2">
            <a:extLst>
              <a:ext uri="{FF2B5EF4-FFF2-40B4-BE49-F238E27FC236}">
                <a16:creationId xmlns:a16="http://schemas.microsoft.com/office/drawing/2014/main" id="{78598EAF-B62C-4937-8E35-47676718DAB4}"/>
              </a:ext>
            </a:extLst>
          </p:cNvPr>
          <p:cNvSpPr>
            <a:spLocks noGrp="1"/>
          </p:cNvSpPr>
          <p:nvPr>
            <p:ph idx="1"/>
          </p:nvPr>
        </p:nvSpPr>
        <p:spPr/>
        <p:txBody>
          <a:bodyPr/>
          <a:lstStyle/>
          <a:p>
            <a:pPr algn="l"/>
            <a:r>
              <a:rPr lang="en-US" b="0" i="0" dirty="0">
                <a:solidFill>
                  <a:srgbClr val="000000"/>
                </a:solidFill>
                <a:effectLst/>
                <a:latin typeface="Raleway" pitchFamily="2" charset="0"/>
              </a:rPr>
              <a:t>A multi-module project is built from an aggregator POM that manages a group of submodules. In most cases, the aggregator is located in the project's root directory and must have packaging of type </a:t>
            </a:r>
            <a:r>
              <a:rPr lang="en-US" b="0" i="1" dirty="0">
                <a:solidFill>
                  <a:srgbClr val="000000"/>
                </a:solidFill>
                <a:effectLst/>
                <a:latin typeface="Raleway" pitchFamily="2" charset="0"/>
              </a:rPr>
              <a:t>pom</a:t>
            </a:r>
            <a:r>
              <a:rPr lang="en-US" b="0" i="0" dirty="0">
                <a:solidFill>
                  <a:srgbClr val="000000"/>
                </a:solidFill>
                <a:effectLst/>
                <a:latin typeface="Raleway" pitchFamily="2" charset="0"/>
              </a:rPr>
              <a:t>.</a:t>
            </a:r>
          </a:p>
          <a:p>
            <a:pPr algn="l"/>
            <a:r>
              <a:rPr lang="en-US" b="0" i="0" dirty="0">
                <a:solidFill>
                  <a:srgbClr val="000000"/>
                </a:solidFill>
                <a:effectLst/>
                <a:latin typeface="Raleway" pitchFamily="2" charset="0"/>
              </a:rPr>
              <a:t>The submodules are regular Maven projects, and they can be built separately or through the aggregator POM.</a:t>
            </a:r>
          </a:p>
          <a:p>
            <a:pPr algn="l"/>
            <a:r>
              <a:rPr lang="en-US" b="0" i="0" dirty="0">
                <a:solidFill>
                  <a:srgbClr val="000000"/>
                </a:solidFill>
                <a:effectLst/>
                <a:latin typeface="Raleway" pitchFamily="2" charset="0"/>
              </a:rPr>
              <a:t>By building the project through the aggregator POM, each project that has a packaging type different from </a:t>
            </a:r>
            <a:r>
              <a:rPr lang="en-US" b="0" i="1" dirty="0">
                <a:solidFill>
                  <a:srgbClr val="000000"/>
                </a:solidFill>
                <a:effectLst/>
                <a:latin typeface="Raleway" pitchFamily="2" charset="0"/>
              </a:rPr>
              <a:t>pom</a:t>
            </a:r>
            <a:r>
              <a:rPr lang="en-US" b="0" i="0" dirty="0">
                <a:solidFill>
                  <a:srgbClr val="000000"/>
                </a:solidFill>
                <a:effectLst/>
                <a:latin typeface="Raleway" pitchFamily="2" charset="0"/>
              </a:rPr>
              <a:t> will result in a built archive file.</a:t>
            </a:r>
          </a:p>
          <a:p>
            <a:endParaRPr lang="en-US" dirty="0"/>
          </a:p>
        </p:txBody>
      </p:sp>
    </p:spTree>
    <p:extLst>
      <p:ext uri="{BB962C8B-B14F-4D97-AF65-F5344CB8AC3E}">
        <p14:creationId xmlns:p14="http://schemas.microsoft.com/office/powerpoint/2010/main" val="2601009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E62B5-81CA-4998-AF59-EAE56F1E7FFD}"/>
              </a:ext>
            </a:extLst>
          </p:cNvPr>
          <p:cNvSpPr>
            <a:spLocks noGrp="1"/>
          </p:cNvSpPr>
          <p:nvPr>
            <p:ph type="title"/>
          </p:nvPr>
        </p:nvSpPr>
        <p:spPr>
          <a:xfrm>
            <a:off x="521208" y="786384"/>
            <a:ext cx="3509192" cy="2008193"/>
          </a:xfrm>
        </p:spPr>
        <p:txBody>
          <a:bodyPr anchor="t">
            <a:normAutofit/>
          </a:bodyPr>
          <a:lstStyle/>
          <a:p>
            <a:r>
              <a:rPr lang="en-US" dirty="0"/>
              <a:t>Output</a:t>
            </a:r>
            <a:br>
              <a:rPr lang="en-US" dirty="0"/>
            </a:br>
            <a:r>
              <a:rPr lang="en-US" sz="4000" b="0" i="0" dirty="0">
                <a:solidFill>
                  <a:srgbClr val="273239"/>
                </a:solidFill>
                <a:effectLst/>
                <a:latin typeface="urw-din"/>
              </a:rPr>
              <a:t> </a:t>
            </a:r>
            <a:r>
              <a:rPr lang="en-US" sz="1600" b="0" i="0" dirty="0">
                <a:solidFill>
                  <a:srgbClr val="273239"/>
                </a:solidFill>
                <a:effectLst/>
                <a:latin typeface="urw-din"/>
              </a:rPr>
              <a:t>From calling RestApi.java of MMP-Module1</a:t>
            </a:r>
            <a:br>
              <a:rPr lang="en-US" sz="4000" b="0" i="0" dirty="0">
                <a:solidFill>
                  <a:srgbClr val="273239"/>
                </a:solidFill>
                <a:effectLst/>
                <a:latin typeface="urw-din"/>
              </a:rPr>
            </a:br>
            <a:endParaRPr lang="en-US" dirty="0"/>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17BD51C-F9E2-412E-1EEF-0B16C0030C34}"/>
              </a:ext>
            </a:extLst>
          </p:cNvPr>
          <p:cNvSpPr>
            <a:spLocks noGrp="1"/>
          </p:cNvSpPr>
          <p:nvPr>
            <p:ph idx="1"/>
          </p:nvPr>
        </p:nvSpPr>
        <p:spPr>
          <a:xfrm>
            <a:off x="571502" y="3066892"/>
            <a:ext cx="3276598" cy="2856476"/>
          </a:xfrm>
        </p:spPr>
        <p:txBody>
          <a:bodyPr anchor="b">
            <a:normAutofit/>
          </a:bodyPr>
          <a:lstStyle/>
          <a:p>
            <a:pPr algn="l" fontAlgn="base">
              <a:buFont typeface="+mj-lt"/>
              <a:buAutoNum type="arabicPeriod"/>
            </a:pPr>
            <a:r>
              <a:rPr lang="en-US" sz="1600" dirty="0">
                <a:solidFill>
                  <a:srgbClr val="273239"/>
                </a:solidFill>
                <a:latin typeface="urw-din"/>
              </a:rPr>
              <a:t>MMP</a:t>
            </a:r>
            <a:r>
              <a:rPr lang="en-US" sz="1600" b="0" i="0" dirty="0">
                <a:solidFill>
                  <a:srgbClr val="273239"/>
                </a:solidFill>
                <a:effectLst/>
                <a:latin typeface="urw-din"/>
              </a:rPr>
              <a:t>-Module2 (sub-module) declares an entity (Data) object.</a:t>
            </a:r>
          </a:p>
          <a:p>
            <a:pPr algn="l" fontAlgn="base">
              <a:buFont typeface="+mj-lt"/>
              <a:buAutoNum type="arabicPeriod"/>
            </a:pPr>
            <a:r>
              <a:rPr lang="en-US" sz="1600" b="0" i="0" dirty="0">
                <a:solidFill>
                  <a:srgbClr val="273239"/>
                </a:solidFill>
                <a:effectLst/>
                <a:latin typeface="urw-din"/>
              </a:rPr>
              <a:t>This data is used in the body of the response which is returned by the RESTful API of MMP-Module1 ( sub-module ).</a:t>
            </a:r>
          </a:p>
          <a:p>
            <a:pPr marL="0" indent="0">
              <a:buNone/>
            </a:pPr>
            <a:endParaRPr lang="en-US" sz="1800" dirty="0"/>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chat or text message&#10;&#10;Description automatically generated">
            <a:extLst>
              <a:ext uri="{FF2B5EF4-FFF2-40B4-BE49-F238E27FC236}">
                <a16:creationId xmlns:a16="http://schemas.microsoft.com/office/drawing/2014/main" id="{5E81265C-46B3-49B8-B61D-6F9E89E0D70C}"/>
              </a:ext>
            </a:extLst>
          </p:cNvPr>
          <p:cNvPicPr>
            <a:picLocks noChangeAspect="1"/>
          </p:cNvPicPr>
          <p:nvPr/>
        </p:nvPicPr>
        <p:blipFill>
          <a:blip r:embed="rId2"/>
          <a:stretch>
            <a:fillRect/>
          </a:stretch>
        </p:blipFill>
        <p:spPr>
          <a:xfrm>
            <a:off x="4707120" y="1508330"/>
            <a:ext cx="6913366" cy="3888766"/>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A8B92A-2E2D-4D14-9598-5275E9AE08B6}"/>
              </a:ext>
            </a:extLst>
          </p:cNvPr>
          <p:cNvSpPr txBox="1"/>
          <p:nvPr/>
        </p:nvSpPr>
        <p:spPr>
          <a:xfrm>
            <a:off x="4941870" y="5650787"/>
            <a:ext cx="6913365" cy="369332"/>
          </a:xfrm>
          <a:prstGeom prst="rect">
            <a:avLst/>
          </a:prstGeom>
          <a:noFill/>
        </p:spPr>
        <p:txBody>
          <a:bodyPr wrap="square" rtlCol="0">
            <a:spAutoFit/>
          </a:bodyPr>
          <a:lstStyle/>
          <a:p>
            <a:r>
              <a:rPr lang="en-US" b="0" i="1" dirty="0">
                <a:solidFill>
                  <a:srgbClr val="273239"/>
                </a:solidFill>
                <a:effectLst/>
                <a:latin typeface="urw-din"/>
              </a:rPr>
              <a:t>Default JSON body output ( UserModel object ) from @RestController</a:t>
            </a:r>
            <a:endParaRPr lang="en-US" dirty="0"/>
          </a:p>
        </p:txBody>
      </p:sp>
    </p:spTree>
    <p:extLst>
      <p:ext uri="{BB962C8B-B14F-4D97-AF65-F5344CB8AC3E}">
        <p14:creationId xmlns:p14="http://schemas.microsoft.com/office/powerpoint/2010/main" val="307263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0631-244A-490D-A4E4-8A1EF28FF2AA}"/>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F0A22D6-8DB9-4A4C-82E7-493C86044E98}"/>
              </a:ext>
            </a:extLst>
          </p:cNvPr>
          <p:cNvSpPr>
            <a:spLocks noGrp="1"/>
          </p:cNvSpPr>
          <p:nvPr>
            <p:ph idx="1"/>
          </p:nvPr>
        </p:nvSpPr>
        <p:spPr>
          <a:xfrm>
            <a:off x="571499" y="2075688"/>
            <a:ext cx="11342334" cy="3910987"/>
          </a:xfrm>
        </p:spPr>
        <p:txBody>
          <a:bodyPr>
            <a:normAutofit fontScale="85000" lnSpcReduction="10000"/>
          </a:bodyPr>
          <a:lstStyle/>
          <a:p>
            <a:r>
              <a:rPr lang="en-US" b="0" i="0" dirty="0">
                <a:solidFill>
                  <a:srgbClr val="273239"/>
                </a:solidFill>
                <a:effectLst/>
                <a:latin typeface="Raleway" pitchFamily="2" charset="0"/>
              </a:rPr>
              <a:t>There comes a time while the development phase of an application when some things get complex. </a:t>
            </a:r>
          </a:p>
          <a:p>
            <a:r>
              <a:rPr lang="en-US" b="0" i="0" dirty="0">
                <a:solidFill>
                  <a:srgbClr val="273239"/>
                </a:solidFill>
                <a:effectLst/>
                <a:latin typeface="Raleway" pitchFamily="2" charset="0"/>
              </a:rPr>
              <a:t>It becomes critically hard for managing the services, repositories, entities, etc.. of an application. </a:t>
            </a:r>
          </a:p>
          <a:p>
            <a:r>
              <a:rPr lang="en-US" b="0" i="0" dirty="0">
                <a:solidFill>
                  <a:srgbClr val="273239"/>
                </a:solidFill>
                <a:effectLst/>
                <a:latin typeface="Raleway" pitchFamily="2" charset="0"/>
              </a:rPr>
              <a:t>As we know that the Spring Boot was developed for the reasons like auto-configuration, efficiency, quick development, reduce cumbersome efforts, etc. </a:t>
            </a:r>
            <a:br>
              <a:rPr lang="en-US" b="0" i="0" dirty="0">
                <a:solidFill>
                  <a:srgbClr val="273239"/>
                </a:solidFill>
                <a:effectLst/>
                <a:latin typeface="Raleway" pitchFamily="2" charset="0"/>
              </a:rPr>
            </a:br>
            <a:br>
              <a:rPr lang="en-US" b="0" i="0" dirty="0">
                <a:solidFill>
                  <a:srgbClr val="273239"/>
                </a:solidFill>
                <a:effectLst/>
                <a:latin typeface="Raleway" pitchFamily="2" charset="0"/>
              </a:rPr>
            </a:br>
            <a:r>
              <a:rPr lang="en-US" b="0" i="0" dirty="0">
                <a:solidFill>
                  <a:srgbClr val="273239"/>
                </a:solidFill>
                <a:effectLst/>
                <a:latin typeface="Raleway" pitchFamily="2" charset="0"/>
              </a:rPr>
              <a:t>To overcome this or a similar issue, we can use Spring Boot to make the application as the Multi-Module Project. </a:t>
            </a:r>
          </a:p>
          <a:p>
            <a:r>
              <a:rPr lang="en-US" b="0" i="0" dirty="0">
                <a:solidFill>
                  <a:srgbClr val="273239"/>
                </a:solidFill>
                <a:effectLst/>
                <a:latin typeface="Raleway" pitchFamily="2" charset="0"/>
              </a:rPr>
              <a:t>In a Multi-Module Project, an application is divided into multiple modules, where each module plays an important role in the certain functionality of an application. A module can be considered as an independent project or sub-project.</a:t>
            </a:r>
            <a:br>
              <a:rPr lang="en-US" b="0" i="0" dirty="0">
                <a:solidFill>
                  <a:srgbClr val="273239"/>
                </a:solidFill>
                <a:effectLst/>
                <a:latin typeface="Raleway" pitchFamily="2" charset="0"/>
              </a:rPr>
            </a:br>
            <a:br>
              <a:rPr lang="en-US" b="0" i="0" dirty="0">
                <a:solidFill>
                  <a:srgbClr val="273239"/>
                </a:solidFill>
                <a:effectLst/>
                <a:latin typeface="Raleway" pitchFamily="2" charset="0"/>
              </a:rPr>
            </a:br>
            <a:r>
              <a:rPr lang="en-US" b="1" i="1" dirty="0">
                <a:solidFill>
                  <a:srgbClr val="273239"/>
                </a:solidFill>
                <a:effectLst/>
                <a:latin typeface="Raleway" pitchFamily="2" charset="0"/>
              </a:rPr>
              <a:t>Note</a:t>
            </a:r>
            <a:r>
              <a:rPr lang="en-US" b="0" i="1" dirty="0">
                <a:solidFill>
                  <a:srgbClr val="273239"/>
                </a:solidFill>
                <a:effectLst/>
                <a:latin typeface="Raleway" pitchFamily="2" charset="0"/>
              </a:rPr>
              <a:t>: Multi-Module Project is just a set of multiple projects where each project has its own respective function. </a:t>
            </a:r>
            <a:endParaRPr lang="en-US" dirty="0">
              <a:latin typeface="Raleway" pitchFamily="2" charset="0"/>
            </a:endParaRPr>
          </a:p>
        </p:txBody>
      </p:sp>
    </p:spTree>
    <p:extLst>
      <p:ext uri="{BB962C8B-B14F-4D97-AF65-F5344CB8AC3E}">
        <p14:creationId xmlns:p14="http://schemas.microsoft.com/office/powerpoint/2010/main" val="232606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A7E4-EEF4-4F6A-B225-2819C52B5164}"/>
              </a:ext>
            </a:extLst>
          </p:cNvPr>
          <p:cNvSpPr>
            <a:spLocks noGrp="1"/>
          </p:cNvSpPr>
          <p:nvPr>
            <p:ph type="title"/>
          </p:nvPr>
        </p:nvSpPr>
        <p:spPr/>
        <p:txBody>
          <a:bodyPr/>
          <a:lstStyle/>
          <a:p>
            <a:r>
              <a:rPr lang="en-US" dirty="0"/>
              <a:t>Benefits of using Maven Multi Module</a:t>
            </a:r>
          </a:p>
        </p:txBody>
      </p:sp>
      <p:sp>
        <p:nvSpPr>
          <p:cNvPr id="3" name="Content Placeholder 2">
            <a:extLst>
              <a:ext uri="{FF2B5EF4-FFF2-40B4-BE49-F238E27FC236}">
                <a16:creationId xmlns:a16="http://schemas.microsoft.com/office/drawing/2014/main" id="{66B411EF-5E70-4575-83F2-526A5F7198E5}"/>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Raleway" pitchFamily="2" charset="0"/>
              </a:rPr>
              <a:t>The significant advantage of using this approach is that </a:t>
            </a:r>
            <a:r>
              <a:rPr lang="en-US" b="1" i="0" dirty="0">
                <a:solidFill>
                  <a:srgbClr val="000000"/>
                </a:solidFill>
                <a:effectLst/>
                <a:latin typeface="Raleway" pitchFamily="2" charset="0"/>
              </a:rPr>
              <a:t>we may reduce duplication.</a:t>
            </a:r>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Let's say we have an application that consists of several modules, a front-end module and a back-end module. Now imagine we work on them and change the functionality, which affects them both. In that case, without a specialized build tool, we'd have to build both components separately or write a script to compile the code, run tests, and show the results. Then, after we got even more modules in the project, it would become harder to manage and maintain.</a:t>
            </a:r>
          </a:p>
          <a:p>
            <a:pPr algn="l"/>
            <a:r>
              <a:rPr lang="en-US" b="0" i="0" dirty="0">
                <a:solidFill>
                  <a:srgbClr val="000000"/>
                </a:solidFill>
                <a:effectLst/>
                <a:latin typeface="Raleway" pitchFamily="2" charset="0"/>
              </a:rPr>
              <a:t>In the real world, projects may need certain Maven plugins to perform various operations during the </a:t>
            </a:r>
            <a:r>
              <a:rPr lang="en-US" b="0" i="0" u="none" strike="noStrike" dirty="0">
                <a:solidFill>
                  <a:srgbClr val="267438"/>
                </a:solidFill>
                <a:effectLst/>
                <a:latin typeface="Raleway" pitchFamily="2" charset="0"/>
              </a:rPr>
              <a:t>build lifecycle</a:t>
            </a:r>
            <a:r>
              <a:rPr lang="en-US" b="0" i="0" dirty="0">
                <a:solidFill>
                  <a:srgbClr val="000000"/>
                </a:solidFill>
                <a:effectLst/>
                <a:latin typeface="Raleway" pitchFamily="2" charset="0"/>
              </a:rPr>
              <a:t>, to share dependencies and profiles, and to include other </a:t>
            </a:r>
            <a:r>
              <a:rPr lang="en-US" b="0" i="0" u="none" strike="noStrike" dirty="0">
                <a:solidFill>
                  <a:srgbClr val="267438"/>
                </a:solidFill>
                <a:effectLst/>
                <a:latin typeface="Raleway" pitchFamily="2" charset="0"/>
              </a:rPr>
              <a:t>BOM projects</a:t>
            </a:r>
            <a:r>
              <a:rPr lang="en-US" b="0" i="0" dirty="0">
                <a:solidFill>
                  <a:srgbClr val="000000"/>
                </a:solidFill>
                <a:effectLst/>
                <a:latin typeface="Raleway" pitchFamily="2" charset="0"/>
              </a:rPr>
              <a:t>.</a:t>
            </a:r>
            <a:br>
              <a:rPr lang="en-US" b="0" i="0" dirty="0">
                <a:solidFill>
                  <a:srgbClr val="000000"/>
                </a:solidFill>
                <a:effectLst/>
                <a:latin typeface="Raleway" pitchFamily="2" charset="0"/>
              </a:rPr>
            </a:br>
            <a:br>
              <a:rPr lang="en-US" b="0" i="0" dirty="0">
                <a:solidFill>
                  <a:srgbClr val="000000"/>
                </a:solidFill>
                <a:effectLst/>
                <a:latin typeface="Raleway" pitchFamily="2" charset="0"/>
              </a:rPr>
            </a:br>
            <a:r>
              <a:rPr lang="en-US" b="0" i="1" dirty="0">
                <a:solidFill>
                  <a:srgbClr val="000000"/>
                </a:solidFill>
                <a:effectLst/>
                <a:latin typeface="Raleway" pitchFamily="2" charset="0"/>
              </a:rPr>
              <a:t>BOM stands for Bill Of Materials. </a:t>
            </a:r>
            <a:r>
              <a:rPr lang="en-US" b="1" i="1" dirty="0">
                <a:solidFill>
                  <a:srgbClr val="000000"/>
                </a:solidFill>
                <a:effectLst/>
                <a:latin typeface="Raleway" pitchFamily="2" charset="0"/>
              </a:rPr>
              <a:t>A BOM is a special kind of POM that is used to control the versions of a project’s dependencies and provide a central place to define and update those versions. </a:t>
            </a:r>
            <a:r>
              <a:rPr lang="en-US" b="0" i="1" dirty="0">
                <a:solidFill>
                  <a:srgbClr val="000000"/>
                </a:solidFill>
                <a:effectLst/>
                <a:latin typeface="Raleway" pitchFamily="2" charset="0"/>
              </a:rPr>
              <a:t>BOM provides the flexibility to add a dependency to our module without worrying about the version that we should depend on.</a:t>
            </a:r>
          </a:p>
          <a:p>
            <a:pPr algn="l"/>
            <a:r>
              <a:rPr lang="en-US" b="0" i="0" dirty="0">
                <a:solidFill>
                  <a:srgbClr val="000000"/>
                </a:solidFill>
                <a:effectLst/>
                <a:latin typeface="Raleway" pitchFamily="2" charset="0"/>
              </a:rPr>
              <a:t>Therefore, when leveraging multi-modules, we can </a:t>
            </a:r>
            <a:r>
              <a:rPr lang="en-US" b="1" i="0" dirty="0">
                <a:solidFill>
                  <a:srgbClr val="000000"/>
                </a:solidFill>
                <a:effectLst/>
                <a:latin typeface="Raleway" pitchFamily="2" charset="0"/>
              </a:rPr>
              <a:t>build our application's modules in a single command,</a:t>
            </a:r>
            <a:r>
              <a:rPr lang="en-US" b="0" i="0" dirty="0">
                <a:solidFill>
                  <a:srgbClr val="000000"/>
                </a:solidFill>
                <a:effectLst/>
                <a:latin typeface="Raleway" pitchFamily="2" charset="0"/>
              </a:rPr>
              <a:t> and if the order matters, Maven will figure it out for us. We can also </a:t>
            </a:r>
            <a:r>
              <a:rPr lang="en-US" b="1" i="0" dirty="0">
                <a:solidFill>
                  <a:srgbClr val="000000"/>
                </a:solidFill>
                <a:effectLst/>
                <a:latin typeface="Raleway" pitchFamily="2" charset="0"/>
              </a:rPr>
              <a:t>share a vast amount of configuration with other modules</a:t>
            </a:r>
            <a:r>
              <a:rPr lang="en-US" b="0" i="0" dirty="0">
                <a:solidFill>
                  <a:srgbClr val="000000"/>
                </a:solidFill>
                <a:effectLst/>
                <a:latin typeface="Raleway" pitchFamily="2" charset="0"/>
              </a:rPr>
              <a:t>.</a:t>
            </a:r>
          </a:p>
        </p:txBody>
      </p:sp>
    </p:spTree>
    <p:extLst>
      <p:ext uri="{BB962C8B-B14F-4D97-AF65-F5344CB8AC3E}">
        <p14:creationId xmlns:p14="http://schemas.microsoft.com/office/powerpoint/2010/main" val="312987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8EB2-3B66-4BA2-8F38-8381E3F1594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98096E13-8A5F-495E-B089-EA4ED1AE3E90}"/>
              </a:ext>
            </a:extLst>
          </p:cNvPr>
          <p:cNvSpPr>
            <a:spLocks noGrp="1"/>
          </p:cNvSpPr>
          <p:nvPr>
            <p:ph idx="1"/>
          </p:nvPr>
        </p:nvSpPr>
        <p:spPr/>
        <p:txBody>
          <a:bodyPr/>
          <a:lstStyle/>
          <a:p>
            <a:pPr algn="l" fontAlgn="base">
              <a:buFont typeface="+mj-lt"/>
              <a:buAutoNum type="arabicPeriod"/>
            </a:pPr>
            <a:r>
              <a:rPr lang="en-US" b="0" i="0" dirty="0">
                <a:solidFill>
                  <a:srgbClr val="273239"/>
                </a:solidFill>
                <a:effectLst/>
                <a:latin typeface="Raleway" pitchFamily="2" charset="0"/>
              </a:rPr>
              <a:t>It provides a great ability to build all sub-modules only with a single command.</a:t>
            </a:r>
          </a:p>
          <a:p>
            <a:pPr algn="l" fontAlgn="base">
              <a:buFont typeface="+mj-lt"/>
              <a:buAutoNum type="arabicPeriod"/>
            </a:pPr>
            <a:r>
              <a:rPr lang="en-US" b="0" i="0" dirty="0">
                <a:solidFill>
                  <a:srgbClr val="273239"/>
                </a:solidFill>
                <a:effectLst/>
                <a:latin typeface="Raleway" pitchFamily="2" charset="0"/>
              </a:rPr>
              <a:t>We can run the build command from the parent module.</a:t>
            </a:r>
          </a:p>
          <a:p>
            <a:pPr algn="l" fontAlgn="base">
              <a:buFont typeface="+mj-lt"/>
              <a:buAutoNum type="arabicPeriod"/>
            </a:pPr>
            <a:r>
              <a:rPr lang="en-US" b="0" i="0" dirty="0">
                <a:solidFill>
                  <a:srgbClr val="273239"/>
                </a:solidFill>
                <a:effectLst/>
                <a:latin typeface="Raleway" pitchFamily="2" charset="0"/>
              </a:rPr>
              <a:t>While building the application, the build system takes care of the build order.</a:t>
            </a:r>
          </a:p>
          <a:p>
            <a:pPr algn="l" fontAlgn="base">
              <a:buFont typeface="+mj-lt"/>
              <a:buAutoNum type="arabicPeriod"/>
            </a:pPr>
            <a:r>
              <a:rPr lang="en-US" b="0" i="0" dirty="0">
                <a:solidFill>
                  <a:srgbClr val="273239"/>
                </a:solidFill>
                <a:effectLst/>
                <a:latin typeface="Raleway" pitchFamily="2" charset="0"/>
              </a:rPr>
              <a:t>Deployment of the applications gets very convenient and flexible.</a:t>
            </a:r>
          </a:p>
          <a:p>
            <a:pPr algn="l" fontAlgn="base">
              <a:buFont typeface="+mj-lt"/>
              <a:buAutoNum type="arabicPeriod"/>
            </a:pPr>
            <a:r>
              <a:rPr lang="en-US" b="0" i="0" dirty="0">
                <a:solidFill>
                  <a:srgbClr val="273239"/>
                </a:solidFill>
                <a:effectLst/>
                <a:latin typeface="Raleway" pitchFamily="2" charset="0"/>
              </a:rPr>
              <a:t>Also, the code from the various modules across different projects can be re-used.</a:t>
            </a:r>
          </a:p>
          <a:p>
            <a:pPr algn="l" fontAlgn="base">
              <a:buFont typeface="+mj-lt"/>
              <a:buAutoNum type="arabicPeriod"/>
            </a:pPr>
            <a:r>
              <a:rPr lang="en-US" b="0" i="0" dirty="0">
                <a:solidFill>
                  <a:srgbClr val="273239"/>
                </a:solidFill>
                <a:effectLst/>
                <a:latin typeface="Raleway" pitchFamily="2" charset="0"/>
              </a:rPr>
              <a:t>Last but not the least, with the help of Multi-Module Project architecture, we can gain benefits from the microservices architecture.</a:t>
            </a:r>
          </a:p>
        </p:txBody>
      </p:sp>
    </p:spTree>
    <p:extLst>
      <p:ext uri="{BB962C8B-B14F-4D97-AF65-F5344CB8AC3E}">
        <p14:creationId xmlns:p14="http://schemas.microsoft.com/office/powerpoint/2010/main" val="19942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D522-A5B8-4D3C-BB6F-0560D04FC90E}"/>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52BCF618-896E-4D55-BCC6-86BA897B3EB9}"/>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0" i="0" dirty="0">
                <a:solidFill>
                  <a:srgbClr val="273239"/>
                </a:solidFill>
                <a:effectLst/>
                <a:latin typeface="Raleway" pitchFamily="2" charset="0"/>
              </a:rPr>
              <a:t>Firstly, you have to create a Parent module.</a:t>
            </a:r>
          </a:p>
          <a:p>
            <a:pPr algn="l" fontAlgn="base">
              <a:buFont typeface="Arial" panose="020B0604020202020204" pitchFamily="34" charset="0"/>
              <a:buChar char="•"/>
            </a:pPr>
            <a:r>
              <a:rPr lang="en-US" b="0" i="0" dirty="0">
                <a:solidFill>
                  <a:srgbClr val="273239"/>
                </a:solidFill>
                <a:effectLst/>
                <a:latin typeface="Raleway" pitchFamily="2" charset="0"/>
              </a:rPr>
              <a:t>The parent module acts as a container of sub-modules.</a:t>
            </a:r>
          </a:p>
          <a:p>
            <a:pPr algn="l" fontAlgn="base">
              <a:buFont typeface="Arial" panose="020B0604020202020204" pitchFamily="34" charset="0"/>
              <a:buChar char="•"/>
            </a:pPr>
            <a:r>
              <a:rPr lang="en-US" b="0" i="0" dirty="0">
                <a:solidFill>
                  <a:srgbClr val="273239"/>
                </a:solidFill>
                <a:effectLst/>
                <a:latin typeface="Raleway" pitchFamily="2" charset="0"/>
              </a:rPr>
              <a:t>Also, you can use the Parent module for bootstrapping of the application ( main() method ).</a:t>
            </a:r>
          </a:p>
          <a:p>
            <a:pPr algn="l" fontAlgn="base">
              <a:buFont typeface="Arial" panose="020B0604020202020204" pitchFamily="34" charset="0"/>
              <a:buChar char="•"/>
            </a:pPr>
            <a:r>
              <a:rPr lang="en-US" b="0" i="0" dirty="0">
                <a:solidFill>
                  <a:srgbClr val="273239"/>
                </a:solidFill>
                <a:effectLst/>
                <a:latin typeface="Raleway" pitchFamily="2" charset="0"/>
              </a:rPr>
              <a:t>Alternatively, you can also use any of the sub-module by implementing the main() method for bootstrapping the application and deleting the main() method from the parent module.</a:t>
            </a:r>
          </a:p>
          <a:p>
            <a:pPr algn="l" fontAlgn="base">
              <a:buFont typeface="Arial" panose="020B0604020202020204" pitchFamily="34" charset="0"/>
              <a:buChar char="•"/>
            </a:pPr>
            <a:r>
              <a:rPr lang="en-US" b="0" i="0" dirty="0">
                <a:solidFill>
                  <a:srgbClr val="273239"/>
                </a:solidFill>
                <a:effectLst/>
                <a:latin typeface="Raleway" pitchFamily="2" charset="0"/>
              </a:rPr>
              <a:t>Your Parent module should have ‘pom’ packaging instead of jar and war.</a:t>
            </a:r>
          </a:p>
          <a:p>
            <a:pPr algn="l" fontAlgn="base">
              <a:buFont typeface="Arial" panose="020B0604020202020204" pitchFamily="34" charset="0"/>
              <a:buChar char="•"/>
            </a:pPr>
            <a:r>
              <a:rPr lang="en-US" b="0" i="0" dirty="0">
                <a:solidFill>
                  <a:srgbClr val="273239"/>
                </a:solidFill>
                <a:effectLst/>
                <a:latin typeface="Raleway" pitchFamily="2" charset="0"/>
              </a:rPr>
              <a:t>When you create sub-modules, all of them get listed in the ‘&lt;modules&gt;’ tag in pom.xml of the parent module.</a:t>
            </a:r>
          </a:p>
          <a:p>
            <a:pPr algn="l" fontAlgn="base">
              <a:buFont typeface="Arial" panose="020B0604020202020204" pitchFamily="34" charset="0"/>
              <a:buChar char="•"/>
            </a:pPr>
            <a:r>
              <a:rPr lang="en-US" b="0" i="0" dirty="0">
                <a:solidFill>
                  <a:srgbClr val="273239"/>
                </a:solidFill>
                <a:effectLst/>
                <a:latin typeface="Raleway" pitchFamily="2" charset="0"/>
              </a:rPr>
              <a:t>All the dependencies you have enlisted in the pom.xml of the parent module will be automatically inherited by sub-modules directly.</a:t>
            </a:r>
          </a:p>
          <a:p>
            <a:pPr algn="l" fontAlgn="base">
              <a:buFont typeface="Arial" panose="020B0604020202020204" pitchFamily="34" charset="0"/>
              <a:buChar char="•"/>
            </a:pPr>
            <a:r>
              <a:rPr lang="en-US" b="0" i="0" dirty="0">
                <a:solidFill>
                  <a:srgbClr val="273239"/>
                </a:solidFill>
                <a:effectLst/>
                <a:latin typeface="Raleway" pitchFamily="2" charset="0"/>
              </a:rPr>
              <a:t>Therefore, you don’t need to add dependencies to sub-module’s pom.xml to use them.</a:t>
            </a:r>
          </a:p>
          <a:p>
            <a:pPr marL="0" indent="0">
              <a:buNone/>
            </a:pPr>
            <a:endParaRPr lang="en-US" dirty="0">
              <a:latin typeface="Raleway" pitchFamily="2" charset="0"/>
            </a:endParaRPr>
          </a:p>
        </p:txBody>
      </p:sp>
    </p:spTree>
    <p:extLst>
      <p:ext uri="{BB962C8B-B14F-4D97-AF65-F5344CB8AC3E}">
        <p14:creationId xmlns:p14="http://schemas.microsoft.com/office/powerpoint/2010/main" val="354439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0E81-CFB3-485E-8B14-8A8DBE749EAB}"/>
              </a:ext>
            </a:extLst>
          </p:cNvPr>
          <p:cNvSpPr>
            <a:spLocks noGrp="1"/>
          </p:cNvSpPr>
          <p:nvPr>
            <p:ph type="title"/>
          </p:nvPr>
        </p:nvSpPr>
        <p:spPr/>
        <p:txBody>
          <a:bodyPr/>
          <a:lstStyle/>
          <a:p>
            <a:r>
              <a:rPr lang="en-US" dirty="0"/>
              <a:t>Parent POM</a:t>
            </a:r>
          </a:p>
        </p:txBody>
      </p:sp>
      <p:sp>
        <p:nvSpPr>
          <p:cNvPr id="3" name="Content Placeholder 2">
            <a:extLst>
              <a:ext uri="{FF2B5EF4-FFF2-40B4-BE49-F238E27FC236}">
                <a16:creationId xmlns:a16="http://schemas.microsoft.com/office/drawing/2014/main" id="{DDA3F39F-683B-4BE9-8217-DF06407EA976}"/>
              </a:ext>
            </a:extLst>
          </p:cNvPr>
          <p:cNvSpPr>
            <a:spLocks noGrp="1"/>
          </p:cNvSpPr>
          <p:nvPr>
            <p:ph idx="1"/>
          </p:nvPr>
        </p:nvSpPr>
        <p:spPr/>
        <p:txBody>
          <a:bodyPr/>
          <a:lstStyle/>
          <a:p>
            <a:r>
              <a:rPr lang="en-US" b="0" i="0" dirty="0">
                <a:solidFill>
                  <a:srgbClr val="000000"/>
                </a:solidFill>
                <a:effectLst/>
                <a:latin typeface="Raleway" pitchFamily="2" charset="0"/>
              </a:rPr>
              <a:t>Maven supports inheritance in a way that </a:t>
            </a:r>
            <a:r>
              <a:rPr lang="en-US" b="1" i="0" dirty="0">
                <a:solidFill>
                  <a:srgbClr val="000000"/>
                </a:solidFill>
                <a:effectLst/>
                <a:latin typeface="Raleway" pitchFamily="2" charset="0"/>
              </a:rPr>
              <a:t>each pom.xml file has the implicit parent POM. It's called Super POM</a:t>
            </a:r>
            <a:r>
              <a:rPr lang="en-US" b="0" i="0" dirty="0">
                <a:solidFill>
                  <a:srgbClr val="000000"/>
                </a:solidFill>
                <a:effectLst/>
                <a:latin typeface="Raleway" pitchFamily="2" charset="0"/>
              </a:rPr>
              <a:t> and can be located in the Maven binaries. These two files are merged by Maven and form the Effective POM.</a:t>
            </a:r>
          </a:p>
          <a:p>
            <a:pPr algn="l"/>
            <a:r>
              <a:rPr lang="en-US" b="0" i="0" dirty="0">
                <a:solidFill>
                  <a:srgbClr val="000000"/>
                </a:solidFill>
                <a:effectLst/>
                <a:latin typeface="Raleway" pitchFamily="2" charset="0"/>
              </a:rPr>
              <a:t>We can create our </a:t>
            </a:r>
            <a:r>
              <a:rPr lang="en-US" b="1" i="0" dirty="0">
                <a:solidFill>
                  <a:srgbClr val="000000"/>
                </a:solidFill>
                <a:effectLst/>
                <a:latin typeface="Raleway" pitchFamily="2" charset="0"/>
              </a:rPr>
              <a:t>own pom.xml file, which will serve us as the parent project</a:t>
            </a:r>
            <a:r>
              <a:rPr lang="en-US" b="0" i="0" dirty="0">
                <a:solidFill>
                  <a:srgbClr val="000000"/>
                </a:solidFill>
                <a:effectLst/>
                <a:latin typeface="Raleway" pitchFamily="2" charset="0"/>
              </a:rPr>
              <a:t>. Then we can include in it all configuration with dependencies and set it as the parent of our child modules, so they'll inherit from it.</a:t>
            </a:r>
          </a:p>
          <a:p>
            <a:pPr algn="l"/>
            <a:r>
              <a:rPr lang="en-US" b="0" i="0" dirty="0">
                <a:solidFill>
                  <a:srgbClr val="000000"/>
                </a:solidFill>
                <a:effectLst/>
                <a:latin typeface="Raleway" pitchFamily="2" charset="0"/>
              </a:rPr>
              <a:t>Besides the inheritance, Maven provides the notion of aggregation. A parent POM that leverages this functionality is called an aggregate POM</a:t>
            </a:r>
            <a:r>
              <a:rPr lang="en-US" b="1" i="0" dirty="0">
                <a:solidFill>
                  <a:srgbClr val="000000"/>
                </a:solidFill>
                <a:effectLst/>
                <a:latin typeface="Raleway" pitchFamily="2" charset="0"/>
              </a:rPr>
              <a:t>.</a:t>
            </a:r>
            <a:r>
              <a:rPr lang="en-US" b="0" i="0" dirty="0">
                <a:solidFill>
                  <a:srgbClr val="000000"/>
                </a:solidFill>
                <a:effectLst/>
                <a:latin typeface="Raleway" pitchFamily="2" charset="0"/>
              </a:rPr>
              <a:t> Basically, this kind of POM </a:t>
            </a:r>
            <a:r>
              <a:rPr lang="en-US" b="1" i="0" dirty="0">
                <a:solidFill>
                  <a:srgbClr val="000000"/>
                </a:solidFill>
                <a:effectLst/>
                <a:latin typeface="Raleway" pitchFamily="2" charset="0"/>
              </a:rPr>
              <a:t>declares its modules explicitly in its pom.xml file.</a:t>
            </a:r>
            <a:endParaRPr lang="en-US" b="0" i="0" dirty="0">
              <a:solidFill>
                <a:srgbClr val="000000"/>
              </a:solidFill>
              <a:effectLst/>
              <a:latin typeface="Raleway" pitchFamily="2" charset="0"/>
            </a:endParaRPr>
          </a:p>
        </p:txBody>
      </p:sp>
    </p:spTree>
    <p:extLst>
      <p:ext uri="{BB962C8B-B14F-4D97-AF65-F5344CB8AC3E}">
        <p14:creationId xmlns:p14="http://schemas.microsoft.com/office/powerpoint/2010/main" val="303550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9D97-6ECE-444E-9B46-429DBD85BC55}"/>
              </a:ext>
            </a:extLst>
          </p:cNvPr>
          <p:cNvSpPr>
            <a:spLocks noGrp="1"/>
          </p:cNvSpPr>
          <p:nvPr>
            <p:ph type="title"/>
          </p:nvPr>
        </p:nvSpPr>
        <p:spPr/>
        <p:txBody>
          <a:bodyPr/>
          <a:lstStyle/>
          <a:p>
            <a:r>
              <a:rPr lang="en-US" dirty="0"/>
              <a:t>Submodules</a:t>
            </a:r>
          </a:p>
        </p:txBody>
      </p:sp>
      <p:sp>
        <p:nvSpPr>
          <p:cNvPr id="3" name="Content Placeholder 2">
            <a:extLst>
              <a:ext uri="{FF2B5EF4-FFF2-40B4-BE49-F238E27FC236}">
                <a16:creationId xmlns:a16="http://schemas.microsoft.com/office/drawing/2014/main" id="{C1A517E5-9200-431C-A92C-8F948FE16F4A}"/>
              </a:ext>
            </a:extLst>
          </p:cNvPr>
          <p:cNvSpPr>
            <a:spLocks noGrp="1"/>
          </p:cNvSpPr>
          <p:nvPr>
            <p:ph idx="1"/>
          </p:nvPr>
        </p:nvSpPr>
        <p:spPr/>
        <p:txBody>
          <a:bodyPr/>
          <a:lstStyle/>
          <a:p>
            <a:r>
              <a:rPr lang="en-US" b="0" i="0" dirty="0">
                <a:solidFill>
                  <a:srgbClr val="000000"/>
                </a:solidFill>
                <a:effectLst/>
                <a:latin typeface="Raleway" pitchFamily="2" charset="0"/>
              </a:rPr>
              <a:t>Submodules, or subprojects, are regular Maven projects that inherit from the parent POM.</a:t>
            </a:r>
          </a:p>
          <a:p>
            <a:r>
              <a:rPr lang="en-US" b="0" i="0" dirty="0">
                <a:solidFill>
                  <a:srgbClr val="000000"/>
                </a:solidFill>
                <a:effectLst/>
                <a:latin typeface="Raleway" pitchFamily="2" charset="0"/>
              </a:rPr>
              <a:t> As we already know, inheritance lets us share the configuration and dependencies with submodules. However, if we'd like to build or release our project in one shot, we will have to declare our submodules explicitly in the parent POM. </a:t>
            </a:r>
          </a:p>
          <a:p>
            <a:r>
              <a:rPr lang="en-US" b="0" i="0" dirty="0">
                <a:solidFill>
                  <a:srgbClr val="000000"/>
                </a:solidFill>
                <a:effectLst/>
                <a:latin typeface="Raleway" pitchFamily="2" charset="0"/>
              </a:rPr>
              <a:t>Ultimately, our parent POM will be the parent, as well as the aggregate POM.</a:t>
            </a:r>
            <a:endParaRPr lang="en-US" dirty="0"/>
          </a:p>
        </p:txBody>
      </p:sp>
    </p:spTree>
    <p:extLst>
      <p:ext uri="{BB962C8B-B14F-4D97-AF65-F5344CB8AC3E}">
        <p14:creationId xmlns:p14="http://schemas.microsoft.com/office/powerpoint/2010/main" val="377446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CD80-F0F0-4A75-8F91-688715A28F52}"/>
              </a:ext>
            </a:extLst>
          </p:cNvPr>
          <p:cNvSpPr>
            <a:spLocks noGrp="1"/>
          </p:cNvSpPr>
          <p:nvPr>
            <p:ph type="title"/>
          </p:nvPr>
        </p:nvSpPr>
        <p:spPr/>
        <p:txBody>
          <a:bodyPr>
            <a:normAutofit fontScale="90000"/>
          </a:bodyPr>
          <a:lstStyle/>
          <a:p>
            <a:r>
              <a:rPr lang="en-US" b="1" i="0" dirty="0">
                <a:solidFill>
                  <a:srgbClr val="273239"/>
                </a:solidFill>
                <a:effectLst/>
                <a:latin typeface="Raleway" pitchFamily="2" charset="0"/>
              </a:rPr>
              <a:t>Creating Multi-Module Project </a:t>
            </a:r>
            <a:br>
              <a:rPr lang="en-US" b="1" i="0" dirty="0">
                <a:solidFill>
                  <a:srgbClr val="273239"/>
                </a:solidFill>
                <a:effectLst/>
                <a:latin typeface="Raleway" pitchFamily="2" charset="0"/>
              </a:rPr>
            </a:br>
            <a:r>
              <a:rPr lang="en-US" b="1" i="0" dirty="0">
                <a:solidFill>
                  <a:srgbClr val="273239"/>
                </a:solidFill>
                <a:effectLst/>
                <a:latin typeface="Raleway" pitchFamily="2" charset="0"/>
              </a:rPr>
              <a:t>(STS – Spring Tool Suite)</a:t>
            </a:r>
            <a:endParaRPr lang="en-US" dirty="0">
              <a:latin typeface="Raleway" pitchFamily="2" charset="0"/>
            </a:endParaRPr>
          </a:p>
        </p:txBody>
      </p:sp>
      <p:sp>
        <p:nvSpPr>
          <p:cNvPr id="3" name="Content Placeholder 2">
            <a:extLst>
              <a:ext uri="{FF2B5EF4-FFF2-40B4-BE49-F238E27FC236}">
                <a16:creationId xmlns:a16="http://schemas.microsoft.com/office/drawing/2014/main" id="{7B06516D-1050-4B09-BA50-CD11BA19E303}"/>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Raleway" pitchFamily="2" charset="0"/>
              </a:rPr>
              <a:t>Create a simple Spring Starter Project </a:t>
            </a:r>
            <a:br>
              <a:rPr lang="en-US" b="0" i="0" dirty="0">
                <a:solidFill>
                  <a:srgbClr val="273239"/>
                </a:solidFill>
                <a:effectLst/>
                <a:latin typeface="Raleway" pitchFamily="2" charset="0"/>
              </a:rPr>
            </a:br>
            <a:r>
              <a:rPr lang="en-US" b="0" i="0" dirty="0">
                <a:solidFill>
                  <a:srgbClr val="273239"/>
                </a:solidFill>
                <a:effectLst/>
                <a:latin typeface="Raleway" pitchFamily="2" charset="0"/>
              </a:rPr>
              <a:t>(</a:t>
            </a:r>
            <a:r>
              <a:rPr lang="en-US" b="0" i="1" dirty="0">
                <a:solidFill>
                  <a:schemeClr val="accent4"/>
                </a:solidFill>
                <a:effectLst/>
                <a:latin typeface="Raleway" pitchFamily="2" charset="0"/>
              </a:rPr>
              <a:t> File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New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Spring Starter Project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Next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 Select Dependencies )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Next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Finish</a:t>
            </a:r>
            <a:r>
              <a:rPr lang="en-US" b="0" i="0" dirty="0">
                <a:solidFill>
                  <a:srgbClr val="273239"/>
                </a:solidFill>
                <a:effectLst/>
                <a:latin typeface="Raleway" pitchFamily="2" charset="0"/>
              </a:rPr>
              <a:t> )</a:t>
            </a:r>
          </a:p>
          <a:p>
            <a:pPr algn="l" fontAlgn="base">
              <a:buFont typeface="Arial" panose="020B0604020202020204" pitchFamily="34" charset="0"/>
              <a:buChar char="•"/>
            </a:pPr>
            <a:r>
              <a:rPr lang="en-US" b="0" i="0" dirty="0">
                <a:solidFill>
                  <a:srgbClr val="273239"/>
                </a:solidFill>
                <a:effectLst/>
                <a:latin typeface="Raleway" pitchFamily="2" charset="0"/>
              </a:rPr>
              <a:t>Change or add </a:t>
            </a:r>
            <a:r>
              <a:rPr lang="en-US" b="0" i="0" dirty="0">
                <a:solidFill>
                  <a:schemeClr val="accent4"/>
                </a:solidFill>
                <a:effectLst/>
                <a:latin typeface="Raleway" pitchFamily="2" charset="0"/>
              </a:rPr>
              <a:t>‘</a:t>
            </a:r>
            <a:r>
              <a:rPr lang="en-US" b="0" i="1" dirty="0">
                <a:solidFill>
                  <a:schemeClr val="accent4"/>
                </a:solidFill>
                <a:effectLst/>
                <a:latin typeface="Raleway" pitchFamily="2" charset="0"/>
              </a:rPr>
              <a:t>&lt;packaging&gt;pom&lt;/packaging&gt;’ </a:t>
            </a:r>
            <a:r>
              <a:rPr lang="en-US" b="0" i="1" dirty="0">
                <a:solidFill>
                  <a:srgbClr val="273239"/>
                </a:solidFill>
                <a:effectLst/>
                <a:latin typeface="Raleway" pitchFamily="2" charset="0"/>
              </a:rPr>
              <a:t>.</a:t>
            </a:r>
            <a:endParaRPr lang="en-US" b="0" i="0" dirty="0">
              <a:solidFill>
                <a:srgbClr val="273239"/>
              </a:solidFill>
              <a:effectLst/>
              <a:latin typeface="Raleway" pitchFamily="2" charset="0"/>
            </a:endParaRPr>
          </a:p>
          <a:p>
            <a:pPr algn="l" fontAlgn="base">
              <a:buFont typeface="Arial" panose="020B0604020202020204" pitchFamily="34" charset="0"/>
              <a:buChar char="•"/>
            </a:pPr>
            <a:r>
              <a:rPr lang="en-US" b="0" i="0" dirty="0">
                <a:solidFill>
                  <a:srgbClr val="273239"/>
                </a:solidFill>
                <a:effectLst/>
                <a:latin typeface="Raleway" pitchFamily="2" charset="0"/>
              </a:rPr>
              <a:t>Add a sub-module </a:t>
            </a:r>
            <a:br>
              <a:rPr lang="en-US" b="0" i="0" dirty="0">
                <a:solidFill>
                  <a:srgbClr val="273239"/>
                </a:solidFill>
                <a:effectLst/>
                <a:latin typeface="Raleway" pitchFamily="2" charset="0"/>
              </a:rPr>
            </a:br>
            <a:r>
              <a:rPr lang="en-US" b="0" i="0" dirty="0">
                <a:solidFill>
                  <a:schemeClr val="accent4"/>
                </a:solidFill>
                <a:effectLst/>
                <a:latin typeface="Raleway" pitchFamily="2" charset="0"/>
              </a:rPr>
              <a:t>( </a:t>
            </a:r>
            <a:r>
              <a:rPr lang="en-US" b="0" i="1" dirty="0">
                <a:solidFill>
                  <a:schemeClr val="accent4"/>
                </a:solidFill>
                <a:effectLst/>
                <a:latin typeface="Raleway" pitchFamily="2" charset="0"/>
              </a:rPr>
              <a:t>Right click on Parent Module</a:t>
            </a:r>
            <a:r>
              <a:rPr lang="en-US" b="1" i="1" dirty="0">
                <a:solidFill>
                  <a:schemeClr val="accent4"/>
                </a:solidFill>
                <a:effectLst/>
                <a:latin typeface="Raleway" pitchFamily="2" charset="0"/>
              </a:rPr>
              <a:t> -&gt;</a:t>
            </a:r>
            <a:r>
              <a:rPr lang="en-US" b="0" i="1" dirty="0">
                <a:solidFill>
                  <a:schemeClr val="accent4"/>
                </a:solidFill>
                <a:effectLst/>
                <a:latin typeface="Raleway" pitchFamily="2" charset="0"/>
              </a:rPr>
              <a:t> New</a:t>
            </a:r>
            <a:r>
              <a:rPr lang="en-US" b="1" i="1" dirty="0">
                <a:solidFill>
                  <a:schemeClr val="accent4"/>
                </a:solidFill>
                <a:effectLst/>
                <a:latin typeface="Raleway" pitchFamily="2" charset="0"/>
              </a:rPr>
              <a:t> -&gt;</a:t>
            </a:r>
            <a:r>
              <a:rPr lang="en-US" b="0" i="1" dirty="0">
                <a:solidFill>
                  <a:schemeClr val="accent4"/>
                </a:solidFill>
                <a:effectLst/>
                <a:latin typeface="Raleway" pitchFamily="2" charset="0"/>
              </a:rPr>
              <a:t> other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Maven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Maven Module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Next ( Select both checkboxes )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Next</a:t>
            </a:r>
            <a:r>
              <a:rPr lang="en-US" b="1" i="1" dirty="0">
                <a:solidFill>
                  <a:schemeClr val="accent4"/>
                </a:solidFill>
                <a:effectLst/>
                <a:latin typeface="Raleway" pitchFamily="2" charset="0"/>
              </a:rPr>
              <a:t> -&gt;</a:t>
            </a:r>
            <a:r>
              <a:rPr lang="en-US" b="0" i="1" dirty="0">
                <a:solidFill>
                  <a:schemeClr val="accent4"/>
                </a:solidFill>
                <a:effectLst/>
                <a:latin typeface="Raleway" pitchFamily="2" charset="0"/>
              </a:rPr>
              <a:t> jar or war </a:t>
            </a:r>
            <a:r>
              <a:rPr lang="en-US" b="1" i="1" dirty="0">
                <a:solidFill>
                  <a:schemeClr val="accent4"/>
                </a:solidFill>
                <a:effectLst/>
                <a:latin typeface="Raleway" pitchFamily="2" charset="0"/>
              </a:rPr>
              <a:t>-&gt;</a:t>
            </a:r>
            <a:r>
              <a:rPr lang="en-US" b="0" i="1" dirty="0">
                <a:solidFill>
                  <a:schemeClr val="accent4"/>
                </a:solidFill>
                <a:effectLst/>
                <a:latin typeface="Raleway" pitchFamily="2" charset="0"/>
              </a:rPr>
              <a:t> Finish </a:t>
            </a:r>
            <a:r>
              <a:rPr lang="en-US" b="0" i="0" dirty="0">
                <a:solidFill>
                  <a:schemeClr val="accent4"/>
                </a:solidFill>
                <a:effectLst/>
                <a:latin typeface="Raleway" pitchFamily="2" charset="0"/>
              </a:rPr>
              <a:t>).</a:t>
            </a:r>
          </a:p>
          <a:p>
            <a:pPr algn="l" fontAlgn="base">
              <a:buFont typeface="Arial" panose="020B0604020202020204" pitchFamily="34" charset="0"/>
              <a:buChar char="•"/>
            </a:pPr>
            <a:r>
              <a:rPr lang="en-US" b="0" i="0" dirty="0">
                <a:solidFill>
                  <a:srgbClr val="273239"/>
                </a:solidFill>
                <a:effectLst/>
                <a:latin typeface="Raleway" pitchFamily="2" charset="0"/>
              </a:rPr>
              <a:t>After creating sub-modules, the parent module will contain the folders of sub-modules, and also independent projects of the already created respective sub-modules will be created.</a:t>
            </a:r>
          </a:p>
        </p:txBody>
      </p:sp>
    </p:spTree>
    <p:extLst>
      <p:ext uri="{BB962C8B-B14F-4D97-AF65-F5344CB8AC3E}">
        <p14:creationId xmlns:p14="http://schemas.microsoft.com/office/powerpoint/2010/main" val="848674732"/>
      </p:ext>
    </p:extLst>
  </p:cSld>
  <p:clrMapOvr>
    <a:masterClrMapping/>
  </p:clrMapOvr>
</p:sld>
</file>

<file path=ppt/theme/theme1.xml><?xml version="1.0" encoding="utf-8"?>
<a:theme xmlns:a="http://schemas.openxmlformats.org/drawingml/2006/main" name="Alignmen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TM03090434[[fn=Wood Type]]</Template>
  <TotalTime>172</TotalTime>
  <Words>1515</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Batang</vt:lpstr>
      <vt:lpstr>Arial</vt:lpstr>
      <vt:lpstr>Avenir Next LT Pro Light</vt:lpstr>
      <vt:lpstr>Raleway</vt:lpstr>
      <vt:lpstr>urw-din</vt:lpstr>
      <vt:lpstr>AlignmentVTI</vt:lpstr>
      <vt:lpstr>Maven Multi Module Project</vt:lpstr>
      <vt:lpstr>What is “Maven Multi Module Project”?</vt:lpstr>
      <vt:lpstr>WHY?</vt:lpstr>
      <vt:lpstr>Benefits of using Maven Multi Module</vt:lpstr>
      <vt:lpstr>Advantages</vt:lpstr>
      <vt:lpstr>Working</vt:lpstr>
      <vt:lpstr>Parent POM</vt:lpstr>
      <vt:lpstr>Submodules</vt:lpstr>
      <vt:lpstr>Creating Multi-Module Project  (STS – Spring Tool Suite)</vt:lpstr>
      <vt:lpstr>Demo</vt:lpstr>
      <vt:lpstr>ParentMMP – Parent Module</vt:lpstr>
      <vt:lpstr>Points to note</vt:lpstr>
      <vt:lpstr>MMP-Module1 – Submodule (1)</vt:lpstr>
      <vt:lpstr>MMP-Module1 – Submodule (1)</vt:lpstr>
      <vt:lpstr>Main.java  (Bootstrapping of the Application)</vt:lpstr>
      <vt:lpstr>RestApi.java  (Endpoint of the Application)</vt:lpstr>
      <vt:lpstr>MMP-Module2 – Submodule (2)</vt:lpstr>
      <vt:lpstr>UserModel.java  (User data entity class)</vt:lpstr>
      <vt:lpstr>Running the Project</vt:lpstr>
      <vt:lpstr>Output  From calling RestApi.java of MMP-Module1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Multi Module Project</dc:title>
  <dc:creator>Sanskar Dwivedi</dc:creator>
  <cp:lastModifiedBy>Sanskar Dwivedi</cp:lastModifiedBy>
  <cp:revision>12</cp:revision>
  <dcterms:created xsi:type="dcterms:W3CDTF">2023-03-15T12:27:04Z</dcterms:created>
  <dcterms:modified xsi:type="dcterms:W3CDTF">2023-03-15T18:56:44Z</dcterms:modified>
</cp:coreProperties>
</file>