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1"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901B9B6-6F16-42BF-85C4-51BA13863446}" type="datetimeFigureOut">
              <a:rPr lang="en-US" smtClean="0"/>
              <a:t>4/3/2023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9F1DB8F-B13D-41B1-A3A4-B2C47527387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79786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1B9B6-6F16-42BF-85C4-51BA1386344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DB8F-B13D-41B1-A3A4-B2C475273877}" type="slidenum">
              <a:rPr lang="en-US" smtClean="0"/>
              <a:t>‹#›</a:t>
            </a:fld>
            <a:endParaRPr lang="en-US"/>
          </a:p>
        </p:txBody>
      </p:sp>
    </p:spTree>
    <p:extLst>
      <p:ext uri="{BB962C8B-B14F-4D97-AF65-F5344CB8AC3E}">
        <p14:creationId xmlns:p14="http://schemas.microsoft.com/office/powerpoint/2010/main" val="416425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1B9B6-6F16-42BF-85C4-51BA1386344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DB8F-B13D-41B1-A3A4-B2C475273877}" type="slidenum">
              <a:rPr lang="en-US" smtClean="0"/>
              <a:t>‹#›</a:t>
            </a:fld>
            <a:endParaRPr lang="en-US"/>
          </a:p>
        </p:txBody>
      </p:sp>
    </p:spTree>
    <p:extLst>
      <p:ext uri="{BB962C8B-B14F-4D97-AF65-F5344CB8AC3E}">
        <p14:creationId xmlns:p14="http://schemas.microsoft.com/office/powerpoint/2010/main" val="347241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1B9B6-6F16-42BF-85C4-51BA1386344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DB8F-B13D-41B1-A3A4-B2C475273877}" type="slidenum">
              <a:rPr lang="en-US" smtClean="0"/>
              <a:t>‹#›</a:t>
            </a:fld>
            <a:endParaRPr lang="en-US"/>
          </a:p>
        </p:txBody>
      </p:sp>
    </p:spTree>
    <p:extLst>
      <p:ext uri="{BB962C8B-B14F-4D97-AF65-F5344CB8AC3E}">
        <p14:creationId xmlns:p14="http://schemas.microsoft.com/office/powerpoint/2010/main" val="391307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1B9B6-6F16-42BF-85C4-51BA1386344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DB8F-B13D-41B1-A3A4-B2C47527387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814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1B9B6-6F16-42BF-85C4-51BA13863446}"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DB8F-B13D-41B1-A3A4-B2C475273877}" type="slidenum">
              <a:rPr lang="en-US" smtClean="0"/>
              <a:t>‹#›</a:t>
            </a:fld>
            <a:endParaRPr lang="en-US"/>
          </a:p>
        </p:txBody>
      </p:sp>
    </p:spTree>
    <p:extLst>
      <p:ext uri="{BB962C8B-B14F-4D97-AF65-F5344CB8AC3E}">
        <p14:creationId xmlns:p14="http://schemas.microsoft.com/office/powerpoint/2010/main" val="402865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01B9B6-6F16-42BF-85C4-51BA13863446}"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1DB8F-B13D-41B1-A3A4-B2C475273877}" type="slidenum">
              <a:rPr lang="en-US" smtClean="0"/>
              <a:t>‹#›</a:t>
            </a:fld>
            <a:endParaRPr lang="en-US"/>
          </a:p>
        </p:txBody>
      </p:sp>
    </p:spTree>
    <p:extLst>
      <p:ext uri="{BB962C8B-B14F-4D97-AF65-F5344CB8AC3E}">
        <p14:creationId xmlns:p14="http://schemas.microsoft.com/office/powerpoint/2010/main" val="168137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1B9B6-6F16-42BF-85C4-51BA13863446}"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1DB8F-B13D-41B1-A3A4-B2C475273877}" type="slidenum">
              <a:rPr lang="en-US" smtClean="0"/>
              <a:t>‹#›</a:t>
            </a:fld>
            <a:endParaRPr lang="en-US"/>
          </a:p>
        </p:txBody>
      </p:sp>
    </p:spTree>
    <p:extLst>
      <p:ext uri="{BB962C8B-B14F-4D97-AF65-F5344CB8AC3E}">
        <p14:creationId xmlns:p14="http://schemas.microsoft.com/office/powerpoint/2010/main" val="26857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1B9B6-6F16-42BF-85C4-51BA13863446}"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1DB8F-B13D-41B1-A3A4-B2C475273877}" type="slidenum">
              <a:rPr lang="en-US" smtClean="0"/>
              <a:t>‹#›</a:t>
            </a:fld>
            <a:endParaRPr lang="en-US"/>
          </a:p>
        </p:txBody>
      </p:sp>
    </p:spTree>
    <p:extLst>
      <p:ext uri="{BB962C8B-B14F-4D97-AF65-F5344CB8AC3E}">
        <p14:creationId xmlns:p14="http://schemas.microsoft.com/office/powerpoint/2010/main" val="48166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1B9B6-6F16-42BF-85C4-51BA13863446}"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DB8F-B13D-41B1-A3A4-B2C475273877}" type="slidenum">
              <a:rPr lang="en-US" smtClean="0"/>
              <a:t>‹#›</a:t>
            </a:fld>
            <a:endParaRPr lang="en-US"/>
          </a:p>
        </p:txBody>
      </p:sp>
    </p:spTree>
    <p:extLst>
      <p:ext uri="{BB962C8B-B14F-4D97-AF65-F5344CB8AC3E}">
        <p14:creationId xmlns:p14="http://schemas.microsoft.com/office/powerpoint/2010/main" val="268649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1B9B6-6F16-42BF-85C4-51BA13863446}"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DB8F-B13D-41B1-A3A4-B2C475273877}" type="slidenum">
              <a:rPr lang="en-US" smtClean="0"/>
              <a:t>‹#›</a:t>
            </a:fld>
            <a:endParaRPr lang="en-US"/>
          </a:p>
        </p:txBody>
      </p:sp>
    </p:spTree>
    <p:extLst>
      <p:ext uri="{BB962C8B-B14F-4D97-AF65-F5344CB8AC3E}">
        <p14:creationId xmlns:p14="http://schemas.microsoft.com/office/powerpoint/2010/main" val="280612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901B9B6-6F16-42BF-85C4-51BA13863446}" type="datetimeFigureOut">
              <a:rPr lang="en-US" smtClean="0"/>
              <a:t>4/3/2023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9F1DB8F-B13D-41B1-A3A4-B2C475273877}" type="slidenum">
              <a:rPr lang="en-US" smtClean="0"/>
              <a:t>‹#›</a:t>
            </a:fld>
            <a:endParaRPr lang="en-US"/>
          </a:p>
        </p:txBody>
      </p:sp>
    </p:spTree>
    <p:extLst>
      <p:ext uri="{BB962C8B-B14F-4D97-AF65-F5344CB8AC3E}">
        <p14:creationId xmlns:p14="http://schemas.microsoft.com/office/powerpoint/2010/main" val="2545659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BCE6-7F38-4D16-8BCE-2CE2296E1EAF}"/>
              </a:ext>
            </a:extLst>
          </p:cNvPr>
          <p:cNvSpPr>
            <a:spLocks noGrp="1"/>
          </p:cNvSpPr>
          <p:nvPr>
            <p:ph type="ctrTitle"/>
          </p:nvPr>
        </p:nvSpPr>
        <p:spPr/>
        <p:txBody>
          <a:bodyPr/>
          <a:lstStyle/>
          <a:p>
            <a:r>
              <a:rPr lang="en-US" dirty="0"/>
              <a:t>SLA, SLO, SLI’s</a:t>
            </a:r>
          </a:p>
        </p:txBody>
      </p:sp>
      <p:sp>
        <p:nvSpPr>
          <p:cNvPr id="3" name="Subtitle 2">
            <a:extLst>
              <a:ext uri="{FF2B5EF4-FFF2-40B4-BE49-F238E27FC236}">
                <a16:creationId xmlns:a16="http://schemas.microsoft.com/office/drawing/2014/main" id="{234E6DCB-7885-4ED7-AD74-02B2ED8A62A2}"/>
              </a:ext>
            </a:extLst>
          </p:cNvPr>
          <p:cNvSpPr>
            <a:spLocks noGrp="1"/>
          </p:cNvSpPr>
          <p:nvPr>
            <p:ph type="subTitle" idx="1"/>
          </p:nvPr>
        </p:nvSpPr>
        <p:spPr/>
        <p:txBody>
          <a:bodyPr/>
          <a:lstStyle/>
          <a:p>
            <a:r>
              <a:rPr lang="en-US" dirty="0"/>
              <a:t>- Sanskar Dwivedi | Software Developer |SmartOps CALA</a:t>
            </a:r>
          </a:p>
        </p:txBody>
      </p:sp>
    </p:spTree>
    <p:extLst>
      <p:ext uri="{BB962C8B-B14F-4D97-AF65-F5344CB8AC3E}">
        <p14:creationId xmlns:p14="http://schemas.microsoft.com/office/powerpoint/2010/main" val="375782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0B5C-FEC1-4A5B-A248-49EC384CCECA}"/>
              </a:ext>
            </a:extLst>
          </p:cNvPr>
          <p:cNvSpPr>
            <a:spLocks noGrp="1"/>
          </p:cNvSpPr>
          <p:nvPr>
            <p:ph type="title"/>
          </p:nvPr>
        </p:nvSpPr>
        <p:spPr/>
        <p:txBody>
          <a:bodyPr/>
          <a:lstStyle/>
          <a:p>
            <a:r>
              <a:rPr lang="en-US" b="0" i="0" dirty="0">
                <a:solidFill>
                  <a:srgbClr val="253858"/>
                </a:solidFill>
                <a:effectLst/>
                <a:latin typeface="Charlie Display"/>
              </a:rPr>
              <a:t>The challenges of SLOs</a:t>
            </a:r>
            <a:endParaRPr lang="en-US" dirty="0"/>
          </a:p>
        </p:txBody>
      </p:sp>
      <p:sp>
        <p:nvSpPr>
          <p:cNvPr id="3" name="Content Placeholder 2">
            <a:extLst>
              <a:ext uri="{FF2B5EF4-FFF2-40B4-BE49-F238E27FC236}">
                <a16:creationId xmlns:a16="http://schemas.microsoft.com/office/drawing/2014/main" id="{9007681D-80E0-4AA9-904E-BC0BA7BF3759}"/>
              </a:ext>
            </a:extLst>
          </p:cNvPr>
          <p:cNvSpPr>
            <a:spLocks noGrp="1"/>
          </p:cNvSpPr>
          <p:nvPr>
            <p:ph idx="1"/>
          </p:nvPr>
        </p:nvSpPr>
        <p:spPr/>
        <p:txBody>
          <a:bodyPr/>
          <a:lstStyle/>
          <a:p>
            <a:r>
              <a:rPr lang="en-US" b="0" i="0" dirty="0">
                <a:solidFill>
                  <a:srgbClr val="091E42"/>
                </a:solidFill>
                <a:effectLst/>
                <a:latin typeface="Charlie Text"/>
              </a:rPr>
              <a:t>SLOs get less hate than SLAs, but they can create just as many problems if they’re vague, overly complicated, or impossible to measure. </a:t>
            </a:r>
          </a:p>
          <a:p>
            <a:r>
              <a:rPr lang="en-US" b="0" i="0" dirty="0">
                <a:solidFill>
                  <a:srgbClr val="091E42"/>
                </a:solidFill>
                <a:effectLst/>
                <a:latin typeface="Charlie Text"/>
              </a:rPr>
              <a:t>The key to SLOs that don’t make your engineers want to tear their hair out is simplicity and clarity. </a:t>
            </a:r>
          </a:p>
          <a:p>
            <a:r>
              <a:rPr lang="en-US" b="0" i="0" dirty="0">
                <a:solidFill>
                  <a:srgbClr val="091E42"/>
                </a:solidFill>
                <a:effectLst/>
                <a:latin typeface="Charlie Text"/>
              </a:rPr>
              <a:t>Only the most important metrics should qualify for SLO status, the objectives should be spelled out in plain language, and, as with SLAs, they should always account for issues such as client-side delays.</a:t>
            </a:r>
            <a:endParaRPr lang="en-US" dirty="0"/>
          </a:p>
        </p:txBody>
      </p:sp>
    </p:spTree>
    <p:extLst>
      <p:ext uri="{BB962C8B-B14F-4D97-AF65-F5344CB8AC3E}">
        <p14:creationId xmlns:p14="http://schemas.microsoft.com/office/powerpoint/2010/main" val="96578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2AAE-09B2-46B8-B2A6-022DEAF753C8}"/>
              </a:ext>
            </a:extLst>
          </p:cNvPr>
          <p:cNvSpPr>
            <a:spLocks noGrp="1"/>
          </p:cNvSpPr>
          <p:nvPr>
            <p:ph type="title"/>
          </p:nvPr>
        </p:nvSpPr>
        <p:spPr/>
        <p:txBody>
          <a:bodyPr/>
          <a:lstStyle/>
          <a:p>
            <a:r>
              <a:rPr lang="en-US" b="0" i="0" dirty="0">
                <a:solidFill>
                  <a:srgbClr val="253858"/>
                </a:solidFill>
                <a:effectLst/>
                <a:latin typeface="Charlie Display"/>
              </a:rPr>
              <a:t>Who needs SLOs?</a:t>
            </a:r>
            <a:endParaRPr lang="en-US" dirty="0"/>
          </a:p>
        </p:txBody>
      </p:sp>
      <p:sp>
        <p:nvSpPr>
          <p:cNvPr id="3" name="Content Placeholder 2">
            <a:extLst>
              <a:ext uri="{FF2B5EF4-FFF2-40B4-BE49-F238E27FC236}">
                <a16:creationId xmlns:a16="http://schemas.microsoft.com/office/drawing/2014/main" id="{5ECE66E5-422A-42C7-A170-E675B894165D}"/>
              </a:ext>
            </a:extLst>
          </p:cNvPr>
          <p:cNvSpPr>
            <a:spLocks noGrp="1"/>
          </p:cNvSpPr>
          <p:nvPr>
            <p:ph idx="1"/>
          </p:nvPr>
        </p:nvSpPr>
        <p:spPr/>
        <p:txBody>
          <a:bodyPr/>
          <a:lstStyle/>
          <a:p>
            <a:pPr algn="l" fontAlgn="base"/>
            <a:r>
              <a:rPr lang="en-US" b="0" i="0" dirty="0">
                <a:solidFill>
                  <a:srgbClr val="091E42"/>
                </a:solidFill>
                <a:effectLst/>
                <a:latin typeface="Charlie Text"/>
              </a:rPr>
              <a:t>Where SLAs are only relevant in the case of paying customers, SLOs can be useful for </a:t>
            </a:r>
            <a:r>
              <a:rPr lang="en-US" b="1" i="0" dirty="0">
                <a:solidFill>
                  <a:srgbClr val="00B0F0"/>
                </a:solidFill>
                <a:effectLst/>
                <a:latin typeface="Charlie Text"/>
              </a:rPr>
              <a:t>both paid and unpaid accounts</a:t>
            </a:r>
            <a:r>
              <a:rPr lang="en-US" b="0" i="0" dirty="0">
                <a:solidFill>
                  <a:srgbClr val="091E42"/>
                </a:solidFill>
                <a:effectLst/>
                <a:latin typeface="Charlie Text"/>
              </a:rPr>
              <a:t>, </a:t>
            </a:r>
            <a:r>
              <a:rPr lang="en-US" b="1" i="0" dirty="0">
                <a:solidFill>
                  <a:srgbClr val="00B0F0"/>
                </a:solidFill>
                <a:effectLst/>
                <a:latin typeface="Charlie Text"/>
              </a:rPr>
              <a:t>as well as internal and external customers</a:t>
            </a:r>
            <a:r>
              <a:rPr lang="en-US" b="0" i="0" dirty="0">
                <a:solidFill>
                  <a:srgbClr val="091E42"/>
                </a:solidFill>
                <a:effectLst/>
                <a:latin typeface="Charlie Text"/>
              </a:rPr>
              <a:t>. </a:t>
            </a:r>
          </a:p>
          <a:p>
            <a:pPr algn="l" fontAlgn="base"/>
            <a:r>
              <a:rPr lang="en-US" b="0" i="0" dirty="0">
                <a:solidFill>
                  <a:srgbClr val="091E42"/>
                </a:solidFill>
                <a:effectLst/>
                <a:latin typeface="Charlie Text"/>
              </a:rPr>
              <a:t>Internal systems, such as CRMs, client data repositories, and intranet, can be just as important as external-facing systems. And having SLOs for those internal systems is an important piece of not only meeting business goals but enabling internal teams to meet their own customer-facing goals.</a:t>
            </a:r>
          </a:p>
        </p:txBody>
      </p:sp>
    </p:spTree>
    <p:extLst>
      <p:ext uri="{BB962C8B-B14F-4D97-AF65-F5344CB8AC3E}">
        <p14:creationId xmlns:p14="http://schemas.microsoft.com/office/powerpoint/2010/main" val="91853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68BB417-B68D-4428-8542-9D6D6B4C6060}"/>
              </a:ext>
            </a:extLst>
          </p:cNvPr>
          <p:cNvSpPr>
            <a:spLocks noGrp="1"/>
          </p:cNvSpPr>
          <p:nvPr>
            <p:ph type="title"/>
          </p:nvPr>
        </p:nvSpPr>
        <p:spPr>
          <a:xfrm>
            <a:off x="791546" y="2460256"/>
            <a:ext cx="9691687" cy="1325563"/>
          </a:xfrm>
        </p:spPr>
        <p:txBody>
          <a:bodyPr/>
          <a:lstStyle/>
          <a:p>
            <a:pPr algn="ctr" fontAlgn="base"/>
            <a:r>
              <a:rPr lang="en-US" b="1" i="0" dirty="0">
                <a:solidFill>
                  <a:srgbClr val="253858"/>
                </a:solidFill>
                <a:effectLst/>
                <a:latin typeface="Charlie Display"/>
              </a:rPr>
              <a:t>SLI: Service Level Indicator</a:t>
            </a:r>
          </a:p>
        </p:txBody>
      </p:sp>
    </p:spTree>
    <p:extLst>
      <p:ext uri="{BB962C8B-B14F-4D97-AF65-F5344CB8AC3E}">
        <p14:creationId xmlns:p14="http://schemas.microsoft.com/office/powerpoint/2010/main" val="179666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4735-766E-4FAF-A66C-9CA3E997551C}"/>
              </a:ext>
            </a:extLst>
          </p:cNvPr>
          <p:cNvSpPr>
            <a:spLocks noGrp="1"/>
          </p:cNvSpPr>
          <p:nvPr>
            <p:ph type="title"/>
          </p:nvPr>
        </p:nvSpPr>
        <p:spPr/>
        <p:txBody>
          <a:bodyPr/>
          <a:lstStyle/>
          <a:p>
            <a:r>
              <a:rPr lang="en-US" b="0" i="0" dirty="0">
                <a:solidFill>
                  <a:srgbClr val="253858"/>
                </a:solidFill>
                <a:effectLst/>
                <a:latin typeface="Charlie Display"/>
              </a:rPr>
              <a:t>What is an SLI?</a:t>
            </a:r>
            <a:endParaRPr lang="en-US" dirty="0"/>
          </a:p>
        </p:txBody>
      </p:sp>
      <p:sp>
        <p:nvSpPr>
          <p:cNvPr id="3" name="Content Placeholder 2">
            <a:extLst>
              <a:ext uri="{FF2B5EF4-FFF2-40B4-BE49-F238E27FC236}">
                <a16:creationId xmlns:a16="http://schemas.microsoft.com/office/drawing/2014/main" id="{08ADA387-0F34-4256-AE01-70DA17A8E01E}"/>
              </a:ext>
            </a:extLst>
          </p:cNvPr>
          <p:cNvSpPr>
            <a:spLocks noGrp="1"/>
          </p:cNvSpPr>
          <p:nvPr>
            <p:ph idx="1"/>
          </p:nvPr>
        </p:nvSpPr>
        <p:spPr/>
        <p:txBody>
          <a:bodyPr/>
          <a:lstStyle/>
          <a:p>
            <a:r>
              <a:rPr lang="en-US" b="1" i="0" dirty="0">
                <a:solidFill>
                  <a:srgbClr val="091E42"/>
                </a:solidFill>
                <a:effectLst/>
                <a:latin typeface="Charlie Text"/>
              </a:rPr>
              <a:t>An SLI (service level indicator) measures compliance with an SLO (service level objective). </a:t>
            </a:r>
          </a:p>
          <a:p>
            <a:r>
              <a:rPr lang="en-US" b="0" i="0" dirty="0">
                <a:solidFill>
                  <a:srgbClr val="091E42"/>
                </a:solidFill>
                <a:effectLst/>
                <a:latin typeface="Charlie Text"/>
              </a:rPr>
              <a:t>So, for example, if your SLA specifies that your systems will be available 99.95% of the time, your SLO is likely 99.95% uptime and your SLI is the actual measurement of your uptime. Maybe it’s 99.96%. Maybe 99.99%. </a:t>
            </a:r>
          </a:p>
          <a:p>
            <a:r>
              <a:rPr lang="en-US" b="0" i="0" dirty="0">
                <a:solidFill>
                  <a:srgbClr val="091E42"/>
                </a:solidFill>
                <a:effectLst/>
                <a:latin typeface="Charlie Text"/>
              </a:rPr>
              <a:t>To stay in compliance with your SLA, the SLI will need to meet or exceed the promises made in that document.</a:t>
            </a:r>
            <a:endParaRPr lang="en-US" dirty="0"/>
          </a:p>
        </p:txBody>
      </p:sp>
    </p:spTree>
    <p:extLst>
      <p:ext uri="{BB962C8B-B14F-4D97-AF65-F5344CB8AC3E}">
        <p14:creationId xmlns:p14="http://schemas.microsoft.com/office/powerpoint/2010/main" val="3982767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6174-E6B4-477A-9011-D26E2B78BEBD}"/>
              </a:ext>
            </a:extLst>
          </p:cNvPr>
          <p:cNvSpPr>
            <a:spLocks noGrp="1"/>
          </p:cNvSpPr>
          <p:nvPr>
            <p:ph type="title"/>
          </p:nvPr>
        </p:nvSpPr>
        <p:spPr/>
        <p:txBody>
          <a:bodyPr/>
          <a:lstStyle/>
          <a:p>
            <a:r>
              <a:rPr lang="en-US" b="0" i="0" dirty="0">
                <a:solidFill>
                  <a:srgbClr val="253858"/>
                </a:solidFill>
                <a:effectLst/>
                <a:latin typeface="Charlie Display"/>
              </a:rPr>
              <a:t>The challenges of SLIs</a:t>
            </a:r>
            <a:endParaRPr lang="en-US" dirty="0"/>
          </a:p>
        </p:txBody>
      </p:sp>
      <p:sp>
        <p:nvSpPr>
          <p:cNvPr id="3" name="Content Placeholder 2">
            <a:extLst>
              <a:ext uri="{FF2B5EF4-FFF2-40B4-BE49-F238E27FC236}">
                <a16:creationId xmlns:a16="http://schemas.microsoft.com/office/drawing/2014/main" id="{DA1A44FF-8913-43BE-B214-C9FD203383CD}"/>
              </a:ext>
            </a:extLst>
          </p:cNvPr>
          <p:cNvSpPr>
            <a:spLocks noGrp="1"/>
          </p:cNvSpPr>
          <p:nvPr>
            <p:ph idx="1"/>
          </p:nvPr>
        </p:nvSpPr>
        <p:spPr/>
        <p:txBody>
          <a:bodyPr/>
          <a:lstStyle/>
          <a:p>
            <a:pPr algn="l" fontAlgn="base"/>
            <a:r>
              <a:rPr lang="en-US" b="0" i="0" dirty="0">
                <a:solidFill>
                  <a:srgbClr val="091E42"/>
                </a:solidFill>
                <a:effectLst/>
                <a:latin typeface="Charlie Text"/>
              </a:rPr>
              <a:t>As with SLOs, the challenge of SLIs is keeping them simple, choosing the right metrics to track, and not overcomplicating IT’s job by tracking too many metrics that don’t actually matter to clients.</a:t>
            </a:r>
          </a:p>
          <a:p>
            <a:pPr marL="0" indent="0" algn="l" fontAlgn="base">
              <a:buNone/>
            </a:pPr>
            <a:endParaRPr lang="en-US" b="0" i="0" dirty="0">
              <a:solidFill>
                <a:srgbClr val="091E42"/>
              </a:solidFill>
              <a:effectLst/>
              <a:latin typeface="Charlie Text"/>
            </a:endParaRPr>
          </a:p>
          <a:p>
            <a:pPr marL="0" indent="0" algn="l" fontAlgn="base">
              <a:buNone/>
            </a:pPr>
            <a:r>
              <a:rPr lang="en-US" b="1" i="0" dirty="0">
                <a:solidFill>
                  <a:srgbClr val="253858"/>
                </a:solidFill>
                <a:effectLst/>
                <a:latin typeface="Charlie Display"/>
              </a:rPr>
              <a:t>Create a detailed disaster recovery plan</a:t>
            </a:r>
          </a:p>
          <a:p>
            <a:pPr algn="l" fontAlgn="base"/>
            <a:r>
              <a:rPr lang="en-US" b="1" i="0" dirty="0">
                <a:solidFill>
                  <a:srgbClr val="091E42"/>
                </a:solidFill>
                <a:effectLst/>
                <a:latin typeface="Charlie Text"/>
              </a:rPr>
              <a:t>What will you do when downtime strikes?</a:t>
            </a:r>
            <a:r>
              <a:rPr lang="en-US" b="0" i="0" dirty="0">
                <a:solidFill>
                  <a:srgbClr val="091E42"/>
                </a:solidFill>
                <a:effectLst/>
                <a:latin typeface="Charlie Text"/>
              </a:rPr>
              <a:t> If you don’t already know the answer to that question, the default answer will be “waste precious time figuring out what to do.”</a:t>
            </a:r>
          </a:p>
          <a:p>
            <a:pPr algn="l" fontAlgn="base"/>
            <a:r>
              <a:rPr lang="en-US" b="0" i="0" dirty="0">
                <a:solidFill>
                  <a:srgbClr val="091E42"/>
                </a:solidFill>
                <a:effectLst/>
                <a:latin typeface="Charlie Text"/>
              </a:rPr>
              <a:t>The better your </a:t>
            </a:r>
            <a:r>
              <a:rPr lang="en-US" i="0" dirty="0">
                <a:effectLst/>
                <a:latin typeface="Charlie Text"/>
              </a:rPr>
              <a:t>incident response plan</a:t>
            </a:r>
            <a:r>
              <a:rPr lang="en-US" b="0" i="0" dirty="0">
                <a:solidFill>
                  <a:srgbClr val="091E42"/>
                </a:solidFill>
                <a:effectLst/>
                <a:latin typeface="Charlie Text"/>
              </a:rPr>
              <a:t>, the quicker and more effectively your teams will handle incidents. Which is why the first step of any new incident management program should be process and planning.</a:t>
            </a:r>
          </a:p>
        </p:txBody>
      </p:sp>
    </p:spTree>
    <p:extLst>
      <p:ext uri="{BB962C8B-B14F-4D97-AF65-F5344CB8AC3E}">
        <p14:creationId xmlns:p14="http://schemas.microsoft.com/office/powerpoint/2010/main" val="2461568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D406-DC10-4AC4-A561-D04C20A4EC21}"/>
              </a:ext>
            </a:extLst>
          </p:cNvPr>
          <p:cNvSpPr>
            <a:spLocks noGrp="1"/>
          </p:cNvSpPr>
          <p:nvPr>
            <p:ph type="title"/>
          </p:nvPr>
        </p:nvSpPr>
        <p:spPr/>
        <p:txBody>
          <a:bodyPr>
            <a:normAutofit/>
          </a:bodyPr>
          <a:lstStyle/>
          <a:p>
            <a:pPr fontAlgn="base"/>
            <a:r>
              <a:rPr lang="en-US" b="0" i="0" dirty="0">
                <a:solidFill>
                  <a:srgbClr val="253858"/>
                </a:solidFill>
                <a:effectLst/>
                <a:latin typeface="Charlie Display"/>
              </a:rPr>
              <a:t>Who needs SLIs?</a:t>
            </a:r>
            <a:endParaRPr lang="en-US" dirty="0"/>
          </a:p>
        </p:txBody>
      </p:sp>
      <p:sp>
        <p:nvSpPr>
          <p:cNvPr id="3" name="Content Placeholder 2">
            <a:extLst>
              <a:ext uri="{FF2B5EF4-FFF2-40B4-BE49-F238E27FC236}">
                <a16:creationId xmlns:a16="http://schemas.microsoft.com/office/drawing/2014/main" id="{7A772E45-1E31-43E7-941B-9A64DAF597AB}"/>
              </a:ext>
            </a:extLst>
          </p:cNvPr>
          <p:cNvSpPr>
            <a:spLocks noGrp="1"/>
          </p:cNvSpPr>
          <p:nvPr>
            <p:ph idx="1"/>
          </p:nvPr>
        </p:nvSpPr>
        <p:spPr/>
        <p:txBody>
          <a:bodyPr/>
          <a:lstStyle/>
          <a:p>
            <a:r>
              <a:rPr lang="en-US" b="0" i="0" dirty="0">
                <a:solidFill>
                  <a:srgbClr val="091E42"/>
                </a:solidFill>
                <a:effectLst/>
                <a:latin typeface="Charlie Text"/>
              </a:rPr>
              <a:t>Any company measuring their performance against SLOs needs SLIs in order to make those measurements. </a:t>
            </a:r>
          </a:p>
          <a:p>
            <a:r>
              <a:rPr lang="en-US" b="0" i="0" dirty="0">
                <a:solidFill>
                  <a:srgbClr val="091E42"/>
                </a:solidFill>
                <a:effectLst/>
                <a:latin typeface="Charlie Text"/>
              </a:rPr>
              <a:t>You can’t really have SLOs without SLIs.</a:t>
            </a:r>
            <a:br>
              <a:rPr lang="en-US" b="0" i="0" dirty="0">
                <a:solidFill>
                  <a:srgbClr val="091E42"/>
                </a:solidFill>
                <a:effectLst/>
                <a:latin typeface="Charlie Text"/>
              </a:rPr>
            </a:br>
            <a:endParaRPr lang="en-US" dirty="0"/>
          </a:p>
        </p:txBody>
      </p:sp>
    </p:spTree>
    <p:extLst>
      <p:ext uri="{BB962C8B-B14F-4D97-AF65-F5344CB8AC3E}">
        <p14:creationId xmlns:p14="http://schemas.microsoft.com/office/powerpoint/2010/main" val="386854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68BB417-B68D-4428-8542-9D6D6B4C6060}"/>
              </a:ext>
            </a:extLst>
          </p:cNvPr>
          <p:cNvSpPr>
            <a:spLocks noGrp="1"/>
          </p:cNvSpPr>
          <p:nvPr>
            <p:ph type="title"/>
          </p:nvPr>
        </p:nvSpPr>
        <p:spPr>
          <a:xfrm>
            <a:off x="791546" y="2460256"/>
            <a:ext cx="9691687" cy="1325563"/>
          </a:xfrm>
        </p:spPr>
        <p:txBody>
          <a:bodyPr/>
          <a:lstStyle/>
          <a:p>
            <a:pPr algn="ctr" fontAlgn="base"/>
            <a:r>
              <a:rPr lang="en-US" b="1" i="0" dirty="0">
                <a:solidFill>
                  <a:srgbClr val="253858"/>
                </a:solidFill>
                <a:effectLst/>
                <a:latin typeface="Charlie Display"/>
              </a:rPr>
              <a:t>SLA, SLO, and SLI best practices</a:t>
            </a:r>
          </a:p>
        </p:txBody>
      </p:sp>
    </p:spTree>
    <p:extLst>
      <p:ext uri="{BB962C8B-B14F-4D97-AF65-F5344CB8AC3E}">
        <p14:creationId xmlns:p14="http://schemas.microsoft.com/office/powerpoint/2010/main" val="1949517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C3CA-FFD6-4215-8AD3-C9E7C13CCB10}"/>
              </a:ext>
            </a:extLst>
          </p:cNvPr>
          <p:cNvSpPr>
            <a:spLocks noGrp="1"/>
          </p:cNvSpPr>
          <p:nvPr>
            <p:ph type="title"/>
          </p:nvPr>
        </p:nvSpPr>
        <p:spPr/>
        <p:txBody>
          <a:bodyPr/>
          <a:lstStyle/>
          <a:p>
            <a:r>
              <a:rPr lang="en-US" b="0" i="0" dirty="0">
                <a:solidFill>
                  <a:srgbClr val="253858"/>
                </a:solidFill>
                <a:effectLst/>
                <a:latin typeface="Charlie Display"/>
              </a:rPr>
              <a:t>Craft SLAs around customer expectations</a:t>
            </a:r>
            <a:endParaRPr lang="en-US" dirty="0"/>
          </a:p>
        </p:txBody>
      </p:sp>
      <p:sp>
        <p:nvSpPr>
          <p:cNvPr id="3" name="Content Placeholder 2">
            <a:extLst>
              <a:ext uri="{FF2B5EF4-FFF2-40B4-BE49-F238E27FC236}">
                <a16:creationId xmlns:a16="http://schemas.microsoft.com/office/drawing/2014/main" id="{5FD3F945-B7EB-45AA-961E-82BD03D3A1ED}"/>
              </a:ext>
            </a:extLst>
          </p:cNvPr>
          <p:cNvSpPr>
            <a:spLocks noGrp="1"/>
          </p:cNvSpPr>
          <p:nvPr>
            <p:ph idx="1"/>
          </p:nvPr>
        </p:nvSpPr>
        <p:spPr/>
        <p:txBody>
          <a:bodyPr/>
          <a:lstStyle/>
          <a:p>
            <a:pPr algn="l" fontAlgn="base"/>
            <a:r>
              <a:rPr lang="en-US" b="0" i="0" dirty="0">
                <a:solidFill>
                  <a:srgbClr val="091E42"/>
                </a:solidFill>
                <a:effectLst/>
                <a:latin typeface="Charlie Text"/>
              </a:rPr>
              <a:t>Every part of your customer agreement should be crafted around what matters to the customer. On the back end, an incident may mean addressing 10 different components. But in the client’s view, all that matters is that the system functions as expected. </a:t>
            </a:r>
          </a:p>
          <a:p>
            <a:pPr algn="l" fontAlgn="base"/>
            <a:r>
              <a:rPr lang="en-US" b="0" i="0" dirty="0">
                <a:solidFill>
                  <a:srgbClr val="091E42"/>
                </a:solidFill>
                <a:effectLst/>
                <a:latin typeface="Charlie Text"/>
              </a:rPr>
              <a:t>Your SLAs and SLOs should reflect this reality. Don’t overcomplicate things by drilling down to a granular level and making individual promises for each of those 10 components. </a:t>
            </a:r>
            <a:r>
              <a:rPr lang="en-US" b="1" i="1" dirty="0">
                <a:solidFill>
                  <a:srgbClr val="091E42"/>
                </a:solidFill>
                <a:effectLst/>
                <a:latin typeface="Charlie Text"/>
              </a:rPr>
              <a:t>Keep your promises confined to the high-level, user-facing functionality. </a:t>
            </a:r>
            <a:r>
              <a:rPr lang="en-US" b="0" i="0" dirty="0">
                <a:solidFill>
                  <a:srgbClr val="091E42"/>
                </a:solidFill>
                <a:effectLst/>
                <a:latin typeface="Charlie Text"/>
              </a:rPr>
              <a:t>This will keep clients happier and less confused and simplify the lives of IT pros responsible for making good on your SLA promises.</a:t>
            </a:r>
          </a:p>
          <a:p>
            <a:pPr marL="0" indent="0">
              <a:buNone/>
            </a:pPr>
            <a:endParaRPr lang="en-US" dirty="0"/>
          </a:p>
        </p:txBody>
      </p:sp>
    </p:spTree>
    <p:extLst>
      <p:ext uri="{BB962C8B-B14F-4D97-AF65-F5344CB8AC3E}">
        <p14:creationId xmlns:p14="http://schemas.microsoft.com/office/powerpoint/2010/main" val="421194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352E-F2B3-4572-87B5-38FAB701203E}"/>
              </a:ext>
            </a:extLst>
          </p:cNvPr>
          <p:cNvSpPr>
            <a:spLocks noGrp="1"/>
          </p:cNvSpPr>
          <p:nvPr>
            <p:ph type="title"/>
          </p:nvPr>
        </p:nvSpPr>
        <p:spPr/>
        <p:txBody>
          <a:bodyPr/>
          <a:lstStyle/>
          <a:p>
            <a:r>
              <a:rPr lang="en-US" b="0" i="0" dirty="0">
                <a:solidFill>
                  <a:srgbClr val="253858"/>
                </a:solidFill>
                <a:effectLst/>
                <a:latin typeface="Charlie Display"/>
              </a:rPr>
              <a:t>Use plain language in SLAs</a:t>
            </a:r>
            <a:endParaRPr lang="en-US" dirty="0"/>
          </a:p>
        </p:txBody>
      </p:sp>
      <p:sp>
        <p:nvSpPr>
          <p:cNvPr id="3" name="Content Placeholder 2">
            <a:extLst>
              <a:ext uri="{FF2B5EF4-FFF2-40B4-BE49-F238E27FC236}">
                <a16:creationId xmlns:a16="http://schemas.microsoft.com/office/drawing/2014/main" id="{396D5CE8-917A-4ACE-B6AD-0ECB84E7F423}"/>
              </a:ext>
            </a:extLst>
          </p:cNvPr>
          <p:cNvSpPr>
            <a:spLocks noGrp="1"/>
          </p:cNvSpPr>
          <p:nvPr>
            <p:ph idx="1"/>
          </p:nvPr>
        </p:nvSpPr>
        <p:spPr/>
        <p:txBody>
          <a:bodyPr/>
          <a:lstStyle/>
          <a:p>
            <a:r>
              <a:rPr lang="en-US" b="0" i="0" dirty="0">
                <a:solidFill>
                  <a:srgbClr val="091E42"/>
                </a:solidFill>
                <a:effectLst/>
                <a:latin typeface="Charlie Text"/>
              </a:rPr>
              <a:t>Clients won’t always ask for clarification, so if your SLA language is complicated, you’re probably setting yourself up for some painful misunderstandings down the line. </a:t>
            </a:r>
          </a:p>
          <a:p>
            <a:r>
              <a:rPr lang="en-US" b="1" i="1" dirty="0">
                <a:solidFill>
                  <a:srgbClr val="091E42"/>
                </a:solidFill>
                <a:effectLst/>
                <a:latin typeface="Charlie Text"/>
              </a:rPr>
              <a:t>The simpler your language, the less likely client conflict is in your future.</a:t>
            </a:r>
            <a:endParaRPr lang="en-US" b="1" i="1" dirty="0"/>
          </a:p>
        </p:txBody>
      </p:sp>
    </p:spTree>
    <p:extLst>
      <p:ext uri="{BB962C8B-B14F-4D97-AF65-F5344CB8AC3E}">
        <p14:creationId xmlns:p14="http://schemas.microsoft.com/office/powerpoint/2010/main" val="21131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D532-17EA-4496-85C0-1DB393BE77B6}"/>
              </a:ext>
            </a:extLst>
          </p:cNvPr>
          <p:cNvSpPr>
            <a:spLocks noGrp="1"/>
          </p:cNvSpPr>
          <p:nvPr>
            <p:ph type="title"/>
          </p:nvPr>
        </p:nvSpPr>
        <p:spPr/>
        <p:txBody>
          <a:bodyPr/>
          <a:lstStyle/>
          <a:p>
            <a:r>
              <a:rPr lang="en-US" b="0" i="0" dirty="0">
                <a:solidFill>
                  <a:srgbClr val="253858"/>
                </a:solidFill>
                <a:effectLst/>
                <a:latin typeface="Charlie Display"/>
              </a:rPr>
              <a:t>With SLOs, less is more</a:t>
            </a:r>
            <a:endParaRPr lang="en-US" dirty="0"/>
          </a:p>
        </p:txBody>
      </p:sp>
      <p:sp>
        <p:nvSpPr>
          <p:cNvPr id="3" name="Content Placeholder 2">
            <a:extLst>
              <a:ext uri="{FF2B5EF4-FFF2-40B4-BE49-F238E27FC236}">
                <a16:creationId xmlns:a16="http://schemas.microsoft.com/office/drawing/2014/main" id="{8D300176-2F75-408E-9A7A-4C492D6C7CCE}"/>
              </a:ext>
            </a:extLst>
          </p:cNvPr>
          <p:cNvSpPr>
            <a:spLocks noGrp="1"/>
          </p:cNvSpPr>
          <p:nvPr>
            <p:ph idx="1"/>
          </p:nvPr>
        </p:nvSpPr>
        <p:spPr/>
        <p:txBody>
          <a:bodyPr/>
          <a:lstStyle/>
          <a:p>
            <a:r>
              <a:rPr lang="en-US" b="0" i="0" dirty="0">
                <a:solidFill>
                  <a:srgbClr val="091E42"/>
                </a:solidFill>
                <a:effectLst/>
                <a:latin typeface="Charlie Text"/>
              </a:rPr>
              <a:t>Not every metric is vital to client success, which means not every metric should be an SLO. </a:t>
            </a:r>
          </a:p>
          <a:p>
            <a:r>
              <a:rPr lang="en-US" b="1" i="1" dirty="0">
                <a:solidFill>
                  <a:srgbClr val="091E42"/>
                </a:solidFill>
                <a:effectLst/>
                <a:latin typeface="Charlie Text"/>
              </a:rPr>
              <a:t>Commit to as few SLOs as possible and focus on the ones that matter most to customers. </a:t>
            </a:r>
            <a:endParaRPr lang="en-US" b="1" i="1" dirty="0"/>
          </a:p>
        </p:txBody>
      </p:sp>
    </p:spTree>
    <p:extLst>
      <p:ext uri="{BB962C8B-B14F-4D97-AF65-F5344CB8AC3E}">
        <p14:creationId xmlns:p14="http://schemas.microsoft.com/office/powerpoint/2010/main" val="99275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9A83-0C32-493C-8680-81246EE77D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DD36CA4-DC5C-48CF-89CF-B61E4DA167F1}"/>
              </a:ext>
            </a:extLst>
          </p:cNvPr>
          <p:cNvSpPr>
            <a:spLocks noGrp="1"/>
          </p:cNvSpPr>
          <p:nvPr>
            <p:ph idx="1"/>
          </p:nvPr>
        </p:nvSpPr>
        <p:spPr/>
        <p:txBody>
          <a:bodyPr/>
          <a:lstStyle/>
          <a:p>
            <a:pPr algn="l" fontAlgn="base"/>
            <a:r>
              <a:rPr lang="en-US" b="0" i="0" dirty="0">
                <a:solidFill>
                  <a:srgbClr val="091E42"/>
                </a:solidFill>
                <a:effectLst/>
                <a:latin typeface="Charlie Text"/>
              </a:rPr>
              <a:t>If there’s one thing every tech company has in common, it’s this: </a:t>
            </a:r>
            <a:r>
              <a:rPr lang="en-US" b="1" dirty="0">
                <a:solidFill>
                  <a:srgbClr val="091E42"/>
                </a:solidFill>
                <a:latin typeface="Charlie Text"/>
              </a:rPr>
              <a:t>“</a:t>
            </a:r>
            <a:r>
              <a:rPr lang="en-US" b="1" i="0" dirty="0">
                <a:solidFill>
                  <a:srgbClr val="091E42"/>
                </a:solidFill>
                <a:effectLst/>
                <a:latin typeface="Charlie Text"/>
              </a:rPr>
              <a:t>USERS”</a:t>
            </a:r>
            <a:r>
              <a:rPr lang="en-US" b="0" i="0" dirty="0">
                <a:solidFill>
                  <a:srgbClr val="091E42"/>
                </a:solidFill>
                <a:effectLst/>
                <a:latin typeface="Charlie Text"/>
              </a:rPr>
              <a:t>. </a:t>
            </a:r>
          </a:p>
          <a:p>
            <a:pPr algn="l" fontAlgn="base"/>
            <a:r>
              <a:rPr lang="en-US" b="0" i="0" dirty="0">
                <a:solidFill>
                  <a:srgbClr val="091E42"/>
                </a:solidFill>
                <a:effectLst/>
                <a:latin typeface="Charlie Text"/>
              </a:rPr>
              <a:t>Whether you’re Google’s search engine, serving a billion active monthly users who interact with your service for free, or Salesforce, with 3.75 million paying subscribers, building a technology product means serving people or say Amdocs Claro-PR account serving over 1M users.</a:t>
            </a:r>
          </a:p>
          <a:p>
            <a:pPr algn="l" fontAlgn="base"/>
            <a:r>
              <a:rPr lang="en-US" b="0" i="0" dirty="0">
                <a:solidFill>
                  <a:srgbClr val="091E42"/>
                </a:solidFill>
                <a:effectLst/>
                <a:latin typeface="Charlie Text"/>
              </a:rPr>
              <a:t>And in today’s</a:t>
            </a:r>
            <a:r>
              <a:rPr lang="en-US" b="0" i="0" dirty="0">
                <a:effectLst/>
                <a:latin typeface="Charlie Text"/>
              </a:rPr>
              <a:t> always-on world</a:t>
            </a:r>
            <a:r>
              <a:rPr lang="en-US" b="0" i="0" dirty="0">
                <a:solidFill>
                  <a:srgbClr val="091E42"/>
                </a:solidFill>
                <a:effectLst/>
                <a:latin typeface="Charlie Text"/>
              </a:rPr>
              <a:t>, people’s expectations—for free and paid services alike—are high. Speed. Uptime. Useful UX. Today’s user base expects everything to meet a high standard.</a:t>
            </a:r>
          </a:p>
          <a:p>
            <a:r>
              <a:rPr lang="en-US" b="0" i="0" dirty="0">
                <a:solidFill>
                  <a:srgbClr val="091E42"/>
                </a:solidFill>
                <a:effectLst/>
                <a:latin typeface="Charlie Text"/>
              </a:rPr>
              <a:t>Which is why it’s important for companies to understand and maintain </a:t>
            </a:r>
            <a:r>
              <a:rPr lang="en-US" b="1" i="0" dirty="0">
                <a:solidFill>
                  <a:srgbClr val="FF0000"/>
                </a:solidFill>
                <a:effectLst/>
                <a:latin typeface="Charlie Text"/>
              </a:rPr>
              <a:t>SLAs, SLOs, and SLIs</a:t>
            </a:r>
            <a:r>
              <a:rPr lang="en-US" b="0" i="0" dirty="0">
                <a:solidFill>
                  <a:srgbClr val="091E42"/>
                </a:solidFill>
                <a:effectLst/>
                <a:latin typeface="Charlie Text"/>
              </a:rPr>
              <a:t>—</a:t>
            </a:r>
            <a:r>
              <a:rPr lang="en-US" b="0" i="1" u="sng" dirty="0">
                <a:solidFill>
                  <a:srgbClr val="091E42"/>
                </a:solidFill>
                <a:effectLst/>
                <a:latin typeface="Charlie Text"/>
              </a:rPr>
              <a:t>three initialisms that represent the promises we make to our users, the internal objectives that help us keep those promises, and the trackable measurements that tell us how we’re doing.</a:t>
            </a:r>
            <a:endParaRPr lang="en-US" i="1" u="sng" dirty="0"/>
          </a:p>
        </p:txBody>
      </p:sp>
    </p:spTree>
    <p:extLst>
      <p:ext uri="{BB962C8B-B14F-4D97-AF65-F5344CB8AC3E}">
        <p14:creationId xmlns:p14="http://schemas.microsoft.com/office/powerpoint/2010/main" val="3688134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6387-FF43-4667-AC22-EC436B61A034}"/>
              </a:ext>
            </a:extLst>
          </p:cNvPr>
          <p:cNvSpPr>
            <a:spLocks noGrp="1"/>
          </p:cNvSpPr>
          <p:nvPr>
            <p:ph type="title"/>
          </p:nvPr>
        </p:nvSpPr>
        <p:spPr/>
        <p:txBody>
          <a:bodyPr>
            <a:normAutofit/>
          </a:bodyPr>
          <a:lstStyle/>
          <a:p>
            <a:r>
              <a:rPr lang="en-US" b="0" i="0" dirty="0">
                <a:solidFill>
                  <a:srgbClr val="253858"/>
                </a:solidFill>
                <a:effectLst/>
                <a:latin typeface="Charlie Display"/>
              </a:rPr>
              <a:t>Not every trackable metric </a:t>
            </a:r>
            <a:br>
              <a:rPr lang="en-US" b="0" i="0" dirty="0">
                <a:solidFill>
                  <a:srgbClr val="253858"/>
                </a:solidFill>
                <a:effectLst/>
                <a:latin typeface="Charlie Display"/>
              </a:rPr>
            </a:br>
            <a:r>
              <a:rPr lang="en-US" b="0" i="0" dirty="0">
                <a:solidFill>
                  <a:srgbClr val="253858"/>
                </a:solidFill>
                <a:effectLst/>
                <a:latin typeface="Charlie Display"/>
              </a:rPr>
              <a:t>should be an SLI</a:t>
            </a:r>
            <a:endParaRPr lang="en-US" dirty="0"/>
          </a:p>
        </p:txBody>
      </p:sp>
      <p:sp>
        <p:nvSpPr>
          <p:cNvPr id="3" name="Content Placeholder 2">
            <a:extLst>
              <a:ext uri="{FF2B5EF4-FFF2-40B4-BE49-F238E27FC236}">
                <a16:creationId xmlns:a16="http://schemas.microsoft.com/office/drawing/2014/main" id="{D817BEE3-4E48-44CD-9EB7-06F7A569CD77}"/>
              </a:ext>
            </a:extLst>
          </p:cNvPr>
          <p:cNvSpPr>
            <a:spLocks noGrp="1"/>
          </p:cNvSpPr>
          <p:nvPr>
            <p:ph idx="1"/>
          </p:nvPr>
        </p:nvSpPr>
        <p:spPr/>
        <p:txBody>
          <a:bodyPr/>
          <a:lstStyle/>
          <a:p>
            <a:r>
              <a:rPr lang="en-US" b="0" i="0" dirty="0">
                <a:solidFill>
                  <a:srgbClr val="091E42"/>
                </a:solidFill>
                <a:effectLst/>
                <a:latin typeface="Charlie Text"/>
              </a:rPr>
              <a:t>Similarly, tracking performance on 10 components for each of 10 SLOs can get unwieldy very quickly. </a:t>
            </a:r>
          </a:p>
          <a:p>
            <a:r>
              <a:rPr lang="en-US" b="0" i="0" dirty="0">
                <a:solidFill>
                  <a:srgbClr val="091E42"/>
                </a:solidFill>
                <a:effectLst/>
                <a:latin typeface="Charlie Text"/>
              </a:rPr>
              <a:t>Instead, </a:t>
            </a:r>
            <a:r>
              <a:rPr lang="en-US" b="1" i="1" dirty="0">
                <a:solidFill>
                  <a:srgbClr val="091E42"/>
                </a:solidFill>
                <a:effectLst/>
                <a:latin typeface="Charlie Text"/>
              </a:rPr>
              <a:t>strategically choose which metrics actually matter to your core SLOs and put your energy into tracking those effectively</a:t>
            </a:r>
            <a:r>
              <a:rPr lang="en-US" b="0" i="0" dirty="0">
                <a:solidFill>
                  <a:srgbClr val="091E42"/>
                </a:solidFill>
                <a:effectLst/>
                <a:latin typeface="Charlie Text"/>
              </a:rPr>
              <a:t>.</a:t>
            </a:r>
            <a:endParaRPr lang="en-US" dirty="0"/>
          </a:p>
        </p:txBody>
      </p:sp>
    </p:spTree>
    <p:extLst>
      <p:ext uri="{BB962C8B-B14F-4D97-AF65-F5344CB8AC3E}">
        <p14:creationId xmlns:p14="http://schemas.microsoft.com/office/powerpoint/2010/main" val="419019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59FD-B14D-4E83-A80C-47053DAA2E6D}"/>
              </a:ext>
            </a:extLst>
          </p:cNvPr>
          <p:cNvSpPr>
            <a:spLocks noGrp="1"/>
          </p:cNvSpPr>
          <p:nvPr>
            <p:ph type="title"/>
          </p:nvPr>
        </p:nvSpPr>
        <p:spPr/>
        <p:txBody>
          <a:bodyPr>
            <a:normAutofit/>
          </a:bodyPr>
          <a:lstStyle/>
          <a:p>
            <a:r>
              <a:rPr lang="en-US" b="0" i="0" dirty="0">
                <a:solidFill>
                  <a:srgbClr val="253858"/>
                </a:solidFill>
                <a:effectLst/>
                <a:latin typeface="Charlie Display"/>
              </a:rPr>
              <a:t>Include factors outside the </a:t>
            </a:r>
            <a:br>
              <a:rPr lang="en-US" b="0" i="0" dirty="0">
                <a:solidFill>
                  <a:srgbClr val="253858"/>
                </a:solidFill>
                <a:effectLst/>
                <a:latin typeface="Charlie Display"/>
              </a:rPr>
            </a:br>
            <a:r>
              <a:rPr lang="en-US" b="0" i="0" dirty="0">
                <a:solidFill>
                  <a:srgbClr val="253858"/>
                </a:solidFill>
                <a:effectLst/>
                <a:latin typeface="Charlie Display"/>
              </a:rPr>
              <a:t>IT team’s control</a:t>
            </a:r>
            <a:endParaRPr lang="en-US" dirty="0"/>
          </a:p>
        </p:txBody>
      </p:sp>
      <p:sp>
        <p:nvSpPr>
          <p:cNvPr id="3" name="Content Placeholder 2">
            <a:extLst>
              <a:ext uri="{FF2B5EF4-FFF2-40B4-BE49-F238E27FC236}">
                <a16:creationId xmlns:a16="http://schemas.microsoft.com/office/drawing/2014/main" id="{E8B28A76-4B41-4834-85CA-B984981D704C}"/>
              </a:ext>
            </a:extLst>
          </p:cNvPr>
          <p:cNvSpPr>
            <a:spLocks noGrp="1"/>
          </p:cNvSpPr>
          <p:nvPr>
            <p:ph idx="1"/>
          </p:nvPr>
        </p:nvSpPr>
        <p:spPr/>
        <p:txBody>
          <a:bodyPr/>
          <a:lstStyle/>
          <a:p>
            <a:r>
              <a:rPr lang="en-US" b="1" i="1" dirty="0">
                <a:solidFill>
                  <a:srgbClr val="091E42"/>
                </a:solidFill>
                <a:effectLst/>
                <a:latin typeface="Charlie Text"/>
              </a:rPr>
              <a:t>What happens </a:t>
            </a:r>
            <a:r>
              <a:rPr lang="en-US" b="1" i="1" dirty="0">
                <a:effectLst/>
                <a:latin typeface="Charlie Text"/>
              </a:rPr>
              <a:t>when the client is the one slowing down time to resolution</a:t>
            </a:r>
            <a:r>
              <a:rPr lang="en-US" b="1" i="1" dirty="0">
                <a:solidFill>
                  <a:srgbClr val="091E42"/>
                </a:solidFill>
                <a:effectLst/>
                <a:latin typeface="Charlie Text"/>
              </a:rPr>
              <a:t>? </a:t>
            </a:r>
          </a:p>
          <a:p>
            <a:r>
              <a:rPr lang="en-US" b="0" i="0" dirty="0">
                <a:solidFill>
                  <a:srgbClr val="091E42"/>
                </a:solidFill>
                <a:effectLst/>
                <a:latin typeface="Charlie Text"/>
              </a:rPr>
              <a:t>If you aren’t clear on this in your SLA, your team may be held to the impossible standard of resolving client issues without client involvement.</a:t>
            </a:r>
            <a:endParaRPr lang="en-US" dirty="0"/>
          </a:p>
        </p:txBody>
      </p:sp>
    </p:spTree>
    <p:extLst>
      <p:ext uri="{BB962C8B-B14F-4D97-AF65-F5344CB8AC3E}">
        <p14:creationId xmlns:p14="http://schemas.microsoft.com/office/powerpoint/2010/main" val="2118546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6FF3-369E-471F-85E3-62105713B985}"/>
              </a:ext>
            </a:extLst>
          </p:cNvPr>
          <p:cNvSpPr>
            <a:spLocks noGrp="1"/>
          </p:cNvSpPr>
          <p:nvPr>
            <p:ph type="title"/>
          </p:nvPr>
        </p:nvSpPr>
        <p:spPr/>
        <p:txBody>
          <a:bodyPr/>
          <a:lstStyle/>
          <a:p>
            <a:r>
              <a:rPr lang="en-US" b="0" i="0" dirty="0">
                <a:solidFill>
                  <a:srgbClr val="253858"/>
                </a:solidFill>
                <a:effectLst/>
                <a:latin typeface="Charlie Display"/>
              </a:rPr>
              <a:t>Build in an error budget</a:t>
            </a:r>
            <a:endParaRPr lang="en-US" dirty="0"/>
          </a:p>
        </p:txBody>
      </p:sp>
      <p:sp>
        <p:nvSpPr>
          <p:cNvPr id="3" name="Content Placeholder 2">
            <a:extLst>
              <a:ext uri="{FF2B5EF4-FFF2-40B4-BE49-F238E27FC236}">
                <a16:creationId xmlns:a16="http://schemas.microsoft.com/office/drawing/2014/main" id="{C55AD8A3-45E8-4DC6-9555-ACB15D2212DC}"/>
              </a:ext>
            </a:extLst>
          </p:cNvPr>
          <p:cNvSpPr>
            <a:spLocks noGrp="1"/>
          </p:cNvSpPr>
          <p:nvPr>
            <p:ph idx="1"/>
          </p:nvPr>
        </p:nvSpPr>
        <p:spPr/>
        <p:txBody>
          <a:bodyPr/>
          <a:lstStyle/>
          <a:p>
            <a:pPr algn="l" fontAlgn="base"/>
            <a:r>
              <a:rPr lang="en-US" b="0" i="0" dirty="0">
                <a:solidFill>
                  <a:srgbClr val="091E42"/>
                </a:solidFill>
                <a:effectLst/>
                <a:latin typeface="Charlie Text"/>
              </a:rPr>
              <a:t>Leaving room for failures not only protects the business from SLA violations and hefty consequences, but it also </a:t>
            </a:r>
            <a:r>
              <a:rPr lang="en-US" b="1" i="1" dirty="0">
                <a:solidFill>
                  <a:srgbClr val="091E42"/>
                </a:solidFill>
                <a:effectLst/>
                <a:latin typeface="Charlie Text"/>
              </a:rPr>
              <a:t>leaves room for agility</a:t>
            </a:r>
            <a:r>
              <a:rPr lang="en-US" b="0" i="0" dirty="0">
                <a:solidFill>
                  <a:srgbClr val="091E42"/>
                </a:solidFill>
                <a:effectLst/>
                <a:latin typeface="Charlie Text"/>
              </a:rPr>
              <a:t>—for the team to make changes quickly and have the space to try innovative new solutions that might fail. </a:t>
            </a:r>
          </a:p>
          <a:p>
            <a:pPr algn="l" fontAlgn="base"/>
            <a:r>
              <a:rPr lang="en-US" b="0" i="0" dirty="0">
                <a:solidFill>
                  <a:srgbClr val="091E42"/>
                </a:solidFill>
                <a:effectLst/>
                <a:latin typeface="Charlie Text"/>
              </a:rPr>
              <a:t>Google actually recommends using leftover error budget for planned downtime, which can help you identify unforeseen issues (e.g., services using servers inappropriately) and maintain appropriate expectations from your clients.</a:t>
            </a:r>
          </a:p>
          <a:p>
            <a:endParaRPr lang="en-US" dirty="0"/>
          </a:p>
        </p:txBody>
      </p:sp>
    </p:spTree>
    <p:extLst>
      <p:ext uri="{BB962C8B-B14F-4D97-AF65-F5344CB8AC3E}">
        <p14:creationId xmlns:p14="http://schemas.microsoft.com/office/powerpoint/2010/main" val="36507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7585-7F88-47C5-A352-0910B37FEF45}"/>
              </a:ext>
            </a:extLst>
          </p:cNvPr>
          <p:cNvSpPr>
            <a:spLocks noGrp="1"/>
          </p:cNvSpPr>
          <p:nvPr>
            <p:ph type="title"/>
          </p:nvPr>
        </p:nvSpPr>
        <p:spPr/>
        <p:txBody>
          <a:bodyPr/>
          <a:lstStyle/>
          <a:p>
            <a:r>
              <a:rPr lang="en-US" b="0" i="0" dirty="0">
                <a:solidFill>
                  <a:srgbClr val="253858"/>
                </a:solidFill>
                <a:effectLst/>
                <a:latin typeface="Charlie Display"/>
              </a:rPr>
              <a:t>Don’t shoot for the moon!</a:t>
            </a:r>
            <a:endParaRPr lang="en-US" dirty="0"/>
          </a:p>
        </p:txBody>
      </p:sp>
      <p:sp>
        <p:nvSpPr>
          <p:cNvPr id="3" name="Content Placeholder 2">
            <a:extLst>
              <a:ext uri="{FF2B5EF4-FFF2-40B4-BE49-F238E27FC236}">
                <a16:creationId xmlns:a16="http://schemas.microsoft.com/office/drawing/2014/main" id="{4A17A181-1C8B-4825-B59A-37D4569D040A}"/>
              </a:ext>
            </a:extLst>
          </p:cNvPr>
          <p:cNvSpPr>
            <a:spLocks noGrp="1"/>
          </p:cNvSpPr>
          <p:nvPr>
            <p:ph idx="1"/>
          </p:nvPr>
        </p:nvSpPr>
        <p:spPr/>
        <p:txBody>
          <a:bodyPr/>
          <a:lstStyle/>
          <a:p>
            <a:r>
              <a:rPr lang="en-US" b="0" i="0" dirty="0">
                <a:solidFill>
                  <a:srgbClr val="091E42"/>
                </a:solidFill>
                <a:effectLst/>
                <a:latin typeface="Charlie Text"/>
              </a:rPr>
              <a:t>Just because your team can probably maintain 99.99% uptime doesn’t mean that 99.99% should be your SLO number. </a:t>
            </a:r>
          </a:p>
          <a:p>
            <a:r>
              <a:rPr lang="en-US" b="1" i="1" dirty="0">
                <a:solidFill>
                  <a:srgbClr val="091E42"/>
                </a:solidFill>
                <a:effectLst/>
                <a:latin typeface="Charlie Text"/>
              </a:rPr>
              <a:t>It’s always better to under-promise and overdeliver. </a:t>
            </a:r>
          </a:p>
          <a:p>
            <a:r>
              <a:rPr lang="en-US" b="0" i="0" dirty="0">
                <a:solidFill>
                  <a:srgbClr val="091E42"/>
                </a:solidFill>
                <a:effectLst/>
                <a:latin typeface="Charlie Text"/>
              </a:rPr>
              <a:t>This is especially true for agile teams who want to launch early and often and need an error budget to keep up that quick pace.</a:t>
            </a:r>
            <a:endParaRPr lang="en-US" dirty="0"/>
          </a:p>
        </p:txBody>
      </p:sp>
    </p:spTree>
    <p:extLst>
      <p:ext uri="{BB962C8B-B14F-4D97-AF65-F5344CB8AC3E}">
        <p14:creationId xmlns:p14="http://schemas.microsoft.com/office/powerpoint/2010/main" val="246779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2FEC-61E0-47A4-BFF4-3894449A072C}"/>
              </a:ext>
            </a:extLst>
          </p:cNvPr>
          <p:cNvSpPr>
            <a:spLocks noGrp="1"/>
          </p:cNvSpPr>
          <p:nvPr>
            <p:ph type="title"/>
          </p:nvPr>
        </p:nvSpPr>
        <p:spPr/>
        <p:txBody>
          <a:bodyPr/>
          <a:lstStyle/>
          <a:p>
            <a:r>
              <a:rPr lang="en-US" b="0" i="0" dirty="0">
                <a:solidFill>
                  <a:srgbClr val="253858"/>
                </a:solidFill>
                <a:effectLst/>
                <a:latin typeface="Charlie Display"/>
              </a:rPr>
              <a:t>How does this impact SREs?</a:t>
            </a:r>
            <a:endParaRPr lang="en-US" dirty="0"/>
          </a:p>
        </p:txBody>
      </p:sp>
      <p:sp>
        <p:nvSpPr>
          <p:cNvPr id="3" name="Content Placeholder 2">
            <a:extLst>
              <a:ext uri="{FF2B5EF4-FFF2-40B4-BE49-F238E27FC236}">
                <a16:creationId xmlns:a16="http://schemas.microsoft.com/office/drawing/2014/main" id="{6E70BB8C-655C-48E2-B1BA-C8108DAD5F79}"/>
              </a:ext>
            </a:extLst>
          </p:cNvPr>
          <p:cNvSpPr>
            <a:spLocks noGrp="1"/>
          </p:cNvSpPr>
          <p:nvPr>
            <p:ph idx="1"/>
          </p:nvPr>
        </p:nvSpPr>
        <p:spPr/>
        <p:txBody>
          <a:bodyPr/>
          <a:lstStyle/>
          <a:p>
            <a:pPr algn="l" fontAlgn="base"/>
            <a:r>
              <a:rPr lang="en-US" b="0" i="0" dirty="0">
                <a:solidFill>
                  <a:srgbClr val="091E42"/>
                </a:solidFill>
                <a:effectLst/>
                <a:latin typeface="Charlie Text"/>
              </a:rPr>
              <a:t>For those of you following Google’s model [Like Amdocs…] and using </a:t>
            </a:r>
            <a:r>
              <a:rPr lang="en-US" b="0" i="0" dirty="0">
                <a:solidFill>
                  <a:srgbClr val="0052CC"/>
                </a:solidFill>
                <a:effectLst/>
                <a:latin typeface="Charlie Text"/>
              </a:rPr>
              <a:t>Site Reliability Engineering (SRE) teams</a:t>
            </a:r>
            <a:r>
              <a:rPr lang="en-US" b="0" i="0" dirty="0">
                <a:solidFill>
                  <a:srgbClr val="091E42"/>
                </a:solidFill>
                <a:effectLst/>
                <a:latin typeface="Charlie Text"/>
              </a:rPr>
              <a:t> to bridge the gap between development and operations, SLAs, SLOs, and SLIs are foundational to success. </a:t>
            </a:r>
          </a:p>
          <a:p>
            <a:pPr algn="l" fontAlgn="base"/>
            <a:r>
              <a:rPr lang="en-US" b="0" i="0" dirty="0">
                <a:solidFill>
                  <a:srgbClr val="091E42"/>
                </a:solidFill>
                <a:effectLst/>
                <a:latin typeface="Charlie Text"/>
              </a:rPr>
              <a:t>SLAs help teams set boundaries and error budgets. </a:t>
            </a:r>
            <a:br>
              <a:rPr lang="en-US" b="0" i="0" dirty="0">
                <a:solidFill>
                  <a:srgbClr val="091E42"/>
                </a:solidFill>
                <a:effectLst/>
                <a:latin typeface="Charlie Text"/>
              </a:rPr>
            </a:br>
            <a:r>
              <a:rPr lang="en-US" b="0" i="0" dirty="0">
                <a:solidFill>
                  <a:srgbClr val="091E42"/>
                </a:solidFill>
                <a:effectLst/>
                <a:latin typeface="Charlie Text"/>
              </a:rPr>
              <a:t>SLOs help prioritize work. </a:t>
            </a:r>
            <a:br>
              <a:rPr lang="en-US" b="0" i="0" dirty="0">
                <a:solidFill>
                  <a:srgbClr val="091E42"/>
                </a:solidFill>
                <a:effectLst/>
                <a:latin typeface="Charlie Text"/>
              </a:rPr>
            </a:br>
            <a:r>
              <a:rPr lang="en-US" b="0" i="0" dirty="0">
                <a:solidFill>
                  <a:srgbClr val="091E42"/>
                </a:solidFill>
                <a:effectLst/>
                <a:latin typeface="Charlie Text"/>
              </a:rPr>
              <a:t>And SLIs tell SREs when they need to freeze all launches to save an endangered error budget—and when they can loosen up the </a:t>
            </a:r>
            <a:r>
              <a:rPr lang="en-US" b="0" i="0">
                <a:solidFill>
                  <a:srgbClr val="091E42"/>
                </a:solidFill>
                <a:effectLst/>
                <a:latin typeface="Charlie Text"/>
              </a:rPr>
              <a:t>reins.</a:t>
            </a:r>
            <a:endParaRPr lang="en-US" b="0" i="0" dirty="0">
              <a:solidFill>
                <a:srgbClr val="091E42"/>
              </a:solidFill>
              <a:effectLst/>
              <a:latin typeface="Charlie Text"/>
            </a:endParaRPr>
          </a:p>
        </p:txBody>
      </p:sp>
    </p:spTree>
    <p:extLst>
      <p:ext uri="{BB962C8B-B14F-4D97-AF65-F5344CB8AC3E}">
        <p14:creationId xmlns:p14="http://schemas.microsoft.com/office/powerpoint/2010/main" val="47341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D550-3956-48BD-ACD5-16F9A274A560}"/>
              </a:ext>
            </a:extLst>
          </p:cNvPr>
          <p:cNvSpPr>
            <a:spLocks noGrp="1"/>
          </p:cNvSpPr>
          <p:nvPr>
            <p:ph type="title"/>
          </p:nvPr>
        </p:nvSpPr>
        <p:spPr>
          <a:xfrm>
            <a:off x="643831" y="640080"/>
            <a:ext cx="3690425" cy="1363344"/>
          </a:xfrm>
        </p:spPr>
        <p:txBody>
          <a:bodyPr>
            <a:normAutofit/>
          </a:bodyPr>
          <a:lstStyle/>
          <a:p>
            <a:r>
              <a:rPr lang="en-US" sz="3200" dirty="0"/>
              <a:t>Goal/Purpose:</a:t>
            </a:r>
          </a:p>
        </p:txBody>
      </p:sp>
      <p:sp>
        <p:nvSpPr>
          <p:cNvPr id="9" name="Content Placeholder 8">
            <a:extLst>
              <a:ext uri="{FF2B5EF4-FFF2-40B4-BE49-F238E27FC236}">
                <a16:creationId xmlns:a16="http://schemas.microsoft.com/office/drawing/2014/main" id="{6791B53C-4423-992A-E9FC-620816866AA2}"/>
              </a:ext>
            </a:extLst>
          </p:cNvPr>
          <p:cNvSpPr>
            <a:spLocks noGrp="1"/>
          </p:cNvSpPr>
          <p:nvPr>
            <p:ph idx="1"/>
          </p:nvPr>
        </p:nvSpPr>
        <p:spPr>
          <a:xfrm>
            <a:off x="643831" y="2325157"/>
            <a:ext cx="3690425" cy="3854979"/>
          </a:xfrm>
        </p:spPr>
        <p:txBody>
          <a:bodyPr>
            <a:normAutofit/>
          </a:bodyPr>
          <a:lstStyle/>
          <a:p>
            <a:pPr algn="l" fontAlgn="base"/>
            <a:r>
              <a:rPr lang="en-US" sz="1600" b="1" i="1" dirty="0">
                <a:solidFill>
                  <a:srgbClr val="091E42"/>
                </a:solidFill>
                <a:effectLst/>
                <a:latin typeface="Charlie Text"/>
              </a:rPr>
              <a:t>The goal of all three things is to get everybody—vendor and client alike—on the same page about system performance. </a:t>
            </a:r>
            <a:endParaRPr lang="en-US" sz="1600" dirty="0">
              <a:solidFill>
                <a:srgbClr val="091E42"/>
              </a:solidFill>
              <a:latin typeface="Charlie Text"/>
            </a:endParaRPr>
          </a:p>
          <a:p>
            <a:pPr algn="l" fontAlgn="base"/>
            <a:r>
              <a:rPr lang="en-US" sz="1600" b="0" i="0" dirty="0">
                <a:solidFill>
                  <a:srgbClr val="091E42"/>
                </a:solidFill>
                <a:effectLst/>
                <a:latin typeface="Charlie Text"/>
              </a:rPr>
              <a:t>How often will your systems be available? </a:t>
            </a:r>
            <a:br>
              <a:rPr lang="en-US" sz="1600" b="0" i="0" dirty="0">
                <a:solidFill>
                  <a:srgbClr val="091E42"/>
                </a:solidFill>
                <a:effectLst/>
                <a:latin typeface="Charlie Text"/>
              </a:rPr>
            </a:br>
            <a:r>
              <a:rPr lang="en-US" sz="1600" b="0" i="0" dirty="0">
                <a:solidFill>
                  <a:srgbClr val="091E42"/>
                </a:solidFill>
                <a:effectLst/>
                <a:latin typeface="Charlie Text"/>
              </a:rPr>
              <a:t>How quickly will your team respond if the system goes down? </a:t>
            </a:r>
            <a:br>
              <a:rPr lang="en-US" sz="1600" b="0" i="0" dirty="0">
                <a:solidFill>
                  <a:srgbClr val="091E42"/>
                </a:solidFill>
                <a:effectLst/>
                <a:latin typeface="Charlie Text"/>
              </a:rPr>
            </a:br>
            <a:r>
              <a:rPr lang="en-US" sz="1600" b="0" i="0" dirty="0">
                <a:solidFill>
                  <a:srgbClr val="091E42"/>
                </a:solidFill>
                <a:effectLst/>
                <a:latin typeface="Charlie Text"/>
              </a:rPr>
              <a:t>What kind of promises are you making about speed and functionality? </a:t>
            </a:r>
            <a:br>
              <a:rPr lang="en-US" sz="1600" b="0" i="0" dirty="0">
                <a:solidFill>
                  <a:srgbClr val="091E42"/>
                </a:solidFill>
                <a:effectLst/>
                <a:latin typeface="Charlie Text"/>
              </a:rPr>
            </a:br>
            <a:r>
              <a:rPr lang="en-US" sz="1600" b="0" i="0" dirty="0">
                <a:solidFill>
                  <a:srgbClr val="091E42"/>
                </a:solidFill>
                <a:effectLst/>
                <a:latin typeface="Charlie Text"/>
              </a:rPr>
              <a:t>Users want to know this</a:t>
            </a:r>
            <a:br>
              <a:rPr lang="en-US" sz="1600" b="0" i="0" dirty="0">
                <a:solidFill>
                  <a:srgbClr val="091E42"/>
                </a:solidFill>
                <a:effectLst/>
                <a:latin typeface="Charlie Text"/>
              </a:rPr>
            </a:br>
            <a:br>
              <a:rPr lang="en-US" sz="1600" b="0" i="0" dirty="0">
                <a:solidFill>
                  <a:srgbClr val="091E42"/>
                </a:solidFill>
                <a:effectLst/>
                <a:latin typeface="Charlie Text"/>
              </a:rPr>
            </a:br>
            <a:r>
              <a:rPr lang="en-US" sz="1600" b="0" i="0" dirty="0">
                <a:solidFill>
                  <a:srgbClr val="091E42"/>
                </a:solidFill>
                <a:effectLst/>
                <a:latin typeface="Charlie Text"/>
              </a:rPr>
              <a:t>—and so, you need SLAs, SLOs, and SLIs. </a:t>
            </a:r>
            <a:br>
              <a:rPr lang="en-US" sz="1600" dirty="0"/>
            </a:br>
            <a:endParaRPr lang="en-US" sz="1600" dirty="0"/>
          </a:p>
        </p:txBody>
      </p:sp>
      <p:pic>
        <p:nvPicPr>
          <p:cNvPr id="5" name="Content Placeholder 4">
            <a:extLst>
              <a:ext uri="{FF2B5EF4-FFF2-40B4-BE49-F238E27FC236}">
                <a16:creationId xmlns:a16="http://schemas.microsoft.com/office/drawing/2014/main" id="{DE09F28B-838D-4729-9644-E1C23D7B320E}"/>
              </a:ext>
            </a:extLst>
          </p:cNvPr>
          <p:cNvPicPr>
            <a:picLocks noChangeAspect="1"/>
          </p:cNvPicPr>
          <p:nvPr/>
        </p:nvPicPr>
        <p:blipFill>
          <a:blip r:embed="rId2"/>
          <a:stretch>
            <a:fillRect/>
          </a:stretch>
        </p:blipFill>
        <p:spPr>
          <a:xfrm>
            <a:off x="4654296" y="1764388"/>
            <a:ext cx="6155736" cy="3339485"/>
          </a:xfrm>
          <a:prstGeom prst="rect">
            <a:avLst/>
          </a:prstGeom>
        </p:spPr>
      </p:pic>
    </p:spTree>
    <p:extLst>
      <p:ext uri="{BB962C8B-B14F-4D97-AF65-F5344CB8AC3E}">
        <p14:creationId xmlns:p14="http://schemas.microsoft.com/office/powerpoint/2010/main" val="286167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68BB417-B68D-4428-8542-9D6D6B4C6060}"/>
              </a:ext>
            </a:extLst>
          </p:cNvPr>
          <p:cNvSpPr>
            <a:spLocks noGrp="1"/>
          </p:cNvSpPr>
          <p:nvPr>
            <p:ph type="title"/>
          </p:nvPr>
        </p:nvSpPr>
        <p:spPr>
          <a:xfrm>
            <a:off x="791546" y="2460256"/>
            <a:ext cx="9691687" cy="1325563"/>
          </a:xfrm>
        </p:spPr>
        <p:txBody>
          <a:bodyPr/>
          <a:lstStyle/>
          <a:p>
            <a:pPr algn="ctr"/>
            <a:r>
              <a:rPr lang="en-US" b="1" i="0" dirty="0">
                <a:solidFill>
                  <a:srgbClr val="253858"/>
                </a:solidFill>
                <a:effectLst/>
                <a:latin typeface="Charlie Display"/>
              </a:rPr>
              <a:t>SLA: Service Level Agreements</a:t>
            </a:r>
            <a:endParaRPr lang="en-US" b="1" dirty="0"/>
          </a:p>
        </p:txBody>
      </p:sp>
    </p:spTree>
    <p:extLst>
      <p:ext uri="{BB962C8B-B14F-4D97-AF65-F5344CB8AC3E}">
        <p14:creationId xmlns:p14="http://schemas.microsoft.com/office/powerpoint/2010/main" val="295960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03ED-D3AD-4B1A-8D2E-51F9B074B603}"/>
              </a:ext>
            </a:extLst>
          </p:cNvPr>
          <p:cNvSpPr>
            <a:spLocks noGrp="1"/>
          </p:cNvSpPr>
          <p:nvPr>
            <p:ph type="title"/>
          </p:nvPr>
        </p:nvSpPr>
        <p:spPr/>
        <p:txBody>
          <a:bodyPr/>
          <a:lstStyle/>
          <a:p>
            <a:r>
              <a:rPr lang="en-US" dirty="0"/>
              <a:t>What is SLA?</a:t>
            </a:r>
          </a:p>
        </p:txBody>
      </p:sp>
      <p:sp>
        <p:nvSpPr>
          <p:cNvPr id="3" name="Content Placeholder 2">
            <a:extLst>
              <a:ext uri="{FF2B5EF4-FFF2-40B4-BE49-F238E27FC236}">
                <a16:creationId xmlns:a16="http://schemas.microsoft.com/office/drawing/2014/main" id="{FF054B37-0C6D-495B-B05C-BC1FBB8A344B}"/>
              </a:ext>
            </a:extLst>
          </p:cNvPr>
          <p:cNvSpPr>
            <a:spLocks noGrp="1"/>
          </p:cNvSpPr>
          <p:nvPr>
            <p:ph idx="1"/>
          </p:nvPr>
        </p:nvSpPr>
        <p:spPr/>
        <p:txBody>
          <a:bodyPr/>
          <a:lstStyle/>
          <a:p>
            <a:pPr algn="l" fontAlgn="base"/>
            <a:r>
              <a:rPr lang="en-US" b="1" i="0" dirty="0">
                <a:solidFill>
                  <a:srgbClr val="091E42"/>
                </a:solidFill>
                <a:effectLst/>
                <a:latin typeface="Charlie Text"/>
              </a:rPr>
              <a:t>An SLA (service level agreement) is an agreement between provider and client about measurable metrics like uptime, responsiveness, and responsibilities. </a:t>
            </a:r>
            <a:endParaRPr lang="en-US" b="0" i="0" dirty="0">
              <a:solidFill>
                <a:srgbClr val="091E42"/>
              </a:solidFill>
              <a:effectLst/>
              <a:latin typeface="Charlie Text"/>
            </a:endParaRPr>
          </a:p>
          <a:p>
            <a:pPr algn="l" fontAlgn="base"/>
            <a:r>
              <a:rPr lang="en-US" b="0" i="0" dirty="0">
                <a:solidFill>
                  <a:srgbClr val="091E42"/>
                </a:solidFill>
                <a:effectLst/>
                <a:latin typeface="Charlie Text"/>
              </a:rPr>
              <a:t>These agreements are typically drawn up by a company’s new business and legal teams and they represent the promises you’re making to customers—and the consequences if you fail to live up to those promises. </a:t>
            </a:r>
          </a:p>
          <a:p>
            <a:pPr algn="l" fontAlgn="base"/>
            <a:r>
              <a:rPr lang="en-US" b="0" i="0" dirty="0">
                <a:solidFill>
                  <a:srgbClr val="091E42"/>
                </a:solidFill>
                <a:effectLst/>
                <a:latin typeface="Charlie Text"/>
              </a:rPr>
              <a:t>Typically, consequences include financial penalties, service credits, or license extensions.</a:t>
            </a:r>
          </a:p>
          <a:p>
            <a:endParaRPr lang="en-US" dirty="0"/>
          </a:p>
        </p:txBody>
      </p:sp>
    </p:spTree>
    <p:extLst>
      <p:ext uri="{BB962C8B-B14F-4D97-AF65-F5344CB8AC3E}">
        <p14:creationId xmlns:p14="http://schemas.microsoft.com/office/powerpoint/2010/main" val="363179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61DB-551A-4BF0-A3C4-8BDC6B31C01F}"/>
              </a:ext>
            </a:extLst>
          </p:cNvPr>
          <p:cNvSpPr>
            <a:spLocks noGrp="1"/>
          </p:cNvSpPr>
          <p:nvPr>
            <p:ph type="title"/>
          </p:nvPr>
        </p:nvSpPr>
        <p:spPr/>
        <p:txBody>
          <a:bodyPr/>
          <a:lstStyle/>
          <a:p>
            <a:r>
              <a:rPr lang="en-US" b="0" i="0" dirty="0">
                <a:solidFill>
                  <a:srgbClr val="253858"/>
                </a:solidFill>
                <a:effectLst/>
                <a:latin typeface="Charlie Display"/>
              </a:rPr>
              <a:t>The challenge of SLAs</a:t>
            </a:r>
            <a:endParaRPr lang="en-US" dirty="0"/>
          </a:p>
        </p:txBody>
      </p:sp>
      <p:sp>
        <p:nvSpPr>
          <p:cNvPr id="3" name="Content Placeholder 2">
            <a:extLst>
              <a:ext uri="{FF2B5EF4-FFF2-40B4-BE49-F238E27FC236}">
                <a16:creationId xmlns:a16="http://schemas.microsoft.com/office/drawing/2014/main" id="{0F326766-E52E-4952-9F31-CC50AE768F60}"/>
              </a:ext>
            </a:extLst>
          </p:cNvPr>
          <p:cNvSpPr>
            <a:spLocks noGrp="1"/>
          </p:cNvSpPr>
          <p:nvPr>
            <p:ph idx="1"/>
          </p:nvPr>
        </p:nvSpPr>
        <p:spPr/>
        <p:txBody>
          <a:bodyPr>
            <a:normAutofit lnSpcReduction="10000"/>
          </a:bodyPr>
          <a:lstStyle/>
          <a:p>
            <a:pPr algn="l" fontAlgn="base"/>
            <a:r>
              <a:rPr lang="en-US" b="1" i="0" dirty="0">
                <a:solidFill>
                  <a:srgbClr val="0052CC"/>
                </a:solidFill>
                <a:effectLst/>
                <a:latin typeface="Charlie Text"/>
              </a:rPr>
              <a:t>SLAs are notoriously difficult to measure, report on, and meet</a:t>
            </a:r>
            <a:r>
              <a:rPr lang="en-US" b="0" i="0" dirty="0">
                <a:solidFill>
                  <a:srgbClr val="091E42"/>
                </a:solidFill>
                <a:effectLst/>
                <a:latin typeface="Charlie Text"/>
              </a:rPr>
              <a:t>. These agreements—generally written by people who aren’t in the tech trenches themselves—often make promises that are difficult for teams to measure, don’t always align with current and ever-evolving business priorities, and don’t account for nuance. </a:t>
            </a:r>
          </a:p>
          <a:p>
            <a:pPr algn="l" fontAlgn="base"/>
            <a:r>
              <a:rPr lang="en-US" b="0" i="0" dirty="0">
                <a:solidFill>
                  <a:srgbClr val="091E42"/>
                </a:solidFill>
                <a:effectLst/>
                <a:latin typeface="Charlie Text"/>
              </a:rPr>
              <a:t>For example, an SLA may promise that teams will resolve reported issues with Product X within 24 hours. But that same SLA doesn’t spell out what happens if the client takes 24 hours to send answers or screenshots to help your team diagnose the problem. Does it mean the team’s 24-hour window been eaten up by client slow-downs or does the clock start and stop based on when clients respond? SLAs need to answer these questions, but they often fail to do so—a fact that has created a lot of animosity toward them from IT managers.</a:t>
            </a:r>
          </a:p>
          <a:p>
            <a:pPr algn="l" fontAlgn="base"/>
            <a:r>
              <a:rPr lang="en-US" b="0" i="0" dirty="0">
                <a:solidFill>
                  <a:srgbClr val="091E42"/>
                </a:solidFill>
                <a:effectLst/>
                <a:latin typeface="Charlie Text"/>
              </a:rPr>
              <a:t>For many experts, the answer to this challenge is, first and foremost, that tech should be involved in the creation of SLAs. The more IT and </a:t>
            </a:r>
            <a:r>
              <a:rPr lang="en-US" b="0" i="0" dirty="0">
                <a:effectLst/>
                <a:latin typeface="Charlie Text"/>
              </a:rPr>
              <a:t>DevOps </a:t>
            </a:r>
            <a:r>
              <a:rPr lang="en-US" b="0" i="0" dirty="0">
                <a:solidFill>
                  <a:srgbClr val="091E42"/>
                </a:solidFill>
                <a:effectLst/>
                <a:latin typeface="Charlie Text"/>
              </a:rPr>
              <a:t>collaborate with legal and business development to develop SLAs that address real-world scenarios, the more SLAs will start to reflect key realities, such as clients delaying their own issue resolution.</a:t>
            </a:r>
          </a:p>
        </p:txBody>
      </p:sp>
    </p:spTree>
    <p:extLst>
      <p:ext uri="{BB962C8B-B14F-4D97-AF65-F5344CB8AC3E}">
        <p14:creationId xmlns:p14="http://schemas.microsoft.com/office/powerpoint/2010/main" val="233709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6893-DC9E-4DA3-B432-EB3611B80183}"/>
              </a:ext>
            </a:extLst>
          </p:cNvPr>
          <p:cNvSpPr>
            <a:spLocks noGrp="1"/>
          </p:cNvSpPr>
          <p:nvPr>
            <p:ph type="title"/>
          </p:nvPr>
        </p:nvSpPr>
        <p:spPr/>
        <p:txBody>
          <a:bodyPr/>
          <a:lstStyle/>
          <a:p>
            <a:r>
              <a:rPr lang="en-US" b="0" i="0" dirty="0">
                <a:solidFill>
                  <a:srgbClr val="253858"/>
                </a:solidFill>
                <a:effectLst/>
                <a:latin typeface="Charlie Display"/>
              </a:rPr>
              <a:t>Who needs an SLA?</a:t>
            </a:r>
            <a:endParaRPr lang="en-US" dirty="0"/>
          </a:p>
        </p:txBody>
      </p:sp>
      <p:sp>
        <p:nvSpPr>
          <p:cNvPr id="3" name="Content Placeholder 2">
            <a:extLst>
              <a:ext uri="{FF2B5EF4-FFF2-40B4-BE49-F238E27FC236}">
                <a16:creationId xmlns:a16="http://schemas.microsoft.com/office/drawing/2014/main" id="{BAC16F2C-FC21-4442-931D-D8BB52822471}"/>
              </a:ext>
            </a:extLst>
          </p:cNvPr>
          <p:cNvSpPr>
            <a:spLocks noGrp="1"/>
          </p:cNvSpPr>
          <p:nvPr>
            <p:ph idx="1"/>
          </p:nvPr>
        </p:nvSpPr>
        <p:spPr/>
        <p:txBody>
          <a:bodyPr/>
          <a:lstStyle/>
          <a:p>
            <a:r>
              <a:rPr lang="en-US" b="0" i="0" dirty="0">
                <a:solidFill>
                  <a:srgbClr val="091E42"/>
                </a:solidFill>
                <a:effectLst/>
                <a:latin typeface="Charlie Text"/>
              </a:rPr>
              <a:t>An SLA is an agreement between a vendor and a paying customer. </a:t>
            </a:r>
          </a:p>
          <a:p>
            <a:r>
              <a:rPr lang="en-US" b="0" i="0" dirty="0">
                <a:solidFill>
                  <a:srgbClr val="091E42"/>
                </a:solidFill>
                <a:effectLst/>
                <a:latin typeface="Charlie Text"/>
              </a:rPr>
              <a:t>Companies providing a service to users for free are unlikely to want or need an SLA for those free users.</a:t>
            </a:r>
            <a:endParaRPr lang="en-US" dirty="0"/>
          </a:p>
        </p:txBody>
      </p:sp>
    </p:spTree>
    <p:extLst>
      <p:ext uri="{BB962C8B-B14F-4D97-AF65-F5344CB8AC3E}">
        <p14:creationId xmlns:p14="http://schemas.microsoft.com/office/powerpoint/2010/main" val="207720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68BB417-B68D-4428-8542-9D6D6B4C6060}"/>
              </a:ext>
            </a:extLst>
          </p:cNvPr>
          <p:cNvSpPr>
            <a:spLocks noGrp="1"/>
          </p:cNvSpPr>
          <p:nvPr>
            <p:ph type="title"/>
          </p:nvPr>
        </p:nvSpPr>
        <p:spPr>
          <a:xfrm>
            <a:off x="791546" y="2460256"/>
            <a:ext cx="9691687" cy="1325563"/>
          </a:xfrm>
        </p:spPr>
        <p:txBody>
          <a:bodyPr/>
          <a:lstStyle/>
          <a:p>
            <a:pPr algn="ctr"/>
            <a:r>
              <a:rPr lang="en-US" b="1" i="0" dirty="0">
                <a:solidFill>
                  <a:srgbClr val="253858"/>
                </a:solidFill>
                <a:effectLst/>
                <a:latin typeface="Charlie Display"/>
              </a:rPr>
              <a:t>SLO: Service Level Objectives</a:t>
            </a:r>
            <a:endParaRPr lang="en-US" b="1" dirty="0"/>
          </a:p>
        </p:txBody>
      </p:sp>
    </p:spTree>
    <p:extLst>
      <p:ext uri="{BB962C8B-B14F-4D97-AF65-F5344CB8AC3E}">
        <p14:creationId xmlns:p14="http://schemas.microsoft.com/office/powerpoint/2010/main" val="33018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A068-F88B-4E1A-865D-24BA6A1C11AA}"/>
              </a:ext>
            </a:extLst>
          </p:cNvPr>
          <p:cNvSpPr>
            <a:spLocks noGrp="1"/>
          </p:cNvSpPr>
          <p:nvPr>
            <p:ph type="title"/>
          </p:nvPr>
        </p:nvSpPr>
        <p:spPr/>
        <p:txBody>
          <a:bodyPr/>
          <a:lstStyle/>
          <a:p>
            <a:r>
              <a:rPr lang="en-US" b="0" i="0" dirty="0">
                <a:solidFill>
                  <a:srgbClr val="253858"/>
                </a:solidFill>
                <a:effectLst/>
                <a:latin typeface="Charlie Display"/>
              </a:rPr>
              <a:t>What is an SLO?</a:t>
            </a:r>
            <a:endParaRPr lang="en-US" dirty="0"/>
          </a:p>
        </p:txBody>
      </p:sp>
      <p:sp>
        <p:nvSpPr>
          <p:cNvPr id="3" name="Content Placeholder 2">
            <a:extLst>
              <a:ext uri="{FF2B5EF4-FFF2-40B4-BE49-F238E27FC236}">
                <a16:creationId xmlns:a16="http://schemas.microsoft.com/office/drawing/2014/main" id="{6C14E7D1-DB35-455B-8E99-99340598F281}"/>
              </a:ext>
            </a:extLst>
          </p:cNvPr>
          <p:cNvSpPr>
            <a:spLocks noGrp="1"/>
          </p:cNvSpPr>
          <p:nvPr>
            <p:ph idx="1"/>
          </p:nvPr>
        </p:nvSpPr>
        <p:spPr/>
        <p:txBody>
          <a:bodyPr/>
          <a:lstStyle/>
          <a:p>
            <a:r>
              <a:rPr lang="en-US" b="0" i="0" dirty="0">
                <a:solidFill>
                  <a:srgbClr val="091E42"/>
                </a:solidFill>
                <a:effectLst/>
                <a:latin typeface="Charlie Text"/>
              </a:rPr>
              <a:t>An SLO (service level objective) is an agreement within an SLA about a specific metric like uptime or response time. </a:t>
            </a:r>
          </a:p>
          <a:p>
            <a:r>
              <a:rPr lang="en-US" b="0" i="0" dirty="0">
                <a:solidFill>
                  <a:srgbClr val="091E42"/>
                </a:solidFill>
                <a:effectLst/>
                <a:latin typeface="Charlie Text"/>
              </a:rPr>
              <a:t>So, if the SLA is the formal agreement between you and your customer, SLOs are the individual promises you’re making to that customer. </a:t>
            </a:r>
          </a:p>
          <a:p>
            <a:r>
              <a:rPr lang="en-US" b="0" i="0" dirty="0">
                <a:solidFill>
                  <a:srgbClr val="091E42"/>
                </a:solidFill>
                <a:effectLst/>
                <a:latin typeface="Charlie Text"/>
              </a:rPr>
              <a:t>SLOs are what set customer expectations and tell IT and DevOps teams </a:t>
            </a:r>
            <a:r>
              <a:rPr lang="en-US" b="1" i="0" dirty="0">
                <a:solidFill>
                  <a:srgbClr val="0052CC"/>
                </a:solidFill>
                <a:effectLst/>
                <a:latin typeface="Charlie Text"/>
              </a:rPr>
              <a:t>what goals they need to hit and measure themselves against</a:t>
            </a:r>
            <a:r>
              <a:rPr lang="en-US" b="1" i="0" dirty="0">
                <a:solidFill>
                  <a:srgbClr val="091E42"/>
                </a:solidFill>
                <a:effectLst/>
                <a:latin typeface="Charlie Text"/>
              </a:rPr>
              <a:t>.</a:t>
            </a:r>
            <a:endParaRPr lang="en-US" b="1" dirty="0"/>
          </a:p>
        </p:txBody>
      </p:sp>
    </p:spTree>
    <p:extLst>
      <p:ext uri="{BB962C8B-B14F-4D97-AF65-F5344CB8AC3E}">
        <p14:creationId xmlns:p14="http://schemas.microsoft.com/office/powerpoint/2010/main" val="299295464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74</TotalTime>
  <Words>1648</Words>
  <Application>Microsoft Office PowerPoint</Application>
  <PresentationFormat>Widescreen</PresentationFormat>
  <Paragraphs>74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Schoolbook</vt:lpstr>
      <vt:lpstr>Charlie Display</vt:lpstr>
      <vt:lpstr>Charlie Text</vt:lpstr>
      <vt:lpstr>Wingdings 2</vt:lpstr>
      <vt:lpstr>View</vt:lpstr>
      <vt:lpstr>SLA, SLO, SLI’s</vt:lpstr>
      <vt:lpstr>Introduction</vt:lpstr>
      <vt:lpstr>Goal/Purpose:</vt:lpstr>
      <vt:lpstr>SLA: Service Level Agreements</vt:lpstr>
      <vt:lpstr>What is SLA?</vt:lpstr>
      <vt:lpstr>The challenge of SLAs</vt:lpstr>
      <vt:lpstr>Who needs an SLA?</vt:lpstr>
      <vt:lpstr>SLO: Service Level Objectives</vt:lpstr>
      <vt:lpstr>What is an SLO?</vt:lpstr>
      <vt:lpstr>The challenges of SLOs</vt:lpstr>
      <vt:lpstr>Who needs SLOs?</vt:lpstr>
      <vt:lpstr>SLI: Service Level Indicator</vt:lpstr>
      <vt:lpstr>What is an SLI?</vt:lpstr>
      <vt:lpstr>The challenges of SLIs</vt:lpstr>
      <vt:lpstr>Who needs SLIs?</vt:lpstr>
      <vt:lpstr>SLA, SLO, and SLI best practices</vt:lpstr>
      <vt:lpstr>Craft SLAs around customer expectations</vt:lpstr>
      <vt:lpstr>Use plain language in SLAs</vt:lpstr>
      <vt:lpstr>With SLOs, less is more</vt:lpstr>
      <vt:lpstr>Not every trackable metric  should be an SLI</vt:lpstr>
      <vt:lpstr>Include factors outside the  IT team’s control</vt:lpstr>
      <vt:lpstr>Build in an error budget</vt:lpstr>
      <vt:lpstr>Don’t shoot for the moon!</vt:lpstr>
      <vt:lpstr>How does this impact SREs?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 SLO, SLI’s</dc:title>
  <dc:creator>Sanskar Dwivedi</dc:creator>
  <cp:lastModifiedBy>Sanskar Dwivedi</cp:lastModifiedBy>
  <cp:revision>1</cp:revision>
  <dcterms:created xsi:type="dcterms:W3CDTF">2023-04-03T07:28:20Z</dcterms:created>
  <dcterms:modified xsi:type="dcterms:W3CDTF">2023-04-03T08:43:11Z</dcterms:modified>
</cp:coreProperties>
</file>