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5" r:id="rId9"/>
    <p:sldId id="264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2585" autoAdjust="0"/>
  </p:normalViewPr>
  <p:slideViewPr>
    <p:cSldViewPr snapToGrid="0">
      <p:cViewPr varScale="1">
        <p:scale>
          <a:sx n="54" d="100"/>
          <a:sy n="54" d="100"/>
        </p:scale>
        <p:origin x="114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rinav Saxena" userId="1ae1cb636c956b49" providerId="LiveId" clId="{3D40DB4B-8E00-40BA-9204-277439F83DB8}"/>
    <pc:docChg chg="undo custSel addSld modSld sldOrd">
      <pc:chgData name="Mrinav Saxena" userId="1ae1cb636c956b49" providerId="LiveId" clId="{3D40DB4B-8E00-40BA-9204-277439F83DB8}" dt="2025-09-20T18:06:24.157" v="703"/>
      <pc:docMkLst>
        <pc:docMk/>
      </pc:docMkLst>
      <pc:sldChg chg="modSp mod">
        <pc:chgData name="Mrinav Saxena" userId="1ae1cb636c956b49" providerId="LiveId" clId="{3D40DB4B-8E00-40BA-9204-277439F83DB8}" dt="2025-09-20T18:02:56.422" v="23" actId="20577"/>
        <pc:sldMkLst>
          <pc:docMk/>
          <pc:sldMk cId="2988230929" sldId="264"/>
        </pc:sldMkLst>
        <pc:spChg chg="mod">
          <ac:chgData name="Mrinav Saxena" userId="1ae1cb636c956b49" providerId="LiveId" clId="{3D40DB4B-8E00-40BA-9204-277439F83DB8}" dt="2025-09-20T18:02:56.422" v="23" actId="20577"/>
          <ac:spMkLst>
            <pc:docMk/>
            <pc:sldMk cId="2988230929" sldId="264"/>
            <ac:spMk id="5" creationId="{1A5A8427-A94F-8387-AA02-5D06EEAC6365}"/>
          </ac:spMkLst>
        </pc:spChg>
      </pc:sldChg>
      <pc:sldChg chg="modSp new mod ord">
        <pc:chgData name="Mrinav Saxena" userId="1ae1cb636c956b49" providerId="LiveId" clId="{3D40DB4B-8E00-40BA-9204-277439F83DB8}" dt="2025-09-20T18:06:24.157" v="703"/>
        <pc:sldMkLst>
          <pc:docMk/>
          <pc:sldMk cId="2632116336" sldId="265"/>
        </pc:sldMkLst>
        <pc:spChg chg="mod">
          <ac:chgData name="Mrinav Saxena" userId="1ae1cb636c956b49" providerId="LiveId" clId="{3D40DB4B-8E00-40BA-9204-277439F83DB8}" dt="2025-09-20T18:03:05.597" v="32" actId="20577"/>
          <ac:spMkLst>
            <pc:docMk/>
            <pc:sldMk cId="2632116336" sldId="265"/>
            <ac:spMk id="2" creationId="{BF3EE57E-5E45-CA90-0FCD-F27BF75D026D}"/>
          </ac:spMkLst>
        </pc:spChg>
        <pc:spChg chg="mod">
          <ac:chgData name="Mrinav Saxena" userId="1ae1cb636c956b49" providerId="LiveId" clId="{3D40DB4B-8E00-40BA-9204-277439F83DB8}" dt="2025-09-20T18:06:19.446" v="701" actId="20577"/>
          <ac:spMkLst>
            <pc:docMk/>
            <pc:sldMk cId="2632116336" sldId="265"/>
            <ac:spMk id="3" creationId="{FC84378D-7372-7709-4268-451C41F851DF}"/>
          </ac:spMkLst>
        </pc:spChg>
      </pc:sldChg>
    </pc:docChg>
  </pc:docChgLst>
  <pc:docChgLst>
    <pc:chgData name="Mrinav Saxena" userId="1ae1cb636c956b49" providerId="LiveId" clId="{A2E5E654-390A-46A7-A8C6-614B0BD28A59}"/>
    <pc:docChg chg="undo redo custSel addSld modSld">
      <pc:chgData name="Mrinav Saxena" userId="1ae1cb636c956b49" providerId="LiveId" clId="{A2E5E654-390A-46A7-A8C6-614B0BD28A59}" dt="2025-09-04T17:31:49.156" v="2924" actId="20577"/>
      <pc:docMkLst>
        <pc:docMk/>
      </pc:docMkLst>
      <pc:sldChg chg="modSp new mod">
        <pc:chgData name="Mrinav Saxena" userId="1ae1cb636c956b49" providerId="LiveId" clId="{A2E5E654-390A-46A7-A8C6-614B0BD28A59}" dt="2025-09-03T05:59:00.572" v="704" actId="20577"/>
        <pc:sldMkLst>
          <pc:docMk/>
          <pc:sldMk cId="2158570234" sldId="262"/>
        </pc:sldMkLst>
        <pc:spChg chg="mod">
          <ac:chgData name="Mrinav Saxena" userId="1ae1cb636c956b49" providerId="LiveId" clId="{A2E5E654-390A-46A7-A8C6-614B0BD28A59}" dt="2025-09-03T05:19:41.285" v="33" actId="20577"/>
          <ac:spMkLst>
            <pc:docMk/>
            <pc:sldMk cId="2158570234" sldId="262"/>
            <ac:spMk id="2" creationId="{1ECAD9DE-7B28-46B6-9CDB-A8CC82E8EDDD}"/>
          </ac:spMkLst>
        </pc:spChg>
        <pc:spChg chg="mod">
          <ac:chgData name="Mrinav Saxena" userId="1ae1cb636c956b49" providerId="LiveId" clId="{A2E5E654-390A-46A7-A8C6-614B0BD28A59}" dt="2025-09-03T05:59:00.572" v="704" actId="20577"/>
          <ac:spMkLst>
            <pc:docMk/>
            <pc:sldMk cId="2158570234" sldId="262"/>
            <ac:spMk id="3" creationId="{71F06692-38CD-FD23-5E69-A0402A835775}"/>
          </ac:spMkLst>
        </pc:spChg>
      </pc:sldChg>
      <pc:sldChg chg="modSp add mod modNotesTx">
        <pc:chgData name="Mrinav Saxena" userId="1ae1cb636c956b49" providerId="LiveId" clId="{A2E5E654-390A-46A7-A8C6-614B0BD28A59}" dt="2025-09-04T17:31:33.397" v="2915" actId="20577"/>
        <pc:sldMkLst>
          <pc:docMk/>
          <pc:sldMk cId="2974123424" sldId="263"/>
        </pc:sldMkLst>
        <pc:spChg chg="mod">
          <ac:chgData name="Mrinav Saxena" userId="1ae1cb636c956b49" providerId="LiveId" clId="{A2E5E654-390A-46A7-A8C6-614B0BD28A59}" dt="2025-09-04T17:31:33.397" v="2915" actId="20577"/>
          <ac:spMkLst>
            <pc:docMk/>
            <pc:sldMk cId="2974123424" sldId="263"/>
            <ac:spMk id="3" creationId="{9E5E3660-B1B0-863C-4590-7FA0B91F7D8C}"/>
          </ac:spMkLst>
        </pc:spChg>
      </pc:sldChg>
      <pc:sldChg chg="addSp delSp modSp new mod modClrScheme chgLayout">
        <pc:chgData name="Mrinav Saxena" userId="1ae1cb636c956b49" providerId="LiveId" clId="{A2E5E654-390A-46A7-A8C6-614B0BD28A59}" dt="2025-09-04T17:31:49.156" v="2924" actId="20577"/>
        <pc:sldMkLst>
          <pc:docMk/>
          <pc:sldMk cId="2988230929" sldId="264"/>
        </pc:sldMkLst>
        <pc:spChg chg="add mod ord">
          <ac:chgData name="Mrinav Saxena" userId="1ae1cb636c956b49" providerId="LiveId" clId="{A2E5E654-390A-46A7-A8C6-614B0BD28A59}" dt="2025-09-03T17:35:06.546" v="2466" actId="20577"/>
          <ac:spMkLst>
            <pc:docMk/>
            <pc:sldMk cId="2988230929" sldId="264"/>
            <ac:spMk id="4" creationId="{CBDFBB19-9E5B-A3F1-6C30-618BEBD0074C}"/>
          </ac:spMkLst>
        </pc:spChg>
        <pc:spChg chg="add mod ord">
          <ac:chgData name="Mrinav Saxena" userId="1ae1cb636c956b49" providerId="LiveId" clId="{A2E5E654-390A-46A7-A8C6-614B0BD28A59}" dt="2025-09-04T17:31:49.156" v="2924" actId="20577"/>
          <ac:spMkLst>
            <pc:docMk/>
            <pc:sldMk cId="2988230929" sldId="264"/>
            <ac:spMk id="5" creationId="{1A5A8427-A94F-8387-AA02-5D06EEAC636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A18496-2C08-4E1B-8E2C-B9C3C1BFD0C6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05557C-6348-43CC-A73A-4CBAAF49F6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268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5557C-6348-43CC-A73A-4CBAAF49F69E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7418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5557C-6348-43CC-A73A-4CBAAF49F69E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6110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  <a:solidFill>
            <a:schemeClr val="tx2"/>
          </a:solidFill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smtClean="0"/>
              <a:pPr/>
              <a:t>9/20/2025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346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040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9/20/2025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55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1444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9/20/2025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07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172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  <a:solidFill>
            <a:srgbClr val="0070C0"/>
          </a:solidFill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  <a:solidFill>
            <a:srgbClr val="0070C0"/>
          </a:solidFill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>
            <a:lvl1pPr>
              <a:buClr>
                <a:srgbClr val="0070C0"/>
              </a:buClr>
              <a:defRPr/>
            </a:lvl1pPr>
            <a:lvl2pPr>
              <a:buClr>
                <a:srgbClr val="0070C0"/>
              </a:buClr>
              <a:defRPr/>
            </a:lvl2pPr>
            <a:lvl3pPr>
              <a:buClr>
                <a:srgbClr val="0070C0"/>
              </a:buClr>
              <a:defRPr/>
            </a:lvl3pPr>
            <a:lvl4pPr>
              <a:buClr>
                <a:srgbClr val="0070C0"/>
              </a:buClr>
              <a:defRPr/>
            </a:lvl4pPr>
            <a:lvl5pPr>
              <a:buClr>
                <a:srgbClr val="0070C0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378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  <a:solidFill>
            <a:schemeClr val="accent5"/>
          </a:solidFill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  <a:solidFill>
            <a:schemeClr val="accent5"/>
          </a:solidFill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>
            <a:lvl1pPr>
              <a:buClr>
                <a:schemeClr val="accent5"/>
              </a:buClr>
              <a:defRPr/>
            </a:lvl1pPr>
            <a:lvl2pPr>
              <a:buClr>
                <a:schemeClr val="accent5"/>
              </a:buClr>
              <a:defRPr/>
            </a:lvl2pPr>
            <a:lvl3pPr>
              <a:buClr>
                <a:schemeClr val="accent5"/>
              </a:buClr>
              <a:defRPr/>
            </a:lvl3pPr>
            <a:lvl4pPr>
              <a:buClr>
                <a:schemeClr val="accent5"/>
              </a:buClr>
              <a:defRPr/>
            </a:lvl4pPr>
            <a:lvl5pPr>
              <a:buClr>
                <a:schemeClr val="accent5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196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9/20/2025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778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9/20/2025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521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9/20/2025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268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58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9/20/2025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840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417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20" r:id="rId3"/>
    <p:sldLayoutId id="2147483721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ass-kul.github.io/" TargetMode="External"/><Relationship Id="rId2" Type="http://schemas.openxmlformats.org/officeDocument/2006/relationships/hyperlink" Target="https://veripool.org/guide/latest/exe_verilator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FB579-D184-2F39-D990-FE98D384DC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RISC-V PROCESSOR DESIGN &amp; SIMULATION ENVIRONMENT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C84912-AE2B-9697-966A-874296CB4B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Mrinav Saxena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760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1909BB4-5187-B06F-B493-9586FAD68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F7BD49-804D-739A-58E3-141DB9312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https://veripool.org/guide/latest/exe_verilator.html</a:t>
            </a:r>
            <a:endParaRPr lang="en-IN" dirty="0"/>
          </a:p>
          <a:p>
            <a:r>
              <a:rPr lang="en-IN">
                <a:hlinkClick r:id="rId3"/>
              </a:rPr>
              <a:t>https://cass-kul.github.io/</a:t>
            </a:r>
            <a:endParaRPr lang="en-IN"/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1337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64D76-144A-D478-EFAB-C146D2478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21F3A-B496-5897-01F6-43EFBAA38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I’m revising Computer Organization And Design (The Hardware/Software Interface: RISC-V Edition) by Patterson and Hennessy. </a:t>
            </a:r>
          </a:p>
          <a:p>
            <a:endParaRPr lang="en-US" dirty="0"/>
          </a:p>
          <a:p>
            <a:r>
              <a:rPr lang="en-US" dirty="0"/>
              <a:t>Earlier in 2020, when I took up Computer Architecture in college, I implemented a basic RISC-V processor in Verilog. I incorporated several architectural optimizations which I read about in Patterson &amp; Hennessy.</a:t>
            </a:r>
          </a:p>
          <a:p>
            <a:r>
              <a:rPr lang="en-US" dirty="0"/>
              <a:t>To simulate (and carry out rudimentary verification on) my implementation, I wrote a script to translate RISC-V assembly to machine code, which I then loaded into my testbench during a run. Reviews were manual.</a:t>
            </a:r>
          </a:p>
          <a:p>
            <a:endParaRPr lang="en-US" dirty="0"/>
          </a:p>
          <a:p>
            <a:r>
              <a:rPr lang="en-IN" dirty="0"/>
              <a:t>Having worked as a design verification engineer in the industry for 4 years, I wanted to revisit this.</a:t>
            </a:r>
          </a:p>
        </p:txBody>
      </p:sp>
    </p:spTree>
    <p:extLst>
      <p:ext uri="{BB962C8B-B14F-4D97-AF65-F5344CB8AC3E}">
        <p14:creationId xmlns:p14="http://schemas.microsoft.com/office/powerpoint/2010/main" val="4151146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3928D-293A-1110-D245-24866279E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A7330-F609-B790-6941-5F8433E17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order to correlate my learnings with actual code, I am setting up an environment which would take -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a C file (or project), and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a processor-memory testbench</a:t>
            </a:r>
          </a:p>
          <a:p>
            <a:pPr marL="0" indent="0">
              <a:buNone/>
            </a:pPr>
            <a:r>
              <a:rPr lang="en-US" dirty="0"/>
              <a:t>… and simulate a run of this code – testbench pair.</a:t>
            </a:r>
          </a:p>
          <a:p>
            <a:r>
              <a:rPr lang="en-US" dirty="0"/>
              <a:t>It should support –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Multiple test sequences (different C files as testcases, or mini-benchmarks)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Multiple testbenches (to separate different implementations, and compare them on different runs)</a:t>
            </a:r>
          </a:p>
          <a:p>
            <a:r>
              <a:rPr lang="en-US" dirty="0"/>
              <a:t>It would also be nice to have a verification set-up in order to gauge the functional correctness of an implementation, as well as extract its performance metrics. </a:t>
            </a:r>
          </a:p>
        </p:txBody>
      </p:sp>
    </p:spTree>
    <p:extLst>
      <p:ext uri="{BB962C8B-B14F-4D97-AF65-F5344CB8AC3E}">
        <p14:creationId xmlns:p14="http://schemas.microsoft.com/office/powerpoint/2010/main" val="351193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6BC5F-53FE-4AC4-1763-09275CE2E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10169-424B-8AB4-C412-9ED89794D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environment is based on one top-level script that (as of now) –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/>
              <a:t>Compiles a particular C file, and builds the corresponding ELFs and .hex files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/>
              <a:t>Compiles the HDL design and testbench files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/>
              <a:t>Runs this simulation</a:t>
            </a:r>
          </a:p>
          <a:p>
            <a:r>
              <a:rPr lang="en-IN" dirty="0"/>
              <a:t>Tools and Languages of choice (I’m running this on Windows PowerShell) –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/>
              <a:t>GCC (</a:t>
            </a:r>
            <a:r>
              <a:rPr lang="en-IN" dirty="0" err="1"/>
              <a:t>riscv</a:t>
            </a:r>
            <a:r>
              <a:rPr lang="en-IN" dirty="0"/>
              <a:t>-none-elf-</a:t>
            </a:r>
            <a:r>
              <a:rPr lang="en-IN" dirty="0" err="1"/>
              <a:t>gcc</a:t>
            </a:r>
            <a:r>
              <a:rPr lang="en-IN" dirty="0"/>
              <a:t>) to compile C code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 err="1"/>
              <a:t>Verilator</a:t>
            </a:r>
            <a:r>
              <a:rPr lang="en-IN" dirty="0"/>
              <a:t> to compile the design and testbench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/>
              <a:t>C++ for the top level TB wrapper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 err="1"/>
              <a:t>SystemVerilog</a:t>
            </a:r>
            <a:r>
              <a:rPr lang="en-IN" dirty="0"/>
              <a:t> for RTL and TBs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/>
              <a:t>Python for the top-level script</a:t>
            </a:r>
          </a:p>
        </p:txBody>
      </p:sp>
    </p:spTree>
    <p:extLst>
      <p:ext uri="{BB962C8B-B14F-4D97-AF65-F5344CB8AC3E}">
        <p14:creationId xmlns:p14="http://schemas.microsoft.com/office/powerpoint/2010/main" val="3989451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485E7-5C95-BFBB-C7EB-75A83227B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Structure</a:t>
            </a:r>
            <a:br>
              <a:rPr lang="en-US" dirty="0"/>
            </a:br>
            <a:r>
              <a:rPr lang="en-US" dirty="0"/>
              <a:t>(so far)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E06C9-4467-CD3D-CA1F-94F0F2AD1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1600" b="1" dirty="0"/>
              <a:t>riscv_verif0</a:t>
            </a:r>
          </a:p>
          <a:p>
            <a:pPr lvl="1">
              <a:lnSpc>
                <a:spcPct val="100000"/>
              </a:lnSpc>
            </a:pPr>
            <a:r>
              <a:rPr lang="en-US" b="1" dirty="0"/>
              <a:t>code</a:t>
            </a:r>
            <a:r>
              <a:rPr lang="en-IN" dirty="0"/>
              <a:t> (C files)</a:t>
            </a:r>
          </a:p>
          <a:p>
            <a:pPr lvl="2">
              <a:lnSpc>
                <a:spcPct val="100000"/>
              </a:lnSpc>
            </a:pPr>
            <a:r>
              <a:rPr lang="en-IN" sz="1600" dirty="0"/>
              <a:t>(e.g.) </a:t>
            </a:r>
            <a:r>
              <a:rPr lang="en-IN" sz="1600" b="1" dirty="0">
                <a:solidFill>
                  <a:srgbClr val="00B050"/>
                </a:solidFill>
              </a:rPr>
              <a:t>rv32i_coverage.c</a:t>
            </a:r>
          </a:p>
          <a:p>
            <a:pPr lvl="1">
              <a:lnSpc>
                <a:spcPct val="100000"/>
              </a:lnSpc>
            </a:pPr>
            <a:r>
              <a:rPr lang="en-US" b="1" dirty="0" err="1"/>
              <a:t>rtl</a:t>
            </a:r>
            <a:r>
              <a:rPr lang="en-US" b="1" dirty="0"/>
              <a:t> </a:t>
            </a:r>
            <a:r>
              <a:rPr lang="en-US" dirty="0"/>
              <a:t>(</a:t>
            </a:r>
            <a:r>
              <a:rPr lang="en-US" dirty="0" err="1"/>
              <a:t>SystemVerilog</a:t>
            </a:r>
            <a:r>
              <a:rPr lang="en-US" dirty="0"/>
              <a:t> files)</a:t>
            </a:r>
            <a:endParaRPr lang="en-US" b="1" dirty="0"/>
          </a:p>
          <a:p>
            <a:pPr lvl="2">
              <a:lnSpc>
                <a:spcPct val="100000"/>
              </a:lnSpc>
            </a:pPr>
            <a:r>
              <a:rPr lang="en-US" sz="1600" dirty="0"/>
              <a:t>core </a:t>
            </a:r>
          </a:p>
          <a:p>
            <a:pPr lvl="3">
              <a:lnSpc>
                <a:spcPct val="100000"/>
              </a:lnSpc>
            </a:pPr>
            <a:r>
              <a:rPr lang="en-US" sz="1600" dirty="0" err="1"/>
              <a:t>single_cycle</a:t>
            </a:r>
            <a:endParaRPr lang="en-US" sz="1600" dirty="0"/>
          </a:p>
          <a:p>
            <a:pPr lvl="2">
              <a:lnSpc>
                <a:spcPct val="100000"/>
              </a:lnSpc>
            </a:pPr>
            <a:r>
              <a:rPr lang="en-US" sz="1600" dirty="0"/>
              <a:t>mem</a:t>
            </a:r>
          </a:p>
          <a:p>
            <a:pPr lvl="3">
              <a:lnSpc>
                <a:spcPct val="100000"/>
              </a:lnSpc>
            </a:pPr>
            <a:r>
              <a:rPr lang="en-US" sz="1600" dirty="0" err="1"/>
              <a:t>mem_zerolat</a:t>
            </a:r>
            <a:endParaRPr lang="en-US" sz="1600" dirty="0"/>
          </a:p>
          <a:p>
            <a:pPr lvl="1">
              <a:lnSpc>
                <a:spcPct val="100000"/>
              </a:lnSpc>
            </a:pPr>
            <a:r>
              <a:rPr lang="en-US" b="1" dirty="0"/>
              <a:t>sim</a:t>
            </a:r>
          </a:p>
          <a:p>
            <a:pPr lvl="2">
              <a:lnSpc>
                <a:spcPct val="100000"/>
              </a:lnSpc>
            </a:pPr>
            <a:r>
              <a:rPr lang="en-US" sz="1600" dirty="0"/>
              <a:t>build (contains </a:t>
            </a:r>
            <a:r>
              <a:rPr lang="en-US" sz="1600" dirty="0" err="1"/>
              <a:t>Verilator</a:t>
            </a:r>
            <a:r>
              <a:rPr lang="en-US" sz="1600" dirty="0"/>
              <a:t> outputs)</a:t>
            </a:r>
          </a:p>
          <a:p>
            <a:pPr lvl="2">
              <a:lnSpc>
                <a:spcPct val="100000"/>
              </a:lnSpc>
            </a:pPr>
            <a:r>
              <a:rPr lang="en-US" sz="1600" dirty="0"/>
              <a:t>images (contains ELFs, disassembly and hex files)</a:t>
            </a:r>
          </a:p>
          <a:p>
            <a:pPr lvl="2">
              <a:lnSpc>
                <a:spcPct val="100000"/>
              </a:lnSpc>
            </a:pPr>
            <a:r>
              <a:rPr lang="en-US" sz="1600" dirty="0"/>
              <a:t>scripts</a:t>
            </a:r>
          </a:p>
          <a:p>
            <a:pPr lvl="2">
              <a:lnSpc>
                <a:spcPct val="100000"/>
              </a:lnSpc>
            </a:pPr>
            <a:r>
              <a:rPr lang="en-US" sz="1600" dirty="0"/>
              <a:t>runs</a:t>
            </a:r>
          </a:p>
          <a:p>
            <a:pPr lvl="3">
              <a:lnSpc>
                <a:spcPct val="100000"/>
              </a:lnSpc>
            </a:pPr>
            <a:r>
              <a:rPr lang="en-US" sz="1400" dirty="0"/>
              <a:t>(e.g.) </a:t>
            </a:r>
            <a:r>
              <a:rPr lang="en-US" sz="1400" b="1" dirty="0">
                <a:solidFill>
                  <a:srgbClr val="00B050"/>
                </a:solidFill>
              </a:rPr>
              <a:t>rv32i_coverage</a:t>
            </a:r>
            <a:r>
              <a:rPr lang="en-US" sz="1400" b="1" dirty="0"/>
              <a:t>_on_</a:t>
            </a:r>
            <a:r>
              <a:rPr lang="en-US" sz="1400" b="1" dirty="0">
                <a:solidFill>
                  <a:srgbClr val="0070C0"/>
                </a:solidFill>
              </a:rPr>
              <a:t>sanity</a:t>
            </a:r>
          </a:p>
          <a:p>
            <a:pPr lvl="4">
              <a:lnSpc>
                <a:spcPct val="100000"/>
              </a:lnSpc>
            </a:pPr>
            <a:r>
              <a:rPr lang="en-US" sz="1400" dirty="0"/>
              <a:t>log files, disassembly and hex files</a:t>
            </a:r>
          </a:p>
          <a:p>
            <a:pPr lvl="4">
              <a:lnSpc>
                <a:spcPct val="100000"/>
              </a:lnSpc>
            </a:pPr>
            <a:r>
              <a:rPr lang="en-US" sz="1400" dirty="0" err="1"/>
              <a:t>dump.fst</a:t>
            </a:r>
            <a:r>
              <a:rPr lang="en-US" sz="1400" dirty="0"/>
              <a:t> (</a:t>
            </a:r>
            <a:r>
              <a:rPr lang="en-US" sz="1400" dirty="0" err="1"/>
              <a:t>wavedump</a:t>
            </a:r>
            <a:r>
              <a:rPr lang="en-US" sz="1400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b="1" dirty="0"/>
              <a:t>tb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(e.g.) </a:t>
            </a:r>
            <a:r>
              <a:rPr lang="en-US" b="1" dirty="0">
                <a:solidFill>
                  <a:srgbClr val="0070C0"/>
                </a:solidFill>
              </a:rPr>
              <a:t>sanity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317E3BB-9813-7C2A-3F3F-5EAB21F0F265}"/>
              </a:ext>
            </a:extLst>
          </p:cNvPr>
          <p:cNvCxnSpPr>
            <a:cxnSpLocks/>
          </p:cNvCxnSpPr>
          <p:nvPr/>
        </p:nvCxnSpPr>
        <p:spPr>
          <a:xfrm>
            <a:off x="8332342" y="1816100"/>
            <a:ext cx="0" cy="28194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FC9354AF-8395-B362-A862-34C0753CB934}"/>
              </a:ext>
            </a:extLst>
          </p:cNvPr>
          <p:cNvCxnSpPr>
            <a:cxnSpLocks/>
          </p:cNvCxnSpPr>
          <p:nvPr/>
        </p:nvCxnSpPr>
        <p:spPr>
          <a:xfrm flipV="1">
            <a:off x="7429500" y="4745567"/>
            <a:ext cx="2201333" cy="1064683"/>
          </a:xfrm>
          <a:prstGeom prst="bentConnector3">
            <a:avLst>
              <a:gd name="adj1" fmla="val 13325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1463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AD9DE-7B28-46B6-9CDB-A8CC82E8E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sim/scripts/run</a:t>
            </a:r>
            <a:br>
              <a:rPr lang="en-US" dirty="0"/>
            </a:br>
            <a:r>
              <a:rPr lang="en-US" dirty="0"/>
              <a:t>run_sim.py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06692-38CD-FD23-5E69-A0402A835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Primary arguments :</a:t>
            </a:r>
          </a:p>
          <a:p>
            <a:pPr lvl="1"/>
            <a:r>
              <a:rPr lang="en-IN" dirty="0"/>
              <a:t>-code  </a:t>
            </a:r>
            <a:r>
              <a:rPr lang="en-IN" dirty="0">
                <a:sym typeface="Wingdings" panose="05000000000000000000" pitchFamily="2" charset="2"/>
              </a:rPr>
              <a:t> C file which is compiled for a run</a:t>
            </a:r>
          </a:p>
          <a:p>
            <a:pPr lvl="1"/>
            <a:r>
              <a:rPr lang="en-IN" dirty="0">
                <a:sym typeface="Wingdings" panose="05000000000000000000" pitchFamily="2" charset="2"/>
              </a:rPr>
              <a:t>-tb  path to testbench directory for a run</a:t>
            </a:r>
          </a:p>
          <a:p>
            <a:r>
              <a:rPr lang="en-IN" dirty="0">
                <a:sym typeface="Wingdings" panose="05000000000000000000" pitchFamily="2" charset="2"/>
              </a:rPr>
              <a:t>Flow 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>
                <a:sym typeface="Wingdings" panose="05000000000000000000" pitchFamily="2" charset="2"/>
              </a:rPr>
              <a:t>Create run directory – sim/runs/&lt;</a:t>
            </a:r>
            <a:r>
              <a:rPr lang="en-IN" dirty="0" err="1">
                <a:sym typeface="Wingdings" panose="05000000000000000000" pitchFamily="2" charset="2"/>
              </a:rPr>
              <a:t>c_filename</a:t>
            </a:r>
            <a:r>
              <a:rPr lang="en-IN" dirty="0">
                <a:sym typeface="Wingdings" panose="05000000000000000000" pitchFamily="2" charset="2"/>
              </a:rPr>
              <a:t>&gt;_on_&lt;</a:t>
            </a:r>
            <a:r>
              <a:rPr lang="en-IN" dirty="0" err="1">
                <a:sym typeface="Wingdings" panose="05000000000000000000" pitchFamily="2" charset="2"/>
              </a:rPr>
              <a:t>tb_dir_name</a:t>
            </a:r>
            <a:r>
              <a:rPr lang="en-IN" dirty="0">
                <a:sym typeface="Wingdings" panose="05000000000000000000" pitchFamily="2" charset="2"/>
              </a:rPr>
              <a:t>&gt;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>
                <a:sym typeface="Wingdings" panose="05000000000000000000" pitchFamily="2" charset="2"/>
              </a:rPr>
              <a:t>Compile C code (</a:t>
            </a:r>
            <a:r>
              <a:rPr lang="en-IN" dirty="0" err="1"/>
              <a:t>riscv</a:t>
            </a:r>
            <a:r>
              <a:rPr lang="en-IN" dirty="0"/>
              <a:t>-none-elf-</a:t>
            </a:r>
            <a:r>
              <a:rPr lang="en-IN" dirty="0" err="1"/>
              <a:t>gcc</a:t>
            </a:r>
            <a:r>
              <a:rPr lang="en-IN" dirty="0">
                <a:sym typeface="Wingdings" panose="05000000000000000000" pitchFamily="2" charset="2"/>
              </a:rPr>
              <a:t>) and build hex files</a:t>
            </a:r>
          </a:p>
          <a:p>
            <a:pPr lvl="2"/>
            <a:r>
              <a:rPr lang="en-IN" dirty="0">
                <a:sym typeface="Wingdings" panose="05000000000000000000" pitchFamily="2" charset="2"/>
              </a:rPr>
              <a:t>ELFs, .bin, .</a:t>
            </a:r>
            <a:r>
              <a:rPr lang="en-IN" dirty="0" err="1">
                <a:sym typeface="Wingdings" panose="05000000000000000000" pitchFamily="2" charset="2"/>
              </a:rPr>
              <a:t>disasm</a:t>
            </a:r>
            <a:r>
              <a:rPr lang="en-IN" dirty="0">
                <a:sym typeface="Wingdings" panose="05000000000000000000" pitchFamily="2" charset="2"/>
              </a:rPr>
              <a:t>, .s and .hex files generated in sim/images/&lt;</a:t>
            </a:r>
            <a:r>
              <a:rPr lang="en-IN" dirty="0" err="1">
                <a:sym typeface="Wingdings" panose="05000000000000000000" pitchFamily="2" charset="2"/>
              </a:rPr>
              <a:t>c_filename</a:t>
            </a:r>
            <a:r>
              <a:rPr lang="en-IN" dirty="0">
                <a:sym typeface="Wingdings" panose="05000000000000000000" pitchFamily="2" charset="2"/>
              </a:rPr>
              <a:t>&gt;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>
                <a:sym typeface="Wingdings" panose="05000000000000000000" pitchFamily="2" charset="2"/>
              </a:rPr>
              <a:t>Copy hex files into run directory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>
                <a:sym typeface="Wingdings" panose="05000000000000000000" pitchFamily="2" charset="2"/>
              </a:rPr>
              <a:t>Run </a:t>
            </a:r>
            <a:r>
              <a:rPr lang="en-IN" dirty="0" err="1">
                <a:sym typeface="Wingdings" panose="05000000000000000000" pitchFamily="2" charset="2"/>
              </a:rPr>
              <a:t>verilator</a:t>
            </a:r>
            <a:r>
              <a:rPr lang="en-IN" dirty="0">
                <a:sym typeface="Wingdings" panose="05000000000000000000" pitchFamily="2" charset="2"/>
              </a:rPr>
              <a:t> command</a:t>
            </a:r>
          </a:p>
          <a:p>
            <a:pPr lvl="2"/>
            <a:r>
              <a:rPr lang="en-IN" dirty="0">
                <a:sym typeface="Wingdings" panose="05000000000000000000" pitchFamily="2" charset="2"/>
              </a:rPr>
              <a:t>Build files generated in sim/build/&lt;</a:t>
            </a:r>
            <a:r>
              <a:rPr lang="en-IN" dirty="0" err="1">
                <a:sym typeface="Wingdings" panose="05000000000000000000" pitchFamily="2" charset="2"/>
              </a:rPr>
              <a:t>c_filename</a:t>
            </a:r>
            <a:r>
              <a:rPr lang="en-IN" dirty="0">
                <a:sym typeface="Wingdings" panose="05000000000000000000" pitchFamily="2" charset="2"/>
              </a:rPr>
              <a:t>&gt;_on_&lt;</a:t>
            </a:r>
            <a:r>
              <a:rPr lang="en-IN" dirty="0" err="1">
                <a:sym typeface="Wingdings" panose="05000000000000000000" pitchFamily="2" charset="2"/>
              </a:rPr>
              <a:t>tb_dir_name</a:t>
            </a:r>
            <a:r>
              <a:rPr lang="en-IN" dirty="0">
                <a:sym typeface="Wingdings" panose="05000000000000000000" pitchFamily="2" charset="2"/>
              </a:rPr>
              <a:t>&gt;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>
                <a:sym typeface="Wingdings" panose="05000000000000000000" pitchFamily="2" charset="2"/>
              </a:rPr>
              <a:t>Build </a:t>
            </a:r>
            <a:r>
              <a:rPr lang="en-IN" dirty="0" err="1">
                <a:sym typeface="Wingdings" panose="05000000000000000000" pitchFamily="2" charset="2"/>
              </a:rPr>
              <a:t>verilated</a:t>
            </a:r>
            <a:r>
              <a:rPr lang="en-IN" dirty="0">
                <a:sym typeface="Wingdings" panose="05000000000000000000" pitchFamily="2" charset="2"/>
              </a:rPr>
              <a:t> make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>
                <a:sym typeface="Wingdings" panose="05000000000000000000" pitchFamily="2" charset="2"/>
              </a:rPr>
              <a:t>Run simulation (sim/build/V&lt;</a:t>
            </a:r>
            <a:r>
              <a:rPr lang="en-IN" dirty="0" err="1">
                <a:sym typeface="Wingdings" panose="05000000000000000000" pitchFamily="2" charset="2"/>
              </a:rPr>
              <a:t>tb_filename</a:t>
            </a:r>
            <a:r>
              <a:rPr lang="en-IN" dirty="0">
                <a:sym typeface="Wingdings" panose="05000000000000000000" pitchFamily="2" charset="2"/>
              </a:rPr>
              <a:t>&gt;.exe)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8570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6A7CAC-2A21-2661-3F24-FBB1548955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CAF22-1917-2BF2-4E35-F428B8DB2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sim/scripts/run</a:t>
            </a:r>
            <a:br>
              <a:rPr lang="en-US" dirty="0"/>
            </a:br>
            <a:r>
              <a:rPr lang="en-US" dirty="0"/>
              <a:t>run_sim.py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E3660-B1B0-863C-4590-7FA0B91F7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(Currently) </a:t>
            </a:r>
            <a:r>
              <a:rPr lang="en-US" dirty="0" err="1"/>
              <a:t>imem.hex</a:t>
            </a:r>
            <a:r>
              <a:rPr lang="en-US" dirty="0"/>
              <a:t> and </a:t>
            </a:r>
            <a:r>
              <a:rPr lang="en-US" dirty="0" err="1"/>
              <a:t>dmem.hex</a:t>
            </a:r>
            <a:r>
              <a:rPr lang="en-US" dirty="0"/>
              <a:t> are generated separately during the C build phase.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&lt;</a:t>
            </a:r>
            <a:r>
              <a:rPr lang="en-US" dirty="0" err="1"/>
              <a:t>tb_dir_path</a:t>
            </a:r>
            <a:r>
              <a:rPr lang="en-US" dirty="0"/>
              <a:t>&gt;/</a:t>
            </a:r>
            <a:r>
              <a:rPr lang="en-US" dirty="0" err="1"/>
              <a:t>startup.s</a:t>
            </a:r>
            <a:r>
              <a:rPr lang="en-US" dirty="0"/>
              <a:t> was needed to ensure PC jumps to main() after it starts (from 0x00).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Arguments –CFLAGS and –LDFLAGS in the </a:t>
            </a:r>
            <a:r>
              <a:rPr lang="en-US" dirty="0" err="1"/>
              <a:t>verilator</a:t>
            </a:r>
            <a:r>
              <a:rPr lang="en-US" dirty="0"/>
              <a:t> command are a workaround since it wasn’t able to find </a:t>
            </a:r>
            <a:r>
              <a:rPr lang="en-US" dirty="0" err="1"/>
              <a:t>zlib.h</a:t>
            </a:r>
            <a:r>
              <a:rPr lang="en-US" dirty="0"/>
              <a:t>. (Also, </a:t>
            </a:r>
            <a:r>
              <a:rPr lang="en-IN" dirty="0"/>
              <a:t>-DWIN32 -D_WIN32 -D__MINGW64__).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Environment variable VERILATOR_ROOT is being set before running the make command.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Also, MINGW64 bin path is given priority over Cygwin GCC as the make command confuses the two otherwise.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 err="1"/>
              <a:t>sys.stdout.flush</a:t>
            </a:r>
            <a:r>
              <a:rPr lang="en-IN" dirty="0"/>
              <a:t>() is just to flush the terminal output, otherwise line breaks might not be processed correctly during and after the make step.</a:t>
            </a:r>
          </a:p>
        </p:txBody>
      </p:sp>
    </p:spTree>
    <p:extLst>
      <p:ext uri="{BB962C8B-B14F-4D97-AF65-F5344CB8AC3E}">
        <p14:creationId xmlns:p14="http://schemas.microsoft.com/office/powerpoint/2010/main" val="2974123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EE57E-5E45-CA90-0FCD-F27BF75D0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 Plan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4378D-7372-7709-4268-451C41F85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In order to check the functional correctness of an implementation, the plan is to –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Compare any test run’s resultant memory (</a:t>
            </a:r>
            <a:r>
              <a:rPr lang="en-US" dirty="0" err="1"/>
              <a:t>res_dmem.hex</a:t>
            </a:r>
            <a:r>
              <a:rPr lang="en-US" dirty="0"/>
              <a:t>) with that of the same test on </a:t>
            </a:r>
            <a:r>
              <a:rPr lang="en-US" dirty="0" err="1"/>
              <a:t>single_cycle_core</a:t>
            </a:r>
            <a:r>
              <a:rPr lang="en-US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Compare </a:t>
            </a:r>
            <a:r>
              <a:rPr lang="en-US" dirty="0" err="1"/>
              <a:t>pc_seq.hex</a:t>
            </a:r>
            <a:r>
              <a:rPr lang="en-US" dirty="0"/>
              <a:t> to confirm that fetch order is the same, though this will become problematic if pre-fetch / speculative logic is added.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Find a way to confirm if commits are in order.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Some infra in the testbench (needs to be common and easily importable) for building a tarmac log.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From a performance perspective, some infra is needed to tally CPI, stalls, etc.</a:t>
            </a:r>
          </a:p>
        </p:txBody>
      </p:sp>
    </p:spTree>
    <p:extLst>
      <p:ext uri="{BB962C8B-B14F-4D97-AF65-F5344CB8AC3E}">
        <p14:creationId xmlns:p14="http://schemas.microsoft.com/office/powerpoint/2010/main" val="2632116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BDFBB19-9E5B-A3F1-6C30-618BEBD00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TBD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A5A8427-A94F-8387-AA02-5D06EEAC6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Environment</a:t>
            </a:r>
          </a:p>
          <a:p>
            <a:pPr lvl="1"/>
            <a:r>
              <a:rPr lang="en-IN" dirty="0"/>
              <a:t>Add testbench infra / classes that run checks on code</a:t>
            </a:r>
          </a:p>
          <a:p>
            <a:pPr lvl="1"/>
            <a:r>
              <a:rPr lang="en-IN" dirty="0"/>
              <a:t>Add testbench infra / classes that track execution performance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Implementation</a:t>
            </a:r>
          </a:p>
          <a:p>
            <a:pPr lvl="1"/>
            <a:r>
              <a:rPr lang="en-US" dirty="0"/>
              <a:t>Exceptions, Traps and Interrupts</a:t>
            </a:r>
          </a:p>
          <a:p>
            <a:pPr lvl="1"/>
            <a:r>
              <a:rPr lang="en-US" dirty="0"/>
              <a:t>Pipelined Multi Cycle Core, hierarchical memory</a:t>
            </a:r>
          </a:p>
        </p:txBody>
      </p:sp>
    </p:spTree>
    <p:extLst>
      <p:ext uri="{BB962C8B-B14F-4D97-AF65-F5344CB8AC3E}">
        <p14:creationId xmlns:p14="http://schemas.microsoft.com/office/powerpoint/2010/main" val="2988230929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78C30D"/>
      </a:accent1>
      <a:accent2>
        <a:srgbClr val="099B62"/>
      </a:accent2>
      <a:accent3>
        <a:srgbClr val="21CFDF"/>
      </a:accent3>
      <a:accent4>
        <a:srgbClr val="179FDF"/>
      </a:accent4>
      <a:accent5>
        <a:srgbClr val="E75710"/>
      </a:accent5>
      <a:accent6>
        <a:srgbClr val="F89C19"/>
      </a:accent6>
      <a:hlink>
        <a:srgbClr val="7CDE25"/>
      </a:hlink>
      <a:folHlink>
        <a:srgbClr val="BCE8A8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EF0781-FB17-4F1F-B3B1-699933968CE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3557</TotalTime>
  <Words>884</Words>
  <Application>Microsoft Office PowerPoint</Application>
  <PresentationFormat>Widescreen</PresentationFormat>
  <Paragraphs>88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Rockwell</vt:lpstr>
      <vt:lpstr>Wingdings</vt:lpstr>
      <vt:lpstr>Atlas</vt:lpstr>
      <vt:lpstr>A RISC-V PROCESSOR DESIGN &amp; SIMULATION ENVIRONMENT</vt:lpstr>
      <vt:lpstr>Background</vt:lpstr>
      <vt:lpstr>Intent</vt:lpstr>
      <vt:lpstr>Abstract</vt:lpstr>
      <vt:lpstr>File Structure (so far)</vt:lpstr>
      <vt:lpstr>sim/scripts/run run_sim.py</vt:lpstr>
      <vt:lpstr>sim/scripts/run run_sim.py</vt:lpstr>
      <vt:lpstr>Env Plan</vt:lpstr>
      <vt:lpstr>TBD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Mrinav Saxena</dc:creator>
  <cp:lastModifiedBy>Mrinav Saxena</cp:lastModifiedBy>
  <cp:revision>2</cp:revision>
  <dcterms:created xsi:type="dcterms:W3CDTF">2025-08-30T07:01:55Z</dcterms:created>
  <dcterms:modified xsi:type="dcterms:W3CDTF">2025-09-20T18:06:40Z</dcterms:modified>
</cp:coreProperties>
</file>