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85170" autoAdjust="0"/>
  </p:normalViewPr>
  <p:slideViewPr>
    <p:cSldViewPr snapToGrid="0">
      <p:cViewPr varScale="1">
        <p:scale>
          <a:sx n="56" d="100"/>
          <a:sy n="56" d="100"/>
        </p:scale>
        <p:origin x="9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inav Saxena" userId="1ae1cb636c956b49" providerId="LiveId" clId="{3D40DB4B-8E00-40BA-9204-277439F83DB8}"/>
    <pc:docChg chg="undo redo custSel addSld delSld modSld sldOrd">
      <pc:chgData name="Mrinav Saxena" userId="1ae1cb636c956b49" providerId="LiveId" clId="{3D40DB4B-8E00-40BA-9204-277439F83DB8}" dt="2025-09-21T15:48:05.685" v="13880" actId="20577"/>
      <pc:docMkLst>
        <pc:docMk/>
      </pc:docMkLst>
      <pc:sldChg chg="modSp new mod">
        <pc:chgData name="Mrinav Saxena" userId="1ae1cb636c956b49" providerId="LiveId" clId="{3D40DB4B-8E00-40BA-9204-277439F83DB8}" dt="2025-09-18T09:59:15.157" v="12786" actId="5793"/>
        <pc:sldMkLst>
          <pc:docMk/>
          <pc:sldMk cId="3249548730" sldId="260"/>
        </pc:sldMkLst>
        <pc:spChg chg="mod">
          <ac:chgData name="Mrinav Saxena" userId="1ae1cb636c956b49" providerId="LiveId" clId="{3D40DB4B-8E00-40BA-9204-277439F83DB8}" dt="2025-09-10T16:11:52.441" v="1601" actId="27636"/>
          <ac:spMkLst>
            <pc:docMk/>
            <pc:sldMk cId="3249548730" sldId="260"/>
            <ac:spMk id="2" creationId="{BD27B2C6-F3EC-335B-20BC-7F7F94F85561}"/>
          </ac:spMkLst>
        </pc:spChg>
        <pc:spChg chg="mod">
          <ac:chgData name="Mrinav Saxena" userId="1ae1cb636c956b49" providerId="LiveId" clId="{3D40DB4B-8E00-40BA-9204-277439F83DB8}" dt="2025-09-18T09:59:15.157" v="12786" actId="5793"/>
          <ac:spMkLst>
            <pc:docMk/>
            <pc:sldMk cId="3249548730" sldId="260"/>
            <ac:spMk id="3" creationId="{8E40F20E-E245-A486-4A6D-98D6781CE4D8}"/>
          </ac:spMkLst>
        </pc:spChg>
      </pc:sldChg>
      <pc:sldChg chg="addSp delSp modSp new mod modClrScheme chgLayout">
        <pc:chgData name="Mrinav Saxena" userId="1ae1cb636c956b49" providerId="LiveId" clId="{3D40DB4B-8E00-40BA-9204-277439F83DB8}" dt="2025-09-11T15:44:24.530" v="1754" actId="20577"/>
        <pc:sldMkLst>
          <pc:docMk/>
          <pc:sldMk cId="510357335" sldId="261"/>
        </pc:sldMkLst>
        <pc:spChg chg="add mod ord">
          <ac:chgData name="Mrinav Saxena" userId="1ae1cb636c956b49" providerId="LiveId" clId="{3D40DB4B-8E00-40BA-9204-277439F83DB8}" dt="2025-09-11T15:44:24.530" v="1754" actId="20577"/>
          <ac:spMkLst>
            <pc:docMk/>
            <pc:sldMk cId="510357335" sldId="261"/>
            <ac:spMk id="4" creationId="{9FDDDC87-1B28-9630-698C-F2DC6395F9C0}"/>
          </ac:spMkLst>
        </pc:spChg>
        <pc:spChg chg="add mod ord">
          <ac:chgData name="Mrinav Saxena" userId="1ae1cb636c956b49" providerId="LiveId" clId="{3D40DB4B-8E00-40BA-9204-277439F83DB8}" dt="2025-09-11T15:44:16.197" v="1720" actId="700"/>
          <ac:spMkLst>
            <pc:docMk/>
            <pc:sldMk cId="510357335" sldId="261"/>
            <ac:spMk id="5" creationId="{1FC80C77-1544-F286-A847-35F5D2D599A4}"/>
          </ac:spMkLst>
        </pc:spChg>
      </pc:sldChg>
      <pc:sldChg chg="modSp new del mod">
        <pc:chgData name="Mrinav Saxena" userId="1ae1cb636c956b49" providerId="LiveId" clId="{3D40DB4B-8E00-40BA-9204-277439F83DB8}" dt="2025-09-10T17:22:42.984" v="1718" actId="47"/>
        <pc:sldMkLst>
          <pc:docMk/>
          <pc:sldMk cId="2850493075" sldId="261"/>
        </pc:sldMkLst>
      </pc:sldChg>
      <pc:sldChg chg="modSp new del mod">
        <pc:chgData name="Mrinav Saxena" userId="1ae1cb636c956b49" providerId="LiveId" clId="{3D40DB4B-8E00-40BA-9204-277439F83DB8}" dt="2025-09-10T15:56:09.655" v="636" actId="2696"/>
        <pc:sldMkLst>
          <pc:docMk/>
          <pc:sldMk cId="4151331031" sldId="261"/>
        </pc:sldMkLst>
      </pc:sldChg>
      <pc:sldChg chg="addSp delSp modSp new mod ord modClrScheme chgLayout">
        <pc:chgData name="Mrinav Saxena" userId="1ae1cb636c956b49" providerId="LiveId" clId="{3D40DB4B-8E00-40BA-9204-277439F83DB8}" dt="2025-09-13T19:25:19.457" v="10175" actId="20577"/>
        <pc:sldMkLst>
          <pc:docMk/>
          <pc:sldMk cId="1305054546" sldId="262"/>
        </pc:sldMkLst>
        <pc:spChg chg="add mod ord">
          <ac:chgData name="Mrinav Saxena" userId="1ae1cb636c956b49" providerId="LiveId" clId="{3D40DB4B-8E00-40BA-9204-277439F83DB8}" dt="2025-09-12T10:21:00.736" v="2151" actId="20577"/>
          <ac:spMkLst>
            <pc:docMk/>
            <pc:sldMk cId="1305054546" sldId="262"/>
            <ac:spMk id="4" creationId="{D4713605-59E1-BB2F-0B98-04BCF86388B9}"/>
          </ac:spMkLst>
        </pc:spChg>
        <pc:spChg chg="add mod ord">
          <ac:chgData name="Mrinav Saxena" userId="1ae1cb636c956b49" providerId="LiveId" clId="{3D40DB4B-8E00-40BA-9204-277439F83DB8}" dt="2025-09-13T19:25:19.457" v="10175" actId="20577"/>
          <ac:spMkLst>
            <pc:docMk/>
            <pc:sldMk cId="1305054546" sldId="262"/>
            <ac:spMk id="5" creationId="{A29AF127-DF75-F174-9902-1DE86F49A667}"/>
          </ac:spMkLst>
        </pc:spChg>
      </pc:sldChg>
      <pc:sldChg chg="addSp delSp modSp new mod ord">
        <pc:chgData name="Mrinav Saxena" userId="1ae1cb636c956b49" providerId="LiveId" clId="{3D40DB4B-8E00-40BA-9204-277439F83DB8}" dt="2025-09-18T09:58:04.044" v="12779" actId="20577"/>
        <pc:sldMkLst>
          <pc:docMk/>
          <pc:sldMk cId="1202657133" sldId="263"/>
        </pc:sldMkLst>
        <pc:spChg chg="mod">
          <ac:chgData name="Mrinav Saxena" userId="1ae1cb636c956b49" providerId="LiveId" clId="{3D40DB4B-8E00-40BA-9204-277439F83DB8}" dt="2025-09-13T07:32:44.975" v="7056" actId="20577"/>
          <ac:spMkLst>
            <pc:docMk/>
            <pc:sldMk cId="1202657133" sldId="263"/>
            <ac:spMk id="2" creationId="{018A396C-AE39-630F-E825-0C7060CDE593}"/>
          </ac:spMkLst>
        </pc:spChg>
        <pc:spChg chg="add mod">
          <ac:chgData name="Mrinav Saxena" userId="1ae1cb636c956b49" providerId="LiveId" clId="{3D40DB4B-8E00-40BA-9204-277439F83DB8}" dt="2025-09-18T09:58:04.044" v="12779" actId="20577"/>
          <ac:spMkLst>
            <pc:docMk/>
            <pc:sldMk cId="1202657133" sldId="263"/>
            <ac:spMk id="6" creationId="{3184515E-CCE9-B503-7E31-FEC95F240E8D}"/>
          </ac:spMkLst>
        </pc:spChg>
        <pc:graphicFrameChg chg="add mod modGraphic">
          <ac:chgData name="Mrinav Saxena" userId="1ae1cb636c956b49" providerId="LiveId" clId="{3D40DB4B-8E00-40BA-9204-277439F83DB8}" dt="2025-09-13T07:33:20.359" v="7069" actId="1076"/>
          <ac:graphicFrameMkLst>
            <pc:docMk/>
            <pc:sldMk cId="1202657133" sldId="263"/>
            <ac:graphicFrameMk id="4" creationId="{915EC60D-AA6F-5CF0-FF9C-ABB7CCBEB8DA}"/>
          </ac:graphicFrameMkLst>
        </pc:graphicFrameChg>
      </pc:sldChg>
      <pc:sldChg chg="modSp new mod">
        <pc:chgData name="Mrinav Saxena" userId="1ae1cb636c956b49" providerId="LiveId" clId="{3D40DB4B-8E00-40BA-9204-277439F83DB8}" dt="2025-09-13T14:57:54.628" v="8763" actId="20578"/>
        <pc:sldMkLst>
          <pc:docMk/>
          <pc:sldMk cId="3870776936" sldId="264"/>
        </pc:sldMkLst>
        <pc:spChg chg="mod">
          <ac:chgData name="Mrinav Saxena" userId="1ae1cb636c956b49" providerId="LiveId" clId="{3D40DB4B-8E00-40BA-9204-277439F83DB8}" dt="2025-09-13T07:32:49.615" v="7057" actId="21"/>
          <ac:spMkLst>
            <pc:docMk/>
            <pc:sldMk cId="3870776936" sldId="264"/>
            <ac:spMk id="2" creationId="{F101F18A-163F-9584-BE91-C99B6C7D5A36}"/>
          </ac:spMkLst>
        </pc:spChg>
        <pc:spChg chg="mod">
          <ac:chgData name="Mrinav Saxena" userId="1ae1cb636c956b49" providerId="LiveId" clId="{3D40DB4B-8E00-40BA-9204-277439F83DB8}" dt="2025-09-13T14:57:54.628" v="8763" actId="20578"/>
          <ac:spMkLst>
            <pc:docMk/>
            <pc:sldMk cId="3870776936" sldId="264"/>
            <ac:spMk id="3" creationId="{948BA2FE-505D-C974-A64C-441CB0213840}"/>
          </ac:spMkLst>
        </pc:spChg>
      </pc:sldChg>
      <pc:sldChg chg="modSp new mod">
        <pc:chgData name="Mrinav Saxena" userId="1ae1cb636c956b49" providerId="LiveId" clId="{3D40DB4B-8E00-40BA-9204-277439F83DB8}" dt="2025-09-15T16:27:46.686" v="10374" actId="20577"/>
        <pc:sldMkLst>
          <pc:docMk/>
          <pc:sldMk cId="1241340040" sldId="265"/>
        </pc:sldMkLst>
        <pc:spChg chg="mod">
          <ac:chgData name="Mrinav Saxena" userId="1ae1cb636c956b49" providerId="LiveId" clId="{3D40DB4B-8E00-40BA-9204-277439F83DB8}" dt="2025-09-13T07:32:06.939" v="7044" actId="20577"/>
          <ac:spMkLst>
            <pc:docMk/>
            <pc:sldMk cId="1241340040" sldId="265"/>
            <ac:spMk id="2" creationId="{448112E8-7A90-B54C-43CB-ACF6B623B4B4}"/>
          </ac:spMkLst>
        </pc:spChg>
        <pc:spChg chg="mod">
          <ac:chgData name="Mrinav Saxena" userId="1ae1cb636c956b49" providerId="LiveId" clId="{3D40DB4B-8E00-40BA-9204-277439F83DB8}" dt="2025-09-15T16:27:46.686" v="10374" actId="20577"/>
          <ac:spMkLst>
            <pc:docMk/>
            <pc:sldMk cId="1241340040" sldId="265"/>
            <ac:spMk id="3" creationId="{05A862B3-2475-29FC-CD20-EC35FF3073EE}"/>
          </ac:spMkLst>
        </pc:spChg>
      </pc:sldChg>
      <pc:sldChg chg="modSp new del mod">
        <pc:chgData name="Mrinav Saxena" userId="1ae1cb636c956b49" providerId="LiveId" clId="{3D40DB4B-8E00-40BA-9204-277439F83DB8}" dt="2025-09-12T16:17:07.118" v="4768" actId="47"/>
        <pc:sldMkLst>
          <pc:docMk/>
          <pc:sldMk cId="1805593589" sldId="265"/>
        </pc:sldMkLst>
      </pc:sldChg>
      <pc:sldChg chg="modSp new del mod">
        <pc:chgData name="Mrinav Saxena" userId="1ae1cb636c956b49" providerId="LiveId" clId="{3D40DB4B-8E00-40BA-9204-277439F83DB8}" dt="2025-09-13T06:59:17.733" v="5068" actId="47"/>
        <pc:sldMkLst>
          <pc:docMk/>
          <pc:sldMk cId="3841081103" sldId="265"/>
        </pc:sldMkLst>
      </pc:sldChg>
      <pc:sldChg chg="addSp delSp modSp new del mod">
        <pc:chgData name="Mrinav Saxena" userId="1ae1cb636c956b49" providerId="LiveId" clId="{3D40DB4B-8E00-40BA-9204-277439F83DB8}" dt="2025-09-13T07:03:38.862" v="5072" actId="47"/>
        <pc:sldMkLst>
          <pc:docMk/>
          <pc:sldMk cId="4155372941" sldId="265"/>
        </pc:sldMkLst>
      </pc:sldChg>
      <pc:sldChg chg="modSp new mod">
        <pc:chgData name="Mrinav Saxena" userId="1ae1cb636c956b49" providerId="LiveId" clId="{3D40DB4B-8E00-40BA-9204-277439F83DB8}" dt="2025-09-18T09:50:01.815" v="12764" actId="20577"/>
        <pc:sldMkLst>
          <pc:docMk/>
          <pc:sldMk cId="2158434074" sldId="266"/>
        </pc:sldMkLst>
        <pc:spChg chg="mod">
          <ac:chgData name="Mrinav Saxena" userId="1ae1cb636c956b49" providerId="LiveId" clId="{3D40DB4B-8E00-40BA-9204-277439F83DB8}" dt="2025-09-18T05:28:52.916" v="12260" actId="20577"/>
          <ac:spMkLst>
            <pc:docMk/>
            <pc:sldMk cId="2158434074" sldId="266"/>
            <ac:spMk id="2" creationId="{5986698F-5C2B-B7D7-40C5-4BFD082AC691}"/>
          </ac:spMkLst>
        </pc:spChg>
        <pc:spChg chg="mod">
          <ac:chgData name="Mrinav Saxena" userId="1ae1cb636c956b49" providerId="LiveId" clId="{3D40DB4B-8E00-40BA-9204-277439F83DB8}" dt="2025-09-18T09:50:01.815" v="12764" actId="20577"/>
          <ac:spMkLst>
            <pc:docMk/>
            <pc:sldMk cId="2158434074" sldId="266"/>
            <ac:spMk id="3" creationId="{BE940334-2A49-2575-F161-24B6E4BA88C9}"/>
          </ac:spMkLst>
        </pc:spChg>
      </pc:sldChg>
      <pc:sldChg chg="modSp new mod ord modNotesTx">
        <pc:chgData name="Mrinav Saxena" userId="1ae1cb636c956b49" providerId="LiveId" clId="{3D40DB4B-8E00-40BA-9204-277439F83DB8}" dt="2025-09-17T13:10:08.486" v="12244" actId="113"/>
        <pc:sldMkLst>
          <pc:docMk/>
          <pc:sldMk cId="221806829" sldId="267"/>
        </pc:sldMkLst>
        <pc:spChg chg="mod">
          <ac:chgData name="Mrinav Saxena" userId="1ae1cb636c956b49" providerId="LiveId" clId="{3D40DB4B-8E00-40BA-9204-277439F83DB8}" dt="2025-09-17T12:11:33.099" v="10390" actId="20577"/>
          <ac:spMkLst>
            <pc:docMk/>
            <pc:sldMk cId="221806829" sldId="267"/>
            <ac:spMk id="2" creationId="{7055E22B-F86E-D7A5-57C2-8179F1C5EDE2}"/>
          </ac:spMkLst>
        </pc:spChg>
        <pc:spChg chg="mod">
          <ac:chgData name="Mrinav Saxena" userId="1ae1cb636c956b49" providerId="LiveId" clId="{3D40DB4B-8E00-40BA-9204-277439F83DB8}" dt="2025-09-17T13:10:08.486" v="12244" actId="113"/>
          <ac:spMkLst>
            <pc:docMk/>
            <pc:sldMk cId="221806829" sldId="267"/>
            <ac:spMk id="3" creationId="{A13FC385-37E1-5EB9-9C2D-33315FB2B3DC}"/>
          </ac:spMkLst>
        </pc:spChg>
      </pc:sldChg>
      <pc:sldChg chg="modSp new del mod">
        <pc:chgData name="Mrinav Saxena" userId="1ae1cb636c956b49" providerId="LiveId" clId="{3D40DB4B-8E00-40BA-9204-277439F83DB8}" dt="2025-09-13T15:17:41.699" v="9901" actId="47"/>
        <pc:sldMkLst>
          <pc:docMk/>
          <pc:sldMk cId="444497048" sldId="267"/>
        </pc:sldMkLst>
      </pc:sldChg>
      <pc:sldChg chg="addSp delSp modSp new add del mod modClrScheme chgLayout">
        <pc:chgData name="Mrinav Saxena" userId="1ae1cb636c956b49" providerId="LiveId" clId="{3D40DB4B-8E00-40BA-9204-277439F83DB8}" dt="2025-09-15T16:27:37.595" v="10371" actId="47"/>
        <pc:sldMkLst>
          <pc:docMk/>
          <pc:sldMk cId="650440513" sldId="268"/>
        </pc:sldMkLst>
      </pc:sldChg>
      <pc:sldChg chg="modSp new mod">
        <pc:chgData name="Mrinav Saxena" userId="1ae1cb636c956b49" providerId="LiveId" clId="{3D40DB4B-8E00-40BA-9204-277439F83DB8}" dt="2025-09-20T18:01:53.034" v="12969" actId="20577"/>
        <pc:sldMkLst>
          <pc:docMk/>
          <pc:sldMk cId="1526872486" sldId="268"/>
        </pc:sldMkLst>
        <pc:spChg chg="mod">
          <ac:chgData name="Mrinav Saxena" userId="1ae1cb636c956b49" providerId="LiveId" clId="{3D40DB4B-8E00-40BA-9204-277439F83DB8}" dt="2025-09-20T12:28:54.293" v="12799" actId="20577"/>
          <ac:spMkLst>
            <pc:docMk/>
            <pc:sldMk cId="1526872486" sldId="268"/>
            <ac:spMk id="2" creationId="{BFC9E103-D070-53B6-5222-C4D5EDD0E8A3}"/>
          </ac:spMkLst>
        </pc:spChg>
        <pc:spChg chg="mod">
          <ac:chgData name="Mrinav Saxena" userId="1ae1cb636c956b49" providerId="LiveId" clId="{3D40DB4B-8E00-40BA-9204-277439F83DB8}" dt="2025-09-20T18:01:53.034" v="12969" actId="20577"/>
          <ac:spMkLst>
            <pc:docMk/>
            <pc:sldMk cId="1526872486" sldId="268"/>
            <ac:spMk id="3" creationId="{402C69C6-2997-43C0-58F4-6E7C0F41A99E}"/>
          </ac:spMkLst>
        </pc:spChg>
      </pc:sldChg>
      <pc:sldChg chg="modSp add mod">
        <pc:chgData name="Mrinav Saxena" userId="1ae1cb636c956b49" providerId="LiveId" clId="{3D40DB4B-8E00-40BA-9204-277439F83DB8}" dt="2025-09-21T15:33:45.120" v="12995" actId="20577"/>
        <pc:sldMkLst>
          <pc:docMk/>
          <pc:sldMk cId="2797619357" sldId="269"/>
        </pc:sldMkLst>
        <pc:spChg chg="mod">
          <ac:chgData name="Mrinav Saxena" userId="1ae1cb636c956b49" providerId="LiveId" clId="{3D40DB4B-8E00-40BA-9204-277439F83DB8}" dt="2025-09-21T15:33:45.120" v="12995" actId="20577"/>
          <ac:spMkLst>
            <pc:docMk/>
            <pc:sldMk cId="2797619357" sldId="269"/>
            <ac:spMk id="4" creationId="{9F98A03A-B65C-59F7-E5A7-B980A8A6201D}"/>
          </ac:spMkLst>
        </pc:spChg>
      </pc:sldChg>
      <pc:sldChg chg="modSp add mod">
        <pc:chgData name="Mrinav Saxena" userId="1ae1cb636c956b49" providerId="LiveId" clId="{3D40DB4B-8E00-40BA-9204-277439F83DB8}" dt="2025-09-21T15:48:05.685" v="13880" actId="20577"/>
        <pc:sldMkLst>
          <pc:docMk/>
          <pc:sldMk cId="755115689" sldId="270"/>
        </pc:sldMkLst>
        <pc:spChg chg="mod">
          <ac:chgData name="Mrinav Saxena" userId="1ae1cb636c956b49" providerId="LiveId" clId="{3D40DB4B-8E00-40BA-9204-277439F83DB8}" dt="2025-09-21T15:48:05.685" v="13880" actId="20577"/>
          <ac:spMkLst>
            <pc:docMk/>
            <pc:sldMk cId="755115689" sldId="270"/>
            <ac:spMk id="5" creationId="{B5EFF1FB-4DBF-9535-831C-8A59B090B7E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EB78D-BB55-4B05-91A4-47B016A9092A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98FFB-FDE1-46F1-A6EF-6ED24DB31D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372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instructions [1-3], do not cause any subsequent instructions to stall by themselves</a:t>
            </a:r>
            <a:r>
              <a:rPr lang="en-IN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dirty="0"/>
              <a:t>[1] should be stalled if it has a preceding [4] that writes to the same </a:t>
            </a:r>
            <a:r>
              <a:rPr lang="en-US" dirty="0" err="1"/>
              <a:t>rd</a:t>
            </a:r>
            <a:r>
              <a:rPr lang="en-US" dirty="0"/>
              <a:t> (in order commit, although technically, the </a:t>
            </a:r>
            <a:r>
              <a:rPr lang="en-US" dirty="0" err="1"/>
              <a:t>rd</a:t>
            </a:r>
            <a:r>
              <a:rPr lang="en-US" dirty="0"/>
              <a:t> value would be overwritten)</a:t>
            </a:r>
          </a:p>
          <a:p>
            <a:pPr marL="171450" indent="-171450">
              <a:buFontTx/>
              <a:buChar char="-"/>
            </a:pPr>
            <a:r>
              <a:rPr lang="en-US" dirty="0"/>
              <a:t>[3] should be stalled similarly ; and there’s a RAW dependency for [2, 3] instructions followed by [4] (if the operands match </a:t>
            </a:r>
            <a:r>
              <a:rPr lang="en-US" dirty="0" err="1"/>
              <a:t>rd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en-US" dirty="0"/>
              <a:t>[4, 5] need to be stalled if memory is busy (i.e. if they’ve been preceded by a [4, 5] instruction that has possibly been fetched really soon)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E98FFB-FDE1-46F1-A6EF-6ED24DB31D8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264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411EB86-952F-4D59-A107-BE7F3DE738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1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3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9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8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4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9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53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6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1EB86-952F-4D59-A107-BE7F3DE73819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90FE-174D-6C44-C375-6981B3596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Stall For Mem 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E56A9-352C-B309-EFE7-9814C35C1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51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112E8-7A90-B54C-43CB-ACF6B623B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each group of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62B3-2475-29FC-CD20-EC35FF30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[1] type instructions can be completed when (</a:t>
            </a:r>
            <a:r>
              <a:rPr lang="en-US" dirty="0" err="1"/>
              <a:t>instr_ready_i</a:t>
            </a:r>
            <a:r>
              <a:rPr lang="en-US" dirty="0"/>
              <a:t> == 1) AND (wait4regfile_write == 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[2] type instructions (B) can be completed once (</a:t>
            </a:r>
            <a:r>
              <a:rPr lang="en-US" dirty="0" err="1"/>
              <a:t>instr_ready_i</a:t>
            </a:r>
            <a:r>
              <a:rPr lang="en-US" dirty="0"/>
              <a:t> == 1) AND (</a:t>
            </a:r>
            <a:r>
              <a:rPr lang="en-US" dirty="0" err="1"/>
              <a:t>operands_ready</a:t>
            </a:r>
            <a:r>
              <a:rPr lang="en-US" dirty="0"/>
              <a:t> == 1)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[3] type instructions can be completed once (</a:t>
            </a:r>
            <a:r>
              <a:rPr lang="en-US" dirty="0" err="1"/>
              <a:t>instr_ready_i</a:t>
            </a:r>
            <a:r>
              <a:rPr lang="en-US" dirty="0"/>
              <a:t> == 1) AND (</a:t>
            </a:r>
            <a:r>
              <a:rPr lang="en-US" dirty="0" err="1"/>
              <a:t>operands_ready</a:t>
            </a:r>
            <a:r>
              <a:rPr lang="en-US" dirty="0"/>
              <a:t> == 1) AND (wait4regfile_write == 0)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[4] type instructions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issue a </a:t>
            </a:r>
            <a:r>
              <a:rPr lang="en-US" dirty="0" err="1"/>
              <a:t>dmem_read</a:t>
            </a:r>
            <a:r>
              <a:rPr lang="en-US" dirty="0"/>
              <a:t> once (</a:t>
            </a:r>
            <a:r>
              <a:rPr lang="en-US" dirty="0" err="1"/>
              <a:t>operands_ready</a:t>
            </a:r>
            <a:r>
              <a:rPr lang="en-US" dirty="0"/>
              <a:t> == 1) AND (wait4dmem_ready == 1) AND (</a:t>
            </a:r>
            <a:r>
              <a:rPr lang="en-US" dirty="0" err="1"/>
              <a:t>instr_ready</a:t>
            </a:r>
            <a:r>
              <a:rPr lang="en-US" dirty="0"/>
              <a:t> == 1).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Can be completed once (</a:t>
            </a:r>
            <a:r>
              <a:rPr lang="en-US" dirty="0" err="1"/>
              <a:t>dmem_ready_i</a:t>
            </a:r>
            <a:r>
              <a:rPr lang="en-US" dirty="0"/>
              <a:t> == 1) AND (wait4regfile_write == 0).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[5] type instructions –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Can issue a </a:t>
            </a:r>
            <a:r>
              <a:rPr lang="en-IN" dirty="0" err="1"/>
              <a:t>dmem_write</a:t>
            </a:r>
            <a:r>
              <a:rPr lang="en-IN" dirty="0"/>
              <a:t> once (</a:t>
            </a:r>
            <a:r>
              <a:rPr lang="en-IN" dirty="0" err="1"/>
              <a:t>operands_ready</a:t>
            </a:r>
            <a:r>
              <a:rPr lang="en-IN" dirty="0"/>
              <a:t> == 1) AND (wait4dmem_ready == 1). At this point, the instruction is complete, wait4dmem_ready needs to be set to 1.</a:t>
            </a:r>
          </a:p>
        </p:txBody>
      </p:sp>
    </p:spTree>
    <p:extLst>
      <p:ext uri="{BB962C8B-B14F-4D97-AF65-F5344CB8AC3E}">
        <p14:creationId xmlns:p14="http://schemas.microsoft.com/office/powerpoint/2010/main" val="1241340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5E22B-F86E-D7A5-57C2-8179F1C5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Stalls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FC385-37E1-5EB9-9C2D-33315FB2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[1] followed by [1-5] </a:t>
            </a:r>
            <a:r>
              <a:rPr lang="en-US" dirty="0">
                <a:sym typeface="Wingdings" panose="05000000000000000000" pitchFamily="2" charset="2"/>
              </a:rPr>
              <a:t> no stalls.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[2] followed by [1-5]  no stalls.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[3] followed by [1-5]  no stalls.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[4] followed by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[1] : no operand dependency, but stall if same rd.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[2] : stall if operands are same as </a:t>
            </a:r>
            <a:r>
              <a:rPr lang="en-US" dirty="0" err="1"/>
              <a:t>rd</a:t>
            </a:r>
            <a:r>
              <a:rPr lang="en-US" dirty="0"/>
              <a:t> of [4].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[3] : stall if operands are same as </a:t>
            </a:r>
            <a:r>
              <a:rPr lang="en-US" dirty="0" err="1"/>
              <a:t>rd</a:t>
            </a:r>
            <a:r>
              <a:rPr lang="en-US" dirty="0"/>
              <a:t>, or if same rd.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[4, 5] : stall if memory is busy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[5] followed by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[1-3] </a:t>
            </a:r>
            <a:r>
              <a:rPr lang="en-US" dirty="0">
                <a:sym typeface="Wingdings" panose="05000000000000000000" pitchFamily="2" charset="2"/>
              </a:rPr>
              <a:t> no stalls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[4, 5] : stall if memory is busy</a:t>
            </a:r>
          </a:p>
          <a:p>
            <a:pPr marL="0" indent="0">
              <a:buNone/>
            </a:pPr>
            <a:r>
              <a:rPr lang="en-IN" dirty="0"/>
              <a:t>* 4.1 and 4.2 can be optimized if the same </a:t>
            </a:r>
            <a:r>
              <a:rPr lang="en-IN" dirty="0" err="1"/>
              <a:t>rd</a:t>
            </a:r>
            <a:r>
              <a:rPr lang="en-IN" dirty="0"/>
              <a:t> is written</a:t>
            </a:r>
          </a:p>
          <a:p>
            <a:pPr marL="0" indent="0">
              <a:buNone/>
            </a:pPr>
            <a:r>
              <a:rPr lang="en-IN" dirty="0"/>
              <a:t>* based on the above, the signals </a:t>
            </a:r>
            <a:r>
              <a:rPr lang="en-IN" b="1" dirty="0" err="1"/>
              <a:t>operands_ready</a:t>
            </a:r>
            <a:r>
              <a:rPr lang="en-IN" dirty="0"/>
              <a:t>, </a:t>
            </a:r>
            <a:r>
              <a:rPr lang="en-IN" b="1" dirty="0"/>
              <a:t>wait4regfile_write</a:t>
            </a:r>
            <a:r>
              <a:rPr lang="en-IN" dirty="0"/>
              <a:t> and </a:t>
            </a:r>
            <a:r>
              <a:rPr lang="en-IN" b="1" dirty="0"/>
              <a:t>wait4dmem_ready</a:t>
            </a:r>
            <a:r>
              <a:rPr lang="en-IN" dirty="0"/>
              <a:t> only apply to the instruction in the first stage.</a:t>
            </a:r>
          </a:p>
        </p:txBody>
      </p:sp>
    </p:spTree>
    <p:extLst>
      <p:ext uri="{BB962C8B-B14F-4D97-AF65-F5344CB8AC3E}">
        <p14:creationId xmlns:p14="http://schemas.microsoft.com/office/powerpoint/2010/main" val="221806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6698F-5C2B-B7D7-40C5-4BFD082AC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Stage Buffers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40334-2A49-2575-F161-24B6E4BA8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dmem</a:t>
            </a:r>
            <a:r>
              <a:rPr lang="en-US" dirty="0"/>
              <a:t> stage inputs do not need to be buffered as the </a:t>
            </a:r>
            <a:r>
              <a:rPr lang="en-US" dirty="0" err="1"/>
              <a:t>ifidex</a:t>
            </a:r>
            <a:r>
              <a:rPr lang="en-US" dirty="0"/>
              <a:t> stage is stalled until the memory request has been made.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Some inputs to the writeback logic (only those involved in the writeback data for load instructions) do need to be buffered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alu_result_i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instr_type_i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opcode_i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* </a:t>
            </a:r>
            <a:r>
              <a:rPr lang="en-IN" dirty="0" err="1"/>
              <a:t>dmem_rdata_i</a:t>
            </a:r>
            <a:r>
              <a:rPr lang="en-IN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Any such instruction’s </a:t>
            </a:r>
            <a:r>
              <a:rPr lang="en-US" dirty="0" err="1"/>
              <a:t>rd</a:t>
            </a:r>
            <a:r>
              <a:rPr lang="en-US" dirty="0"/>
              <a:t> also needs to be buffered.</a:t>
            </a:r>
          </a:p>
        </p:txBody>
      </p:sp>
    </p:spTree>
    <p:extLst>
      <p:ext uri="{BB962C8B-B14F-4D97-AF65-F5344CB8AC3E}">
        <p14:creationId xmlns:p14="http://schemas.microsoft.com/office/powerpoint/2010/main" val="2158434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9E103-D070-53B6-5222-C4D5EDD0E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C69C6-2997-43C0-58F4-6E7C0F41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linked_list.c</a:t>
            </a:r>
            <a:r>
              <a:rPr lang="en-US" dirty="0"/>
              <a:t> completes in 24.84us on stall4mem_pip_core </a:t>
            </a:r>
            <a:r>
              <a:rPr lang="en-US" dirty="0">
                <a:sym typeface="Wingdings" panose="05000000000000000000" pitchFamily="2" charset="2"/>
              </a:rPr>
              <a:t> that’s a 19.21% improvement over the </a:t>
            </a:r>
            <a:r>
              <a:rPr lang="en-US">
                <a:sym typeface="Wingdings" panose="05000000000000000000" pitchFamily="2" charset="2"/>
              </a:rPr>
              <a:t>non-pipelined implementation.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687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8429E-C76F-6740-706A-561B92CCE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98A03A-B65C-59F7-E5A7-B980A8A62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 For Mem</a:t>
            </a:r>
            <a:br>
              <a:rPr lang="en-US" dirty="0"/>
            </a:br>
            <a:r>
              <a:rPr lang="en-US" dirty="0"/>
              <a:t>Pipelined + Split Cache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D69E95-88C6-CDC5-592B-7699CA58A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6193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C3CF7-C7AA-EAC4-36D5-5A1DA7F64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E9397A-AA49-192F-D9D3-D9EDED6B7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EFF1FB-4DBF-9535-831C-8A59B090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ym typeface="Wingdings" panose="05000000000000000000" pitchFamily="2" charset="2"/>
              </a:rPr>
              <a:t>Add an instruction cache and data cache to existing implementation. For the purpose of fair comparison, block size of the caches will be 1.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This is because it’s complicated to estimate the comparative latency of a memory module that otherwise fetches data / processes a write in $</a:t>
            </a:r>
            <a:r>
              <a:rPr lang="en-US" dirty="0" err="1">
                <a:sym typeface="Wingdings" panose="05000000000000000000" pitchFamily="2" charset="2"/>
              </a:rPr>
              <a:t>urandom_range</a:t>
            </a:r>
            <a:r>
              <a:rPr lang="en-US" dirty="0">
                <a:sym typeface="Wingdings" panose="05000000000000000000" pitchFamily="2" charset="2"/>
              </a:rPr>
              <a:t>(1,N) cycles.</a:t>
            </a:r>
          </a:p>
          <a:p>
            <a:r>
              <a:rPr lang="en-US" dirty="0"/>
              <a:t>Possible </a:t>
            </a:r>
            <a:r>
              <a:rPr lang="en-US" dirty="0" err="1"/>
              <a:t>DCache</a:t>
            </a:r>
            <a:r>
              <a:rPr lang="en-US" dirty="0"/>
              <a:t> implementations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Direct Mapped, Set Associative or Fully Associative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Write Through + No Write Allocate or Write Back + Write Allocate</a:t>
            </a:r>
          </a:p>
          <a:p>
            <a:r>
              <a:rPr lang="en-US" dirty="0"/>
              <a:t>Modification needed – FSMs need to operate so they can fetch data/instructions every subsequent cycle.</a:t>
            </a:r>
          </a:p>
          <a:p>
            <a:r>
              <a:rPr lang="en-US" dirty="0"/>
              <a:t>More benchmark C tests are needed to compare all the implementations so far.</a:t>
            </a:r>
          </a:p>
        </p:txBody>
      </p:sp>
    </p:spTree>
    <p:extLst>
      <p:ext uri="{BB962C8B-B14F-4D97-AF65-F5344CB8AC3E}">
        <p14:creationId xmlns:p14="http://schemas.microsoft.com/office/powerpoint/2010/main" val="755115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16F1-7502-EEA2-2AFB-76933195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66C7B-B9C0-9809-64F3-80367190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Most logic is combinational. However, both instruction and data memory are expected to take non-zero clock cycles to return data.</a:t>
            </a:r>
          </a:p>
          <a:p>
            <a:pPr lvl="1"/>
            <a:r>
              <a:rPr lang="en-US" dirty="0"/>
              <a:t>Upon seeing read/write high, the memory block waits up to N cycles before providing read data or processing a write. The “ready” output is made high for one cycle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 additional regs are needed – instruction[31:0] and </a:t>
            </a:r>
            <a:r>
              <a:rPr lang="en-US" dirty="0" err="1"/>
              <a:t>dmem_data</a:t>
            </a:r>
            <a:r>
              <a:rPr lang="en-US" dirty="0"/>
              <a:t>[DATA_WIDTH-1:0]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processor needs an FSM with the following states -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ReqInstr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Wait4Instr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Wait4ReadData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Wait4DataWrite</a:t>
            </a:r>
          </a:p>
        </p:txBody>
      </p:sp>
    </p:spTree>
    <p:extLst>
      <p:ext uri="{BB962C8B-B14F-4D97-AF65-F5344CB8AC3E}">
        <p14:creationId xmlns:p14="http://schemas.microsoft.com/office/powerpoint/2010/main" val="1647670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C55E-482B-833A-779F-0E0229DA2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FSM Flow For All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AE0A64-38D0-C10B-F903-BA4C3D5F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ALU/ALUI, </a:t>
            </a:r>
            <a:r>
              <a:rPr lang="en-IN" dirty="0">
                <a:sym typeface="Wingdings" panose="05000000000000000000" pitchFamily="2" charset="2"/>
              </a:rPr>
              <a:t>LUI, AUIPC, BXX, JAL, JALR</a:t>
            </a:r>
            <a:r>
              <a:rPr lang="en-IN" dirty="0"/>
              <a:t> –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/>
              <a:t>ReqInstr</a:t>
            </a:r>
            <a:r>
              <a:rPr lang="en-IN" dirty="0"/>
              <a:t> </a:t>
            </a:r>
            <a:r>
              <a:rPr lang="en-IN" dirty="0">
                <a:sym typeface="Wingdings" panose="05000000000000000000" pitchFamily="2" charset="2"/>
              </a:rPr>
              <a:t> Wait4Instr (after 1 cycle)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dirty="0"/>
              <a:t>Wait4Instr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SB, SH, SW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 Wait4Instr (after 1 cycle)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Wait4Instr  Wait4DataWrite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Wait4DataWrite 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dmem_ready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LB, LH, LW, LBU, LHU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 Wait4Instr (after 1 cycle)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Wait4Instr  Wait4ReadData (after </a:t>
            </a:r>
            <a:r>
              <a:rPr lang="en-IN" dirty="0" err="1">
                <a:sym typeface="Wingdings" panose="05000000000000000000" pitchFamily="2" charset="2"/>
              </a:rPr>
              <a:t>instr_ready_i</a:t>
            </a:r>
            <a:r>
              <a:rPr lang="en-IN" dirty="0">
                <a:sym typeface="Wingdings" panose="05000000000000000000" pitchFamily="2" charset="2"/>
              </a:rPr>
              <a:t> is 1)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dirty="0">
                <a:sym typeface="Wingdings" panose="05000000000000000000" pitchFamily="2" charset="2"/>
              </a:rPr>
              <a:t>Wait4ReadData  </a:t>
            </a:r>
            <a:r>
              <a:rPr lang="en-IN" dirty="0" err="1">
                <a:sym typeface="Wingdings" panose="05000000000000000000" pitchFamily="2" charset="2"/>
              </a:rPr>
              <a:t>ReqInstr</a:t>
            </a:r>
            <a:r>
              <a:rPr lang="en-IN" dirty="0">
                <a:sym typeface="Wingdings" panose="05000000000000000000" pitchFamily="2" charset="2"/>
              </a:rPr>
              <a:t> (after </a:t>
            </a:r>
            <a:r>
              <a:rPr lang="en-IN" dirty="0" err="1">
                <a:sym typeface="Wingdings" panose="05000000000000000000" pitchFamily="2" charset="2"/>
              </a:rPr>
              <a:t>dmem_ready</a:t>
            </a:r>
            <a:r>
              <a:rPr lang="en-IN" dirty="0">
                <a:sym typeface="Wingdings" panose="05000000000000000000" pitchFamily="2" charset="2"/>
              </a:rPr>
              <a:t> is 1)</a:t>
            </a:r>
          </a:p>
        </p:txBody>
      </p:sp>
    </p:spTree>
    <p:extLst>
      <p:ext uri="{BB962C8B-B14F-4D97-AF65-F5344CB8AC3E}">
        <p14:creationId xmlns:p14="http://schemas.microsoft.com/office/powerpoint/2010/main" val="2839866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91B0D-EF90-6B2E-9F0A-E458FCEAB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Auxiliary Signals + Modification of existing ones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897D-2446-91E3-A8B3-40CEA1FD9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205483"/>
            <a:ext cx="6281873" cy="6359704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instruction_complete</a:t>
            </a:r>
            <a:r>
              <a:rPr lang="en-US" dirty="0"/>
              <a:t> – pulses high during last cycle of Wait4Instr, Wait4DataWrite or Waitmove4ReadData, depending upon instruction type. This should the FSM into the </a:t>
            </a:r>
            <a:r>
              <a:rPr lang="en-US" dirty="0" err="1"/>
              <a:t>ReqInstr</a:t>
            </a:r>
            <a:r>
              <a:rPr lang="en-US" dirty="0"/>
              <a:t>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read_instr_o</a:t>
            </a:r>
            <a:r>
              <a:rPr lang="en-US" dirty="0"/>
              <a:t> – pulses high in the </a:t>
            </a:r>
            <a:r>
              <a:rPr lang="en-US" dirty="0" err="1"/>
              <a:t>ReqInstr</a:t>
            </a:r>
            <a:r>
              <a:rPr lang="en-US" dirty="0"/>
              <a:t> state.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regfile_wen_r</a:t>
            </a:r>
            <a:r>
              <a:rPr lang="en-US" b="1" dirty="0"/>
              <a:t> </a:t>
            </a:r>
            <a:r>
              <a:rPr lang="en-US" dirty="0"/>
              <a:t>– pulses high during last cycle of Wait4Instr or Wait4ReadData, depending upon instruction type.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dmem_write_o</a:t>
            </a:r>
            <a:r>
              <a:rPr lang="en-US" b="1" dirty="0"/>
              <a:t> </a:t>
            </a:r>
            <a:r>
              <a:rPr lang="en-US" dirty="0"/>
              <a:t>– pulses high during last cycle of Wait4Instr for SB, SH and SW.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/>
              <a:t>dmem_read_o</a:t>
            </a:r>
            <a:r>
              <a:rPr lang="en-US" b="1" dirty="0"/>
              <a:t> </a:t>
            </a:r>
            <a:r>
              <a:rPr lang="en-US" dirty="0"/>
              <a:t>– pulses high during last cycle of Wait4Instr for LB, LH, LW, LBU and LHU.</a:t>
            </a:r>
          </a:p>
          <a:p>
            <a:pPr marL="342900" indent="-342900">
              <a:buFont typeface="+mj-lt"/>
              <a:buAutoNum type="arabicPeriod"/>
            </a:pPr>
            <a:endParaRPr lang="en-IN" dirty="0"/>
          </a:p>
          <a:p>
            <a:pPr marL="0" indent="0">
              <a:buNone/>
            </a:pPr>
            <a:r>
              <a:rPr lang="en-IN" dirty="0"/>
              <a:t>Other control signals are driven </a:t>
            </a:r>
            <a:r>
              <a:rPr lang="en-IN" dirty="0" err="1"/>
              <a:t>combinationally</a:t>
            </a:r>
            <a:r>
              <a:rPr lang="en-IN" dirty="0"/>
              <a:t>, with the assumption of 0 delay (or satisfactory path delay).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For instance – when the instruction is loaded (</a:t>
            </a:r>
            <a:r>
              <a:rPr lang="en-IN" dirty="0" err="1"/>
              <a:t>instr_ready_i</a:t>
            </a:r>
            <a:r>
              <a:rPr lang="en-IN" dirty="0"/>
              <a:t> == 1), the actual </a:t>
            </a:r>
            <a:r>
              <a:rPr lang="en-IN" dirty="0" err="1"/>
              <a:t>dmem_write</a:t>
            </a:r>
            <a:r>
              <a:rPr lang="en-IN" dirty="0"/>
              <a:t>/read output from </a:t>
            </a:r>
            <a:r>
              <a:rPr lang="en-US" b="1" dirty="0" err="1"/>
              <a:t>dmem_input_and_ctrl_logic</a:t>
            </a:r>
            <a:r>
              <a:rPr lang="en-IN" dirty="0"/>
              <a:t> will remain high until the memory access is fully processed. The </a:t>
            </a:r>
            <a:r>
              <a:rPr lang="en-IN" dirty="0" err="1"/>
              <a:t>dmem_write</a:t>
            </a:r>
            <a:r>
              <a:rPr lang="en-IN" dirty="0"/>
              <a:t>/</a:t>
            </a:r>
            <a:r>
              <a:rPr lang="en-IN" dirty="0" err="1"/>
              <a:t>read_o</a:t>
            </a:r>
            <a:r>
              <a:rPr lang="en-IN" dirty="0"/>
              <a:t> signals on the other hand, would only be asserted during the cycle when </a:t>
            </a:r>
            <a:r>
              <a:rPr lang="en-IN" dirty="0" err="1"/>
              <a:t>instr_ready_i</a:t>
            </a:r>
            <a:r>
              <a:rPr lang="en-IN" dirty="0"/>
              <a:t> is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785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7B2C6-F3EC-335B-20BC-7F7F94F85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Stats</a:t>
            </a:r>
            <a:br>
              <a:rPr lang="en-US" dirty="0"/>
            </a:br>
            <a:r>
              <a:rPr lang="en-US" dirty="0"/>
              <a:t>+</a:t>
            </a:r>
            <a:br>
              <a:rPr lang="en-US" dirty="0"/>
            </a:br>
            <a:r>
              <a:rPr lang="en-US" dirty="0"/>
              <a:t>Possible Improvements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0F20E-E245-A486-4A6D-98D6781CE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linked_list.c</a:t>
            </a:r>
            <a:r>
              <a:rPr lang="en-US" dirty="0"/>
              <a:t>, </a:t>
            </a:r>
            <a:r>
              <a:rPr lang="en-US" dirty="0" err="1"/>
              <a:t>single_cycle_core</a:t>
            </a:r>
            <a:r>
              <a:rPr lang="en-US" dirty="0"/>
              <a:t> takes ~4.78us to execute, where as </a:t>
            </a:r>
            <a:r>
              <a:rPr lang="en-US" dirty="0" err="1"/>
              <a:t>stall_for_mem_core</a:t>
            </a:r>
            <a:r>
              <a:rPr lang="en-US" dirty="0"/>
              <a:t> takes ~30.75us. This (6.43x slowdown) is expected with the slower non-zero latency memory. A few improvements can be made here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The instruction and data memory accesses can be pipelined </a:t>
            </a:r>
            <a:r>
              <a:rPr lang="en-US" dirty="0">
                <a:sym typeface="Wingdings" panose="05000000000000000000" pitchFamily="2" charset="2"/>
              </a:rPr>
              <a:t> core : stall4mem_pip_core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(Assuming it’s feasible) Both instruction and data memory can utilize caches which fetch blocks of words. *perhaps with the assumption that this comes at the cost of greater latency </a:t>
            </a:r>
            <a:r>
              <a:rPr lang="en-US" dirty="0">
                <a:sym typeface="Wingdings" panose="05000000000000000000" pitchFamily="2" charset="2"/>
              </a:rPr>
              <a:t>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54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DDDC87-1B28-9630-698C-F2DC6395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Stall For Mem</a:t>
            </a:r>
            <a:br>
              <a:rPr lang="en-US" dirty="0"/>
            </a:br>
            <a:r>
              <a:rPr lang="en-US" dirty="0"/>
              <a:t>Pipelined Core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C80C77-1544-F286-A847-35F5D2D599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57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713605-59E1-BB2F-0B98-04BCF8638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9AF127-DF75-F174-9902-1DE86F49A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the current implementation, since all sub-blocks (except memory) are combinational, memory access latency is the rate-limiting factor.</a:t>
            </a:r>
          </a:p>
          <a:p>
            <a:r>
              <a:rPr lang="en-US" dirty="0"/>
              <a:t>Goal – always be performing some instruction fetch, and / or some data memory access. Process whatever can be processed.</a:t>
            </a:r>
          </a:p>
          <a:p>
            <a:r>
              <a:rPr lang="en-US" dirty="0"/>
              <a:t>Constraints – In order commits to </a:t>
            </a:r>
            <a:r>
              <a:rPr lang="en-US" dirty="0" err="1"/>
              <a:t>RegFile</a:t>
            </a:r>
            <a:r>
              <a:rPr lang="en-US" dirty="0"/>
              <a:t> and Data Memory.</a:t>
            </a:r>
          </a:p>
          <a:p>
            <a:endParaRPr lang="en-US" dirty="0"/>
          </a:p>
          <a:p>
            <a:r>
              <a:rPr lang="en-US" dirty="0"/>
              <a:t>Implementation – Two stage pipeline – (IF+ID+EX) stage and MEM stage</a:t>
            </a:r>
            <a:r>
              <a:rPr lang="en-US" dirty="0">
                <a:sym typeface="Wingdings" panose="05000000000000000000" pitchFamily="2" charset="2"/>
              </a:rPr>
              <a:t>. WB is derived </a:t>
            </a:r>
            <a:r>
              <a:rPr lang="en-US" dirty="0" err="1">
                <a:sym typeface="Wingdings" panose="05000000000000000000" pitchFamily="2" charset="2"/>
              </a:rPr>
              <a:t>combinationally</a:t>
            </a:r>
            <a:r>
              <a:rPr lang="en-US" dirty="0">
                <a:sym typeface="Wingdings" panose="05000000000000000000" pitchFamily="2" charset="2"/>
              </a:rPr>
              <a:t> from these two.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(IFIDEX) should always try to fetch an instruction. Simplification – no instruction buffer. Only fetch another one if the current one is complete, or can move out of this stage.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Memory stage should always try to process a memory access.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054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A396C-AE39-630F-E825-0C7060CDE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 Table</a:t>
            </a:r>
            <a:br>
              <a:rPr lang="en-US" dirty="0"/>
            </a:br>
            <a:r>
              <a:rPr lang="en-US" dirty="0"/>
              <a:t>+ Hazards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15EC60D-AA6F-5CF0-FF9C-ABB7CCBEB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8546509"/>
              </p:ext>
            </p:extLst>
          </p:nvPr>
        </p:nvGraphicFramePr>
        <p:xfrm>
          <a:off x="4776080" y="651431"/>
          <a:ext cx="6839999" cy="3396988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174848">
                  <a:extLst>
                    <a:ext uri="{9D8B030D-6E8A-4147-A177-3AD203B41FA5}">
                      <a16:colId xmlns:a16="http://schemas.microsoft.com/office/drawing/2014/main" val="3861973221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687869544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735295253"/>
                    </a:ext>
                  </a:extLst>
                </a:gridCol>
                <a:gridCol w="906025">
                  <a:extLst>
                    <a:ext uri="{9D8B030D-6E8A-4147-A177-3AD203B41FA5}">
                      <a16:colId xmlns:a16="http://schemas.microsoft.com/office/drawing/2014/main" val="4249135448"/>
                    </a:ext>
                  </a:extLst>
                </a:gridCol>
                <a:gridCol w="1055371">
                  <a:extLst>
                    <a:ext uri="{9D8B030D-6E8A-4147-A177-3AD203B41FA5}">
                      <a16:colId xmlns:a16="http://schemas.microsoft.com/office/drawing/2014/main" val="2558034474"/>
                    </a:ext>
                  </a:extLst>
                </a:gridCol>
                <a:gridCol w="716857">
                  <a:extLst>
                    <a:ext uri="{9D8B030D-6E8A-4147-A177-3AD203B41FA5}">
                      <a16:colId xmlns:a16="http://schemas.microsoft.com/office/drawing/2014/main" val="1258530854"/>
                    </a:ext>
                  </a:extLst>
                </a:gridCol>
                <a:gridCol w="1174848">
                  <a:extLst>
                    <a:ext uri="{9D8B030D-6E8A-4147-A177-3AD203B41FA5}">
                      <a16:colId xmlns:a16="http://schemas.microsoft.com/office/drawing/2014/main" val="3458488892"/>
                    </a:ext>
                  </a:extLst>
                </a:gridCol>
              </a:tblGrid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operands needed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produces </a:t>
                      </a:r>
                      <a:r>
                        <a:rPr lang="en-IN" sz="1400" b="1" u="none" strike="noStrike" dirty="0" err="1">
                          <a:effectLst/>
                        </a:rPr>
                        <a:t>rd</a:t>
                      </a:r>
                      <a:r>
                        <a:rPr lang="en-IN" sz="1400" b="1" u="none" strike="noStrike" dirty="0">
                          <a:effectLst/>
                        </a:rPr>
                        <a:t>?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3"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instruction complete at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03084"/>
                  </a:ext>
                </a:extLst>
              </a:tr>
              <a:tr h="63946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>
                          <a:effectLst/>
                        </a:rPr>
                        <a:t>rs1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rs2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IF+ID+EX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mem write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mem read + ready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895551096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R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72394638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 (non-load)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1824065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I (load)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82236475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S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87886464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B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21790243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U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no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yes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6450651"/>
                  </a:ext>
                </a:extLst>
              </a:tr>
              <a:tr h="34469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b="1" u="none" strike="noStrike" dirty="0">
                          <a:effectLst/>
                        </a:rPr>
                        <a:t>J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no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yes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>
                          <a:effectLst/>
                        </a:rPr>
                        <a:t>-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IN" sz="1400" u="none" strike="noStrike" dirty="0">
                          <a:effectLst/>
                        </a:rPr>
                        <a:t>-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6732800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184515E-CCE9-B503-7E31-FEC95F240E8D}"/>
              </a:ext>
            </a:extLst>
          </p:cNvPr>
          <p:cNvSpPr txBox="1"/>
          <p:nvPr/>
        </p:nvSpPr>
        <p:spPr>
          <a:xfrm>
            <a:off x="4776079" y="4172699"/>
            <a:ext cx="6840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Structural Hazards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only one instruction can access I/D memory at once.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only one instruction can write to the </a:t>
            </a:r>
            <a:r>
              <a:rPr lang="en-US" dirty="0" err="1"/>
              <a:t>RegFile</a:t>
            </a:r>
            <a:r>
              <a:rPr lang="en-US" dirty="0"/>
              <a:t> at once.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Data Hazards : any (load) instructions that produce an (</a:t>
            </a:r>
            <a:r>
              <a:rPr lang="en-US" dirty="0" err="1"/>
              <a:t>rd</a:t>
            </a:r>
            <a:r>
              <a:rPr lang="en-US" dirty="0"/>
              <a:t>) that conflicts with (rs1 or rs2) the next instruction.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Control Hazards : none (branch and jump instructions complete as soon as they are fetched).</a:t>
            </a:r>
          </a:p>
        </p:txBody>
      </p:sp>
    </p:spTree>
    <p:extLst>
      <p:ext uri="{BB962C8B-B14F-4D97-AF65-F5344CB8AC3E}">
        <p14:creationId xmlns:p14="http://schemas.microsoft.com/office/powerpoint/2010/main" val="120265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1F18A-163F-9584-BE91-C99B6C7D5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Groups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BA2FE-505D-C974-A64C-441CB021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Groups of instructions –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U, J – can be completed as soon as instruction is fetched.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 – can be completed as soon as the instruction is fetched, as long as operands are ready.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R, I (non-load) – can be completed as soon as instruction is fetched, long as operands are ready and a previous </a:t>
            </a:r>
            <a:r>
              <a:rPr lang="en-US" dirty="0" err="1"/>
              <a:t>regfile</a:t>
            </a:r>
            <a:r>
              <a:rPr lang="en-US" dirty="0"/>
              <a:t> write </a:t>
            </a:r>
            <a:r>
              <a:rPr lang="en-US" dirty="0" err="1"/>
              <a:t>asisn’t</a:t>
            </a:r>
            <a:r>
              <a:rPr lang="en-US" dirty="0"/>
              <a:t> in progress.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I (load) – needs to wait for the operand to be ready before it issues a </a:t>
            </a:r>
            <a:r>
              <a:rPr lang="en-US" dirty="0" err="1"/>
              <a:t>dmem_read</a:t>
            </a:r>
            <a:r>
              <a:rPr lang="en-US" dirty="0"/>
              <a:t> ; it can be completed only when the read data is fetched, and a previous </a:t>
            </a:r>
            <a:r>
              <a:rPr lang="en-US" dirty="0" err="1"/>
              <a:t>regfile</a:t>
            </a:r>
            <a:r>
              <a:rPr lang="en-US" dirty="0"/>
              <a:t> write isn’t in progress.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 – needs to wait for the operand to be ready before it issues a </a:t>
            </a:r>
            <a:r>
              <a:rPr lang="en-US" dirty="0" err="1"/>
              <a:t>dmem_write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IN" dirty="0"/>
              <a:t>* One complication that arises due to S instructions not waiting for the </a:t>
            </a:r>
            <a:r>
              <a:rPr lang="en-IN" dirty="0" err="1"/>
              <a:t>dmem_ready</a:t>
            </a:r>
            <a:r>
              <a:rPr lang="en-IN" dirty="0"/>
              <a:t> signal is that subsequent instructions must stall to perform any memory operations.</a:t>
            </a:r>
          </a:p>
        </p:txBody>
      </p:sp>
    </p:spTree>
    <p:extLst>
      <p:ext uri="{BB962C8B-B14F-4D97-AF65-F5344CB8AC3E}">
        <p14:creationId xmlns:p14="http://schemas.microsoft.com/office/powerpoint/2010/main" val="387077693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17695</TotalTime>
  <Words>1704</Words>
  <Application>Microsoft Office PowerPoint</Application>
  <PresentationFormat>Widescreen</PresentationFormat>
  <Paragraphs>163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Calibri</vt:lpstr>
      <vt:lpstr>Calibri Light</vt:lpstr>
      <vt:lpstr>Rockwell</vt:lpstr>
      <vt:lpstr>Wingdings</vt:lpstr>
      <vt:lpstr>Atlas</vt:lpstr>
      <vt:lpstr>Stall For Mem Core</vt:lpstr>
      <vt:lpstr>Summary</vt:lpstr>
      <vt:lpstr>FSM Flow For All Instructions</vt:lpstr>
      <vt:lpstr>Auxiliary Signals + Modification of existing ones</vt:lpstr>
      <vt:lpstr>Stats + Possible Improvements</vt:lpstr>
      <vt:lpstr>Stall For Mem Pipelined Core</vt:lpstr>
      <vt:lpstr>Notes</vt:lpstr>
      <vt:lpstr>Dependency Table + Hazards</vt:lpstr>
      <vt:lpstr>Instruction Groups</vt:lpstr>
      <vt:lpstr>Flow for each group of instructions</vt:lpstr>
      <vt:lpstr>Potential Stalls</vt:lpstr>
      <vt:lpstr>Stage Buffers</vt:lpstr>
      <vt:lpstr>Result</vt:lpstr>
      <vt:lpstr>Stall For Mem Pipelined + Split Cache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Mrinav Saxena</dc:creator>
  <cp:lastModifiedBy>Mrinav Saxena</cp:lastModifiedBy>
  <cp:revision>2</cp:revision>
  <dcterms:created xsi:type="dcterms:W3CDTF">2025-09-06T05:57:07Z</dcterms:created>
  <dcterms:modified xsi:type="dcterms:W3CDTF">2025-09-21T15:48:28Z</dcterms:modified>
</cp:coreProperties>
</file>