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39" autoAdjust="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C7D7DF18-6D46-4D8B-B22C-196329718E9A}"/>
    <pc:docChg chg="modSld">
      <pc:chgData name="Mrinav Saxena" userId="1ae1cb636c956b49" providerId="LiveId" clId="{C7D7DF18-6D46-4D8B-B22C-196329718E9A}" dt="2025-09-06T06:26:11.255" v="11" actId="20577"/>
      <pc:docMkLst>
        <pc:docMk/>
      </pc:docMkLst>
      <pc:sldChg chg="modSp">
        <pc:chgData name="Mrinav Saxena" userId="1ae1cb636c956b49" providerId="LiveId" clId="{C7D7DF18-6D46-4D8B-B22C-196329718E9A}" dt="2025-09-06T05:56:50.768" v="0" actId="20578"/>
        <pc:sldMkLst>
          <pc:docMk/>
          <pc:sldMk cId="1162196827" sldId="257"/>
        </pc:sldMkLst>
        <pc:spChg chg="mod">
          <ac:chgData name="Mrinav Saxena" userId="1ae1cb636c956b49" providerId="LiveId" clId="{C7D7DF18-6D46-4D8B-B22C-196329718E9A}" dt="2025-09-06T05:56:50.768" v="0" actId="20578"/>
          <ac:spMkLst>
            <pc:docMk/>
            <pc:sldMk cId="1162196827" sldId="257"/>
            <ac:spMk id="3" creationId="{2A90C5E6-A23B-7EFC-8B04-DDFAB0330FDE}"/>
          </ac:spMkLst>
        </pc:spChg>
      </pc:sldChg>
      <pc:sldChg chg="modSp mod modNotesTx">
        <pc:chgData name="Mrinav Saxena" userId="1ae1cb636c956b49" providerId="LiveId" clId="{C7D7DF18-6D46-4D8B-B22C-196329718E9A}" dt="2025-09-06T06:20:58.174" v="9" actId="13822"/>
        <pc:sldMkLst>
          <pc:docMk/>
          <pc:sldMk cId="594340859" sldId="258"/>
        </pc:sldMkLst>
        <pc:cxnChg chg="mod">
          <ac:chgData name="Mrinav Saxena" userId="1ae1cb636c956b49" providerId="LiveId" clId="{C7D7DF18-6D46-4D8B-B22C-196329718E9A}" dt="2025-09-06T06:20:58.174" v="9" actId="13822"/>
          <ac:cxnSpMkLst>
            <pc:docMk/>
            <pc:sldMk cId="594340859" sldId="258"/>
            <ac:cxnSpMk id="113" creationId="{ABC20937-DE8C-BD33-A16B-C0B7034D2D26}"/>
          </ac:cxnSpMkLst>
        </pc:cxnChg>
      </pc:sldChg>
      <pc:sldChg chg="modSp mod">
        <pc:chgData name="Mrinav Saxena" userId="1ae1cb636c956b49" providerId="LiveId" clId="{C7D7DF18-6D46-4D8B-B22C-196329718E9A}" dt="2025-09-06T06:26:11.255" v="11" actId="20577"/>
        <pc:sldMkLst>
          <pc:docMk/>
          <pc:sldMk cId="1176781011" sldId="259"/>
        </pc:sldMkLst>
        <pc:spChg chg="mod">
          <ac:chgData name="Mrinav Saxena" userId="1ae1cb636c956b49" providerId="LiveId" clId="{C7D7DF18-6D46-4D8B-B22C-196329718E9A}" dt="2025-09-06T06:26:11.255" v="11" actId="20577"/>
          <ac:spMkLst>
            <pc:docMk/>
            <pc:sldMk cId="1176781011" sldId="259"/>
            <ac:spMk id="2" creationId="{BF7DCFF8-B1E0-8C09-C61E-0E40FA1579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48410-4818-4F70-841B-CE2E0639984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AE081-43F4-416D-8C45-CFB0C8870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9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very rough schematic of the sub-blocks interconnected between the processor’s major components (PC, </a:t>
            </a:r>
            <a:r>
              <a:rPr lang="en-US" dirty="0" err="1"/>
              <a:t>RegFile</a:t>
            </a:r>
            <a:r>
              <a:rPr lang="en-US" dirty="0"/>
              <a:t>, Immediate Data Generator, ALU) and the memory interfaces.</a:t>
            </a:r>
            <a:r>
              <a:rPr lang="en-IN" dirty="0"/>
              <a:t> Line colours just differentiate between intersecting signals in the schematic.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AE081-43F4-416D-8C45-CFB0C88709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6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4231-6EAC-CD36-34BD-CB883E95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C097C2-6486-DCBA-D79B-FE6066F10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AF315-9752-70DF-2833-BF60CE778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5FEB-FD4C-5D0E-0ED5-F1FDA84683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AE081-43F4-416D-8C45-CFB0C88709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11C0-C96F-C0CB-628D-4E4705DAD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Cycle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EA20-3475-A027-5E44-26BA9B3F6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16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7C62-7747-4725-A674-C506938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Summary</a:t>
            </a:r>
            <a:br>
              <a:rPr lang="en-US" sz="2800" dirty="0"/>
            </a:br>
            <a:r>
              <a:rPr lang="en-US" sz="2800" dirty="0"/>
              <a:t>(single_cycle_core.sv)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C5E6-A23B-7EFC-8B04-DDFAB0330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All logic is combinational; memory is expected to provide data instantaneously. PC is incremented / changed on </a:t>
            </a:r>
            <a:r>
              <a:rPr lang="en-US" dirty="0" err="1"/>
              <a:t>posedge</a:t>
            </a:r>
            <a:r>
              <a:rPr lang="en-US" dirty="0"/>
              <a:t> clk.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Logical blocks (apart from PC, ALU, </a:t>
            </a:r>
            <a:r>
              <a:rPr lang="en-US" dirty="0" err="1"/>
              <a:t>imm_gen</a:t>
            </a:r>
            <a:r>
              <a:rPr lang="en-US" dirty="0"/>
              <a:t>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PC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memory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write logic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19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28FC78-1C3C-88A4-6220-913428DE0E8A}"/>
              </a:ext>
            </a:extLst>
          </p:cNvPr>
          <p:cNvSpPr txBox="1">
            <a:spLocks/>
          </p:cNvSpPr>
          <p:nvPr/>
        </p:nvSpPr>
        <p:spPr>
          <a:xfrm>
            <a:off x="791680" y="2260315"/>
            <a:ext cx="3677578" cy="264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PC logic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ALU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Data memory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write logic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9132F8-8238-9B8C-0DB5-E225D8EF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715784"/>
            <a:ext cx="3677577" cy="544532"/>
          </a:xfrm>
        </p:spPr>
        <p:txBody>
          <a:bodyPr>
            <a:noAutofit/>
          </a:bodyPr>
          <a:lstStyle/>
          <a:p>
            <a:r>
              <a:rPr lang="en-US" sz="2800" dirty="0"/>
              <a:t>Inter-stage dependencies</a:t>
            </a:r>
            <a:endParaRPr lang="en-I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19C05-815A-BECB-8865-0B1555C6EC88}"/>
              </a:ext>
            </a:extLst>
          </p:cNvPr>
          <p:cNvSpPr/>
          <p:nvPr/>
        </p:nvSpPr>
        <p:spPr>
          <a:xfrm>
            <a:off x="5463330" y="2885958"/>
            <a:ext cx="47946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PC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4D7B2C-3C0B-3567-BD11-28DF2311105A}"/>
              </a:ext>
            </a:extLst>
          </p:cNvPr>
          <p:cNvSpPr/>
          <p:nvPr/>
        </p:nvSpPr>
        <p:spPr>
          <a:xfrm>
            <a:off x="5781174" y="4704484"/>
            <a:ext cx="1202076" cy="821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IMem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6ACF4F-12CD-77BA-ADA7-111F5C3F9D95}"/>
              </a:ext>
            </a:extLst>
          </p:cNvPr>
          <p:cNvSpPr/>
          <p:nvPr/>
        </p:nvSpPr>
        <p:spPr>
          <a:xfrm>
            <a:off x="7659020" y="2885958"/>
            <a:ext cx="89214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RegFile</a:t>
            </a:r>
            <a:endParaRPr lang="en-I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E085B7-EDFC-0CFF-395B-912F11885611}"/>
              </a:ext>
            </a:extLst>
          </p:cNvPr>
          <p:cNvGrpSpPr/>
          <p:nvPr/>
        </p:nvGrpSpPr>
        <p:grpSpPr>
          <a:xfrm>
            <a:off x="9270776" y="3051958"/>
            <a:ext cx="824266" cy="824266"/>
            <a:chOff x="8885979" y="3019223"/>
            <a:chExt cx="824266" cy="824266"/>
          </a:xfrm>
        </p:grpSpPr>
        <p:sp>
          <p:nvSpPr>
            <p:cNvPr id="11" name="Diagonal Stripe 10">
              <a:extLst>
                <a:ext uri="{FF2B5EF4-FFF2-40B4-BE49-F238E27FC236}">
                  <a16:creationId xmlns:a16="http://schemas.microsoft.com/office/drawing/2014/main" id="{58CB8597-83E5-6DF3-0514-94E43974B8CA}"/>
                </a:ext>
              </a:extLst>
            </p:cNvPr>
            <p:cNvSpPr/>
            <p:nvPr/>
          </p:nvSpPr>
          <p:spPr>
            <a:xfrm rot="8100000">
              <a:off x="8885979" y="3019223"/>
              <a:ext cx="824266" cy="824266"/>
            </a:xfrm>
            <a:prstGeom prst="diagStripe">
              <a:avLst>
                <a:gd name="adj" fmla="val 49564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AACEAC1-8D40-F265-567F-42D7BDE71695}"/>
                </a:ext>
              </a:extLst>
            </p:cNvPr>
            <p:cNvSpPr/>
            <p:nvPr/>
          </p:nvSpPr>
          <p:spPr>
            <a:xfrm rot="5400000">
              <a:off x="9240837" y="3376612"/>
              <a:ext cx="215897" cy="10477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45CD2-1FD1-DFA9-C4E2-7DA16B6349F7}"/>
              </a:ext>
            </a:extLst>
          </p:cNvPr>
          <p:cNvSpPr/>
          <p:nvPr/>
        </p:nvSpPr>
        <p:spPr>
          <a:xfrm>
            <a:off x="10130998" y="4704484"/>
            <a:ext cx="1202076" cy="821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DMem</a:t>
            </a:r>
            <a:r>
              <a:rPr lang="en-US" dirty="0"/>
              <a:t> Interface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22A0BAF-DE8F-75F2-B6A3-D689BC2F0A70}"/>
              </a:ext>
            </a:extLst>
          </p:cNvPr>
          <p:cNvCxnSpPr>
            <a:stCxn id="8" idx="3"/>
          </p:cNvCxnSpPr>
          <p:nvPr/>
        </p:nvCxnSpPr>
        <p:spPr>
          <a:xfrm>
            <a:off x="5942790" y="3466448"/>
            <a:ext cx="226031" cy="123803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12CB8A5-FD1D-F66A-FAF8-6581812CB367}"/>
              </a:ext>
            </a:extLst>
          </p:cNvPr>
          <p:cNvSpPr/>
          <p:nvPr/>
        </p:nvSpPr>
        <p:spPr>
          <a:xfrm>
            <a:off x="6728210" y="3222506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[2]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E3E4ED6-75D5-EE11-28BC-BEF2EE35EDC0}"/>
              </a:ext>
            </a:extLst>
          </p:cNvPr>
          <p:cNvCxnSpPr>
            <a:cxnSpLocks/>
            <a:endCxn id="17" idx="1"/>
          </p:cNvCxnSpPr>
          <p:nvPr/>
        </p:nvCxnSpPr>
        <p:spPr>
          <a:xfrm rot="5400000" flipH="1" flipV="1">
            <a:off x="6011135" y="3987410"/>
            <a:ext cx="1240393" cy="1937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F6F60AE-9A81-C31D-5F03-76EE6A80BA9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38291" y="3222506"/>
            <a:ext cx="417554" cy="2415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436DDA-136C-98A2-FB0A-979BF4E3E13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238291" y="3464091"/>
            <a:ext cx="417554" cy="1984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0E1501-34C1-9758-3FBC-238CB1CDB447}"/>
              </a:ext>
            </a:extLst>
          </p:cNvPr>
          <p:cNvCxnSpPr>
            <a:cxnSpLocks/>
          </p:cNvCxnSpPr>
          <p:nvPr/>
        </p:nvCxnSpPr>
        <p:spPr>
          <a:xfrm>
            <a:off x="7238291" y="3464091"/>
            <a:ext cx="417554" cy="3730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629E37B-C60E-3B5F-628B-1E7D45742D09}"/>
              </a:ext>
            </a:extLst>
          </p:cNvPr>
          <p:cNvSpPr/>
          <p:nvPr/>
        </p:nvSpPr>
        <p:spPr>
          <a:xfrm>
            <a:off x="8861994" y="2894230"/>
            <a:ext cx="510081" cy="1152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[3]</a:t>
            </a: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331CFC-6A72-C93E-C87C-56DA8408CD84}"/>
              </a:ext>
            </a:extLst>
          </p:cNvPr>
          <p:cNvSpPr/>
          <p:nvPr/>
        </p:nvSpPr>
        <p:spPr>
          <a:xfrm>
            <a:off x="7657398" y="4340608"/>
            <a:ext cx="892140" cy="662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Imm</a:t>
            </a:r>
          </a:p>
          <a:p>
            <a:pPr algn="ctr"/>
            <a:r>
              <a:rPr lang="en-US" dirty="0"/>
              <a:t>Gen</a:t>
            </a:r>
            <a:endParaRPr lang="en-IN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8008628-DB42-E716-D7EA-764878A0304F}"/>
              </a:ext>
            </a:extLst>
          </p:cNvPr>
          <p:cNvCxnSpPr>
            <a:cxnSpLocks/>
          </p:cNvCxnSpPr>
          <p:nvPr/>
        </p:nvCxnSpPr>
        <p:spPr>
          <a:xfrm flipV="1">
            <a:off x="6534453" y="4536153"/>
            <a:ext cx="1121392" cy="168331"/>
          </a:xfrm>
          <a:prstGeom prst="bentConnector3">
            <a:avLst>
              <a:gd name="adj1" fmla="val 1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4B8A209-F5A9-4317-B488-AC6F7B24B2DE}"/>
              </a:ext>
            </a:extLst>
          </p:cNvPr>
          <p:cNvCxnSpPr>
            <a:cxnSpLocks/>
          </p:cNvCxnSpPr>
          <p:nvPr/>
        </p:nvCxnSpPr>
        <p:spPr>
          <a:xfrm flipV="1">
            <a:off x="8554335" y="4046936"/>
            <a:ext cx="724464" cy="468298"/>
          </a:xfrm>
          <a:prstGeom prst="bentConnector3">
            <a:avLst>
              <a:gd name="adj1" fmla="val 10025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B1469BE-962D-6E6F-A170-E1C94C1EB52E}"/>
              </a:ext>
            </a:extLst>
          </p:cNvPr>
          <p:cNvCxnSpPr/>
          <p:nvPr/>
        </p:nvCxnSpPr>
        <p:spPr>
          <a:xfrm>
            <a:off x="8547985" y="3123310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292F8F-7937-661C-B7BA-D458D8BC6B9B}"/>
              </a:ext>
            </a:extLst>
          </p:cNvPr>
          <p:cNvCxnSpPr/>
          <p:nvPr/>
        </p:nvCxnSpPr>
        <p:spPr>
          <a:xfrm>
            <a:off x="8547985" y="3837156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78A556-1B73-E2B4-B4A7-2D6E2A8A6ACD}"/>
              </a:ext>
            </a:extLst>
          </p:cNvPr>
          <p:cNvCxnSpPr>
            <a:endCxn id="40" idx="0"/>
          </p:cNvCxnSpPr>
          <p:nvPr/>
        </p:nvCxnSpPr>
        <p:spPr>
          <a:xfrm flipV="1">
            <a:off x="6168821" y="2894230"/>
            <a:ext cx="2948214" cy="569861"/>
          </a:xfrm>
          <a:prstGeom prst="bentConnector4">
            <a:avLst>
              <a:gd name="adj1" fmla="val 13"/>
              <a:gd name="adj2" fmla="val 1401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0965D7E-D831-D589-2880-D4E3BEA23261}"/>
              </a:ext>
            </a:extLst>
          </p:cNvPr>
          <p:cNvCxnSpPr/>
          <p:nvPr/>
        </p:nvCxnSpPr>
        <p:spPr>
          <a:xfrm>
            <a:off x="9380672" y="3100556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4ECA3-DF3E-4190-B718-698A50B82837}"/>
              </a:ext>
            </a:extLst>
          </p:cNvPr>
          <p:cNvCxnSpPr/>
          <p:nvPr/>
        </p:nvCxnSpPr>
        <p:spPr>
          <a:xfrm>
            <a:off x="9380672" y="3814402"/>
            <a:ext cx="314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E25DA851-1CFD-F466-3C3C-81FB88305089}"/>
              </a:ext>
            </a:extLst>
          </p:cNvPr>
          <p:cNvCxnSpPr>
            <a:cxnSpLocks/>
          </p:cNvCxnSpPr>
          <p:nvPr/>
        </p:nvCxnSpPr>
        <p:spPr>
          <a:xfrm flipV="1">
            <a:off x="6534453" y="4046936"/>
            <a:ext cx="2450875" cy="211799"/>
          </a:xfrm>
          <a:prstGeom prst="bentConnector3">
            <a:avLst>
              <a:gd name="adj1" fmla="val 9991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8A7FEFC-E4EE-CA30-A781-938BA8DDB64F}"/>
              </a:ext>
            </a:extLst>
          </p:cNvPr>
          <p:cNvSpPr/>
          <p:nvPr/>
        </p:nvSpPr>
        <p:spPr>
          <a:xfrm>
            <a:off x="10130998" y="3911250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[4]</a:t>
            </a:r>
            <a:endParaRPr lang="en-IN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A8B8781-29E5-318F-48B4-6ADB1FC74B7F}"/>
              </a:ext>
            </a:extLst>
          </p:cNvPr>
          <p:cNvCxnSpPr>
            <a:stCxn id="11" idx="2"/>
            <a:endCxn id="100" idx="0"/>
          </p:cNvCxnSpPr>
          <p:nvPr/>
        </p:nvCxnSpPr>
        <p:spPr>
          <a:xfrm>
            <a:off x="9976872" y="3464091"/>
            <a:ext cx="409167" cy="4471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62EDDF9-9CEF-E168-72CF-847953378DBA}"/>
              </a:ext>
            </a:extLst>
          </p:cNvPr>
          <p:cNvCxnSpPr>
            <a:stCxn id="100" idx="2"/>
          </p:cNvCxnSpPr>
          <p:nvPr/>
        </p:nvCxnSpPr>
        <p:spPr>
          <a:xfrm flipH="1">
            <a:off x="10386038" y="4394420"/>
            <a:ext cx="1" cy="310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1E0BE9F-D262-E060-68F0-1C80FC743417}"/>
              </a:ext>
            </a:extLst>
          </p:cNvPr>
          <p:cNvSpPr/>
          <p:nvPr/>
        </p:nvSpPr>
        <p:spPr>
          <a:xfrm>
            <a:off x="10732036" y="1701450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[5]</a:t>
            </a:r>
            <a:endParaRPr lang="en-IN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9AD51E4-B339-8E90-780C-2244E2210E13}"/>
              </a:ext>
            </a:extLst>
          </p:cNvPr>
          <p:cNvCxnSpPr>
            <a:endCxn id="107" idx="2"/>
          </p:cNvCxnSpPr>
          <p:nvPr/>
        </p:nvCxnSpPr>
        <p:spPr>
          <a:xfrm flipV="1">
            <a:off x="10987076" y="2184620"/>
            <a:ext cx="1" cy="2519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C323FB95-2313-DF34-3DF4-B435262E8C98}"/>
              </a:ext>
            </a:extLst>
          </p:cNvPr>
          <p:cNvCxnSpPr>
            <a:stCxn id="11" idx="2"/>
          </p:cNvCxnSpPr>
          <p:nvPr/>
        </p:nvCxnSpPr>
        <p:spPr>
          <a:xfrm flipV="1">
            <a:off x="9976872" y="2184620"/>
            <a:ext cx="864027" cy="1279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BC20937-DE8C-BD33-A16B-C0B7034D2D26}"/>
              </a:ext>
            </a:extLst>
          </p:cNvPr>
          <p:cNvCxnSpPr>
            <a:stCxn id="107" idx="1"/>
          </p:cNvCxnSpPr>
          <p:nvPr/>
        </p:nvCxnSpPr>
        <p:spPr>
          <a:xfrm rot="10800000" flipV="1">
            <a:off x="7655846" y="1943034"/>
            <a:ext cx="3076191" cy="1157521"/>
          </a:xfrm>
          <a:prstGeom prst="bentConnector3">
            <a:avLst>
              <a:gd name="adj1" fmla="val 1116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4DE91569-3D13-9AA8-9A26-B59782BD1AE7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9380672" y="3814402"/>
            <a:ext cx="750326" cy="338433"/>
          </a:xfrm>
          <a:prstGeom prst="bentConnector3">
            <a:avLst>
              <a:gd name="adj1" fmla="val 1784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55608A3-FDC1-9957-8714-8FE99BA68087}"/>
              </a:ext>
            </a:extLst>
          </p:cNvPr>
          <p:cNvCxnSpPr/>
          <p:nvPr/>
        </p:nvCxnSpPr>
        <p:spPr>
          <a:xfrm>
            <a:off x="8985328" y="4258735"/>
            <a:ext cx="11456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4FC984-3A82-2611-7505-917DD3E3CEA0}"/>
              </a:ext>
            </a:extLst>
          </p:cNvPr>
          <p:cNvSpPr/>
          <p:nvPr/>
        </p:nvSpPr>
        <p:spPr>
          <a:xfrm>
            <a:off x="10130998" y="976693"/>
            <a:ext cx="510081" cy="48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/>
          <a:lstStyle/>
          <a:p>
            <a:pPr algn="ctr"/>
            <a:r>
              <a:rPr lang="en-US" dirty="0"/>
              <a:t>[1]</a:t>
            </a:r>
            <a:endParaRPr lang="en-IN" dirty="0"/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45BE3F6-5CB5-81E1-CBDE-C1C020E60FBB}"/>
              </a:ext>
            </a:extLst>
          </p:cNvPr>
          <p:cNvCxnSpPr>
            <a:cxnSpLocks/>
          </p:cNvCxnSpPr>
          <p:nvPr/>
        </p:nvCxnSpPr>
        <p:spPr>
          <a:xfrm flipV="1">
            <a:off x="6168821" y="1062523"/>
            <a:ext cx="3956862" cy="1605280"/>
          </a:xfrm>
          <a:prstGeom prst="bentConnector3">
            <a:avLst>
              <a:gd name="adj1" fmla="val 5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A85D22B2-DD32-95C0-CEC5-27D52A902CCC}"/>
              </a:ext>
            </a:extLst>
          </p:cNvPr>
          <p:cNvCxnSpPr>
            <a:cxnSpLocks/>
            <a:endCxn id="131" idx="1"/>
          </p:cNvCxnSpPr>
          <p:nvPr/>
        </p:nvCxnSpPr>
        <p:spPr>
          <a:xfrm rot="5400000" flipH="1" flipV="1">
            <a:off x="7752560" y="2136796"/>
            <a:ext cx="3296955" cy="14599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B95266-E24A-DC17-5B90-6B80B8BE8FE6}"/>
              </a:ext>
            </a:extLst>
          </p:cNvPr>
          <p:cNvCxnSpPr>
            <a:endCxn id="131" idx="2"/>
          </p:cNvCxnSpPr>
          <p:nvPr/>
        </p:nvCxnSpPr>
        <p:spPr>
          <a:xfrm rot="16200000" flipV="1">
            <a:off x="9386583" y="2459320"/>
            <a:ext cx="2004227" cy="5314"/>
          </a:xfrm>
          <a:prstGeom prst="bentConnector3">
            <a:avLst>
              <a:gd name="adj1" fmla="val 5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1DE74E4-EA52-1C76-943B-508784F3E0A9}"/>
              </a:ext>
            </a:extLst>
          </p:cNvPr>
          <p:cNvCxnSpPr>
            <a:stCxn id="131" idx="0"/>
            <a:endCxn id="8" idx="1"/>
          </p:cNvCxnSpPr>
          <p:nvPr/>
        </p:nvCxnSpPr>
        <p:spPr>
          <a:xfrm rot="16200000" flipH="1" flipV="1">
            <a:off x="6679807" y="-239785"/>
            <a:ext cx="2489755" cy="4922709"/>
          </a:xfrm>
          <a:prstGeom prst="bentConnector4">
            <a:avLst>
              <a:gd name="adj1" fmla="val -9182"/>
              <a:gd name="adj2" fmla="val 1046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4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9F83-E8DE-5FE7-9241-AC9C167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6795F4-DE1B-AF1F-A0DB-6E958F91E06F}"/>
              </a:ext>
            </a:extLst>
          </p:cNvPr>
          <p:cNvSpPr txBox="1">
            <a:spLocks/>
          </p:cNvSpPr>
          <p:nvPr/>
        </p:nvSpPr>
        <p:spPr>
          <a:xfrm>
            <a:off x="791680" y="2260315"/>
            <a:ext cx="3677578" cy="2640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PC logic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ALU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>
                <a:solidFill>
                  <a:schemeClr val="bg1"/>
                </a:solidFill>
              </a:rPr>
              <a:t>Data memory inputs, control signals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+mj-lt"/>
              <a:buAutoNum type="arabicPeriod"/>
            </a:pPr>
            <a:r>
              <a:rPr lang="en-IN" sz="1400" dirty="0" err="1">
                <a:solidFill>
                  <a:schemeClr val="bg1"/>
                </a:solidFill>
              </a:rPr>
              <a:t>Regfile</a:t>
            </a:r>
            <a:r>
              <a:rPr lang="en-IN" sz="1400" dirty="0">
                <a:solidFill>
                  <a:schemeClr val="bg1"/>
                </a:solidFill>
              </a:rPr>
              <a:t> write logic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7DCFF8-B1E0-8C09-C61E-0E40FA15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*Each of these stages is implicitly dependent upon instruction[31:0]. Other small pieces of logic (such as PC+4) have also not been listed.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PC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Imm Gen (for JAL and Branch instructions)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 (for JALR)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inputs, control signals (except for write ports) - None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ALU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Imm Gen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memory inputs, control signals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RegFile</a:t>
            </a:r>
            <a:r>
              <a:rPr lang="en-IN" dirty="0"/>
              <a:t> write logic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ALU Result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Data Memory output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F412F9-9CFD-4D83-3F4F-1C1F7D7F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0" y="1715784"/>
            <a:ext cx="3677577" cy="544532"/>
          </a:xfrm>
        </p:spPr>
        <p:txBody>
          <a:bodyPr>
            <a:noAutofit/>
          </a:bodyPr>
          <a:lstStyle/>
          <a:p>
            <a:r>
              <a:rPr lang="en-US" sz="2800" dirty="0"/>
              <a:t>Inter-stage dependencies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6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1295</TotalTime>
  <Words>270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Single Cycle Core</vt:lpstr>
      <vt:lpstr>Summary (single_cycle_core.sv)</vt:lpstr>
      <vt:lpstr>Inter-stage dependencies</vt:lpstr>
      <vt:lpstr>Inter-stage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1</cp:revision>
  <dcterms:created xsi:type="dcterms:W3CDTF">2025-09-05T08:50:49Z</dcterms:created>
  <dcterms:modified xsi:type="dcterms:W3CDTF">2025-09-06T06:26:15Z</dcterms:modified>
</cp:coreProperties>
</file>