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291" r:id="rId7"/>
    <p:sldId id="257" r:id="rId8"/>
    <p:sldId id="260" r:id="rId9"/>
    <p:sldId id="261" r:id="rId10"/>
    <p:sldId id="292" r:id="rId11"/>
    <p:sldId id="283" r:id="rId12"/>
    <p:sldId id="284" r:id="rId13"/>
    <p:sldId id="282" r:id="rId14"/>
    <p:sldId id="285" r:id="rId15"/>
    <p:sldId id="293" r:id="rId16"/>
    <p:sldId id="280" r:id="rId17"/>
    <p:sldId id="281" r:id="rId18"/>
    <p:sldId id="286" r:id="rId19"/>
    <p:sldId id="287" r:id="rId20"/>
    <p:sldId id="289" r:id="rId21"/>
    <p:sldId id="301" r:id="rId22"/>
    <p:sldId id="290" r:id="rId23"/>
    <p:sldId id="294" r:id="rId24"/>
    <p:sldId id="263" r:id="rId25"/>
    <p:sldId id="295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9" r:id="rId39"/>
    <p:sldId id="296" r:id="rId40"/>
    <p:sldId id="258" r:id="rId41"/>
    <p:sldId id="304" r:id="rId42"/>
    <p:sldId id="302" r:id="rId43"/>
    <p:sldId id="25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adbctzc4.aspx" TargetMode="External"/><Relationship Id="rId13" Type="http://schemas.openxmlformats.org/officeDocument/2006/relationships/hyperlink" Target="https://msdn.microsoft.com/en-us/library/1ah5wsex.aspx" TargetMode="External"/><Relationship Id="rId3" Type="http://schemas.openxmlformats.org/officeDocument/2006/relationships/hyperlink" Target="https://msdn.microsoft.com/en-us/library/06tc147t.aspx" TargetMode="External"/><Relationship Id="rId7" Type="http://schemas.openxmlformats.org/officeDocument/2006/relationships/hyperlink" Target="https://msdn.microsoft.com/en-us/library/2aeyhxcd.aspx" TargetMode="External"/><Relationship Id="rId12" Type="http://schemas.openxmlformats.org/officeDocument/2006/relationships/hyperlink" Target="https://msdn.microsoft.com/en-us/library/9k7k7cf0.aspx" TargetMode="External"/><Relationship Id="rId2" Type="http://schemas.openxmlformats.org/officeDocument/2006/relationships/hyperlink" Target="https://msdn.microsoft.com/en-us/library/5011f09h.aspx" TargetMode="External"/><Relationship Id="rId16" Type="http://schemas.openxmlformats.org/officeDocument/2006/relationships/hyperlink" Target="https://msdn.microsoft.com/en-us/library/dszsf98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ttw7t8t6.aspx" TargetMode="External"/><Relationship Id="rId11" Type="http://schemas.openxmlformats.org/officeDocument/2006/relationships/hyperlink" Target="https://msdn.microsoft.com/en-us/library/1h3swy84.aspx" TargetMode="External"/><Relationship Id="rId5" Type="http://schemas.openxmlformats.org/officeDocument/2006/relationships/hyperlink" Target="https://msdn.microsoft.com/en-us/library/ch45axte.aspx" TargetMode="External"/><Relationship Id="rId15" Type="http://schemas.openxmlformats.org/officeDocument/2006/relationships/hyperlink" Target="https://msdn.microsoft.com/en-us/library/zwc8s4fz.aspx" TargetMode="External"/><Relationship Id="rId10" Type="http://schemas.openxmlformats.org/officeDocument/2006/relationships/hyperlink" Target="https://msdn.microsoft.com/en-us/library/13940fs2.aspx" TargetMode="External"/><Relationship Id="rId4" Type="http://schemas.openxmlformats.org/officeDocument/2006/relationships/hyperlink" Target="https://msdn.microsoft.com/en-us/library/370s1zax.aspx" TargetMode="External"/><Relationship Id="rId9" Type="http://schemas.openxmlformats.org/officeDocument/2006/relationships/hyperlink" Target="https://msdn.microsoft.com/en-us/library/923ahwt1.aspx" TargetMode="External"/><Relationship Id="rId14" Type="http://schemas.openxmlformats.org/officeDocument/2006/relationships/hyperlink" Target="https://msdn.microsoft.com/en-us/library/0yd65esw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 &amp; Control Flow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Data, Variable , </a:t>
            </a:r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Data Type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59527"/>
            <a:ext cx="5029200" cy="5832027"/>
          </a:xfrm>
        </p:spPr>
      </p:pic>
    </p:spTree>
    <p:extLst>
      <p:ext uri="{BB962C8B-B14F-4D97-AF65-F5344CB8AC3E}">
        <p14:creationId xmlns:p14="http://schemas.microsoft.com/office/powerpoint/2010/main" val="291195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Menggunakan</a:t>
            </a:r>
            <a:r>
              <a:rPr lang="en-US" sz="1200" dirty="0" smtClean="0"/>
              <a:t> type data di C#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Sebagai</a:t>
            </a:r>
            <a:r>
              <a:rPr lang="en-US" sz="1200" dirty="0" smtClean="0"/>
              <a:t> Variable</a:t>
            </a:r>
          </a:p>
          <a:p>
            <a:pPr marL="53975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12;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“Ahmad Roni”;</a:t>
            </a:r>
          </a:p>
          <a:p>
            <a:pPr marL="53975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konstanta</a:t>
            </a:r>
            <a:endParaRPr lang="en-US" sz="1200" dirty="0" smtClean="0"/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jurusan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“TI”;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endParaRPr lang="en-US" sz="1200" dirty="0" smtClean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kembalian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atau</a:t>
            </a:r>
            <a:r>
              <a:rPr lang="en-US" sz="1200" dirty="0" smtClean="0"/>
              <a:t> parameter</a:t>
            </a:r>
          </a:p>
          <a:p>
            <a:pPr marL="53975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HasilKali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marL="53975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x * y;</a:t>
            </a:r>
          </a:p>
          <a:p>
            <a:pPr marL="53975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975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>
                <a:cs typeface="Courier New" panose="02070309020205020404" pitchFamily="49" charset="0"/>
              </a:rPr>
              <a:t>Mengkonversi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tipe</a:t>
            </a:r>
            <a:r>
              <a:rPr lang="en-US" sz="1200" dirty="0" smtClean="0">
                <a:cs typeface="Courier New" panose="02070309020205020404" pitchFamily="49" charset="0"/>
              </a:rPr>
              <a:t> data</a:t>
            </a:r>
          </a:p>
          <a:p>
            <a:pPr marL="357188" indent="0">
              <a:buNone/>
            </a:pPr>
            <a:r>
              <a:rPr lang="en-US" sz="1200" dirty="0" err="1"/>
              <a:t>Mengkonversi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implisit</a:t>
            </a:r>
            <a:r>
              <a:rPr lang="en-US" sz="1200" dirty="0"/>
              <a:t>, di </a:t>
            </a:r>
            <a:r>
              <a:rPr lang="en-US" sz="1200" dirty="0" err="1"/>
              <a:t>mana</a:t>
            </a:r>
            <a:r>
              <a:rPr lang="en-US" sz="1200" dirty="0"/>
              <a:t> </a:t>
            </a:r>
            <a:r>
              <a:rPr lang="en-US" sz="1200" dirty="0" err="1"/>
              <a:t>konversi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kompilator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eksplisit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cor</a:t>
            </a:r>
            <a:r>
              <a:rPr lang="en-US" sz="1200" dirty="0"/>
              <a:t>, di </a:t>
            </a:r>
            <a:r>
              <a:rPr lang="en-US" sz="1200" dirty="0" err="1"/>
              <a:t>mana</a:t>
            </a:r>
            <a:r>
              <a:rPr lang="en-US" sz="1200" dirty="0"/>
              <a:t> programmer </a:t>
            </a:r>
            <a:r>
              <a:rPr lang="en-US" sz="1200" dirty="0" err="1"/>
              <a:t>memaksa</a:t>
            </a:r>
            <a:r>
              <a:rPr lang="en-US" sz="1200" dirty="0"/>
              <a:t> </a:t>
            </a:r>
            <a:r>
              <a:rPr lang="en-US" sz="1200" dirty="0" err="1"/>
              <a:t>konversi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mengasumsikan</a:t>
            </a:r>
            <a:r>
              <a:rPr lang="en-US" sz="1200" dirty="0"/>
              <a:t> </a:t>
            </a:r>
            <a:r>
              <a:rPr lang="en-US" sz="1200" dirty="0" err="1"/>
              <a:t>risiko</a:t>
            </a:r>
            <a:r>
              <a:rPr lang="en-US" sz="1200" dirty="0"/>
              <a:t> </a:t>
            </a:r>
            <a:r>
              <a:rPr lang="en-US" sz="1200" dirty="0" err="1"/>
              <a:t>kehilangan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 smtClean="0"/>
              <a:t>.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0;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// An implicit conversion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3.5;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d;  // An explicit conversion, or "cast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16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Variable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Tempat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menyimpan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200" dirty="0" smtClean="0"/>
              <a:t>Dapat berupa </a:t>
            </a:r>
            <a:r>
              <a:rPr lang="sv-SE" sz="1200" dirty="0"/>
              <a:t>nilai numerik atau string atau suatu objek dari sebuah </a:t>
            </a:r>
            <a:r>
              <a:rPr lang="sv-SE" sz="1200" dirty="0" smtClean="0"/>
              <a:t>kelas.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N</a:t>
            </a:r>
            <a:r>
              <a:rPr lang="pl-PL" sz="1200" dirty="0" smtClean="0"/>
              <a:t>ilai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pl-PL" sz="1200" dirty="0" smtClean="0"/>
              <a:t>variabel </a:t>
            </a:r>
            <a:r>
              <a:rPr lang="pl-PL" sz="1200" dirty="0"/>
              <a:t>dapat berubah, tapi nama tetap </a:t>
            </a:r>
            <a:r>
              <a:rPr lang="pl-PL" sz="1200" dirty="0" smtClean="0"/>
              <a:t>sama</a:t>
            </a:r>
            <a:r>
              <a:rPr lang="en-US" sz="1200" dirty="0" smtClean="0"/>
              <a:t>.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= 6;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 = x + 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/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000" i="1" dirty="0">
                <a:cs typeface="Courier New" panose="02070309020205020404" pitchFamily="49" charset="0"/>
              </a:rPr>
              <a:t>Dari </a:t>
            </a:r>
            <a:r>
              <a:rPr lang="en-US" sz="1000" i="1" dirty="0" err="1">
                <a:cs typeface="Courier New" panose="02070309020205020404" pitchFamily="49" charset="0"/>
              </a:rPr>
              <a:t>contoh</a:t>
            </a:r>
            <a:r>
              <a:rPr lang="en-US" sz="1000" i="1" dirty="0">
                <a:cs typeface="Courier New" panose="02070309020205020404" pitchFamily="49" charset="0"/>
              </a:rPr>
              <a:t> di </a:t>
            </a:r>
            <a:r>
              <a:rPr lang="en-US" sz="1000" i="1" dirty="0" err="1">
                <a:cs typeface="Courier New" panose="02070309020205020404" pitchFamily="49" charset="0"/>
              </a:rPr>
              <a:t>atas</a:t>
            </a:r>
            <a:r>
              <a:rPr lang="en-US" sz="1000" i="1" dirty="0">
                <a:cs typeface="Courier New" panose="02070309020205020404" pitchFamily="49" charset="0"/>
              </a:rPr>
              <a:t>, </a:t>
            </a:r>
            <a:r>
              <a:rPr lang="en-US" sz="1000" i="1" dirty="0" err="1">
                <a:cs typeface="Courier New" panose="02070309020205020404" pitchFamily="49" charset="0"/>
              </a:rPr>
              <a:t>Anda</a:t>
            </a:r>
            <a:r>
              <a:rPr lang="en-US" sz="1000" i="1" dirty="0"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cs typeface="Courier New" panose="02070309020205020404" pitchFamily="49" charset="0"/>
              </a:rPr>
              <a:t>dapat</a:t>
            </a:r>
            <a:r>
              <a:rPr lang="en-US" sz="1000" i="1" dirty="0">
                <a:cs typeface="Courier New" panose="02070309020205020404" pitchFamily="49" charset="0"/>
              </a:rPr>
              <a:t> </a:t>
            </a:r>
            <a:r>
              <a:rPr lang="en-US" sz="1000" i="1" dirty="0" err="1" smtClean="0">
                <a:cs typeface="Courier New" panose="02070309020205020404" pitchFamily="49" charset="0"/>
              </a:rPr>
              <a:t>menyimpulkan</a:t>
            </a:r>
            <a:r>
              <a:rPr lang="en-US" sz="1000" i="1" dirty="0" smtClean="0">
                <a:cs typeface="Courier New" panose="02070309020205020404" pitchFamily="49" charset="0"/>
              </a:rPr>
              <a:t> </a:t>
            </a:r>
            <a:r>
              <a:rPr lang="en-US" sz="1000" i="1" dirty="0" err="1" smtClean="0">
                <a:cs typeface="Courier New" panose="02070309020205020404" pitchFamily="49" charset="0"/>
              </a:rPr>
              <a:t>bahwa</a:t>
            </a:r>
            <a:r>
              <a:rPr lang="en-US" sz="1000" i="1" dirty="0" smtClean="0">
                <a:cs typeface="Courier New" panose="02070309020205020404" pitchFamily="49" charset="0"/>
              </a:rPr>
              <a:t>:</a:t>
            </a:r>
            <a:endParaRPr lang="en-US" sz="1000" i="1" dirty="0">
              <a:cs typeface="Courier New" panose="02070309020205020404" pitchFamily="49" charset="0"/>
            </a:endParaRP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000" i="1" dirty="0">
                <a:cs typeface="Courier New" panose="02070309020205020404" pitchFamily="49" charset="0"/>
              </a:rPr>
              <a:t>x </a:t>
            </a:r>
            <a:r>
              <a:rPr lang="en-US" sz="1000" i="1" dirty="0" err="1">
                <a:cs typeface="Courier New" panose="02070309020205020404" pitchFamily="49" charset="0"/>
              </a:rPr>
              <a:t>menyimpan</a:t>
            </a:r>
            <a:r>
              <a:rPr lang="en-US" sz="1000" i="1" dirty="0"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cs typeface="Courier New" panose="02070309020205020404" pitchFamily="49" charset="0"/>
              </a:rPr>
              <a:t>nilai</a:t>
            </a:r>
            <a:r>
              <a:rPr lang="en-US" sz="1000" i="1" dirty="0">
                <a:cs typeface="Courier New" panose="02070309020205020404" pitchFamily="49" charset="0"/>
              </a:rPr>
              <a:t> 5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000" i="1" dirty="0">
                <a:cs typeface="Courier New" panose="02070309020205020404" pitchFamily="49" charset="0"/>
              </a:rPr>
              <a:t>y </a:t>
            </a:r>
            <a:r>
              <a:rPr lang="en-US" sz="1000" i="1" dirty="0" err="1">
                <a:cs typeface="Courier New" panose="02070309020205020404" pitchFamily="49" charset="0"/>
              </a:rPr>
              <a:t>menyimpan</a:t>
            </a:r>
            <a:r>
              <a:rPr lang="en-US" sz="1000" i="1" dirty="0"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cs typeface="Courier New" panose="02070309020205020404" pitchFamily="49" charset="0"/>
              </a:rPr>
              <a:t>nilai</a:t>
            </a:r>
            <a:r>
              <a:rPr lang="en-US" sz="1000" i="1" dirty="0">
                <a:cs typeface="Courier New" panose="02070309020205020404" pitchFamily="49" charset="0"/>
              </a:rPr>
              <a:t> 6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000" i="1" dirty="0" smtClean="0">
                <a:cs typeface="Courier New" panose="02070309020205020404" pitchFamily="49" charset="0"/>
              </a:rPr>
              <a:t>z </a:t>
            </a:r>
            <a:r>
              <a:rPr lang="en-US" sz="1000" i="1" dirty="0" err="1" smtClean="0">
                <a:cs typeface="Courier New" panose="02070309020205020404" pitchFamily="49" charset="0"/>
              </a:rPr>
              <a:t>menyimpan</a:t>
            </a:r>
            <a:r>
              <a:rPr lang="en-US" sz="1000" i="1" dirty="0" smtClean="0">
                <a:cs typeface="Courier New" panose="02070309020205020404" pitchFamily="49" charset="0"/>
              </a:rPr>
              <a:t> </a:t>
            </a:r>
            <a:r>
              <a:rPr lang="en-US" sz="1000" i="1" dirty="0" err="1">
                <a:cs typeface="Courier New" panose="02070309020205020404" pitchFamily="49" charset="0"/>
              </a:rPr>
              <a:t>nilai</a:t>
            </a:r>
            <a:r>
              <a:rPr lang="en-US" sz="1000" i="1" dirty="0">
                <a:cs typeface="Courier New" panose="02070309020205020404" pitchFamily="49" charset="0"/>
              </a:rPr>
              <a:t> </a:t>
            </a:r>
            <a:r>
              <a:rPr lang="en-US" sz="1000" i="1" dirty="0" smtClean="0">
                <a:cs typeface="Courier New" panose="02070309020205020404" pitchFamily="49" charset="0"/>
              </a:rPr>
              <a:t>11</a:t>
            </a:r>
          </a:p>
          <a:p>
            <a:pPr>
              <a:buFont typeface="Wingdings" panose="05000000000000000000" pitchFamily="2" charset="2"/>
              <a:buChar char="q"/>
              <a:tabLst>
                <a:tab pos="182563" algn="l"/>
              </a:tabLst>
            </a:pP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pemrograman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seperti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aljabar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kita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variabel</a:t>
            </a:r>
            <a:r>
              <a:rPr lang="en-US" sz="1200" dirty="0">
                <a:cs typeface="Courier New" panose="02070309020205020404" pitchFamily="49" charset="0"/>
              </a:rPr>
              <a:t> (</a:t>
            </a:r>
            <a:r>
              <a:rPr lang="en-US" sz="1200" dirty="0" err="1">
                <a:cs typeface="Courier New" panose="02070309020205020404" pitchFamily="49" charset="0"/>
              </a:rPr>
              <a:t>seperti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x)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memegang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nilai-nilai</a:t>
            </a:r>
            <a:r>
              <a:rPr lang="en-US" sz="1200" dirty="0" smtClean="0">
                <a:cs typeface="Courier New" panose="02070309020205020404" pitchFamily="49" charset="0"/>
              </a:rPr>
              <a:t>. </a:t>
            </a:r>
            <a:r>
              <a:rPr lang="en-US" sz="1200" dirty="0" err="1" smtClean="0">
                <a:cs typeface="Courier New" panose="02070309020205020404" pitchFamily="49" charset="0"/>
              </a:rPr>
              <a:t>Dalam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pemrograman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seperti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aljabar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kita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variabel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ekspresi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(z= x+ y). Dari </a:t>
            </a:r>
            <a:r>
              <a:rPr lang="en-US" sz="1200" dirty="0" err="1">
                <a:cs typeface="Courier New" panose="02070309020205020404" pitchFamily="49" charset="0"/>
              </a:rPr>
              <a:t>contoh</a:t>
            </a:r>
            <a:r>
              <a:rPr lang="en-US" sz="1200" dirty="0">
                <a:cs typeface="Courier New" panose="02070309020205020404" pitchFamily="49" charset="0"/>
              </a:rPr>
              <a:t> di </a:t>
            </a:r>
            <a:r>
              <a:rPr lang="en-US" sz="1200" dirty="0" err="1">
                <a:cs typeface="Courier New" panose="02070309020205020404" pitchFamily="49" charset="0"/>
              </a:rPr>
              <a:t>atas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dapat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menghitung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total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z </a:t>
            </a:r>
            <a:r>
              <a:rPr lang="en-US" sz="1200" dirty="0" err="1">
                <a:cs typeface="Courier New" panose="02070309020205020404" pitchFamily="49" charset="0"/>
              </a:rPr>
              <a:t>menjadi</a:t>
            </a:r>
            <a:r>
              <a:rPr lang="en-US" sz="1200" dirty="0">
                <a:cs typeface="Courier New" panose="02070309020205020404" pitchFamily="49" charset="0"/>
              </a:rPr>
              <a:t> 11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  <a:tabLst>
                <a:tab pos="182563" algn="l"/>
              </a:tabLst>
            </a:pPr>
            <a:r>
              <a:rPr lang="en-US" sz="1200" dirty="0" err="1" smtClean="0">
                <a:cs typeface="Courier New" panose="02070309020205020404" pitchFamily="49" charset="0"/>
              </a:rPr>
              <a:t>Tanda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(=) </a:t>
            </a:r>
            <a:r>
              <a:rPr lang="en-US" sz="1200" dirty="0" err="1">
                <a:cs typeface="Courier New" panose="02070309020205020404" pitchFamily="49" charset="0"/>
              </a:rPr>
              <a:t>adalah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cs typeface="Courier New" panose="02070309020205020404" pitchFamily="49" charset="0"/>
              </a:rPr>
              <a:t>penugasan</a:t>
            </a:r>
            <a:r>
              <a:rPr lang="en-US" sz="1200" dirty="0" smtClean="0">
                <a:cs typeface="Courier New" panose="02070309020205020404" pitchFamily="49" charset="0"/>
              </a:rPr>
              <a:t>" </a:t>
            </a:r>
            <a:r>
              <a:rPr lang="en-US" sz="1200" dirty="0">
                <a:cs typeface="Courier New" panose="02070309020205020404" pitchFamily="49" charset="0"/>
              </a:rPr>
              <a:t>operator, </a:t>
            </a:r>
            <a:r>
              <a:rPr lang="en-US" sz="1200" dirty="0" err="1">
                <a:cs typeface="Courier New" panose="02070309020205020404" pitchFamily="49" charset="0"/>
              </a:rPr>
              <a:t>bukan</a:t>
            </a:r>
            <a:r>
              <a:rPr lang="en-US" sz="1200" dirty="0">
                <a:cs typeface="Courier New" panose="02070309020205020404" pitchFamily="49" charset="0"/>
              </a:rPr>
              <a:t> "</a:t>
            </a:r>
            <a:r>
              <a:rPr lang="en-US" sz="1200" dirty="0" err="1">
                <a:cs typeface="Courier New" panose="02070309020205020404" pitchFamily="49" charset="0"/>
              </a:rPr>
              <a:t>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" </a:t>
            </a:r>
            <a:r>
              <a:rPr lang="en-US" sz="1200" dirty="0" smtClean="0">
                <a:cs typeface="Courier New" panose="02070309020205020404" pitchFamily="49" charset="0"/>
              </a:rPr>
              <a:t>operator. </a:t>
            </a:r>
            <a:r>
              <a:rPr lang="sv-SE" sz="1200" dirty="0">
                <a:cs typeface="Courier New" panose="02070309020205020404" pitchFamily="49" charset="0"/>
              </a:rPr>
              <a:t>Hal ini berbeda dari aljabar. Berikut tidak masuk akal dalam aljabar</a:t>
            </a:r>
            <a:r>
              <a:rPr lang="sv-SE" sz="1200" dirty="0" smtClean="0">
                <a:cs typeface="Courier New" panose="02070309020205020404" pitchFamily="49" charset="0"/>
              </a:rPr>
              <a:t>:</a:t>
            </a:r>
          </a:p>
          <a:p>
            <a:pPr marL="357188" indent="0">
              <a:buNone/>
              <a:tabLst>
                <a:tab pos="182563" algn="l"/>
              </a:tabLst>
            </a:pPr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nn-N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  <a:tabLst>
                <a:tab pos="182563" algn="l"/>
              </a:tabLst>
            </a:pP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i=0; i&lt;5;i++)</a:t>
            </a:r>
          </a:p>
          <a:p>
            <a:pPr marL="357188" indent="0">
              <a:buNone/>
              <a:tabLst>
                <a:tab pos="182563" algn="l"/>
              </a:tabLst>
            </a:pP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  <a:tabLst>
                <a:tab pos="182563" algn="l"/>
              </a:tabLst>
            </a:pPr>
            <a:r>
              <a:rPr lang="nn-N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 = x + 5;</a:t>
            </a:r>
          </a:p>
          <a:p>
            <a:pPr marL="357188" indent="0">
              <a:buNone/>
              <a:tabLst>
                <a:tab pos="182563" algn="l"/>
              </a:tabLst>
            </a:pPr>
            <a:r>
              <a:rPr lang="nn-N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en-US" sz="1200" i="1" dirty="0" err="1" smtClean="0">
                <a:cs typeface="Courier New" panose="02070309020205020404" pitchFamily="49" charset="0"/>
              </a:rPr>
              <a:t>Contoh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diatas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menghitung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cs typeface="Courier New" panose="02070309020205020404" pitchFamily="49" charset="0"/>
              </a:rPr>
              <a:t>nilai</a:t>
            </a:r>
            <a:r>
              <a:rPr lang="en-US" sz="1200" i="1" dirty="0">
                <a:cs typeface="Courier New" panose="02070309020205020404" pitchFamily="49" charset="0"/>
              </a:rPr>
              <a:t> x + 5 </a:t>
            </a:r>
            <a:r>
              <a:rPr lang="en-US" sz="1200" i="1" dirty="0" err="1">
                <a:cs typeface="Courier New" panose="02070309020205020404" pitchFamily="49" charset="0"/>
              </a:rPr>
              <a:t>dan</a:t>
            </a:r>
            <a:r>
              <a:rPr lang="en-US" sz="1200" i="1" dirty="0"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cs typeface="Courier New" panose="02070309020205020404" pitchFamily="49" charset="0"/>
              </a:rPr>
              <a:t>menempatkan</a:t>
            </a:r>
            <a:r>
              <a:rPr lang="en-US" sz="1200" i="1" dirty="0"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cs typeface="Courier New" panose="02070309020205020404" pitchFamily="49" charset="0"/>
              </a:rPr>
              <a:t>hasilnya</a:t>
            </a:r>
            <a:r>
              <a:rPr lang="en-US" sz="1200" i="1" dirty="0"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cs typeface="Courier New" panose="02070309020205020404" pitchFamily="49" charset="0"/>
              </a:rPr>
              <a:t>dalam</a:t>
            </a:r>
            <a:r>
              <a:rPr lang="en-US" sz="1200" i="1" dirty="0">
                <a:cs typeface="Courier New" panose="02070309020205020404" pitchFamily="49" charset="0"/>
              </a:rPr>
              <a:t> x. </a:t>
            </a:r>
            <a:r>
              <a:rPr lang="en-US" sz="1200" i="1" dirty="0" err="1">
                <a:cs typeface="Courier New" panose="02070309020205020404" pitchFamily="49" charset="0"/>
              </a:rPr>
              <a:t>Nilai</a:t>
            </a:r>
            <a:r>
              <a:rPr lang="en-US" sz="1200" i="1" dirty="0">
                <a:cs typeface="Courier New" panose="02070309020205020404" pitchFamily="49" charset="0"/>
              </a:rPr>
              <a:t> x </a:t>
            </a:r>
            <a:r>
              <a:rPr lang="en-US" sz="1200" i="1" dirty="0" err="1">
                <a:cs typeface="Courier New" panose="02070309020205020404" pitchFamily="49" charset="0"/>
              </a:rPr>
              <a:t>bertambah</a:t>
            </a:r>
            <a:r>
              <a:rPr lang="en-US" sz="1200" i="1" dirty="0"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cs typeface="Courier New" panose="02070309020205020404" pitchFamily="49" charset="0"/>
              </a:rPr>
              <a:t>oleh</a:t>
            </a:r>
            <a:r>
              <a:rPr lang="en-US" sz="1200" i="1" dirty="0">
                <a:cs typeface="Courier New" panose="02070309020205020404" pitchFamily="49" charset="0"/>
              </a:rPr>
              <a:t> 5</a:t>
            </a:r>
            <a:r>
              <a:rPr lang="en-US" sz="1200" i="1" dirty="0" smtClean="0">
                <a:cs typeface="Courier New" panose="02070309020205020404" pitchFamily="49" charset="0"/>
              </a:rPr>
              <a:t>.</a:t>
            </a:r>
          </a:p>
          <a:p>
            <a:pPr marL="357188" indent="-346075">
              <a:buFont typeface="Wingdings" panose="05000000000000000000" pitchFamily="2" charset="2"/>
              <a:buChar char="q"/>
              <a:tabLst>
                <a:tab pos="357188" algn="l"/>
              </a:tabLst>
            </a:pPr>
            <a:r>
              <a:rPr lang="en-US" sz="1200" dirty="0" err="1" smtClean="0">
                <a:cs typeface="Courier New" panose="02070309020205020404" pitchFamily="49" charset="0"/>
              </a:rPr>
              <a:t>Tanda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sama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dengan</a:t>
            </a:r>
            <a:r>
              <a:rPr lang="en-US" sz="1200" i="1" dirty="0" smtClean="0">
                <a:cs typeface="Courier New" panose="02070309020205020404" pitchFamily="49" charset="0"/>
              </a:rPr>
              <a:t> “=” </a:t>
            </a:r>
            <a:r>
              <a:rPr lang="en-US" sz="1200" i="1" dirty="0" err="1" smtClean="0">
                <a:cs typeface="Courier New" panose="02070309020205020404" pitchFamily="49" charset="0"/>
              </a:rPr>
              <a:t>tidak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sama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dengan</a:t>
            </a:r>
            <a:r>
              <a:rPr lang="en-US" sz="1200" i="1" dirty="0" smtClean="0">
                <a:cs typeface="Courier New" panose="02070309020205020404" pitchFamily="49" charset="0"/>
              </a:rPr>
              <a:t> double </a:t>
            </a:r>
            <a:r>
              <a:rPr lang="en-US" sz="1200" i="1" dirty="0" err="1" smtClean="0">
                <a:cs typeface="Courier New" panose="02070309020205020404" pitchFamily="49" charset="0"/>
              </a:rPr>
              <a:t>sama</a:t>
            </a:r>
            <a:r>
              <a:rPr lang="en-US" sz="1200" i="1" dirty="0" smtClean="0">
                <a:cs typeface="Courier New" panose="02070309020205020404" pitchFamily="49" charset="0"/>
              </a:rPr>
              <a:t> “==”</a:t>
            </a:r>
          </a:p>
          <a:p>
            <a:pPr marL="357188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</a:t>
            </a:r>
            <a:r>
              <a:rPr lang="en-US" sz="1200" i="1" dirty="0" smtClean="0">
                <a:cs typeface="Courier New" panose="02070309020205020404" pitchFamily="49" charset="0"/>
              </a:rPr>
              <a:t>, </a:t>
            </a:r>
            <a:r>
              <a:rPr lang="en-US" sz="1200" i="1" dirty="0" err="1" smtClean="0">
                <a:cs typeface="Courier New" panose="02070309020205020404" pitchFamily="49" charset="0"/>
              </a:rPr>
              <a:t>artinya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kita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memberikan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nilai</a:t>
            </a:r>
            <a:r>
              <a:rPr lang="en-US" sz="1200" i="1" dirty="0" smtClean="0">
                <a:cs typeface="Courier New" panose="02070309020205020404" pitchFamily="49" charset="0"/>
              </a:rPr>
              <a:t> x </a:t>
            </a:r>
            <a:r>
              <a:rPr lang="en-US" sz="1200" i="1" dirty="0" err="1" smtClean="0">
                <a:cs typeface="Courier New" panose="02070309020205020404" pitchFamily="49" charset="0"/>
              </a:rPr>
              <a:t>dengan</a:t>
            </a:r>
            <a:r>
              <a:rPr lang="en-US" sz="1200" i="1" dirty="0" smtClean="0">
                <a:cs typeface="Courier New" panose="02070309020205020404" pitchFamily="49" charset="0"/>
              </a:rPr>
              <a:t> 5. </a:t>
            </a:r>
            <a:r>
              <a:rPr lang="en-US" sz="1200" i="1" dirty="0" err="1" smtClean="0">
                <a:cs typeface="Courier New" panose="02070309020205020404" pitchFamily="49" charset="0"/>
              </a:rPr>
              <a:t>kalimat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pernyataan</a:t>
            </a:r>
            <a:r>
              <a:rPr lang="en-US" sz="1200" i="1" dirty="0" smtClean="0">
                <a:cs typeface="Courier New" panose="02070309020205020404" pitchFamily="49" charset="0"/>
              </a:rPr>
              <a:t>.</a:t>
            </a:r>
          </a:p>
          <a:p>
            <a:pPr marL="35718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== 5</a:t>
            </a:r>
            <a:r>
              <a:rPr lang="en-US" sz="1200" i="1" dirty="0" smtClean="0">
                <a:cs typeface="Courier New" panose="02070309020205020404" pitchFamily="49" charset="0"/>
              </a:rPr>
              <a:t>, </a:t>
            </a:r>
            <a:r>
              <a:rPr lang="en-US" sz="1200" i="1" dirty="0" err="1" smtClean="0">
                <a:cs typeface="Courier New" panose="02070309020205020404" pitchFamily="49" charset="0"/>
              </a:rPr>
              <a:t>artinya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apakah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nilai</a:t>
            </a:r>
            <a:r>
              <a:rPr lang="en-US" sz="1200" i="1" dirty="0" smtClean="0">
                <a:cs typeface="Courier New" panose="02070309020205020404" pitchFamily="49" charset="0"/>
              </a:rPr>
              <a:t> x </a:t>
            </a:r>
            <a:r>
              <a:rPr lang="en-US" sz="1200" i="1" dirty="0" err="1" smtClean="0">
                <a:cs typeface="Courier New" panose="02070309020205020404" pitchFamily="49" charset="0"/>
              </a:rPr>
              <a:t>sama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dengan</a:t>
            </a:r>
            <a:r>
              <a:rPr lang="en-US" sz="1200" i="1" dirty="0" smtClean="0">
                <a:cs typeface="Courier New" panose="02070309020205020404" pitchFamily="49" charset="0"/>
              </a:rPr>
              <a:t> 5. </a:t>
            </a:r>
            <a:r>
              <a:rPr lang="en-US" sz="1200" i="1" dirty="0" err="1" smtClean="0">
                <a:cs typeface="Courier New" panose="02070309020205020404" pitchFamily="49" charset="0"/>
              </a:rPr>
              <a:t>kalimat</a:t>
            </a:r>
            <a:r>
              <a:rPr lang="en-US" sz="1200" i="1" dirty="0" smtClean="0"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cs typeface="Courier New" panose="02070309020205020404" pitchFamily="49" charset="0"/>
              </a:rPr>
              <a:t>pertanyaan</a:t>
            </a:r>
            <a:r>
              <a:rPr lang="en-US" sz="1200" i="1" dirty="0" smtClean="0">
                <a:cs typeface="Courier New" panose="02070309020205020404" pitchFamily="49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82563" algn="l"/>
              </a:tabLst>
            </a:pPr>
            <a:endParaRPr 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Konstanta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1904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/>
              <a:t> </a:t>
            </a:r>
            <a:r>
              <a:rPr lang="en-US" sz="1200" dirty="0" err="1"/>
              <a:t>konstanta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anggota</a:t>
            </a:r>
            <a:r>
              <a:rPr lang="en-US" sz="1200" dirty="0"/>
              <a:t> </a:t>
            </a:r>
            <a:r>
              <a:rPr lang="en-US" sz="1200" dirty="0" err="1"/>
              <a:t>diperkenalkan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/>
              <a:t>.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ekspresi</a:t>
            </a:r>
            <a:r>
              <a:rPr lang="en-US" sz="1200" dirty="0"/>
              <a:t> </a:t>
            </a:r>
            <a:r>
              <a:rPr lang="en-US" sz="1200" dirty="0" err="1"/>
              <a:t>konstanta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target,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implisit</a:t>
            </a:r>
            <a:r>
              <a:rPr lang="en-US" sz="1200" dirty="0"/>
              <a:t> </a:t>
            </a:r>
            <a:r>
              <a:rPr lang="en-US" sz="1200" dirty="0" err="1"/>
              <a:t>dikonversi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target.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ekspresi</a:t>
            </a:r>
            <a:r>
              <a:rPr lang="en-US" sz="1200" dirty="0"/>
              <a:t> </a:t>
            </a:r>
            <a:r>
              <a:rPr lang="en-US" sz="1200" dirty="0" err="1"/>
              <a:t>konstan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ekspresi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dievaluasi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kompilasi</a:t>
            </a:r>
            <a:r>
              <a:rPr lang="en-US" sz="1200" dirty="0"/>
              <a:t>.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satu-satunya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konstanta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referensi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b="1" i="1" dirty="0" smtClean="0"/>
              <a:t>string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i="1" dirty="0" smtClean="0"/>
              <a:t>null</a:t>
            </a:r>
            <a:r>
              <a:rPr lang="en-US" sz="1200" dirty="0" smtClean="0"/>
              <a:t>.</a:t>
            </a:r>
          </a:p>
          <a:p>
            <a:pPr marL="357188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x = 1.0, y = 2.0, z = 3.0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Modifier static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diperbolehkan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/>
              <a:t> </a:t>
            </a:r>
            <a:r>
              <a:rPr lang="en-US" sz="1200" dirty="0" err="1"/>
              <a:t>konstan</a:t>
            </a:r>
            <a:r>
              <a:rPr lang="en-US" sz="1200" dirty="0"/>
              <a:t>.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konstan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berpartisipasi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ekspresi</a:t>
            </a:r>
            <a:r>
              <a:rPr lang="en-US" sz="1200" dirty="0"/>
              <a:t> </a:t>
            </a:r>
            <a:r>
              <a:rPr lang="en-US" sz="1200" dirty="0" err="1"/>
              <a:t>konstan</a:t>
            </a:r>
            <a:r>
              <a:rPr lang="en-US" sz="1200" dirty="0"/>
              <a:t>,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 smtClean="0"/>
              <a:t>: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c2 = c1 + 100;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5908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mtClean="0"/>
              <a:t>Penulisan Variabel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01962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historis</a:t>
            </a:r>
            <a:r>
              <a:rPr lang="en-US" sz="1200" dirty="0" smtClean="0"/>
              <a:t>, programmer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tiga</a:t>
            </a:r>
            <a:r>
              <a:rPr lang="en-US" sz="1200" dirty="0" smtClean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 </a:t>
            </a:r>
            <a:r>
              <a:rPr lang="en-US" sz="1200" dirty="0" err="1" smtClean="0"/>
              <a:t>bergabung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kata-kata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</a:t>
            </a:r>
            <a:r>
              <a:rPr lang="en-US" sz="1200" dirty="0" err="1" smtClean="0"/>
              <a:t>variabel</a:t>
            </a:r>
            <a:r>
              <a:rPr lang="en-US" sz="1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Hyphens / </a:t>
            </a:r>
            <a:r>
              <a:rPr lang="en-US" sz="1200" dirty="0" err="1" smtClean="0"/>
              <a:t>Tanda</a:t>
            </a:r>
            <a:r>
              <a:rPr lang="en-US" sz="1200" dirty="0" smtClean="0"/>
              <a:t> </a:t>
            </a:r>
            <a:r>
              <a:rPr lang="en-US" sz="1200" dirty="0" err="1" smtClean="0"/>
              <a:t>hubung</a:t>
            </a:r>
            <a:r>
              <a:rPr lang="en-US" sz="1200" dirty="0" smtClean="0"/>
              <a:t> :</a:t>
            </a:r>
          </a:p>
          <a:p>
            <a:pPr marL="357188" indent="0">
              <a:buFont typeface="Arial" pitchFamily="34" charset="0"/>
              <a:buNone/>
            </a:pPr>
            <a:r>
              <a:rPr lang="en-US" sz="1200" dirty="0" smtClean="0"/>
              <a:t>first-name, last-name, master-card, inter-city.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Underscore / </a:t>
            </a:r>
            <a:r>
              <a:rPr lang="en-US" sz="1200" dirty="0" err="1" smtClean="0"/>
              <a:t>Menggarisbawahi</a:t>
            </a:r>
            <a:r>
              <a:rPr lang="en-US" sz="1200" dirty="0" smtClean="0"/>
              <a:t>:</a:t>
            </a:r>
          </a:p>
          <a:p>
            <a:pPr marL="357188" indent="0">
              <a:buFont typeface="Arial" pitchFamily="34" charset="0"/>
              <a:buNone/>
            </a:pPr>
            <a:r>
              <a:rPr lang="en-US" sz="1200" dirty="0" err="1" smtClean="0"/>
              <a:t>first_name</a:t>
            </a:r>
            <a:r>
              <a:rPr lang="en-US" sz="1200" dirty="0" smtClean="0"/>
              <a:t>, </a:t>
            </a:r>
            <a:r>
              <a:rPr lang="en-US" sz="1200" dirty="0" err="1" smtClean="0"/>
              <a:t>last_name</a:t>
            </a:r>
            <a:r>
              <a:rPr lang="en-US" sz="1200" dirty="0" smtClean="0"/>
              <a:t>, </a:t>
            </a:r>
            <a:r>
              <a:rPr lang="en-US" sz="1200" dirty="0" err="1" smtClean="0"/>
              <a:t>mastercard</a:t>
            </a:r>
            <a:r>
              <a:rPr lang="en-US" sz="1200" dirty="0" smtClean="0"/>
              <a:t>, </a:t>
            </a:r>
            <a:r>
              <a:rPr lang="en-US" sz="1200" dirty="0" err="1" smtClean="0"/>
              <a:t>antarkota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CamelCase</a:t>
            </a:r>
            <a:r>
              <a:rPr lang="en-US" sz="1200" dirty="0" smtClean="0"/>
              <a:t>:</a:t>
            </a:r>
          </a:p>
          <a:p>
            <a:pPr marL="357188" indent="0">
              <a:buFont typeface="Arial" pitchFamily="34" charset="0"/>
              <a:buNone/>
            </a:pPr>
            <a:r>
              <a:rPr lang="en-US" sz="1200" dirty="0" err="1" smtClean="0"/>
              <a:t>FirstName</a:t>
            </a:r>
            <a:r>
              <a:rPr lang="en-US" sz="1200" dirty="0" smtClean="0"/>
              <a:t>, </a:t>
            </a:r>
            <a:r>
              <a:rPr lang="en-US" sz="1200" dirty="0" err="1" smtClean="0"/>
              <a:t>LastName</a:t>
            </a:r>
            <a:r>
              <a:rPr lang="en-US" sz="1200" dirty="0" smtClean="0"/>
              <a:t>, MasterCard, InterCity.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2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 / </a:t>
            </a:r>
            <a:r>
              <a:rPr lang="en-US" dirty="0" err="1" smtClean="0"/>
              <a:t>Pernyataan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+mn-lt"/>
              </a:rPr>
              <a:t>Statement 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/>
              <a:t>Statemement</a:t>
            </a:r>
            <a:r>
              <a:rPr lang="en-US" sz="1200" dirty="0" smtClean="0"/>
              <a:t> / </a:t>
            </a:r>
            <a:r>
              <a:rPr lang="en-US" sz="1200" dirty="0" err="1" smtClean="0"/>
              <a:t>Pernyataan</a:t>
            </a:r>
            <a:endParaRPr lang="en-US" sz="1200" dirty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Sebuah</a:t>
            </a:r>
            <a:r>
              <a:rPr lang="en-US" sz="1200" dirty="0"/>
              <a:t> program </a:t>
            </a:r>
            <a:r>
              <a:rPr lang="en-US" sz="1200" dirty="0" err="1"/>
              <a:t>komputer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"</a:t>
            </a:r>
            <a:r>
              <a:rPr lang="en-US" sz="1200" dirty="0" err="1"/>
              <a:t>instruksi</a:t>
            </a:r>
            <a:r>
              <a:rPr lang="en-US" sz="1200" dirty="0"/>
              <a:t>" </a:t>
            </a:r>
            <a:r>
              <a:rPr lang="en-US" sz="1200" dirty="0" err="1"/>
              <a:t>untuk</a:t>
            </a:r>
            <a:r>
              <a:rPr lang="en-US" sz="1200" dirty="0"/>
              <a:t> "</a:t>
            </a:r>
            <a:r>
              <a:rPr lang="en-US" sz="1200" dirty="0" err="1"/>
              <a:t>dieksekusi</a:t>
            </a:r>
            <a:r>
              <a:rPr lang="en-US" sz="1200" dirty="0"/>
              <a:t>"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 smtClean="0"/>
              <a:t>komputer</a:t>
            </a:r>
            <a:r>
              <a:rPr lang="en-US" sz="1200" dirty="0" smtClean="0"/>
              <a:t>.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, </a:t>
            </a:r>
            <a:r>
              <a:rPr lang="en-US" sz="1200" dirty="0" err="1"/>
              <a:t>petunjuk</a:t>
            </a:r>
            <a:r>
              <a:rPr lang="en-US" sz="1200" dirty="0"/>
              <a:t> program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 smtClean="0"/>
              <a:t>. 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Tindakan</a:t>
            </a:r>
            <a:r>
              <a:rPr lang="en-US" sz="1200" dirty="0" smtClean="0"/>
              <a:t> </a:t>
            </a:r>
            <a:r>
              <a:rPr lang="en-US" sz="1200" dirty="0"/>
              <a:t>yang program </a:t>
            </a:r>
            <a:r>
              <a:rPr lang="en-US" sz="1200" dirty="0" err="1"/>
              <a:t>mengambil</a:t>
            </a:r>
            <a:r>
              <a:rPr lang="en-US" sz="1200" dirty="0"/>
              <a:t> </a:t>
            </a:r>
            <a:r>
              <a:rPr lang="en-US" sz="1200" dirty="0" err="1"/>
              <a:t>disajikan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. </a:t>
            </a:r>
            <a:r>
              <a:rPr lang="en-US" sz="1200" dirty="0" err="1"/>
              <a:t>Tindakan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mendeklarasikan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, </a:t>
            </a:r>
            <a:r>
              <a:rPr lang="en-US" sz="1200" dirty="0" err="1"/>
              <a:t>menetapkan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, </a:t>
            </a:r>
            <a:r>
              <a:rPr lang="en-US" sz="1200" dirty="0" err="1"/>
              <a:t>memanggil</a:t>
            </a:r>
            <a:r>
              <a:rPr lang="en-US" sz="1200" dirty="0"/>
              <a:t> </a:t>
            </a:r>
            <a:r>
              <a:rPr lang="en-US" sz="1200" dirty="0" err="1"/>
              <a:t>methode</a:t>
            </a:r>
            <a:r>
              <a:rPr lang="en-US" sz="1200" dirty="0"/>
              <a:t>,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koleksi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bercabang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lain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, </a:t>
            </a:r>
            <a:r>
              <a:rPr lang="en-US" sz="1200" dirty="0" err="1"/>
              <a:t>tergantung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program yang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eksekusi</a:t>
            </a:r>
            <a:r>
              <a:rPr lang="en-US" sz="1200" dirty="0"/>
              <a:t>. </a:t>
            </a:r>
            <a:r>
              <a:rPr lang="en-US" sz="1200" dirty="0" err="1"/>
              <a:t>Aliran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bervariasi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kali program </a:t>
            </a:r>
            <a:r>
              <a:rPr lang="en-US" sz="1200" dirty="0" err="1"/>
              <a:t>dijalankan</a:t>
            </a:r>
            <a:r>
              <a:rPr lang="en-US" sz="1200" dirty="0"/>
              <a:t>, </a:t>
            </a:r>
            <a:r>
              <a:rPr lang="en-US" sz="1200" dirty="0" err="1"/>
              <a:t>tergantung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program </a:t>
            </a:r>
            <a:r>
              <a:rPr lang="en-US" sz="1200" dirty="0" err="1"/>
              <a:t>bereaksi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masukan</a:t>
            </a:r>
            <a:r>
              <a:rPr lang="en-US" sz="1200" dirty="0"/>
              <a:t> yang </a:t>
            </a:r>
            <a:r>
              <a:rPr lang="en-US" sz="1200" dirty="0" err="1"/>
              <a:t>diterimanya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 smtClean="0"/>
              <a:t>.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Kebanyakan</a:t>
            </a:r>
            <a:r>
              <a:rPr lang="en-US" sz="1200" dirty="0"/>
              <a:t> program JavaScript </a:t>
            </a:r>
            <a:r>
              <a:rPr lang="en-US" sz="1200" dirty="0" err="1"/>
              <a:t>mengandung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JavaScript</a:t>
            </a:r>
            <a:r>
              <a:rPr lang="en-US" sz="1200" dirty="0" smtClean="0"/>
              <a:t>.</a:t>
            </a:r>
            <a:endParaRPr lang="en-US" sz="1200" dirty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dijalankan</a:t>
            </a:r>
            <a:r>
              <a:rPr lang="en-US" sz="1200" dirty="0"/>
              <a:t>, </a:t>
            </a:r>
            <a:r>
              <a:rPr lang="en-US" sz="1200" dirty="0" err="1"/>
              <a:t>satu</a:t>
            </a:r>
            <a:r>
              <a:rPr lang="en-US" sz="1200" dirty="0"/>
              <a:t> per </a:t>
            </a:r>
            <a:r>
              <a:rPr lang="en-US" sz="1200" dirty="0" err="1"/>
              <a:t>satu</a:t>
            </a:r>
            <a:r>
              <a:rPr lang="en-US" sz="1200" dirty="0"/>
              <a:t>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yang </a:t>
            </a:r>
            <a:r>
              <a:rPr lang="en-US" sz="1200" dirty="0" err="1"/>
              <a:t>tertulis</a:t>
            </a:r>
            <a:r>
              <a:rPr lang="en-US" sz="1200" dirty="0" smtClean="0"/>
              <a:t>.</a:t>
            </a:r>
            <a:endParaRPr lang="en-US" sz="1200" dirty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x, y, </a:t>
            </a:r>
            <a:r>
              <a:rPr lang="en-US" sz="1200" dirty="0" err="1"/>
              <a:t>dan</a:t>
            </a:r>
            <a:r>
              <a:rPr lang="en-US" sz="1200" dirty="0"/>
              <a:t> z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nilai-nilai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 z </a:t>
            </a:r>
            <a:r>
              <a:rPr lang="en-US" sz="1200" dirty="0" err="1"/>
              <a:t>ditampilkan</a:t>
            </a:r>
            <a:r>
              <a:rPr lang="en-US" sz="1200" dirty="0" smtClean="0"/>
              <a:t>: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 = 6;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endParaRPr lang="en-US" sz="1200" dirty="0" smtClean="0"/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Koma</a:t>
            </a:r>
            <a:r>
              <a:rPr lang="en-US" sz="1200" dirty="0" smtClean="0"/>
              <a:t> / Semicolons</a:t>
            </a:r>
            <a:r>
              <a:rPr lang="en-US" sz="1200" dirty="0"/>
              <a:t> </a:t>
            </a:r>
            <a:endParaRPr lang="en-US" sz="1200" dirty="0" smtClean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koma</a:t>
            </a:r>
            <a:r>
              <a:rPr lang="en-US" sz="1200" dirty="0" smtClean="0"/>
              <a:t> </a:t>
            </a:r>
            <a:r>
              <a:rPr lang="en-US" sz="1200" dirty="0" err="1" smtClean="0"/>
              <a:t>memisahkan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di C#.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koma</a:t>
            </a:r>
            <a:r>
              <a:rPr lang="en-US" sz="1200" dirty="0"/>
              <a:t> di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dieksekusi</a:t>
            </a:r>
            <a:r>
              <a:rPr lang="en-US" sz="1200" dirty="0" smtClean="0"/>
              <a:t>:</a:t>
            </a:r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= 6;</a:t>
            </a:r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 = x + 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dipisahkan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koma</a:t>
            </a:r>
            <a:r>
              <a:rPr lang="en-US" sz="1200" dirty="0"/>
              <a:t>,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diperbolehkan</a:t>
            </a:r>
            <a:r>
              <a:rPr lang="en-US" sz="1200" dirty="0" smtClean="0"/>
              <a:t>:</a:t>
            </a:r>
          </a:p>
          <a:p>
            <a:pPr marL="53975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5;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= 6;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 = x + 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/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smtClean="0"/>
              <a:t>Blok Program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C#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/>
              <a:t>dikelompokkan</a:t>
            </a:r>
            <a:r>
              <a:rPr lang="en-US" sz="1200" dirty="0"/>
              <a:t> </a:t>
            </a:r>
            <a:r>
              <a:rPr lang="en-US" sz="1200" dirty="0" err="1"/>
              <a:t>bersama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,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kurung</a:t>
            </a:r>
            <a:r>
              <a:rPr lang="en-US" sz="1200" dirty="0"/>
              <a:t> </a:t>
            </a:r>
            <a:r>
              <a:rPr lang="en-US" sz="1200" dirty="0" err="1" smtClean="0"/>
              <a:t>kurawal</a:t>
            </a:r>
            <a:r>
              <a:rPr lang="en-US" sz="1200" dirty="0"/>
              <a:t>.</a:t>
            </a:r>
            <a:endParaRPr lang="en-US" sz="1200" dirty="0" smtClean="0"/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yang </a:t>
            </a:r>
            <a:r>
              <a:rPr lang="en-US" sz="1200" dirty="0" err="1"/>
              <a:t>berakhir</a:t>
            </a:r>
            <a:r>
              <a:rPr lang="en-US" sz="1200" dirty="0"/>
              <a:t> di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koma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serangkaian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.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tertutup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{} </a:t>
            </a:r>
            <a:r>
              <a:rPr lang="en-US" sz="1200" dirty="0" err="1"/>
              <a:t>kurung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bersarang</a:t>
            </a:r>
            <a:r>
              <a:rPr lang="en-US" sz="1200" dirty="0"/>
              <a:t>.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single-line, </a:t>
            </a:r>
            <a:r>
              <a:rPr lang="en-US" sz="1200" dirty="0" err="1"/>
              <a:t>dan</a:t>
            </a:r>
            <a:r>
              <a:rPr lang="en-US" sz="1200" dirty="0"/>
              <a:t> multi-line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: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460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Main()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Declaration statement.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Assignment statement.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 = 1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Error! This is an expression, not an expression statement.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counter + 1;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Declaration statements with initializers are functionally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equivalent to  declaration statement followed by assignment statement:        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radii = { 15, 32, 108, 74, 9 }; // Declare and initialize an array.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pi = 3.14159; // Declare and initialize  constant.          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block that contains multiple statements.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radius in radii)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Declaration statement with initializer.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circumference = pi * (2 * radius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Expression statement (method invocation). A single-line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statement can span multiple text lines because line breaks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are treated as white space, which is ignored by the compiler.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("Radius of circle #{0} is {1}. Circumference = {2:N2}",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counter, radius, circumference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Expression statement (postfix increment).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// End of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block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 // End of Main method body.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of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SimpleStatements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class.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Output: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Radius of circle #1 = 15. Circumference = 94.25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Radius of circle #2 = 32. Circumference = 201.06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Radius of circle #3 = 108. Circumference = 678.58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Radius of circle #4 = 74. Circumference = 464.96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Radius of circle #5 = 9. Circumference = 56.55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357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Jenis</a:t>
            </a:r>
            <a:r>
              <a:rPr lang="en-US" sz="1800" dirty="0" smtClean="0"/>
              <a:t> Statement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cs typeface="Courier New" panose="02070309020205020404" pitchFamily="49" charset="0"/>
              </a:rPr>
              <a:t>Declaration Statements </a:t>
            </a:r>
            <a:r>
              <a:rPr lang="en-US" sz="1200" dirty="0" smtClean="0">
                <a:cs typeface="Courier New" panose="02070309020205020404" pitchFamily="49" charset="0"/>
              </a:rPr>
              <a:t>/</a:t>
            </a:r>
            <a:r>
              <a:rPr lang="en-US" sz="1200" dirty="0" err="1" smtClean="0"/>
              <a:t>Penyataan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Deklarasi</a:t>
            </a:r>
            <a:endParaRPr lang="en-US" sz="1200" dirty="0" smtClean="0"/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Variable declaration statements.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area;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 = 2;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Constant declaration statement.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pi = 3.14159;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cs typeface="Courier New" panose="02070309020205020404" pitchFamily="49" charset="0"/>
              </a:rPr>
              <a:t>Expression statement </a:t>
            </a:r>
            <a:r>
              <a:rPr lang="en-US" sz="1200" dirty="0" smtClean="0">
                <a:cs typeface="Courier New" panose="02070309020205020404" pitchFamily="49" charset="0"/>
              </a:rPr>
              <a:t>/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Ekspresi</a:t>
            </a:r>
            <a:endParaRPr lang="en-US" sz="1200" dirty="0" smtClean="0"/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Expression statement (assignment).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 = 3.14 * (radius * radius);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Error. Not  statement because no assignment: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Expression statement (method invocation).</a:t>
            </a:r>
          </a:p>
          <a:p>
            <a:pPr marL="357188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Expression statement (new object creation).</a:t>
            </a:r>
          </a:p>
          <a:p>
            <a:pPr marL="357188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System.Collections.Generic.List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strings =   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System.Collections.Generic.List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Selection Statement / </a:t>
            </a:r>
            <a:r>
              <a:rPr lang="en-US" sz="1200" dirty="0" err="1" smtClean="0"/>
              <a:t>Penyataan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Seleksi</a:t>
            </a:r>
            <a:endParaRPr lang="en-US" sz="1200" dirty="0" smtClean="0"/>
          </a:p>
          <a:p>
            <a:pPr marL="358775" indent="0">
              <a:buNone/>
              <a:tabLst>
                <a:tab pos="358775" algn="l"/>
              </a:tabLst>
            </a:pP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cabang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, </a:t>
            </a:r>
            <a:r>
              <a:rPr lang="en-US" sz="1200" dirty="0" err="1"/>
              <a:t>tergantung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 smtClean="0"/>
              <a:t>. </a:t>
            </a:r>
            <a:r>
              <a:rPr lang="en-US" sz="1200" dirty="0" err="1" smtClean="0"/>
              <a:t>Penyataan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kondisional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>
                <a:hlinkClick r:id="rId2"/>
              </a:rPr>
              <a:t>if</a:t>
            </a:r>
            <a:r>
              <a:rPr lang="en-US" sz="1200" dirty="0"/>
              <a:t>, </a:t>
            </a:r>
            <a:r>
              <a:rPr lang="en-US" sz="1200" dirty="0">
                <a:hlinkClick r:id="rId2"/>
              </a:rPr>
              <a:t>else</a:t>
            </a:r>
            <a:r>
              <a:rPr lang="en-US" sz="1200" dirty="0"/>
              <a:t>, </a:t>
            </a:r>
            <a:r>
              <a:rPr lang="en-US" sz="1200" dirty="0">
                <a:hlinkClick r:id="rId3"/>
              </a:rPr>
              <a:t>switch</a:t>
            </a:r>
            <a:r>
              <a:rPr lang="en-US" sz="1200" dirty="0"/>
              <a:t>, </a:t>
            </a:r>
            <a:r>
              <a:rPr lang="en-US" sz="1200" dirty="0" smtClean="0">
                <a:hlinkClick r:id="rId3"/>
              </a:rPr>
              <a:t>case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Iteration </a:t>
            </a:r>
            <a:r>
              <a:rPr lang="en-US" sz="1200" dirty="0" err="1"/>
              <a:t>Statemnt</a:t>
            </a:r>
            <a:r>
              <a:rPr lang="en-US" sz="1200" dirty="0"/>
              <a:t> / </a:t>
            </a:r>
            <a:r>
              <a:rPr lang="en-US" sz="1200" dirty="0" err="1"/>
              <a:t>Penyataan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endParaRPr lang="en-US" sz="1200" dirty="0"/>
          </a:p>
          <a:p>
            <a:pPr marL="358775" indent="0">
              <a:buNone/>
            </a:pP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loop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koleksi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array,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set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berulang-ulang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terpenuhi</a:t>
            </a:r>
            <a:r>
              <a:rPr lang="en-US" sz="1200" dirty="0"/>
              <a:t>. </a:t>
            </a:r>
            <a:r>
              <a:rPr lang="en-US" sz="1200" dirty="0" err="1"/>
              <a:t>Pernyataan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 : </a:t>
            </a:r>
            <a:r>
              <a:rPr lang="en-US" sz="1200" dirty="0">
                <a:hlinkClick r:id="rId4"/>
              </a:rPr>
              <a:t>do</a:t>
            </a:r>
            <a:r>
              <a:rPr lang="en-US" sz="1200" dirty="0"/>
              <a:t>, </a:t>
            </a:r>
            <a:r>
              <a:rPr lang="en-US" sz="1200" dirty="0">
                <a:hlinkClick r:id="rId5"/>
              </a:rPr>
              <a:t>for</a:t>
            </a:r>
            <a:r>
              <a:rPr lang="en-US" sz="1200" dirty="0"/>
              <a:t>, </a:t>
            </a:r>
            <a:r>
              <a:rPr lang="en-US" sz="1200" dirty="0" err="1">
                <a:hlinkClick r:id="rId6"/>
              </a:rPr>
              <a:t>foreach</a:t>
            </a:r>
            <a:r>
              <a:rPr lang="en-US" sz="1200" dirty="0"/>
              <a:t>, </a:t>
            </a:r>
            <a:r>
              <a:rPr lang="en-US" sz="1200" dirty="0">
                <a:hlinkClick r:id="rId6"/>
              </a:rPr>
              <a:t>in</a:t>
            </a:r>
            <a:r>
              <a:rPr lang="en-US" sz="1200" dirty="0"/>
              <a:t>, </a:t>
            </a:r>
            <a:r>
              <a:rPr lang="en-US" sz="1200" dirty="0" smtClean="0">
                <a:hlinkClick r:id="rId7"/>
              </a:rPr>
              <a:t>while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Jump Statement</a:t>
            </a:r>
          </a:p>
          <a:p>
            <a:pPr marL="358775" indent="0">
              <a:buNone/>
            </a:pPr>
            <a:r>
              <a:rPr lang="en-US" sz="1200" dirty="0"/>
              <a:t>Jump Statement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mentransfer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lain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. Jump Statement </a:t>
            </a:r>
            <a:r>
              <a:rPr lang="en-US" sz="1200" dirty="0" err="1"/>
              <a:t>misalnya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>
                <a:hlinkClick r:id="rId8"/>
              </a:rPr>
              <a:t>break</a:t>
            </a:r>
            <a:r>
              <a:rPr lang="en-US" sz="1200" dirty="0"/>
              <a:t>, </a:t>
            </a:r>
            <a:r>
              <a:rPr lang="en-US" sz="1200" dirty="0">
                <a:hlinkClick r:id="rId9"/>
              </a:rPr>
              <a:t>continue</a:t>
            </a:r>
            <a:r>
              <a:rPr lang="en-US" sz="1200" dirty="0"/>
              <a:t>, </a:t>
            </a:r>
            <a:r>
              <a:rPr lang="en-US" sz="1200" dirty="0">
                <a:hlinkClick r:id="rId3"/>
              </a:rPr>
              <a:t>default</a:t>
            </a:r>
            <a:r>
              <a:rPr lang="en-US" sz="1200" dirty="0"/>
              <a:t>, </a:t>
            </a:r>
            <a:r>
              <a:rPr lang="en-US" sz="1200" dirty="0" err="1">
                <a:hlinkClick r:id="rId10"/>
              </a:rPr>
              <a:t>goto</a:t>
            </a:r>
            <a:r>
              <a:rPr lang="en-US" sz="1200" dirty="0"/>
              <a:t>, </a:t>
            </a:r>
            <a:r>
              <a:rPr lang="en-US" sz="1200" dirty="0">
                <a:hlinkClick r:id="rId11"/>
              </a:rPr>
              <a:t>return</a:t>
            </a:r>
            <a:r>
              <a:rPr lang="en-US" sz="1200" dirty="0"/>
              <a:t>, </a:t>
            </a:r>
            <a:r>
              <a:rPr lang="en-US" sz="1200" dirty="0">
                <a:hlinkClick r:id="rId12"/>
              </a:rPr>
              <a:t>yield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Exception Handling Statement</a:t>
            </a:r>
          </a:p>
          <a:p>
            <a:pPr marL="358775" indent="0">
              <a:buNone/>
            </a:pPr>
            <a:r>
              <a:rPr lang="en-US" sz="1200" dirty="0"/>
              <a:t>Exception Handling Statement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anggun</a:t>
            </a:r>
            <a:r>
              <a:rPr lang="en-US" sz="1200" dirty="0"/>
              <a:t> </a:t>
            </a:r>
            <a:r>
              <a:rPr lang="en-US" sz="1200" dirty="0" err="1"/>
              <a:t>pulih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biasa</a:t>
            </a:r>
            <a:r>
              <a:rPr lang="en-US" sz="1200" dirty="0"/>
              <a:t> yang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program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. </a:t>
            </a:r>
            <a:r>
              <a:rPr lang="en-US" sz="1200" dirty="0" err="1"/>
              <a:t>Contoh</a:t>
            </a:r>
            <a:r>
              <a:rPr lang="en-US" sz="1200" dirty="0"/>
              <a:t> exception handling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>
                <a:hlinkClick r:id="rId13"/>
              </a:rPr>
              <a:t>throw</a:t>
            </a:r>
            <a:r>
              <a:rPr lang="en-US" sz="1200" dirty="0"/>
              <a:t>, </a:t>
            </a:r>
            <a:r>
              <a:rPr lang="en-US" sz="1200" dirty="0">
                <a:hlinkClick r:id="rId14"/>
              </a:rPr>
              <a:t>try-catch</a:t>
            </a:r>
            <a:r>
              <a:rPr lang="en-US" sz="1200" dirty="0"/>
              <a:t>, </a:t>
            </a:r>
            <a:r>
              <a:rPr lang="en-US" sz="1200" dirty="0">
                <a:hlinkClick r:id="rId15"/>
              </a:rPr>
              <a:t>try-finally</a:t>
            </a:r>
            <a:r>
              <a:rPr lang="en-US" sz="1200" dirty="0"/>
              <a:t>, </a:t>
            </a:r>
            <a:r>
              <a:rPr lang="en-US" sz="1200" dirty="0">
                <a:hlinkClick r:id="rId16"/>
              </a:rPr>
              <a:t>try-catch-finally</a:t>
            </a:r>
            <a:r>
              <a:rPr lang="en-US" sz="1200" dirty="0" smtClean="0"/>
              <a:t>.</a:t>
            </a:r>
            <a:endParaRPr lang="en-US" sz="1200" dirty="0"/>
          </a:p>
          <a:p>
            <a:pPr marL="358775" indent="0">
              <a:buNone/>
              <a:tabLst>
                <a:tab pos="358775" algn="l"/>
              </a:tabLst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116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50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Checked and Unchecked</a:t>
            </a:r>
          </a:p>
          <a:p>
            <a:pPr marL="358775" indent="0">
              <a:buNone/>
            </a:pPr>
            <a:r>
              <a:rPr lang="en-US" sz="1200" dirty="0"/>
              <a:t>Checked and </a:t>
            </a:r>
            <a:r>
              <a:rPr lang="en-US" sz="1200" dirty="0" smtClean="0"/>
              <a:t>Unchecked Statement </a:t>
            </a:r>
            <a:r>
              <a:rPr lang="en-US" sz="1200" dirty="0" err="1" smtClean="0"/>
              <a:t>memungkinkan</a:t>
            </a:r>
            <a:r>
              <a:rPr lang="en-US" sz="1200" dirty="0" smtClean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numerik</a:t>
            </a:r>
            <a:r>
              <a:rPr lang="en-US" sz="1200" dirty="0"/>
              <a:t> yang </a:t>
            </a:r>
            <a:r>
              <a:rPr lang="en-US" sz="1200" dirty="0" err="1"/>
              <a:t>diizinkan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overflow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hasilnya</a:t>
            </a:r>
            <a:r>
              <a:rPr lang="en-US" sz="1200" dirty="0"/>
              <a:t>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yang </a:t>
            </a:r>
            <a:r>
              <a:rPr lang="en-US" sz="1200" dirty="0" err="1"/>
              <a:t>terlalu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memegang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dihasilkan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The </a:t>
            </a:r>
            <a:r>
              <a:rPr lang="en-US" sz="1200" b="1" i="1" dirty="0" smtClean="0"/>
              <a:t>await</a:t>
            </a:r>
            <a:r>
              <a:rPr lang="en-US" sz="1200" dirty="0" smtClean="0"/>
              <a:t> Statement</a:t>
            </a:r>
          </a:p>
          <a:p>
            <a:pPr marL="358775" indent="0">
              <a:buNone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menandai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b="1" i="1" dirty="0" smtClean="0"/>
              <a:t>modifier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async</a:t>
            </a:r>
            <a:r>
              <a:rPr lang="en-US" sz="1200" dirty="0"/>
              <a:t>,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operator </a:t>
            </a:r>
            <a:r>
              <a:rPr lang="en-US" sz="1200" b="1" i="1" dirty="0"/>
              <a:t>await</a:t>
            </a:r>
            <a:r>
              <a:rPr lang="en-US" sz="1200" dirty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/>
              <a:t>metode</a:t>
            </a:r>
            <a:r>
              <a:rPr lang="en-US" sz="1200" dirty="0"/>
              <a:t>.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mencapai</a:t>
            </a:r>
            <a:r>
              <a:rPr lang="en-US" sz="1200" dirty="0"/>
              <a:t> </a:t>
            </a:r>
            <a:r>
              <a:rPr lang="en-US" sz="1200" dirty="0" err="1"/>
              <a:t>ekspresi</a:t>
            </a:r>
            <a:r>
              <a:rPr lang="en-US" sz="1200" dirty="0"/>
              <a:t> </a:t>
            </a:r>
            <a:r>
              <a:rPr lang="en-US" sz="1200" b="1" dirty="0" smtClean="0"/>
              <a:t>await</a:t>
            </a:r>
            <a:r>
              <a:rPr lang="en-US" sz="1200" dirty="0" smtClean="0"/>
              <a:t>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smtClean="0"/>
              <a:t>method </a:t>
            </a:r>
            <a:r>
              <a:rPr lang="en-US" sz="1200" b="1" i="1" dirty="0" err="1"/>
              <a:t>async</a:t>
            </a:r>
            <a:r>
              <a:rPr lang="en-US" sz="1200" dirty="0"/>
              <a:t>,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pemanggil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kemajuan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ditunda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ditunggu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.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eksekusi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melanjutkan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 </a:t>
            </a:r>
            <a:r>
              <a:rPr lang="en-US" sz="1200" b="1" dirty="0"/>
              <a:t>yield </a:t>
            </a:r>
            <a:r>
              <a:rPr lang="en-US" sz="1200" b="1" dirty="0" err="1" smtClean="0"/>
              <a:t>return</a:t>
            </a:r>
            <a:r>
              <a:rPr lang="en-US" sz="1200" dirty="0" err="1" smtClean="0"/>
              <a:t>statement</a:t>
            </a:r>
            <a:endParaRPr lang="en-US" sz="1200" dirty="0" smtClean="0"/>
          </a:p>
          <a:p>
            <a:pPr marL="358775" indent="0">
              <a:buNone/>
            </a:pPr>
            <a:r>
              <a:rPr lang="en-US" sz="1200" dirty="0"/>
              <a:t>Iterator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kustom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koleksi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array. Iterator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yield return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per </a:t>
            </a:r>
            <a:r>
              <a:rPr lang="en-US" sz="1200" dirty="0" err="1"/>
              <a:t>satu</a:t>
            </a:r>
            <a:r>
              <a:rPr lang="en-US" sz="1200" dirty="0"/>
              <a:t>.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yield return </a:t>
            </a:r>
            <a:r>
              <a:rPr lang="en-US" sz="1200" dirty="0" err="1"/>
              <a:t>tercapai</a:t>
            </a:r>
            <a:r>
              <a:rPr lang="en-US" sz="1200" dirty="0"/>
              <a:t>,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dikenang</a:t>
            </a:r>
            <a:r>
              <a:rPr lang="en-US" sz="1200" dirty="0"/>
              <a:t>. </a:t>
            </a:r>
            <a:r>
              <a:rPr lang="en-US" sz="1200" dirty="0" err="1"/>
              <a:t>Eksekusi</a:t>
            </a:r>
            <a:r>
              <a:rPr lang="en-US" sz="1200" dirty="0"/>
              <a:t> restart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iterator </a:t>
            </a:r>
            <a:r>
              <a:rPr lang="en-US" sz="1200" dirty="0" err="1"/>
              <a:t>disebut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berikutnya</a:t>
            </a:r>
            <a:r>
              <a:rPr lang="en-US" sz="1200" dirty="0"/>
              <a:t>.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 </a:t>
            </a:r>
            <a:r>
              <a:rPr lang="en-US" sz="1200" b="1" dirty="0" err="1" smtClean="0"/>
              <a:t>fixed</a:t>
            </a:r>
            <a:r>
              <a:rPr lang="en-US" sz="1200" dirty="0" err="1" smtClean="0"/>
              <a:t>statement</a:t>
            </a:r>
            <a:endParaRPr lang="en-US" sz="1200" dirty="0" smtClean="0"/>
          </a:p>
          <a:p>
            <a:pPr marL="358775" indent="0">
              <a:buNone/>
            </a:pPr>
            <a:r>
              <a:rPr lang="en-US" sz="1200" dirty="0" smtClean="0"/>
              <a:t>fixed </a:t>
            </a:r>
            <a:r>
              <a:rPr lang="en-US" sz="1200" dirty="0"/>
              <a:t>statement </a:t>
            </a:r>
            <a:r>
              <a:rPr lang="en-US" sz="1200" dirty="0" err="1"/>
              <a:t>mencegah</a:t>
            </a:r>
            <a:r>
              <a:rPr lang="en-US" sz="1200" dirty="0"/>
              <a:t> </a:t>
            </a:r>
            <a:r>
              <a:rPr lang="en-US" sz="1200" dirty="0" err="1"/>
              <a:t>sampah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relokasi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bergerak</a:t>
            </a:r>
            <a:r>
              <a:rPr lang="en-US" sz="1200" dirty="0"/>
              <a:t>..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The </a:t>
            </a:r>
            <a:r>
              <a:rPr lang="en-US" sz="1200" b="1" dirty="0" smtClean="0"/>
              <a:t>lock </a:t>
            </a:r>
            <a:r>
              <a:rPr lang="en-US" sz="1200" dirty="0" smtClean="0"/>
              <a:t>statement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Pernyataan</a:t>
            </a:r>
            <a:r>
              <a:rPr lang="en-US" sz="1200" dirty="0"/>
              <a:t> </a:t>
            </a:r>
            <a:r>
              <a:rPr lang="en-US" sz="1200" b="1" dirty="0" smtClean="0"/>
              <a:t>lock</a:t>
            </a:r>
            <a:r>
              <a:rPr lang="en-US" sz="1200" dirty="0"/>
              <a:t> 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 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membatasi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 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yanghanya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thread 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Labeled statements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1960" y="41910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/>
              <a:t>Tugas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960" y="4602162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err="1" smtClean="0"/>
              <a:t>Buatlah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tiap-tiap</a:t>
            </a:r>
            <a:r>
              <a:rPr lang="en-US" sz="1200" dirty="0" smtClean="0"/>
              <a:t> </a:t>
            </a: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41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Embeded</a:t>
            </a:r>
            <a:r>
              <a:rPr lang="en-US" sz="1800" dirty="0" smtClean="0"/>
              <a:t> Statement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b="1" i="1" dirty="0"/>
              <a:t>do, while, for, and </a:t>
            </a:r>
            <a:r>
              <a:rPr lang="en-US" sz="1200" b="1" i="1" dirty="0" err="1"/>
              <a:t>foreach</a:t>
            </a:r>
            <a:r>
              <a:rPr lang="en-US" sz="1200" dirty="0"/>
              <a:t>, </a:t>
            </a:r>
            <a:r>
              <a:rPr lang="en-US" sz="1200" dirty="0" err="1"/>
              <a:t>selalu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tertanam</a:t>
            </a:r>
            <a:r>
              <a:rPr lang="en-US" sz="1200" dirty="0"/>
              <a:t> yang </a:t>
            </a:r>
            <a:r>
              <a:rPr lang="en-US" sz="1200" dirty="0" err="1" smtClean="0"/>
              <a:t>mengikutinya</a:t>
            </a:r>
            <a:r>
              <a:rPr lang="en-US" sz="1200" dirty="0" smtClean="0"/>
              <a:t>.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tertanam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tunggal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tertutup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{} </a:t>
            </a:r>
            <a:r>
              <a:rPr lang="en-US" sz="1200" dirty="0" err="1"/>
              <a:t>kurung</a:t>
            </a:r>
            <a:r>
              <a:rPr lang="en-US" sz="1200" dirty="0"/>
              <a:t> di </a:t>
            </a:r>
            <a:r>
              <a:rPr lang="en-US" sz="1200" b="1" i="1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.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bahkan</a:t>
            </a:r>
            <a:r>
              <a:rPr lang="en-US" sz="1200" dirty="0"/>
              <a:t> single-line </a:t>
            </a:r>
            <a:r>
              <a:rPr lang="en-US" sz="1200" dirty="0" err="1"/>
              <a:t>tertanam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tertutup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{} </a:t>
            </a:r>
            <a:r>
              <a:rPr lang="en-US" sz="1200" dirty="0" err="1"/>
              <a:t>kurung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yang </a:t>
            </a:r>
            <a:r>
              <a:rPr lang="en-US" sz="1200" dirty="0" err="1" smtClean="0"/>
              <a:t>ditunjukkan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 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Recommended style. Embedded statement in  block.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s in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System.Environment.CurrentDirectory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recommended.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s in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System.Environment.CurrentDirectory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 smtClean="0">
                <a:cs typeface="Courier New" panose="02070309020205020404" pitchFamily="49" charset="0"/>
              </a:rPr>
              <a:t>Contoh</a:t>
            </a:r>
            <a:r>
              <a:rPr lang="en-US" sz="900" dirty="0" smtClean="0"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cs typeface="Courier New" panose="02070309020205020404" pitchFamily="49" charset="0"/>
              </a:rPr>
              <a:t>untuk</a:t>
            </a:r>
            <a:r>
              <a:rPr lang="en-US" sz="900" dirty="0" smtClean="0"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cs typeface="Courier New" panose="02070309020205020404" pitchFamily="49" charset="0"/>
              </a:rPr>
              <a:t>pernyataan</a:t>
            </a:r>
            <a:r>
              <a:rPr lang="en-US" sz="900" dirty="0" smtClean="0">
                <a:cs typeface="Courier New" panose="02070309020205020404" pitchFamily="49" charset="0"/>
              </a:rPr>
              <a:t> for</a:t>
            </a:r>
            <a:endParaRPr lang="en-US" sz="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Not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Recomended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pointB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 true)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//Error CS1023: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radius = 5;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Recomended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(b == true)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OK: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System.DateTime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System.DateTime.Now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d.ToLongDateString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06059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Blok Program </a:t>
            </a:r>
            <a:r>
              <a:rPr lang="en-US" sz="1800" dirty="0" err="1"/>
              <a:t>atau</a:t>
            </a:r>
            <a:r>
              <a:rPr lang="en-US" sz="1800" dirty="0"/>
              <a:t> Blok </a:t>
            </a:r>
            <a:r>
              <a:rPr lang="en-US" sz="1800" dirty="0" err="1"/>
              <a:t>Pernyataan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800599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cs typeface="Courier New" panose="02070309020205020404" pitchFamily="49" charset="0"/>
              </a:rPr>
              <a:t>C# </a:t>
            </a:r>
            <a:r>
              <a:rPr lang="en-US" sz="1200" dirty="0" err="1" smtClean="0">
                <a:cs typeface="Courier New" panose="02070309020205020404" pitchFamily="49" charset="0"/>
              </a:rPr>
              <a:t>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mengeksekusi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perintah</a:t>
            </a:r>
            <a:r>
              <a:rPr lang="en-US" sz="1200" dirty="0" smtClean="0">
                <a:cs typeface="Courier New" panose="02070309020205020404" pitchFamily="49" charset="0"/>
              </a:rPr>
              <a:t> yang </a:t>
            </a:r>
            <a:r>
              <a:rPr lang="en-US" sz="1200" dirty="0" err="1" smtClean="0">
                <a:cs typeface="Courier New" panose="02070309020205020404" pitchFamily="49" charset="0"/>
              </a:rPr>
              <a:t>ada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pada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kode</a:t>
            </a:r>
            <a:r>
              <a:rPr lang="en-US" sz="1200" dirty="0" smtClean="0">
                <a:cs typeface="Courier New" panose="02070309020205020404" pitchFamily="49" charset="0"/>
              </a:rPr>
              <a:t> program </a:t>
            </a:r>
            <a:r>
              <a:rPr lang="en-US" sz="1200" dirty="0" err="1" smtClean="0">
                <a:cs typeface="Courier New" panose="02070309020205020404" pitchFamily="49" charset="0"/>
              </a:rPr>
              <a:t>berdasarkan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blok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ourier New" panose="02070309020205020404" pitchFamily="49" charset="0"/>
              </a:rPr>
              <a:t>Blok program </a:t>
            </a:r>
            <a:r>
              <a:rPr lang="en-US" sz="1200" dirty="0" err="1" smtClean="0">
                <a:cs typeface="Courier New" panose="02070309020205020404" pitchFamily="49" charset="0"/>
              </a:rPr>
              <a:t>atau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blok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pernyataan</a:t>
            </a:r>
            <a:r>
              <a:rPr lang="en-US" sz="1200" dirty="0" smtClean="0">
                <a:cs typeface="Courier New" panose="02070309020205020404" pitchFamily="49" charset="0"/>
              </a:rPr>
              <a:t> di C# </a:t>
            </a:r>
            <a:r>
              <a:rPr lang="en-US" sz="1200" dirty="0" err="1" smtClean="0">
                <a:cs typeface="Courier New" panose="02070309020205020404" pitchFamily="49" charset="0"/>
              </a:rPr>
              <a:t>ditandai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tanga</a:t>
            </a:r>
            <a:r>
              <a:rPr lang="en-US" sz="1200" dirty="0" smtClean="0">
                <a:cs typeface="Courier New" panose="02070309020205020404" pitchFamily="49" charset="0"/>
              </a:rPr>
              <a:t> { }.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ourier New" panose="02070309020205020404" pitchFamily="49" charset="0"/>
              </a:rPr>
              <a:t>Blok program </a:t>
            </a:r>
            <a:r>
              <a:rPr lang="en-US" sz="1200" dirty="0" err="1" smtClean="0">
                <a:cs typeface="Courier New" panose="02070309020205020404" pitchFamily="49" charset="0"/>
              </a:rPr>
              <a:t>diawali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tangan</a:t>
            </a:r>
            <a:r>
              <a:rPr lang="en-US" sz="1200" dirty="0" smtClean="0">
                <a:cs typeface="Courier New" panose="02070309020205020404" pitchFamily="49" charset="0"/>
              </a:rPr>
              <a:t> { (</a:t>
            </a:r>
            <a:r>
              <a:rPr lang="en-US" sz="1200" dirty="0" err="1" smtClean="0">
                <a:cs typeface="Courier New" panose="02070309020205020404" pitchFamily="49" charset="0"/>
              </a:rPr>
              <a:t>kurung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kurawal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buka</a:t>
            </a:r>
            <a:r>
              <a:rPr lang="en-US" sz="1200" dirty="0" smtClean="0">
                <a:cs typeface="Courier New" panose="02070309020205020404" pitchFamily="49" charset="0"/>
              </a:rPr>
              <a:t>) </a:t>
            </a:r>
            <a:r>
              <a:rPr lang="en-US" sz="1200" dirty="0" err="1" smtClean="0">
                <a:cs typeface="Courier New" panose="02070309020205020404" pitchFamily="49" charset="0"/>
              </a:rPr>
              <a:t>dan</a:t>
            </a:r>
            <a:r>
              <a:rPr lang="en-US" sz="1200" dirty="0" smtClean="0">
                <a:cs typeface="Courier New" panose="02070309020205020404" pitchFamily="49" charset="0"/>
              </a:rPr>
              <a:t> di </a:t>
            </a:r>
            <a:r>
              <a:rPr lang="en-US" sz="1200" dirty="0" err="1" smtClean="0">
                <a:cs typeface="Courier New" panose="02070309020205020404" pitchFamily="49" charset="0"/>
              </a:rPr>
              <a:t>akhiri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tanda</a:t>
            </a:r>
            <a:r>
              <a:rPr lang="en-US" sz="1200" dirty="0" smtClean="0">
                <a:cs typeface="Courier New" panose="02070309020205020404" pitchFamily="49" charset="0"/>
              </a:rPr>
              <a:t> } (</a:t>
            </a:r>
            <a:r>
              <a:rPr lang="en-US" sz="1200" dirty="0" err="1" smtClean="0">
                <a:cs typeface="Courier New" panose="02070309020205020404" pitchFamily="49" charset="0"/>
              </a:rPr>
              <a:t>kurung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kurwawal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tutup</a:t>
            </a:r>
            <a:r>
              <a:rPr lang="en-US" sz="1200" dirty="0" smtClean="0">
                <a:cs typeface="Courier New" panose="02070309020205020404" pitchFamily="49" charset="0"/>
              </a:rPr>
              <a:t>). 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ourier New" panose="02070309020205020404" pitchFamily="49" charset="0"/>
              </a:rPr>
              <a:t>Blok program </a:t>
            </a:r>
            <a:r>
              <a:rPr lang="en-US" sz="1200" dirty="0" err="1" smtClean="0">
                <a:cs typeface="Courier New" panose="02070309020205020404" pitchFamily="49" charset="0"/>
              </a:rPr>
              <a:t>dapat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bertingkat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program 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main()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if(x=5)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lvl="1" indent="0">
              <a:buNone/>
              <a:tabLst>
                <a:tab pos="266700" algn="l"/>
              </a:tabLst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266700" lvl="1" indent="0">
              <a:buNone/>
              <a:tabLst>
                <a:tab pos="2667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cs typeface="Courier New" panose="02070309020205020404" pitchFamily="49" charset="0"/>
              </a:rPr>
              <a:t>Blok program </a:t>
            </a:r>
            <a:r>
              <a:rPr lang="en-US" sz="1200" dirty="0" err="1" smtClean="0">
                <a:cs typeface="Courier New" panose="02070309020205020404" pitchFamily="49" charset="0"/>
              </a:rPr>
              <a:t>ada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dua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yaitu</a:t>
            </a:r>
            <a:r>
              <a:rPr lang="en-US" sz="1200" dirty="0" smtClean="0">
                <a:cs typeface="Courier New" panose="02070309020205020404" pitchFamily="49" charset="0"/>
              </a:rPr>
              <a:t> unreachable statement, </a:t>
            </a:r>
            <a:r>
              <a:rPr lang="en-US" sz="1200" dirty="0" err="1" smtClean="0">
                <a:cs typeface="Courier New" panose="02070309020205020404" pitchFamily="49" charset="0"/>
              </a:rPr>
              <a:t>dan</a:t>
            </a:r>
            <a:r>
              <a:rPr lang="en-US" sz="1200" dirty="0" smtClean="0">
                <a:cs typeface="Courier New" panose="02070309020205020404" pitchFamily="49" charset="0"/>
              </a:rPr>
              <a:t> nested statement.</a:t>
            </a:r>
          </a:p>
        </p:txBody>
      </p:sp>
    </p:spTree>
    <p:extLst>
      <p:ext uri="{BB962C8B-B14F-4D97-AF65-F5344CB8AC3E}">
        <p14:creationId xmlns:p14="http://schemas.microsoft.com/office/powerpoint/2010/main" val="1801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1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Unreachable Statement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System.Environment.CurrentDirectory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CSharp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s.EndsWith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TempFolder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"Not found.";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359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Nested Statement Blok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" y="3443923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cs typeface="Courier New" panose="02070309020205020404" pitchFamily="49" charset="0"/>
              </a:rPr>
              <a:t>Jika</a:t>
            </a:r>
            <a:r>
              <a:rPr lang="en-US" sz="1200" dirty="0">
                <a:cs typeface="Courier New" panose="02070309020205020404" pitchFamily="49" charset="0"/>
              </a:rPr>
              <a:t> compiler </a:t>
            </a:r>
            <a:r>
              <a:rPr lang="en-US" sz="1200" dirty="0" err="1">
                <a:cs typeface="Courier New" panose="02070309020205020404" pitchFamily="49" charset="0"/>
              </a:rPr>
              <a:t>menentukan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bahwa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aliran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kontrol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tidak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pernah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bisa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mencapai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pernyataan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tertentu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keadaan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apapun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itu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menghasilkan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peringatan</a:t>
            </a:r>
            <a:r>
              <a:rPr lang="en-US" sz="1200" dirty="0">
                <a:cs typeface="Courier New" panose="02070309020205020404" pitchFamily="49" charset="0"/>
              </a:rPr>
              <a:t> CS0162, </a:t>
            </a:r>
            <a:r>
              <a:rPr lang="en-US" sz="1200" dirty="0" err="1">
                <a:cs typeface="Courier New" panose="02070309020205020404" pitchFamily="49" charset="0"/>
              </a:rPr>
              <a:t>seperti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ditunjukkan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contoh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berikut</a:t>
            </a:r>
            <a:r>
              <a:rPr lang="en-US" sz="12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 over-simplified example of unreachable code.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4)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("I'll never write anything."); //CS0162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Umum</a:t>
            </a:r>
            <a:r>
              <a:rPr lang="en-US" sz="1800" dirty="0" smtClean="0"/>
              <a:t> Program C#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/>
              <a:t>C # program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file. </a:t>
            </a:r>
            <a:endParaRPr lang="en-US" sz="1200" dirty="0" smtClean="0"/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/>
              <a:t>file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nol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b="1" i="1" dirty="0"/>
              <a:t>namespace</a:t>
            </a:r>
            <a:r>
              <a:rPr lang="en-US" sz="1200" dirty="0"/>
              <a:t> </a:t>
            </a:r>
            <a:r>
              <a:rPr lang="en-US" sz="1200" dirty="0" smtClean="0"/>
              <a:t>. </a:t>
            </a:r>
          </a:p>
          <a:p>
            <a:pPr marL="266700" indent="-266700">
              <a:buFont typeface="Wingdings" panose="05000000000000000000" pitchFamily="2" charset="2"/>
              <a:buChar char="q"/>
            </a:pPr>
            <a:r>
              <a:rPr lang="en-US" sz="1200" dirty="0" err="1" smtClean="0"/>
              <a:t>Sebuah</a:t>
            </a:r>
            <a:r>
              <a:rPr lang="en-US" sz="1200" dirty="0" smtClean="0"/>
              <a:t> </a:t>
            </a:r>
            <a:r>
              <a:rPr lang="en-US" sz="1200" b="1" dirty="0" smtClean="0"/>
              <a:t>namespace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b="1" i="1" dirty="0" smtClean="0"/>
              <a:t>class</a:t>
            </a:r>
            <a:r>
              <a:rPr lang="en-US" sz="1200" dirty="0" smtClean="0"/>
              <a:t>, </a:t>
            </a:r>
            <a:r>
              <a:rPr lang="en-US" sz="1200" b="1" i="1" dirty="0" err="1"/>
              <a:t>struct</a:t>
            </a:r>
            <a:r>
              <a:rPr lang="en-US" sz="1200" dirty="0"/>
              <a:t>, </a:t>
            </a:r>
            <a:r>
              <a:rPr lang="en-US" sz="1200" b="1" i="1" dirty="0"/>
              <a:t>interface</a:t>
            </a:r>
            <a:r>
              <a:rPr lang="en-US" sz="1200" dirty="0"/>
              <a:t>, </a:t>
            </a:r>
            <a:r>
              <a:rPr lang="en-US" sz="1200" b="1" i="1" dirty="0"/>
              <a:t>enumerations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i="1" dirty="0" err="1"/>
              <a:t>delegasi</a:t>
            </a:r>
            <a:r>
              <a:rPr lang="en-US" sz="1200" dirty="0"/>
              <a:t>,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b="1" i="1" dirty="0" smtClean="0"/>
              <a:t>namespace</a:t>
            </a:r>
            <a:r>
              <a:rPr lang="en-US" sz="1200" dirty="0" smtClean="0"/>
              <a:t>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.</a:t>
            </a:r>
          </a:p>
          <a:p>
            <a:pPr marL="266700" indent="0"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kerangka</a:t>
            </a:r>
            <a:r>
              <a:rPr lang="en-US" sz="1200" dirty="0"/>
              <a:t> program C #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.</a:t>
            </a:r>
          </a:p>
          <a:p>
            <a:pPr marL="2667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26670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YourNamespace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YourStruct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IYourInterface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delegate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YourDelegate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YourEnum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YourNestedNamespace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YourMainClass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//Your program starts here...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67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9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Convention and Language Guideline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Pedoman</a:t>
            </a:r>
            <a:r>
              <a:rPr lang="en-US" dirty="0" smtClean="0"/>
              <a:t> Bahasa di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/>
              <a:t>C# Coding </a:t>
            </a:r>
            <a:r>
              <a:rPr lang="en-US" sz="1800" dirty="0" smtClean="0"/>
              <a:t>Conventions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C # Language Specification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mendefinisikan</a:t>
            </a:r>
            <a:r>
              <a:rPr lang="en-US" sz="1000" dirty="0"/>
              <a:t> </a:t>
            </a:r>
            <a:r>
              <a:rPr lang="en-US" sz="1000" dirty="0" err="1"/>
              <a:t>standar</a:t>
            </a:r>
            <a:r>
              <a:rPr lang="en-US" sz="1000" dirty="0"/>
              <a:t> coding. </a:t>
            </a:r>
            <a:r>
              <a:rPr lang="en-US" sz="1000" dirty="0" err="1"/>
              <a:t>Namun</a:t>
            </a:r>
            <a:r>
              <a:rPr lang="en-US" sz="1000" dirty="0"/>
              <a:t>, </a:t>
            </a:r>
            <a:r>
              <a:rPr lang="en-US" sz="1000" dirty="0" err="1"/>
              <a:t>pedoman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topik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oleh</a:t>
            </a:r>
            <a:r>
              <a:rPr lang="en-US" sz="1000" dirty="0"/>
              <a:t> Microsoft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mengembangkan</a:t>
            </a:r>
            <a:r>
              <a:rPr lang="en-US" sz="1000" dirty="0"/>
              <a:t> </a:t>
            </a:r>
            <a:r>
              <a:rPr lang="en-US" sz="1000" dirty="0" err="1"/>
              <a:t>sampel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 smtClean="0"/>
              <a:t>dokumentasi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/>
              <a:t>Coding </a:t>
            </a:r>
            <a:r>
              <a:rPr lang="en-US" sz="1000" dirty="0" err="1"/>
              <a:t>konvensi</a:t>
            </a:r>
            <a:r>
              <a:rPr lang="en-US" sz="1000" dirty="0"/>
              <a:t> </a:t>
            </a:r>
            <a:r>
              <a:rPr lang="en-US" sz="1000" dirty="0" err="1" smtClean="0"/>
              <a:t>memiliki</a:t>
            </a:r>
            <a:r>
              <a:rPr lang="en-US" sz="1000" dirty="0" smtClean="0"/>
              <a:t> </a:t>
            </a:r>
            <a:r>
              <a:rPr lang="en-US" sz="1000" dirty="0" err="1" smtClean="0"/>
              <a:t>tujuan</a:t>
            </a:r>
            <a:r>
              <a:rPr lang="en-US" sz="1000" dirty="0" smtClean="0"/>
              <a:t> </a:t>
            </a:r>
            <a:r>
              <a:rPr lang="en-US" sz="1000" dirty="0" err="1"/>
              <a:t>berikut</a:t>
            </a:r>
            <a:r>
              <a:rPr lang="en-US" sz="10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 smtClean="0"/>
              <a:t>menciptakan</a:t>
            </a:r>
            <a:r>
              <a:rPr lang="en-US" sz="1000" dirty="0" smtClean="0"/>
              <a:t> </a:t>
            </a:r>
            <a:r>
              <a:rPr lang="en-US" sz="1000" dirty="0" err="1"/>
              <a:t>tampilan</a:t>
            </a:r>
            <a:r>
              <a:rPr lang="en-US" sz="1000" dirty="0"/>
              <a:t> yang </a:t>
            </a:r>
            <a:r>
              <a:rPr lang="en-US" sz="1000" dirty="0" err="1"/>
              <a:t>konsisten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kode</a:t>
            </a:r>
            <a:r>
              <a:rPr lang="en-US" sz="1000" dirty="0"/>
              <a:t>, </a:t>
            </a:r>
            <a:r>
              <a:rPr lang="en-US" sz="1000" dirty="0" err="1"/>
              <a:t>sehingga</a:t>
            </a:r>
            <a:r>
              <a:rPr lang="en-US" sz="1000" dirty="0"/>
              <a:t> </a:t>
            </a:r>
            <a:r>
              <a:rPr lang="en-US" sz="1000" dirty="0" err="1"/>
              <a:t>pembaca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fokus</a:t>
            </a:r>
            <a:r>
              <a:rPr lang="en-US" sz="1000" dirty="0"/>
              <a:t> </a:t>
            </a:r>
            <a:r>
              <a:rPr lang="en-US" sz="1000" dirty="0" err="1"/>
              <a:t>pada</a:t>
            </a:r>
            <a:r>
              <a:rPr lang="en-US" sz="1000" dirty="0"/>
              <a:t> </a:t>
            </a:r>
            <a:r>
              <a:rPr lang="en-US" sz="1000" dirty="0" err="1"/>
              <a:t>konten</a:t>
            </a:r>
            <a:r>
              <a:rPr lang="en-US" sz="1000" dirty="0"/>
              <a:t>, </a:t>
            </a:r>
            <a:r>
              <a:rPr lang="en-US" sz="1000" dirty="0" err="1"/>
              <a:t>bukan</a:t>
            </a:r>
            <a:r>
              <a:rPr lang="en-US" sz="1000" dirty="0"/>
              <a:t> </a:t>
            </a:r>
            <a:r>
              <a:rPr lang="en-US" sz="1000" dirty="0" err="1"/>
              <a:t>tata</a:t>
            </a:r>
            <a:r>
              <a:rPr lang="en-US" sz="1000" dirty="0"/>
              <a:t> </a:t>
            </a:r>
            <a:r>
              <a:rPr lang="en-US" sz="1000" dirty="0" err="1"/>
              <a:t>letak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 smtClean="0"/>
              <a:t>memungkinkan</a:t>
            </a:r>
            <a:r>
              <a:rPr lang="en-US" sz="1000" dirty="0" smtClean="0"/>
              <a:t> </a:t>
            </a:r>
            <a:r>
              <a:rPr lang="en-US" sz="1000" dirty="0" err="1"/>
              <a:t>pembaca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memahami</a:t>
            </a:r>
            <a:r>
              <a:rPr lang="en-US" sz="1000" dirty="0"/>
              <a:t> </a:t>
            </a:r>
            <a:r>
              <a:rPr lang="en-US" sz="1000" dirty="0" err="1"/>
              <a:t>kode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cepat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membuat</a:t>
            </a:r>
            <a:r>
              <a:rPr lang="en-US" sz="1000" dirty="0"/>
              <a:t> </a:t>
            </a:r>
            <a:r>
              <a:rPr lang="en-US" sz="1000" dirty="0" err="1"/>
              <a:t>asumsi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pengalaman</a:t>
            </a:r>
            <a:r>
              <a:rPr lang="en-US" sz="1000" dirty="0"/>
              <a:t> </a:t>
            </a:r>
            <a:r>
              <a:rPr lang="en-US" sz="1000" dirty="0" err="1"/>
              <a:t>sebelumnya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 smtClean="0"/>
              <a:t>memfasilitasi</a:t>
            </a:r>
            <a:r>
              <a:rPr lang="en-US" sz="1000" dirty="0" smtClean="0"/>
              <a:t> </a:t>
            </a:r>
            <a:r>
              <a:rPr lang="en-US" sz="1000" dirty="0" err="1"/>
              <a:t>menyalin</a:t>
            </a:r>
            <a:r>
              <a:rPr lang="en-US" sz="1000" dirty="0"/>
              <a:t>, </a:t>
            </a:r>
            <a:r>
              <a:rPr lang="en-US" sz="1000" dirty="0" err="1"/>
              <a:t>mengubah</a:t>
            </a:r>
            <a:r>
              <a:rPr lang="en-US" sz="1000" dirty="0"/>
              <a:t>,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memelihara</a:t>
            </a:r>
            <a:r>
              <a:rPr lang="en-US" sz="1000" dirty="0"/>
              <a:t> </a:t>
            </a:r>
            <a:r>
              <a:rPr lang="en-US" sz="1000" dirty="0" err="1"/>
              <a:t>kode</a:t>
            </a:r>
            <a:r>
              <a:rPr lang="en-US" sz="1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 smtClean="0"/>
              <a:t>menunjukkan</a:t>
            </a:r>
            <a:r>
              <a:rPr lang="en-US" sz="1000" dirty="0" smtClean="0"/>
              <a:t> </a:t>
            </a:r>
            <a:r>
              <a:rPr lang="en-US" sz="1000" dirty="0"/>
              <a:t>C # </a:t>
            </a:r>
            <a:r>
              <a:rPr lang="en-US" sz="1000" dirty="0" err="1"/>
              <a:t>praktik</a:t>
            </a:r>
            <a:r>
              <a:rPr lang="en-US" sz="1000" dirty="0"/>
              <a:t> </a:t>
            </a:r>
            <a:r>
              <a:rPr lang="en-US" sz="1000" dirty="0" err="1"/>
              <a:t>terbaik</a:t>
            </a:r>
            <a:r>
              <a:rPr lang="en-US" sz="1000" dirty="0" smtClean="0"/>
              <a:t>.</a:t>
            </a:r>
          </a:p>
          <a:p>
            <a:pPr marL="0" indent="0">
              <a:buNone/>
            </a:pPr>
            <a:endParaRPr lang="en-US" sz="1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 smtClean="0"/>
              <a:t>Naming Convention</a:t>
            </a:r>
          </a:p>
          <a:p>
            <a:pPr marL="530225" indent="-171450">
              <a:buFont typeface="Wingdings" panose="05000000000000000000" pitchFamily="2" charset="2"/>
              <a:buChar char="§"/>
              <a:tabLst>
                <a:tab pos="358775" algn="l"/>
              </a:tabLst>
            </a:pP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contoh</a:t>
            </a:r>
            <a:r>
              <a:rPr lang="en-US" sz="1000" dirty="0"/>
              <a:t> </a:t>
            </a:r>
            <a:r>
              <a:rPr lang="en-US" sz="1000" dirty="0" err="1"/>
              <a:t>pendek</a:t>
            </a:r>
            <a:r>
              <a:rPr lang="en-US" sz="1000" dirty="0"/>
              <a:t> yang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termasuk</a:t>
            </a:r>
            <a:r>
              <a:rPr lang="en-US" sz="1000" dirty="0"/>
              <a:t>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arahan</a:t>
            </a:r>
            <a:r>
              <a:rPr lang="en-US" sz="1000" dirty="0"/>
              <a:t>, </a:t>
            </a:r>
            <a:r>
              <a:rPr lang="en-US" sz="1000" dirty="0" err="1"/>
              <a:t>menggunakan</a:t>
            </a:r>
            <a:r>
              <a:rPr lang="en-US" sz="1000" dirty="0"/>
              <a:t> </a:t>
            </a:r>
            <a:r>
              <a:rPr lang="en-US" sz="1000" dirty="0" err="1"/>
              <a:t>kualifikasi</a:t>
            </a:r>
            <a:r>
              <a:rPr lang="en-US" sz="1000" dirty="0"/>
              <a:t> namespace.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Anda</a:t>
            </a:r>
            <a:r>
              <a:rPr lang="en-US" sz="1000" dirty="0"/>
              <a:t> </a:t>
            </a:r>
            <a:r>
              <a:rPr lang="en-US" sz="1000" dirty="0" err="1"/>
              <a:t>tahu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namespace </a:t>
            </a:r>
            <a:r>
              <a:rPr lang="en-US" sz="1000" dirty="0" err="1"/>
              <a:t>diimpor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default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</a:t>
            </a:r>
            <a:r>
              <a:rPr lang="en-US" sz="1000" dirty="0" err="1"/>
              <a:t>proyek</a:t>
            </a:r>
            <a:r>
              <a:rPr lang="en-US" sz="1000" dirty="0"/>
              <a:t>, </a:t>
            </a:r>
            <a:r>
              <a:rPr lang="en-US" sz="1000" dirty="0" err="1"/>
              <a:t>Anda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sepenuhnya</a:t>
            </a:r>
            <a:r>
              <a:rPr lang="en-US" sz="1000" dirty="0"/>
              <a:t> </a:t>
            </a:r>
            <a:r>
              <a:rPr lang="en-US" sz="1000" dirty="0" err="1"/>
              <a:t>memenuhi</a:t>
            </a:r>
            <a:r>
              <a:rPr lang="en-US" sz="1000" dirty="0"/>
              <a:t> </a:t>
            </a:r>
            <a:r>
              <a:rPr lang="en-US" sz="1000" dirty="0" err="1"/>
              <a:t>syarat</a:t>
            </a:r>
            <a:r>
              <a:rPr lang="en-US" sz="1000" dirty="0"/>
              <a:t> </a:t>
            </a:r>
            <a:r>
              <a:rPr lang="en-US" sz="1000" dirty="0" err="1"/>
              <a:t>nama-nama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namespace </a:t>
            </a:r>
            <a:r>
              <a:rPr lang="en-US" sz="1000" dirty="0" err="1"/>
              <a:t>itu</a:t>
            </a:r>
            <a:r>
              <a:rPr lang="en-US" sz="1000" dirty="0"/>
              <a:t>. Nama-</a:t>
            </a:r>
            <a:r>
              <a:rPr lang="en-US" sz="1000" dirty="0" err="1"/>
              <a:t>nama</a:t>
            </a:r>
            <a:r>
              <a:rPr lang="en-US" sz="1000" dirty="0"/>
              <a:t> yang </a:t>
            </a:r>
            <a:r>
              <a:rPr lang="en-US" sz="1000" dirty="0" err="1"/>
              <a:t>memenuhi</a:t>
            </a:r>
            <a:r>
              <a:rPr lang="en-US" sz="1000" dirty="0"/>
              <a:t> </a:t>
            </a:r>
            <a:r>
              <a:rPr lang="en-US" sz="1000" dirty="0" err="1"/>
              <a:t>syarat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rusak</a:t>
            </a:r>
            <a:r>
              <a:rPr lang="en-US" sz="1000" dirty="0"/>
              <a:t> </a:t>
            </a:r>
            <a:r>
              <a:rPr lang="en-US" sz="1000" dirty="0" err="1"/>
              <a:t>setelah</a:t>
            </a:r>
            <a:r>
              <a:rPr lang="en-US" sz="1000" dirty="0"/>
              <a:t> </a:t>
            </a:r>
            <a:r>
              <a:rPr lang="en-US" sz="1000" dirty="0" err="1"/>
              <a:t>titik</a:t>
            </a:r>
            <a:r>
              <a:rPr lang="en-US" sz="1000" dirty="0"/>
              <a:t> (.)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mereka</a:t>
            </a:r>
            <a:r>
              <a:rPr lang="en-US" sz="1000" dirty="0"/>
              <a:t> </a:t>
            </a:r>
            <a:r>
              <a:rPr lang="en-US" sz="1000" dirty="0" err="1"/>
              <a:t>terlalu</a:t>
            </a:r>
            <a:r>
              <a:rPr lang="en-US" sz="1000" dirty="0"/>
              <a:t> </a:t>
            </a:r>
            <a:r>
              <a:rPr lang="en-US" sz="1000" dirty="0" err="1"/>
              <a:t>panjang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baris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yang </a:t>
            </a:r>
            <a:r>
              <a:rPr lang="en-US" sz="1000" dirty="0" err="1"/>
              <a:t>ditunjukkan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contoh</a:t>
            </a:r>
            <a:r>
              <a:rPr lang="en-US" sz="1000" dirty="0"/>
              <a:t> </a:t>
            </a:r>
            <a:r>
              <a:rPr lang="en-US" sz="1000" dirty="0" err="1"/>
              <a:t>berikut</a:t>
            </a:r>
            <a:r>
              <a:rPr lang="en-US" sz="1000" dirty="0" smtClean="0"/>
              <a:t>.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currentPerformanceCounterCategory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System.Diagnostics.PerformanceCounterCategory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1338" indent="0">
              <a:buNone/>
              <a:tabLst>
                <a:tab pos="541338" algn="l"/>
              </a:tabLst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225" indent="-171450">
              <a:buFont typeface="Wingdings" panose="05000000000000000000" pitchFamily="2" charset="2"/>
              <a:buChar char="§"/>
              <a:tabLst>
                <a:tab pos="358775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Anda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tidak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harus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mengubah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nama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benda</a:t>
            </a:r>
            <a:r>
              <a:rPr lang="en-US" sz="1000" dirty="0">
                <a:cs typeface="Courier New" panose="02070309020205020404" pitchFamily="49" charset="0"/>
              </a:rPr>
              <a:t> yang </a:t>
            </a:r>
            <a:r>
              <a:rPr lang="en-US" sz="1000" dirty="0" err="1">
                <a:cs typeface="Courier New" panose="02070309020205020404" pitchFamily="49" charset="0"/>
              </a:rPr>
              <a:t>dibuat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dengan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menggunakan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alat</a:t>
            </a:r>
            <a:r>
              <a:rPr lang="en-US" sz="1000" dirty="0">
                <a:cs typeface="Courier New" panose="02070309020205020404" pitchFamily="49" charset="0"/>
              </a:rPr>
              <a:t> Visual Studio </a:t>
            </a:r>
            <a:r>
              <a:rPr lang="en-US" sz="1000" dirty="0" err="1">
                <a:cs typeface="Courier New" panose="02070309020205020404" pitchFamily="49" charset="0"/>
              </a:rPr>
              <a:t>desainer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untuk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membuat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mereka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cocok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pedoman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lainnya</a:t>
            </a:r>
            <a:r>
              <a:rPr lang="en-US" sz="1000" dirty="0" smtClean="0"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  <a:tabLst>
                <a:tab pos="358775" algn="l"/>
              </a:tabLst>
            </a:pPr>
            <a:r>
              <a:rPr lang="en-US" sz="1000" dirty="0" smtClean="0">
                <a:cs typeface="Courier New" panose="02070309020205020404" pitchFamily="49" charset="0"/>
              </a:rPr>
              <a:t>Layout Convention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1000" dirty="0" smtClean="0">
                <a:cs typeface="Courier New" panose="02070309020205020404" pitchFamily="49" charset="0"/>
              </a:rPr>
              <a:t>Tata </a:t>
            </a:r>
            <a:r>
              <a:rPr lang="en-US" sz="1000" dirty="0" err="1">
                <a:cs typeface="Courier New" panose="02070309020205020404" pitchFamily="49" charset="0"/>
              </a:rPr>
              <a:t>letak</a:t>
            </a:r>
            <a:r>
              <a:rPr lang="en-US" sz="1000" dirty="0">
                <a:cs typeface="Courier New" panose="02070309020205020404" pitchFamily="49" charset="0"/>
              </a:rPr>
              <a:t> yang </a:t>
            </a:r>
            <a:r>
              <a:rPr lang="en-US" sz="1000" dirty="0" err="1">
                <a:cs typeface="Courier New" panose="02070309020205020404" pitchFamily="49" charset="0"/>
              </a:rPr>
              <a:t>baik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menggunakan</a:t>
            </a:r>
            <a:r>
              <a:rPr lang="en-US" sz="1000" dirty="0">
                <a:cs typeface="Courier New" panose="02070309020205020404" pitchFamily="49" charset="0"/>
              </a:rPr>
              <a:t> format </a:t>
            </a:r>
            <a:r>
              <a:rPr lang="en-US" sz="1000" dirty="0" err="1">
                <a:cs typeface="Courier New" panose="02070309020205020404" pitchFamily="49" charset="0"/>
              </a:rPr>
              <a:t>menekankan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struktur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kode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Anda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untuk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membuat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kode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lebih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mudah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dibaca</a:t>
            </a:r>
            <a:r>
              <a:rPr lang="en-US" sz="1000" dirty="0">
                <a:cs typeface="Courier New" panose="02070309020205020404" pitchFamily="49" charset="0"/>
              </a:rPr>
              <a:t>. </a:t>
            </a:r>
            <a:r>
              <a:rPr lang="en-US" sz="1000" dirty="0" err="1" smtClean="0">
                <a:cs typeface="Courier New" panose="02070309020205020404" pitchFamily="49" charset="0"/>
              </a:rPr>
              <a:t>Berikut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cs typeface="Courier New" panose="02070309020205020404" pitchFamily="49" charset="0"/>
              </a:rPr>
              <a:t>adalah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cs typeface="Courier New" panose="02070309020205020404" pitchFamily="49" charset="0"/>
              </a:rPr>
              <a:t>contoh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sampel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sesuai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cs typeface="Courier New" panose="02070309020205020404" pitchFamily="49" charset="0"/>
              </a:rPr>
              <a:t>anjuran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cs typeface="Courier New" panose="02070309020205020404" pitchFamily="49" charset="0"/>
              </a:rPr>
              <a:t>dari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>
                <a:cs typeface="Courier New" panose="02070309020205020404" pitchFamily="49" charset="0"/>
              </a:rPr>
              <a:t>Microsoft </a:t>
            </a:r>
            <a:r>
              <a:rPr lang="en-US" sz="1000" dirty="0" smtClean="0">
                <a:cs typeface="Courier New" panose="02070309020205020404" pitchFamily="49" charset="0"/>
              </a:rPr>
              <a:t>: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Menggunakan</a:t>
            </a:r>
            <a:r>
              <a:rPr lang="en-US" sz="1000" dirty="0">
                <a:cs typeface="Courier New" panose="02070309020205020404" pitchFamily="49" charset="0"/>
              </a:rPr>
              <a:t> default setting </a:t>
            </a:r>
            <a:r>
              <a:rPr lang="en-US" sz="1000" dirty="0" err="1">
                <a:cs typeface="Courier New" panose="02070309020205020404" pitchFamily="49" charset="0"/>
              </a:rPr>
              <a:t>Kode</a:t>
            </a:r>
            <a:r>
              <a:rPr lang="en-US" sz="1000" dirty="0">
                <a:cs typeface="Courier New" panose="02070309020205020404" pitchFamily="49" charset="0"/>
              </a:rPr>
              <a:t> Editor (</a:t>
            </a:r>
            <a:r>
              <a:rPr lang="en-US" sz="1000" dirty="0" err="1">
                <a:cs typeface="Courier New" panose="02070309020205020404" pitchFamily="49" charset="0"/>
              </a:rPr>
              <a:t>Indentasi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cerdas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indentasi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empat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karakter</a:t>
            </a:r>
            <a:r>
              <a:rPr lang="en-US" sz="1000" dirty="0">
                <a:cs typeface="Courier New" panose="02070309020205020404" pitchFamily="49" charset="0"/>
              </a:rPr>
              <a:t>, tab </a:t>
            </a:r>
            <a:r>
              <a:rPr lang="en-US" sz="1000" dirty="0" err="1">
                <a:cs typeface="Courier New" panose="02070309020205020404" pitchFamily="49" charset="0"/>
              </a:rPr>
              <a:t>disimpan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sebagai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spasi</a:t>
            </a:r>
            <a:r>
              <a:rPr lang="en-US" sz="1000" dirty="0">
                <a:cs typeface="Courier New" panose="02070309020205020404" pitchFamily="49" charset="0"/>
              </a:rPr>
              <a:t>). </a:t>
            </a:r>
            <a:r>
              <a:rPr lang="en-US" sz="1000" dirty="0" err="1">
                <a:cs typeface="Courier New" panose="02070309020205020404" pitchFamily="49" charset="0"/>
              </a:rPr>
              <a:t>Untuk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informasi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lebih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lanjut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lihat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Opsi</a:t>
            </a:r>
            <a:r>
              <a:rPr lang="en-US" sz="1000" dirty="0">
                <a:cs typeface="Courier New" panose="02070309020205020404" pitchFamily="49" charset="0"/>
              </a:rPr>
              <a:t>, Text Editor, C #, Formatting.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Menulis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hanya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satu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pernyataan</a:t>
            </a:r>
            <a:r>
              <a:rPr lang="en-US" sz="1000" dirty="0">
                <a:cs typeface="Courier New" panose="02070309020205020404" pitchFamily="49" charset="0"/>
              </a:rPr>
              <a:t> per </a:t>
            </a:r>
            <a:r>
              <a:rPr lang="en-US" sz="1000" dirty="0" err="1">
                <a:cs typeface="Courier New" panose="02070309020205020404" pitchFamily="49" charset="0"/>
              </a:rPr>
              <a:t>baris</a:t>
            </a:r>
            <a:r>
              <a:rPr lang="en-US" sz="1000" dirty="0">
                <a:cs typeface="Courier New" panose="02070309020205020404" pitchFamily="49" charset="0"/>
              </a:rPr>
              <a:t>.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Menulis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hanya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satu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deklarasi</a:t>
            </a:r>
            <a:r>
              <a:rPr lang="en-US" sz="1000" dirty="0">
                <a:cs typeface="Courier New" panose="02070309020205020404" pitchFamily="49" charset="0"/>
              </a:rPr>
              <a:t> per </a:t>
            </a:r>
            <a:r>
              <a:rPr lang="en-US" sz="1000" dirty="0" err="1">
                <a:cs typeface="Courier New" panose="02070309020205020404" pitchFamily="49" charset="0"/>
              </a:rPr>
              <a:t>baris</a:t>
            </a:r>
            <a:r>
              <a:rPr lang="en-US" sz="1000" dirty="0">
                <a:cs typeface="Courier New" panose="02070309020205020404" pitchFamily="49" charset="0"/>
              </a:rPr>
              <a:t>.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Jika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garis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kelanjutan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tidak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menjorok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secara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otomatis</a:t>
            </a:r>
            <a:r>
              <a:rPr lang="en-US" sz="1000" dirty="0">
                <a:cs typeface="Courier New" panose="02070309020205020404" pitchFamily="49" charset="0"/>
              </a:rPr>
              <a:t>, indent </a:t>
            </a:r>
            <a:r>
              <a:rPr lang="en-US" sz="1000" dirty="0" err="1">
                <a:cs typeface="Courier New" panose="02070309020205020404" pitchFamily="49" charset="0"/>
              </a:rPr>
              <a:t>mereka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satu</a:t>
            </a:r>
            <a:r>
              <a:rPr lang="en-US" sz="1000" dirty="0">
                <a:cs typeface="Courier New" panose="02070309020205020404" pitchFamily="49" charset="0"/>
              </a:rPr>
              <a:t> tab stop (</a:t>
            </a:r>
            <a:r>
              <a:rPr lang="en-US" sz="1000" dirty="0" err="1">
                <a:cs typeface="Courier New" panose="02070309020205020404" pitchFamily="49" charset="0"/>
              </a:rPr>
              <a:t>empat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spasi</a:t>
            </a:r>
            <a:r>
              <a:rPr lang="en-US" sz="1000" dirty="0">
                <a:cs typeface="Courier New" panose="02070309020205020404" pitchFamily="49" charset="0"/>
              </a:rPr>
              <a:t>).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Tambahkan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setidaknya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satu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baris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kosong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antara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metode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definisi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definisi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properti</a:t>
            </a:r>
            <a:r>
              <a:rPr lang="en-US" sz="1000" dirty="0">
                <a:cs typeface="Courier New" panose="02070309020205020404" pitchFamily="49" charset="0"/>
              </a:rPr>
              <a:t>.</a:t>
            </a:r>
          </a:p>
          <a:p>
            <a:pPr marL="541338" indent="-182563">
              <a:buFont typeface="Wingdings" panose="05000000000000000000" pitchFamily="2" charset="2"/>
              <a:buChar char="§"/>
              <a:tabLst>
                <a:tab pos="541338" algn="l"/>
              </a:tabLst>
            </a:pPr>
            <a:r>
              <a:rPr lang="en-US" sz="1000" dirty="0" err="1">
                <a:cs typeface="Courier New" panose="02070309020205020404" pitchFamily="49" charset="0"/>
              </a:rPr>
              <a:t>Gunakan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tanda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kurung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untuk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membuat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klausul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dalam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ekspresi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jelas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seperti</a:t>
            </a:r>
            <a:r>
              <a:rPr lang="en-US" sz="1000" dirty="0">
                <a:cs typeface="Courier New" panose="02070309020205020404" pitchFamily="49" charset="0"/>
              </a:rPr>
              <a:t> yang </a:t>
            </a:r>
            <a:r>
              <a:rPr lang="en-US" sz="1000" dirty="0" err="1">
                <a:cs typeface="Courier New" panose="02070309020205020404" pitchFamily="49" charset="0"/>
              </a:rPr>
              <a:t>ditunjukkan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dalam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kode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berikut</a:t>
            </a:r>
            <a:r>
              <a:rPr lang="en-US" sz="1000" dirty="0" smtClean="0">
                <a:cs typeface="Courier New" panose="02070309020205020404" pitchFamily="49" charset="0"/>
              </a:rPr>
              <a:t>.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((val1 &gt; val2) &amp;&amp; (val1 &gt; val3))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Take appropriate action.</a:t>
            </a:r>
          </a:p>
          <a:p>
            <a:pPr marL="541338" indent="0">
              <a:buNone/>
              <a:tabLst>
                <a:tab pos="541338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Commenting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200" dirty="0" err="1" smtClean="0"/>
              <a:t>Tempatkan</a:t>
            </a:r>
            <a:r>
              <a:rPr lang="en-US" sz="1200" dirty="0" smtClean="0"/>
              <a:t> </a:t>
            </a:r>
            <a:r>
              <a:rPr lang="en-US" sz="1200" dirty="0" err="1"/>
              <a:t>komentar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terpisah</a:t>
            </a:r>
            <a:r>
              <a:rPr lang="en-US" sz="1200" dirty="0"/>
              <a:t>,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err="1"/>
              <a:t>Mulailah</a:t>
            </a:r>
            <a:r>
              <a:rPr lang="en-US" sz="1200" dirty="0"/>
              <a:t> </a:t>
            </a:r>
            <a:r>
              <a:rPr lang="en-US" sz="1200" dirty="0" err="1"/>
              <a:t>komentar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/>
              <a:t>End </a:t>
            </a:r>
            <a:r>
              <a:rPr lang="en-US" sz="1200" dirty="0" err="1"/>
              <a:t>komentar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err="1" smtClean="0"/>
              <a:t>Masukkan</a:t>
            </a:r>
            <a:r>
              <a:rPr lang="en-US" sz="1200" dirty="0" smtClean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komentar</a:t>
            </a:r>
            <a:r>
              <a:rPr lang="en-US" sz="1200" dirty="0"/>
              <a:t> </a:t>
            </a:r>
            <a:r>
              <a:rPr lang="en-US" sz="1200" dirty="0" err="1"/>
              <a:t>pembatas</a:t>
            </a:r>
            <a:r>
              <a:rPr lang="en-US" sz="1200" dirty="0"/>
              <a:t> (//)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komentar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yang </a:t>
            </a:r>
            <a:r>
              <a:rPr lang="en-US" sz="1200" dirty="0" err="1"/>
              <a:t>ditunjukkan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 smtClean="0"/>
              <a:t>.</a:t>
            </a:r>
            <a:endParaRPr lang="en-US" sz="1200" dirty="0"/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declaration creates a query. It does not run</a:t>
            </a:r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the query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n-NO" sz="1200" dirty="0">
                <a:cs typeface="Courier New" panose="02070309020205020404" pitchFamily="49" charset="0"/>
              </a:rPr>
              <a:t>Jangan membuat blok diformat tanda bintang di sekitar komentar.</a:t>
            </a:r>
            <a:endParaRPr 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Language Guidelines / </a:t>
            </a:r>
            <a:r>
              <a:rPr lang="en-US" sz="1800" dirty="0" err="1" smtClean="0"/>
              <a:t>Pedoman</a:t>
            </a:r>
            <a:r>
              <a:rPr lang="en-US" sz="1800" dirty="0" smtClean="0"/>
              <a:t> Bahasa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200" dirty="0"/>
              <a:t>Bagian berikut menjelaskan praktik bahwa </a:t>
            </a:r>
            <a:r>
              <a:rPr lang="sv-SE" sz="1200" dirty="0" smtClean="0"/>
              <a:t>C # tim </a:t>
            </a:r>
            <a:r>
              <a:rPr lang="sv-SE" sz="1200" dirty="0"/>
              <a:t>diikuti untuk mempersiapkan contoh kode dan sampel</a:t>
            </a:r>
            <a:r>
              <a:rPr lang="sv-SE" sz="1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v-SE" sz="1200" dirty="0" smtClean="0"/>
              <a:t>Tipe data String </a:t>
            </a:r>
          </a:p>
          <a:p>
            <a:pPr marL="541338" indent="-182563">
              <a:buFont typeface="Wingdings" panose="05000000000000000000" pitchFamily="2" charset="2"/>
              <a:buChar char="§"/>
            </a:pPr>
            <a:r>
              <a:rPr lang="sv-SE" sz="1200" dirty="0"/>
              <a:t>Menggunakan operator + untuk menggabungkan semacam string, seperti yang ditunjukkan dalam kode berikut</a:t>
            </a:r>
            <a:r>
              <a:rPr lang="sv-SE" sz="1200" dirty="0" smtClean="0"/>
              <a:t>.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displayName = nameList[n].LastName + ", " + nameList[n].FirstName;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1338" indent="-182563">
              <a:buFont typeface="Wingdings" panose="05000000000000000000" pitchFamily="2" charset="2"/>
              <a:buChar char="§"/>
            </a:pPr>
            <a:r>
              <a:rPr lang="sv-SE" sz="1200" dirty="0"/>
              <a:t>Untuk menambahkan string dalam loop, terutama ketika Anda bekerja dengan jumlah besar teks, menggunakan benda StringBuilder</a:t>
            </a:r>
            <a:r>
              <a:rPr lang="sv-SE" sz="1200" dirty="0" smtClean="0"/>
              <a:t>.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phrase = "lalalalalalalalalalalalalalalalalalalalalalalalalalalalalala";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manyPhrases = new StringBuilder();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 = 0; i &lt; 10000; i++)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manyPhrases.Append(phrase);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8775" indent="0">
              <a:buNone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//Console.WriteLine("tra" + manyPhrases);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v-SE" sz="1200" dirty="0" smtClean="0"/>
              <a:t>Implicitly Typed Local Variable.</a:t>
            </a:r>
          </a:p>
          <a:p>
            <a:pPr marL="541338" indent="-182563">
              <a:buFont typeface="Wingdings" panose="05000000000000000000" pitchFamily="2" charset="2"/>
              <a:buChar char="§"/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mengetik</a:t>
            </a:r>
            <a:r>
              <a:rPr lang="en-US" sz="1200" dirty="0"/>
              <a:t> </a:t>
            </a:r>
            <a:r>
              <a:rPr lang="en-US" sz="1200" dirty="0" err="1"/>
              <a:t>implisit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yang </a:t>
            </a:r>
            <a:r>
              <a:rPr lang="en-US" sz="1200" dirty="0" err="1"/>
              <a:t>jelas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sisi</a:t>
            </a:r>
            <a:r>
              <a:rPr lang="en-US" sz="1200" dirty="0"/>
              <a:t> </a:t>
            </a:r>
            <a:r>
              <a:rPr lang="en-US" sz="1200" dirty="0" err="1"/>
              <a:t>kanan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yang </a:t>
            </a:r>
            <a:r>
              <a:rPr lang="en-US" sz="1200" dirty="0" err="1"/>
              <a:t>tepat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When the type of a variable is clear from the context,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the declaration.</a:t>
            </a:r>
          </a:p>
          <a:p>
            <a:pPr marL="358775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var1 = "This is clearly a string.";</a:t>
            </a:r>
          </a:p>
          <a:p>
            <a:pPr marL="358775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var2 = 27;</a:t>
            </a:r>
          </a:p>
          <a:p>
            <a:pPr marL="358775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var3 = Convert.ToInt32(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30225" indent="-171450">
              <a:buFont typeface="Wingdings" panose="05000000000000000000" pitchFamily="2" charset="2"/>
              <a:buChar char="§"/>
            </a:pPr>
            <a:r>
              <a:rPr lang="en-US" sz="1200" dirty="0" err="1">
                <a:cs typeface="Courier New" panose="02070309020205020404" pitchFamily="49" charset="0"/>
              </a:rPr>
              <a:t>Jangan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var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ketika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jenis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ini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tidak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jelas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sisi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penugasan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When the type of a variable is not clear from the context, use an</a:t>
            </a:r>
          </a:p>
          <a:p>
            <a:pPr marL="35877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explicit type.</a:t>
            </a:r>
          </a:p>
          <a:p>
            <a:pPr marL="358775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var4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ExampleClass.ResultSoFar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87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/>
              <a:t> 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sz="1200" dirty="0" err="1"/>
              <a:t>Jangan</a:t>
            </a:r>
            <a:r>
              <a:rPr lang="en-US" sz="1200" dirty="0"/>
              <a:t> </a:t>
            </a:r>
            <a:r>
              <a:rPr lang="en-US" sz="1200" dirty="0" err="1"/>
              <a:t>mengandalkan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 smtClean="0"/>
              <a:t>.</a:t>
            </a:r>
          </a:p>
          <a:p>
            <a:pPr marL="182563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Naming the following variable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misleading. </a:t>
            </a:r>
          </a:p>
          <a:p>
            <a:pPr marL="182563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It is a string.</a:t>
            </a:r>
          </a:p>
          <a:p>
            <a:pPr marL="182563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563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sv-SE" sz="1200" dirty="0"/>
              <a:t>Hindari penggunaan </a:t>
            </a:r>
            <a:r>
              <a:rPr lang="sv-SE" sz="1200" b="1" i="1" dirty="0"/>
              <a:t>var</a:t>
            </a:r>
            <a:r>
              <a:rPr lang="sv-SE" sz="1200" dirty="0"/>
              <a:t> di tempat yang dinamis</a:t>
            </a:r>
            <a:r>
              <a:rPr lang="sv-SE" sz="1200" dirty="0" smtClean="0"/>
              <a:t>.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sv-SE" sz="1200" dirty="0"/>
              <a:t>Gunakan mengetik implisit untuk menentukan jenis variabel </a:t>
            </a:r>
            <a:r>
              <a:rPr lang="sv-SE" sz="1200" i="1" dirty="0" smtClean="0"/>
              <a:t>looping</a:t>
            </a:r>
            <a:r>
              <a:rPr lang="sv-SE" sz="1200" dirty="0" smtClean="0"/>
              <a:t> </a:t>
            </a:r>
            <a:r>
              <a:rPr lang="sv-SE" sz="1200" dirty="0"/>
              <a:t>dalam </a:t>
            </a:r>
            <a:r>
              <a:rPr lang="sv-SE" sz="1200" b="1" i="1" dirty="0" smtClean="0"/>
              <a:t>for</a:t>
            </a:r>
            <a:r>
              <a:rPr lang="sv-SE" sz="1200" dirty="0" smtClean="0"/>
              <a:t> dan </a:t>
            </a:r>
            <a:r>
              <a:rPr lang="sv-SE" sz="1200" i="1" dirty="0" smtClean="0"/>
              <a:t>looping</a:t>
            </a:r>
            <a:r>
              <a:rPr lang="sv-SE" sz="1200" dirty="0" smtClean="0"/>
              <a:t> </a:t>
            </a:r>
            <a:r>
              <a:rPr lang="sv-SE" sz="1200" b="1" i="1" dirty="0" smtClean="0"/>
              <a:t>foreach</a:t>
            </a:r>
            <a:r>
              <a:rPr lang="sv-SE" sz="1200" dirty="0" smtClean="0"/>
              <a:t>. Contoh </a:t>
            </a:r>
            <a:r>
              <a:rPr lang="sv-SE" sz="1200" dirty="0"/>
              <a:t>berikut ini menggunakan mengetik implisit dalam </a:t>
            </a:r>
            <a:r>
              <a:rPr lang="sv-SE" sz="1200" dirty="0" smtClean="0"/>
              <a:t>pernyataan </a:t>
            </a:r>
            <a:r>
              <a:rPr lang="sv-SE" sz="1200" b="1" i="1" dirty="0" smtClean="0"/>
              <a:t>for</a:t>
            </a:r>
            <a:r>
              <a:rPr lang="sv-SE" sz="1200" dirty="0" smtClean="0"/>
              <a:t>.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syllable = "ha";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laugh = "";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 = 0; i &lt; 10; i++)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laugh += syllable;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Console.WriteLine(laugh);</a:t>
            </a:r>
          </a:p>
          <a:p>
            <a:pPr marL="182563" indent="0">
              <a:buNone/>
            </a:pP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563" indent="0">
              <a:buNone/>
            </a:pP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 indent="0">
              <a:buNone/>
            </a:pPr>
            <a:r>
              <a:rPr lang="sv-SE" sz="1200" dirty="0">
                <a:cs typeface="Courier New" panose="02070309020205020404" pitchFamily="49" charset="0"/>
              </a:rPr>
              <a:t>Contoh berikut ini menggunakan mengetik implisit dalam sebuah pernyataan </a:t>
            </a:r>
            <a:r>
              <a:rPr lang="sv-SE" sz="1200" b="1" i="1" dirty="0">
                <a:cs typeface="Courier New" panose="02070309020205020404" pitchFamily="49" charset="0"/>
              </a:rPr>
              <a:t>foreach</a:t>
            </a:r>
            <a:r>
              <a:rPr lang="sv-SE" sz="1200" dirty="0" smtClean="0">
                <a:cs typeface="Courier New" panose="02070309020205020404" pitchFamily="49" charset="0"/>
              </a:rPr>
              <a:t>.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(var ch in laugh)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(ch == 'h')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Console.Write("H");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Console.Write(ch);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563" indent="0">
              <a:buNone/>
            </a:pPr>
            <a:r>
              <a:rPr lang="sv-S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sv-S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70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Visual Studio 2013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3102654" cy="3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1. Start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9650"/>
            <a:ext cx="3581400" cy="31664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704850"/>
            <a:ext cx="3102654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2</a:t>
            </a:r>
            <a:r>
              <a:rPr lang="en-US" sz="1200" dirty="0" smtClean="0"/>
              <a:t>.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Project Console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90601"/>
            <a:ext cx="4619264" cy="31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Unsigned Data </a:t>
            </a:r>
            <a:r>
              <a:rPr lang="en-US" sz="1200" dirty="0" smtClean="0"/>
              <a:t>Type</a:t>
            </a:r>
          </a:p>
          <a:p>
            <a:pPr marL="357188" indent="0">
              <a:buNone/>
            </a:pP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,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b="1" i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unsigned.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b="1" i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di </a:t>
            </a:r>
            <a:r>
              <a:rPr lang="en-US" sz="1200" dirty="0" err="1"/>
              <a:t>seluruh</a:t>
            </a:r>
            <a:r>
              <a:rPr lang="en-US" sz="1200" dirty="0"/>
              <a:t> C #,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perpustakaan</a:t>
            </a:r>
            <a:r>
              <a:rPr lang="en-US" sz="1200" dirty="0"/>
              <a:t> lain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b="1" i="1" dirty="0"/>
              <a:t>int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Arrays</a:t>
            </a:r>
          </a:p>
          <a:p>
            <a:pPr marL="357188" indent="0">
              <a:buNone/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sintaks</a:t>
            </a:r>
            <a:r>
              <a:rPr lang="en-US" sz="1200" dirty="0"/>
              <a:t> </a:t>
            </a:r>
            <a:r>
              <a:rPr lang="en-US" sz="1200" dirty="0" err="1"/>
              <a:t>ringkas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menginisialisasi</a:t>
            </a:r>
            <a:r>
              <a:rPr lang="en-US" sz="1200" dirty="0"/>
              <a:t> array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 smtClean="0"/>
              <a:t>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Preferred syntax. Note that you cannot use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here instead of string[].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vowels1 = { "a", "e",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"o", "u" };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If you use explicit instantiation, you can use var.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vowels2 = new string[] { "a", "e",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"o", "u" };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If you specify an array size, you must initialize the elements one at a time.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vowels3 = new string[5];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vowels3[0] = "a";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vowels3[1] = "e";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And so on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 smtClean="0"/>
              <a:t>Delegates</a:t>
            </a:r>
            <a:endParaRPr lang="en-US" sz="1200" dirty="0" smtClean="0"/>
          </a:p>
          <a:p>
            <a:pPr marL="358775" indent="0">
              <a:buNone/>
            </a:pPr>
            <a:r>
              <a:rPr lang="en-US" sz="1300" dirty="0" err="1" smtClean="0"/>
              <a:t>Gunakan</a:t>
            </a:r>
            <a:r>
              <a:rPr lang="en-US" sz="1300" dirty="0"/>
              <a:t> </a:t>
            </a:r>
            <a:r>
              <a:rPr lang="en-US" sz="1300" dirty="0" err="1"/>
              <a:t>sintaks</a:t>
            </a:r>
            <a:r>
              <a:rPr lang="en-US" sz="1300" dirty="0"/>
              <a:t> </a:t>
            </a:r>
            <a:r>
              <a:rPr lang="en-US" sz="1300" dirty="0" err="1"/>
              <a:t>ringkas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 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contoh</a:t>
            </a:r>
            <a:r>
              <a:rPr lang="en-US" sz="1300" dirty="0"/>
              <a:t> </a:t>
            </a:r>
            <a:r>
              <a:rPr lang="en-US" sz="1300" dirty="0" err="1"/>
              <a:t>dari</a:t>
            </a:r>
            <a:r>
              <a:rPr lang="en-US" sz="1300" dirty="0"/>
              <a:t> </a:t>
            </a:r>
            <a:r>
              <a:rPr lang="en-US" sz="1300" dirty="0" err="1"/>
              <a:t>jenis</a:t>
            </a:r>
            <a:r>
              <a:rPr lang="en-US" sz="1300" dirty="0"/>
              <a:t> </a:t>
            </a:r>
            <a:r>
              <a:rPr lang="en-US" sz="1300" dirty="0" err="1"/>
              <a:t>delegasi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in class Program, define the delegate type and a method that  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has a matching signature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the type.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Del(string message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a method that has a matching signature.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DelMethod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DelMethod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argument: {0}",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1200" dirty="0" smtClean="0"/>
              <a:t>-----------------------------------------------------------------------------------------</a:t>
            </a:r>
            <a:endParaRPr lang="en-US" sz="1200" dirty="0"/>
          </a:p>
          <a:p>
            <a:pPr marL="3587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the Main method, create an instance of Del.</a:t>
            </a:r>
          </a:p>
          <a:p>
            <a:pPr marL="3587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Preferred: Create an instance of Del by using condensed syntax.</a:t>
            </a:r>
          </a:p>
          <a:p>
            <a:pPr marL="3587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Del exampleDel2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DelMethod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87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declaration uses the full syntax.</a:t>
            </a:r>
          </a:p>
          <a:p>
            <a:pPr marL="3587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Del exampleDel1 = new Del(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DelMethod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0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300" dirty="0" smtClean="0"/>
              <a:t>try-catch and Using Statement In Exception Handling</a:t>
            </a:r>
          </a:p>
          <a:p>
            <a:pPr marL="357188" indent="0">
              <a:buNone/>
            </a:pPr>
            <a:r>
              <a:rPr lang="sv-SE" sz="1300" dirty="0"/>
              <a:t>Menggunakan pernyataan try-catch untuk sebagian besar penanganan eksepsi</a:t>
            </a:r>
            <a:r>
              <a:rPr lang="sv-SE" sz="1300" dirty="0" smtClean="0"/>
              <a:t>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GetValueFromArray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array,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array[index];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System.IndexOutOfRangeException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("Index is out of range: {0}", index);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57188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300" dirty="0" err="1">
                <a:cs typeface="Courier New" panose="02070309020205020404" pitchFamily="49" charset="0"/>
              </a:rPr>
              <a:t>Menyederhanakan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kode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Anda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dengan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menggunakan</a:t>
            </a:r>
            <a:r>
              <a:rPr lang="en-US" sz="1300" dirty="0">
                <a:cs typeface="Courier New" panose="02070309020205020404" pitchFamily="49" charset="0"/>
              </a:rPr>
              <a:t> C # </a:t>
            </a:r>
            <a:r>
              <a:rPr lang="en-US" sz="1300" dirty="0" err="1" smtClean="0">
                <a:cs typeface="Courier New" panose="02070309020205020404" pitchFamily="49" charset="0"/>
              </a:rPr>
              <a:t>pernyataan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b="1" i="1" dirty="0" smtClean="0">
                <a:cs typeface="Courier New" panose="02070309020205020404" pitchFamily="49" charset="0"/>
              </a:rPr>
              <a:t>using</a:t>
            </a:r>
            <a:r>
              <a:rPr lang="en-US" sz="1300" dirty="0" smtClean="0">
                <a:cs typeface="Courier New" panose="02070309020205020404" pitchFamily="49" charset="0"/>
              </a:rPr>
              <a:t>. </a:t>
            </a:r>
            <a:r>
              <a:rPr lang="en-US" sz="1300" dirty="0" err="1">
                <a:cs typeface="Courier New" panose="02070309020205020404" pitchFamily="49" charset="0"/>
              </a:rPr>
              <a:t>Jika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Anda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memiliki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pernyataan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b="1" i="1" dirty="0" smtClean="0">
                <a:cs typeface="Courier New" panose="02070309020205020404" pitchFamily="49" charset="0"/>
              </a:rPr>
              <a:t>try-finally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dirty="0">
                <a:cs typeface="Courier New" panose="02070309020205020404" pitchFamily="49" charset="0"/>
              </a:rPr>
              <a:t>di </a:t>
            </a:r>
            <a:r>
              <a:rPr lang="en-US" sz="1300" dirty="0" err="1">
                <a:cs typeface="Courier New" panose="02070309020205020404" pitchFamily="49" charset="0"/>
              </a:rPr>
              <a:t>mana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satu-satunya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kode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dalam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blok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akhirnya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adalah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panggilan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untuk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cs typeface="Courier New" panose="02070309020205020404" pitchFamily="49" charset="0"/>
              </a:rPr>
              <a:t>metho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b="1" i="1" dirty="0" smtClean="0">
                <a:cs typeface="Courier New" panose="02070309020205020404" pitchFamily="49" charset="0"/>
              </a:rPr>
              <a:t>Dispose</a:t>
            </a:r>
            <a:r>
              <a:rPr lang="en-US" sz="1300" dirty="0" smtClean="0">
                <a:cs typeface="Courier New" panose="02070309020205020404" pitchFamily="49" charset="0"/>
              </a:rPr>
              <a:t>, </a:t>
            </a:r>
            <a:r>
              <a:rPr lang="en-US" sz="1300" dirty="0" err="1">
                <a:cs typeface="Courier New" panose="02070309020205020404" pitchFamily="49" charset="0"/>
              </a:rPr>
              <a:t>menggunakan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pernyataan</a:t>
            </a:r>
            <a:r>
              <a:rPr lang="en-US" sz="1300" dirty="0">
                <a:cs typeface="Courier New" panose="02070309020205020404" pitchFamily="49" charset="0"/>
              </a:rPr>
              <a:t> </a:t>
            </a:r>
            <a:r>
              <a:rPr lang="en-US" sz="1300" b="1" i="1" dirty="0" smtClean="0">
                <a:cs typeface="Courier New" panose="02070309020205020404" pitchFamily="49" charset="0"/>
              </a:rPr>
              <a:t>using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cs typeface="Courier New" panose="02070309020205020404" pitchFamily="49" charset="0"/>
              </a:rPr>
              <a:t>sebagai</a:t>
            </a:r>
            <a:r>
              <a:rPr lang="en-US" sz="1300" dirty="0" smtClean="0">
                <a:cs typeface="Courier New" panose="02070309020205020404" pitchFamily="49" charset="0"/>
              </a:rPr>
              <a:t> </a:t>
            </a:r>
            <a:r>
              <a:rPr lang="en-US" sz="1300" dirty="0" err="1">
                <a:cs typeface="Courier New" panose="02070309020205020404" pitchFamily="49" charset="0"/>
              </a:rPr>
              <a:t>gantinya</a:t>
            </a:r>
            <a:r>
              <a:rPr lang="en-US" sz="1300" dirty="0">
                <a:cs typeface="Courier New" panose="02070309020205020404" pitchFamily="49" charset="0"/>
              </a:rPr>
              <a:t>.</a:t>
            </a:r>
            <a:endParaRPr lang="en-US" sz="1300" dirty="0" smtClean="0">
              <a:cs typeface="Courier New" panose="02070309020205020404" pitchFamily="49" charset="0"/>
            </a:endParaRPr>
          </a:p>
          <a:p>
            <a:pPr marL="357188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try-finally statement only calls Dispose in the finally block.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 font1 = new Font("Arial", 10.0f);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 charset = font1.GdiCharSet;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(font1 != null)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)font1).Dispose();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You can do the same thing with a using statement.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using (Font font2 = new Font("Arial", 10.0f))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 charset = font2.GdiCharSet;</a:t>
            </a:r>
          </a:p>
          <a:p>
            <a:pPr marL="3571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6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&amp;&amp; and || operator</a:t>
            </a:r>
          </a:p>
          <a:p>
            <a:pPr marL="357188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menghindari</a:t>
            </a:r>
            <a:r>
              <a:rPr lang="en-US" sz="1200" dirty="0"/>
              <a:t> </a:t>
            </a:r>
            <a:r>
              <a:rPr lang="en-US" sz="1200" dirty="0" err="1"/>
              <a:t>pengecualian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kinerja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melompati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, </a:t>
            </a:r>
            <a:r>
              <a:rPr lang="en-US" sz="1200" dirty="0" err="1"/>
              <a:t>gunakan</a:t>
            </a:r>
            <a:r>
              <a:rPr lang="en-US" sz="1200" dirty="0"/>
              <a:t> &amp;&amp; </a:t>
            </a:r>
            <a:r>
              <a:rPr lang="en-US" sz="1200" dirty="0" err="1"/>
              <a:t>bukan</a:t>
            </a:r>
            <a:r>
              <a:rPr lang="en-US" sz="1200" dirty="0"/>
              <a:t> &amp; </a:t>
            </a:r>
            <a:r>
              <a:rPr lang="en-US" sz="1200" dirty="0" err="1"/>
              <a:t>dan</a:t>
            </a:r>
            <a:r>
              <a:rPr lang="en-US" sz="1200" dirty="0"/>
              <a:t> || </a:t>
            </a:r>
            <a:r>
              <a:rPr lang="en-US" sz="1200" dirty="0" err="1"/>
              <a:t>bukannya</a:t>
            </a:r>
            <a:r>
              <a:rPr lang="en-US" sz="1200" dirty="0"/>
              <a:t> |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perbandingan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yang </a:t>
            </a:r>
            <a:r>
              <a:rPr lang="en-US" sz="1200" dirty="0" err="1"/>
              <a:t>ditunjukkan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 smtClean="0"/>
              <a:t>.</a:t>
            </a:r>
          </a:p>
          <a:p>
            <a:pPr marL="357188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dividend: ");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dividend = Convert.ToInt32(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57188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divisor: ");</a:t>
            </a:r>
          </a:p>
          <a:p>
            <a:pPr marL="357188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divisor = Convert.ToInt32(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57188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If the divisor is 0, the second clause in the following condition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causes a run-time error. The &amp;&amp; operator short circuits when the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 expression is false. That is, it does not evaluate the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second expression. The &amp; operator evaluates both, and causes 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a run-time error when divisor is 0.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((divisor != 0) &amp;&amp; (dividend / divisor &gt; 0))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("Quotient: {0}", dividend / divisor);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("Attempted division by 0 ends up here.");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11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New operator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Gunakan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singkat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Instansiasi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mengetik</a:t>
            </a:r>
            <a:r>
              <a:rPr lang="en-US" sz="1200" dirty="0"/>
              <a:t> </a:t>
            </a:r>
            <a:r>
              <a:rPr lang="en-US" sz="1200" dirty="0" err="1"/>
              <a:t>implisit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yang </a:t>
            </a:r>
            <a:r>
              <a:rPr lang="en-US" sz="1200" dirty="0" err="1"/>
              <a:t>ditunjukkan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deklarasi</a:t>
            </a:r>
            <a:r>
              <a:rPr lang="en-US" sz="1200" dirty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.</a:t>
            </a:r>
          </a:p>
          <a:p>
            <a:pPr marL="53975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instance1 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3975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3975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instance2 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28638" indent="-171450">
              <a:buFont typeface="Wingdings" panose="05000000000000000000" pitchFamily="2" charset="2"/>
              <a:buChar char="ü"/>
            </a:pPr>
            <a:r>
              <a:rPr lang="en-US" sz="1200" dirty="0" err="1"/>
              <a:t>Gunakan</a:t>
            </a:r>
            <a:r>
              <a:rPr lang="en-US" sz="1200" dirty="0"/>
              <a:t> initializers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menyederhanakan</a:t>
            </a:r>
            <a:r>
              <a:rPr lang="en-US" sz="1200" dirty="0"/>
              <a:t> </a:t>
            </a:r>
            <a:r>
              <a:rPr lang="en-US" sz="1200" dirty="0" err="1" smtClean="0"/>
              <a:t>menciptakan</a:t>
            </a:r>
            <a:r>
              <a:rPr lang="en-US" sz="1200" dirty="0" smtClean="0"/>
              <a:t> </a:t>
            </a:r>
            <a:r>
              <a:rPr lang="en-US" sz="1200" dirty="0" err="1" smtClean="0"/>
              <a:t>objek</a:t>
            </a:r>
            <a:r>
              <a:rPr lang="en-US" sz="1200" dirty="0" smtClean="0"/>
              <a:t>.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Object initializer.</a:t>
            </a:r>
          </a:p>
          <a:p>
            <a:pPr marL="53975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instance3 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Name = "Desktop", ID = 37414, 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Location = "Redmond", Age = 2.3 };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 and assignment statements.</a:t>
            </a:r>
          </a:p>
          <a:p>
            <a:pPr marL="53975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instance4 = new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instance4.Name = "Desktop";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instance4.ID = 37414;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instance4.Location = "Redmond";</a:t>
            </a:r>
          </a:p>
          <a:p>
            <a:pPr marL="53975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instance4.Age = 2.3;</a:t>
            </a:r>
            <a:endParaRPr lang="en-US" sz="12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4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smtClean="0">
                <a:cs typeface="Courier New" panose="02070309020205020404" pitchFamily="49" charset="0"/>
              </a:rPr>
              <a:t>Event Handling</a:t>
            </a:r>
          </a:p>
          <a:p>
            <a:pPr marL="371475" indent="0">
              <a:buNone/>
            </a:pPr>
            <a:r>
              <a:rPr lang="en-US" sz="1200" dirty="0" err="1">
                <a:cs typeface="Courier New" panose="02070309020205020404" pitchFamily="49" charset="0"/>
              </a:rPr>
              <a:t>Jika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mendefinisikan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sebuah</a:t>
            </a:r>
            <a:r>
              <a:rPr lang="en-US" sz="1200" dirty="0">
                <a:cs typeface="Courier New" panose="02070309020205020404" pitchFamily="49" charset="0"/>
              </a:rPr>
              <a:t> event handler yang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tidak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perlu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menghapus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kemudian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ekspresi</a:t>
            </a:r>
            <a:r>
              <a:rPr lang="en-US" sz="1200" dirty="0">
                <a:cs typeface="Courier New" panose="02070309020205020404" pitchFamily="49" charset="0"/>
              </a:rPr>
              <a:t> lambda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Form2()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You can use a lambda expression to define an event handler.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)e).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Location.ToString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indent="0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200" dirty="0" err="1" smtClean="0">
                <a:cs typeface="Courier New" panose="02070309020205020404" pitchFamily="49" charset="0"/>
              </a:rPr>
              <a:t>Atau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Using a lambda expression shortens the following traditional definition.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Form1()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(Form1_Click);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1475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Form1_Click(object sender,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)e).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Location.ToString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smtClean="0">
                <a:cs typeface="Courier New" panose="02070309020205020404" pitchFamily="49" charset="0"/>
              </a:rPr>
              <a:t>Static Member</a:t>
            </a:r>
          </a:p>
          <a:p>
            <a:pPr marL="371475" indent="0">
              <a:buNone/>
            </a:pPr>
            <a:r>
              <a:rPr lang="en-US" sz="1200" dirty="0" err="1">
                <a:cs typeface="Courier New" panose="02070309020205020404" pitchFamily="49" charset="0"/>
              </a:rPr>
              <a:t>Memanggil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Class</a:t>
            </a:r>
            <a:r>
              <a:rPr lang="en-US" sz="1200" dirty="0"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cs typeface="Courier New" panose="02070309020205020404" pitchFamily="49" charset="0"/>
              </a:rPr>
              <a:t>ClassName.StaticMember</a:t>
            </a:r>
            <a:r>
              <a:rPr lang="en-US" sz="1200" dirty="0" smtClean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Praktek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ini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membuat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lebih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mudah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dibaca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membuat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akses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jelas</a:t>
            </a:r>
            <a:r>
              <a:rPr lang="en-US" sz="1200" dirty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Tidak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memenuhi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syarat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didefinisikan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dasar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turunan</a:t>
            </a:r>
            <a:r>
              <a:rPr lang="en-US" sz="1200" dirty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Sementara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mengkompilasi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pembacaan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menyesatkan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bisa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pecah</a:t>
            </a:r>
            <a:r>
              <a:rPr lang="en-US" sz="1200" dirty="0">
                <a:cs typeface="Courier New" panose="02070309020205020404" pitchFamily="49" charset="0"/>
              </a:rPr>
              <a:t> di masa </a:t>
            </a:r>
            <a:r>
              <a:rPr lang="en-US" sz="1200" dirty="0" err="1">
                <a:cs typeface="Courier New" panose="02070309020205020404" pitchFamily="49" charset="0"/>
              </a:rPr>
              <a:t>depan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jika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menambahkan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turunan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371475" indent="0">
              <a:buNone/>
            </a:pPr>
            <a:endParaRPr lang="en-US" sz="1200" dirty="0" smtClean="0"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Nama {get; set;}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retrun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"Nama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1475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Program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("Nama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"+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Person.NamaLengkap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2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smtClean="0">
                <a:cs typeface="Courier New" panose="02070309020205020404" pitchFamily="49" charset="0"/>
              </a:rPr>
              <a:t>Static Member</a:t>
            </a:r>
          </a:p>
          <a:p>
            <a:pPr marL="371475" indent="0">
              <a:buNone/>
            </a:pPr>
            <a:r>
              <a:rPr lang="en-US" sz="1200" dirty="0" err="1">
                <a:cs typeface="Courier New" panose="02070309020205020404" pitchFamily="49" charset="0"/>
              </a:rPr>
              <a:t>Memanggil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Class</a:t>
            </a:r>
            <a:r>
              <a:rPr lang="en-US" sz="1200" dirty="0"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cs typeface="Courier New" panose="02070309020205020404" pitchFamily="49" charset="0"/>
              </a:rPr>
              <a:t>ClassName.StaticMember</a:t>
            </a:r>
            <a:r>
              <a:rPr lang="en-US" sz="1200" dirty="0" smtClean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Praktek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ini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membuat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lebih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mudah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dibaca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membuat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akses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jelas</a:t>
            </a:r>
            <a:r>
              <a:rPr lang="en-US" sz="1200" dirty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Tidak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memenuhi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syarat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didefinisikan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dasar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turunan</a:t>
            </a:r>
            <a:r>
              <a:rPr lang="en-US" sz="1200" dirty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Sementara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mengkompilasi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pembacaan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menyesatkan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kode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bisa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pecah</a:t>
            </a:r>
            <a:r>
              <a:rPr lang="en-US" sz="1200" dirty="0">
                <a:cs typeface="Courier New" panose="02070309020205020404" pitchFamily="49" charset="0"/>
              </a:rPr>
              <a:t> di masa </a:t>
            </a:r>
            <a:r>
              <a:rPr lang="en-US" sz="1200" dirty="0" err="1">
                <a:cs typeface="Courier New" panose="02070309020205020404" pitchFamily="49" charset="0"/>
              </a:rPr>
              <a:t>depan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jika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menambahkan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anggota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statis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turunan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371475" indent="0">
              <a:buNone/>
            </a:pPr>
            <a:endParaRPr lang="en-US" sz="1200" dirty="0" smtClean="0"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Nama {get; set;}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retrun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"Nama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71475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Program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Main()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("Nama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"+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Person.NamaLengkap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6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err="1" smtClean="0">
                <a:cs typeface="Courier New" panose="02070309020205020404" pitchFamily="49" charset="0"/>
              </a:rPr>
              <a:t>LinQ</a:t>
            </a:r>
            <a:r>
              <a:rPr lang="en-US" sz="1200" dirty="0" smtClean="0">
                <a:cs typeface="Courier New" panose="02070309020205020404" pitchFamily="49" charset="0"/>
              </a:rPr>
              <a:t> Queries</a:t>
            </a: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 smtClean="0">
                <a:cs typeface="Courier New" panose="02070309020205020404" pitchFamily="49" charset="0"/>
              </a:rPr>
              <a:t>Gunakan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nama-nama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bermakna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variabel</a:t>
            </a:r>
            <a:r>
              <a:rPr lang="en-US" sz="1200" dirty="0">
                <a:cs typeface="Courier New" panose="02070309020205020404" pitchFamily="49" charset="0"/>
              </a:rPr>
              <a:t> query. </a:t>
            </a:r>
            <a:r>
              <a:rPr lang="en-US" sz="1200" dirty="0" err="1">
                <a:cs typeface="Courier New" panose="02070309020205020404" pitchFamily="49" charset="0"/>
              </a:rPr>
              <a:t>Contoh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berikut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ini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seattleCustomers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bagi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pelanggan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berlokasi</a:t>
            </a:r>
            <a:r>
              <a:rPr lang="en-US" sz="1200" dirty="0">
                <a:cs typeface="Courier New" panose="02070309020205020404" pitchFamily="49" charset="0"/>
              </a:rPr>
              <a:t> di Seattle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seattleCustomers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customers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"Seattle"</a:t>
            </a:r>
          </a:p>
          <a:p>
            <a:pPr marL="3714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select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cust.Name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71475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cs typeface="Courier New" panose="02070309020205020404" pitchFamily="49" charset="0"/>
              </a:rPr>
              <a:t>Gunakan</a:t>
            </a:r>
            <a:r>
              <a:rPr lang="en-US" sz="1200" dirty="0">
                <a:cs typeface="Courier New" panose="02070309020205020404" pitchFamily="49" charset="0"/>
              </a:rPr>
              <a:t> alias </a:t>
            </a:r>
            <a:r>
              <a:rPr lang="en-US" sz="1200" dirty="0" err="1">
                <a:cs typeface="Courier New" panose="02070309020205020404" pitchFamily="49" charset="0"/>
              </a:rPr>
              <a:t>memastikan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bahwa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properti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jenis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anonim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benar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dikapitalisasi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menggunakan</a:t>
            </a:r>
            <a:r>
              <a:rPr lang="en-US" sz="1200" dirty="0">
                <a:cs typeface="Courier New" panose="02070309020205020404" pitchFamily="49" charset="0"/>
              </a:rPr>
              <a:t> Pascal casing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localDistributors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customer in customers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join distributor in distributors 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distributor.City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new { Customer = customer, Distributor = distributor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53975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cs typeface="Courier New" panose="02070309020205020404" pitchFamily="49" charset="0"/>
              </a:rPr>
              <a:t>Mengubah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properti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ketika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properti</a:t>
            </a:r>
            <a:r>
              <a:rPr lang="en-US" sz="1200" dirty="0">
                <a:cs typeface="Courier New" panose="02070309020205020404" pitchFamily="49" charset="0"/>
              </a:rPr>
              <a:t> di </a:t>
            </a:r>
            <a:r>
              <a:rPr lang="en-US" sz="1200" dirty="0" err="1">
                <a:cs typeface="Courier New" panose="02070309020205020404" pitchFamily="49" charset="0"/>
              </a:rPr>
              <a:t>hasilnya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ambigu</a:t>
            </a:r>
            <a:r>
              <a:rPr lang="en-US" sz="1200" dirty="0">
                <a:cs typeface="Courier New" panose="02070309020205020404" pitchFamily="49" charset="0"/>
              </a:rPr>
              <a:t>. </a:t>
            </a:r>
            <a:r>
              <a:rPr lang="en-US" sz="1200" dirty="0" err="1">
                <a:cs typeface="Courier New" panose="02070309020205020404" pitchFamily="49" charset="0"/>
              </a:rPr>
              <a:t>Misalnya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jika</a:t>
            </a:r>
            <a:r>
              <a:rPr lang="en-US" sz="1200" dirty="0">
                <a:cs typeface="Courier New" panose="02070309020205020404" pitchFamily="49" charset="0"/>
              </a:rPr>
              <a:t> query </a:t>
            </a:r>
            <a:r>
              <a:rPr lang="en-US" sz="1200" dirty="0" err="1">
                <a:cs typeface="Courier New" panose="02070309020205020404" pitchFamily="49" charset="0"/>
              </a:rPr>
              <a:t>Anda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mengembalikan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pelanggan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ID distributor, </a:t>
            </a:r>
            <a:r>
              <a:rPr lang="en-US" sz="1200" dirty="0" err="1">
                <a:cs typeface="Courier New" panose="02070309020205020404" pitchFamily="49" charset="0"/>
              </a:rPr>
              <a:t>bukannya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meninggalkan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mereka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sebagai</a:t>
            </a:r>
            <a:r>
              <a:rPr lang="en-US" sz="1200" dirty="0">
                <a:cs typeface="Courier New" panose="02070309020205020404" pitchFamily="49" charset="0"/>
              </a:rPr>
              <a:t> Nama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ID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hasil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mengubah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mereka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menjelaskan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bahwa</a:t>
            </a:r>
            <a:r>
              <a:rPr lang="en-US" sz="1200" dirty="0">
                <a:cs typeface="Courier New" panose="02070309020205020404" pitchFamily="49" charset="0"/>
              </a:rPr>
              <a:t> Nama </a:t>
            </a:r>
            <a:r>
              <a:rPr lang="en-US" sz="1200" dirty="0" err="1">
                <a:cs typeface="Courier New" panose="02070309020205020404" pitchFamily="49" charset="0"/>
              </a:rPr>
              <a:t>adalah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pelanggan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ID </a:t>
            </a:r>
            <a:r>
              <a:rPr lang="en-US" sz="1200" dirty="0" err="1">
                <a:cs typeface="Courier New" panose="02070309020205020404" pitchFamily="49" charset="0"/>
              </a:rPr>
              <a:t>adalah</a:t>
            </a:r>
            <a:r>
              <a:rPr lang="en-US" sz="1200" dirty="0">
                <a:cs typeface="Courier New" panose="02070309020205020404" pitchFamily="49" charset="0"/>
              </a:rPr>
              <a:t> ID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distributor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localDistributors2 =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customers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join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distributors 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dist.City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new {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DistributorID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dist.ID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539750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cs typeface="Courier New" panose="02070309020205020404" pitchFamily="49" charset="0"/>
              </a:rPr>
              <a:t>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mengetik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tersirat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deklarasi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variabel</a:t>
            </a:r>
            <a:r>
              <a:rPr lang="en-US" sz="1200" dirty="0">
                <a:cs typeface="Courier New" panose="02070309020205020404" pitchFamily="49" charset="0"/>
              </a:rPr>
              <a:t> query </a:t>
            </a:r>
            <a:r>
              <a:rPr lang="en-US" sz="1200" dirty="0" err="1">
                <a:cs typeface="Courier New" panose="02070309020205020404" pitchFamily="49" charset="0"/>
              </a:rPr>
              <a:t>dan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variabel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rentang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seattleCustomers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customers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"Seattle"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select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73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US" sz="1200" dirty="0" err="1" smtClean="0">
                <a:cs typeface="Courier New" panose="02070309020205020404" pitchFamily="49" charset="0"/>
              </a:rPr>
              <a:t>LinQ</a:t>
            </a:r>
            <a:r>
              <a:rPr lang="en-US" sz="1200" dirty="0" smtClean="0">
                <a:cs typeface="Courier New" panose="02070309020205020404" pitchFamily="49" charset="0"/>
              </a:rPr>
              <a:t> Queries</a:t>
            </a: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cs typeface="Courier New" panose="02070309020205020404" pitchFamily="49" charset="0"/>
              </a:rPr>
              <a:t>Menyelaraskan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klausul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queri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bawah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klausa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seperti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ditunjukkan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pada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contoh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sebelumnya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cs typeface="Courier New" panose="02070309020205020404" pitchFamily="49" charset="0"/>
              </a:rPr>
              <a:t>Gunakan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cs typeface="Courier New" panose="02070309020205020404" pitchFamily="49" charset="0"/>
              </a:rPr>
              <a:t>where </a:t>
            </a:r>
            <a:r>
              <a:rPr lang="en-US" sz="1200" dirty="0" err="1" smtClean="0">
                <a:cs typeface="Courier New" panose="02070309020205020404" pitchFamily="49" charset="0"/>
              </a:rPr>
              <a:t>klausa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sebelum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klausa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permintaan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lainnya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memastikan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bahwa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klausul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permintaan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berikutnya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berkurang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b="1" dirty="0">
                <a:cs typeface="Courier New" panose="02070309020205020404" pitchFamily="49" charset="0"/>
              </a:rPr>
              <a:t>set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disaring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data.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seattleCustomers2 =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customers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"Seattle"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cust.Name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select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>
                <a:cs typeface="Courier New" panose="02070309020205020404" pitchFamily="49" charset="0"/>
              </a:rPr>
              <a:t>Use multiple from clauses instead of a join clause to access inner collections. For example, a collection of Student objects might each contain a collection of test scores. When the following query is executed, it returns each score that is over 90, along with the last name of the student who received the score.</a:t>
            </a:r>
          </a:p>
          <a:p>
            <a:pPr marL="542925" indent="-171450">
              <a:buFont typeface="Wingdings" panose="05000000000000000000" pitchFamily="2" charset="2"/>
              <a:buChar char="ü"/>
            </a:pPr>
            <a:r>
              <a:rPr lang="en-US" sz="1200" dirty="0" err="1" smtClean="0">
                <a:cs typeface="Courier New" panose="02070309020205020404" pitchFamily="49" charset="0"/>
              </a:rPr>
              <a:t>Gunakan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beberapa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klausa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bukannya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cs typeface="Courier New" panose="02070309020205020404" pitchFamily="49" charset="0"/>
              </a:rPr>
              <a:t>join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klausul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untuk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mengakses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didalam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koleksi</a:t>
            </a:r>
            <a:r>
              <a:rPr lang="en-US" sz="1200" dirty="0" smtClean="0">
                <a:cs typeface="Courier New" panose="02070309020205020404" pitchFamily="49" charset="0"/>
              </a:rPr>
              <a:t> data. </a:t>
            </a:r>
            <a:r>
              <a:rPr lang="en-US" sz="1200" dirty="0" err="1">
                <a:cs typeface="Courier New" panose="02070309020205020404" pitchFamily="49" charset="0"/>
              </a:rPr>
              <a:t>Misalnya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koleksi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cs typeface="Courier New" panose="02070309020205020404" pitchFamily="49" charset="0"/>
              </a:rPr>
              <a:t>object </a:t>
            </a:r>
            <a:r>
              <a:rPr lang="en-US" sz="1200" dirty="0" err="1" smtClean="0">
                <a:cs typeface="Courier New" panose="02070309020205020404" pitchFamily="49" charset="0"/>
              </a:rPr>
              <a:t>dari</a:t>
            </a:r>
            <a:r>
              <a:rPr lang="en-US" sz="1200" dirty="0" smtClean="0">
                <a:cs typeface="Courier New" panose="02070309020205020404" pitchFamily="49" charset="0"/>
              </a:rPr>
              <a:t> student </a:t>
            </a:r>
            <a:r>
              <a:rPr lang="en-US" sz="1200" dirty="0" err="1" smtClean="0">
                <a:cs typeface="Courier New" panose="02070309020205020404" pitchFamily="49" charset="0"/>
              </a:rPr>
              <a:t>mungkin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masing-masing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berisi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koleksi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test. </a:t>
            </a:r>
            <a:r>
              <a:rPr lang="en-US" sz="1200" dirty="0" err="1">
                <a:cs typeface="Courier New" panose="02070309020205020404" pitchFamily="49" charset="0"/>
              </a:rPr>
              <a:t>Ketika</a:t>
            </a:r>
            <a:r>
              <a:rPr lang="en-US" sz="1200" dirty="0">
                <a:cs typeface="Courier New" panose="02070309020205020404" pitchFamily="49" charset="0"/>
              </a:rPr>
              <a:t> query </a:t>
            </a:r>
            <a:r>
              <a:rPr lang="en-US" sz="1200" dirty="0" err="1">
                <a:cs typeface="Courier New" panose="02070309020205020404" pitchFamily="49" charset="0"/>
              </a:rPr>
              <a:t>berikut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dijalankan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ia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mengembalikan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setiap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skor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lebih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90, </a:t>
            </a:r>
            <a:r>
              <a:rPr lang="en-US" sz="1200" dirty="0" err="1">
                <a:cs typeface="Courier New" panose="02070309020205020404" pitchFamily="49" charset="0"/>
              </a:rPr>
              <a:t>bersama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terakhir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mahasiswa</a:t>
            </a:r>
            <a:r>
              <a:rPr lang="en-US" sz="1200" dirty="0">
                <a:cs typeface="Courier New" panose="02070309020205020404" pitchFamily="49" charset="0"/>
              </a:rPr>
              <a:t> yang </a:t>
            </a:r>
            <a:r>
              <a:rPr lang="en-US" sz="1200" dirty="0" err="1">
                <a:cs typeface="Courier New" panose="02070309020205020404" pitchFamily="49" charset="0"/>
              </a:rPr>
              <a:t>menerima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skor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Use a compound from to access the inner sequence within each element.</a:t>
            </a:r>
          </a:p>
          <a:p>
            <a:pPr marL="53975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scoreQuery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from student in students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from score in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student.Scores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where score &gt; 90</a:t>
            </a:r>
          </a:p>
          <a:p>
            <a:pPr marL="53975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select new { Last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student.LastName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score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Interation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3102654" cy="3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Lingkungan</a:t>
            </a:r>
            <a:r>
              <a:rPr lang="en-US" sz="1200" dirty="0" smtClean="0"/>
              <a:t> </a:t>
            </a:r>
            <a:r>
              <a:rPr lang="en-US" sz="1200" dirty="0" err="1" smtClean="0"/>
              <a:t>Kerja</a:t>
            </a:r>
            <a:r>
              <a:rPr lang="en-US" sz="1200" dirty="0" smtClean="0"/>
              <a:t>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6190462" cy="4572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05600" y="990600"/>
            <a:ext cx="2209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Menu </a:t>
            </a:r>
            <a:r>
              <a:rPr lang="en-US" sz="1200" dirty="0" err="1" smtClean="0"/>
              <a:t>utama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Solution Explorer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Code Editor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Sub Window Solution Explorer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052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Penyataan</a:t>
            </a:r>
            <a:r>
              <a:rPr lang="en-US" sz="1800" dirty="0" smtClean="0"/>
              <a:t> for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85725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ForLoopTest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Main()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”+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indent="-171450">
              <a:buFont typeface="Wingdings" panose="05000000000000000000" pitchFamily="2" charset="2"/>
              <a:buChar char="q"/>
            </a:pPr>
            <a:r>
              <a:rPr lang="en-US" sz="1200" dirty="0" err="1" smtClean="0">
                <a:cs typeface="Courier New" panose="02070309020205020404" pitchFamily="49" charset="0"/>
              </a:rPr>
              <a:t>Keterangan</a:t>
            </a:r>
            <a:r>
              <a:rPr lang="en-US" sz="1200" dirty="0" smtClean="0">
                <a:cs typeface="Courier New" panose="02070309020205020404" pitchFamily="49" charset="0"/>
              </a:rPr>
              <a:t> program </a:t>
            </a:r>
            <a:r>
              <a:rPr lang="en-US" sz="1200" dirty="0" err="1" smtClean="0">
                <a:cs typeface="Courier New" panose="02070309020205020404" pitchFamily="49" charset="0"/>
              </a:rPr>
              <a:t>diatas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adalah</a:t>
            </a:r>
            <a:r>
              <a:rPr lang="en-US" sz="1200" dirty="0" smtClean="0">
                <a:cs typeface="Courier New" panose="02070309020205020404" pitchFamily="49" charset="0"/>
              </a:rPr>
              <a:t> :</a:t>
            </a:r>
            <a:endParaRPr lang="en-US" sz="1200" dirty="0">
              <a:cs typeface="Courier New" panose="02070309020205020404" pitchFamily="49" charset="0"/>
            </a:endParaRP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awal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ditentukan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1.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batas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maksimalnya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adalah</a:t>
            </a:r>
            <a:r>
              <a:rPr lang="en-US" sz="1200" dirty="0" smtClean="0">
                <a:cs typeface="Courier New" panose="02070309020205020404" pitchFamily="49" charset="0"/>
              </a:rPr>
              <a:t> 5, </a:t>
            </a:r>
            <a:r>
              <a:rPr lang="en-US" sz="1200" dirty="0" err="1" smtClean="0">
                <a:cs typeface="Courier New" panose="02070309020205020404" pitchFamily="49" charset="0"/>
              </a:rPr>
              <a:t>karena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&lt;= 5 </a:t>
            </a:r>
            <a:r>
              <a:rPr lang="en-US" sz="1200" dirty="0" err="1" smtClean="0">
                <a:cs typeface="Courier New" panose="02070309020205020404" pitchFamily="49" charset="0"/>
              </a:rPr>
              <a:t>maka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5 </a:t>
            </a:r>
            <a:r>
              <a:rPr lang="en-US" sz="1200" dirty="0" err="1" smtClean="0">
                <a:cs typeface="Courier New" panose="02070309020205020404" pitchFamily="49" charset="0"/>
              </a:rPr>
              <a:t>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ikut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dalam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perulangan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Kemudian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tampilkan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kelayar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melakukan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penambahan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sebanyak</a:t>
            </a:r>
            <a:r>
              <a:rPr lang="en-US" sz="1200" dirty="0" smtClean="0">
                <a:cs typeface="Courier New" panose="02070309020205020404" pitchFamily="49" charset="0"/>
              </a:rPr>
              <a:t> 1, </a:t>
            </a:r>
            <a:r>
              <a:rPr lang="en-US" sz="1200" dirty="0" err="1" smtClean="0">
                <a:cs typeface="Courier New" panose="02070309020205020404" pitchFamily="49" charset="0"/>
              </a:rPr>
              <a:t>ditunjukan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pernyataan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++. </a:t>
            </a:r>
            <a:r>
              <a:rPr lang="en-US" sz="1200" dirty="0" err="1" smtClean="0">
                <a:cs typeface="Courier New" panose="02070309020205020404" pitchFamily="49" charset="0"/>
              </a:rPr>
              <a:t>Pernyataan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ekspresi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++ </a:t>
            </a:r>
            <a:r>
              <a:rPr lang="en-US" sz="1200" dirty="0" err="1" smtClean="0">
                <a:cs typeface="Courier New" panose="02070309020205020404" pitchFamily="49" charset="0"/>
              </a:rPr>
              <a:t>sama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=i+1, yang </a:t>
            </a:r>
            <a:r>
              <a:rPr lang="en-US" sz="1200" dirty="0" err="1" smtClean="0">
                <a:cs typeface="Courier New" panose="02070309020205020404" pitchFamily="49" charset="0"/>
              </a:rPr>
              <a:t>artinya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bahwa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adalah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hasil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dari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 smtClean="0"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sebelumnya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kemudian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ditambah</a:t>
            </a:r>
            <a:r>
              <a:rPr lang="en-US" sz="1200" dirty="0" smtClean="0">
                <a:cs typeface="Courier New" panose="02070309020205020404" pitchFamily="49" charset="0"/>
              </a:rPr>
              <a:t> 1.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Hasil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dari</a:t>
            </a:r>
            <a:r>
              <a:rPr lang="en-US" sz="1200" dirty="0" smtClean="0">
                <a:cs typeface="Courier New" panose="02070309020205020404" pitchFamily="49" charset="0"/>
              </a:rPr>
              <a:t> program </a:t>
            </a:r>
            <a:r>
              <a:rPr lang="en-US" sz="1200" dirty="0" err="1" smtClean="0">
                <a:cs typeface="Courier New" panose="02070309020205020404" pitchFamily="49" charset="0"/>
              </a:rPr>
              <a:t>diatas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adalah</a:t>
            </a:r>
            <a:r>
              <a:rPr lang="en-US" sz="1200" dirty="0" smtClean="0">
                <a:cs typeface="Courier New" panose="02070309020205020404" pitchFamily="49" charset="0"/>
              </a:rPr>
              <a:t>:</a:t>
            </a:r>
          </a:p>
          <a:p>
            <a:pPr marL="26670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1</a:t>
            </a:r>
          </a:p>
          <a:p>
            <a:pPr marL="26670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2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3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4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09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Pernyataan</a:t>
            </a:r>
            <a:r>
              <a:rPr lang="en-US" sz="1800" dirty="0" smtClean="0"/>
              <a:t> For </a:t>
            </a:r>
            <a:r>
              <a:rPr lang="en-US" sz="1800" dirty="0" err="1" smtClean="0"/>
              <a:t>Bertingkat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85800"/>
            <a:ext cx="5562600" cy="51625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85725" algn="l"/>
              </a:tabLst>
            </a:pPr>
            <a:r>
              <a:rPr lang="en-US" sz="1200" dirty="0" err="1" smtClean="0">
                <a:cs typeface="Courier New" panose="02070309020205020404" pitchFamily="49" charset="0"/>
              </a:rPr>
              <a:t>Keterangan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program </a:t>
            </a:r>
            <a:r>
              <a:rPr lang="en-US" sz="1200" dirty="0" err="1" smtClean="0">
                <a:cs typeface="Courier New" panose="02070309020205020404" pitchFamily="49" charset="0"/>
              </a:rPr>
              <a:t>disamping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adalah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: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awal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ditentukan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1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batas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maksimalnya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adalah</a:t>
            </a:r>
            <a:r>
              <a:rPr lang="en-US" sz="1200" dirty="0">
                <a:cs typeface="Courier New" panose="02070309020205020404" pitchFamily="49" charset="0"/>
              </a:rPr>
              <a:t> 5, </a:t>
            </a:r>
            <a:r>
              <a:rPr lang="en-US" sz="1200" dirty="0" err="1">
                <a:cs typeface="Courier New" panose="02070309020205020404" pitchFamily="49" charset="0"/>
              </a:rPr>
              <a:t>karena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&lt;= 5 </a:t>
            </a:r>
            <a:r>
              <a:rPr lang="en-US" sz="1200" dirty="0" err="1">
                <a:cs typeface="Courier New" panose="02070309020205020404" pitchFamily="49" charset="0"/>
              </a:rPr>
              <a:t>maka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nilai</a:t>
            </a:r>
            <a:r>
              <a:rPr lang="en-US" sz="1200" dirty="0">
                <a:cs typeface="Courier New" panose="02070309020205020404" pitchFamily="49" charset="0"/>
              </a:rPr>
              <a:t> 5 </a:t>
            </a:r>
            <a:r>
              <a:rPr lang="en-US" sz="1200" dirty="0" err="1">
                <a:cs typeface="Courier New" panose="02070309020205020404" pitchFamily="49" charset="0"/>
              </a:rPr>
              <a:t>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ikut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dalam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perulangan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Lakukan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perulangan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kembali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inisialisasi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awal</a:t>
            </a:r>
            <a:r>
              <a:rPr lang="en-US" sz="1200" dirty="0" smtClean="0">
                <a:cs typeface="Courier New" panose="02070309020205020404" pitchFamily="49" charset="0"/>
              </a:rPr>
              <a:t> j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1.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Perulangan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berlangsung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sampai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variable j </a:t>
            </a:r>
            <a:r>
              <a:rPr lang="en-US" sz="1200" dirty="0" err="1" smtClean="0">
                <a:cs typeface="Courier New" panose="02070309020205020404" pitchFamily="49" charset="0"/>
              </a:rPr>
              <a:t>kurang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atau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sama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5.</a:t>
            </a:r>
            <a:endParaRPr lang="en-US" sz="1200" dirty="0">
              <a:cs typeface="Courier New" panose="02070309020205020404" pitchFamily="49" charset="0"/>
            </a:endParaRPr>
          </a:p>
          <a:p>
            <a:pPr marL="238125" indent="-228600">
              <a:buAutoNum type="arabicPeriod"/>
            </a:pPr>
            <a:r>
              <a:rPr lang="en-US" sz="1200" dirty="0" err="1">
                <a:cs typeface="Courier New" panose="02070309020205020404" pitchFamily="49" charset="0"/>
              </a:rPr>
              <a:t>Kemudian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tampilkan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kelayar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kesamping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tanda</a:t>
            </a:r>
            <a:r>
              <a:rPr lang="en-US" sz="1200" dirty="0" smtClean="0">
                <a:cs typeface="Courier New" panose="02070309020205020404" pitchFamily="49" charset="0"/>
              </a:rPr>
              <a:t> *.</a:t>
            </a:r>
          </a:p>
          <a:p>
            <a:pPr marL="238125" indent="-228600">
              <a:buAutoNum type="arabicPeriod"/>
            </a:pPr>
            <a:r>
              <a:rPr lang="en-US" sz="1200" dirty="0" err="1" smtClean="0">
                <a:cs typeface="Courier New" panose="02070309020205020404" pitchFamily="49" charset="0"/>
              </a:rPr>
              <a:t>Tambahkan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j </a:t>
            </a:r>
            <a:r>
              <a:rPr lang="en-US" sz="1200" dirty="0" err="1" smtClean="0">
                <a:cs typeface="Courier New" panose="02070309020205020404" pitchFamily="49" charset="0"/>
              </a:rPr>
              <a:t>sekarang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nilai</a:t>
            </a:r>
            <a:r>
              <a:rPr lang="en-US" sz="1200" dirty="0" smtClean="0">
                <a:cs typeface="Courier New" panose="02070309020205020404" pitchFamily="49" charset="0"/>
              </a:rPr>
              <a:t> j </a:t>
            </a:r>
            <a:r>
              <a:rPr lang="en-US" sz="1200" dirty="0" err="1" smtClean="0">
                <a:cs typeface="Courier New" panose="02070309020205020404" pitchFamily="49" charset="0"/>
              </a:rPr>
              <a:t>sebelumnya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1.</a:t>
            </a:r>
          </a:p>
          <a:p>
            <a:pPr marL="238125" indent="-228600">
              <a:buAutoNum type="arabicPeriod"/>
            </a:pPr>
            <a:r>
              <a:rPr lang="en-US" sz="1200" dirty="0" err="1">
                <a:cs typeface="Courier New" panose="02070309020205020404" pitchFamily="49" charset="0"/>
              </a:rPr>
              <a:t>Kemudian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tampilkan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kelayar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nilai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smtClean="0">
                <a:cs typeface="Courier New" panose="02070309020205020404" pitchFamily="49" charset="0"/>
              </a:rPr>
              <a:t>I 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pindah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baris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  <a:endParaRPr lang="en-US" sz="1200" dirty="0">
              <a:cs typeface="Courier New" panose="02070309020205020404" pitchFamily="49" charset="0"/>
            </a:endParaRPr>
          </a:p>
          <a:p>
            <a:pPr marL="238125" indent="-228600">
              <a:buAutoNum type="arabicPeriod"/>
            </a:pPr>
            <a:r>
              <a:rPr lang="en-US" sz="1200" dirty="0" err="1">
                <a:cs typeface="Courier New" panose="02070309020205020404" pitchFamily="49" charset="0"/>
              </a:rPr>
              <a:t>Nilai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melakukan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penambahan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sebanyak</a:t>
            </a:r>
            <a:r>
              <a:rPr lang="en-US" sz="1200" dirty="0">
                <a:cs typeface="Courier New" panose="02070309020205020404" pitchFamily="49" charset="0"/>
              </a:rPr>
              <a:t> 1, </a:t>
            </a:r>
            <a:r>
              <a:rPr lang="en-US" sz="1200" dirty="0" err="1">
                <a:cs typeface="Courier New" panose="02070309020205020404" pitchFamily="49" charset="0"/>
              </a:rPr>
              <a:t>ditunjukan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pernyataan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++. </a:t>
            </a:r>
            <a:r>
              <a:rPr lang="en-US" sz="1200" dirty="0" err="1">
                <a:cs typeface="Courier New" panose="02070309020205020404" pitchFamily="49" charset="0"/>
              </a:rPr>
              <a:t>Pernyataan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ekspresi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++ </a:t>
            </a:r>
            <a:r>
              <a:rPr lang="en-US" sz="1200" dirty="0" err="1">
                <a:cs typeface="Courier New" panose="02070309020205020404" pitchFamily="49" charset="0"/>
              </a:rPr>
              <a:t>sama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dengan</a:t>
            </a:r>
            <a:r>
              <a:rPr lang="en-US" sz="1200" dirty="0">
                <a:cs typeface="Courier New" panose="02070309020205020404" pitchFamily="49" charset="0"/>
              </a:rPr>
              <a:t>  </a:t>
            </a:r>
            <a:r>
              <a:rPr lang="en-US" sz="1200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=i+1, yang </a:t>
            </a:r>
            <a:r>
              <a:rPr lang="en-US" sz="1200" dirty="0" err="1">
                <a:cs typeface="Courier New" panose="02070309020205020404" pitchFamily="49" charset="0"/>
              </a:rPr>
              <a:t>artinya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bahwa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nilai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adalah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hasil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dari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nilai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b="1" i="1" dirty="0" err="1">
                <a:cs typeface="Courier New" panose="02070309020205020404" pitchFamily="49" charset="0"/>
              </a:rPr>
              <a:t>i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sebelumnya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kemudian</a:t>
            </a:r>
            <a:r>
              <a:rPr lang="en-US" sz="1200" dirty="0">
                <a:cs typeface="Courier New" panose="02070309020205020404" pitchFamily="49" charset="0"/>
              </a:rPr>
              <a:t> </a:t>
            </a:r>
            <a:r>
              <a:rPr lang="en-US" sz="1200" dirty="0" err="1">
                <a:cs typeface="Courier New" panose="02070309020205020404" pitchFamily="49" charset="0"/>
              </a:rPr>
              <a:t>ditambah</a:t>
            </a:r>
            <a:r>
              <a:rPr lang="en-US" sz="1200" dirty="0">
                <a:cs typeface="Courier New" panose="02070309020205020404" pitchFamily="49" charset="0"/>
              </a:rPr>
              <a:t> 1.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685800"/>
            <a:ext cx="2379740" cy="2362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50" y="3047999"/>
            <a:ext cx="264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Hasil</a:t>
            </a:r>
            <a:r>
              <a:rPr lang="en-US" sz="1200" dirty="0" smtClean="0"/>
              <a:t> Program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7" y="3357778"/>
            <a:ext cx="109552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 Statement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If-else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err="1" smtClean="0"/>
              <a:t>Sebuat</a:t>
            </a:r>
            <a:r>
              <a:rPr lang="en-US" sz="1200" dirty="0" smtClean="0"/>
              <a:t> </a:t>
            </a:r>
            <a:r>
              <a:rPr lang="en-US" sz="1200" dirty="0" err="1" smtClean="0"/>
              <a:t>penyataan</a:t>
            </a:r>
            <a:r>
              <a:rPr lang="en-US" sz="1200" dirty="0" smtClean="0"/>
              <a:t> if </a:t>
            </a:r>
            <a:r>
              <a:rPr lang="en-US" sz="1200" dirty="0" err="1" smtClean="0"/>
              <a:t>mengidentifikasikan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mana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di </a:t>
            </a:r>
            <a:r>
              <a:rPr lang="en-US" sz="1200" dirty="0" err="1" smtClean="0"/>
              <a:t>jalankan</a:t>
            </a:r>
            <a:r>
              <a:rPr lang="en-US" sz="1200" dirty="0" smtClean="0"/>
              <a:t>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Ekspresi</a:t>
            </a:r>
            <a:r>
              <a:rPr lang="en-US" sz="1200" dirty="0" smtClean="0"/>
              <a:t> Boolean.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variable condition </a:t>
            </a:r>
            <a:r>
              <a:rPr lang="en-US" sz="1200" dirty="0" err="1" smtClean="0"/>
              <a:t>bernilai</a:t>
            </a:r>
            <a:r>
              <a:rPr lang="en-US" sz="1200" dirty="0" smtClean="0"/>
              <a:t> true,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benar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true;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benar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lho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Didalam</a:t>
            </a:r>
            <a:r>
              <a:rPr lang="en-US" sz="1200" dirty="0" smtClean="0"/>
              <a:t> C#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if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meliki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lain, </a:t>
            </a:r>
            <a:r>
              <a:rPr lang="en-US" sz="1200" dirty="0" err="1" smtClean="0"/>
              <a:t>misalnya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:</a:t>
            </a:r>
            <a:endParaRPr lang="en-US" sz="1200" dirty="0"/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if-else statement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then-statement;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else-statement;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Next statement in the program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if statement without an else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then-statement;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Next statement in the program.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200" dirty="0" err="1" smtClean="0"/>
              <a:t>Bentuk</a:t>
            </a:r>
            <a:r>
              <a:rPr lang="en-US" sz="1200" dirty="0" smtClean="0"/>
              <a:t> lain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pernyataan</a:t>
            </a:r>
            <a:r>
              <a:rPr lang="en-US" sz="1200" dirty="0" smtClean="0"/>
              <a:t> if-else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Try with m = 12 and then with m = 8.</a:t>
            </a:r>
          </a:p>
          <a:p>
            <a:pPr marL="0" indent="0" algn="just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 = 12;</a:t>
            </a:r>
          </a:p>
          <a:p>
            <a:pPr marL="0" indent="0" algn="just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18;</a:t>
            </a:r>
          </a:p>
          <a:p>
            <a:pPr marL="0" indent="0" algn="just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(m &gt; 10)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20)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("Result1");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("Result2");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sz="1200" dirty="0" smtClean="0"/>
          </a:p>
          <a:p>
            <a:pPr marL="0" indent="0" algn="just">
              <a:buNone/>
            </a:pP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if-else yang </a:t>
            </a:r>
            <a:r>
              <a:rPr lang="en-US" sz="1200" dirty="0" err="1" smtClean="0"/>
              <a:t>bertingkat</a:t>
            </a:r>
            <a:endParaRPr lang="en-US" sz="1200" dirty="0" smtClean="0"/>
          </a:p>
          <a:p>
            <a:pPr marL="0" indent="0" algn="just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Try with m = 12 and then with m = 8.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(m &gt; 10)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20)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("Result1");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("Result2");</a:t>
            </a:r>
          </a:p>
          <a:p>
            <a:pPr marL="0" indent="0" algn="just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Lanjutan</a:t>
            </a:r>
            <a:r>
              <a:rPr lang="en-US" sz="1800" dirty="0"/>
              <a:t>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90606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Lanjutan</a:t>
            </a:r>
            <a:r>
              <a:rPr lang="en-US" sz="1800" dirty="0"/>
              <a:t>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85800"/>
            <a:ext cx="583011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Lanjutan</a:t>
            </a:r>
            <a:r>
              <a:rPr lang="en-US" sz="1800" dirty="0"/>
              <a:t>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7225"/>
            <a:ext cx="452500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Lanjutan</a:t>
            </a:r>
            <a:r>
              <a:rPr lang="en-US" sz="1800" dirty="0"/>
              <a:t>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85800"/>
            <a:ext cx="4582164" cy="165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371956"/>
            <a:ext cx="4601217" cy="1305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705638"/>
            <a:ext cx="4629796" cy="85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4591583"/>
            <a:ext cx="444879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Lanjutan</a:t>
            </a:r>
            <a:r>
              <a:rPr lang="en-US" sz="1800" dirty="0"/>
              <a:t>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877481" cy="990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752600"/>
            <a:ext cx="490606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3945728" cy="3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Running Visual Studio, </a:t>
            </a:r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tombol</a:t>
            </a:r>
            <a:r>
              <a:rPr lang="en-US" sz="1200" dirty="0" smtClean="0"/>
              <a:t> Start </a:t>
            </a:r>
            <a:r>
              <a:rPr lang="en-US" sz="1200" dirty="0" err="1" smtClean="0"/>
              <a:t>atau</a:t>
            </a:r>
            <a:r>
              <a:rPr lang="en-US" sz="1200" dirty="0" smtClean="0"/>
              <a:t> F5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1"/>
            <a:ext cx="3945728" cy="3048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1999" y="685800"/>
            <a:ext cx="4205845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Hasil</a:t>
            </a:r>
            <a:r>
              <a:rPr lang="en-US" sz="1200" dirty="0" smtClean="0"/>
              <a:t> Running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0600"/>
            <a:ext cx="4205845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1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23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,</a:t>
            </a:r>
            <a:r>
              <a:rPr lang="en-US" sz="1200" b="1" i="1" dirty="0"/>
              <a:t> </a:t>
            </a:r>
            <a:r>
              <a:rPr lang="en-US" sz="1200" b="1" i="1" dirty="0" err="1"/>
              <a:t>baris</a:t>
            </a:r>
            <a:r>
              <a:rPr lang="en-US" sz="1200" b="1" i="1" dirty="0"/>
              <a:t> </a:t>
            </a:r>
            <a:r>
              <a:rPr lang="en-US" sz="1200" b="1" i="1" dirty="0" err="1"/>
              <a:t>koma</a:t>
            </a:r>
            <a:r>
              <a:rPr lang="en-US" sz="1200" b="1" i="1" dirty="0"/>
              <a:t> </a:t>
            </a:r>
            <a:r>
              <a:rPr lang="en-US" sz="1200" b="1" i="1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lulus.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Titik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dicetak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[1,1],[2,2], [3,3], [4,4], [5,5], [6,6], [7,7], [8,8], </a:t>
            </a:r>
            <a:r>
              <a:rPr lang="en-US" sz="1200" dirty="0" err="1"/>
              <a:t>dan</a:t>
            </a:r>
            <a:r>
              <a:rPr lang="en-US" sz="1200" dirty="0"/>
              <a:t> [9,9]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J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dicetak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bintang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=j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562847" cy="3315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74370"/>
            <a:ext cx="357237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1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5105400" cy="50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4252"/>
            <a:ext cx="8229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Titik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dicetak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[</a:t>
            </a:r>
            <a:r>
              <a:rPr lang="en-US" sz="1200" dirty="0" smtClean="0"/>
              <a:t>1,9],[2,8], </a:t>
            </a:r>
            <a:r>
              <a:rPr lang="en-US" sz="1200" dirty="0"/>
              <a:t>[</a:t>
            </a:r>
            <a:r>
              <a:rPr lang="en-US" sz="1200" dirty="0" smtClean="0"/>
              <a:t>3,7], </a:t>
            </a:r>
            <a:r>
              <a:rPr lang="en-US" sz="1200" dirty="0"/>
              <a:t>[</a:t>
            </a:r>
            <a:r>
              <a:rPr lang="en-US" sz="1200" dirty="0" smtClean="0"/>
              <a:t>4,6], </a:t>
            </a:r>
            <a:r>
              <a:rPr lang="en-US" sz="1200" dirty="0"/>
              <a:t>[5,5], [</a:t>
            </a:r>
            <a:r>
              <a:rPr lang="en-US" sz="1200" dirty="0" smtClean="0"/>
              <a:t>6,4], </a:t>
            </a:r>
            <a:r>
              <a:rPr lang="en-US" sz="1200" dirty="0"/>
              <a:t>[</a:t>
            </a:r>
            <a:r>
              <a:rPr lang="en-US" sz="1200" dirty="0" smtClean="0"/>
              <a:t>7,3], </a:t>
            </a:r>
            <a:r>
              <a:rPr lang="en-US" sz="1200" dirty="0"/>
              <a:t>[</a:t>
            </a:r>
            <a:r>
              <a:rPr lang="en-US" sz="1200" dirty="0" smtClean="0"/>
              <a:t>8,2], </a:t>
            </a:r>
            <a:r>
              <a:rPr lang="en-US" sz="1200" dirty="0" err="1"/>
              <a:t>dan</a:t>
            </a:r>
            <a:r>
              <a:rPr lang="en-US" sz="1200" dirty="0"/>
              <a:t> [</a:t>
            </a:r>
            <a:r>
              <a:rPr lang="en-US" sz="1200" dirty="0" smtClean="0"/>
              <a:t>9,1]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Dari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dapatkan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 </a:t>
            </a:r>
            <a:r>
              <a:rPr lang="en-US" sz="1200" dirty="0" err="1" smtClean="0"/>
              <a:t>saling</a:t>
            </a:r>
            <a:r>
              <a:rPr lang="en-US" sz="1200" dirty="0" smtClean="0"/>
              <a:t> </a:t>
            </a:r>
            <a:r>
              <a:rPr lang="en-US" sz="1200" dirty="0" err="1" smtClean="0"/>
              <a:t>bertolak</a:t>
            </a:r>
            <a:r>
              <a:rPr lang="en-US" sz="1200" dirty="0" smtClean="0"/>
              <a:t> </a:t>
            </a:r>
            <a:r>
              <a:rPr lang="en-US" sz="1200" dirty="0" err="1" smtClean="0"/>
              <a:t>belakang</a:t>
            </a:r>
            <a:r>
              <a:rPr lang="en-US" sz="1200" dirty="0" smtClean="0"/>
              <a:t>,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terendah</a:t>
            </a:r>
            <a:r>
              <a:rPr lang="en-US" sz="1200" dirty="0"/>
              <a:t>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j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sebaliknya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I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J </a:t>
            </a:r>
            <a:r>
              <a:rPr lang="en-US" sz="1200" dirty="0" err="1" smtClean="0"/>
              <a:t>akan</a:t>
            </a:r>
            <a:r>
              <a:rPr lang="en-US" sz="1200" dirty="0" smtClean="0"/>
              <a:t> minimal.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ambil</a:t>
            </a:r>
            <a:r>
              <a:rPr lang="en-US" sz="1200" dirty="0" smtClean="0"/>
              <a:t> sample </a:t>
            </a: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misailkan</a:t>
            </a:r>
            <a:r>
              <a:rPr lang="en-US" sz="1200" dirty="0" smtClean="0"/>
              <a:t> [1,9]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=1,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j =9,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n=9.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Dari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ambil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rumus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n-j+1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708660"/>
            <a:ext cx="3658111" cy="3267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685800"/>
            <a:ext cx="353426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2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6019800" cy="54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 </a:t>
            </a:r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4252"/>
            <a:ext cx="8229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Titik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dicetak</a:t>
            </a:r>
            <a:r>
              <a:rPr lang="en-US" sz="1200" dirty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/>
              <a:t>[1,1],[2,2], [3,3], [4,4], [5,5], [6,6], [7,7], [8,8</a:t>
            </a:r>
            <a:r>
              <a:rPr lang="en-US" sz="1200" dirty="0" smtClean="0"/>
              <a:t>], </a:t>
            </a:r>
            <a:r>
              <a:rPr lang="en-US" sz="1200" dirty="0"/>
              <a:t>[9,9</a:t>
            </a:r>
            <a:r>
              <a:rPr lang="en-US" sz="1200" dirty="0" smtClean="0"/>
              <a:t>], [1,9],[2,8], </a:t>
            </a:r>
            <a:r>
              <a:rPr lang="en-US" sz="1200" dirty="0"/>
              <a:t>[</a:t>
            </a:r>
            <a:r>
              <a:rPr lang="en-US" sz="1200" dirty="0" smtClean="0"/>
              <a:t>3,7], </a:t>
            </a:r>
            <a:r>
              <a:rPr lang="en-US" sz="1200" dirty="0"/>
              <a:t>[</a:t>
            </a:r>
            <a:r>
              <a:rPr lang="en-US" sz="1200" dirty="0" smtClean="0"/>
              <a:t>4,6], </a:t>
            </a:r>
            <a:r>
              <a:rPr lang="en-US" sz="1200" dirty="0"/>
              <a:t>[5,5], [</a:t>
            </a:r>
            <a:r>
              <a:rPr lang="en-US" sz="1200" dirty="0" smtClean="0"/>
              <a:t>6,4], </a:t>
            </a:r>
            <a:r>
              <a:rPr lang="en-US" sz="1200" dirty="0"/>
              <a:t>[</a:t>
            </a:r>
            <a:r>
              <a:rPr lang="en-US" sz="1200" dirty="0" smtClean="0"/>
              <a:t>7,3], </a:t>
            </a:r>
            <a:r>
              <a:rPr lang="en-US" sz="1200" dirty="0"/>
              <a:t>[</a:t>
            </a:r>
            <a:r>
              <a:rPr lang="en-US" sz="1200" dirty="0" smtClean="0"/>
              <a:t>8,2], </a:t>
            </a:r>
            <a:r>
              <a:rPr lang="en-US" sz="1200" dirty="0" err="1"/>
              <a:t>dan</a:t>
            </a:r>
            <a:r>
              <a:rPr lang="en-US" sz="1200" dirty="0"/>
              <a:t> [</a:t>
            </a:r>
            <a:r>
              <a:rPr lang="en-US" sz="1200" dirty="0" smtClean="0"/>
              <a:t>9,1].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dicetak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dicetak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titik-titik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menggabungkan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n-j+1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9130"/>
            <a:ext cx="3581900" cy="331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1992"/>
            <a:ext cx="362000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3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5791200" cy="58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4252"/>
            <a:ext cx="8229600" cy="246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dicetak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titik-titik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menggabungkan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</a:t>
            </a:r>
            <a:r>
              <a:rPr lang="en-US" sz="1200" dirty="0" smtClean="0"/>
              <a:t>n-j+1.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Kalau</a:t>
            </a:r>
            <a:r>
              <a:rPr lang="en-US" sz="1200" dirty="0" smtClean="0"/>
              <a:t> </a:t>
            </a:r>
            <a:r>
              <a:rPr lang="en-US" sz="1200" dirty="0" err="1" smtClean="0"/>
              <a:t>dilihat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menambahkan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lagi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ketika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NT,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J = NT 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581900" cy="332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762000"/>
            <a:ext cx="356284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4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64899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5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4252"/>
            <a:ext cx="8229600" cy="2468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dicetak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titik-titik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smtClean="0"/>
              <a:t>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menggabungkan</a:t>
            </a:r>
            <a:r>
              <a:rPr lang="en-US" sz="1200" dirty="0" smtClean="0"/>
              <a:t>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2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</a:t>
            </a:r>
            <a:r>
              <a:rPr lang="en-US" sz="1200" dirty="0" smtClean="0"/>
              <a:t>n-j+1.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Kalau</a:t>
            </a:r>
            <a:r>
              <a:rPr lang="en-US" sz="1200" dirty="0" smtClean="0"/>
              <a:t> </a:t>
            </a:r>
            <a:r>
              <a:rPr lang="en-US" sz="1200" dirty="0" err="1" smtClean="0"/>
              <a:t>dilihat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</a:t>
            </a:r>
            <a:r>
              <a:rPr lang="en-US" sz="1200" dirty="0" err="1" smtClean="0"/>
              <a:t>harus</a:t>
            </a:r>
            <a:r>
              <a:rPr lang="en-US" sz="1200" dirty="0" smtClean="0"/>
              <a:t> </a:t>
            </a:r>
            <a:r>
              <a:rPr lang="en-US" sz="1200" dirty="0" err="1" smtClean="0"/>
              <a:t>menambahkan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lagi</a:t>
            </a:r>
            <a:r>
              <a:rPr lang="en-US" sz="1200" dirty="0" smtClean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ketika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n,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1 </a:t>
            </a:r>
            <a:r>
              <a:rPr lang="en-US" sz="1200" dirty="0" err="1" smtClean="0"/>
              <a:t>dan</a:t>
            </a:r>
            <a:r>
              <a:rPr lang="en-US" sz="1200" dirty="0" smtClean="0"/>
              <a:t> I= n. </a:t>
            </a:r>
            <a:r>
              <a:rPr lang="en-US" sz="1200" dirty="0" err="1"/>
              <a:t>S</a:t>
            </a:r>
            <a:r>
              <a:rPr lang="en-US" sz="1200" dirty="0" err="1" smtClean="0"/>
              <a:t>edangkan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kolom</a:t>
            </a:r>
            <a:r>
              <a:rPr lang="en-US" sz="1200" dirty="0" smtClean="0"/>
              <a:t> </a:t>
            </a:r>
            <a:r>
              <a:rPr lang="en-US" sz="1200" dirty="0" err="1" smtClean="0"/>
              <a:t>sama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n, </a:t>
            </a:r>
            <a:r>
              <a:rPr lang="en-US" sz="1200" dirty="0" err="1" smtClean="0"/>
              <a:t>maka</a:t>
            </a:r>
            <a:r>
              <a:rPr lang="en-US" sz="1200" dirty="0" smtClean="0"/>
              <a:t> J = 1 </a:t>
            </a:r>
            <a:r>
              <a:rPr lang="en-US" sz="1200" dirty="0" err="1" smtClean="0"/>
              <a:t>dan</a:t>
            </a:r>
            <a:r>
              <a:rPr lang="en-US" sz="1200" dirty="0" smtClean="0"/>
              <a:t>  J = n. 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3572374" cy="3286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42" y="685800"/>
            <a:ext cx="351155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4926330" cy="57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6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2384"/>
            <a:ext cx="8229600" cy="2600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Mari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ambil</a:t>
            </a:r>
            <a:r>
              <a:rPr lang="en-US" sz="1200" dirty="0" smtClean="0"/>
              <a:t> </a:t>
            </a:r>
            <a:r>
              <a:rPr lang="en-US" sz="1200" dirty="0" err="1" smtClean="0"/>
              <a:t>sampel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,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 </a:t>
            </a:r>
            <a:r>
              <a:rPr lang="en-US" sz="1200" dirty="0" err="1" smtClean="0"/>
              <a:t>pola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dibentuk</a:t>
            </a:r>
            <a:r>
              <a:rPr lang="en-US" sz="1200" dirty="0" smtClean="0"/>
              <a:t>. </a:t>
            </a:r>
            <a:r>
              <a:rPr lang="en-US" sz="1200" dirty="0" err="1" smtClean="0"/>
              <a:t>Misal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[9,1],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9, </a:t>
            </a:r>
            <a:r>
              <a:rPr lang="en-US" sz="1200" dirty="0" err="1" smtClean="0"/>
              <a:t>dan</a:t>
            </a:r>
            <a:r>
              <a:rPr lang="en-US" sz="1200" dirty="0" smtClean="0"/>
              <a:t> J = 1, </a:t>
            </a:r>
            <a:r>
              <a:rPr lang="en-US" sz="1200" dirty="0" err="1" smtClean="0"/>
              <a:t>atau</a:t>
            </a:r>
            <a:r>
              <a:rPr lang="en-US" sz="1200" dirty="0" smtClean="0"/>
              <a:t> [9,2]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9, </a:t>
            </a:r>
            <a:r>
              <a:rPr lang="en-US" sz="1200" dirty="0" err="1" smtClean="0"/>
              <a:t>dan</a:t>
            </a:r>
            <a:r>
              <a:rPr lang="en-US" sz="1200" dirty="0" smtClean="0"/>
              <a:t> J=2. 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mengambil</a:t>
            </a:r>
            <a:r>
              <a:rPr lang="en-US" sz="1200" dirty="0" smtClean="0"/>
              <a:t> </a:t>
            </a:r>
            <a:r>
              <a:rPr lang="en-US" sz="1200" dirty="0" err="1" smtClean="0"/>
              <a:t>kesimpulan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I &gt; 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Garis</a:t>
            </a:r>
            <a:r>
              <a:rPr lang="en-US" sz="1200" dirty="0" smtClean="0"/>
              <a:t> miring yang </a:t>
            </a:r>
            <a:r>
              <a:rPr lang="en-US" sz="1200" dirty="0" err="1" smtClean="0"/>
              <a:t>dibentuk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mirip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no 1.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ketahui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no 1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 = 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Dari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no 6 </a:t>
            </a:r>
            <a:r>
              <a:rPr lang="en-US" sz="1200" dirty="0" err="1" smtClean="0"/>
              <a:t>dan</a:t>
            </a:r>
            <a:r>
              <a:rPr lang="en-US" sz="1200" dirty="0" smtClean="0"/>
              <a:t> 7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,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kodisi</a:t>
            </a:r>
            <a:r>
              <a:rPr lang="en-US" sz="1200" dirty="0" smtClean="0"/>
              <a:t> I &gt;= J.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685800"/>
            <a:ext cx="3410426" cy="3286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64865"/>
            <a:ext cx="334374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6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5715000" cy="50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7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2384"/>
            <a:ext cx="8229600" cy="2600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Mari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ambil</a:t>
            </a:r>
            <a:r>
              <a:rPr lang="en-US" sz="1200" dirty="0" smtClean="0"/>
              <a:t> </a:t>
            </a:r>
            <a:r>
              <a:rPr lang="en-US" sz="1200" dirty="0" err="1" smtClean="0"/>
              <a:t>sampel</a:t>
            </a:r>
            <a:r>
              <a:rPr lang="en-US" sz="1200" dirty="0" smtClean="0"/>
              <a:t> </a:t>
            </a:r>
            <a:r>
              <a:rPr lang="en-US" sz="1200" dirty="0" err="1" smtClean="0"/>
              <a:t>beberapa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,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lihat</a:t>
            </a:r>
            <a:r>
              <a:rPr lang="en-US" sz="1200" dirty="0" smtClean="0"/>
              <a:t> </a:t>
            </a:r>
            <a:r>
              <a:rPr lang="en-US" sz="1200" dirty="0" err="1" smtClean="0"/>
              <a:t>pola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dibentuk</a:t>
            </a:r>
            <a:r>
              <a:rPr lang="en-US" sz="1200" dirty="0" smtClean="0"/>
              <a:t>. </a:t>
            </a:r>
            <a:r>
              <a:rPr lang="en-US" sz="1200" dirty="0" err="1" smtClean="0"/>
              <a:t>Misal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[9,1],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9, </a:t>
            </a:r>
            <a:r>
              <a:rPr lang="en-US" sz="1200" dirty="0" err="1" smtClean="0"/>
              <a:t>dan</a:t>
            </a:r>
            <a:r>
              <a:rPr lang="en-US" sz="1200" dirty="0" smtClean="0"/>
              <a:t> J = 1, </a:t>
            </a:r>
            <a:r>
              <a:rPr lang="en-US" sz="1200" dirty="0" err="1" smtClean="0"/>
              <a:t>atau</a:t>
            </a:r>
            <a:r>
              <a:rPr lang="en-US" sz="1200" dirty="0" smtClean="0"/>
              <a:t> [9,2] </a:t>
            </a:r>
            <a:r>
              <a:rPr lang="en-US" sz="1200" dirty="0" err="1" smtClean="0"/>
              <a:t>maka</a:t>
            </a:r>
            <a:r>
              <a:rPr lang="en-US" sz="1200" dirty="0" smtClean="0"/>
              <a:t> I = 9, </a:t>
            </a:r>
            <a:r>
              <a:rPr lang="en-US" sz="1200" dirty="0" err="1" smtClean="0"/>
              <a:t>dan</a:t>
            </a:r>
            <a:r>
              <a:rPr lang="en-US" sz="1200" dirty="0" smtClean="0"/>
              <a:t> J=2. Dari </a:t>
            </a:r>
            <a:r>
              <a:rPr lang="en-US" sz="1200" dirty="0" err="1" smtClean="0"/>
              <a:t>kedua</a:t>
            </a:r>
            <a:r>
              <a:rPr lang="en-US" sz="1200" dirty="0" smtClean="0"/>
              <a:t> </a:t>
            </a:r>
            <a:r>
              <a:rPr lang="en-US" sz="1200" dirty="0" err="1" smtClean="0"/>
              <a:t>titik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mengambil</a:t>
            </a:r>
            <a:r>
              <a:rPr lang="en-US" sz="1200" dirty="0" smtClean="0"/>
              <a:t> </a:t>
            </a:r>
            <a:r>
              <a:rPr lang="en-US" sz="1200" dirty="0" err="1" smtClean="0"/>
              <a:t>kesimpulan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I &gt; J.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Garis</a:t>
            </a:r>
            <a:r>
              <a:rPr lang="en-US" sz="1200" dirty="0" smtClean="0"/>
              <a:t> miring yang </a:t>
            </a:r>
            <a:r>
              <a:rPr lang="en-US" sz="1200" dirty="0" err="1" smtClean="0"/>
              <a:t>dibentuk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mirip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no 2.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ketahui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no 2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 = n – j + 1.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Dari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no 6 </a:t>
            </a:r>
            <a:r>
              <a:rPr lang="en-US" sz="1200" dirty="0" err="1" smtClean="0"/>
              <a:t>dan</a:t>
            </a:r>
            <a:r>
              <a:rPr lang="en-US" sz="1200" dirty="0" smtClean="0"/>
              <a:t> 7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simpulkan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,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menghasilkan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kodisi</a:t>
            </a:r>
            <a:r>
              <a:rPr lang="en-US" sz="1200" dirty="0" smtClean="0"/>
              <a:t> I &gt;= n – j + 1.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685800"/>
            <a:ext cx="3343742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34374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 smtClean="0"/>
              <a:t>7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85800"/>
            <a:ext cx="591122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274"/>
            <a:ext cx="8229600" cy="292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bari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/>
              <a:t>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I &lt;=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I = 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&lt;= n-j + 1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I = n-j+1;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Sedangkan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kebalikan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 &gt;=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areanya</a:t>
            </a:r>
            <a:r>
              <a:rPr lang="en-US" sz="1200" dirty="0" smtClean="0"/>
              <a:t> </a:t>
            </a:r>
            <a:r>
              <a:rPr lang="en-US" sz="1200" dirty="0" err="1" smtClean="0"/>
              <a:t>berada</a:t>
            </a:r>
            <a:r>
              <a:rPr lang="en-US" sz="1200" dirty="0" smtClean="0"/>
              <a:t>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&gt;= n-j+1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areanya</a:t>
            </a:r>
            <a:r>
              <a:rPr lang="en-US" sz="1200" dirty="0" smtClean="0"/>
              <a:t> </a:t>
            </a:r>
            <a:r>
              <a:rPr lang="en-US" sz="1200" dirty="0" err="1" smtClean="0"/>
              <a:t>berada</a:t>
            </a:r>
            <a:r>
              <a:rPr lang="en-US" sz="1200" dirty="0" smtClean="0"/>
              <a:t>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=n-j+1.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1038"/>
            <a:ext cx="2971800" cy="2963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72171"/>
            <a:ext cx="3124200" cy="28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8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799"/>
            <a:ext cx="5105400" cy="57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9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274"/>
            <a:ext cx="8229600" cy="292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bari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/>
              <a:t>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kiri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kanan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kiri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I &gt;=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&lt;= n-j + 1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=n-j+1;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Sedangkan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kanan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kebalikan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atas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 &lt;=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area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&gt;= n-j+1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area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=n-j+1.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1"/>
            <a:ext cx="2941470" cy="2958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14400"/>
            <a:ext cx="2762962" cy="27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</a:t>
            </a:r>
            <a:r>
              <a:rPr lang="en-US" sz="1800" dirty="0"/>
              <a:t>9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1990"/>
            <a:ext cx="4876800" cy="57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Materi</a:t>
            </a:r>
            <a:r>
              <a:rPr lang="en-US" sz="1800" dirty="0" smtClean="0"/>
              <a:t> Logic</a:t>
            </a:r>
            <a:r>
              <a:rPr lang="en-US" sz="1800" dirty="0" smtClean="0"/>
              <a:t> 10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274"/>
            <a:ext cx="8229600" cy="292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Dari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simpulkan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Bentuk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dimensi</a:t>
            </a:r>
            <a:r>
              <a:rPr lang="en-US" sz="1200" dirty="0"/>
              <a:t> </a:t>
            </a:r>
            <a:r>
              <a:rPr lang="en-US" sz="1200" dirty="0" err="1"/>
              <a:t>memerukan</a:t>
            </a:r>
            <a:r>
              <a:rPr lang="en-US" sz="1200" dirty="0"/>
              <a:t> minimal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perulangan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Kita </a:t>
            </a:r>
            <a:r>
              <a:rPr lang="en-US" sz="1200" dirty="0" err="1"/>
              <a:t>buat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koordinat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persamaan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dirty="0" smtClean="0"/>
              <a:t>lulus, </a:t>
            </a:r>
            <a:r>
              <a:rPr lang="en-US" sz="1200" b="1" i="1" dirty="0" err="1" smtClean="0"/>
              <a:t>baris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koma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kolom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buat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diwaliki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diwakili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variable </a:t>
            </a:r>
            <a:r>
              <a:rPr lang="en-US" sz="1200" dirty="0" smtClean="0"/>
              <a:t>J,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maksimal</a:t>
            </a:r>
            <a:r>
              <a:rPr lang="en-US" sz="1200" dirty="0" smtClean="0"/>
              <a:t> di </a:t>
            </a:r>
            <a:r>
              <a:rPr lang="en-US" sz="1200" dirty="0" err="1" smtClean="0"/>
              <a:t>wakili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n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Kita </a:t>
            </a:r>
            <a:r>
              <a:rPr lang="en-US" sz="1200" dirty="0" err="1" smtClean="0"/>
              <a:t>tentukan</a:t>
            </a:r>
            <a:r>
              <a:rPr lang="en-US" sz="1200" dirty="0" smtClean="0"/>
              <a:t> </a:t>
            </a:r>
            <a:r>
              <a:rPr lang="en-US" sz="1200" dirty="0" err="1" smtClean="0"/>
              <a:t>terlebih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dahulu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variable </a:t>
            </a:r>
            <a:r>
              <a:rPr lang="en-US" sz="1200" dirty="0" err="1" smtClean="0"/>
              <a:t>nT</a:t>
            </a:r>
            <a:r>
              <a:rPr lang="en-US" sz="1200" dirty="0" smtClean="0"/>
              <a:t>, yang </a:t>
            </a:r>
            <a:r>
              <a:rPr lang="en-US" sz="1200" dirty="0" err="1" smtClean="0"/>
              <a:t>didapat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nT</a:t>
            </a:r>
            <a:r>
              <a:rPr lang="en-US" sz="1200" dirty="0" smtClean="0"/>
              <a:t> = (n+1)/2.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bari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 smtClean="0"/>
              <a:t>dua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/>
              <a:t>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1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1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batasi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I &gt;=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dibawah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&lt;= 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Sedangkan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2adalah </a:t>
            </a:r>
            <a:r>
              <a:rPr lang="en-US" sz="1200" dirty="0" err="1" smtClean="0"/>
              <a:t>kebalikan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1,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 smtClean="0"/>
              <a:t>batas</a:t>
            </a:r>
            <a:r>
              <a:rPr lang="en-US" sz="1200" dirty="0" smtClean="0"/>
              <a:t> area </a:t>
            </a:r>
            <a:r>
              <a:rPr lang="en-US" sz="1200" dirty="0" err="1" smtClean="0"/>
              <a:t>bangun</a:t>
            </a:r>
            <a:r>
              <a:rPr lang="en-US" sz="1200" dirty="0" smtClean="0"/>
              <a:t> </a:t>
            </a:r>
            <a:r>
              <a:rPr lang="en-US" sz="1200" dirty="0" err="1" smtClean="0"/>
              <a:t>bawah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I &lt;= j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=j </a:t>
            </a:r>
            <a:r>
              <a:rPr lang="en-US" sz="1200" dirty="0" err="1" smtClean="0"/>
              <a:t>dan</a:t>
            </a:r>
            <a:r>
              <a:rPr lang="en-US" sz="1200" dirty="0" smtClean="0"/>
              <a:t> I &gt;= </a:t>
            </a:r>
            <a:r>
              <a:rPr lang="en-US" sz="1200" dirty="0" err="1" smtClean="0"/>
              <a:t>nT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baris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1" y="655320"/>
            <a:ext cx="2975610" cy="2891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685800"/>
            <a:ext cx="3007382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Hello Word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menjalankan</a:t>
            </a:r>
            <a:r>
              <a:rPr lang="en-US" sz="1200" dirty="0" smtClean="0"/>
              <a:t> </a:t>
            </a:r>
            <a:r>
              <a:rPr lang="en-US" sz="1200" b="1" i="1" dirty="0" smtClean="0"/>
              <a:t>console application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Start Visual Studio.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Pada</a:t>
            </a:r>
            <a:r>
              <a:rPr lang="en-US" sz="1200" dirty="0" smtClean="0"/>
              <a:t> menu bar, </a:t>
            </a:r>
            <a:r>
              <a:rPr lang="en-US" sz="1200" dirty="0" err="1" smtClean="0"/>
              <a:t>pilih</a:t>
            </a:r>
            <a:r>
              <a:rPr lang="en-US" sz="1200" dirty="0" smtClean="0"/>
              <a:t> File, New, Project . Kotak dialog </a:t>
            </a:r>
            <a:r>
              <a:rPr lang="en-US" sz="1200" b="1" i="1" dirty="0" smtClean="0"/>
              <a:t>New </a:t>
            </a:r>
            <a:r>
              <a:rPr lang="en-US" sz="1200" b="1" i="1" dirty="0"/>
              <a:t>Project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terbuka</a:t>
            </a:r>
            <a:r>
              <a:rPr lang="en-US" sz="1200" dirty="0" smtClean="0"/>
              <a:t>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Ekspan</a:t>
            </a:r>
            <a:r>
              <a:rPr lang="en-US" sz="1200" dirty="0" smtClean="0"/>
              <a:t> </a:t>
            </a:r>
            <a:r>
              <a:rPr lang="en-US" sz="1200" b="1" i="1" dirty="0" smtClean="0"/>
              <a:t>Installed</a:t>
            </a:r>
            <a:r>
              <a:rPr lang="en-US" sz="1200" dirty="0"/>
              <a:t>, </a:t>
            </a:r>
            <a:r>
              <a:rPr lang="en-US" sz="1200" dirty="0" err="1" smtClean="0"/>
              <a:t>ekspan</a:t>
            </a:r>
            <a:r>
              <a:rPr lang="en-US" sz="1200" dirty="0" smtClean="0"/>
              <a:t> </a:t>
            </a:r>
            <a:r>
              <a:rPr lang="en-US" sz="1200" b="1" i="1" dirty="0" smtClean="0"/>
              <a:t>Templates</a:t>
            </a:r>
            <a:r>
              <a:rPr lang="en-US" sz="1200" dirty="0"/>
              <a:t>, </a:t>
            </a:r>
            <a:r>
              <a:rPr lang="en-US" sz="1200" dirty="0" err="1" smtClean="0"/>
              <a:t>ekspan</a:t>
            </a:r>
            <a:r>
              <a:rPr lang="en-US" sz="1200" dirty="0" smtClean="0"/>
              <a:t> </a:t>
            </a:r>
            <a:r>
              <a:rPr lang="en-US" sz="1200" b="1" i="1" dirty="0" smtClean="0"/>
              <a:t>Visual </a:t>
            </a:r>
            <a:r>
              <a:rPr lang="en-US" sz="1200" b="1" i="1" dirty="0"/>
              <a:t>C#</a:t>
            </a:r>
            <a:r>
              <a:rPr lang="en-US" sz="1200" dirty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pilih</a:t>
            </a:r>
            <a:r>
              <a:rPr lang="en-US" sz="1200" dirty="0" smtClean="0"/>
              <a:t> </a:t>
            </a:r>
            <a:r>
              <a:rPr lang="en-US" sz="1200" b="1" i="1" dirty="0" smtClean="0"/>
              <a:t>Console </a:t>
            </a:r>
            <a:r>
              <a:rPr lang="en-US" sz="1200" b="1" i="1" dirty="0"/>
              <a:t>Application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Pada</a:t>
            </a:r>
            <a:r>
              <a:rPr lang="en-US" sz="1200" dirty="0" smtClean="0"/>
              <a:t> box </a:t>
            </a:r>
            <a:r>
              <a:rPr lang="en-US" sz="1200" b="1" i="1" dirty="0" smtClean="0"/>
              <a:t>Name</a:t>
            </a:r>
            <a:r>
              <a:rPr lang="en-US" sz="1200" dirty="0" smtClean="0"/>
              <a:t>, </a:t>
            </a:r>
            <a:r>
              <a:rPr lang="en-US" sz="1200" dirty="0" err="1" smtClean="0"/>
              <a:t>tulis</a:t>
            </a:r>
            <a:r>
              <a:rPr lang="en-US" sz="1200" dirty="0" smtClean="0"/>
              <a:t> </a:t>
            </a:r>
            <a:r>
              <a:rPr lang="en-US" sz="1200" dirty="0" err="1" smtClean="0"/>
              <a:t>nama</a:t>
            </a:r>
            <a:r>
              <a:rPr lang="en-US" sz="1200" dirty="0" smtClean="0"/>
              <a:t> project </a:t>
            </a:r>
            <a:r>
              <a:rPr lang="en-US" sz="1200" dirty="0" err="1" smtClean="0"/>
              <a:t>anda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spesifik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pilih</a:t>
            </a:r>
            <a:r>
              <a:rPr lang="en-US" sz="1200" dirty="0" smtClean="0"/>
              <a:t> </a:t>
            </a:r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b="1" i="1" dirty="0" smtClean="0"/>
              <a:t>OK</a:t>
            </a:r>
            <a:r>
              <a:rPr lang="en-US" sz="1200" dirty="0" smtClean="0"/>
              <a:t>. </a:t>
            </a:r>
            <a:r>
              <a:rPr lang="en-US" sz="1200" dirty="0" err="1" smtClean="0"/>
              <a:t>Maka</a:t>
            </a:r>
            <a:r>
              <a:rPr lang="en-US" sz="1200" dirty="0" smtClean="0"/>
              <a:t> project </a:t>
            </a:r>
            <a:r>
              <a:rPr lang="en-US" sz="1200" dirty="0" err="1" smtClean="0"/>
              <a:t>baru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muncul</a:t>
            </a:r>
            <a:r>
              <a:rPr lang="en-US" sz="1200" dirty="0" smtClean="0"/>
              <a:t> di </a:t>
            </a:r>
            <a:r>
              <a:rPr lang="en-US" sz="1200" b="1" i="1" dirty="0" smtClean="0"/>
              <a:t>Solution </a:t>
            </a:r>
            <a:r>
              <a:rPr lang="en-US" sz="1200" b="1" i="1" dirty="0"/>
              <a:t>Explorer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b="1" i="1" dirty="0" err="1"/>
              <a:t>Program.cs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terbuka</a:t>
            </a:r>
            <a:r>
              <a:rPr lang="en-US" sz="1200" dirty="0" smtClean="0"/>
              <a:t> di </a:t>
            </a:r>
            <a:r>
              <a:rPr lang="en-US" sz="1200" b="1" i="1" dirty="0" smtClean="0"/>
              <a:t>Code </a:t>
            </a:r>
            <a:r>
              <a:rPr lang="en-US" sz="1200" b="1" i="1" dirty="0"/>
              <a:t>Editor</a:t>
            </a:r>
            <a:r>
              <a:rPr lang="en-US" sz="1200" dirty="0"/>
              <a:t>, </a:t>
            </a:r>
            <a:r>
              <a:rPr lang="en-US" sz="1200" dirty="0" err="1" smtClean="0"/>
              <a:t>buka</a:t>
            </a:r>
            <a:r>
              <a:rPr lang="en-US" sz="1200" dirty="0" smtClean="0"/>
              <a:t> </a:t>
            </a:r>
            <a:r>
              <a:rPr lang="en-US" sz="1200" b="1" i="1" dirty="0" smtClean="0"/>
              <a:t>shortcut</a:t>
            </a:r>
            <a:r>
              <a:rPr lang="en-US" sz="1200" dirty="0" smtClean="0"/>
              <a:t> </a:t>
            </a:r>
            <a:r>
              <a:rPr lang="en-US" sz="1200" dirty="0"/>
              <a:t>menu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b="1" i="1" dirty="0" err="1"/>
              <a:t>Program.cs</a:t>
            </a:r>
            <a:r>
              <a:rPr lang="en-US" sz="1200" dirty="0"/>
              <a:t> </a:t>
            </a:r>
            <a:r>
              <a:rPr lang="en-US" sz="1200" dirty="0" smtClean="0"/>
              <a:t>di </a:t>
            </a:r>
            <a:r>
              <a:rPr lang="en-US" sz="1200" b="1" i="1" dirty="0"/>
              <a:t>Solution Explorer</a:t>
            </a:r>
            <a:r>
              <a:rPr lang="en-US" sz="1200" dirty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pilih</a:t>
            </a:r>
            <a:r>
              <a:rPr lang="en-US" sz="1200" dirty="0" smtClean="0"/>
              <a:t> </a:t>
            </a:r>
            <a:r>
              <a:rPr lang="en-US" sz="1200" b="1" i="1" dirty="0" smtClean="0"/>
              <a:t>View </a:t>
            </a:r>
            <a:r>
              <a:rPr lang="en-US" sz="1200" b="1" i="1" dirty="0"/>
              <a:t>Code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/>
              <a:t>Tulis</a:t>
            </a:r>
            <a:r>
              <a:rPr lang="en-US" sz="1200" dirty="0" smtClean="0"/>
              <a:t> </a:t>
            </a:r>
            <a:r>
              <a:rPr lang="en-US" sz="1200" dirty="0" err="1" smtClean="0"/>
              <a:t>ulang</a:t>
            </a:r>
            <a:r>
              <a:rPr lang="en-US" sz="1200" dirty="0" smtClean="0"/>
              <a:t> code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b="1" i="1" dirty="0" err="1" smtClean="0"/>
              <a:t>Program.cs</a:t>
            </a:r>
            <a:r>
              <a:rPr lang="en-US" sz="1200" dirty="0" smtClean="0"/>
              <a:t> 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kode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</a:t>
            </a:r>
            <a:r>
              <a:rPr lang="en-US" sz="1200" b="1" i="1" dirty="0"/>
              <a:t>F5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</a:t>
            </a:r>
            <a:r>
              <a:rPr lang="en-US" sz="1200" dirty="0" err="1"/>
              <a:t>proyek</a:t>
            </a:r>
            <a:r>
              <a:rPr lang="en-US" sz="1200" dirty="0"/>
              <a:t>.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jendela</a:t>
            </a:r>
            <a:r>
              <a:rPr lang="en-US" sz="1200" dirty="0"/>
              <a:t> </a:t>
            </a:r>
            <a:r>
              <a:rPr lang="en-US" sz="1200" b="1" i="1" dirty="0"/>
              <a:t>Command Prompt </a:t>
            </a:r>
            <a:r>
              <a:rPr lang="en-US" sz="1200" dirty="0" err="1"/>
              <a:t>muncul</a:t>
            </a:r>
            <a:r>
              <a:rPr lang="en-US" sz="1200" dirty="0"/>
              <a:t>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garis</a:t>
            </a:r>
            <a:r>
              <a:rPr lang="en-US" sz="1200" dirty="0"/>
              <a:t> </a:t>
            </a:r>
            <a:r>
              <a:rPr lang="en-US" sz="1200" b="1" i="1" dirty="0"/>
              <a:t>Hello World</a:t>
            </a:r>
            <a:r>
              <a:rPr lang="en-US" sz="1200" dirty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391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 program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C#.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HelloWorld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Hello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void Main()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Menjaga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windows console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buka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 debug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any key to exit.");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26048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Code </a:t>
            </a:r>
            <a:r>
              <a:rPr lang="en-US" sz="1800" dirty="0" err="1" smtClean="0"/>
              <a:t>Soal</a:t>
            </a:r>
            <a:r>
              <a:rPr lang="en-US" sz="1800" dirty="0" smtClean="0"/>
              <a:t> 10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4621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9465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Keterangan</a:t>
            </a:r>
            <a:r>
              <a:rPr lang="en-US" sz="1800" dirty="0" smtClean="0"/>
              <a:t> Program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Comment / </a:t>
            </a:r>
            <a:r>
              <a:rPr lang="en-US" sz="1200" dirty="0" err="1" smtClean="0"/>
              <a:t>Komentar</a:t>
            </a:r>
            <a:endParaRPr lang="en-US" sz="1200" dirty="0" smtClean="0"/>
          </a:p>
          <a:p>
            <a:pPr marL="625475" indent="-266700">
              <a:buFont typeface="Wingdings" panose="05000000000000000000" pitchFamily="2" charset="2"/>
              <a:buChar char="ü"/>
            </a:pP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komentar</a:t>
            </a:r>
            <a:r>
              <a:rPr lang="en-US" sz="1200" dirty="0"/>
              <a:t>. </a:t>
            </a:r>
            <a:r>
              <a:rPr lang="en-US" sz="1200" dirty="0" err="1"/>
              <a:t>Karakter</a:t>
            </a:r>
            <a:r>
              <a:rPr lang="en-US" sz="1200" dirty="0"/>
              <a:t> // </a:t>
            </a:r>
            <a:r>
              <a:rPr lang="en-US" sz="1200" dirty="0" err="1"/>
              <a:t>mengkonversi</a:t>
            </a:r>
            <a:r>
              <a:rPr lang="en-US" sz="1200" dirty="0"/>
              <a:t> </a:t>
            </a:r>
            <a:r>
              <a:rPr lang="en-US" sz="1200" dirty="0" err="1"/>
              <a:t>sisa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komentar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Sebuah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Hello World! program di C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</a:t>
            </a:r>
          </a:p>
          <a:p>
            <a:pPr marL="358775" indent="0">
              <a:buNone/>
            </a:pPr>
            <a:endParaRPr lang="en-US" sz="1200" dirty="0" smtClean="0"/>
          </a:p>
          <a:p>
            <a:pPr marL="625475" indent="-266700">
              <a:buFont typeface="Wingdings" panose="05000000000000000000" pitchFamily="2" charset="2"/>
              <a:buChar char="ü"/>
            </a:pP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mengomentari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blok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melampirkan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/ * </a:t>
            </a:r>
            <a:r>
              <a:rPr lang="en-US" sz="1200" dirty="0" err="1"/>
              <a:t>dan</a:t>
            </a:r>
            <a:r>
              <a:rPr lang="en-US" sz="1200" dirty="0"/>
              <a:t> * / </a:t>
            </a:r>
            <a:r>
              <a:rPr lang="en-US" sz="1200" dirty="0" err="1"/>
              <a:t>karakter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ditunjukkan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 * A "Hello World!" Program di C #.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"Hello World!" di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*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358775" indent="0">
              <a:buNone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Main Method</a:t>
            </a:r>
          </a:p>
          <a:p>
            <a:pPr marL="625475" indent="-266700">
              <a:buFont typeface="Wingdings" panose="05000000000000000000" pitchFamily="2" charset="2"/>
              <a:buChar char="ü"/>
            </a:pPr>
            <a:r>
              <a:rPr lang="en-US" sz="1200" dirty="0"/>
              <a:t>C # console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di </a:t>
            </a:r>
            <a:r>
              <a:rPr lang="en-US" sz="1200" dirty="0" err="1"/>
              <a:t>mana</a:t>
            </a:r>
            <a:r>
              <a:rPr lang="en-US" sz="1200" dirty="0"/>
              <a:t>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berakhir</a:t>
            </a:r>
            <a:r>
              <a:rPr lang="en-US" sz="1200" dirty="0"/>
              <a:t>.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di </a:t>
            </a:r>
            <a:r>
              <a:rPr lang="en-US" sz="1200" dirty="0" err="1"/>
              <a:t>mana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melaksanakan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endParaRPr lang="en-US" sz="1200" dirty="0" smtClean="0"/>
          </a:p>
          <a:p>
            <a:pPr marL="530225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Berupa</a:t>
            </a:r>
            <a:r>
              <a:rPr lang="en-US" sz="1200" dirty="0" smtClean="0"/>
              <a:t> void.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8775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225" indent="-1714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merukapan</a:t>
            </a:r>
            <a:r>
              <a:rPr lang="en-US" sz="1200" dirty="0" smtClean="0"/>
              <a:t> type data integer.</a:t>
            </a:r>
            <a:endParaRPr lang="en-US" sz="1200" dirty="0"/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2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/>
              <a:t>Lanjutan</a:t>
            </a:r>
            <a:r>
              <a:rPr lang="en-US" sz="1800" dirty="0"/>
              <a:t> 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530225" indent="-171450">
              <a:buFont typeface="Wingdings" panose="05000000000000000000" pitchFamily="2" charset="2"/>
              <a:buChar char="ü"/>
            </a:pPr>
            <a:r>
              <a:rPr lang="en-US" sz="1200" dirty="0" err="1" smtClean="0">
                <a:cs typeface="Courier New" panose="02070309020205020404" pitchFamily="49" charset="0"/>
              </a:rPr>
              <a:t>Dengan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salah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satu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dari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jenis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kembali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dapat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mengambil</a:t>
            </a:r>
            <a:r>
              <a:rPr lang="en-US" sz="1200" dirty="0" smtClean="0"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cs typeface="Courier New" panose="02070309020205020404" pitchFamily="49" charset="0"/>
              </a:rPr>
              <a:t>argumen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pPr marL="358775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358775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8775" indent="0">
              <a:buNone/>
            </a:pPr>
            <a:r>
              <a:rPr lang="en-US" sz="1200" dirty="0"/>
              <a:t>Parameter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</a:t>
            </a:r>
            <a:r>
              <a:rPr lang="en-US" sz="1200" dirty="0" err="1"/>
              <a:t>args</a:t>
            </a:r>
            <a:r>
              <a:rPr lang="en-US" sz="1200" dirty="0"/>
              <a:t>,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array string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argumen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program.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di C ++, array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executable (exe) file</a:t>
            </a:r>
            <a:r>
              <a:rPr lang="en-US" sz="1200" dirty="0" smtClean="0"/>
              <a:t>.</a:t>
            </a:r>
          </a:p>
          <a:p>
            <a:pPr marL="358775" indent="0">
              <a:buNone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/>
              <a:t>Input Output</a:t>
            </a:r>
          </a:p>
          <a:p>
            <a:pPr marL="357188" indent="0">
              <a:buNone/>
            </a:pPr>
            <a:r>
              <a:rPr lang="en-US" sz="1200" dirty="0"/>
              <a:t>C # program </a:t>
            </a:r>
            <a:r>
              <a:rPr lang="en-US" sz="1200" dirty="0" err="1"/>
              <a:t>umumnya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layanan</a:t>
            </a:r>
            <a:r>
              <a:rPr lang="en-US" sz="1200" dirty="0"/>
              <a:t> input / output yang </a:t>
            </a:r>
            <a:r>
              <a:rPr lang="en-US" sz="1200" dirty="0" err="1"/>
              <a:t>disediakan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perpustakaan</a:t>
            </a:r>
            <a:r>
              <a:rPr lang="en-US" sz="1200" dirty="0"/>
              <a:t> run-time </a:t>
            </a:r>
            <a:r>
              <a:rPr lang="en-US" sz="1200" dirty="0" err="1"/>
              <a:t>dari</a:t>
            </a:r>
            <a:r>
              <a:rPr lang="en-US" sz="1200" dirty="0"/>
              <a:t> .NET Framework.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("Hello World!");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b="1" i="1" dirty="0"/>
              <a:t>method</a:t>
            </a:r>
            <a:r>
              <a:rPr lang="en-US" sz="1200" dirty="0"/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b="1" i="1" dirty="0"/>
              <a:t>method output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</a:t>
            </a:r>
            <a:r>
              <a:rPr lang="en-US" sz="1200" b="1" i="1" dirty="0"/>
              <a:t>Console</a:t>
            </a:r>
            <a:r>
              <a:rPr lang="en-US" sz="1200" dirty="0"/>
              <a:t> di library run-time.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parameter </a:t>
            </a:r>
            <a:r>
              <a:rPr lang="en-US" sz="1200" b="1" i="1" dirty="0"/>
              <a:t>string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</a:t>
            </a:r>
            <a:r>
              <a:rPr lang="en-US" sz="1200" dirty="0" err="1"/>
              <a:t>keluaran</a:t>
            </a:r>
            <a:r>
              <a:rPr lang="en-US" sz="1200" dirty="0"/>
              <a:t> </a:t>
            </a:r>
            <a:r>
              <a:rPr lang="en-US" sz="1200" dirty="0" err="1"/>
              <a:t>diikuti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baris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. </a:t>
            </a:r>
            <a:r>
              <a:rPr lang="en-US" sz="1200" b="1" i="1" dirty="0"/>
              <a:t>Method Console </a:t>
            </a:r>
            <a:r>
              <a:rPr lang="en-US" sz="1200" dirty="0"/>
              <a:t>lain yang </a:t>
            </a:r>
            <a:r>
              <a:rPr lang="en-US" sz="1200" dirty="0" err="1"/>
              <a:t>tersedia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input </a:t>
            </a:r>
            <a:r>
              <a:rPr lang="en-US" sz="1200" dirty="0" err="1"/>
              <a:t>dan</a:t>
            </a:r>
            <a:r>
              <a:rPr lang="en-US" sz="1200" dirty="0"/>
              <a:t> output yang </a:t>
            </a:r>
            <a:r>
              <a:rPr lang="en-US" sz="1200" dirty="0" err="1"/>
              <a:t>berbeda</a:t>
            </a:r>
            <a:r>
              <a:rPr lang="en-US" sz="1200" dirty="0"/>
              <a:t>.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b="1" i="1" dirty="0"/>
              <a:t>System</a:t>
            </a:r>
            <a:r>
              <a:rPr lang="en-US" sz="1200" dirty="0"/>
              <a:t>; </a:t>
            </a:r>
            <a:r>
              <a:rPr lang="en-US" sz="1200" dirty="0" err="1"/>
              <a:t>direktif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program,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kualifikasi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. </a:t>
            </a:r>
            <a:r>
              <a:rPr lang="en-US" sz="1200" dirty="0" err="1"/>
              <a:t>Misalnya</a:t>
            </a:r>
            <a:r>
              <a:rPr lang="en-US" sz="1200" dirty="0"/>
              <a:t>,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mengmanggil</a:t>
            </a:r>
            <a:r>
              <a:rPr lang="en-US" sz="1200" dirty="0"/>
              <a:t> </a:t>
            </a:r>
            <a:r>
              <a:rPr lang="en-US" sz="1200" b="1" i="1" dirty="0" err="1"/>
              <a:t>Console.WriteLine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b="1" i="1" dirty="0" err="1"/>
              <a:t>System.Console.WriteLine</a:t>
            </a:r>
            <a:r>
              <a:rPr lang="en-US" sz="1200" dirty="0" smtClean="0"/>
              <a:t>:</a:t>
            </a:r>
          </a:p>
          <a:p>
            <a:pPr marL="357188" indent="0">
              <a:buNone/>
            </a:pPr>
            <a:endParaRPr lang="en-US" sz="1200" dirty="0" smtClean="0"/>
          </a:p>
          <a:p>
            <a:pPr marL="35718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System;</a:t>
            </a:r>
          </a:p>
          <a:p>
            <a:pPr marL="35718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357188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006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6556</Words>
  <Application>Microsoft Office PowerPoint</Application>
  <PresentationFormat>On-screen Show (4:3)</PresentationFormat>
  <Paragraphs>854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Courier New</vt:lpstr>
      <vt:lpstr>Wingdings</vt:lpstr>
      <vt:lpstr>Office Theme</vt:lpstr>
      <vt:lpstr>C# Structure &amp; Control Flow I</vt:lpstr>
      <vt:lpstr>Pengenalan Visual Studio</vt:lpstr>
      <vt:lpstr>Visual Studio 2013</vt:lpstr>
      <vt:lpstr>Lanjutan …</vt:lpstr>
      <vt:lpstr>Lanjutan …</vt:lpstr>
      <vt:lpstr>Hello World</vt:lpstr>
      <vt:lpstr>Hello Word</vt:lpstr>
      <vt:lpstr>Keterangan Program</vt:lpstr>
      <vt:lpstr>Lanjutan …</vt:lpstr>
      <vt:lpstr>Tipe Data, Variable , Konstanta</vt:lpstr>
      <vt:lpstr>Data Type</vt:lpstr>
      <vt:lpstr>Lanjutan …</vt:lpstr>
      <vt:lpstr>Variable</vt:lpstr>
      <vt:lpstr>Konstanta</vt:lpstr>
      <vt:lpstr>Statement / Pernyataan</vt:lpstr>
      <vt:lpstr>Statement </vt:lpstr>
      <vt:lpstr>Lanjutan …</vt:lpstr>
      <vt:lpstr>Jenis Statement</vt:lpstr>
      <vt:lpstr>Lanjutan …</vt:lpstr>
      <vt:lpstr>Embeded Statement</vt:lpstr>
      <vt:lpstr>Blok Program atau Blok Pernyataan</vt:lpstr>
      <vt:lpstr>Unreachable Statement</vt:lpstr>
      <vt:lpstr>C# Struktur</vt:lpstr>
      <vt:lpstr>Struktur Umum Program C#</vt:lpstr>
      <vt:lpstr>Convention and Language Guideline</vt:lpstr>
      <vt:lpstr>C# Coding Conventions</vt:lpstr>
      <vt:lpstr>Commenting Convention</vt:lpstr>
      <vt:lpstr>Language Guidelines / Pedoman Bahasa</vt:lpstr>
      <vt:lpstr>Lanjutan …</vt:lpstr>
      <vt:lpstr>Lanjutan …</vt:lpstr>
      <vt:lpstr>Lanjutan …</vt:lpstr>
      <vt:lpstr>Lanjutan …</vt:lpstr>
      <vt:lpstr>Lanjutan …</vt:lpstr>
      <vt:lpstr>Lanjutan …</vt:lpstr>
      <vt:lpstr>Lanjutan …</vt:lpstr>
      <vt:lpstr>Lanjutan …</vt:lpstr>
      <vt:lpstr>Lanjutan …</vt:lpstr>
      <vt:lpstr>Lanjutan …</vt:lpstr>
      <vt:lpstr>Interation Statement</vt:lpstr>
      <vt:lpstr>Penyataan for</vt:lpstr>
      <vt:lpstr>Pernyataan For Bertingkat</vt:lpstr>
      <vt:lpstr>Selection Statement</vt:lpstr>
      <vt:lpstr>If-else</vt:lpstr>
      <vt:lpstr>Lanjutan …</vt:lpstr>
      <vt:lpstr>Lanjutan …</vt:lpstr>
      <vt:lpstr>Lanjutan …</vt:lpstr>
      <vt:lpstr>Lanjutan …</vt:lpstr>
      <vt:lpstr>Lanjutan …</vt:lpstr>
      <vt:lpstr>Lanjutan …</vt:lpstr>
      <vt:lpstr>Logic</vt:lpstr>
      <vt:lpstr>Materi Logic 1</vt:lpstr>
      <vt:lpstr>Code Soal 1</vt:lpstr>
      <vt:lpstr>Materi Logic 2</vt:lpstr>
      <vt:lpstr>Code Soal 2</vt:lpstr>
      <vt:lpstr>Materi Logic 3</vt:lpstr>
      <vt:lpstr>Code Soal 3</vt:lpstr>
      <vt:lpstr>Materi Logic 4</vt:lpstr>
      <vt:lpstr>Code Soal 4</vt:lpstr>
      <vt:lpstr>Materi Logic 5</vt:lpstr>
      <vt:lpstr>Code Soal 5</vt:lpstr>
      <vt:lpstr>Materi Logic 6</vt:lpstr>
      <vt:lpstr>Code Soal 6</vt:lpstr>
      <vt:lpstr>Materi Logic 7</vt:lpstr>
      <vt:lpstr>Code Soal 7</vt:lpstr>
      <vt:lpstr>Materi Logic 8</vt:lpstr>
      <vt:lpstr>Code Soal 8</vt:lpstr>
      <vt:lpstr>Materi Logic 9</vt:lpstr>
      <vt:lpstr>Code Soal 9</vt:lpstr>
      <vt:lpstr>Materi Logic 10</vt:lpstr>
      <vt:lpstr>Code Soal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AhmadRoni</cp:lastModifiedBy>
  <cp:revision>629</cp:revision>
  <dcterms:created xsi:type="dcterms:W3CDTF">2006-08-16T00:00:00Z</dcterms:created>
  <dcterms:modified xsi:type="dcterms:W3CDTF">2016-04-07T15:44:19Z</dcterms:modified>
</cp:coreProperties>
</file>