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28" d="100"/>
          <a:sy n="28" d="100"/>
        </p:scale>
        <p:origin x="96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886-F30B-4EBA-A4E1-7304C0603FEB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EA42-78BD-450D-92E2-B5A73C2CD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3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886-F30B-4EBA-A4E1-7304C0603FEB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EA42-78BD-450D-92E2-B5A73C2CD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1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886-F30B-4EBA-A4E1-7304C0603FEB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EA42-78BD-450D-92E2-B5A73C2CD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3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886-F30B-4EBA-A4E1-7304C0603FEB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EA42-78BD-450D-92E2-B5A73C2CD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7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886-F30B-4EBA-A4E1-7304C0603FEB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EA42-78BD-450D-92E2-B5A73C2CD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0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886-F30B-4EBA-A4E1-7304C0603FEB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EA42-78BD-450D-92E2-B5A73C2CD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886-F30B-4EBA-A4E1-7304C0603FEB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EA42-78BD-450D-92E2-B5A73C2CD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8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886-F30B-4EBA-A4E1-7304C0603FEB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EA42-78BD-450D-92E2-B5A73C2CD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3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886-F30B-4EBA-A4E1-7304C0603FEB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EA42-78BD-450D-92E2-B5A73C2CD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2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886-F30B-4EBA-A4E1-7304C0603FEB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EA42-78BD-450D-92E2-B5A73C2CD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0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886-F30B-4EBA-A4E1-7304C0603FEB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EA42-78BD-450D-92E2-B5A73C2CD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8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13886-F30B-4EBA-A4E1-7304C0603FEB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3EA42-78BD-450D-92E2-B5A73C2CD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4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37" b="97561" l="4255" r="95745">
                        <a14:foregroundMark x1="10904" y1="82317" x2="10904" y2="82317"/>
                        <a14:foregroundMark x1="6915" y1="81707" x2="6915" y2="81707"/>
                      </a14:backgroundRemoval>
                    </a14:imgEffect>
                    <a14:imgEffect>
                      <a14:sharpenSoften amount="28000"/>
                    </a14:imgEffect>
                    <a14:imgEffect>
                      <a14:brightnessContrast bright="12000" contras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078" y="6303469"/>
            <a:ext cx="20623023" cy="899514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198827" y="0"/>
            <a:ext cx="11034346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0" dirty="0">
                <a:solidFill>
                  <a:schemeClr val="bg1"/>
                </a:solidFill>
              </a:rPr>
              <a:t>LED Lighting</a:t>
            </a:r>
            <a:endParaRPr lang="en-US" sz="26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/>
          </a:p>
        </p:txBody>
      </p:sp>
      <p:sp>
        <p:nvSpPr>
          <p:cNvPr id="7" name="Rectangle 6"/>
          <p:cNvSpPr/>
          <p:nvPr/>
        </p:nvSpPr>
        <p:spPr>
          <a:xfrm>
            <a:off x="0" y="15298616"/>
            <a:ext cx="27432000" cy="2989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/>
          </a:p>
        </p:txBody>
      </p:sp>
      <p:sp>
        <p:nvSpPr>
          <p:cNvPr id="8" name="Rectangle 7"/>
          <p:cNvSpPr/>
          <p:nvPr/>
        </p:nvSpPr>
        <p:spPr>
          <a:xfrm>
            <a:off x="23964101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299785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1078" y="4017817"/>
            <a:ext cx="20623023" cy="917170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3200" dirty="0">
                <a:solidFill>
                  <a:schemeClr val="bg1"/>
                </a:solidFill>
              </a:rPr>
              <a:t>The LED scenario simulates the conversion of campus lighting from CFL tubes to fixture-compatible LED tubes.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2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/>
          </a:p>
        </p:txBody>
      </p:sp>
      <p:sp>
        <p:nvSpPr>
          <p:cNvPr id="5" name="Rectangle 4"/>
          <p:cNvSpPr/>
          <p:nvPr/>
        </p:nvSpPr>
        <p:spPr>
          <a:xfrm>
            <a:off x="0" y="15298616"/>
            <a:ext cx="27432000" cy="2989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/>
          </a:p>
        </p:txBody>
      </p:sp>
      <p:sp>
        <p:nvSpPr>
          <p:cNvPr id="6" name="Rectangle 5"/>
          <p:cNvSpPr/>
          <p:nvPr/>
        </p:nvSpPr>
        <p:spPr>
          <a:xfrm>
            <a:off x="23964101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305770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/>
          </a:p>
        </p:txBody>
      </p:sp>
      <p:sp>
        <p:nvSpPr>
          <p:cNvPr id="7" name="Rectangle 6"/>
          <p:cNvSpPr/>
          <p:nvPr/>
        </p:nvSpPr>
        <p:spPr>
          <a:xfrm>
            <a:off x="0" y="15298616"/>
            <a:ext cx="27432000" cy="2989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/>
          </a:p>
        </p:txBody>
      </p:sp>
      <p:sp>
        <p:nvSpPr>
          <p:cNvPr id="8" name="Rectangle 7"/>
          <p:cNvSpPr/>
          <p:nvPr/>
        </p:nvSpPr>
        <p:spPr>
          <a:xfrm>
            <a:off x="23964101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652" y="0"/>
            <a:ext cx="16753875" cy="95380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05376" y="9144000"/>
            <a:ext cx="20821249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0" dirty="0">
                <a:solidFill>
                  <a:schemeClr val="bg1"/>
                </a:solidFill>
              </a:rPr>
              <a:t>Press ‘Demo’ to use a default technology conversion rate. Drag the data points to alter it.</a:t>
            </a:r>
            <a:endParaRPr lang="en-US" sz="1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91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1078" y="4572000"/>
            <a:ext cx="20623023" cy="1072661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3200" dirty="0">
                <a:solidFill>
                  <a:schemeClr val="bg1"/>
                </a:solidFill>
              </a:rPr>
              <a:t>This setting represents the hourly wage that employees who change lights make and affects the cost savings of LED lighting. The default value can be altered with the slider bar.</a:t>
            </a:r>
            <a:endParaRPr lang="en-US" sz="1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/>
          </a:p>
        </p:txBody>
      </p:sp>
      <p:sp>
        <p:nvSpPr>
          <p:cNvPr id="6" name="Rectangle 5"/>
          <p:cNvSpPr/>
          <p:nvPr/>
        </p:nvSpPr>
        <p:spPr>
          <a:xfrm>
            <a:off x="0" y="15298616"/>
            <a:ext cx="27432000" cy="2989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/>
          </a:p>
        </p:txBody>
      </p:sp>
      <p:sp>
        <p:nvSpPr>
          <p:cNvPr id="7" name="Rectangle 6"/>
          <p:cNvSpPr/>
          <p:nvPr/>
        </p:nvSpPr>
        <p:spPr>
          <a:xfrm>
            <a:off x="23964101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7162" b="61199"/>
          <a:stretch/>
        </p:blipFill>
        <p:spPr>
          <a:xfrm>
            <a:off x="7045499" y="703583"/>
            <a:ext cx="13214180" cy="316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6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341078" y="5375567"/>
            <a:ext cx="20623023" cy="931345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3200" dirty="0">
                <a:solidFill>
                  <a:schemeClr val="bg1"/>
                </a:solidFill>
              </a:rPr>
              <a:t>This setting represents the average number of hours that lights are operated per day. The default value can be altered with the slider bar.</a:t>
            </a:r>
            <a:endParaRPr lang="en-US" sz="132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/>
          </a:p>
        </p:txBody>
      </p:sp>
      <p:sp>
        <p:nvSpPr>
          <p:cNvPr id="7" name="Rectangle 6"/>
          <p:cNvSpPr/>
          <p:nvPr/>
        </p:nvSpPr>
        <p:spPr>
          <a:xfrm>
            <a:off x="0" y="15298616"/>
            <a:ext cx="27432000" cy="2989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/>
          </a:p>
        </p:txBody>
      </p:sp>
      <p:sp>
        <p:nvSpPr>
          <p:cNvPr id="8" name="Rectangle 7"/>
          <p:cNvSpPr/>
          <p:nvPr/>
        </p:nvSpPr>
        <p:spPr>
          <a:xfrm>
            <a:off x="23964101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8915"/>
          <a:stretch/>
        </p:blipFill>
        <p:spPr>
          <a:xfrm>
            <a:off x="7191009" y="1110417"/>
            <a:ext cx="13049982" cy="307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41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341077" y="4575775"/>
            <a:ext cx="20623023" cy="107228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3200" dirty="0">
                <a:solidFill>
                  <a:schemeClr val="bg1"/>
                </a:solidFill>
              </a:rPr>
              <a:t>This setting represents the time it takes staff to change a light and affects the cost savings of LED lighting. The default value can be altered with the slider bar.</a:t>
            </a:r>
            <a:endParaRPr lang="en-US" sz="132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/>
          </a:p>
        </p:txBody>
      </p:sp>
      <p:sp>
        <p:nvSpPr>
          <p:cNvPr id="6" name="Rectangle 5"/>
          <p:cNvSpPr/>
          <p:nvPr/>
        </p:nvSpPr>
        <p:spPr>
          <a:xfrm>
            <a:off x="0" y="15298616"/>
            <a:ext cx="27432000" cy="2989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/>
          </a:p>
        </p:txBody>
      </p:sp>
      <p:sp>
        <p:nvSpPr>
          <p:cNvPr id="7" name="Rectangle 6"/>
          <p:cNvSpPr/>
          <p:nvPr/>
        </p:nvSpPr>
        <p:spPr>
          <a:xfrm>
            <a:off x="23964101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62501"/>
          <a:stretch/>
        </p:blipFill>
        <p:spPr>
          <a:xfrm>
            <a:off x="7281552" y="1154256"/>
            <a:ext cx="12742074" cy="285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3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341078" y="6691745"/>
            <a:ext cx="20623023" cy="7162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3200" dirty="0">
                <a:solidFill>
                  <a:schemeClr val="bg1"/>
                </a:solidFill>
              </a:rPr>
              <a:t>This setting represents the cost of a single LED tube. The default value can be altered with the slider bar.</a:t>
            </a:r>
            <a:endParaRPr lang="en-US" sz="132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/>
          </a:p>
        </p:txBody>
      </p:sp>
      <p:sp>
        <p:nvSpPr>
          <p:cNvPr id="6" name="Rectangle 5"/>
          <p:cNvSpPr/>
          <p:nvPr/>
        </p:nvSpPr>
        <p:spPr>
          <a:xfrm>
            <a:off x="0" y="15298616"/>
            <a:ext cx="27432000" cy="2989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/>
          </a:p>
        </p:txBody>
      </p:sp>
      <p:sp>
        <p:nvSpPr>
          <p:cNvPr id="7" name="Rectangle 6"/>
          <p:cNvSpPr/>
          <p:nvPr/>
        </p:nvSpPr>
        <p:spPr>
          <a:xfrm>
            <a:off x="23964101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60786"/>
          <a:stretch/>
        </p:blipFill>
        <p:spPr>
          <a:xfrm>
            <a:off x="7172329" y="1555738"/>
            <a:ext cx="12558714" cy="294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42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4582</TotalTime>
  <Words>151</Words>
  <Application>Microsoft Office PowerPoint</Application>
  <PresentationFormat>Custom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Rines, Matthew</dc:creator>
  <cp:lastModifiedBy>Rines, Matthew</cp:lastModifiedBy>
  <cp:revision>14</cp:revision>
  <dcterms:created xsi:type="dcterms:W3CDTF">2018-09-12T18:23:21Z</dcterms:created>
  <dcterms:modified xsi:type="dcterms:W3CDTF">2018-10-29T17:56:32Z</dcterms:modified>
</cp:coreProperties>
</file>