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61" r:id="rId15"/>
    <p:sldId id="272" r:id="rId16"/>
    <p:sldId id="273" r:id="rId17"/>
    <p:sldId id="274" r:id="rId18"/>
    <p:sldId id="275" r:id="rId19"/>
    <p:sldId id="276" r:id="rId20"/>
    <p:sldId id="277" r:id="rId21"/>
    <p:sldId id="262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EED9-050F-466C-9FE9-0CB029BC5398}" type="datetimeFigureOut">
              <a:rPr lang="en-US" smtClean="0"/>
              <a:pPr/>
              <a:t>1/9/2019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B84-E777-4EB4-9FE9-AB1C5F64C0A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EED9-050F-466C-9FE9-0CB029BC5398}" type="datetimeFigureOut">
              <a:rPr lang="en-US" smtClean="0"/>
              <a:pPr/>
              <a:t>1/9/2019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B84-E777-4EB4-9FE9-AB1C5F64C0A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EED9-050F-466C-9FE9-0CB029BC5398}" type="datetimeFigureOut">
              <a:rPr lang="en-US" smtClean="0"/>
              <a:pPr/>
              <a:t>1/9/2019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B84-E777-4EB4-9FE9-AB1C5F64C0A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EED9-050F-466C-9FE9-0CB029BC5398}" type="datetimeFigureOut">
              <a:rPr lang="en-US" smtClean="0"/>
              <a:pPr/>
              <a:t>1/9/2019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B84-E777-4EB4-9FE9-AB1C5F64C0A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EED9-050F-466C-9FE9-0CB029BC5398}" type="datetimeFigureOut">
              <a:rPr lang="en-US" smtClean="0"/>
              <a:pPr/>
              <a:t>1/9/2019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B84-E777-4EB4-9FE9-AB1C5F64C0A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EED9-050F-466C-9FE9-0CB029BC5398}" type="datetimeFigureOut">
              <a:rPr lang="en-US" smtClean="0"/>
              <a:pPr/>
              <a:t>1/9/2019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B84-E777-4EB4-9FE9-AB1C5F64C0A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EED9-050F-466C-9FE9-0CB029BC5398}" type="datetimeFigureOut">
              <a:rPr lang="en-US" smtClean="0"/>
              <a:pPr/>
              <a:t>1/9/2019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B84-E777-4EB4-9FE9-AB1C5F64C0A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EED9-050F-466C-9FE9-0CB029BC5398}" type="datetimeFigureOut">
              <a:rPr lang="en-US" smtClean="0"/>
              <a:pPr/>
              <a:t>1/9/2019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B84-E777-4EB4-9FE9-AB1C5F64C0A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EED9-050F-466C-9FE9-0CB029BC5398}" type="datetimeFigureOut">
              <a:rPr lang="en-US" smtClean="0"/>
              <a:pPr/>
              <a:t>1/9/2019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B84-E777-4EB4-9FE9-AB1C5F64C0A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EED9-050F-466C-9FE9-0CB029BC5398}" type="datetimeFigureOut">
              <a:rPr lang="en-US" smtClean="0"/>
              <a:pPr/>
              <a:t>1/9/2019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B84-E777-4EB4-9FE9-AB1C5F64C0A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EED9-050F-466C-9FE9-0CB029BC5398}" type="datetimeFigureOut">
              <a:rPr lang="en-US" smtClean="0"/>
              <a:pPr/>
              <a:t>1/9/2019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B84-E777-4EB4-9FE9-AB1C5F64C0A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EEED9-050F-466C-9FE9-0CB029BC5398}" type="datetimeFigureOut">
              <a:rPr lang="en-US" smtClean="0"/>
              <a:pPr/>
              <a:t>1/9/2019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71B84-E777-4EB4-9FE9-AB1C5F64C0A5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nih.techriver.net/listing.php?tableOutline=3-3-1-4" TargetMode="External"/><Relationship Id="rId3" Type="http://schemas.openxmlformats.org/officeDocument/2006/relationships/hyperlink" Target="http://nih.techriver.net/listing.php?tableOutline=3-3-1-1-1" TargetMode="External"/><Relationship Id="rId7" Type="http://schemas.openxmlformats.org/officeDocument/2006/relationships/hyperlink" Target="http://nih.techriver.net/listing.php?tableOutline=3-3-1-3-1" TargetMode="External"/><Relationship Id="rId2" Type="http://schemas.openxmlformats.org/officeDocument/2006/relationships/hyperlink" Target="http://nih.techriver.net/listing.php?tableOutline=3-3-1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ih.techriver.net/listing.php?tableOutline=3-3-1-3" TargetMode="External"/><Relationship Id="rId5" Type="http://schemas.openxmlformats.org/officeDocument/2006/relationships/hyperlink" Target="http://nih.techriver.net/listing.php?tableOutline=3-3-1-2" TargetMode="External"/><Relationship Id="rId4" Type="http://schemas.openxmlformats.org/officeDocument/2006/relationships/hyperlink" Target="http://nih.techriver.net/listing.php?tableOutline=3-3-1-1-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ATYPICAL SQUAMOUS CELLS </a:t>
            </a:r>
            <a:br>
              <a:rPr lang="en-AU" dirty="0" smtClean="0"/>
            </a:br>
            <a:r>
              <a:rPr lang="en-AU" dirty="0" smtClean="0"/>
              <a:t>ASCUS AND ASC-H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ASCUS</a:t>
            </a:r>
            <a:endParaRPr lang="en-US" dirty="0"/>
          </a:p>
        </p:txBody>
      </p:sp>
      <p:pic>
        <p:nvPicPr>
          <p:cNvPr id="4" name="Content Placeholder 3" descr="ASCUS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295400"/>
            <a:ext cx="7543800" cy="4899819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ASCUS</a:t>
            </a:r>
            <a:endParaRPr lang="en-US" dirty="0"/>
          </a:p>
        </p:txBody>
      </p:sp>
      <p:pic>
        <p:nvPicPr>
          <p:cNvPr id="4" name="Content Placeholder 3" descr="ASCUS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600200"/>
            <a:ext cx="7924800" cy="4876799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LSIL</a:t>
            </a:r>
            <a:endParaRPr lang="en-US" dirty="0"/>
          </a:p>
        </p:txBody>
      </p:sp>
      <p:pic>
        <p:nvPicPr>
          <p:cNvPr id="4" name="Content Placeholder 3" descr="LSIL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524000"/>
            <a:ext cx="7696200" cy="5333999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ASC-US PARAKERATOSIS</a:t>
            </a:r>
            <a:endParaRPr lang="en-US" dirty="0"/>
          </a:p>
        </p:txBody>
      </p:sp>
      <p:pic>
        <p:nvPicPr>
          <p:cNvPr id="4" name="Content Placeholder 3" descr="PARAKERATOSIS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752600"/>
            <a:ext cx="7924800" cy="5105399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ASC-H CRITERIA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Cells occur singly or in small fragments of less than 10 cells.</a:t>
            </a:r>
          </a:p>
          <a:p>
            <a:r>
              <a:rPr lang="en-AU" dirty="0" smtClean="0"/>
              <a:t>Cells are size of </a:t>
            </a:r>
            <a:r>
              <a:rPr lang="en-AU" dirty="0" err="1" smtClean="0"/>
              <a:t>metaplastic</a:t>
            </a:r>
            <a:r>
              <a:rPr lang="en-AU" dirty="0" smtClean="0"/>
              <a:t> cells with nuclei about one and a half to two and a half times normal</a:t>
            </a:r>
          </a:p>
          <a:p>
            <a:r>
              <a:rPr lang="en-AU" dirty="0" smtClean="0"/>
              <a:t>N/c ratio is similar to HSIL</a:t>
            </a:r>
          </a:p>
          <a:p>
            <a:r>
              <a:rPr lang="en-AU" dirty="0" smtClean="0"/>
              <a:t>Asses degree of nuclear </a:t>
            </a:r>
            <a:r>
              <a:rPr lang="en-AU" dirty="0" err="1" smtClean="0"/>
              <a:t>hyperchromasia</a:t>
            </a:r>
            <a:r>
              <a:rPr lang="en-AU" dirty="0" smtClean="0"/>
              <a:t>, chromatin irregularity and abnormal nuclear shapes.</a:t>
            </a:r>
            <a:endParaRPr lang="en-A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ASC-H AND HGSIL</a:t>
            </a:r>
            <a:endParaRPr lang="en-US" dirty="0"/>
          </a:p>
        </p:txBody>
      </p:sp>
      <p:pic>
        <p:nvPicPr>
          <p:cNvPr id="4" name="Content Placeholder 3" descr="ASC-H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2057400"/>
            <a:ext cx="3810000" cy="3429000"/>
          </a:xfrm>
        </p:spPr>
      </p:pic>
      <p:pic>
        <p:nvPicPr>
          <p:cNvPr id="8194" name="Picture 2" descr="C:\Users\MrinmayandAnu\Desktop\bethesda pics\HSIL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2057400"/>
            <a:ext cx="3810000" cy="281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slh.wisc.edu/cytology/lab/education/images/asch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685801"/>
            <a:ext cx="7620000" cy="563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http://nih.techriver.net/patientImages%5C61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914400"/>
            <a:ext cx="7162800" cy="541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 descr="http://healthinfosystem.webs.com/photos/Epithelial-Cell-Abnormalities--High-Grade-Squamous-Intraepithelial-Lesion-HSIL/ASC-H%20vs%20HSI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04800"/>
            <a:ext cx="7620000" cy="6096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 descr="http://nih.techriver.net/patientImages%5C853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838200"/>
            <a:ext cx="7467600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2001 BETHESDA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SPECIMEN TYPE –CP/TP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SPECIMEN ADEQUACY </a:t>
            </a:r>
          </a:p>
          <a:p>
            <a:pPr>
              <a:buNone/>
            </a:pPr>
            <a:r>
              <a:rPr lang="en-US" dirty="0" smtClean="0"/>
              <a:t>        Satisfactory (quality indicators)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Unsatisfactory (specify reason)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GENERAL CATEGORIZATION (OPTIONAL)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NILM</a:t>
            </a:r>
          </a:p>
          <a:p>
            <a:pPr>
              <a:buNone/>
            </a:pP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       Epithelial cell abnormality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Other (endometrial cells above 40 yrs)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6" name="Picture 4" descr="http://nih.techriver.net/patientImagesHighRes/5568.jpg?content-type=downloa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838200"/>
            <a:ext cx="6705600" cy="556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ASC-H CROWDED SHEET PATTERN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Crowded cluster of cells where there is loss of polarity and the cells are difficult to visualize.</a:t>
            </a:r>
          </a:p>
          <a:p>
            <a:r>
              <a:rPr lang="en-AU" dirty="0" smtClean="0"/>
              <a:t>Dense cytoplasm, polygonal cell shape, fragments with sharp nuclear edges favour glandular over </a:t>
            </a:r>
            <a:r>
              <a:rPr lang="en-AU" dirty="0" err="1" smtClean="0"/>
              <a:t>squamous</a:t>
            </a:r>
            <a:endParaRPr lang="en-A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ASC-H CROWDED CELL PATTERN</a:t>
            </a:r>
            <a:endParaRPr lang="en-AU" dirty="0"/>
          </a:p>
        </p:txBody>
      </p:sp>
      <p:pic>
        <p:nvPicPr>
          <p:cNvPr id="1026" name="Picture 2" descr="C:\Users\doctor\Desktop\CROWDED CELL ASC-H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85926"/>
            <a:ext cx="7715304" cy="46434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EPITHELIAL CELL ABNORMALITY </a:t>
            </a:r>
            <a:br>
              <a:rPr lang="en-AU" dirty="0" smtClean="0"/>
            </a:br>
            <a:r>
              <a:rPr lang="en-AU" dirty="0" smtClean="0"/>
              <a:t>SQUAMOUS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b="1" dirty="0" smtClean="0">
                <a:solidFill>
                  <a:srgbClr val="FF0000"/>
                </a:solidFill>
                <a:hlinkClick r:id="rId2"/>
              </a:rPr>
              <a:t>Atypical </a:t>
            </a:r>
            <a:r>
              <a:rPr lang="en-AU" b="1" dirty="0" err="1" smtClean="0">
                <a:solidFill>
                  <a:srgbClr val="FF0000"/>
                </a:solidFill>
                <a:hlinkClick r:id="rId2"/>
              </a:rPr>
              <a:t>squamous</a:t>
            </a:r>
            <a:r>
              <a:rPr lang="en-AU" b="1" dirty="0" smtClean="0">
                <a:solidFill>
                  <a:srgbClr val="FF0000"/>
                </a:solidFill>
                <a:hlinkClick r:id="rId2"/>
              </a:rPr>
              <a:t> cells</a:t>
            </a:r>
            <a:endParaRPr lang="en-AU" b="1" dirty="0" smtClean="0">
              <a:solidFill>
                <a:srgbClr val="FF0000"/>
              </a:solidFill>
            </a:endParaRPr>
          </a:p>
          <a:p>
            <a:pPr lvl="1"/>
            <a:r>
              <a:rPr lang="en-AU" b="1" dirty="0" smtClean="0">
                <a:solidFill>
                  <a:srgbClr val="FF0000"/>
                </a:solidFill>
                <a:hlinkClick r:id="rId3"/>
              </a:rPr>
              <a:t>Of undetermined significance (ASC-US)</a:t>
            </a:r>
            <a:endParaRPr lang="en-AU" b="1" dirty="0" smtClean="0">
              <a:solidFill>
                <a:srgbClr val="FF0000"/>
              </a:solidFill>
            </a:endParaRPr>
          </a:p>
          <a:p>
            <a:pPr lvl="1"/>
            <a:r>
              <a:rPr lang="en-AU" b="1" dirty="0" smtClean="0">
                <a:solidFill>
                  <a:srgbClr val="FF0000"/>
                </a:solidFill>
                <a:hlinkClick r:id="rId4"/>
              </a:rPr>
              <a:t>Cannot exclude HSIL (ASC-H)</a:t>
            </a:r>
            <a:endParaRPr lang="en-AU" b="1" dirty="0" smtClean="0">
              <a:solidFill>
                <a:srgbClr val="FF0000"/>
              </a:solidFill>
            </a:endParaRPr>
          </a:p>
          <a:p>
            <a:r>
              <a:rPr lang="en-AU" dirty="0" smtClean="0">
                <a:solidFill>
                  <a:srgbClr val="FF0000"/>
                </a:solidFill>
                <a:hlinkClick r:id="rId5"/>
              </a:rPr>
              <a:t>Low grade </a:t>
            </a:r>
            <a:r>
              <a:rPr lang="en-AU" dirty="0" err="1" smtClean="0">
                <a:solidFill>
                  <a:srgbClr val="FF0000"/>
                </a:solidFill>
                <a:hlinkClick r:id="rId5"/>
              </a:rPr>
              <a:t>squamous</a:t>
            </a:r>
            <a:r>
              <a:rPr lang="en-AU" dirty="0" smtClean="0">
                <a:solidFill>
                  <a:srgbClr val="FF0000"/>
                </a:solidFill>
                <a:hlinkClick r:id="rId5"/>
              </a:rPr>
              <a:t> intraepithelial lesion (LSIL)</a:t>
            </a:r>
            <a:r>
              <a:rPr lang="en-AU" dirty="0" smtClean="0"/>
              <a:t> </a:t>
            </a:r>
            <a:br>
              <a:rPr lang="en-AU" dirty="0" smtClean="0"/>
            </a:br>
            <a:r>
              <a:rPr lang="en-AU" dirty="0" smtClean="0"/>
              <a:t>Encompassing: HPV/mild dysplasia/CIN 1</a:t>
            </a:r>
          </a:p>
          <a:p>
            <a:r>
              <a:rPr lang="en-AU" dirty="0" smtClean="0">
                <a:solidFill>
                  <a:srgbClr val="FF0000"/>
                </a:solidFill>
                <a:hlinkClick r:id="rId6"/>
              </a:rPr>
              <a:t>High grade </a:t>
            </a:r>
            <a:r>
              <a:rPr lang="en-AU" dirty="0" err="1" smtClean="0">
                <a:solidFill>
                  <a:srgbClr val="FF0000"/>
                </a:solidFill>
                <a:hlinkClick r:id="rId6"/>
              </a:rPr>
              <a:t>squamous</a:t>
            </a:r>
            <a:r>
              <a:rPr lang="en-AU" dirty="0" smtClean="0">
                <a:solidFill>
                  <a:srgbClr val="FF0000"/>
                </a:solidFill>
                <a:hlinkClick r:id="rId6"/>
              </a:rPr>
              <a:t> intraepithelial lesion (HSIL)</a:t>
            </a:r>
            <a:r>
              <a:rPr lang="en-AU" dirty="0" smtClean="0"/>
              <a:t> </a:t>
            </a:r>
            <a:br>
              <a:rPr lang="en-AU" dirty="0" smtClean="0"/>
            </a:br>
            <a:r>
              <a:rPr lang="en-AU" dirty="0" smtClean="0"/>
              <a:t>Encompassing: moderate and severe dysplasia, CIS; CIN 2 and CIN 3</a:t>
            </a:r>
          </a:p>
          <a:p>
            <a:pPr lvl="1"/>
            <a:r>
              <a:rPr lang="en-AU" dirty="0" smtClean="0">
                <a:hlinkClick r:id="rId7"/>
              </a:rPr>
              <a:t>With features suspicious for invasion</a:t>
            </a:r>
            <a:r>
              <a:rPr lang="en-AU" dirty="0" smtClean="0"/>
              <a:t> (if invasion is suspected)</a:t>
            </a:r>
          </a:p>
          <a:p>
            <a:r>
              <a:rPr lang="en-AU" dirty="0" err="1" smtClean="0">
                <a:solidFill>
                  <a:srgbClr val="FF0000"/>
                </a:solidFill>
                <a:hlinkClick r:id="rId8"/>
              </a:rPr>
              <a:t>Squamous</a:t>
            </a:r>
            <a:r>
              <a:rPr lang="en-AU" dirty="0" smtClean="0">
                <a:solidFill>
                  <a:srgbClr val="FF0000"/>
                </a:solidFill>
                <a:hlinkClick r:id="rId8"/>
              </a:rPr>
              <a:t> cell carcinoma</a:t>
            </a:r>
            <a:endParaRPr lang="en-AU" dirty="0" smtClean="0">
              <a:solidFill>
                <a:srgbClr val="FF0000"/>
              </a:solidFill>
            </a:endParaRPr>
          </a:p>
          <a:p>
            <a:endParaRPr lang="en-A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ASCUS- CRITERIA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nuclei are two and a half to three times the area of the </a:t>
            </a:r>
            <a:r>
              <a:rPr lang="en-AU" dirty="0" smtClean="0"/>
              <a:t>nucleus </a:t>
            </a:r>
            <a:r>
              <a:rPr lang="en-AU" dirty="0" smtClean="0"/>
              <a:t>of a normal intermediate </a:t>
            </a:r>
            <a:r>
              <a:rPr lang="en-AU" dirty="0" err="1" smtClean="0"/>
              <a:t>squamous</a:t>
            </a:r>
            <a:r>
              <a:rPr lang="en-AU" dirty="0" smtClean="0"/>
              <a:t> cell.</a:t>
            </a:r>
          </a:p>
          <a:p>
            <a:r>
              <a:rPr lang="en-AU" dirty="0" smtClean="0"/>
              <a:t>Slightly raised n/c ratio</a:t>
            </a:r>
          </a:p>
          <a:p>
            <a:r>
              <a:rPr lang="en-AU" dirty="0" smtClean="0"/>
              <a:t>Minimal </a:t>
            </a:r>
            <a:r>
              <a:rPr lang="en-AU" dirty="0" err="1" smtClean="0"/>
              <a:t>hyperchromasia</a:t>
            </a:r>
            <a:r>
              <a:rPr lang="en-AU" dirty="0" smtClean="0"/>
              <a:t>, minimal irregularity in chromatin distribution and nuclear shape.</a:t>
            </a:r>
          </a:p>
          <a:p>
            <a:r>
              <a:rPr lang="en-AU" dirty="0" smtClean="0"/>
              <a:t>Nuclear abnormality associated with dense </a:t>
            </a:r>
            <a:r>
              <a:rPr lang="en-AU" dirty="0" err="1" smtClean="0"/>
              <a:t>orangeophilic</a:t>
            </a:r>
            <a:r>
              <a:rPr lang="en-AU" dirty="0" smtClean="0"/>
              <a:t> cytoplasm.</a:t>
            </a:r>
            <a:endParaRPr lang="en-A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Superficial and Intermediate </a:t>
            </a:r>
            <a:r>
              <a:rPr lang="en-US" dirty="0" err="1" smtClean="0"/>
              <a:t>squamous</a:t>
            </a:r>
            <a:r>
              <a:rPr lang="en-US" dirty="0" smtClean="0"/>
              <a:t> cells</a:t>
            </a:r>
            <a:endParaRPr lang="en-US" dirty="0"/>
          </a:p>
        </p:txBody>
      </p:sp>
      <p:pic>
        <p:nvPicPr>
          <p:cNvPr id="5122" name="Picture 2" descr="C:\Users\MrinmayandAnu\Desktop\bethesda pics\sup-intermediat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84550" y="1600200"/>
            <a:ext cx="5774900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NILM-REACTIVE CHANGES</a:t>
            </a:r>
            <a:endParaRPr lang="en-US" dirty="0"/>
          </a:p>
        </p:txBody>
      </p:sp>
      <p:pic>
        <p:nvPicPr>
          <p:cNvPr id="6146" name="Picture 2" descr="C:\Users\MrinmayandAnu\Desktop\bethesda pics\REACTIV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71600"/>
            <a:ext cx="7467600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NILM-REACTIVE CHANGES</a:t>
            </a:r>
            <a:endParaRPr lang="en-US" dirty="0"/>
          </a:p>
        </p:txBody>
      </p:sp>
      <p:pic>
        <p:nvPicPr>
          <p:cNvPr id="7170" name="Picture 2" descr="C:\Users\MrinmayandAnu\Desktop\bethesda pics\REACTIVE-2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24000"/>
            <a:ext cx="7772400" cy="50291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ASCUS</a:t>
            </a:r>
            <a:endParaRPr lang="en-US" dirty="0"/>
          </a:p>
        </p:txBody>
      </p:sp>
      <p:pic>
        <p:nvPicPr>
          <p:cNvPr id="4" name="Content Placeholder 3" descr="ASCUS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586133"/>
            <a:ext cx="8001000" cy="5271867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ASCUS</a:t>
            </a:r>
            <a:endParaRPr lang="en-US" dirty="0"/>
          </a:p>
        </p:txBody>
      </p:sp>
      <p:pic>
        <p:nvPicPr>
          <p:cNvPr id="4" name="Content Placeholder 3" descr="ASCUS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447800"/>
            <a:ext cx="7848600" cy="5410199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235</Words>
  <Application>Microsoft Office PowerPoint</Application>
  <PresentationFormat>On-screen Show (4:3)</PresentationFormat>
  <Paragraphs>42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ATYPICAL SQUAMOUS CELLS  ASCUS AND ASC-H</vt:lpstr>
      <vt:lpstr>THE 2001 BETHESDA SYSTEM</vt:lpstr>
      <vt:lpstr>EPITHELIAL CELL ABNORMALITY  SQUAMOUS</vt:lpstr>
      <vt:lpstr>ASCUS- CRITERIA</vt:lpstr>
      <vt:lpstr>Superficial and Intermediate squamous cells</vt:lpstr>
      <vt:lpstr>NILM-REACTIVE CHANGES</vt:lpstr>
      <vt:lpstr>NILM-REACTIVE CHANGES</vt:lpstr>
      <vt:lpstr>ASCUS</vt:lpstr>
      <vt:lpstr>ASCUS</vt:lpstr>
      <vt:lpstr>ASCUS</vt:lpstr>
      <vt:lpstr>ASCUS</vt:lpstr>
      <vt:lpstr>LSIL</vt:lpstr>
      <vt:lpstr>ASC-US PARAKERATOSIS</vt:lpstr>
      <vt:lpstr>ASC-H CRITERIA</vt:lpstr>
      <vt:lpstr>ASC-H AND HGSIL</vt:lpstr>
      <vt:lpstr>Slide 16</vt:lpstr>
      <vt:lpstr>Slide 17</vt:lpstr>
      <vt:lpstr>Slide 18</vt:lpstr>
      <vt:lpstr>Slide 19</vt:lpstr>
      <vt:lpstr>Slide 20</vt:lpstr>
      <vt:lpstr>ASC-H CROWDED SHEET PATTERN</vt:lpstr>
      <vt:lpstr>ASC-H CROWDED CELL PATTERN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ATYPICAL SQUAMOUS CELLS  ASCUS AND ASC-H</dc:title>
  <dc:creator>doctor</dc:creator>
  <cp:lastModifiedBy>doctor</cp:lastModifiedBy>
  <cp:revision>10</cp:revision>
  <dcterms:created xsi:type="dcterms:W3CDTF">2017-01-22T08:57:03Z</dcterms:created>
  <dcterms:modified xsi:type="dcterms:W3CDTF">2019-01-09T05:14:14Z</dcterms:modified>
</cp:coreProperties>
</file>