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02bd513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02bd51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5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github.com/mrinmayig/CMPE256" TargetMode="External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524194" y="2346533"/>
            <a:ext cx="10909439" cy="783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/>
              <a:t>SENTIMENT MINING OF AMAZON PRODUCT REVIEWS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43475" y="3316475"/>
            <a:ext cx="109050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30" cap="small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2000" cap="small"/>
              <a:t>CMPE-256 Term project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i="1" lang="en-US" sz="2000" cap="small"/>
              <a:t>Under the Guidance of – Prof M.Eirinaki</a:t>
            </a:r>
            <a:endParaRPr i="1" sz="2000" cap="small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2000" cap="small"/>
              <a:t>Team Senti-Map - </a:t>
            </a:r>
            <a:r>
              <a:rPr lang="en-US" sz="2000" cap="small">
                <a:solidFill>
                  <a:schemeClr val="hlink"/>
                </a:solidFill>
                <a:uFill>
                  <a:noFill/>
                </a:uFill>
                <a:hlinkClick r:id="rId4"/>
              </a:rPr>
              <a:t>GitHub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2000" cap="small"/>
              <a:t>Mrinmayi Gavali(012431588)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2000" cap="small"/>
              <a:t>FNU Aprajita(012489074)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2000" cap="small"/>
              <a:t>Priyanka Kumar(013749866)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br>
              <a:rPr lang="en-US" sz="1530"/>
            </a:br>
            <a:endParaRPr sz="1530"/>
          </a:p>
        </p:txBody>
      </p:sp>
      <p:pic>
        <p:nvPicPr>
          <p:cNvPr descr="Image result for sjsu logo"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0881" y="247591"/>
            <a:ext cx="5450233" cy="1604655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087564" y="338675"/>
            <a:ext cx="4728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                 </a:t>
            </a:r>
            <a:r>
              <a:rPr b="1" lang="en-US"/>
              <a:t>DATASET</a:t>
            </a:r>
            <a:endParaRPr b="1"/>
          </a:p>
        </p:txBody>
      </p:sp>
      <p:grpSp>
        <p:nvGrpSpPr>
          <p:cNvPr id="152" name="Google Shape;152;p20"/>
          <p:cNvGrpSpPr/>
          <p:nvPr/>
        </p:nvGrpSpPr>
        <p:grpSpPr>
          <a:xfrm>
            <a:off x="1049085" y="1653727"/>
            <a:ext cx="4962586" cy="4339564"/>
            <a:chOff x="540203" y="1917"/>
            <a:chExt cx="4962586" cy="4339564"/>
          </a:xfrm>
        </p:grpSpPr>
        <p:sp>
          <p:nvSpPr>
            <p:cNvPr id="153" name="Google Shape;153;p20"/>
            <p:cNvSpPr/>
            <p:nvPr/>
          </p:nvSpPr>
          <p:spPr>
            <a:xfrm rot="10800000">
              <a:off x="1484199" y="1917"/>
              <a:ext cx="4018590" cy="1887992"/>
            </a:xfrm>
            <a:prstGeom prst="homePlate">
              <a:avLst>
                <a:gd fmla="val 5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1956197" y="1917"/>
              <a:ext cx="3546592" cy="1887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832550" spcFirstLastPara="1" rIns="241800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8.9 M Records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119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Size: 10 GB</a:t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40203" y="1917"/>
              <a:ext cx="1887992" cy="1887992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 rot="10800000">
              <a:off x="1484199" y="2453489"/>
              <a:ext cx="4018590" cy="1887992"/>
            </a:xfrm>
            <a:prstGeom prst="homePlate">
              <a:avLst>
                <a:gd fmla="val 5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1956197" y="2453489"/>
              <a:ext cx="3546592" cy="1887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832550" spcFirstLastPara="1" rIns="24890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22 M Records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1225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Size: 874 MB</a:t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40203" y="2453489"/>
              <a:ext cx="1887992" cy="1887992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0"/>
          <p:cNvSpPr/>
          <p:nvPr/>
        </p:nvSpPr>
        <p:spPr>
          <a:xfrm>
            <a:off x="6524400" y="743625"/>
            <a:ext cx="496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 SOLVED</a:t>
            </a:r>
            <a:endParaRPr b="1"/>
          </a:p>
        </p:txBody>
      </p:sp>
      <p:sp>
        <p:nvSpPr>
          <p:cNvPr id="160" name="Google Shape;160;p20"/>
          <p:cNvSpPr/>
          <p:nvPr/>
        </p:nvSpPr>
        <p:spPr>
          <a:xfrm>
            <a:off x="7225775" y="1794925"/>
            <a:ext cx="4467798" cy="1035180"/>
          </a:xfrm>
          <a:prstGeom prst="flowChartTerminator">
            <a:avLst/>
          </a:prstGeom>
          <a:solidFill>
            <a:srgbClr val="B6D7A8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Predict User Sentiment Using Reviews</a:t>
            </a:r>
            <a:endParaRPr b="1" sz="2000"/>
          </a:p>
        </p:txBody>
      </p:sp>
      <p:sp>
        <p:nvSpPr>
          <p:cNvPr id="161" name="Google Shape;161;p20"/>
          <p:cNvSpPr/>
          <p:nvPr/>
        </p:nvSpPr>
        <p:spPr>
          <a:xfrm>
            <a:off x="7265350" y="3122400"/>
            <a:ext cx="4467798" cy="1035180"/>
          </a:xfrm>
          <a:prstGeom prst="flowChartTerminator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Recommend items to users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type="title"/>
          </p:nvPr>
        </p:nvSpPr>
        <p:spPr>
          <a:xfrm>
            <a:off x="163325" y="94750"/>
            <a:ext cx="47976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b="1" lang="en-US" sz="3700"/>
              <a:t>ARCHITECTURE - 1</a:t>
            </a:r>
            <a:endParaRPr b="1"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500" y="1102650"/>
            <a:ext cx="10351697" cy="547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0701" y="14952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b="1" lang="en-US" sz="3700"/>
              <a:t>ARCHITECTURE - 2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1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50" y="1463725"/>
            <a:ext cx="10615678" cy="47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83401" y="1680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SOLUTIONS</a:t>
            </a:r>
            <a:endParaRPr b="1"/>
          </a:p>
        </p:txBody>
      </p:sp>
      <p:sp>
        <p:nvSpPr>
          <p:cNvPr id="180" name="Google Shape;180;p23"/>
          <p:cNvSpPr/>
          <p:nvPr/>
        </p:nvSpPr>
        <p:spPr>
          <a:xfrm>
            <a:off x="383400" y="2052600"/>
            <a:ext cx="5099100" cy="4313100"/>
          </a:xfrm>
          <a:prstGeom prst="roundRect">
            <a:avLst>
              <a:gd fmla="val 16667" name="adj"/>
            </a:avLst>
          </a:prstGeom>
          <a:solidFill>
            <a:srgbClr val="EED7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66800" y="2455175"/>
            <a:ext cx="41598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Text- Processing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TF-IDF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421875" y="2052600"/>
            <a:ext cx="5310000" cy="4313100"/>
          </a:xfrm>
          <a:prstGeom prst="roundRect">
            <a:avLst>
              <a:gd fmla="val 16667" name="adj"/>
            </a:avLst>
          </a:prstGeom>
          <a:solidFill>
            <a:srgbClr val="EED7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6891525" y="2503175"/>
            <a:ext cx="43707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RECOMMENDER SYSTEM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Singular Value Decomposition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Alternating Least Squares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17001" y="2448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VISUALIZATIONS</a:t>
            </a:r>
            <a:endParaRPr/>
          </a:p>
        </p:txBody>
      </p:sp>
      <p:pic>
        <p:nvPicPr>
          <p:cNvPr descr="https://lh5.googleusercontent.com/ZwL-UHWAqVm59O64X3yEd-UvuoAbdj4s6d8TOY_vsefSFbAvnEr9hEZsLrs-qCfjsrybdE8p5CeKgnl0sO0QkHWD_z3Ib45zZjeKDh0FmkNXcWxAif0oqcACi7J1uYMa60guJsft"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1" y="2049993"/>
            <a:ext cx="2765426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VxqrzX0cNMb_fycLBC3YHsdSK3gb9U_-Smy7t-z0wR-sfyVoPNYi5PPqp9439TnZVQKXgDnTFZsxOhvrjmjML5J8m6WuV6Ve0HdCr5nVFyeMfr5ORdRAFnNVlv35s-n1nMG93tLv" id="190" name="Google Shape;190;p24"/>
          <p:cNvPicPr preferRelativeResize="0"/>
          <p:nvPr/>
        </p:nvPicPr>
        <p:blipFill rotWithShape="1">
          <a:blip r:embed="rId4">
            <a:alphaModFix/>
          </a:blip>
          <a:srcRect b="8959" l="0" r="0" t="-8960"/>
          <a:stretch/>
        </p:blipFill>
        <p:spPr>
          <a:xfrm>
            <a:off x="4458977" y="3051043"/>
            <a:ext cx="3114492" cy="23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Ru5qDjYLN6qiQu_iN1X0u_MnRdMnDXtY5e1j15GLABiEmSK7SX9A-UhMnTJVtb9ZtJUrYQi5d8WGBKYZE8sxQzQrVDca1zqw1gODjCcUyV04d8-OWjXLHXkJKJ2zLAp4BKc936Dm" id="191" name="Google Shape;19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5196" y="2050005"/>
            <a:ext cx="2925285" cy="2191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8hEo-AhsBqAp360bJWjR1fXO3h6-Loh3HwAZ3E4guMCRrco4QR-0tCbe9u6ZjnWulBzVQoxJrq_BaQMmCuYQfT1mmBEpKNCdVKc-JITEFV1hIc6L_6tGjQEvczZOU9RiShZNeMSb" id="192" name="Google Shape;19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5196" y="4383630"/>
            <a:ext cx="2925286" cy="2251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CuUs0Kp9qg8QUHbYtGV4DjThtyfnnq0pylrjMQXISjoK_9_uk6jbFoZv7U4Mrzf51No6tjEmAkUasyvfg8w6ZpjNoP5jLAxbWQkb5MqnB_HvPdpeXkaN7KpV8iMXwfvHsBZxFHIg" id="193" name="Google Shape;19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926" y="4383618"/>
            <a:ext cx="3213316" cy="247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93801" y="2640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EVALUATIONS &amp; RESULTS</a:t>
            </a:r>
            <a:endParaRPr/>
          </a:p>
        </p:txBody>
      </p:sp>
      <p:pic>
        <p:nvPicPr>
          <p:cNvPr descr="https://lh6.googleusercontent.com/6kgemeoStPE5j35WASRsR7fiBjOYzWnRRuXdzebVHshQeDWk-vDidOcH0ok7_CcGb4P2-OJ7ocj90c-BSdPgooVe0eFbE_4cWefQ-LXk93iymIz6vTzhe884y57R9udwNXcX5vna"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50" y="2325887"/>
            <a:ext cx="3304256" cy="229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To6oqPtd8Ij-PB-HdPkdyWsbieuSYbYQ69eVrXr7CMW9_-zh4NhFo5nV0Y-yqK3GXBN3Jlb0AEOoXf39UdFb9PoaV06jCB20bqKlTqBDYiySGbvjClEPd6EGji32n9vRJl9KXChM"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7915" y="2356950"/>
            <a:ext cx="3304250" cy="22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DapKXzFPZ65mknpmRoeUhczq_hmdxtYFmFvmxpixohj3gH2ef4pxslSlFM32MC-QguBJD28rKmKzACsW9lZh6SMhSKC2TZZhlAGEtXGKaCtM3Z6pzn3FsDOMkd-Wipn4cJ2gaRyS" id="201" name="Google Shape;20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8975" y="2290238"/>
            <a:ext cx="3459373" cy="23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396850" y="4882470"/>
            <a:ext cx="2905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ROC Curve for Logistic Regression     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387875" y="4887445"/>
            <a:ext cx="290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ROC Curve for Random Forests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8378976" y="4887383"/>
            <a:ext cx="2753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ROC Curve for Multinomial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68601" y="8"/>
            <a:ext cx="2946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CONCLUSIONS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533400" y="1650999"/>
            <a:ext cx="5562600" cy="5012267"/>
          </a:xfrm>
          <a:prstGeom prst="roundRect">
            <a:avLst>
              <a:gd fmla="val 16667" name="adj"/>
            </a:avLst>
          </a:prstGeom>
          <a:solidFill>
            <a:srgbClr val="EED7F2"/>
          </a:solidFill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774700" y="1583775"/>
            <a:ext cx="51372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1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large dataset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Dataset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Inconsistent Google Datalab session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Visualization, Word Cloud, Text-Clustering, Model Training &amp; Evaluations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6337298" y="1650999"/>
            <a:ext cx="5562600" cy="5012267"/>
          </a:xfrm>
          <a:prstGeom prst="roundRect">
            <a:avLst>
              <a:gd fmla="val 13190" name="adj"/>
            </a:avLst>
          </a:prstGeom>
          <a:solidFill>
            <a:srgbClr val="EED7F2"/>
          </a:solidFill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2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Colab crashed for dataset &gt; 1M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Faced issues while implementing Apache Spark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&amp; SVD both performed well for sample size  of 1M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was faster on dataset size of 10M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hank you and questions"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2305"/>
            <a:ext cx="12306300" cy="712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