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19_DF7DBF3F.xml" ContentType="application/vnd.ms-powerpoint.comments+xml"/>
  <Override PartName="/ppt/comments/modernComment_118_415CAFF9.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4" r:id="rId3"/>
    <p:sldId id="278" r:id="rId4"/>
    <p:sldId id="281" r:id="rId5"/>
    <p:sldId id="280" r:id="rId6"/>
    <p:sldId id="275" r:id="rId7"/>
    <p:sldId id="282" r:id="rId8"/>
    <p:sldId id="283" r:id="rId9"/>
    <p:sldId id="276" r:id="rId10"/>
    <p:sldId id="285" r:id="rId11"/>
    <p:sldId id="284"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4D39B51-A196-4B4D-9048-9547D8B8E94C}">
          <p14:sldIdLst>
            <p14:sldId id="256"/>
            <p14:sldId id="274"/>
          </p14:sldIdLst>
        </p14:section>
        <p14:section name="Business Overview" id="{15871BCB-3AA8-4C95-9291-68A3F4FA44E3}">
          <p14:sldIdLst>
            <p14:sldId id="278"/>
          </p14:sldIdLst>
        </p14:section>
        <p14:section name="Database Design" id="{646DB8CE-A6E3-4E35-AEF9-42870B25474A}">
          <p14:sldIdLst>
            <p14:sldId id="281"/>
            <p14:sldId id="280"/>
            <p14:sldId id="275"/>
            <p14:sldId id="282"/>
            <p14:sldId id="283"/>
          </p14:sldIdLst>
        </p14:section>
        <p14:section name="Database Implementation" id="{92909814-7333-4EAD-A9E5-04D69B21C120}">
          <p14:sldIdLst>
            <p14:sldId id="276"/>
            <p14:sldId id="285"/>
          </p14:sldIdLst>
        </p14:section>
        <p14:section name="Recommendations and Insights" id="{C8F2A806-8212-404C-944B-63A2F2C69946}">
          <p14:sldIdLst>
            <p14:sldId id="284"/>
            <p14:sldId id="277"/>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A7B64D0-00F4-FB50-BC7D-B7DFFE5F75AF}" name="Chopra, Nikhil" initials="CN" userId="Chopra, Nikhil"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000000"/>
    <a:srgbClr val="C9B9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6822E-959E-4275-8DC2-630E44D900D6}" v="37" dt="2022-10-06T03:18:37.304"/>
    <p1510:client id="{1D575730-C39C-4DCB-8773-A9CE34C92693}" v="8" dt="2022-10-06T03:26:23.279"/>
    <p1510:client id="{5B4DEA23-E976-4D72-9610-0A5ED92E79E6}" v="545" dt="2022-10-06T03:34:17.219"/>
    <p1510:client id="{6B784D94-A121-45CA-8279-3F7426154498}" v="8" dt="2022-10-06T02:49:34.790"/>
    <p1510:client id="{8BF6F6B7-ED4A-48A4-A338-ED2ABB8B1F72}" v="5308" dt="2022-10-06T03:25:21.725"/>
    <p1510:client id="{C6016306-A3E7-4F25-B2AD-5AD262FF997B}" v="65" dt="2022-10-06T03:25:08.3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modernComment_118_415CAFF9.xml><?xml version="1.0" encoding="utf-8"?>
<p188:cmLst xmlns:a="http://schemas.openxmlformats.org/drawingml/2006/main" xmlns:r="http://schemas.openxmlformats.org/officeDocument/2006/relationships" xmlns:p188="http://schemas.microsoft.com/office/powerpoint/2018/8/main">
  <p188:cm id="{E24B33D4-333E-423D-AA36-70E14BFBC951}" authorId="{FA7B64D0-00F4-FB50-BC7D-B7DFFE5F75AF}" created="2022-10-05T00:01:07.072">
    <pc:sldMkLst xmlns:pc="http://schemas.microsoft.com/office/powerpoint/2013/main/command">
      <pc:docMk/>
      <pc:sldMk cId="1096593401" sldId="280"/>
    </pc:sldMkLst>
    <p188:pos x="2139950" y="2428875"/>
    <p188:txBody>
      <a:bodyPr/>
      <a:lstStyle/>
      <a:p>
        <a:r>
          <a:rPr lang="en-IN"/>
          <a:t>The ERD would be hyperlinked with the pdf file as it is too big for a good view here</a:t>
        </a:r>
      </a:p>
    </p188:txBody>
  </p188:cm>
</p188:cmLst>
</file>

<file path=ppt/comments/modernComment_119_DF7DBF3F.xml><?xml version="1.0" encoding="utf-8"?>
<p188:cmLst xmlns:a="http://schemas.openxmlformats.org/drawingml/2006/main" xmlns:r="http://schemas.openxmlformats.org/officeDocument/2006/relationships" xmlns:p188="http://schemas.microsoft.com/office/powerpoint/2018/8/main">
  <p188:cm id="{0297F8E0-C1EF-43A9-895F-F4DA8F1D3F26}" authorId="{FA7B64D0-00F4-FB50-BC7D-B7DFFE5F75AF}" created="2022-10-05T23:14:45.218">
    <pc:sldMkLst xmlns:pc="http://schemas.microsoft.com/office/powerpoint/2013/main/command">
      <pc:docMk/>
      <pc:sldMk cId="3749560127" sldId="281"/>
    </pc:sldMkLst>
    <p188:pos x="9540875" y="2003425"/>
    <p188:txBody>
      <a:bodyPr/>
      <a:lstStyle/>
      <a:p>
        <a:r>
          <a:rPr lang="en-IN"/>
          <a:t>[@Satpathi, Anushila] can you help populate the last two columns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F45AFE-51AE-4918-83E3-4B29DEF2D242}" type="datetimeFigureOut">
              <a:rPr lang="en-IN" smtClean="0"/>
              <a:t>05-10-2022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DEF8B5-83D9-4B63-9A6D-E22D78A2F1A3}" type="slidenum">
              <a:rPr lang="en-IN" smtClean="0"/>
              <a:t>‹#›</a:t>
            </a:fld>
            <a:endParaRPr lang="en-IN"/>
          </a:p>
        </p:txBody>
      </p:sp>
    </p:spTree>
    <p:extLst>
      <p:ext uri="{BB962C8B-B14F-4D97-AF65-F5344CB8AC3E}">
        <p14:creationId xmlns:p14="http://schemas.microsoft.com/office/powerpoint/2010/main" val="258022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BDEF8B5-83D9-4B63-9A6D-E22D78A2F1A3}" type="slidenum">
              <a:rPr lang="en-IN" smtClean="0"/>
              <a:t>3</a:t>
            </a:fld>
            <a:endParaRPr lang="en-IN"/>
          </a:p>
        </p:txBody>
      </p:sp>
    </p:spTree>
    <p:extLst>
      <p:ext uri="{BB962C8B-B14F-4D97-AF65-F5344CB8AC3E}">
        <p14:creationId xmlns:p14="http://schemas.microsoft.com/office/powerpoint/2010/main" val="3506663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FD74D-8806-5478-0A08-B27E12BA79C7}"/>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5CCF9C4-8CA2-0A4B-3086-812EFA59FE6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42E1F9-F402-B0EF-D222-ABF6D59450F2}"/>
              </a:ext>
            </a:extLst>
          </p:cNvPr>
          <p:cNvSpPr>
            <a:spLocks noGrp="1"/>
          </p:cNvSpPr>
          <p:nvPr>
            <p:ph type="dt" sz="half" idx="10"/>
          </p:nvPr>
        </p:nvSpPr>
        <p:spPr/>
        <p:txBody>
          <a:bodyPr/>
          <a:lstStyle/>
          <a:p>
            <a:fld id="{F2ED7993-E55C-4D0E-A508-C1716BCB6311}" type="datetimeFigureOut">
              <a:rPr lang="en-IN" smtClean="0"/>
              <a:t>05-10-2022</a:t>
            </a:fld>
            <a:endParaRPr lang="en-IN"/>
          </a:p>
        </p:txBody>
      </p:sp>
      <p:sp>
        <p:nvSpPr>
          <p:cNvPr id="5" name="Footer Placeholder 4">
            <a:extLst>
              <a:ext uri="{FF2B5EF4-FFF2-40B4-BE49-F238E27FC236}">
                <a16:creationId xmlns:a16="http://schemas.microsoft.com/office/drawing/2014/main" id="{325ED73B-F0C4-77AE-B234-34017913D0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E31E4B-21A1-811E-9E18-06D0840D5B2C}"/>
              </a:ext>
            </a:extLst>
          </p:cNvPr>
          <p:cNvSpPr>
            <a:spLocks noGrp="1"/>
          </p:cNvSpPr>
          <p:nvPr>
            <p:ph type="sldNum" sz="quarter" idx="12"/>
          </p:nvPr>
        </p:nvSpPr>
        <p:spPr/>
        <p:txBody>
          <a:bodyPr/>
          <a:lstStyle/>
          <a:p>
            <a:fld id="{2C22711B-FE75-4EF8-A227-E57C3286E193}" type="slidenum">
              <a:rPr lang="en-IN" smtClean="0"/>
              <a:t>‹#›</a:t>
            </a:fld>
            <a:endParaRPr lang="en-IN"/>
          </a:p>
        </p:txBody>
      </p:sp>
      <p:cxnSp>
        <p:nvCxnSpPr>
          <p:cNvPr id="9" name="Line 1">
            <a:extLst>
              <a:ext uri="{FF2B5EF4-FFF2-40B4-BE49-F238E27FC236}">
                <a16:creationId xmlns:a16="http://schemas.microsoft.com/office/drawing/2014/main" id="{B99DE2ED-5601-5E6B-ABFB-72C09798FF5B}"/>
              </a:ext>
            </a:extLst>
          </p:cNvPr>
          <p:cNvCxnSpPr>
            <a:cxnSpLocks/>
          </p:cNvCxnSpPr>
          <p:nvPr userDrawn="1"/>
        </p:nvCxnSpPr>
        <p:spPr>
          <a:xfrm>
            <a:off x="11467048" y="838200"/>
            <a:ext cx="0" cy="6019800"/>
          </a:xfrm>
          <a:prstGeom prst="line">
            <a:avLst/>
          </a:prstGeom>
          <a:noFill/>
          <a:ln w="12700" cap="flat" cmpd="sng" algn="ctr">
            <a:solidFill>
              <a:srgbClr val="8E6F3E"/>
            </a:solidFill>
            <a:prstDash val="solid"/>
          </a:ln>
          <a:effectLst/>
        </p:spPr>
      </p:cxnSp>
      <p:sp>
        <p:nvSpPr>
          <p:cNvPr id="10" name="Black Bar">
            <a:extLst>
              <a:ext uri="{FF2B5EF4-FFF2-40B4-BE49-F238E27FC236}">
                <a16:creationId xmlns:a16="http://schemas.microsoft.com/office/drawing/2014/main" id="{8C571622-75B1-86F2-7DEC-0BE26980B1AB}"/>
              </a:ext>
            </a:extLst>
          </p:cNvPr>
          <p:cNvSpPr/>
          <p:nvPr userDrawn="1"/>
        </p:nvSpPr>
        <p:spPr>
          <a:xfrm>
            <a:off x="110067" y="0"/>
            <a:ext cx="9922933" cy="1032933"/>
          </a:xfrm>
          <a:prstGeom prst="rect">
            <a:avLst/>
          </a:prstGeom>
          <a:solidFill>
            <a:srgbClr val="000000"/>
          </a:solidFill>
          <a:ln w="12700" cap="flat" cmpd="sng" algn="ctr">
            <a:solidFill>
              <a:srgbClr val="00000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cumin Pro"/>
              <a:ea typeface="+mn-ea"/>
              <a:cs typeface="+mn-cs"/>
            </a:endParaRPr>
          </a:p>
        </p:txBody>
      </p:sp>
      <p:sp>
        <p:nvSpPr>
          <p:cNvPr id="8" name="Gold Background">
            <a:extLst>
              <a:ext uri="{FF2B5EF4-FFF2-40B4-BE49-F238E27FC236}">
                <a16:creationId xmlns:a16="http://schemas.microsoft.com/office/drawing/2014/main" id="{A7BEBCE5-FB8F-1461-D6E4-7C61321A1A04}"/>
              </a:ext>
            </a:extLst>
          </p:cNvPr>
          <p:cNvSpPr/>
          <p:nvPr userDrawn="1"/>
        </p:nvSpPr>
        <p:spPr>
          <a:xfrm>
            <a:off x="1134329" y="0"/>
            <a:ext cx="45719" cy="5300133"/>
          </a:xfrm>
          <a:prstGeom prst="rect">
            <a:avLst/>
          </a:prstGeom>
          <a:solidFill>
            <a:srgbClr val="C9B991"/>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a:ln>
                <a:noFill/>
              </a:ln>
              <a:solidFill>
                <a:srgbClr val="000000"/>
              </a:solidFill>
              <a:effectLst/>
              <a:uLnTx/>
              <a:uFillTx/>
              <a:latin typeface="Acumin Pro"/>
              <a:ea typeface="+mn-ea"/>
              <a:cs typeface="+mn-cs"/>
            </a:endParaRPr>
          </a:p>
        </p:txBody>
      </p:sp>
    </p:spTree>
    <p:extLst>
      <p:ext uri="{BB962C8B-B14F-4D97-AF65-F5344CB8AC3E}">
        <p14:creationId xmlns:p14="http://schemas.microsoft.com/office/powerpoint/2010/main" val="2165876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DCE4A-4659-9C42-59D0-78FEC6726CF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02AFCA-F9D9-32CF-AEE5-45A2B1C5751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04F244-F1FF-0C0C-BCBB-D936F05EE71A}"/>
              </a:ext>
            </a:extLst>
          </p:cNvPr>
          <p:cNvSpPr>
            <a:spLocks noGrp="1"/>
          </p:cNvSpPr>
          <p:nvPr>
            <p:ph type="dt" sz="half" idx="10"/>
          </p:nvPr>
        </p:nvSpPr>
        <p:spPr/>
        <p:txBody>
          <a:bodyPr/>
          <a:lstStyle/>
          <a:p>
            <a:fld id="{F2ED7993-E55C-4D0E-A508-C1716BCB6311}" type="datetimeFigureOut">
              <a:rPr lang="en-IN" smtClean="0"/>
              <a:t>05-10-2022</a:t>
            </a:fld>
            <a:endParaRPr lang="en-IN"/>
          </a:p>
        </p:txBody>
      </p:sp>
      <p:sp>
        <p:nvSpPr>
          <p:cNvPr id="5" name="Footer Placeholder 4">
            <a:extLst>
              <a:ext uri="{FF2B5EF4-FFF2-40B4-BE49-F238E27FC236}">
                <a16:creationId xmlns:a16="http://schemas.microsoft.com/office/drawing/2014/main" id="{0B7618A5-B20B-5E94-C570-6F18BC2A54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C30E71-5929-2C5E-E682-611C174FBB39}"/>
              </a:ext>
            </a:extLst>
          </p:cNvPr>
          <p:cNvSpPr>
            <a:spLocks noGrp="1"/>
          </p:cNvSpPr>
          <p:nvPr>
            <p:ph type="sldNum" sz="quarter" idx="12"/>
          </p:nvPr>
        </p:nvSpPr>
        <p:spPr/>
        <p:txBody>
          <a:bodyPr/>
          <a:lstStyle/>
          <a:p>
            <a:fld id="{2C22711B-FE75-4EF8-A227-E57C3286E193}" type="slidenum">
              <a:rPr lang="en-IN" smtClean="0"/>
              <a:t>‹#›</a:t>
            </a:fld>
            <a:endParaRPr lang="en-IN"/>
          </a:p>
        </p:txBody>
      </p:sp>
    </p:spTree>
    <p:extLst>
      <p:ext uri="{BB962C8B-B14F-4D97-AF65-F5344CB8AC3E}">
        <p14:creationId xmlns:p14="http://schemas.microsoft.com/office/powerpoint/2010/main" val="334593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8BBC3E-9C73-EE64-D794-F640D9CF7A46}"/>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63B1DF-FD1E-CAF1-46E1-10AF736F85C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F51C6F-673C-3331-3CC9-4DF19BA6FF44}"/>
              </a:ext>
            </a:extLst>
          </p:cNvPr>
          <p:cNvSpPr>
            <a:spLocks noGrp="1"/>
          </p:cNvSpPr>
          <p:nvPr>
            <p:ph type="dt" sz="half" idx="10"/>
          </p:nvPr>
        </p:nvSpPr>
        <p:spPr/>
        <p:txBody>
          <a:bodyPr/>
          <a:lstStyle/>
          <a:p>
            <a:fld id="{F2ED7993-E55C-4D0E-A508-C1716BCB6311}" type="datetimeFigureOut">
              <a:rPr lang="en-IN" smtClean="0"/>
              <a:t>05-10-2022</a:t>
            </a:fld>
            <a:endParaRPr lang="en-IN"/>
          </a:p>
        </p:txBody>
      </p:sp>
      <p:sp>
        <p:nvSpPr>
          <p:cNvPr id="5" name="Footer Placeholder 4">
            <a:extLst>
              <a:ext uri="{FF2B5EF4-FFF2-40B4-BE49-F238E27FC236}">
                <a16:creationId xmlns:a16="http://schemas.microsoft.com/office/drawing/2014/main" id="{D9098796-D608-7317-333C-86E2FEC399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B5B715-C37C-186E-9E41-381F69CC1F13}"/>
              </a:ext>
            </a:extLst>
          </p:cNvPr>
          <p:cNvSpPr>
            <a:spLocks noGrp="1"/>
          </p:cNvSpPr>
          <p:nvPr>
            <p:ph type="sldNum" sz="quarter" idx="12"/>
          </p:nvPr>
        </p:nvSpPr>
        <p:spPr/>
        <p:txBody>
          <a:bodyPr/>
          <a:lstStyle/>
          <a:p>
            <a:fld id="{2C22711B-FE75-4EF8-A227-E57C3286E193}" type="slidenum">
              <a:rPr lang="en-IN" smtClean="0"/>
              <a:t>‹#›</a:t>
            </a:fld>
            <a:endParaRPr lang="en-IN"/>
          </a:p>
        </p:txBody>
      </p:sp>
    </p:spTree>
    <p:extLst>
      <p:ext uri="{BB962C8B-B14F-4D97-AF65-F5344CB8AC3E}">
        <p14:creationId xmlns:p14="http://schemas.microsoft.com/office/powerpoint/2010/main" val="1396317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7021-C5DC-256D-8D90-CFF7CA99D6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68B255-EDB9-EBB5-7817-3E5762807C23}"/>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C4F681-711F-F3E8-E10B-A67EE13D4D6B}"/>
              </a:ext>
            </a:extLst>
          </p:cNvPr>
          <p:cNvSpPr>
            <a:spLocks noGrp="1"/>
          </p:cNvSpPr>
          <p:nvPr>
            <p:ph type="dt" sz="half" idx="10"/>
          </p:nvPr>
        </p:nvSpPr>
        <p:spPr/>
        <p:txBody>
          <a:bodyPr/>
          <a:lstStyle/>
          <a:p>
            <a:fld id="{F2ED7993-E55C-4D0E-A508-C1716BCB6311}" type="datetimeFigureOut">
              <a:rPr lang="en-IN" smtClean="0"/>
              <a:t>05-10-2022</a:t>
            </a:fld>
            <a:endParaRPr lang="en-IN"/>
          </a:p>
        </p:txBody>
      </p:sp>
      <p:sp>
        <p:nvSpPr>
          <p:cNvPr id="5" name="Footer Placeholder 4">
            <a:extLst>
              <a:ext uri="{FF2B5EF4-FFF2-40B4-BE49-F238E27FC236}">
                <a16:creationId xmlns:a16="http://schemas.microsoft.com/office/drawing/2014/main" id="{98A77737-38AC-BC5E-8BE2-2BEB133C5B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345BCD-288E-10D1-548E-C14C53179D90}"/>
              </a:ext>
            </a:extLst>
          </p:cNvPr>
          <p:cNvSpPr>
            <a:spLocks noGrp="1"/>
          </p:cNvSpPr>
          <p:nvPr>
            <p:ph type="sldNum" sz="quarter" idx="12"/>
          </p:nvPr>
        </p:nvSpPr>
        <p:spPr/>
        <p:txBody>
          <a:bodyPr/>
          <a:lstStyle/>
          <a:p>
            <a:fld id="{2C22711B-FE75-4EF8-A227-E57C3286E193}" type="slidenum">
              <a:rPr lang="en-IN" smtClean="0"/>
              <a:t>‹#›</a:t>
            </a:fld>
            <a:endParaRPr lang="en-IN"/>
          </a:p>
        </p:txBody>
      </p:sp>
    </p:spTree>
    <p:extLst>
      <p:ext uri="{BB962C8B-B14F-4D97-AF65-F5344CB8AC3E}">
        <p14:creationId xmlns:p14="http://schemas.microsoft.com/office/powerpoint/2010/main" val="3777932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A6A0F-286D-A023-02B1-40FF9155B254}"/>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E9ED52-429C-7B3E-9A6C-387078D1C2E5}"/>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511115-2363-9499-0639-F46D752951B9}"/>
              </a:ext>
            </a:extLst>
          </p:cNvPr>
          <p:cNvSpPr>
            <a:spLocks noGrp="1"/>
          </p:cNvSpPr>
          <p:nvPr>
            <p:ph type="dt" sz="half" idx="10"/>
          </p:nvPr>
        </p:nvSpPr>
        <p:spPr/>
        <p:txBody>
          <a:bodyPr/>
          <a:lstStyle/>
          <a:p>
            <a:fld id="{F2ED7993-E55C-4D0E-A508-C1716BCB6311}" type="datetimeFigureOut">
              <a:rPr lang="en-IN" smtClean="0"/>
              <a:t>05-10-2022</a:t>
            </a:fld>
            <a:endParaRPr lang="en-IN"/>
          </a:p>
        </p:txBody>
      </p:sp>
      <p:sp>
        <p:nvSpPr>
          <p:cNvPr id="5" name="Footer Placeholder 4">
            <a:extLst>
              <a:ext uri="{FF2B5EF4-FFF2-40B4-BE49-F238E27FC236}">
                <a16:creationId xmlns:a16="http://schemas.microsoft.com/office/drawing/2014/main" id="{893B2D8C-9488-E924-F45D-9D99EF4DA9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8DC45B-0F20-094E-DEFA-F40F9036231E}"/>
              </a:ext>
            </a:extLst>
          </p:cNvPr>
          <p:cNvSpPr>
            <a:spLocks noGrp="1"/>
          </p:cNvSpPr>
          <p:nvPr>
            <p:ph type="sldNum" sz="quarter" idx="12"/>
          </p:nvPr>
        </p:nvSpPr>
        <p:spPr/>
        <p:txBody>
          <a:bodyPr/>
          <a:lstStyle/>
          <a:p>
            <a:fld id="{2C22711B-FE75-4EF8-A227-E57C3286E193}" type="slidenum">
              <a:rPr lang="en-IN" smtClean="0"/>
              <a:t>‹#›</a:t>
            </a:fld>
            <a:endParaRPr lang="en-IN"/>
          </a:p>
        </p:txBody>
      </p:sp>
    </p:spTree>
    <p:extLst>
      <p:ext uri="{BB962C8B-B14F-4D97-AF65-F5344CB8AC3E}">
        <p14:creationId xmlns:p14="http://schemas.microsoft.com/office/powerpoint/2010/main" val="181475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BEBF5-ABD7-B98A-DC66-4DB69483EAF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128706-0CE5-7188-A309-1DE40B93F867}"/>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BCD3C9-2C33-D4DF-D8F5-FC9EC9904884}"/>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960FBF-3B9C-7249-7412-C6E4E5FC1B49}"/>
              </a:ext>
            </a:extLst>
          </p:cNvPr>
          <p:cNvSpPr>
            <a:spLocks noGrp="1"/>
          </p:cNvSpPr>
          <p:nvPr>
            <p:ph type="dt" sz="half" idx="10"/>
          </p:nvPr>
        </p:nvSpPr>
        <p:spPr/>
        <p:txBody>
          <a:bodyPr/>
          <a:lstStyle/>
          <a:p>
            <a:fld id="{F2ED7993-E55C-4D0E-A508-C1716BCB6311}" type="datetimeFigureOut">
              <a:rPr lang="en-IN" smtClean="0"/>
              <a:t>05-10-2022</a:t>
            </a:fld>
            <a:endParaRPr lang="en-IN"/>
          </a:p>
        </p:txBody>
      </p:sp>
      <p:sp>
        <p:nvSpPr>
          <p:cNvPr id="6" name="Footer Placeholder 5">
            <a:extLst>
              <a:ext uri="{FF2B5EF4-FFF2-40B4-BE49-F238E27FC236}">
                <a16:creationId xmlns:a16="http://schemas.microsoft.com/office/drawing/2014/main" id="{94B9611D-29BE-EED0-DA4D-A8DA6471D3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DD7813-6D8A-C389-CE3F-A7D2CA151B62}"/>
              </a:ext>
            </a:extLst>
          </p:cNvPr>
          <p:cNvSpPr>
            <a:spLocks noGrp="1"/>
          </p:cNvSpPr>
          <p:nvPr>
            <p:ph type="sldNum" sz="quarter" idx="12"/>
          </p:nvPr>
        </p:nvSpPr>
        <p:spPr/>
        <p:txBody>
          <a:bodyPr/>
          <a:lstStyle/>
          <a:p>
            <a:fld id="{2C22711B-FE75-4EF8-A227-E57C3286E193}" type="slidenum">
              <a:rPr lang="en-IN" smtClean="0"/>
              <a:t>‹#›</a:t>
            </a:fld>
            <a:endParaRPr lang="en-IN"/>
          </a:p>
        </p:txBody>
      </p:sp>
    </p:spTree>
    <p:extLst>
      <p:ext uri="{BB962C8B-B14F-4D97-AF65-F5344CB8AC3E}">
        <p14:creationId xmlns:p14="http://schemas.microsoft.com/office/powerpoint/2010/main" val="282734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6A582-19FC-D560-3CF6-ADC3357CB27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F72A5B-722E-8B1B-26F8-ECFC2BC3603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88B669-FAF9-787E-0A5C-33192BAC4E88}"/>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9A2EEB-2560-82E3-EAB0-1E34CDE529F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C7AC6-F153-6475-F72F-DED21C35DCD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DCB070-4960-8810-4C11-51434E1E6406}"/>
              </a:ext>
            </a:extLst>
          </p:cNvPr>
          <p:cNvSpPr>
            <a:spLocks noGrp="1"/>
          </p:cNvSpPr>
          <p:nvPr>
            <p:ph type="dt" sz="half" idx="10"/>
          </p:nvPr>
        </p:nvSpPr>
        <p:spPr/>
        <p:txBody>
          <a:bodyPr/>
          <a:lstStyle/>
          <a:p>
            <a:fld id="{F2ED7993-E55C-4D0E-A508-C1716BCB6311}" type="datetimeFigureOut">
              <a:rPr lang="en-IN" smtClean="0"/>
              <a:t>05-10-2022</a:t>
            </a:fld>
            <a:endParaRPr lang="en-IN"/>
          </a:p>
        </p:txBody>
      </p:sp>
      <p:sp>
        <p:nvSpPr>
          <p:cNvPr id="8" name="Footer Placeholder 7">
            <a:extLst>
              <a:ext uri="{FF2B5EF4-FFF2-40B4-BE49-F238E27FC236}">
                <a16:creationId xmlns:a16="http://schemas.microsoft.com/office/drawing/2014/main" id="{40ECFD99-2E62-3A54-84CA-5FBC21C59E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F729CCE-466D-BA62-21FD-A70FB510D484}"/>
              </a:ext>
            </a:extLst>
          </p:cNvPr>
          <p:cNvSpPr>
            <a:spLocks noGrp="1"/>
          </p:cNvSpPr>
          <p:nvPr>
            <p:ph type="sldNum" sz="quarter" idx="12"/>
          </p:nvPr>
        </p:nvSpPr>
        <p:spPr/>
        <p:txBody>
          <a:bodyPr/>
          <a:lstStyle/>
          <a:p>
            <a:fld id="{2C22711B-FE75-4EF8-A227-E57C3286E193}" type="slidenum">
              <a:rPr lang="en-IN" smtClean="0"/>
              <a:t>‹#›</a:t>
            </a:fld>
            <a:endParaRPr lang="en-IN"/>
          </a:p>
        </p:txBody>
      </p:sp>
    </p:spTree>
    <p:extLst>
      <p:ext uri="{BB962C8B-B14F-4D97-AF65-F5344CB8AC3E}">
        <p14:creationId xmlns:p14="http://schemas.microsoft.com/office/powerpoint/2010/main" val="383122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33182-5011-A0CF-5DA2-AA309CB3FCE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5288C1-D79E-269B-000F-B519FA57B7A4}"/>
              </a:ext>
            </a:extLst>
          </p:cNvPr>
          <p:cNvSpPr>
            <a:spLocks noGrp="1"/>
          </p:cNvSpPr>
          <p:nvPr>
            <p:ph type="dt" sz="half" idx="10"/>
          </p:nvPr>
        </p:nvSpPr>
        <p:spPr/>
        <p:txBody>
          <a:bodyPr/>
          <a:lstStyle/>
          <a:p>
            <a:fld id="{F2ED7993-E55C-4D0E-A508-C1716BCB6311}" type="datetimeFigureOut">
              <a:rPr lang="en-IN" smtClean="0"/>
              <a:t>05-10-2022</a:t>
            </a:fld>
            <a:endParaRPr lang="en-IN"/>
          </a:p>
        </p:txBody>
      </p:sp>
      <p:sp>
        <p:nvSpPr>
          <p:cNvPr id="4" name="Footer Placeholder 3">
            <a:extLst>
              <a:ext uri="{FF2B5EF4-FFF2-40B4-BE49-F238E27FC236}">
                <a16:creationId xmlns:a16="http://schemas.microsoft.com/office/drawing/2014/main" id="{6DF39AF0-AECC-1D5C-46DD-F1D68D196B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7FC150-D2A7-FB54-37D2-D16CC9B32730}"/>
              </a:ext>
            </a:extLst>
          </p:cNvPr>
          <p:cNvSpPr>
            <a:spLocks noGrp="1"/>
          </p:cNvSpPr>
          <p:nvPr>
            <p:ph type="sldNum" sz="quarter" idx="12"/>
          </p:nvPr>
        </p:nvSpPr>
        <p:spPr/>
        <p:txBody>
          <a:bodyPr/>
          <a:lstStyle/>
          <a:p>
            <a:fld id="{2C22711B-FE75-4EF8-A227-E57C3286E193}" type="slidenum">
              <a:rPr lang="en-IN" smtClean="0"/>
              <a:t>‹#›</a:t>
            </a:fld>
            <a:endParaRPr lang="en-IN"/>
          </a:p>
        </p:txBody>
      </p:sp>
    </p:spTree>
    <p:extLst>
      <p:ext uri="{BB962C8B-B14F-4D97-AF65-F5344CB8AC3E}">
        <p14:creationId xmlns:p14="http://schemas.microsoft.com/office/powerpoint/2010/main" val="3698579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5BA1DA-7C00-5395-B418-C38DAEC06EAC}"/>
              </a:ext>
            </a:extLst>
          </p:cNvPr>
          <p:cNvSpPr>
            <a:spLocks noGrp="1"/>
          </p:cNvSpPr>
          <p:nvPr>
            <p:ph type="dt" sz="half" idx="10"/>
          </p:nvPr>
        </p:nvSpPr>
        <p:spPr/>
        <p:txBody>
          <a:bodyPr/>
          <a:lstStyle/>
          <a:p>
            <a:fld id="{F2ED7993-E55C-4D0E-A508-C1716BCB6311}" type="datetimeFigureOut">
              <a:rPr lang="en-IN" smtClean="0"/>
              <a:t>05-10-2022</a:t>
            </a:fld>
            <a:endParaRPr lang="en-IN"/>
          </a:p>
        </p:txBody>
      </p:sp>
      <p:sp>
        <p:nvSpPr>
          <p:cNvPr id="3" name="Footer Placeholder 2">
            <a:extLst>
              <a:ext uri="{FF2B5EF4-FFF2-40B4-BE49-F238E27FC236}">
                <a16:creationId xmlns:a16="http://schemas.microsoft.com/office/drawing/2014/main" id="{CD02730F-598E-00B9-CB8D-8B188D405A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110F42-D67B-8086-5AFA-9C95834891E9}"/>
              </a:ext>
            </a:extLst>
          </p:cNvPr>
          <p:cNvSpPr>
            <a:spLocks noGrp="1"/>
          </p:cNvSpPr>
          <p:nvPr>
            <p:ph type="sldNum" sz="quarter" idx="12"/>
          </p:nvPr>
        </p:nvSpPr>
        <p:spPr/>
        <p:txBody>
          <a:bodyPr/>
          <a:lstStyle/>
          <a:p>
            <a:fld id="{2C22711B-FE75-4EF8-A227-E57C3286E193}" type="slidenum">
              <a:rPr lang="en-IN" smtClean="0"/>
              <a:t>‹#›</a:t>
            </a:fld>
            <a:endParaRPr lang="en-IN"/>
          </a:p>
        </p:txBody>
      </p:sp>
    </p:spTree>
    <p:extLst>
      <p:ext uri="{BB962C8B-B14F-4D97-AF65-F5344CB8AC3E}">
        <p14:creationId xmlns:p14="http://schemas.microsoft.com/office/powerpoint/2010/main" val="1944753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E47C5-6381-67BF-6CF7-C1F43BA8C9C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FA78FC-A6E9-6922-3622-641A44BD6348}"/>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5E67E1-4DC9-907D-9C24-6B669FBB39F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DF2CF6-B0F8-A462-60B8-F740DF039615}"/>
              </a:ext>
            </a:extLst>
          </p:cNvPr>
          <p:cNvSpPr>
            <a:spLocks noGrp="1"/>
          </p:cNvSpPr>
          <p:nvPr>
            <p:ph type="dt" sz="half" idx="10"/>
          </p:nvPr>
        </p:nvSpPr>
        <p:spPr/>
        <p:txBody>
          <a:bodyPr/>
          <a:lstStyle/>
          <a:p>
            <a:fld id="{F2ED7993-E55C-4D0E-A508-C1716BCB6311}" type="datetimeFigureOut">
              <a:rPr lang="en-IN" smtClean="0"/>
              <a:t>05-10-2022</a:t>
            </a:fld>
            <a:endParaRPr lang="en-IN"/>
          </a:p>
        </p:txBody>
      </p:sp>
      <p:sp>
        <p:nvSpPr>
          <p:cNvPr id="6" name="Footer Placeholder 5">
            <a:extLst>
              <a:ext uri="{FF2B5EF4-FFF2-40B4-BE49-F238E27FC236}">
                <a16:creationId xmlns:a16="http://schemas.microsoft.com/office/drawing/2014/main" id="{1FB82BD5-C6E9-10F7-1E6B-114DFC6DE5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39640B-C78F-FF85-6FF8-93FC19DE9DEF}"/>
              </a:ext>
            </a:extLst>
          </p:cNvPr>
          <p:cNvSpPr>
            <a:spLocks noGrp="1"/>
          </p:cNvSpPr>
          <p:nvPr>
            <p:ph type="sldNum" sz="quarter" idx="12"/>
          </p:nvPr>
        </p:nvSpPr>
        <p:spPr/>
        <p:txBody>
          <a:bodyPr/>
          <a:lstStyle/>
          <a:p>
            <a:fld id="{2C22711B-FE75-4EF8-A227-E57C3286E193}" type="slidenum">
              <a:rPr lang="en-IN" smtClean="0"/>
              <a:t>‹#›</a:t>
            </a:fld>
            <a:endParaRPr lang="en-IN"/>
          </a:p>
        </p:txBody>
      </p:sp>
    </p:spTree>
    <p:extLst>
      <p:ext uri="{BB962C8B-B14F-4D97-AF65-F5344CB8AC3E}">
        <p14:creationId xmlns:p14="http://schemas.microsoft.com/office/powerpoint/2010/main" val="138873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3DA7E-12D5-F00F-E04D-1568AC80800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2DABB8-FF61-9726-5288-D93DBA723FBC}"/>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1D6CD3-F16C-6EFD-5C5F-F28C07F4984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5492B0-94E1-2A96-4157-9DB99BF835BF}"/>
              </a:ext>
            </a:extLst>
          </p:cNvPr>
          <p:cNvSpPr>
            <a:spLocks noGrp="1"/>
          </p:cNvSpPr>
          <p:nvPr>
            <p:ph type="dt" sz="half" idx="10"/>
          </p:nvPr>
        </p:nvSpPr>
        <p:spPr/>
        <p:txBody>
          <a:bodyPr/>
          <a:lstStyle/>
          <a:p>
            <a:fld id="{F2ED7993-E55C-4D0E-A508-C1716BCB6311}" type="datetimeFigureOut">
              <a:rPr lang="en-IN" smtClean="0"/>
              <a:t>05-10-2022</a:t>
            </a:fld>
            <a:endParaRPr lang="en-IN"/>
          </a:p>
        </p:txBody>
      </p:sp>
      <p:sp>
        <p:nvSpPr>
          <p:cNvPr id="6" name="Footer Placeholder 5">
            <a:extLst>
              <a:ext uri="{FF2B5EF4-FFF2-40B4-BE49-F238E27FC236}">
                <a16:creationId xmlns:a16="http://schemas.microsoft.com/office/drawing/2014/main" id="{F7479DBF-82C6-DF33-044A-2C7705D544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4246F5-8473-637D-0F17-A54949F9196E}"/>
              </a:ext>
            </a:extLst>
          </p:cNvPr>
          <p:cNvSpPr>
            <a:spLocks noGrp="1"/>
          </p:cNvSpPr>
          <p:nvPr>
            <p:ph type="sldNum" sz="quarter" idx="12"/>
          </p:nvPr>
        </p:nvSpPr>
        <p:spPr/>
        <p:txBody>
          <a:bodyPr/>
          <a:lstStyle/>
          <a:p>
            <a:fld id="{2C22711B-FE75-4EF8-A227-E57C3286E193}" type="slidenum">
              <a:rPr lang="en-IN" smtClean="0"/>
              <a:t>‹#›</a:t>
            </a:fld>
            <a:endParaRPr lang="en-IN"/>
          </a:p>
        </p:txBody>
      </p:sp>
    </p:spTree>
    <p:extLst>
      <p:ext uri="{BB962C8B-B14F-4D97-AF65-F5344CB8AC3E}">
        <p14:creationId xmlns:p14="http://schemas.microsoft.com/office/powerpoint/2010/main" val="1272188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Black Bar">
            <a:extLst>
              <a:ext uri="{FF2B5EF4-FFF2-40B4-BE49-F238E27FC236}">
                <a16:creationId xmlns:a16="http://schemas.microsoft.com/office/drawing/2014/main" id="{3F5A8677-4A16-3924-1761-BB756C34D435}"/>
              </a:ext>
            </a:extLst>
          </p:cNvPr>
          <p:cNvSpPr/>
          <p:nvPr userDrawn="1"/>
        </p:nvSpPr>
        <p:spPr>
          <a:xfrm>
            <a:off x="110067" y="0"/>
            <a:ext cx="9922933" cy="1032933"/>
          </a:xfrm>
          <a:prstGeom prst="rect">
            <a:avLst/>
          </a:prstGeom>
          <a:solidFill>
            <a:srgbClr val="000000"/>
          </a:solidFill>
          <a:ln w="12700" cap="flat" cmpd="sng" algn="ctr">
            <a:solidFill>
              <a:srgbClr val="000000"/>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cumin Pro"/>
              <a:ea typeface="+mn-ea"/>
              <a:cs typeface="+mn-cs"/>
            </a:endParaRPr>
          </a:p>
        </p:txBody>
      </p:sp>
      <p:sp>
        <p:nvSpPr>
          <p:cNvPr id="4" name="Date Placeholder 3">
            <a:extLst>
              <a:ext uri="{FF2B5EF4-FFF2-40B4-BE49-F238E27FC236}">
                <a16:creationId xmlns:a16="http://schemas.microsoft.com/office/drawing/2014/main" id="{EAFD63A0-AA33-DFF9-E8AB-13B53E65E8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ED7993-E55C-4D0E-A508-C1716BCB6311}" type="datetimeFigureOut">
              <a:rPr lang="en-IN" smtClean="0"/>
              <a:t>05-10-2022</a:t>
            </a:fld>
            <a:endParaRPr lang="en-IN"/>
          </a:p>
        </p:txBody>
      </p:sp>
      <p:sp>
        <p:nvSpPr>
          <p:cNvPr id="5" name="Footer Placeholder 4">
            <a:extLst>
              <a:ext uri="{FF2B5EF4-FFF2-40B4-BE49-F238E27FC236}">
                <a16:creationId xmlns:a16="http://schemas.microsoft.com/office/drawing/2014/main" id="{81D2D90A-2F6E-7CBE-DEE7-FB9B30A12D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4353582-98EE-770B-E0A6-3EFDAA3B0D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22711B-FE75-4EF8-A227-E57C3286E193}" type="slidenum">
              <a:rPr lang="en-IN" smtClean="0"/>
              <a:t>‹#›</a:t>
            </a:fld>
            <a:endParaRPr lang="en-IN"/>
          </a:p>
        </p:txBody>
      </p:sp>
      <p:pic>
        <p:nvPicPr>
          <p:cNvPr id="7" name="Purdue Logo">
            <a:extLst>
              <a:ext uri="{FF2B5EF4-FFF2-40B4-BE49-F238E27FC236}">
                <a16:creationId xmlns:a16="http://schemas.microsoft.com/office/drawing/2014/main" id="{653C2E53-6A6E-384D-67F0-EA664D676806}"/>
              </a:ext>
            </a:extLst>
          </p:cNvPr>
          <p:cNvPicPr>
            <a:picLocks noChangeAspect="1"/>
          </p:cNvPicPr>
          <p:nvPr userDrawn="1"/>
        </p:nvPicPr>
        <p:blipFill>
          <a:blip r:embed="rId13"/>
          <a:stretch>
            <a:fillRect/>
          </a:stretch>
        </p:blipFill>
        <p:spPr>
          <a:xfrm>
            <a:off x="435811" y="6285070"/>
            <a:ext cx="3891930" cy="415610"/>
          </a:xfrm>
          <a:prstGeom prst="rect">
            <a:avLst/>
          </a:prstGeom>
        </p:spPr>
      </p:pic>
      <p:sp>
        <p:nvSpPr>
          <p:cNvPr id="9" name="Gold Background">
            <a:extLst>
              <a:ext uri="{FF2B5EF4-FFF2-40B4-BE49-F238E27FC236}">
                <a16:creationId xmlns:a16="http://schemas.microsoft.com/office/drawing/2014/main" id="{8E529510-3BD3-FD2D-8BFF-35BF401E3F63}"/>
              </a:ext>
            </a:extLst>
          </p:cNvPr>
          <p:cNvSpPr/>
          <p:nvPr userDrawn="1"/>
        </p:nvSpPr>
        <p:spPr>
          <a:xfrm>
            <a:off x="1134329" y="0"/>
            <a:ext cx="45719" cy="5300133"/>
          </a:xfrm>
          <a:prstGeom prst="rect">
            <a:avLst/>
          </a:prstGeom>
          <a:solidFill>
            <a:srgbClr val="C9B991"/>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a:ln>
                <a:noFill/>
              </a:ln>
              <a:solidFill>
                <a:srgbClr val="000000"/>
              </a:solidFill>
              <a:effectLst/>
              <a:uLnTx/>
              <a:uFillTx/>
              <a:latin typeface="Acumin Pro"/>
              <a:ea typeface="+mn-ea"/>
              <a:cs typeface="+mn-cs"/>
            </a:endParaRPr>
          </a:p>
        </p:txBody>
      </p:sp>
      <p:cxnSp>
        <p:nvCxnSpPr>
          <p:cNvPr id="10" name="Line 1">
            <a:extLst>
              <a:ext uri="{FF2B5EF4-FFF2-40B4-BE49-F238E27FC236}">
                <a16:creationId xmlns:a16="http://schemas.microsoft.com/office/drawing/2014/main" id="{61A6C99B-96C2-FA9D-2681-57139B0B1DDC}"/>
              </a:ext>
            </a:extLst>
          </p:cNvPr>
          <p:cNvCxnSpPr>
            <a:cxnSpLocks/>
          </p:cNvCxnSpPr>
          <p:nvPr userDrawn="1"/>
        </p:nvCxnSpPr>
        <p:spPr>
          <a:xfrm>
            <a:off x="11467048" y="838200"/>
            <a:ext cx="0" cy="6019800"/>
          </a:xfrm>
          <a:prstGeom prst="line">
            <a:avLst/>
          </a:prstGeom>
          <a:noFill/>
          <a:ln w="12700" cap="flat" cmpd="sng" algn="ctr">
            <a:solidFill>
              <a:srgbClr val="8E6F3E"/>
            </a:solidFill>
            <a:prstDash val="solid"/>
          </a:ln>
          <a:effectLst/>
        </p:spPr>
      </p:cxnSp>
      <p:sp>
        <p:nvSpPr>
          <p:cNvPr id="13" name="Footer Placeholder 4">
            <a:extLst>
              <a:ext uri="{FF2B5EF4-FFF2-40B4-BE49-F238E27FC236}">
                <a16:creationId xmlns:a16="http://schemas.microsoft.com/office/drawing/2014/main" id="{E947B678-B9AC-8121-80FE-AAC4A7191FD8}"/>
              </a:ext>
            </a:extLst>
          </p:cNvPr>
          <p:cNvSpPr txBox="1">
            <a:spLocks/>
          </p:cNvSpPr>
          <p:nvPr userDrawn="1"/>
        </p:nvSpPr>
        <p:spPr>
          <a:xfrm>
            <a:off x="79248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MGMT 58200</a:t>
            </a:r>
          </a:p>
        </p:txBody>
      </p:sp>
    </p:spTree>
    <p:extLst>
      <p:ext uri="{BB962C8B-B14F-4D97-AF65-F5344CB8AC3E}">
        <p14:creationId xmlns:p14="http://schemas.microsoft.com/office/powerpoint/2010/main" val="3662579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microsoft.com/office/2018/10/relationships/comments" Target="../comments/modernComment_119_DF7DBF3F.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18_415CAFF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799A7C2-2BD1-3390-DDA8-68C7E2EB1554}"/>
              </a:ext>
            </a:extLst>
          </p:cNvPr>
          <p:cNvSpPr/>
          <p:nvPr/>
        </p:nvSpPr>
        <p:spPr>
          <a:xfrm>
            <a:off x="8052016" y="4427415"/>
            <a:ext cx="3005653" cy="1809727"/>
          </a:xfrm>
          <a:prstGeom prst="rect">
            <a:avLst/>
          </a:prstGeom>
          <a:solidFill>
            <a:srgbClr val="0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Black Background">
            <a:extLst>
              <a:ext uri="{FF2B5EF4-FFF2-40B4-BE49-F238E27FC236}">
                <a16:creationId xmlns:a16="http://schemas.microsoft.com/office/drawing/2014/main" id="{0AF69B21-65A5-7B88-019D-517207E48EAF}"/>
              </a:ext>
            </a:extLst>
          </p:cNvPr>
          <p:cNvSpPr/>
          <p:nvPr/>
        </p:nvSpPr>
        <p:spPr>
          <a:xfrm>
            <a:off x="0" y="0"/>
            <a:ext cx="12192000" cy="6858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itle">
            <a:extLst>
              <a:ext uri="{FF2B5EF4-FFF2-40B4-BE49-F238E27FC236}">
                <a16:creationId xmlns:a16="http://schemas.microsoft.com/office/drawing/2014/main" id="{48A3B337-D3CF-FCE8-4423-6371AA17109B}"/>
              </a:ext>
            </a:extLst>
          </p:cNvPr>
          <p:cNvSpPr txBox="1">
            <a:spLocks/>
          </p:cNvSpPr>
          <p:nvPr/>
        </p:nvSpPr>
        <p:spPr bwMode="blackWhite">
          <a:xfrm>
            <a:off x="1574924" y="2050895"/>
            <a:ext cx="9497247" cy="1938992"/>
          </a:xfrm>
          <a:prstGeom prst="rect">
            <a:avLst/>
          </a:prstGeom>
          <a:noFill/>
          <a:ln w="38100" cap="sq">
            <a:noFill/>
            <a:miter lim="800000"/>
          </a:ln>
        </p:spPr>
        <p:txBody>
          <a:bodyPr vert="horz" wrap="square" lIns="0" tIns="0" rIns="0" bIns="0" rtlCol="0" anchor="t" anchorCtr="0">
            <a:spAutoFit/>
          </a:bodyPr>
          <a:lstStyle>
            <a:lvl1pPr algn="l" defTabSz="914400" rtl="0" eaLnBrk="1" latinLnBrk="0" hangingPunct="1">
              <a:lnSpc>
                <a:spcPct val="90000"/>
              </a:lnSpc>
              <a:spcBef>
                <a:spcPct val="0"/>
              </a:spcBef>
              <a:buNone/>
              <a:defRPr sz="6000" b="1" i="1" kern="1200" cap="all" spc="0" baseline="0">
                <a:solidFill>
                  <a:schemeClr val="tx2"/>
                </a:solidFill>
                <a:latin typeface="Acumin Pro ExtraCondensed" panose="020B0508020202020204" pitchFamily="34" charset="77"/>
                <a:ea typeface="+mj-ea"/>
                <a:cs typeface="+mj-cs"/>
              </a:defRPr>
            </a:lvl1pPr>
          </a:lstStyle>
          <a:p>
            <a:pPr marL="0" marR="0" lvl="0" indent="0" algn="l" defTabSz="914400">
              <a:lnSpc>
                <a:spcPct val="90000"/>
              </a:lnSpc>
              <a:spcBef>
                <a:spcPct val="0"/>
              </a:spcBef>
              <a:spcAft>
                <a:spcPts val="0"/>
              </a:spcAft>
              <a:buNone/>
              <a:tabLst/>
              <a:defRPr/>
            </a:pPr>
            <a:r>
              <a:rPr lang="en-US">
                <a:solidFill>
                  <a:srgbClr val="C9B991"/>
                </a:solidFill>
                <a:latin typeface="Acumin Pro ExtraCondensed"/>
              </a:rPr>
              <a:t>MGMT 58200</a:t>
            </a:r>
          </a:p>
          <a:p>
            <a:pPr marL="0" marR="0" lvl="0" indent="0" algn="l" defTabSz="914400">
              <a:lnSpc>
                <a:spcPct val="90000"/>
              </a:lnSpc>
              <a:spcBef>
                <a:spcPct val="0"/>
              </a:spcBef>
              <a:spcAft>
                <a:spcPts val="0"/>
              </a:spcAft>
              <a:buNone/>
              <a:tabLst/>
              <a:defRPr/>
            </a:pPr>
            <a:r>
              <a:rPr lang="en-US" sz="4000">
                <a:solidFill>
                  <a:srgbClr val="C9B991"/>
                </a:solidFill>
                <a:latin typeface="Acumin Pro ExtraCondensed"/>
              </a:rPr>
              <a:t>Management of organizational data</a:t>
            </a:r>
          </a:p>
          <a:p>
            <a:pPr marL="0" marR="0" lvl="0" indent="0" algn="l" defTabSz="914400">
              <a:lnSpc>
                <a:spcPct val="90000"/>
              </a:lnSpc>
              <a:spcBef>
                <a:spcPct val="0"/>
              </a:spcBef>
              <a:spcAft>
                <a:spcPts val="0"/>
              </a:spcAft>
              <a:buNone/>
              <a:tabLst/>
              <a:defRPr/>
            </a:pPr>
            <a:r>
              <a:rPr lang="en-US" sz="3600">
                <a:solidFill>
                  <a:srgbClr val="C9B991"/>
                </a:solidFill>
                <a:latin typeface="Acumin Pro ExtraCondensed"/>
              </a:rPr>
              <a:t>Final Project</a:t>
            </a:r>
            <a:endParaRPr lang="en-US" sz="3600">
              <a:solidFill>
                <a:srgbClr val="C9B991"/>
              </a:solidFill>
            </a:endParaRPr>
          </a:p>
        </p:txBody>
      </p:sp>
      <p:pic>
        <p:nvPicPr>
          <p:cNvPr id="6" name="Purdue Logo">
            <a:extLst>
              <a:ext uri="{FF2B5EF4-FFF2-40B4-BE49-F238E27FC236}">
                <a16:creationId xmlns:a16="http://schemas.microsoft.com/office/drawing/2014/main" id="{54300E21-FB80-704E-156E-6094291961B3}"/>
              </a:ext>
            </a:extLst>
          </p:cNvPr>
          <p:cNvPicPr>
            <a:picLocks noChangeAspect="1"/>
          </p:cNvPicPr>
          <p:nvPr/>
        </p:nvPicPr>
        <p:blipFill>
          <a:blip r:embed="rId2"/>
          <a:stretch>
            <a:fillRect/>
          </a:stretch>
        </p:blipFill>
        <p:spPr>
          <a:xfrm>
            <a:off x="496218" y="6175190"/>
            <a:ext cx="4338176" cy="463264"/>
          </a:xfrm>
          <a:prstGeom prst="rect">
            <a:avLst/>
          </a:prstGeom>
        </p:spPr>
      </p:pic>
      <p:sp>
        <p:nvSpPr>
          <p:cNvPr id="7" name="Gold Background">
            <a:extLst>
              <a:ext uri="{FF2B5EF4-FFF2-40B4-BE49-F238E27FC236}">
                <a16:creationId xmlns:a16="http://schemas.microsoft.com/office/drawing/2014/main" id="{F129BCF7-4993-E2B9-FE71-B1C8B5B405D7}"/>
              </a:ext>
            </a:extLst>
          </p:cNvPr>
          <p:cNvSpPr/>
          <p:nvPr/>
        </p:nvSpPr>
        <p:spPr>
          <a:xfrm>
            <a:off x="1134329" y="0"/>
            <a:ext cx="45719" cy="5300133"/>
          </a:xfrm>
          <a:prstGeom prst="rect">
            <a:avLst/>
          </a:prstGeom>
          <a:solidFill>
            <a:srgbClr val="C9B991"/>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a:ln>
                <a:noFill/>
              </a:ln>
              <a:solidFill>
                <a:srgbClr val="000000"/>
              </a:solidFill>
              <a:effectLst/>
              <a:uLnTx/>
              <a:uFillTx/>
              <a:latin typeface="Acumin Pro"/>
              <a:ea typeface="+mn-ea"/>
              <a:cs typeface="+mn-cs"/>
            </a:endParaRPr>
          </a:p>
        </p:txBody>
      </p:sp>
      <p:cxnSp>
        <p:nvCxnSpPr>
          <p:cNvPr id="8" name="Line 1">
            <a:extLst>
              <a:ext uri="{FF2B5EF4-FFF2-40B4-BE49-F238E27FC236}">
                <a16:creationId xmlns:a16="http://schemas.microsoft.com/office/drawing/2014/main" id="{28537537-24E9-3EA4-64BA-0F84A4F9A06D}"/>
              </a:ext>
            </a:extLst>
          </p:cNvPr>
          <p:cNvCxnSpPr>
            <a:cxnSpLocks/>
          </p:cNvCxnSpPr>
          <p:nvPr/>
        </p:nvCxnSpPr>
        <p:spPr>
          <a:xfrm>
            <a:off x="11467048" y="838200"/>
            <a:ext cx="0" cy="6019800"/>
          </a:xfrm>
          <a:prstGeom prst="line">
            <a:avLst/>
          </a:prstGeom>
          <a:noFill/>
          <a:ln w="12700" cap="flat" cmpd="sng" algn="ctr">
            <a:solidFill>
              <a:srgbClr val="8E6F3E"/>
            </a:solidFill>
            <a:prstDash val="solid"/>
          </a:ln>
          <a:effectLst/>
        </p:spPr>
      </p:cxnSp>
      <p:sp>
        <p:nvSpPr>
          <p:cNvPr id="9" name="Title">
            <a:extLst>
              <a:ext uri="{FF2B5EF4-FFF2-40B4-BE49-F238E27FC236}">
                <a16:creationId xmlns:a16="http://schemas.microsoft.com/office/drawing/2014/main" id="{BABEE4EB-10FC-2A01-FF99-80C824D4EBB0}"/>
              </a:ext>
            </a:extLst>
          </p:cNvPr>
          <p:cNvSpPr txBox="1">
            <a:spLocks/>
          </p:cNvSpPr>
          <p:nvPr/>
        </p:nvSpPr>
        <p:spPr bwMode="blackWhite">
          <a:xfrm>
            <a:off x="8148034" y="4427415"/>
            <a:ext cx="1228928" cy="332399"/>
          </a:xfrm>
          <a:prstGeom prst="rect">
            <a:avLst/>
          </a:prstGeom>
          <a:noFill/>
          <a:ln w="38100" cap="sq">
            <a:noFill/>
            <a:miter lim="800000"/>
          </a:ln>
          <a:effectLst>
            <a:outerShdw blurRad="63500" sx="102000" sy="102000" algn="ctr" rotWithShape="0">
              <a:prstClr val="black">
                <a:alpha val="40000"/>
              </a:prstClr>
            </a:outerShdw>
          </a:effectLst>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24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rPr>
              <a:t>Group 1</a:t>
            </a:r>
          </a:p>
        </p:txBody>
      </p:sp>
      <p:sp>
        <p:nvSpPr>
          <p:cNvPr id="10" name="TextBox 9">
            <a:extLst>
              <a:ext uri="{FF2B5EF4-FFF2-40B4-BE49-F238E27FC236}">
                <a16:creationId xmlns:a16="http://schemas.microsoft.com/office/drawing/2014/main" id="{B83E92B9-30BF-DB58-0236-53FC86C39FE2}"/>
              </a:ext>
            </a:extLst>
          </p:cNvPr>
          <p:cNvSpPr txBox="1"/>
          <p:nvPr/>
        </p:nvSpPr>
        <p:spPr>
          <a:xfrm>
            <a:off x="8052016" y="4759814"/>
            <a:ext cx="2891615" cy="1477328"/>
          </a:xfrm>
          <a:prstGeom prst="rect">
            <a:avLst/>
          </a:prstGeom>
          <a:noFill/>
        </p:spPr>
        <p:txBody>
          <a:bodyPr wrap="square" rtlCol="0">
            <a:spAutoFit/>
          </a:bodyPr>
          <a:lstStyle/>
          <a:p>
            <a:r>
              <a:rPr lang="en-US" b="1">
                <a:solidFill>
                  <a:schemeClr val="bg1"/>
                </a:solidFill>
              </a:rPr>
              <a:t>Ajayi, </a:t>
            </a:r>
            <a:r>
              <a:rPr lang="en-US" b="1" err="1">
                <a:solidFill>
                  <a:schemeClr val="bg1"/>
                </a:solidFill>
              </a:rPr>
              <a:t>Oluwayemisi</a:t>
            </a:r>
            <a:r>
              <a:rPr lang="en-US" b="1">
                <a:solidFill>
                  <a:schemeClr val="bg1"/>
                </a:solidFill>
              </a:rPr>
              <a:t> </a:t>
            </a:r>
            <a:r>
              <a:rPr lang="en-US" b="1" err="1">
                <a:solidFill>
                  <a:schemeClr val="bg1"/>
                </a:solidFill>
              </a:rPr>
              <a:t>Adejoke</a:t>
            </a:r>
            <a:endParaRPr lang="en-US" b="1">
              <a:solidFill>
                <a:schemeClr val="bg1"/>
              </a:solidFill>
            </a:endParaRPr>
          </a:p>
          <a:p>
            <a:r>
              <a:rPr lang="en-US" b="1">
                <a:solidFill>
                  <a:schemeClr val="bg1"/>
                </a:solidFill>
              </a:rPr>
              <a:t>Chopra, Nikhil</a:t>
            </a:r>
          </a:p>
          <a:p>
            <a:r>
              <a:rPr lang="en-US" b="1" err="1">
                <a:solidFill>
                  <a:schemeClr val="bg1"/>
                </a:solidFill>
              </a:rPr>
              <a:t>Dalal</a:t>
            </a:r>
            <a:r>
              <a:rPr lang="en-US" b="1">
                <a:solidFill>
                  <a:schemeClr val="bg1"/>
                </a:solidFill>
              </a:rPr>
              <a:t>, </a:t>
            </a:r>
            <a:r>
              <a:rPr lang="en-US" b="1" err="1">
                <a:solidFill>
                  <a:schemeClr val="bg1"/>
                </a:solidFill>
              </a:rPr>
              <a:t>Mrinmoy</a:t>
            </a:r>
            <a:endParaRPr lang="en-US" b="1">
              <a:solidFill>
                <a:schemeClr val="bg1"/>
              </a:solidFill>
            </a:endParaRPr>
          </a:p>
          <a:p>
            <a:r>
              <a:rPr lang="en-US" b="1" err="1">
                <a:solidFill>
                  <a:schemeClr val="bg1"/>
                </a:solidFill>
              </a:rPr>
              <a:t>Kamat</a:t>
            </a:r>
            <a:r>
              <a:rPr lang="en-US" b="1">
                <a:solidFill>
                  <a:schemeClr val="bg1"/>
                </a:solidFill>
              </a:rPr>
              <a:t>, Pratik </a:t>
            </a:r>
            <a:r>
              <a:rPr lang="en-US" b="1" err="1">
                <a:solidFill>
                  <a:schemeClr val="bg1"/>
                </a:solidFill>
              </a:rPr>
              <a:t>Suhas</a:t>
            </a:r>
            <a:endParaRPr lang="en-US" b="1">
              <a:solidFill>
                <a:schemeClr val="bg1"/>
              </a:solidFill>
            </a:endParaRPr>
          </a:p>
          <a:p>
            <a:r>
              <a:rPr lang="en-US" b="1" err="1">
                <a:solidFill>
                  <a:schemeClr val="bg1"/>
                </a:solidFill>
              </a:rPr>
              <a:t>Satpathi</a:t>
            </a:r>
            <a:r>
              <a:rPr lang="en-US" b="1">
                <a:solidFill>
                  <a:schemeClr val="bg1"/>
                </a:solidFill>
              </a:rPr>
              <a:t>, </a:t>
            </a:r>
            <a:r>
              <a:rPr lang="en-US" b="1" err="1">
                <a:solidFill>
                  <a:schemeClr val="bg1"/>
                </a:solidFill>
              </a:rPr>
              <a:t>Anushila</a:t>
            </a:r>
            <a:endParaRPr lang="en-US" b="1">
              <a:solidFill>
                <a:schemeClr val="bg1"/>
              </a:solidFill>
            </a:endParaRPr>
          </a:p>
        </p:txBody>
      </p:sp>
    </p:spTree>
    <p:extLst>
      <p:ext uri="{BB962C8B-B14F-4D97-AF65-F5344CB8AC3E}">
        <p14:creationId xmlns:p14="http://schemas.microsoft.com/office/powerpoint/2010/main" val="3951414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F5B4A070-71C6-B3BD-0165-8AFF6C4521C5}"/>
              </a:ext>
            </a:extLst>
          </p:cNvPr>
          <p:cNvSpPr txBox="1">
            <a:spLocks/>
          </p:cNvSpPr>
          <p:nvPr/>
        </p:nvSpPr>
        <p:spPr bwMode="blackWhite">
          <a:xfrm>
            <a:off x="1319753" y="325752"/>
            <a:ext cx="8058811" cy="512448"/>
          </a:xfrm>
          <a:prstGeom prst="rect">
            <a:avLst/>
          </a:prstGeom>
          <a:noFill/>
          <a:ln w="38100" cap="sq">
            <a:noFill/>
            <a:miter lim="800000"/>
          </a:ln>
          <a:effectLst>
            <a:outerShdw blurRad="63500" sx="102000" sy="102000" algn="ctr" rotWithShape="0">
              <a:prstClr val="black">
                <a:alpha val="40000"/>
              </a:prstClr>
            </a:outerShdw>
          </a:effectLst>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36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rPr>
              <a:t>Database Implementation</a:t>
            </a:r>
          </a:p>
        </p:txBody>
      </p:sp>
      <p:sp>
        <p:nvSpPr>
          <p:cNvPr id="2" name="TextBox 1">
            <a:extLst>
              <a:ext uri="{FF2B5EF4-FFF2-40B4-BE49-F238E27FC236}">
                <a16:creationId xmlns:a16="http://schemas.microsoft.com/office/drawing/2014/main" id="{DBA89FA9-80DB-DE9C-6F07-28CA91F994B6}"/>
              </a:ext>
            </a:extLst>
          </p:cNvPr>
          <p:cNvSpPr txBox="1"/>
          <p:nvPr/>
        </p:nvSpPr>
        <p:spPr>
          <a:xfrm>
            <a:off x="11633200" y="6375400"/>
            <a:ext cx="274434" cy="307777"/>
          </a:xfrm>
          <a:prstGeom prst="rect">
            <a:avLst/>
          </a:prstGeom>
          <a:noFill/>
        </p:spPr>
        <p:txBody>
          <a:bodyPr wrap="none" rtlCol="0">
            <a:spAutoFit/>
          </a:bodyPr>
          <a:lstStyle/>
          <a:p>
            <a:r>
              <a:rPr lang="en-US" sz="1400">
                <a:solidFill>
                  <a:schemeClr val="bg1">
                    <a:lumMod val="50000"/>
                  </a:schemeClr>
                </a:solidFill>
                <a:latin typeface="Times New Roman" panose="02020603050405020304" pitchFamily="18" charset="0"/>
                <a:cs typeface="Times New Roman" panose="02020603050405020304" pitchFamily="18" charset="0"/>
              </a:rPr>
              <a:t>4</a:t>
            </a:r>
            <a:endParaRPr lang="en-US">
              <a:solidFill>
                <a:schemeClr val="bg1">
                  <a:lumMod val="50000"/>
                </a:schemeClr>
              </a:solidFill>
              <a:latin typeface="Times New Roman" panose="02020603050405020304" pitchFamily="18" charset="0"/>
              <a:cs typeface="Times New Roman" panose="02020603050405020304" pitchFamily="18" charset="0"/>
            </a:endParaRPr>
          </a:p>
        </p:txBody>
      </p:sp>
      <p:graphicFrame>
        <p:nvGraphicFramePr>
          <p:cNvPr id="3" name="Table 5">
            <a:extLst>
              <a:ext uri="{FF2B5EF4-FFF2-40B4-BE49-F238E27FC236}">
                <a16:creationId xmlns:a16="http://schemas.microsoft.com/office/drawing/2014/main" id="{50E1221E-96F4-EDED-F40A-AD174D38A13C}"/>
              </a:ext>
            </a:extLst>
          </p:cNvPr>
          <p:cNvGraphicFramePr>
            <a:graphicFrameLocks noGrp="1"/>
          </p:cNvGraphicFramePr>
          <p:nvPr>
            <p:extLst>
              <p:ext uri="{D42A27DB-BD31-4B8C-83A1-F6EECF244321}">
                <p14:modId xmlns:p14="http://schemas.microsoft.com/office/powerpoint/2010/main" val="3938626988"/>
              </p:ext>
            </p:extLst>
          </p:nvPr>
        </p:nvGraphicFramePr>
        <p:xfrm>
          <a:off x="1319753" y="1156009"/>
          <a:ext cx="9830433" cy="720197"/>
        </p:xfrm>
        <a:graphic>
          <a:graphicData uri="http://schemas.openxmlformats.org/drawingml/2006/table">
            <a:tbl>
              <a:tblPr firstRow="1" bandRow="1">
                <a:tableStyleId>{5C22544A-7EE6-4342-B048-85BDC9FD1C3A}</a:tableStyleId>
              </a:tblPr>
              <a:tblGrid>
                <a:gridCol w="9830433">
                  <a:extLst>
                    <a:ext uri="{9D8B030D-6E8A-4147-A177-3AD203B41FA5}">
                      <a16:colId xmlns:a16="http://schemas.microsoft.com/office/drawing/2014/main" val="30918326"/>
                    </a:ext>
                  </a:extLst>
                </a:gridCol>
              </a:tblGrid>
              <a:tr h="720197">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1800" b="1" i="1" dirty="0">
                          <a:solidFill>
                            <a:schemeClr val="tx1"/>
                          </a:solidFill>
                          <a:latin typeface="Acumin Pro ExtraCondensed" panose="020B0508020202020204"/>
                        </a:rPr>
                        <a:t>Examples of SQL queries used to understand trends and drive recommendations are provided below</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3738936"/>
                  </a:ext>
                </a:extLst>
              </a:tr>
            </a:tbl>
          </a:graphicData>
        </a:graphic>
      </p:graphicFrame>
      <p:sp>
        <p:nvSpPr>
          <p:cNvPr id="7" name="Rectangle 6">
            <a:extLst>
              <a:ext uri="{FF2B5EF4-FFF2-40B4-BE49-F238E27FC236}">
                <a16:creationId xmlns:a16="http://schemas.microsoft.com/office/drawing/2014/main" id="{E947B165-8504-D207-87CF-14CFBDFB1BBA}"/>
              </a:ext>
            </a:extLst>
          </p:cNvPr>
          <p:cNvSpPr/>
          <p:nvPr/>
        </p:nvSpPr>
        <p:spPr>
          <a:xfrm>
            <a:off x="4847303" y="2018937"/>
            <a:ext cx="6163913" cy="3701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Rectangle 4">
            <a:extLst>
              <a:ext uri="{FF2B5EF4-FFF2-40B4-BE49-F238E27FC236}">
                <a16:creationId xmlns:a16="http://schemas.microsoft.com/office/drawing/2014/main" id="{DB27523F-BEBB-82A8-6FE4-9A6CC98D4950}"/>
              </a:ext>
            </a:extLst>
          </p:cNvPr>
          <p:cNvSpPr/>
          <p:nvPr/>
        </p:nvSpPr>
        <p:spPr>
          <a:xfrm>
            <a:off x="1319753" y="2018937"/>
            <a:ext cx="3389899" cy="3624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b="1" i="1" dirty="0">
                <a:solidFill>
                  <a:schemeClr val="tx1"/>
                </a:solidFill>
                <a:latin typeface="Acumin Pro ExtraCondensed" panose="020B0508020202020204"/>
              </a:rPr>
              <a:t>Alter Table</a:t>
            </a:r>
          </a:p>
          <a:p>
            <a:pPr marL="285750" indent="-285750">
              <a:buFont typeface="Arial" panose="020B0604020202020204" pitchFamily="34" charset="0"/>
              <a:buChar char="•"/>
            </a:pPr>
            <a:r>
              <a:rPr lang="en-US" sz="2000" b="1" i="1" dirty="0">
                <a:solidFill>
                  <a:schemeClr val="tx1"/>
                </a:solidFill>
                <a:latin typeface="Acumin Pro ExtraCondensed" panose="020B0508020202020204"/>
              </a:rPr>
              <a:t>Select Distinct</a:t>
            </a:r>
          </a:p>
          <a:p>
            <a:pPr marL="285750" indent="-285750">
              <a:buFont typeface="Arial" panose="020B0604020202020204" pitchFamily="34" charset="0"/>
              <a:buChar char="•"/>
            </a:pPr>
            <a:r>
              <a:rPr lang="en-US" sz="2000" b="1" i="1" dirty="0">
                <a:solidFill>
                  <a:schemeClr val="tx1"/>
                </a:solidFill>
                <a:latin typeface="Acumin Pro ExtraCondensed" panose="020B0508020202020204"/>
              </a:rPr>
              <a:t>Joins</a:t>
            </a:r>
          </a:p>
          <a:p>
            <a:pPr marL="285750" indent="-285750">
              <a:buFont typeface="Arial" panose="020B0604020202020204" pitchFamily="34" charset="0"/>
              <a:buChar char="•"/>
            </a:pPr>
            <a:r>
              <a:rPr lang="en-US" sz="2000" b="1" i="1" dirty="0">
                <a:solidFill>
                  <a:schemeClr val="tx1"/>
                </a:solidFill>
                <a:latin typeface="Acumin Pro ExtraCondensed" panose="020B0508020202020204"/>
              </a:rPr>
              <a:t>Group By</a:t>
            </a:r>
          </a:p>
          <a:p>
            <a:pPr marL="285750" indent="-285750">
              <a:buFont typeface="Arial" panose="020B0604020202020204" pitchFamily="34" charset="0"/>
              <a:buChar char="•"/>
            </a:pPr>
            <a:r>
              <a:rPr lang="en-US" sz="2000" b="1" i="1" dirty="0">
                <a:solidFill>
                  <a:schemeClr val="tx1"/>
                </a:solidFill>
                <a:latin typeface="Acumin Pro ExtraCondensed" panose="020B0508020202020204"/>
              </a:rPr>
              <a:t>Limit</a:t>
            </a:r>
          </a:p>
          <a:p>
            <a:pPr marL="285750" indent="-285750">
              <a:buFont typeface="Arial" panose="020B0604020202020204" pitchFamily="34" charset="0"/>
              <a:buChar char="•"/>
            </a:pPr>
            <a:r>
              <a:rPr lang="en-US" sz="2000" b="1" i="1" dirty="0">
                <a:solidFill>
                  <a:schemeClr val="tx1"/>
                </a:solidFill>
                <a:latin typeface="Acumin Pro ExtraCondensed" panose="020B0508020202020204"/>
              </a:rPr>
              <a:t>Aggregate functions</a:t>
            </a:r>
          </a:p>
          <a:p>
            <a:pPr marL="285750" indent="-285750">
              <a:buFont typeface="Arial" panose="020B0604020202020204" pitchFamily="34" charset="0"/>
              <a:buChar char="•"/>
            </a:pPr>
            <a:r>
              <a:rPr lang="en-US" sz="2000" b="1" i="1" dirty="0">
                <a:solidFill>
                  <a:schemeClr val="tx1"/>
                </a:solidFill>
                <a:latin typeface="Acumin Pro ExtraCondensed" panose="020B0508020202020204"/>
              </a:rPr>
              <a:t>Computation functions</a:t>
            </a:r>
          </a:p>
          <a:p>
            <a:pPr marL="285750" indent="-285750">
              <a:buFont typeface="Arial" panose="020B0604020202020204" pitchFamily="34" charset="0"/>
              <a:buChar char="•"/>
            </a:pPr>
            <a:r>
              <a:rPr lang="en-US" sz="2000" b="1" i="1" dirty="0">
                <a:solidFill>
                  <a:schemeClr val="tx1"/>
                </a:solidFill>
                <a:latin typeface="Acumin Pro ExtraCondensed" panose="020B0508020202020204"/>
              </a:rPr>
              <a:t>Making Alias</a:t>
            </a:r>
          </a:p>
          <a:p>
            <a:pPr marL="285750" indent="-285750">
              <a:buFont typeface="Arial" panose="020B0604020202020204" pitchFamily="34" charset="0"/>
              <a:buChar char="•"/>
            </a:pPr>
            <a:r>
              <a:rPr lang="en-US" sz="2000" b="1" i="1" dirty="0">
                <a:solidFill>
                  <a:schemeClr val="tx1"/>
                </a:solidFill>
                <a:latin typeface="Acumin Pro ExtraCondensed" panose="020B0508020202020204"/>
              </a:rPr>
              <a:t>Date functions</a:t>
            </a:r>
          </a:p>
          <a:p>
            <a:pPr marL="285750" indent="-285750">
              <a:buFont typeface="Arial" panose="020B0604020202020204" pitchFamily="34" charset="0"/>
              <a:buChar char="•"/>
            </a:pPr>
            <a:endParaRPr lang="en-US" sz="1800" i="1" dirty="0">
              <a:solidFill>
                <a:schemeClr val="tx1"/>
              </a:solidFill>
              <a:latin typeface="Acumin Pro ExtraCondensed" panose="020B0508020202020204"/>
            </a:endParaRPr>
          </a:p>
        </p:txBody>
      </p:sp>
      <p:pic>
        <p:nvPicPr>
          <p:cNvPr id="8" name="Picture 7">
            <a:extLst>
              <a:ext uri="{FF2B5EF4-FFF2-40B4-BE49-F238E27FC236}">
                <a16:creationId xmlns:a16="http://schemas.microsoft.com/office/drawing/2014/main" id="{99C88668-92C5-ADF5-EA06-607613453FEA}"/>
              </a:ext>
            </a:extLst>
          </p:cNvPr>
          <p:cNvPicPr>
            <a:picLocks noChangeAspect="1"/>
          </p:cNvPicPr>
          <p:nvPr/>
        </p:nvPicPr>
        <p:blipFill>
          <a:blip r:embed="rId2"/>
          <a:stretch>
            <a:fillRect/>
          </a:stretch>
        </p:blipFill>
        <p:spPr>
          <a:xfrm>
            <a:off x="5063504" y="2753032"/>
            <a:ext cx="5731510" cy="2890684"/>
          </a:xfrm>
          <a:prstGeom prst="rect">
            <a:avLst/>
          </a:prstGeom>
        </p:spPr>
      </p:pic>
      <p:graphicFrame>
        <p:nvGraphicFramePr>
          <p:cNvPr id="9" name="Table 8">
            <a:extLst>
              <a:ext uri="{FF2B5EF4-FFF2-40B4-BE49-F238E27FC236}">
                <a16:creationId xmlns:a16="http://schemas.microsoft.com/office/drawing/2014/main" id="{3990052F-F291-DB76-C0F9-F34EA7D2A533}"/>
              </a:ext>
            </a:extLst>
          </p:cNvPr>
          <p:cNvGraphicFramePr>
            <a:graphicFrameLocks noGrp="1"/>
          </p:cNvGraphicFramePr>
          <p:nvPr>
            <p:extLst>
              <p:ext uri="{D42A27DB-BD31-4B8C-83A1-F6EECF244321}">
                <p14:modId xmlns:p14="http://schemas.microsoft.com/office/powerpoint/2010/main" val="1473419629"/>
              </p:ext>
            </p:extLst>
          </p:nvPr>
        </p:nvGraphicFramePr>
        <p:xfrm>
          <a:off x="5063504" y="2287443"/>
          <a:ext cx="5653545" cy="335280"/>
        </p:xfrm>
        <a:graphic>
          <a:graphicData uri="http://schemas.openxmlformats.org/drawingml/2006/table">
            <a:tbl>
              <a:tblPr firstRow="1" bandRow="1">
                <a:tableStyleId>{5C22544A-7EE6-4342-B048-85BDC9FD1C3A}</a:tableStyleId>
              </a:tblPr>
              <a:tblGrid>
                <a:gridCol w="5653545">
                  <a:extLst>
                    <a:ext uri="{9D8B030D-6E8A-4147-A177-3AD203B41FA5}">
                      <a16:colId xmlns:a16="http://schemas.microsoft.com/office/drawing/2014/main" val="30918326"/>
                    </a:ext>
                  </a:extLst>
                </a:gridCol>
              </a:tblGrid>
              <a:tr h="231503">
                <a:tc>
                  <a:txBody>
                    <a:bodyPr/>
                    <a:lstStyle/>
                    <a:p>
                      <a:pPr algn="ctr"/>
                      <a:r>
                        <a:rPr lang="en-IN" sz="1600" i="1" dirty="0">
                          <a:solidFill>
                            <a:schemeClr val="tx1"/>
                          </a:solidFill>
                        </a:rPr>
                        <a:t>Example of SQL Query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13738936"/>
                  </a:ext>
                </a:extLst>
              </a:tr>
            </a:tbl>
          </a:graphicData>
        </a:graphic>
      </p:graphicFrame>
    </p:spTree>
    <p:extLst>
      <p:ext uri="{BB962C8B-B14F-4D97-AF65-F5344CB8AC3E}">
        <p14:creationId xmlns:p14="http://schemas.microsoft.com/office/powerpoint/2010/main" val="265775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F5B4A070-71C6-B3BD-0165-8AFF6C4521C5}"/>
              </a:ext>
            </a:extLst>
          </p:cNvPr>
          <p:cNvSpPr txBox="1">
            <a:spLocks/>
          </p:cNvSpPr>
          <p:nvPr/>
        </p:nvSpPr>
        <p:spPr bwMode="blackWhite">
          <a:xfrm>
            <a:off x="1319750" y="336637"/>
            <a:ext cx="8901933" cy="498598"/>
          </a:xfrm>
          <a:prstGeom prst="rect">
            <a:avLst/>
          </a:prstGeom>
          <a:noFill/>
          <a:ln w="38100" cap="sq">
            <a:noFill/>
            <a:miter lim="800000"/>
          </a:ln>
          <a:effectLst>
            <a:outerShdw blurRad="63500" sx="102000" sy="102000" algn="ctr" rotWithShape="0">
              <a:prstClr val="black">
                <a:alpha val="40000"/>
              </a:prstClr>
            </a:outerShdw>
          </a:effectLst>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lang="en-US">
                <a:solidFill>
                  <a:srgbClr val="C9B991"/>
                </a:solidFill>
              </a:rPr>
              <a:t>Business Insights and Recommendations</a:t>
            </a:r>
            <a:endParaRPr kumimoji="0" lang="en-US" sz="36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endParaRPr>
          </a:p>
        </p:txBody>
      </p:sp>
      <p:sp>
        <p:nvSpPr>
          <p:cNvPr id="2" name="TextBox 1">
            <a:extLst>
              <a:ext uri="{FF2B5EF4-FFF2-40B4-BE49-F238E27FC236}">
                <a16:creationId xmlns:a16="http://schemas.microsoft.com/office/drawing/2014/main" id="{DBA89FA9-80DB-DE9C-6F07-28CA91F994B6}"/>
              </a:ext>
            </a:extLst>
          </p:cNvPr>
          <p:cNvSpPr txBox="1"/>
          <p:nvPr/>
        </p:nvSpPr>
        <p:spPr>
          <a:xfrm>
            <a:off x="11633200" y="6375400"/>
            <a:ext cx="274434" cy="307777"/>
          </a:xfrm>
          <a:prstGeom prst="rect">
            <a:avLst/>
          </a:prstGeom>
          <a:noFill/>
        </p:spPr>
        <p:txBody>
          <a:bodyPr wrap="none" rtlCol="0">
            <a:spAutoFit/>
          </a:bodyPr>
          <a:lstStyle/>
          <a:p>
            <a:r>
              <a:rPr lang="en-US" sz="1400">
                <a:solidFill>
                  <a:schemeClr val="bg1">
                    <a:lumMod val="50000"/>
                  </a:schemeClr>
                </a:solidFill>
                <a:latin typeface="Times New Roman" panose="02020603050405020304" pitchFamily="18" charset="0"/>
                <a:cs typeface="Times New Roman" panose="02020603050405020304" pitchFamily="18" charset="0"/>
              </a:rPr>
              <a:t>4</a:t>
            </a:r>
            <a:endParaRPr lang="en-US">
              <a:solidFill>
                <a:schemeClr val="bg1">
                  <a:lumMod val="50000"/>
                </a:schemeClr>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D921495D-324C-885E-257E-8ACD881A5D18}"/>
              </a:ext>
            </a:extLst>
          </p:cNvPr>
          <p:cNvGraphicFramePr>
            <a:graphicFrameLocks noGrp="1"/>
          </p:cNvGraphicFramePr>
          <p:nvPr>
            <p:extLst>
              <p:ext uri="{D42A27DB-BD31-4B8C-83A1-F6EECF244321}">
                <p14:modId xmlns:p14="http://schemas.microsoft.com/office/powerpoint/2010/main" val="840632382"/>
              </p:ext>
            </p:extLst>
          </p:nvPr>
        </p:nvGraphicFramePr>
        <p:xfrm>
          <a:off x="1319750" y="1319579"/>
          <a:ext cx="9552500" cy="335280"/>
        </p:xfrm>
        <a:graphic>
          <a:graphicData uri="http://schemas.openxmlformats.org/drawingml/2006/table">
            <a:tbl>
              <a:tblPr firstRow="1" bandRow="1">
                <a:tableStyleId>{5C22544A-7EE6-4342-B048-85BDC9FD1C3A}</a:tableStyleId>
              </a:tblPr>
              <a:tblGrid>
                <a:gridCol w="9552500">
                  <a:extLst>
                    <a:ext uri="{9D8B030D-6E8A-4147-A177-3AD203B41FA5}">
                      <a16:colId xmlns:a16="http://schemas.microsoft.com/office/drawing/2014/main" val="30918326"/>
                    </a:ext>
                  </a:extLst>
                </a:gridCol>
              </a:tblGrid>
              <a:tr h="326801">
                <a:tc>
                  <a:txBody>
                    <a:bodyPr/>
                    <a:lstStyle/>
                    <a:p>
                      <a:pPr algn="l"/>
                      <a:r>
                        <a:rPr lang="en-IN" sz="1600" i="1">
                          <a:solidFill>
                            <a:schemeClr val="accent6">
                              <a:lumMod val="50000"/>
                            </a:schemeClr>
                          </a:solidFill>
                        </a:rPr>
                        <a:t>Human Resource Planning and Optimization</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13738936"/>
                  </a:ext>
                </a:extLst>
              </a:tr>
            </a:tbl>
          </a:graphicData>
        </a:graphic>
      </p:graphicFrame>
      <p:graphicFrame>
        <p:nvGraphicFramePr>
          <p:cNvPr id="6" name="Table 5">
            <a:extLst>
              <a:ext uri="{FF2B5EF4-FFF2-40B4-BE49-F238E27FC236}">
                <a16:creationId xmlns:a16="http://schemas.microsoft.com/office/drawing/2014/main" id="{C6A4F28F-25B7-47E1-4FF1-337DE5150353}"/>
              </a:ext>
            </a:extLst>
          </p:cNvPr>
          <p:cNvGraphicFramePr>
            <a:graphicFrameLocks noGrp="1"/>
          </p:cNvGraphicFramePr>
          <p:nvPr>
            <p:extLst>
              <p:ext uri="{D42A27DB-BD31-4B8C-83A1-F6EECF244321}">
                <p14:modId xmlns:p14="http://schemas.microsoft.com/office/powerpoint/2010/main" val="3699426928"/>
              </p:ext>
            </p:extLst>
          </p:nvPr>
        </p:nvGraphicFramePr>
        <p:xfrm>
          <a:off x="1319750" y="1654859"/>
          <a:ext cx="9552500" cy="2438400"/>
        </p:xfrm>
        <a:graphic>
          <a:graphicData uri="http://schemas.openxmlformats.org/drawingml/2006/table">
            <a:tbl>
              <a:tblPr firstRow="1" bandRow="1">
                <a:tableStyleId>{5C22544A-7EE6-4342-B048-85BDC9FD1C3A}</a:tableStyleId>
              </a:tblPr>
              <a:tblGrid>
                <a:gridCol w="9552500">
                  <a:extLst>
                    <a:ext uri="{9D8B030D-6E8A-4147-A177-3AD203B41FA5}">
                      <a16:colId xmlns:a16="http://schemas.microsoft.com/office/drawing/2014/main" val="30918326"/>
                    </a:ext>
                  </a:extLst>
                </a:gridCol>
              </a:tblGrid>
              <a:tr h="2253113">
                <a:tc>
                  <a:txBody>
                    <a:bodyPr/>
                    <a:lstStyle/>
                    <a:p>
                      <a:pPr marL="285750" indent="-285750">
                        <a:buFont typeface="Wingdings" panose="05000000000000000000" pitchFamily="2" charset="2"/>
                        <a:buChar char="Ø"/>
                      </a:pPr>
                      <a:r>
                        <a:rPr lang="en-IN" sz="1400" b="0" i="1">
                          <a:solidFill>
                            <a:schemeClr val="tx1"/>
                          </a:solidFill>
                        </a:rPr>
                        <a:t>Employees must be professionally trained to handle jobs related to Mercedes, Ford, and Audi cars, as they account for ~25 per cent of the jobs. Additionally, Mr. Lopez can consider exclusive customer service partnerships with these makes to increase credibility of his shop and attract cautious customers</a:t>
                      </a:r>
                    </a:p>
                    <a:p>
                      <a:pPr marL="285750" indent="-285750">
                        <a:buFont typeface="Wingdings" panose="05000000000000000000" pitchFamily="2" charset="2"/>
                        <a:buChar char="Ø"/>
                      </a:pPr>
                      <a:r>
                        <a:rPr lang="en-IN" sz="1400" b="0" i="1">
                          <a:solidFill>
                            <a:schemeClr val="tx1"/>
                          </a:solidFill>
                        </a:rPr>
                        <a:t>Employees need to be educated about regulatory challenges for cars made in the years 2010 and 2015, as these cars account for ~35% of the vehicles coming in for service</a:t>
                      </a:r>
                    </a:p>
                    <a:p>
                      <a:pPr marL="285750" indent="-285750">
                        <a:buFont typeface="Wingdings" panose="05000000000000000000" pitchFamily="2" charset="2"/>
                        <a:buChar char="Ø"/>
                      </a:pPr>
                      <a:r>
                        <a:rPr lang="en-IN" sz="1400" b="0" i="1">
                          <a:solidFill>
                            <a:schemeClr val="tx1"/>
                          </a:solidFill>
                        </a:rPr>
                        <a:t>The shop must consider hiring more full-time employees as contractual employees (11) are working ~56% more hours (~91 hours per day) as compared to Full-Time employees (7) (~58 hours per day), and since they are paid hourly, Mr. Lopez can highly minimize the salary he pays, thus creating an opportunity to increase profit</a:t>
                      </a:r>
                    </a:p>
                    <a:p>
                      <a:pPr marL="285750" indent="-285750">
                        <a:buFont typeface="Wingdings" panose="05000000000000000000" pitchFamily="2" charset="2"/>
                        <a:buChar char="Ø"/>
                      </a:pPr>
                      <a:r>
                        <a:rPr lang="en-IN" sz="1400" b="0" i="1">
                          <a:solidFill>
                            <a:schemeClr val="tx1"/>
                          </a:solidFill>
                        </a:rPr>
                        <a:t>Even though Honda cars have the least number of cars coming in for service, they have the highest re-opening rate – Employees must be trained specifically to handle cases related to Honda cars</a:t>
                      </a:r>
                    </a:p>
                    <a:p>
                      <a:pPr marL="285750" indent="-285750">
                        <a:buFont typeface="Wingdings" panose="05000000000000000000" pitchFamily="2" charset="2"/>
                        <a:buChar char="Ø"/>
                      </a:pPr>
                      <a:endParaRPr lang="en-IN" sz="1400" b="0" i="1">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3738936"/>
                  </a:ext>
                </a:extLst>
              </a:tr>
            </a:tbl>
          </a:graphicData>
        </a:graphic>
      </p:graphicFrame>
      <p:graphicFrame>
        <p:nvGraphicFramePr>
          <p:cNvPr id="11" name="Table 10">
            <a:extLst>
              <a:ext uri="{FF2B5EF4-FFF2-40B4-BE49-F238E27FC236}">
                <a16:creationId xmlns:a16="http://schemas.microsoft.com/office/drawing/2014/main" id="{6BBB9FB2-B12A-6394-FE5F-7F3A86DCA4F6}"/>
              </a:ext>
            </a:extLst>
          </p:cNvPr>
          <p:cNvGraphicFramePr>
            <a:graphicFrameLocks noGrp="1"/>
          </p:cNvGraphicFramePr>
          <p:nvPr>
            <p:extLst>
              <p:ext uri="{D42A27DB-BD31-4B8C-83A1-F6EECF244321}">
                <p14:modId xmlns:p14="http://schemas.microsoft.com/office/powerpoint/2010/main" val="2992741324"/>
              </p:ext>
            </p:extLst>
          </p:nvPr>
        </p:nvGraphicFramePr>
        <p:xfrm>
          <a:off x="1319750" y="4093259"/>
          <a:ext cx="9552500" cy="335280"/>
        </p:xfrm>
        <a:graphic>
          <a:graphicData uri="http://schemas.openxmlformats.org/drawingml/2006/table">
            <a:tbl>
              <a:tblPr firstRow="1" bandRow="1">
                <a:tableStyleId>{5C22544A-7EE6-4342-B048-85BDC9FD1C3A}</a:tableStyleId>
              </a:tblPr>
              <a:tblGrid>
                <a:gridCol w="9552500">
                  <a:extLst>
                    <a:ext uri="{9D8B030D-6E8A-4147-A177-3AD203B41FA5}">
                      <a16:colId xmlns:a16="http://schemas.microsoft.com/office/drawing/2014/main" val="30918326"/>
                    </a:ext>
                  </a:extLst>
                </a:gridCol>
              </a:tblGrid>
              <a:tr h="326801">
                <a:tc>
                  <a:txBody>
                    <a:bodyPr/>
                    <a:lstStyle/>
                    <a:p>
                      <a:pPr algn="l"/>
                      <a:r>
                        <a:rPr lang="en-IN" sz="1600" i="1">
                          <a:solidFill>
                            <a:schemeClr val="accent4">
                              <a:lumMod val="50000"/>
                            </a:schemeClr>
                          </a:solidFill>
                        </a:rPr>
                        <a:t>Inventory Management and Order Planning</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13738936"/>
                  </a:ext>
                </a:extLst>
              </a:tr>
            </a:tbl>
          </a:graphicData>
        </a:graphic>
      </p:graphicFrame>
      <p:graphicFrame>
        <p:nvGraphicFramePr>
          <p:cNvPr id="12" name="Table 11">
            <a:extLst>
              <a:ext uri="{FF2B5EF4-FFF2-40B4-BE49-F238E27FC236}">
                <a16:creationId xmlns:a16="http://schemas.microsoft.com/office/drawing/2014/main" id="{4CE908DA-3E02-C092-DF4B-2FC37B39899E}"/>
              </a:ext>
            </a:extLst>
          </p:cNvPr>
          <p:cNvGraphicFramePr>
            <a:graphicFrameLocks noGrp="1"/>
          </p:cNvGraphicFramePr>
          <p:nvPr>
            <p:extLst>
              <p:ext uri="{D42A27DB-BD31-4B8C-83A1-F6EECF244321}">
                <p14:modId xmlns:p14="http://schemas.microsoft.com/office/powerpoint/2010/main" val="976871826"/>
              </p:ext>
            </p:extLst>
          </p:nvPr>
        </p:nvGraphicFramePr>
        <p:xfrm>
          <a:off x="1319750" y="4428539"/>
          <a:ext cx="9552500" cy="518160"/>
        </p:xfrm>
        <a:graphic>
          <a:graphicData uri="http://schemas.openxmlformats.org/drawingml/2006/table">
            <a:tbl>
              <a:tblPr firstRow="1" bandRow="1">
                <a:tableStyleId>{5C22544A-7EE6-4342-B048-85BDC9FD1C3A}</a:tableStyleId>
              </a:tblPr>
              <a:tblGrid>
                <a:gridCol w="9552500">
                  <a:extLst>
                    <a:ext uri="{9D8B030D-6E8A-4147-A177-3AD203B41FA5}">
                      <a16:colId xmlns:a16="http://schemas.microsoft.com/office/drawing/2014/main" val="30918326"/>
                    </a:ext>
                  </a:extLst>
                </a:gridCol>
              </a:tblGrid>
              <a:tr h="303313">
                <a:tc>
                  <a:txBody>
                    <a:bodyPr/>
                    <a:lstStyle/>
                    <a:p>
                      <a:pPr marL="285750" indent="-285750">
                        <a:buFont typeface="Wingdings" panose="05000000000000000000" pitchFamily="2" charset="2"/>
                        <a:buChar char="Ø"/>
                      </a:pPr>
                      <a:r>
                        <a:rPr lang="en-IN" sz="1400" b="0" i="1">
                          <a:solidFill>
                            <a:schemeClr val="tx1"/>
                          </a:solidFill>
                        </a:rPr>
                        <a:t>Frequent parts such as exhausts, ball pins, and engine belts for Ford, Mercedes, and Audi must be ordered regularly to minimize service time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3738936"/>
                  </a:ext>
                </a:extLst>
              </a:tr>
            </a:tbl>
          </a:graphicData>
        </a:graphic>
      </p:graphicFrame>
      <p:graphicFrame>
        <p:nvGraphicFramePr>
          <p:cNvPr id="13" name="Table 12">
            <a:extLst>
              <a:ext uri="{FF2B5EF4-FFF2-40B4-BE49-F238E27FC236}">
                <a16:creationId xmlns:a16="http://schemas.microsoft.com/office/drawing/2014/main" id="{92168EC4-869D-6B3C-7F86-9CEDFB0EB65F}"/>
              </a:ext>
            </a:extLst>
          </p:cNvPr>
          <p:cNvGraphicFramePr>
            <a:graphicFrameLocks noGrp="1"/>
          </p:cNvGraphicFramePr>
          <p:nvPr>
            <p:extLst>
              <p:ext uri="{D42A27DB-BD31-4B8C-83A1-F6EECF244321}">
                <p14:modId xmlns:p14="http://schemas.microsoft.com/office/powerpoint/2010/main" val="1831936588"/>
              </p:ext>
            </p:extLst>
          </p:nvPr>
        </p:nvGraphicFramePr>
        <p:xfrm>
          <a:off x="1319750" y="4946699"/>
          <a:ext cx="9552500" cy="335280"/>
        </p:xfrm>
        <a:graphic>
          <a:graphicData uri="http://schemas.openxmlformats.org/drawingml/2006/table">
            <a:tbl>
              <a:tblPr firstRow="1" bandRow="1">
                <a:tableStyleId>{5C22544A-7EE6-4342-B048-85BDC9FD1C3A}</a:tableStyleId>
              </a:tblPr>
              <a:tblGrid>
                <a:gridCol w="9552500">
                  <a:extLst>
                    <a:ext uri="{9D8B030D-6E8A-4147-A177-3AD203B41FA5}">
                      <a16:colId xmlns:a16="http://schemas.microsoft.com/office/drawing/2014/main" val="30918326"/>
                    </a:ext>
                  </a:extLst>
                </a:gridCol>
              </a:tblGrid>
              <a:tr h="326801">
                <a:tc>
                  <a:txBody>
                    <a:bodyPr/>
                    <a:lstStyle/>
                    <a:p>
                      <a:pPr algn="l"/>
                      <a:r>
                        <a:rPr lang="en-IN" sz="1600" i="1">
                          <a:solidFill>
                            <a:schemeClr val="accent5">
                              <a:lumMod val="50000"/>
                            </a:schemeClr>
                          </a:solidFill>
                        </a:rPr>
                        <a:t>Building Customer Relationships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13738936"/>
                  </a:ext>
                </a:extLst>
              </a:tr>
            </a:tbl>
          </a:graphicData>
        </a:graphic>
      </p:graphicFrame>
      <p:graphicFrame>
        <p:nvGraphicFramePr>
          <p:cNvPr id="14" name="Table 13">
            <a:extLst>
              <a:ext uri="{FF2B5EF4-FFF2-40B4-BE49-F238E27FC236}">
                <a16:creationId xmlns:a16="http://schemas.microsoft.com/office/drawing/2014/main" id="{B16E857C-1F99-6958-37D4-F0EC4A7DF8C4}"/>
              </a:ext>
            </a:extLst>
          </p:cNvPr>
          <p:cNvGraphicFramePr>
            <a:graphicFrameLocks noGrp="1"/>
          </p:cNvGraphicFramePr>
          <p:nvPr>
            <p:extLst>
              <p:ext uri="{D42A27DB-BD31-4B8C-83A1-F6EECF244321}">
                <p14:modId xmlns:p14="http://schemas.microsoft.com/office/powerpoint/2010/main" val="347861866"/>
              </p:ext>
            </p:extLst>
          </p:nvPr>
        </p:nvGraphicFramePr>
        <p:xfrm>
          <a:off x="1319750" y="5281980"/>
          <a:ext cx="9552500" cy="618078"/>
        </p:xfrm>
        <a:graphic>
          <a:graphicData uri="http://schemas.openxmlformats.org/drawingml/2006/table">
            <a:tbl>
              <a:tblPr firstRow="1" bandRow="1">
                <a:tableStyleId>{5C22544A-7EE6-4342-B048-85BDC9FD1C3A}</a:tableStyleId>
              </a:tblPr>
              <a:tblGrid>
                <a:gridCol w="9552500">
                  <a:extLst>
                    <a:ext uri="{9D8B030D-6E8A-4147-A177-3AD203B41FA5}">
                      <a16:colId xmlns:a16="http://schemas.microsoft.com/office/drawing/2014/main" val="30918326"/>
                    </a:ext>
                  </a:extLst>
                </a:gridCol>
              </a:tblGrid>
              <a:tr h="618078">
                <a:tc>
                  <a:txBody>
                    <a:bodyPr/>
                    <a:lstStyle/>
                    <a:p>
                      <a:pPr marL="285750" indent="-285750">
                        <a:buFont typeface="Wingdings" panose="05000000000000000000" pitchFamily="2" charset="2"/>
                        <a:buChar char="Ø"/>
                      </a:pPr>
                      <a:r>
                        <a:rPr lang="en-IN" sz="1400" b="0" i="1">
                          <a:solidFill>
                            <a:schemeClr val="tx1"/>
                          </a:solidFill>
                        </a:rPr>
                        <a:t>Ford, BMW, and Dodge vehicles account for the maximum invoice amounts, thus the auto shop can consider a way to strengthen relationship with these customers such as offering discounts, to ensure they keep coming back</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3738936"/>
                  </a:ext>
                </a:extLst>
              </a:tr>
            </a:tbl>
          </a:graphicData>
        </a:graphic>
      </p:graphicFrame>
    </p:spTree>
    <p:extLst>
      <p:ext uri="{BB962C8B-B14F-4D97-AF65-F5344CB8AC3E}">
        <p14:creationId xmlns:p14="http://schemas.microsoft.com/office/powerpoint/2010/main" val="2569800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lackboard PowerPoint Template for Company Profile Presentation">
            <a:extLst>
              <a:ext uri="{FF2B5EF4-FFF2-40B4-BE49-F238E27FC236}">
                <a16:creationId xmlns:a16="http://schemas.microsoft.com/office/drawing/2014/main" id="{5E1885D4-D974-E0F4-C351-83B12BCF39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613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3AD462D-5244-3EC0-98E6-4C076D4CD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08339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F5B4A070-71C6-B3BD-0165-8AFF6C4521C5}"/>
              </a:ext>
            </a:extLst>
          </p:cNvPr>
          <p:cNvSpPr txBox="1">
            <a:spLocks/>
          </p:cNvSpPr>
          <p:nvPr/>
        </p:nvSpPr>
        <p:spPr bwMode="blackWhite">
          <a:xfrm>
            <a:off x="1319753" y="328534"/>
            <a:ext cx="8417029" cy="512448"/>
          </a:xfrm>
          <a:prstGeom prst="rect">
            <a:avLst/>
          </a:prstGeom>
          <a:noFill/>
          <a:ln w="38100" cap="sq">
            <a:noFill/>
            <a:miter lim="800000"/>
          </a:ln>
          <a:effectLst>
            <a:outerShdw blurRad="63500" sx="102000" sy="102000" algn="ctr" rotWithShape="0">
              <a:prstClr val="black">
                <a:alpha val="40000"/>
              </a:prstClr>
            </a:outerShdw>
          </a:effectLst>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lang="en-US">
                <a:solidFill>
                  <a:srgbClr val="C9B991"/>
                </a:solidFill>
              </a:rPr>
              <a:t>Today’s Agenda</a:t>
            </a:r>
            <a:endParaRPr kumimoji="0" lang="en-US" sz="36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endParaRPr>
          </a:p>
        </p:txBody>
      </p:sp>
      <p:sp>
        <p:nvSpPr>
          <p:cNvPr id="2" name="TextBox 1">
            <a:extLst>
              <a:ext uri="{FF2B5EF4-FFF2-40B4-BE49-F238E27FC236}">
                <a16:creationId xmlns:a16="http://schemas.microsoft.com/office/drawing/2014/main" id="{5FA006D5-55DB-EA15-8068-5EFF7602BE55}"/>
              </a:ext>
            </a:extLst>
          </p:cNvPr>
          <p:cNvSpPr txBox="1"/>
          <p:nvPr/>
        </p:nvSpPr>
        <p:spPr>
          <a:xfrm>
            <a:off x="11633200" y="6375400"/>
            <a:ext cx="274434" cy="307777"/>
          </a:xfrm>
          <a:prstGeom prst="rect">
            <a:avLst/>
          </a:prstGeom>
          <a:noFill/>
        </p:spPr>
        <p:txBody>
          <a:bodyPr wrap="none" rtlCol="0">
            <a:spAutoFit/>
          </a:bodyPr>
          <a:lstStyle/>
          <a:p>
            <a:r>
              <a:rPr lang="en-US" sz="1400">
                <a:solidFill>
                  <a:schemeClr val="bg1">
                    <a:lumMod val="50000"/>
                  </a:schemeClr>
                </a:solidFill>
                <a:latin typeface="Times New Roman" panose="02020603050405020304" pitchFamily="18" charset="0"/>
                <a:cs typeface="Times New Roman" panose="02020603050405020304" pitchFamily="18" charset="0"/>
              </a:rPr>
              <a:t>2</a:t>
            </a:r>
            <a:endParaRPr lang="en-US">
              <a:solidFill>
                <a:schemeClr val="bg1">
                  <a:lumMod val="50000"/>
                </a:schemeClr>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6F116DBD-AC72-54D0-9938-0C07A3090BA9}"/>
              </a:ext>
            </a:extLst>
          </p:cNvPr>
          <p:cNvGraphicFramePr>
            <a:graphicFrameLocks noGrp="1"/>
          </p:cNvGraphicFramePr>
          <p:nvPr>
            <p:extLst>
              <p:ext uri="{D42A27DB-BD31-4B8C-83A1-F6EECF244321}">
                <p14:modId xmlns:p14="http://schemas.microsoft.com/office/powerpoint/2010/main" val="1428307202"/>
              </p:ext>
            </p:extLst>
          </p:nvPr>
        </p:nvGraphicFramePr>
        <p:xfrm>
          <a:off x="1842266" y="1372810"/>
          <a:ext cx="8183477" cy="393914"/>
        </p:xfrm>
        <a:graphic>
          <a:graphicData uri="http://schemas.openxmlformats.org/drawingml/2006/table">
            <a:tbl>
              <a:tblPr firstRow="1" bandRow="1">
                <a:tableStyleId>{5C22544A-7EE6-4342-B048-85BDC9FD1C3A}</a:tableStyleId>
              </a:tblPr>
              <a:tblGrid>
                <a:gridCol w="8183477">
                  <a:extLst>
                    <a:ext uri="{9D8B030D-6E8A-4147-A177-3AD203B41FA5}">
                      <a16:colId xmlns:a16="http://schemas.microsoft.com/office/drawing/2014/main" val="30918326"/>
                    </a:ext>
                  </a:extLst>
                </a:gridCol>
              </a:tblGrid>
              <a:tr h="393914">
                <a:tc>
                  <a:txBody>
                    <a:bodyPr/>
                    <a:lstStyle/>
                    <a:p>
                      <a:r>
                        <a:rPr lang="en-IN">
                          <a:solidFill>
                            <a:schemeClr val="tx1"/>
                          </a:solidFill>
                        </a:rPr>
                        <a:t>Business Overview and Current Business Challenges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3738936"/>
                  </a:ext>
                </a:extLst>
              </a:tr>
            </a:tbl>
          </a:graphicData>
        </a:graphic>
      </p:graphicFrame>
      <p:sp>
        <p:nvSpPr>
          <p:cNvPr id="12" name="Oval 11">
            <a:extLst>
              <a:ext uri="{FF2B5EF4-FFF2-40B4-BE49-F238E27FC236}">
                <a16:creationId xmlns:a16="http://schemas.microsoft.com/office/drawing/2014/main" id="{9593601B-B176-FAEC-B259-093BCA1F6EAB}"/>
              </a:ext>
            </a:extLst>
          </p:cNvPr>
          <p:cNvSpPr/>
          <p:nvPr/>
        </p:nvSpPr>
        <p:spPr>
          <a:xfrm>
            <a:off x="1352410" y="1372810"/>
            <a:ext cx="400190" cy="393914"/>
          </a:xfrm>
          <a:prstGeom prst="ellipse">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rgbClr val="C9B991"/>
                </a:solidFill>
                <a:latin typeface="Acumin Pro ExtraCondensed" panose="020B0508020202020204"/>
              </a:rPr>
              <a:t>1</a:t>
            </a:r>
          </a:p>
        </p:txBody>
      </p:sp>
      <p:graphicFrame>
        <p:nvGraphicFramePr>
          <p:cNvPr id="13" name="Table 5">
            <a:extLst>
              <a:ext uri="{FF2B5EF4-FFF2-40B4-BE49-F238E27FC236}">
                <a16:creationId xmlns:a16="http://schemas.microsoft.com/office/drawing/2014/main" id="{42310868-7915-A42F-AD94-AB5339B62648}"/>
              </a:ext>
            </a:extLst>
          </p:cNvPr>
          <p:cNvGraphicFramePr>
            <a:graphicFrameLocks noGrp="1"/>
          </p:cNvGraphicFramePr>
          <p:nvPr>
            <p:extLst>
              <p:ext uri="{D42A27DB-BD31-4B8C-83A1-F6EECF244321}">
                <p14:modId xmlns:p14="http://schemas.microsoft.com/office/powerpoint/2010/main" val="3997081766"/>
              </p:ext>
            </p:extLst>
          </p:nvPr>
        </p:nvGraphicFramePr>
        <p:xfrm>
          <a:off x="1842266" y="1980270"/>
          <a:ext cx="8183477" cy="1615440"/>
        </p:xfrm>
        <a:graphic>
          <a:graphicData uri="http://schemas.openxmlformats.org/drawingml/2006/table">
            <a:tbl>
              <a:tblPr firstRow="1" bandRow="1">
                <a:tableStyleId>{5C22544A-7EE6-4342-B048-85BDC9FD1C3A}</a:tableStyleId>
              </a:tblPr>
              <a:tblGrid>
                <a:gridCol w="8183477">
                  <a:extLst>
                    <a:ext uri="{9D8B030D-6E8A-4147-A177-3AD203B41FA5}">
                      <a16:colId xmlns:a16="http://schemas.microsoft.com/office/drawing/2014/main" val="30918326"/>
                    </a:ext>
                  </a:extLst>
                </a:gridCol>
              </a:tblGrid>
              <a:tr h="1448730">
                <a:tc>
                  <a:txBody>
                    <a:bodyPr/>
                    <a:lstStyle/>
                    <a:p>
                      <a:r>
                        <a:rPr lang="en-IN">
                          <a:solidFill>
                            <a:schemeClr val="tx1"/>
                          </a:solidFill>
                        </a:rPr>
                        <a:t>Overview of the Database Design:</a:t>
                      </a:r>
                    </a:p>
                    <a:p>
                      <a:pPr marL="742950" lvl="1" indent="-285750">
                        <a:buFont typeface="Wingdings" panose="05000000000000000000" pitchFamily="2" charset="2"/>
                        <a:buChar char="Ø"/>
                      </a:pPr>
                      <a:r>
                        <a:rPr lang="en-IN" sz="1600" b="0" i="1">
                          <a:solidFill>
                            <a:schemeClr val="tx1"/>
                          </a:solidFill>
                        </a:rPr>
                        <a:t>Introduction to data, various tables and relationships among tables</a:t>
                      </a:r>
                    </a:p>
                    <a:p>
                      <a:pPr marL="742950" lvl="1" indent="-285750">
                        <a:buFont typeface="Wingdings" panose="05000000000000000000" pitchFamily="2" charset="2"/>
                        <a:buChar char="Ø"/>
                      </a:pPr>
                      <a:r>
                        <a:rPr lang="en-IN" sz="1600" b="0" i="1">
                          <a:solidFill>
                            <a:schemeClr val="tx1"/>
                          </a:solidFill>
                        </a:rPr>
                        <a:t>Overview of the corresponding ERD</a:t>
                      </a:r>
                    </a:p>
                    <a:p>
                      <a:pPr marL="742950" lvl="1" indent="-285750">
                        <a:buFont typeface="Wingdings" panose="05000000000000000000" pitchFamily="2" charset="2"/>
                        <a:buChar char="Ø"/>
                      </a:pPr>
                      <a:r>
                        <a:rPr lang="en-IN" sz="1600" b="0" i="1">
                          <a:solidFill>
                            <a:schemeClr val="tx1"/>
                          </a:solidFill>
                        </a:rPr>
                        <a:t>Design of the relationship schema</a:t>
                      </a:r>
                    </a:p>
                    <a:p>
                      <a:pPr marL="742950" lvl="1" indent="-285750">
                        <a:buFont typeface="Wingdings" panose="05000000000000000000" pitchFamily="2" charset="2"/>
                        <a:buChar char="Ø"/>
                      </a:pPr>
                      <a:r>
                        <a:rPr lang="en-IN" sz="1600" b="0" i="1">
                          <a:solidFill>
                            <a:schemeClr val="tx1"/>
                          </a:solidFill>
                        </a:rPr>
                        <a:t>Normalization analysis</a:t>
                      </a:r>
                    </a:p>
                    <a:p>
                      <a:pPr marL="285750" indent="-285750">
                        <a:buFont typeface="Wingdings" panose="05000000000000000000" pitchFamily="2" charset="2"/>
                        <a:buChar char="Ø"/>
                      </a:pPr>
                      <a:endParaRPr lang="en-IN">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3738936"/>
                  </a:ext>
                </a:extLst>
              </a:tr>
            </a:tbl>
          </a:graphicData>
        </a:graphic>
      </p:graphicFrame>
      <p:sp>
        <p:nvSpPr>
          <p:cNvPr id="14" name="Oval 13">
            <a:extLst>
              <a:ext uri="{FF2B5EF4-FFF2-40B4-BE49-F238E27FC236}">
                <a16:creationId xmlns:a16="http://schemas.microsoft.com/office/drawing/2014/main" id="{52D6A41E-06AA-04FB-AA7C-26A0ADC2F759}"/>
              </a:ext>
            </a:extLst>
          </p:cNvPr>
          <p:cNvSpPr/>
          <p:nvPr/>
        </p:nvSpPr>
        <p:spPr>
          <a:xfrm>
            <a:off x="1352410" y="1974595"/>
            <a:ext cx="400190" cy="393914"/>
          </a:xfrm>
          <a:prstGeom prst="ellipse">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rgbClr val="C9B991"/>
                </a:solidFill>
                <a:latin typeface="Acumin Pro ExtraCondensed" panose="020B0508020202020204"/>
              </a:rPr>
              <a:t>2</a:t>
            </a:r>
          </a:p>
        </p:txBody>
      </p:sp>
      <p:graphicFrame>
        <p:nvGraphicFramePr>
          <p:cNvPr id="15" name="Table 5">
            <a:extLst>
              <a:ext uri="{FF2B5EF4-FFF2-40B4-BE49-F238E27FC236}">
                <a16:creationId xmlns:a16="http://schemas.microsoft.com/office/drawing/2014/main" id="{58C7B140-6415-FBCB-4ADF-461E62059C54}"/>
              </a:ext>
            </a:extLst>
          </p:cNvPr>
          <p:cNvGraphicFramePr>
            <a:graphicFrameLocks noGrp="1"/>
          </p:cNvGraphicFramePr>
          <p:nvPr>
            <p:extLst>
              <p:ext uri="{D42A27DB-BD31-4B8C-83A1-F6EECF244321}">
                <p14:modId xmlns:p14="http://schemas.microsoft.com/office/powerpoint/2010/main" val="393049134"/>
              </p:ext>
            </p:extLst>
          </p:nvPr>
        </p:nvGraphicFramePr>
        <p:xfrm>
          <a:off x="1842266" y="3809256"/>
          <a:ext cx="8183477" cy="1107898"/>
        </p:xfrm>
        <a:graphic>
          <a:graphicData uri="http://schemas.openxmlformats.org/drawingml/2006/table">
            <a:tbl>
              <a:tblPr firstRow="1" bandRow="1">
                <a:tableStyleId>{5C22544A-7EE6-4342-B048-85BDC9FD1C3A}</a:tableStyleId>
              </a:tblPr>
              <a:tblGrid>
                <a:gridCol w="8183477">
                  <a:extLst>
                    <a:ext uri="{9D8B030D-6E8A-4147-A177-3AD203B41FA5}">
                      <a16:colId xmlns:a16="http://schemas.microsoft.com/office/drawing/2014/main" val="30918326"/>
                    </a:ext>
                  </a:extLst>
                </a:gridCol>
              </a:tblGrid>
              <a:tr h="1107898">
                <a:tc>
                  <a:txBody>
                    <a:bodyPr/>
                    <a:lstStyle/>
                    <a:p>
                      <a:r>
                        <a:rPr lang="en-IN">
                          <a:solidFill>
                            <a:schemeClr val="tx1"/>
                          </a:solidFill>
                        </a:rPr>
                        <a:t>Database Implementation:</a:t>
                      </a:r>
                    </a:p>
                    <a:p>
                      <a:pPr marL="742950" lvl="1" indent="-285750">
                        <a:buFont typeface="Wingdings" panose="05000000000000000000" pitchFamily="2" charset="2"/>
                        <a:buChar char="Ø"/>
                      </a:pPr>
                      <a:r>
                        <a:rPr lang="en-IN" sz="1600" b="0" i="1">
                          <a:solidFill>
                            <a:schemeClr val="tx1"/>
                          </a:solidFill>
                        </a:rPr>
                        <a:t>Process of importing tables into SQL server</a:t>
                      </a:r>
                    </a:p>
                    <a:p>
                      <a:pPr marL="742950" lvl="1" indent="-285750">
                        <a:buFont typeface="Wingdings" panose="05000000000000000000" pitchFamily="2" charset="2"/>
                        <a:buChar char="Ø"/>
                      </a:pPr>
                      <a:r>
                        <a:rPr lang="en-IN" sz="1600" b="0" i="1" kern="1200">
                          <a:solidFill>
                            <a:schemeClr val="tx1"/>
                          </a:solidFill>
                          <a:latin typeface="+mn-lt"/>
                          <a:ea typeface="+mn-ea"/>
                          <a:cs typeface="+mn-cs"/>
                        </a:rPr>
                        <a:t>SQL queries utilized to generate business insights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3738936"/>
                  </a:ext>
                </a:extLst>
              </a:tr>
            </a:tbl>
          </a:graphicData>
        </a:graphic>
      </p:graphicFrame>
      <p:sp>
        <p:nvSpPr>
          <p:cNvPr id="16" name="Oval 15">
            <a:extLst>
              <a:ext uri="{FF2B5EF4-FFF2-40B4-BE49-F238E27FC236}">
                <a16:creationId xmlns:a16="http://schemas.microsoft.com/office/drawing/2014/main" id="{827D53CE-B46C-6A93-025C-32D06780A4C8}"/>
              </a:ext>
            </a:extLst>
          </p:cNvPr>
          <p:cNvSpPr/>
          <p:nvPr/>
        </p:nvSpPr>
        <p:spPr>
          <a:xfrm>
            <a:off x="1352410" y="3809256"/>
            <a:ext cx="400190" cy="393914"/>
          </a:xfrm>
          <a:prstGeom prst="ellipse">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rgbClr val="C9B991"/>
                </a:solidFill>
                <a:latin typeface="Acumin Pro ExtraCondensed" panose="020B0508020202020204"/>
              </a:rPr>
              <a:t>3</a:t>
            </a:r>
          </a:p>
        </p:txBody>
      </p:sp>
      <p:sp>
        <p:nvSpPr>
          <p:cNvPr id="18" name="Oval 17">
            <a:extLst>
              <a:ext uri="{FF2B5EF4-FFF2-40B4-BE49-F238E27FC236}">
                <a16:creationId xmlns:a16="http://schemas.microsoft.com/office/drawing/2014/main" id="{A53AD51D-D5E5-BA55-160E-9D2F9E842268}"/>
              </a:ext>
            </a:extLst>
          </p:cNvPr>
          <p:cNvSpPr/>
          <p:nvPr/>
        </p:nvSpPr>
        <p:spPr>
          <a:xfrm>
            <a:off x="1352410" y="5130700"/>
            <a:ext cx="400190" cy="393914"/>
          </a:xfrm>
          <a:prstGeom prst="ellipse">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rgbClr val="C9B991"/>
                </a:solidFill>
                <a:latin typeface="Acumin Pro ExtraCondensed" panose="020B0508020202020204"/>
              </a:rPr>
              <a:t>4</a:t>
            </a:r>
          </a:p>
        </p:txBody>
      </p:sp>
      <p:graphicFrame>
        <p:nvGraphicFramePr>
          <p:cNvPr id="19" name="Table 5">
            <a:extLst>
              <a:ext uri="{FF2B5EF4-FFF2-40B4-BE49-F238E27FC236}">
                <a16:creationId xmlns:a16="http://schemas.microsoft.com/office/drawing/2014/main" id="{56E1DDE2-1C09-B8F9-1EA7-B5C902852E31}"/>
              </a:ext>
            </a:extLst>
          </p:cNvPr>
          <p:cNvGraphicFramePr>
            <a:graphicFrameLocks noGrp="1"/>
          </p:cNvGraphicFramePr>
          <p:nvPr>
            <p:extLst>
              <p:ext uri="{D42A27DB-BD31-4B8C-83A1-F6EECF244321}">
                <p14:modId xmlns:p14="http://schemas.microsoft.com/office/powerpoint/2010/main" val="884221044"/>
              </p:ext>
            </p:extLst>
          </p:nvPr>
        </p:nvGraphicFramePr>
        <p:xfrm>
          <a:off x="1842266" y="5130700"/>
          <a:ext cx="8183477" cy="393914"/>
        </p:xfrm>
        <a:graphic>
          <a:graphicData uri="http://schemas.openxmlformats.org/drawingml/2006/table">
            <a:tbl>
              <a:tblPr firstRow="1" bandRow="1">
                <a:tableStyleId>{5C22544A-7EE6-4342-B048-85BDC9FD1C3A}</a:tableStyleId>
              </a:tblPr>
              <a:tblGrid>
                <a:gridCol w="8183477">
                  <a:extLst>
                    <a:ext uri="{9D8B030D-6E8A-4147-A177-3AD203B41FA5}">
                      <a16:colId xmlns:a16="http://schemas.microsoft.com/office/drawing/2014/main" val="30918326"/>
                    </a:ext>
                  </a:extLst>
                </a:gridCol>
              </a:tblGrid>
              <a:tr h="393914">
                <a:tc>
                  <a:txBody>
                    <a:bodyPr/>
                    <a:lstStyle/>
                    <a:p>
                      <a:r>
                        <a:rPr lang="en-IN">
                          <a:solidFill>
                            <a:schemeClr val="tx1"/>
                          </a:solidFill>
                        </a:rPr>
                        <a:t>Overview of business insights and recommendations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3738936"/>
                  </a:ext>
                </a:extLst>
              </a:tr>
            </a:tbl>
          </a:graphicData>
        </a:graphic>
      </p:graphicFrame>
    </p:spTree>
    <p:extLst>
      <p:ext uri="{BB962C8B-B14F-4D97-AF65-F5344CB8AC3E}">
        <p14:creationId xmlns:p14="http://schemas.microsoft.com/office/powerpoint/2010/main" val="3994336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F5B4A070-71C6-B3BD-0165-8AFF6C4521C5}"/>
              </a:ext>
            </a:extLst>
          </p:cNvPr>
          <p:cNvSpPr txBox="1">
            <a:spLocks/>
          </p:cNvSpPr>
          <p:nvPr/>
        </p:nvSpPr>
        <p:spPr bwMode="blackWhite">
          <a:xfrm>
            <a:off x="1319753" y="325752"/>
            <a:ext cx="8379418" cy="498598"/>
          </a:xfrm>
          <a:prstGeom prst="rect">
            <a:avLst/>
          </a:prstGeom>
          <a:noFill/>
          <a:ln w="38100" cap="sq">
            <a:noFill/>
            <a:miter lim="800000"/>
          </a:ln>
          <a:effectLst>
            <a:outerShdw blurRad="63500" sx="102000" sy="102000" algn="ctr" rotWithShape="0">
              <a:prstClr val="black">
                <a:alpha val="40000"/>
              </a:prstClr>
            </a:outerShdw>
          </a:effectLst>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36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rPr>
              <a:t>Business Overview and Current Challenges </a:t>
            </a:r>
          </a:p>
        </p:txBody>
      </p:sp>
      <p:sp>
        <p:nvSpPr>
          <p:cNvPr id="2" name="TextBox 1">
            <a:extLst>
              <a:ext uri="{FF2B5EF4-FFF2-40B4-BE49-F238E27FC236}">
                <a16:creationId xmlns:a16="http://schemas.microsoft.com/office/drawing/2014/main" id="{DBA89FA9-80DB-DE9C-6F07-28CA91F994B6}"/>
              </a:ext>
            </a:extLst>
          </p:cNvPr>
          <p:cNvSpPr txBox="1"/>
          <p:nvPr/>
        </p:nvSpPr>
        <p:spPr>
          <a:xfrm>
            <a:off x="11633200" y="6375400"/>
            <a:ext cx="274434" cy="307777"/>
          </a:xfrm>
          <a:prstGeom prst="rect">
            <a:avLst/>
          </a:prstGeom>
          <a:noFill/>
        </p:spPr>
        <p:txBody>
          <a:bodyPr wrap="none" rtlCol="0">
            <a:spAutoFit/>
          </a:bodyPr>
          <a:lstStyle/>
          <a:p>
            <a:r>
              <a:rPr lang="en-US" sz="1400">
                <a:solidFill>
                  <a:schemeClr val="bg1">
                    <a:lumMod val="50000"/>
                  </a:schemeClr>
                </a:solidFill>
                <a:latin typeface="Times New Roman" panose="02020603050405020304" pitchFamily="18" charset="0"/>
                <a:cs typeface="Times New Roman" panose="02020603050405020304" pitchFamily="18" charset="0"/>
              </a:rPr>
              <a:t>4</a:t>
            </a:r>
            <a:endParaRPr lang="en-US">
              <a:solidFill>
                <a:schemeClr val="bg1">
                  <a:lumMod val="50000"/>
                </a:schemeClr>
              </a:solidFill>
              <a:latin typeface="Times New Roman" panose="02020603050405020304" pitchFamily="18" charset="0"/>
              <a:cs typeface="Times New Roman" panose="02020603050405020304" pitchFamily="18" charset="0"/>
            </a:endParaRPr>
          </a:p>
        </p:txBody>
      </p:sp>
      <p:pic>
        <p:nvPicPr>
          <p:cNvPr id="2050" name="Picture 2" descr="Image result for thinkin Man Drawing">
            <a:extLst>
              <a:ext uri="{FF2B5EF4-FFF2-40B4-BE49-F238E27FC236}">
                <a16:creationId xmlns:a16="http://schemas.microsoft.com/office/drawing/2014/main" id="{67254F92-8156-5CCF-870B-A52B717143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9753" y="3479544"/>
            <a:ext cx="2398659" cy="245923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Table 5">
            <a:extLst>
              <a:ext uri="{FF2B5EF4-FFF2-40B4-BE49-F238E27FC236}">
                <a16:creationId xmlns:a16="http://schemas.microsoft.com/office/drawing/2014/main" id="{92D7BC46-9A5A-58E3-EA33-79FD7E9971B5}"/>
              </a:ext>
            </a:extLst>
          </p:cNvPr>
          <p:cNvGraphicFramePr>
            <a:graphicFrameLocks noGrp="1"/>
          </p:cNvGraphicFramePr>
          <p:nvPr>
            <p:extLst>
              <p:ext uri="{D42A27DB-BD31-4B8C-83A1-F6EECF244321}">
                <p14:modId xmlns:p14="http://schemas.microsoft.com/office/powerpoint/2010/main" val="3228523944"/>
              </p:ext>
            </p:extLst>
          </p:nvPr>
        </p:nvGraphicFramePr>
        <p:xfrm>
          <a:off x="4903076" y="3061665"/>
          <a:ext cx="6300248" cy="2870561"/>
        </p:xfrm>
        <a:graphic>
          <a:graphicData uri="http://schemas.openxmlformats.org/drawingml/2006/table">
            <a:tbl>
              <a:tblPr firstRow="1" bandRow="1">
                <a:tableStyleId>{5C22544A-7EE6-4342-B048-85BDC9FD1C3A}</a:tableStyleId>
              </a:tblPr>
              <a:tblGrid>
                <a:gridCol w="6300248">
                  <a:extLst>
                    <a:ext uri="{9D8B030D-6E8A-4147-A177-3AD203B41FA5}">
                      <a16:colId xmlns:a16="http://schemas.microsoft.com/office/drawing/2014/main" val="30918326"/>
                    </a:ext>
                  </a:extLst>
                </a:gridCol>
              </a:tblGrid>
              <a:tr h="2870561">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b="0" i="1">
                          <a:solidFill>
                            <a:schemeClr val="tx1"/>
                          </a:solidFill>
                          <a:latin typeface="Acumin Pro ExtraCondensed" panose="020B0508020202020204"/>
                        </a:rPr>
                        <a:t>Mr. Lopez owns an auto care shop in West Lafayette that specializes in car repair and reconditioning. Although the auto shop has been having a growing number of customers and jobs, Mr. Lopez’s dream of making his shop the best auto repair shop in West Lafayette keeps him up in the night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b="0" i="1">
                          <a:solidFill>
                            <a:schemeClr val="tx1"/>
                          </a:solidFill>
                          <a:latin typeface="Acumin Pro ExtraCondensed" panose="020B0508020202020204"/>
                        </a:rPr>
                        <a:t>Currently, Mr. Lopez has no sophisticated means of data collection or a formalized database design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b="0" i="1">
                          <a:solidFill>
                            <a:schemeClr val="tx1"/>
                          </a:solidFill>
                          <a:latin typeface="Acumin Pro ExtraCondensed" panose="020B0508020202020204"/>
                        </a:rPr>
                        <a:t>We would be utilizing our knowledge of database management to create a sophisticated database model for his shop and derive a data based growth strategy</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3738936"/>
                  </a:ext>
                </a:extLst>
              </a:tr>
            </a:tbl>
          </a:graphicData>
        </a:graphic>
      </p:graphicFrame>
      <p:sp>
        <p:nvSpPr>
          <p:cNvPr id="16" name="Thought Bubble: Cloud 15">
            <a:extLst>
              <a:ext uri="{FF2B5EF4-FFF2-40B4-BE49-F238E27FC236}">
                <a16:creationId xmlns:a16="http://schemas.microsoft.com/office/drawing/2014/main" id="{E7434634-6705-663F-BEAA-6D160EEDAEE3}"/>
              </a:ext>
            </a:extLst>
          </p:cNvPr>
          <p:cNvSpPr/>
          <p:nvPr/>
        </p:nvSpPr>
        <p:spPr>
          <a:xfrm>
            <a:off x="2013860" y="1755378"/>
            <a:ext cx="2688770" cy="1306287"/>
          </a:xfrm>
          <a:prstGeom prst="cloudCallout">
            <a:avLst>
              <a:gd name="adj1" fmla="val -46370"/>
              <a:gd name="adj2" fmla="val 86612"/>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i="1">
                <a:solidFill>
                  <a:schemeClr val="tx1"/>
                </a:solidFill>
                <a:latin typeface="Acumin Pro ExtraCondensed" panose="020B0508020202020204"/>
              </a:rPr>
              <a:t>Resource planning, inventory management, order planning, database design ??...</a:t>
            </a:r>
          </a:p>
        </p:txBody>
      </p:sp>
      <p:pic>
        <p:nvPicPr>
          <p:cNvPr id="18" name="Picture 17">
            <a:extLst>
              <a:ext uri="{FF2B5EF4-FFF2-40B4-BE49-F238E27FC236}">
                <a16:creationId xmlns:a16="http://schemas.microsoft.com/office/drawing/2014/main" id="{31CF0CC0-EBB3-F772-EDDC-ABF13FE51726}"/>
              </a:ext>
            </a:extLst>
          </p:cNvPr>
          <p:cNvPicPr>
            <a:picLocks noChangeAspect="1"/>
          </p:cNvPicPr>
          <p:nvPr/>
        </p:nvPicPr>
        <p:blipFill>
          <a:blip r:embed="rId4"/>
          <a:stretch>
            <a:fillRect/>
          </a:stretch>
        </p:blipFill>
        <p:spPr>
          <a:xfrm>
            <a:off x="5606087" y="1328056"/>
            <a:ext cx="1447855" cy="1525419"/>
          </a:xfrm>
          <a:prstGeom prst="rect">
            <a:avLst/>
          </a:prstGeom>
        </p:spPr>
      </p:pic>
      <p:pic>
        <p:nvPicPr>
          <p:cNvPr id="2052" name="Picture 4" descr="Image result for car repair Drawing">
            <a:extLst>
              <a:ext uri="{FF2B5EF4-FFF2-40B4-BE49-F238E27FC236}">
                <a16:creationId xmlns:a16="http://schemas.microsoft.com/office/drawing/2014/main" id="{322C84CD-06BB-44C2-0A01-F39A28FD8D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0479" y="1324003"/>
            <a:ext cx="2404262" cy="1525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093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F5B4A070-71C6-B3BD-0165-8AFF6C4521C5}"/>
              </a:ext>
            </a:extLst>
          </p:cNvPr>
          <p:cNvSpPr txBox="1">
            <a:spLocks/>
          </p:cNvSpPr>
          <p:nvPr/>
        </p:nvSpPr>
        <p:spPr bwMode="blackWhite">
          <a:xfrm>
            <a:off x="1319753" y="325752"/>
            <a:ext cx="8058811" cy="720197"/>
          </a:xfrm>
          <a:prstGeom prst="rect">
            <a:avLst/>
          </a:prstGeom>
          <a:noFill/>
          <a:ln w="38100" cap="sq">
            <a:noFill/>
            <a:miter lim="800000"/>
          </a:ln>
          <a:effectLst>
            <a:outerShdw blurRad="63500" sx="102000" sy="102000" algn="ctr" rotWithShape="0">
              <a:prstClr val="black">
                <a:alpha val="40000"/>
              </a:prstClr>
            </a:outerShdw>
          </a:effectLst>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36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rPr>
              <a:t>Database Design</a:t>
            </a:r>
          </a:p>
          <a:p>
            <a:pPr marL="0" marR="0" lvl="0" indent="0" defTabSz="914400" rtl="0" eaLnBrk="1" fontAlgn="auto" latinLnBrk="0" hangingPunct="1">
              <a:lnSpc>
                <a:spcPct val="90000"/>
              </a:lnSpc>
              <a:spcBef>
                <a:spcPct val="0"/>
              </a:spcBef>
              <a:spcAft>
                <a:spcPts val="0"/>
              </a:spcAft>
              <a:buClrTx/>
              <a:buSzTx/>
              <a:buFontTx/>
              <a:buNone/>
              <a:tabLst/>
              <a:defRPr/>
            </a:pPr>
            <a:r>
              <a:rPr lang="en-US" sz="1600">
                <a:solidFill>
                  <a:srgbClr val="C9B991"/>
                </a:solidFill>
              </a:rPr>
              <a:t>Introduction to data tables</a:t>
            </a:r>
            <a:endParaRPr kumimoji="0" lang="en-US" sz="36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endParaRPr>
          </a:p>
        </p:txBody>
      </p:sp>
      <p:sp>
        <p:nvSpPr>
          <p:cNvPr id="2" name="TextBox 1">
            <a:extLst>
              <a:ext uri="{FF2B5EF4-FFF2-40B4-BE49-F238E27FC236}">
                <a16:creationId xmlns:a16="http://schemas.microsoft.com/office/drawing/2014/main" id="{DBA89FA9-80DB-DE9C-6F07-28CA91F994B6}"/>
              </a:ext>
            </a:extLst>
          </p:cNvPr>
          <p:cNvSpPr txBox="1"/>
          <p:nvPr/>
        </p:nvSpPr>
        <p:spPr>
          <a:xfrm>
            <a:off x="11633200" y="6353628"/>
            <a:ext cx="274434" cy="307777"/>
          </a:xfrm>
          <a:prstGeom prst="rect">
            <a:avLst/>
          </a:prstGeom>
          <a:noFill/>
        </p:spPr>
        <p:txBody>
          <a:bodyPr wrap="none" rtlCol="0">
            <a:spAutoFit/>
          </a:bodyPr>
          <a:lstStyle/>
          <a:p>
            <a:r>
              <a:rPr lang="en-US" sz="1400">
                <a:solidFill>
                  <a:schemeClr val="bg1">
                    <a:lumMod val="50000"/>
                  </a:schemeClr>
                </a:solidFill>
                <a:latin typeface="Times New Roman" panose="02020603050405020304" pitchFamily="18" charset="0"/>
                <a:cs typeface="Times New Roman" panose="02020603050405020304" pitchFamily="18" charset="0"/>
              </a:rPr>
              <a:t>4</a:t>
            </a:r>
            <a:endParaRPr lang="en-US">
              <a:solidFill>
                <a:schemeClr val="bg1">
                  <a:lumMod val="50000"/>
                </a:schemeClr>
              </a:solidFill>
              <a:latin typeface="Times New Roman" panose="02020603050405020304" pitchFamily="18" charset="0"/>
              <a:cs typeface="Times New Roman" panose="02020603050405020304" pitchFamily="18" charset="0"/>
            </a:endParaRPr>
          </a:p>
        </p:txBody>
      </p:sp>
      <p:graphicFrame>
        <p:nvGraphicFramePr>
          <p:cNvPr id="3" name="Table 5">
            <a:extLst>
              <a:ext uri="{FF2B5EF4-FFF2-40B4-BE49-F238E27FC236}">
                <a16:creationId xmlns:a16="http://schemas.microsoft.com/office/drawing/2014/main" id="{49336D8C-B55A-A7AB-0CDD-7216ABF130C9}"/>
              </a:ext>
            </a:extLst>
          </p:cNvPr>
          <p:cNvGraphicFramePr>
            <a:graphicFrameLocks noGrp="1"/>
          </p:cNvGraphicFramePr>
          <p:nvPr>
            <p:extLst>
              <p:ext uri="{D42A27DB-BD31-4B8C-83A1-F6EECF244321}">
                <p14:modId xmlns:p14="http://schemas.microsoft.com/office/powerpoint/2010/main" val="113259762"/>
              </p:ext>
            </p:extLst>
          </p:nvPr>
        </p:nvGraphicFramePr>
        <p:xfrm>
          <a:off x="1319753" y="1219200"/>
          <a:ext cx="9830433" cy="522363"/>
        </p:xfrm>
        <a:graphic>
          <a:graphicData uri="http://schemas.openxmlformats.org/drawingml/2006/table">
            <a:tbl>
              <a:tblPr firstRow="1" bandRow="1">
                <a:tableStyleId>{5C22544A-7EE6-4342-B048-85BDC9FD1C3A}</a:tableStyleId>
              </a:tblPr>
              <a:tblGrid>
                <a:gridCol w="9830433">
                  <a:extLst>
                    <a:ext uri="{9D8B030D-6E8A-4147-A177-3AD203B41FA5}">
                      <a16:colId xmlns:a16="http://schemas.microsoft.com/office/drawing/2014/main" val="30918326"/>
                    </a:ext>
                  </a:extLst>
                </a:gridCol>
              </a:tblGrid>
              <a:tr h="522363">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400" b="1" i="1">
                          <a:solidFill>
                            <a:schemeClr val="tx1"/>
                          </a:solidFill>
                          <a:latin typeface="Acumin Pro ExtraCondensed" panose="020B0508020202020204"/>
                        </a:rPr>
                        <a:t>The ‘Job’ table is the most pivotal part of our database design as it is either directly or associatively related to each of the tables in the ERD </a:t>
                      </a:r>
                      <a:endParaRPr lang="en-IN" sz="1400" b="1" i="1">
                        <a:solidFill>
                          <a:schemeClr val="tx1"/>
                        </a:solidFill>
                        <a:latin typeface="Acumin Pro ExtraCondensed" panose="020B0508020202020204"/>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3738936"/>
                  </a:ext>
                </a:extLst>
              </a:tr>
            </a:tbl>
          </a:graphicData>
        </a:graphic>
      </p:graphicFrame>
      <p:graphicFrame>
        <p:nvGraphicFramePr>
          <p:cNvPr id="5" name="Table 5">
            <a:extLst>
              <a:ext uri="{FF2B5EF4-FFF2-40B4-BE49-F238E27FC236}">
                <a16:creationId xmlns:a16="http://schemas.microsoft.com/office/drawing/2014/main" id="{002A60A4-95F3-805D-E41B-1C0EC6A7FE02}"/>
              </a:ext>
            </a:extLst>
          </p:cNvPr>
          <p:cNvGraphicFramePr>
            <a:graphicFrameLocks noGrp="1"/>
          </p:cNvGraphicFramePr>
          <p:nvPr>
            <p:extLst>
              <p:ext uri="{D42A27DB-BD31-4B8C-83A1-F6EECF244321}">
                <p14:modId xmlns:p14="http://schemas.microsoft.com/office/powerpoint/2010/main" val="3951224311"/>
              </p:ext>
            </p:extLst>
          </p:nvPr>
        </p:nvGraphicFramePr>
        <p:xfrm>
          <a:off x="1319753" y="1758142"/>
          <a:ext cx="9830434" cy="4471920"/>
        </p:xfrm>
        <a:graphic>
          <a:graphicData uri="http://schemas.openxmlformats.org/drawingml/2006/table">
            <a:tbl>
              <a:tblPr firstRow="1" bandRow="1">
                <a:tableStyleId>{5C22544A-7EE6-4342-B048-85BDC9FD1C3A}</a:tableStyleId>
              </a:tblPr>
              <a:tblGrid>
                <a:gridCol w="1435587">
                  <a:extLst>
                    <a:ext uri="{9D8B030D-6E8A-4147-A177-3AD203B41FA5}">
                      <a16:colId xmlns:a16="http://schemas.microsoft.com/office/drawing/2014/main" val="2597980015"/>
                    </a:ext>
                  </a:extLst>
                </a:gridCol>
                <a:gridCol w="5548627">
                  <a:extLst>
                    <a:ext uri="{9D8B030D-6E8A-4147-A177-3AD203B41FA5}">
                      <a16:colId xmlns:a16="http://schemas.microsoft.com/office/drawing/2014/main" val="3202013571"/>
                    </a:ext>
                  </a:extLst>
                </a:gridCol>
                <a:gridCol w="1423110">
                  <a:extLst>
                    <a:ext uri="{9D8B030D-6E8A-4147-A177-3AD203B41FA5}">
                      <a16:colId xmlns:a16="http://schemas.microsoft.com/office/drawing/2014/main" val="1636017588"/>
                    </a:ext>
                  </a:extLst>
                </a:gridCol>
                <a:gridCol w="1423110">
                  <a:extLst>
                    <a:ext uri="{9D8B030D-6E8A-4147-A177-3AD203B41FA5}">
                      <a16:colId xmlns:a16="http://schemas.microsoft.com/office/drawing/2014/main" val="2224734677"/>
                    </a:ext>
                  </a:extLst>
                </a:gridCol>
              </a:tblGrid>
              <a:tr h="324000">
                <a:tc>
                  <a:txBody>
                    <a:bodyPr/>
                    <a:lstStyle/>
                    <a:p>
                      <a:pPr algn="ctr"/>
                      <a:r>
                        <a:rPr lang="en-IN" sz="1600" b="1" i="0">
                          <a:solidFill>
                            <a:schemeClr val="tx1"/>
                          </a:solidFill>
                          <a:latin typeface="Acumin Pro ExtraCondensed" panose="020B0508020202020204"/>
                        </a:rPr>
                        <a:t>Data Table</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IN" sz="1600" b="1" i="0">
                          <a:solidFill>
                            <a:schemeClr val="tx1"/>
                          </a:solidFill>
                          <a:latin typeface="Acumin Pro ExtraCondensed" panose="020B0508020202020204"/>
                        </a:rPr>
                        <a:t>Table Description</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IN" sz="1600" b="1" i="0">
                          <a:solidFill>
                            <a:schemeClr val="tx1"/>
                          </a:solidFill>
                          <a:latin typeface="Acumin Pro ExtraCondensed" panose="020B0508020202020204"/>
                        </a:rPr>
                        <a:t>Primary Key</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IN" sz="1600" b="1" i="0">
                          <a:solidFill>
                            <a:schemeClr val="tx1"/>
                          </a:solidFill>
                          <a:latin typeface="Acumin Pro ExtraCondensed" panose="020B0508020202020204"/>
                        </a:rPr>
                        <a:t>Foreign Keys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40248102"/>
                  </a:ext>
                </a:extLst>
              </a:tr>
              <a:tr h="397886">
                <a:tc>
                  <a:txBody>
                    <a:bodyPr/>
                    <a:lstStyle/>
                    <a:p>
                      <a:pPr algn="ctr"/>
                      <a:r>
                        <a:rPr lang="en-IN" sz="1300">
                          <a:solidFill>
                            <a:schemeClr val="tx1"/>
                          </a:solidFill>
                          <a:latin typeface="Acumin Pro ExtraCondensed" panose="020B0508020202020204"/>
                        </a:rPr>
                        <a:t>Job</a:t>
                      </a:r>
                    </a:p>
                  </a:txBody>
                  <a:tcPr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IN" sz="1300">
                          <a:solidFill>
                            <a:schemeClr val="tx1"/>
                          </a:solidFill>
                          <a:latin typeface="Acumin Pro ExtraCondensed" panose="020B0508020202020204"/>
                        </a:rPr>
                        <a:t>Contains the unique job IDs, status of job (active/complete), start time, end time</a:t>
                      </a:r>
                    </a:p>
                  </a:txBody>
                  <a:tcPr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IN" sz="1300">
                          <a:solidFill>
                            <a:schemeClr val="tx1"/>
                          </a:solidFill>
                          <a:latin typeface="Acumin Pro ExtraCondensed" panose="020B0508020202020204"/>
                        </a:rPr>
                        <a:t>job_id</a:t>
                      </a:r>
                    </a:p>
                  </a:txBody>
                  <a:tcPr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IN" sz="1300">
                          <a:solidFill>
                            <a:schemeClr val="tx1"/>
                          </a:solidFill>
                          <a:latin typeface="Acumin Pro ExtraCondensed" panose="020B0508020202020204"/>
                        </a:rPr>
                        <a:t>cust_id, vin</a:t>
                      </a:r>
                    </a:p>
                  </a:txBody>
                  <a:tcPr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524832368"/>
                  </a:ext>
                </a:extLst>
              </a:tr>
              <a:tr h="397886">
                <a:tc>
                  <a:txBody>
                    <a:bodyPr/>
                    <a:lstStyle/>
                    <a:p>
                      <a:pPr algn="ctr"/>
                      <a:r>
                        <a:rPr lang="en-IN" sz="1300">
                          <a:solidFill>
                            <a:schemeClr val="tx1"/>
                          </a:solidFill>
                          <a:latin typeface="Acumin Pro ExtraCondensed" panose="020B0508020202020204"/>
                        </a:rPr>
                        <a:t>Invoice</a:t>
                      </a:r>
                    </a:p>
                  </a:txBody>
                  <a:tcPr anchor="ctr">
                    <a:solidFill>
                      <a:schemeClr val="bg1">
                        <a:lumMod val="85000"/>
                      </a:schemeClr>
                    </a:solidFill>
                  </a:tcPr>
                </a:tc>
                <a:tc>
                  <a:txBody>
                    <a:bodyPr/>
                    <a:lstStyle/>
                    <a:p>
                      <a:pPr algn="ctr"/>
                      <a:r>
                        <a:rPr lang="en-IN" sz="1300">
                          <a:solidFill>
                            <a:schemeClr val="tx1"/>
                          </a:solidFill>
                          <a:latin typeface="Acumin Pro ExtraCondensed" panose="020B0508020202020204"/>
                        </a:rPr>
                        <a:t>Information on unique invoice numbers, date, tax, discount, total amount</a:t>
                      </a:r>
                    </a:p>
                  </a:txBody>
                  <a:tcPr anchor="ctr">
                    <a:solidFill>
                      <a:schemeClr val="bg1">
                        <a:lumMod val="85000"/>
                      </a:schemeClr>
                    </a:solidFill>
                  </a:tcPr>
                </a:tc>
                <a:tc>
                  <a:txBody>
                    <a:bodyPr/>
                    <a:lstStyle/>
                    <a:p>
                      <a:pPr algn="ctr"/>
                      <a:r>
                        <a:rPr lang="en-IN" sz="1300">
                          <a:solidFill>
                            <a:schemeClr val="tx1"/>
                          </a:solidFill>
                          <a:latin typeface="Acumin Pro ExtraCondensed" panose="020B0508020202020204"/>
                        </a:rPr>
                        <a:t>inv_no</a:t>
                      </a:r>
                    </a:p>
                  </a:txBody>
                  <a:tcPr anchor="ctr">
                    <a:solidFill>
                      <a:schemeClr val="bg1">
                        <a:lumMod val="85000"/>
                      </a:schemeClr>
                    </a:solidFill>
                  </a:tcPr>
                </a:tc>
                <a:tc>
                  <a:txBody>
                    <a:bodyPr/>
                    <a:lstStyle/>
                    <a:p>
                      <a:pPr algn="ctr"/>
                      <a:r>
                        <a:rPr lang="en-IN" sz="1300">
                          <a:solidFill>
                            <a:schemeClr val="tx1"/>
                          </a:solidFill>
                          <a:latin typeface="Acumin Pro ExtraCondensed" panose="020B0508020202020204"/>
                        </a:rPr>
                        <a:t>job_id</a:t>
                      </a:r>
                    </a:p>
                  </a:txBody>
                  <a:tcPr anchor="ctr">
                    <a:solidFill>
                      <a:schemeClr val="bg1">
                        <a:lumMod val="85000"/>
                      </a:schemeClr>
                    </a:solidFill>
                  </a:tcPr>
                </a:tc>
                <a:extLst>
                  <a:ext uri="{0D108BD9-81ED-4DB2-BD59-A6C34878D82A}">
                    <a16:rowId xmlns:a16="http://schemas.microsoft.com/office/drawing/2014/main" val="858112159"/>
                  </a:ext>
                </a:extLst>
              </a:tr>
              <a:tr h="397886">
                <a:tc>
                  <a:txBody>
                    <a:bodyPr/>
                    <a:lstStyle/>
                    <a:p>
                      <a:pPr algn="ctr"/>
                      <a:r>
                        <a:rPr lang="en-IN" sz="1300">
                          <a:solidFill>
                            <a:schemeClr val="tx1"/>
                          </a:solidFill>
                          <a:latin typeface="Acumin Pro ExtraCondensed" panose="020B0508020202020204"/>
                        </a:rPr>
                        <a:t>Customer</a:t>
                      </a:r>
                    </a:p>
                  </a:txBody>
                  <a:tcPr anchor="ctr">
                    <a:solidFill>
                      <a:schemeClr val="bg1"/>
                    </a:solidFill>
                  </a:tcPr>
                </a:tc>
                <a:tc>
                  <a:txBody>
                    <a:bodyPr/>
                    <a:lstStyle/>
                    <a:p>
                      <a:pPr algn="ctr"/>
                      <a:r>
                        <a:rPr lang="en-IN" sz="1300">
                          <a:solidFill>
                            <a:schemeClr val="tx1"/>
                          </a:solidFill>
                          <a:latin typeface="Acumin Pro ExtraCondensed" panose="020B0508020202020204"/>
                        </a:rPr>
                        <a:t>Information of each unique customer – name (first + last), demographics (address, email, phone number), customer type (business / individual)</a:t>
                      </a:r>
                    </a:p>
                  </a:txBody>
                  <a:tcPr anchor="ctr">
                    <a:solidFill>
                      <a:schemeClr val="bg1"/>
                    </a:solidFill>
                  </a:tcPr>
                </a:tc>
                <a:tc>
                  <a:txBody>
                    <a:bodyPr/>
                    <a:lstStyle/>
                    <a:p>
                      <a:pPr algn="ctr"/>
                      <a:r>
                        <a:rPr lang="en-IN" sz="1300">
                          <a:solidFill>
                            <a:schemeClr val="tx1"/>
                          </a:solidFill>
                          <a:latin typeface="Acumin Pro ExtraCondensed" panose="020B0508020202020204"/>
                        </a:rPr>
                        <a:t>cust_id</a:t>
                      </a:r>
                    </a:p>
                  </a:txBody>
                  <a:tcPr anchor="ctr">
                    <a:solidFill>
                      <a:schemeClr val="bg1"/>
                    </a:solidFill>
                  </a:tcPr>
                </a:tc>
                <a:tc>
                  <a:txBody>
                    <a:bodyPr/>
                    <a:lstStyle/>
                    <a:p>
                      <a:pPr algn="ctr"/>
                      <a:r>
                        <a:rPr lang="en-IN" sz="1300">
                          <a:solidFill>
                            <a:schemeClr val="tx1"/>
                          </a:solidFill>
                          <a:latin typeface="Acumin Pro ExtraCondensed" panose="020B0508020202020204"/>
                        </a:rPr>
                        <a:t>-</a:t>
                      </a:r>
                    </a:p>
                  </a:txBody>
                  <a:tcPr anchor="ctr">
                    <a:solidFill>
                      <a:schemeClr val="bg1"/>
                    </a:solidFill>
                  </a:tcPr>
                </a:tc>
                <a:extLst>
                  <a:ext uri="{0D108BD9-81ED-4DB2-BD59-A6C34878D82A}">
                    <a16:rowId xmlns:a16="http://schemas.microsoft.com/office/drawing/2014/main" val="446537200"/>
                  </a:ext>
                </a:extLst>
              </a:tr>
              <a:tr h="397886">
                <a:tc>
                  <a:txBody>
                    <a:bodyPr/>
                    <a:lstStyle/>
                    <a:p>
                      <a:pPr algn="ctr"/>
                      <a:r>
                        <a:rPr lang="en-IN" sz="1300">
                          <a:solidFill>
                            <a:schemeClr val="tx1"/>
                          </a:solidFill>
                          <a:latin typeface="Acumin Pro ExtraCondensed" panose="020B0508020202020204"/>
                        </a:rPr>
                        <a:t>Vehicle</a:t>
                      </a:r>
                    </a:p>
                  </a:txBody>
                  <a:tcPr anchor="ctr">
                    <a:solidFill>
                      <a:schemeClr val="bg1">
                        <a:lumMod val="85000"/>
                      </a:schemeClr>
                    </a:solidFill>
                  </a:tcPr>
                </a:tc>
                <a:tc>
                  <a:txBody>
                    <a:bodyPr/>
                    <a:lstStyle/>
                    <a:p>
                      <a:pPr algn="ctr"/>
                      <a:r>
                        <a:rPr lang="en-IN" sz="1300">
                          <a:solidFill>
                            <a:schemeClr val="tx1"/>
                          </a:solidFill>
                          <a:latin typeface="Acumin Pro ExtraCondensed" panose="020B0508020202020204"/>
                        </a:rPr>
                        <a:t>Information of each unique vehicle – model, make, category</a:t>
                      </a:r>
                    </a:p>
                  </a:txBody>
                  <a:tcPr anchor="ctr">
                    <a:solidFill>
                      <a:schemeClr val="bg1">
                        <a:lumMod val="85000"/>
                      </a:schemeClr>
                    </a:solidFill>
                  </a:tcPr>
                </a:tc>
                <a:tc>
                  <a:txBody>
                    <a:bodyPr/>
                    <a:lstStyle/>
                    <a:p>
                      <a:pPr algn="ctr"/>
                      <a:r>
                        <a:rPr lang="en-IN" sz="1300">
                          <a:solidFill>
                            <a:schemeClr val="tx1"/>
                          </a:solidFill>
                          <a:latin typeface="Acumin Pro ExtraCondensed" panose="020B0508020202020204"/>
                        </a:rPr>
                        <a:t>vin</a:t>
                      </a:r>
                    </a:p>
                  </a:txBody>
                  <a:tcPr anchor="ctr">
                    <a:solidFill>
                      <a:schemeClr val="bg1">
                        <a:lumMod val="85000"/>
                      </a:schemeClr>
                    </a:solidFill>
                  </a:tcPr>
                </a:tc>
                <a:tc>
                  <a:txBody>
                    <a:bodyPr/>
                    <a:lstStyle/>
                    <a:p>
                      <a:pPr algn="ctr"/>
                      <a:r>
                        <a:rPr lang="en-IN" sz="1300">
                          <a:solidFill>
                            <a:schemeClr val="tx1"/>
                          </a:solidFill>
                          <a:latin typeface="Acumin Pro ExtraCondensed" panose="020B0508020202020204"/>
                        </a:rPr>
                        <a:t>-</a:t>
                      </a:r>
                    </a:p>
                  </a:txBody>
                  <a:tcPr anchor="ctr">
                    <a:solidFill>
                      <a:schemeClr val="bg1">
                        <a:lumMod val="85000"/>
                      </a:schemeClr>
                    </a:solidFill>
                  </a:tcPr>
                </a:tc>
                <a:extLst>
                  <a:ext uri="{0D108BD9-81ED-4DB2-BD59-A6C34878D82A}">
                    <a16:rowId xmlns:a16="http://schemas.microsoft.com/office/drawing/2014/main" val="1267621476"/>
                  </a:ext>
                </a:extLst>
              </a:tr>
              <a:tr h="397886">
                <a:tc>
                  <a:txBody>
                    <a:bodyPr/>
                    <a:lstStyle/>
                    <a:p>
                      <a:pPr algn="ctr"/>
                      <a:r>
                        <a:rPr lang="en-IN" sz="1300">
                          <a:solidFill>
                            <a:schemeClr val="tx1"/>
                          </a:solidFill>
                          <a:latin typeface="Acumin Pro ExtraCondensed" panose="020B0508020202020204"/>
                        </a:rPr>
                        <a:t>Employee</a:t>
                      </a:r>
                    </a:p>
                  </a:txBody>
                  <a:tcPr anchor="ctr">
                    <a:solidFill>
                      <a:schemeClr val="bg1"/>
                    </a:solidFill>
                  </a:tcPr>
                </a:tc>
                <a:tc>
                  <a:txBody>
                    <a:bodyPr/>
                    <a:lstStyle/>
                    <a:p>
                      <a:pPr algn="ctr"/>
                      <a:r>
                        <a:rPr lang="en-IN" sz="1300">
                          <a:solidFill>
                            <a:schemeClr val="tx1"/>
                          </a:solidFill>
                          <a:latin typeface="Acumin Pro ExtraCondensed" panose="020B0508020202020204"/>
                        </a:rPr>
                        <a:t>Employee information – name, demographics, type (full time / contract)</a:t>
                      </a:r>
                    </a:p>
                  </a:txBody>
                  <a:tcPr anchor="ctr">
                    <a:solidFill>
                      <a:schemeClr val="bg1"/>
                    </a:solidFill>
                  </a:tcPr>
                </a:tc>
                <a:tc>
                  <a:txBody>
                    <a:bodyPr/>
                    <a:lstStyle/>
                    <a:p>
                      <a:pPr algn="ctr"/>
                      <a:r>
                        <a:rPr lang="en-IN" sz="1300">
                          <a:solidFill>
                            <a:schemeClr val="tx1"/>
                          </a:solidFill>
                          <a:latin typeface="Acumin Pro ExtraCondensed" panose="020B0508020202020204"/>
                        </a:rPr>
                        <a:t>emp_id</a:t>
                      </a:r>
                    </a:p>
                  </a:txBody>
                  <a:tcPr anchor="ctr">
                    <a:solidFill>
                      <a:schemeClr val="bg1"/>
                    </a:solidFill>
                  </a:tcPr>
                </a:tc>
                <a:tc>
                  <a:txBody>
                    <a:bodyPr/>
                    <a:lstStyle/>
                    <a:p>
                      <a:pPr algn="ctr"/>
                      <a:r>
                        <a:rPr lang="en-IN" sz="1300">
                          <a:solidFill>
                            <a:schemeClr val="tx1"/>
                          </a:solidFill>
                          <a:latin typeface="Acumin Pro ExtraCondensed" panose="020B0508020202020204"/>
                        </a:rPr>
                        <a:t>-</a:t>
                      </a:r>
                    </a:p>
                  </a:txBody>
                  <a:tcPr anchor="ctr">
                    <a:solidFill>
                      <a:schemeClr val="bg1"/>
                    </a:solidFill>
                  </a:tcPr>
                </a:tc>
                <a:extLst>
                  <a:ext uri="{0D108BD9-81ED-4DB2-BD59-A6C34878D82A}">
                    <a16:rowId xmlns:a16="http://schemas.microsoft.com/office/drawing/2014/main" val="2175365667"/>
                  </a:ext>
                </a:extLst>
              </a:tr>
              <a:tr h="397886">
                <a:tc>
                  <a:txBody>
                    <a:bodyPr/>
                    <a:lstStyle/>
                    <a:p>
                      <a:pPr algn="ctr"/>
                      <a:r>
                        <a:rPr lang="en-IN" sz="1300">
                          <a:solidFill>
                            <a:schemeClr val="tx1"/>
                          </a:solidFill>
                          <a:latin typeface="Acumin Pro ExtraCondensed" panose="020B0508020202020204"/>
                        </a:rPr>
                        <a:t>Services</a:t>
                      </a:r>
                    </a:p>
                  </a:txBody>
                  <a:tcPr anchor="ctr">
                    <a:solidFill>
                      <a:schemeClr val="bg1">
                        <a:lumMod val="85000"/>
                      </a:schemeClr>
                    </a:solidFill>
                  </a:tcPr>
                </a:tc>
                <a:tc>
                  <a:txBody>
                    <a:bodyPr/>
                    <a:lstStyle/>
                    <a:p>
                      <a:pPr algn="ctr"/>
                      <a:r>
                        <a:rPr lang="en-IN" sz="1300">
                          <a:solidFill>
                            <a:schemeClr val="tx1"/>
                          </a:solidFill>
                          <a:latin typeface="Acumin Pro ExtraCondensed" panose="020B0508020202020204"/>
                        </a:rPr>
                        <a:t>List of unique services offered – service ID, description, service base rate</a:t>
                      </a:r>
                    </a:p>
                  </a:txBody>
                  <a:tcPr anchor="ctr">
                    <a:solidFill>
                      <a:schemeClr val="bg1">
                        <a:lumMod val="85000"/>
                      </a:schemeClr>
                    </a:solidFill>
                  </a:tcPr>
                </a:tc>
                <a:tc>
                  <a:txBody>
                    <a:bodyPr/>
                    <a:lstStyle/>
                    <a:p>
                      <a:pPr algn="ctr"/>
                      <a:r>
                        <a:rPr lang="en-IN" sz="1300">
                          <a:solidFill>
                            <a:schemeClr val="tx1"/>
                          </a:solidFill>
                          <a:latin typeface="Acumin Pro ExtraCondensed" panose="020B0508020202020204"/>
                        </a:rPr>
                        <a:t>service_id</a:t>
                      </a:r>
                    </a:p>
                  </a:txBody>
                  <a:tcPr anchor="ctr">
                    <a:solidFill>
                      <a:schemeClr val="bg1">
                        <a:lumMod val="85000"/>
                      </a:schemeClr>
                    </a:solidFill>
                  </a:tcPr>
                </a:tc>
                <a:tc>
                  <a:txBody>
                    <a:bodyPr/>
                    <a:lstStyle/>
                    <a:p>
                      <a:pPr algn="ctr"/>
                      <a:r>
                        <a:rPr lang="en-IN" sz="1300">
                          <a:solidFill>
                            <a:schemeClr val="tx1"/>
                          </a:solidFill>
                          <a:latin typeface="Acumin Pro ExtraCondensed" panose="020B0508020202020204"/>
                        </a:rPr>
                        <a:t>-</a:t>
                      </a:r>
                    </a:p>
                  </a:txBody>
                  <a:tcPr anchor="ctr">
                    <a:solidFill>
                      <a:schemeClr val="bg1">
                        <a:lumMod val="85000"/>
                      </a:schemeClr>
                    </a:solidFill>
                  </a:tcPr>
                </a:tc>
                <a:extLst>
                  <a:ext uri="{0D108BD9-81ED-4DB2-BD59-A6C34878D82A}">
                    <a16:rowId xmlns:a16="http://schemas.microsoft.com/office/drawing/2014/main" val="2677934122"/>
                  </a:ext>
                </a:extLst>
              </a:tr>
              <a:tr h="392434">
                <a:tc>
                  <a:txBody>
                    <a:bodyPr/>
                    <a:lstStyle/>
                    <a:p>
                      <a:pPr algn="ctr"/>
                      <a:r>
                        <a:rPr lang="en-IN" sz="1300">
                          <a:solidFill>
                            <a:schemeClr val="tx1"/>
                          </a:solidFill>
                          <a:latin typeface="Acumin Pro ExtraCondensed" panose="020B0508020202020204"/>
                        </a:rPr>
                        <a:t>Consumables</a:t>
                      </a:r>
                    </a:p>
                  </a:txBody>
                  <a:tcPr anchor="ctr">
                    <a:solidFill>
                      <a:schemeClr val="bg1"/>
                    </a:solidFill>
                  </a:tcPr>
                </a:tc>
                <a:tc>
                  <a:txBody>
                    <a:bodyPr/>
                    <a:lstStyle/>
                    <a:p>
                      <a:pPr algn="ctr"/>
                      <a:r>
                        <a:rPr lang="en-IN" sz="1300">
                          <a:solidFill>
                            <a:schemeClr val="tx1"/>
                          </a:solidFill>
                          <a:latin typeface="Acumin Pro ExtraCondensed" panose="020B0508020202020204"/>
                        </a:rPr>
                        <a:t>List of consumables in the inventory – unit price, quantity, description</a:t>
                      </a:r>
                    </a:p>
                  </a:txBody>
                  <a:tcPr anchor="ctr">
                    <a:solidFill>
                      <a:schemeClr val="bg1"/>
                    </a:solidFill>
                  </a:tcPr>
                </a:tc>
                <a:tc>
                  <a:txBody>
                    <a:bodyPr/>
                    <a:lstStyle/>
                    <a:p>
                      <a:pPr algn="ctr"/>
                      <a:r>
                        <a:rPr lang="en-IN" sz="1300">
                          <a:solidFill>
                            <a:schemeClr val="tx1"/>
                          </a:solidFill>
                          <a:latin typeface="Acumin Pro ExtraCondensed" panose="020B0508020202020204"/>
                        </a:rPr>
                        <a:t>consum_id</a:t>
                      </a:r>
                    </a:p>
                  </a:txBody>
                  <a:tcPr anchor="ctr">
                    <a:solidFill>
                      <a:schemeClr val="bg1"/>
                    </a:solidFill>
                  </a:tcPr>
                </a:tc>
                <a:tc>
                  <a:txBody>
                    <a:bodyPr/>
                    <a:lstStyle/>
                    <a:p>
                      <a:pPr algn="ctr"/>
                      <a:r>
                        <a:rPr lang="en-IN" sz="1300">
                          <a:solidFill>
                            <a:schemeClr val="tx1"/>
                          </a:solidFill>
                          <a:latin typeface="Acumin Pro ExtraCondensed" panose="020B0508020202020204"/>
                        </a:rPr>
                        <a:t>-</a:t>
                      </a:r>
                    </a:p>
                  </a:txBody>
                  <a:tcPr anchor="ctr">
                    <a:solidFill>
                      <a:schemeClr val="bg1"/>
                    </a:solidFill>
                  </a:tcPr>
                </a:tc>
                <a:extLst>
                  <a:ext uri="{0D108BD9-81ED-4DB2-BD59-A6C34878D82A}">
                    <a16:rowId xmlns:a16="http://schemas.microsoft.com/office/drawing/2014/main" val="3788951950"/>
                  </a:ext>
                </a:extLst>
              </a:tr>
              <a:tr h="392434">
                <a:tc>
                  <a:txBody>
                    <a:bodyPr/>
                    <a:lstStyle/>
                    <a:p>
                      <a:pPr algn="ctr"/>
                      <a:r>
                        <a:rPr lang="en-IN" sz="1300">
                          <a:solidFill>
                            <a:schemeClr val="tx1"/>
                          </a:solidFill>
                          <a:latin typeface="Acumin Pro ExtraCondensed" panose="020B0508020202020204"/>
                        </a:rPr>
                        <a:t>job_consum</a:t>
                      </a:r>
                    </a:p>
                  </a:txBody>
                  <a:tcPr anchor="ctr">
                    <a:solidFill>
                      <a:srgbClr val="D9D9D9"/>
                    </a:solidFill>
                  </a:tcPr>
                </a:tc>
                <a:tc>
                  <a:txBody>
                    <a:bodyPr/>
                    <a:lstStyle/>
                    <a:p>
                      <a:pPr algn="ctr"/>
                      <a:r>
                        <a:rPr lang="en-IN" sz="1300">
                          <a:solidFill>
                            <a:schemeClr val="tx1"/>
                          </a:solidFill>
                          <a:latin typeface="Acumin Pro ExtraCondensed" panose="020B0508020202020204"/>
                        </a:rPr>
                        <a:t>Associative relational table between job and consumable tables</a:t>
                      </a:r>
                    </a:p>
                  </a:txBody>
                  <a:tcPr anchor="ctr">
                    <a:solidFill>
                      <a:srgbClr val="D9D9D9"/>
                    </a:solidFill>
                  </a:tcPr>
                </a:tc>
                <a:tc>
                  <a:txBody>
                    <a:bodyPr/>
                    <a:lstStyle/>
                    <a:p>
                      <a:pPr algn="ctr"/>
                      <a:r>
                        <a:rPr lang="en-IN" sz="1300">
                          <a:solidFill>
                            <a:schemeClr val="tx1"/>
                          </a:solidFill>
                          <a:latin typeface="Acumin Pro ExtraCondensed" panose="020B0508020202020204"/>
                        </a:rPr>
                        <a:t>job_id, consum_id</a:t>
                      </a:r>
                    </a:p>
                  </a:txBody>
                  <a:tcPr anchor="ctr">
                    <a:solidFill>
                      <a:srgbClr val="D9D9D9"/>
                    </a:solidFill>
                  </a:tcPr>
                </a:tc>
                <a:tc>
                  <a:txBody>
                    <a:bodyPr/>
                    <a:lstStyle/>
                    <a:p>
                      <a:pPr algn="ctr"/>
                      <a:r>
                        <a:rPr lang="en-IN" sz="1300">
                          <a:solidFill>
                            <a:schemeClr val="tx1"/>
                          </a:solidFill>
                          <a:latin typeface="Acumin Pro ExtraCondensed" panose="020B0508020202020204"/>
                        </a:rPr>
                        <a:t>job_id, consum_id</a:t>
                      </a:r>
                    </a:p>
                  </a:txBody>
                  <a:tcPr anchor="ctr">
                    <a:solidFill>
                      <a:srgbClr val="D9D9D9"/>
                    </a:solidFill>
                  </a:tcPr>
                </a:tc>
                <a:extLst>
                  <a:ext uri="{0D108BD9-81ED-4DB2-BD59-A6C34878D82A}">
                    <a16:rowId xmlns:a16="http://schemas.microsoft.com/office/drawing/2014/main" val="3614818353"/>
                  </a:ext>
                </a:extLst>
              </a:tr>
              <a:tr h="392434">
                <a:tc>
                  <a:txBody>
                    <a:bodyPr/>
                    <a:lstStyle/>
                    <a:p>
                      <a:pPr algn="ctr"/>
                      <a:r>
                        <a:rPr lang="en-IN" sz="1300">
                          <a:solidFill>
                            <a:schemeClr val="tx1"/>
                          </a:solidFill>
                          <a:latin typeface="Acumin Pro ExtraCondensed" panose="020B0508020202020204"/>
                        </a:rPr>
                        <a:t>job_service</a:t>
                      </a:r>
                    </a:p>
                  </a:txBody>
                  <a:tcPr anchor="ctr">
                    <a:solidFill>
                      <a:schemeClr val="bg1"/>
                    </a:solidFill>
                  </a:tcPr>
                </a:tc>
                <a:tc>
                  <a:txBody>
                    <a:bodyPr/>
                    <a:lstStyle/>
                    <a:p>
                      <a:pPr algn="ctr"/>
                      <a:r>
                        <a:rPr lang="en-IN" sz="1300">
                          <a:solidFill>
                            <a:schemeClr val="tx1"/>
                          </a:solidFill>
                          <a:latin typeface="Acumin Pro ExtraCondensed" panose="020B0508020202020204"/>
                        </a:rPr>
                        <a:t>Associative relational table between job and service tables</a:t>
                      </a:r>
                    </a:p>
                  </a:txBody>
                  <a:tcPr anchor="ctr">
                    <a:solidFill>
                      <a:schemeClr val="bg1"/>
                    </a:solidFill>
                  </a:tcPr>
                </a:tc>
                <a:tc>
                  <a:txBody>
                    <a:bodyPr/>
                    <a:lstStyle/>
                    <a:p>
                      <a:pPr algn="ctr"/>
                      <a:r>
                        <a:rPr lang="en-IN" sz="1300">
                          <a:solidFill>
                            <a:schemeClr val="tx1"/>
                          </a:solidFill>
                          <a:latin typeface="Acumin Pro ExtraCondensed" panose="020B0508020202020204"/>
                        </a:rPr>
                        <a:t>service_id, job_id</a:t>
                      </a:r>
                    </a:p>
                  </a:txBody>
                  <a:tcPr anchor="ctr">
                    <a:solidFill>
                      <a:schemeClr val="bg1"/>
                    </a:solidFill>
                  </a:tcPr>
                </a:tc>
                <a:tc>
                  <a:txBody>
                    <a:bodyPr/>
                    <a:lstStyle/>
                    <a:p>
                      <a:pPr algn="ctr"/>
                      <a:r>
                        <a:rPr lang="en-IN" sz="1300">
                          <a:solidFill>
                            <a:schemeClr val="tx1"/>
                          </a:solidFill>
                          <a:latin typeface="Acumin Pro ExtraCondensed" panose="020B0508020202020204"/>
                        </a:rPr>
                        <a:t>service_id, job_id</a:t>
                      </a:r>
                    </a:p>
                  </a:txBody>
                  <a:tcPr anchor="ctr">
                    <a:solidFill>
                      <a:schemeClr val="bg1"/>
                    </a:solidFill>
                  </a:tcPr>
                </a:tc>
                <a:extLst>
                  <a:ext uri="{0D108BD9-81ED-4DB2-BD59-A6C34878D82A}">
                    <a16:rowId xmlns:a16="http://schemas.microsoft.com/office/drawing/2014/main" val="929264738"/>
                  </a:ext>
                </a:extLst>
              </a:tr>
              <a:tr h="392434">
                <a:tc>
                  <a:txBody>
                    <a:bodyPr/>
                    <a:lstStyle/>
                    <a:p>
                      <a:pPr algn="ctr"/>
                      <a:r>
                        <a:rPr lang="en-IN" sz="1300">
                          <a:solidFill>
                            <a:schemeClr val="tx1"/>
                          </a:solidFill>
                          <a:latin typeface="Acumin Pro ExtraCondensed" panose="020B0508020202020204"/>
                        </a:rPr>
                        <a:t>employee_job</a:t>
                      </a:r>
                    </a:p>
                  </a:txBody>
                  <a:tcPr anchor="ctr">
                    <a:lnB w="12700" cap="flat" cmpd="sng" algn="ctr">
                      <a:solidFill>
                        <a:schemeClr val="tx1"/>
                      </a:solidFill>
                      <a:prstDash val="solid"/>
                      <a:round/>
                      <a:headEnd type="none" w="med" len="med"/>
                      <a:tailEnd type="none" w="med" len="med"/>
                    </a:lnB>
                    <a:solidFill>
                      <a:srgbClr val="D9D9D9"/>
                    </a:solidFill>
                  </a:tcPr>
                </a:tc>
                <a:tc>
                  <a:txBody>
                    <a:bodyPr/>
                    <a:lstStyle/>
                    <a:p>
                      <a:pPr algn="ctr"/>
                      <a:r>
                        <a:rPr lang="en-IN" sz="1300">
                          <a:solidFill>
                            <a:schemeClr val="tx1"/>
                          </a:solidFill>
                          <a:latin typeface="Acumin Pro ExtraCondensed" panose="020B0508020202020204"/>
                        </a:rPr>
                        <a:t>Associative relational table between job and employee tables</a:t>
                      </a:r>
                    </a:p>
                  </a:txBody>
                  <a:tcPr anchor="ctr">
                    <a:lnB w="12700" cap="flat" cmpd="sng" algn="ctr">
                      <a:solidFill>
                        <a:schemeClr val="tx1"/>
                      </a:solidFill>
                      <a:prstDash val="solid"/>
                      <a:round/>
                      <a:headEnd type="none" w="med" len="med"/>
                      <a:tailEnd type="none" w="med" len="med"/>
                    </a:lnB>
                    <a:solidFill>
                      <a:srgbClr val="D9D9D9"/>
                    </a:solidFill>
                  </a:tcPr>
                </a:tc>
                <a:tc>
                  <a:txBody>
                    <a:bodyPr/>
                    <a:lstStyle/>
                    <a:p>
                      <a:pPr algn="ctr"/>
                      <a:r>
                        <a:rPr lang="en-IN" sz="1300">
                          <a:solidFill>
                            <a:schemeClr val="tx1"/>
                          </a:solidFill>
                          <a:latin typeface="Acumin Pro ExtraCondensed" panose="020B0508020202020204"/>
                        </a:rPr>
                        <a:t>job_id, emp_id</a:t>
                      </a:r>
                    </a:p>
                  </a:txBody>
                  <a:tcPr anchor="ctr">
                    <a:lnB w="12700" cap="flat" cmpd="sng" algn="ctr">
                      <a:solidFill>
                        <a:schemeClr val="tx1"/>
                      </a:solidFill>
                      <a:prstDash val="solid"/>
                      <a:round/>
                      <a:headEnd type="none" w="med" len="med"/>
                      <a:tailEnd type="none" w="med" len="med"/>
                    </a:lnB>
                    <a:solidFill>
                      <a:srgbClr val="D9D9D9"/>
                    </a:solidFill>
                  </a:tcPr>
                </a:tc>
                <a:tc>
                  <a:txBody>
                    <a:bodyPr/>
                    <a:lstStyle/>
                    <a:p>
                      <a:pPr algn="ctr"/>
                      <a:r>
                        <a:rPr lang="en-IN" sz="1300">
                          <a:solidFill>
                            <a:schemeClr val="tx1"/>
                          </a:solidFill>
                          <a:latin typeface="Acumin Pro ExtraCondensed" panose="020B0508020202020204"/>
                        </a:rPr>
                        <a:t>job_id, emp_id</a:t>
                      </a:r>
                    </a:p>
                  </a:txBody>
                  <a:tcPr anchor="ctr">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045553261"/>
                  </a:ext>
                </a:extLst>
              </a:tr>
            </a:tbl>
          </a:graphicData>
        </a:graphic>
      </p:graphicFrame>
    </p:spTree>
    <p:extLst>
      <p:ext uri="{BB962C8B-B14F-4D97-AF65-F5344CB8AC3E}">
        <p14:creationId xmlns:p14="http://schemas.microsoft.com/office/powerpoint/2010/main" val="3749560127"/>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F5B4A070-71C6-B3BD-0165-8AFF6C4521C5}"/>
              </a:ext>
            </a:extLst>
          </p:cNvPr>
          <p:cNvSpPr txBox="1">
            <a:spLocks/>
          </p:cNvSpPr>
          <p:nvPr/>
        </p:nvSpPr>
        <p:spPr bwMode="blackWhite">
          <a:xfrm>
            <a:off x="1319753" y="325752"/>
            <a:ext cx="8058811" cy="720197"/>
          </a:xfrm>
          <a:prstGeom prst="rect">
            <a:avLst/>
          </a:prstGeom>
          <a:noFill/>
          <a:ln w="38100" cap="sq">
            <a:noFill/>
            <a:miter lim="800000"/>
          </a:ln>
          <a:effectLst>
            <a:outerShdw blurRad="63500" sx="102000" sy="102000" algn="ctr" rotWithShape="0">
              <a:prstClr val="black">
                <a:alpha val="40000"/>
              </a:prstClr>
            </a:outerShdw>
          </a:effectLst>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36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rPr>
              <a:t>Database Design</a:t>
            </a:r>
          </a:p>
          <a:p>
            <a:pPr marL="0" marR="0" lvl="0" indent="0" defTabSz="914400" rtl="0" eaLnBrk="1" fontAlgn="auto" latinLnBrk="0" hangingPunct="1">
              <a:lnSpc>
                <a:spcPct val="90000"/>
              </a:lnSpc>
              <a:spcBef>
                <a:spcPct val="0"/>
              </a:spcBef>
              <a:spcAft>
                <a:spcPts val="0"/>
              </a:spcAft>
              <a:buClrTx/>
              <a:buSzTx/>
              <a:buFontTx/>
              <a:buNone/>
              <a:tabLst/>
              <a:defRPr/>
            </a:pPr>
            <a:r>
              <a:rPr lang="en-US" sz="1600">
                <a:solidFill>
                  <a:srgbClr val="C9B991"/>
                </a:solidFill>
              </a:rPr>
              <a:t>ERD Diagram</a:t>
            </a:r>
            <a:endParaRPr kumimoji="0" lang="en-US" sz="36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endParaRPr>
          </a:p>
        </p:txBody>
      </p:sp>
      <p:sp>
        <p:nvSpPr>
          <p:cNvPr id="2" name="TextBox 1">
            <a:extLst>
              <a:ext uri="{FF2B5EF4-FFF2-40B4-BE49-F238E27FC236}">
                <a16:creationId xmlns:a16="http://schemas.microsoft.com/office/drawing/2014/main" id="{DBA89FA9-80DB-DE9C-6F07-28CA91F994B6}"/>
              </a:ext>
            </a:extLst>
          </p:cNvPr>
          <p:cNvSpPr txBox="1"/>
          <p:nvPr/>
        </p:nvSpPr>
        <p:spPr>
          <a:xfrm>
            <a:off x="11633200" y="6375400"/>
            <a:ext cx="274434" cy="307777"/>
          </a:xfrm>
          <a:prstGeom prst="rect">
            <a:avLst/>
          </a:prstGeom>
          <a:noFill/>
        </p:spPr>
        <p:txBody>
          <a:bodyPr wrap="none" rtlCol="0">
            <a:spAutoFit/>
          </a:bodyPr>
          <a:lstStyle/>
          <a:p>
            <a:r>
              <a:rPr lang="en-US" sz="1400">
                <a:solidFill>
                  <a:schemeClr val="bg1">
                    <a:lumMod val="50000"/>
                  </a:schemeClr>
                </a:solidFill>
                <a:latin typeface="Times New Roman" panose="02020603050405020304" pitchFamily="18" charset="0"/>
                <a:cs typeface="Times New Roman" panose="02020603050405020304" pitchFamily="18" charset="0"/>
              </a:rPr>
              <a:t>4</a:t>
            </a:r>
            <a:endParaRPr lang="en-US">
              <a:solidFill>
                <a:schemeClr val="bg1">
                  <a:lumMod val="50000"/>
                </a:schemeClr>
              </a:solidFill>
              <a:latin typeface="Times New Roman" panose="02020603050405020304" pitchFamily="18" charset="0"/>
              <a:cs typeface="Times New Roman" panose="02020603050405020304" pitchFamily="18" charset="0"/>
            </a:endParaRPr>
          </a:p>
        </p:txBody>
      </p:sp>
      <p:graphicFrame>
        <p:nvGraphicFramePr>
          <p:cNvPr id="3" name="Table 5">
            <a:extLst>
              <a:ext uri="{FF2B5EF4-FFF2-40B4-BE49-F238E27FC236}">
                <a16:creationId xmlns:a16="http://schemas.microsoft.com/office/drawing/2014/main" id="{2162DEEE-4D4E-577D-0428-E4A45B7E9F02}"/>
              </a:ext>
            </a:extLst>
          </p:cNvPr>
          <p:cNvGraphicFramePr>
            <a:graphicFrameLocks noGrp="1"/>
          </p:cNvGraphicFramePr>
          <p:nvPr>
            <p:extLst>
              <p:ext uri="{D42A27DB-BD31-4B8C-83A1-F6EECF244321}">
                <p14:modId xmlns:p14="http://schemas.microsoft.com/office/powerpoint/2010/main" val="2595611259"/>
              </p:ext>
            </p:extLst>
          </p:nvPr>
        </p:nvGraphicFramePr>
        <p:xfrm>
          <a:off x="7010405" y="3105332"/>
          <a:ext cx="4441369" cy="3291840"/>
        </p:xfrm>
        <a:graphic>
          <a:graphicData uri="http://schemas.openxmlformats.org/drawingml/2006/table">
            <a:tbl>
              <a:tblPr firstRow="1" bandRow="1">
                <a:tableStyleId>{5C22544A-7EE6-4342-B048-85BDC9FD1C3A}</a:tableStyleId>
              </a:tblPr>
              <a:tblGrid>
                <a:gridCol w="4441369">
                  <a:extLst>
                    <a:ext uri="{9D8B030D-6E8A-4147-A177-3AD203B41FA5}">
                      <a16:colId xmlns:a16="http://schemas.microsoft.com/office/drawing/2014/main" val="30918326"/>
                    </a:ext>
                  </a:extLst>
                </a:gridCol>
              </a:tblGrid>
              <a:tr h="1923999">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1400" b="0" i="1">
                          <a:solidFill>
                            <a:schemeClr val="tx1"/>
                          </a:solidFill>
                          <a:latin typeface="Acumin Pro ExtraCondensed" panose="020B0508020202020204"/>
                        </a:rPr>
                        <a:t>One to one relationships:</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b="0" i="1">
                          <a:solidFill>
                            <a:schemeClr val="tx1"/>
                          </a:solidFill>
                          <a:latin typeface="Acumin Pro ExtraCondensed" panose="020B0508020202020204"/>
                        </a:rPr>
                        <a:t>Invoice – Job</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1400" b="0" i="1">
                          <a:solidFill>
                            <a:schemeClr val="tx1"/>
                          </a:solidFill>
                          <a:latin typeface="Acumin Pro ExtraCondensed" panose="020B0508020202020204"/>
                        </a:rPr>
                        <a:t>One to many relationships:</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b="0" i="1">
                          <a:solidFill>
                            <a:schemeClr val="tx1"/>
                          </a:solidFill>
                          <a:latin typeface="Acumin Pro ExtraCondensed" panose="020B0508020202020204"/>
                        </a:rPr>
                        <a:t>Customer – Job</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b="0" i="1">
                          <a:solidFill>
                            <a:schemeClr val="tx1"/>
                          </a:solidFill>
                          <a:latin typeface="Acumin Pro ExtraCondensed" panose="020B0508020202020204"/>
                        </a:rPr>
                        <a:t>Vehicle – Job</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b="0" i="1">
                          <a:solidFill>
                            <a:schemeClr val="tx1"/>
                          </a:solidFill>
                          <a:latin typeface="Acumin Pro ExtraCondensed" panose="020B0508020202020204"/>
                        </a:rPr>
                        <a:t>Consumables – </a:t>
                      </a:r>
                      <a:r>
                        <a:rPr lang="en-IN" sz="1400" b="0" i="1" err="1">
                          <a:solidFill>
                            <a:schemeClr val="tx1"/>
                          </a:solidFill>
                          <a:latin typeface="Acumin Pro ExtraCondensed" panose="020B0508020202020204"/>
                        </a:rPr>
                        <a:t>Job_Consum</a:t>
                      </a:r>
                      <a:endParaRPr lang="en-IN" sz="1400" b="0" i="1">
                        <a:solidFill>
                          <a:schemeClr val="tx1"/>
                        </a:solidFill>
                        <a:latin typeface="Acumin Pro ExtraCondensed" panose="020B0508020202020204"/>
                      </a:endParaRP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b="0" i="1">
                          <a:solidFill>
                            <a:schemeClr val="tx1"/>
                          </a:solidFill>
                          <a:latin typeface="Acumin Pro ExtraCondensed" panose="020B0508020202020204"/>
                        </a:rPr>
                        <a:t>Job – </a:t>
                      </a:r>
                      <a:r>
                        <a:rPr lang="en-IN" sz="1400" b="0" i="1" err="1">
                          <a:solidFill>
                            <a:schemeClr val="tx1"/>
                          </a:solidFill>
                          <a:latin typeface="Acumin Pro ExtraCondensed" panose="020B0508020202020204"/>
                        </a:rPr>
                        <a:t>Job_Consum</a:t>
                      </a:r>
                      <a:endParaRPr lang="en-IN" sz="1400" b="0" i="1">
                        <a:solidFill>
                          <a:schemeClr val="tx1"/>
                        </a:solidFill>
                        <a:latin typeface="Acumin Pro ExtraCondensed" panose="020B0508020202020204"/>
                      </a:endParaRP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b="0" i="1">
                          <a:solidFill>
                            <a:schemeClr val="tx1"/>
                          </a:solidFill>
                          <a:latin typeface="Acumin Pro ExtraCondensed" panose="020B0508020202020204"/>
                        </a:rPr>
                        <a:t>Job – </a:t>
                      </a:r>
                      <a:r>
                        <a:rPr lang="en-IN" sz="1400" b="0" i="1" err="1">
                          <a:solidFill>
                            <a:schemeClr val="tx1"/>
                          </a:solidFill>
                          <a:latin typeface="Acumin Pro ExtraCondensed" panose="020B0508020202020204"/>
                        </a:rPr>
                        <a:t>Job_Service</a:t>
                      </a:r>
                      <a:endParaRPr lang="en-IN" sz="1400" b="0" i="1">
                        <a:solidFill>
                          <a:schemeClr val="tx1"/>
                        </a:solidFill>
                        <a:latin typeface="Acumin Pro ExtraCondensed" panose="020B0508020202020204"/>
                      </a:endParaRP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b="0" i="1">
                          <a:solidFill>
                            <a:schemeClr val="tx1"/>
                          </a:solidFill>
                          <a:latin typeface="Acumin Pro ExtraCondensed" panose="020B0508020202020204"/>
                        </a:rPr>
                        <a:t>Services – </a:t>
                      </a:r>
                      <a:r>
                        <a:rPr lang="en-IN" sz="1400" b="0" i="1" err="1">
                          <a:solidFill>
                            <a:schemeClr val="tx1"/>
                          </a:solidFill>
                          <a:latin typeface="Acumin Pro ExtraCondensed" panose="020B0508020202020204"/>
                        </a:rPr>
                        <a:t>Job_Service</a:t>
                      </a:r>
                      <a:endParaRPr lang="en-IN" sz="1400" b="0" i="1">
                        <a:solidFill>
                          <a:schemeClr val="tx1"/>
                        </a:solidFill>
                        <a:latin typeface="Acumin Pro ExtraCondensed" panose="020B0508020202020204"/>
                      </a:endParaRP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b="0" i="1">
                          <a:solidFill>
                            <a:schemeClr val="tx1"/>
                          </a:solidFill>
                          <a:latin typeface="Acumin Pro ExtraCondensed" panose="020B0508020202020204"/>
                        </a:rPr>
                        <a:t>Employee – </a:t>
                      </a:r>
                      <a:r>
                        <a:rPr lang="en-IN" sz="1400" b="0" i="1" err="1">
                          <a:solidFill>
                            <a:schemeClr val="tx1"/>
                          </a:solidFill>
                          <a:latin typeface="Acumin Pro ExtraCondensed" panose="020B0508020202020204"/>
                        </a:rPr>
                        <a:t>Employee_Job</a:t>
                      </a:r>
                      <a:endParaRPr lang="en-IN" sz="1400" b="0" i="1">
                        <a:solidFill>
                          <a:schemeClr val="tx1"/>
                        </a:solidFill>
                        <a:latin typeface="Acumin Pro ExtraCondensed" panose="020B0508020202020204"/>
                      </a:endParaRP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b="0" i="1">
                          <a:solidFill>
                            <a:schemeClr val="tx1"/>
                          </a:solidFill>
                          <a:latin typeface="Acumin Pro ExtraCondensed" panose="020B0508020202020204"/>
                        </a:rPr>
                        <a:t>Job – </a:t>
                      </a:r>
                      <a:r>
                        <a:rPr lang="en-IN" sz="1400" b="0" i="1" err="1">
                          <a:solidFill>
                            <a:schemeClr val="tx1"/>
                          </a:solidFill>
                          <a:latin typeface="Acumin Pro ExtraCondensed" panose="020B0508020202020204"/>
                        </a:rPr>
                        <a:t>Employee_Job</a:t>
                      </a:r>
                      <a:endParaRPr lang="en-IN" sz="1400" b="0" i="1">
                        <a:solidFill>
                          <a:schemeClr val="tx1"/>
                        </a:solidFill>
                        <a:latin typeface="Acumin Pro ExtraCondensed" panose="020B0508020202020204"/>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1400" b="0" i="1">
                          <a:solidFill>
                            <a:schemeClr val="tx1"/>
                          </a:solidFill>
                          <a:latin typeface="Acumin Pro ExtraCondensed" panose="020B0508020202020204"/>
                        </a:rPr>
                        <a:t>Associative Tables:</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b="0" i="1" err="1">
                          <a:solidFill>
                            <a:schemeClr val="tx1"/>
                          </a:solidFill>
                          <a:latin typeface="Acumin Pro ExtraCondensed" panose="020B0508020202020204"/>
                        </a:rPr>
                        <a:t>Employee_Job</a:t>
                      </a:r>
                      <a:endParaRPr lang="en-IN" sz="1400" b="0" i="1">
                        <a:solidFill>
                          <a:schemeClr val="tx1"/>
                        </a:solidFill>
                        <a:latin typeface="Acumin Pro ExtraCondensed" panose="020B0508020202020204"/>
                      </a:endParaRP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b="0" i="1" err="1">
                          <a:solidFill>
                            <a:schemeClr val="tx1"/>
                          </a:solidFill>
                          <a:latin typeface="Acumin Pro ExtraCondensed" panose="020B0508020202020204"/>
                        </a:rPr>
                        <a:t>Job_Service</a:t>
                      </a:r>
                      <a:endParaRPr lang="en-IN" sz="1400" b="0" i="1">
                        <a:solidFill>
                          <a:schemeClr val="tx1"/>
                        </a:solidFill>
                        <a:latin typeface="Acumin Pro ExtraCondensed" panose="020B0508020202020204"/>
                      </a:endParaRP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b="0" i="1" err="1">
                          <a:solidFill>
                            <a:schemeClr val="tx1"/>
                          </a:solidFill>
                          <a:latin typeface="Acumin Pro ExtraCondensed" panose="020B0508020202020204"/>
                        </a:rPr>
                        <a:t>Job_Consum</a:t>
                      </a:r>
                      <a:endParaRPr lang="en-IN" sz="1400" b="0" i="1">
                        <a:solidFill>
                          <a:schemeClr val="tx1"/>
                        </a:solidFill>
                        <a:latin typeface="Acumin Pro ExtraCondensed" panose="020B0508020202020204"/>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3738936"/>
                  </a:ext>
                </a:extLst>
              </a:tr>
            </a:tbl>
          </a:graphicData>
        </a:graphic>
      </p:graphicFrame>
      <p:graphicFrame>
        <p:nvGraphicFramePr>
          <p:cNvPr id="6" name="Table 5">
            <a:extLst>
              <a:ext uri="{FF2B5EF4-FFF2-40B4-BE49-F238E27FC236}">
                <a16:creationId xmlns:a16="http://schemas.microsoft.com/office/drawing/2014/main" id="{8841FB10-C8FC-8990-22FE-A97B76C9BABA}"/>
              </a:ext>
            </a:extLst>
          </p:cNvPr>
          <p:cNvGraphicFramePr>
            <a:graphicFrameLocks noGrp="1"/>
          </p:cNvGraphicFramePr>
          <p:nvPr>
            <p:extLst>
              <p:ext uri="{D42A27DB-BD31-4B8C-83A1-F6EECF244321}">
                <p14:modId xmlns:p14="http://schemas.microsoft.com/office/powerpoint/2010/main" val="1603656451"/>
              </p:ext>
            </p:extLst>
          </p:nvPr>
        </p:nvGraphicFramePr>
        <p:xfrm>
          <a:off x="7010405" y="2800531"/>
          <a:ext cx="4441370" cy="304800"/>
        </p:xfrm>
        <a:graphic>
          <a:graphicData uri="http://schemas.openxmlformats.org/drawingml/2006/table">
            <a:tbl>
              <a:tblPr firstRow="1" bandRow="1">
                <a:tableStyleId>{5C22544A-7EE6-4342-B048-85BDC9FD1C3A}</a:tableStyleId>
              </a:tblPr>
              <a:tblGrid>
                <a:gridCol w="4441370">
                  <a:extLst>
                    <a:ext uri="{9D8B030D-6E8A-4147-A177-3AD203B41FA5}">
                      <a16:colId xmlns:a16="http://schemas.microsoft.com/office/drawing/2014/main" val="30918326"/>
                    </a:ext>
                  </a:extLst>
                </a:gridCol>
              </a:tblGrid>
              <a:tr h="231503">
                <a:tc>
                  <a:txBody>
                    <a:bodyPr/>
                    <a:lstStyle/>
                    <a:p>
                      <a:pPr algn="ctr"/>
                      <a:r>
                        <a:rPr lang="en-IN" sz="1400" i="1" dirty="0">
                          <a:solidFill>
                            <a:schemeClr val="tx1"/>
                          </a:solidFill>
                        </a:rPr>
                        <a:t>ERD Summary – Business Rules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3738936"/>
                  </a:ext>
                </a:extLst>
              </a:tr>
            </a:tbl>
          </a:graphicData>
        </a:graphic>
      </p:graphicFrame>
      <p:graphicFrame>
        <p:nvGraphicFramePr>
          <p:cNvPr id="7" name="Table 6">
            <a:extLst>
              <a:ext uri="{FF2B5EF4-FFF2-40B4-BE49-F238E27FC236}">
                <a16:creationId xmlns:a16="http://schemas.microsoft.com/office/drawing/2014/main" id="{57E2BF10-EDFC-37B2-5049-12B2719496D3}"/>
              </a:ext>
            </a:extLst>
          </p:cNvPr>
          <p:cNvGraphicFramePr>
            <a:graphicFrameLocks noGrp="1"/>
          </p:cNvGraphicFramePr>
          <p:nvPr>
            <p:extLst>
              <p:ext uri="{D42A27DB-BD31-4B8C-83A1-F6EECF244321}">
                <p14:modId xmlns:p14="http://schemas.microsoft.com/office/powerpoint/2010/main" val="243570839"/>
              </p:ext>
            </p:extLst>
          </p:nvPr>
        </p:nvGraphicFramePr>
        <p:xfrm>
          <a:off x="7010405" y="1192691"/>
          <a:ext cx="4441370" cy="304800"/>
        </p:xfrm>
        <a:graphic>
          <a:graphicData uri="http://schemas.openxmlformats.org/drawingml/2006/table">
            <a:tbl>
              <a:tblPr firstRow="1" bandRow="1">
                <a:tableStyleId>{5C22544A-7EE6-4342-B048-85BDC9FD1C3A}</a:tableStyleId>
              </a:tblPr>
              <a:tblGrid>
                <a:gridCol w="4441370">
                  <a:extLst>
                    <a:ext uri="{9D8B030D-6E8A-4147-A177-3AD203B41FA5}">
                      <a16:colId xmlns:a16="http://schemas.microsoft.com/office/drawing/2014/main" val="30918326"/>
                    </a:ext>
                  </a:extLst>
                </a:gridCol>
              </a:tblGrid>
              <a:tr h="296817">
                <a:tc>
                  <a:txBody>
                    <a:bodyPr/>
                    <a:lstStyle/>
                    <a:p>
                      <a:pPr algn="ctr"/>
                      <a:r>
                        <a:rPr lang="en-IN" sz="1400" i="1">
                          <a:solidFill>
                            <a:schemeClr val="tx1"/>
                          </a:solidFill>
                        </a:rPr>
                        <a:t>ERD Summary – Assumptions and Constraints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3738936"/>
                  </a:ext>
                </a:extLst>
              </a:tr>
            </a:tbl>
          </a:graphicData>
        </a:graphic>
      </p:graphicFrame>
      <p:graphicFrame>
        <p:nvGraphicFramePr>
          <p:cNvPr id="8" name="Table 7">
            <a:extLst>
              <a:ext uri="{FF2B5EF4-FFF2-40B4-BE49-F238E27FC236}">
                <a16:creationId xmlns:a16="http://schemas.microsoft.com/office/drawing/2014/main" id="{B64467B4-FEF4-9B53-4DA4-CAFE0D6D7A92}"/>
              </a:ext>
            </a:extLst>
          </p:cNvPr>
          <p:cNvGraphicFramePr>
            <a:graphicFrameLocks noGrp="1"/>
          </p:cNvGraphicFramePr>
          <p:nvPr>
            <p:extLst>
              <p:ext uri="{D42A27DB-BD31-4B8C-83A1-F6EECF244321}">
                <p14:modId xmlns:p14="http://schemas.microsoft.com/office/powerpoint/2010/main" val="65384319"/>
              </p:ext>
            </p:extLst>
          </p:nvPr>
        </p:nvGraphicFramePr>
        <p:xfrm>
          <a:off x="7271661" y="1497491"/>
          <a:ext cx="4180113" cy="1303039"/>
        </p:xfrm>
        <a:graphic>
          <a:graphicData uri="http://schemas.openxmlformats.org/drawingml/2006/table">
            <a:tbl>
              <a:tblPr firstRow="1" bandRow="1">
                <a:tableStyleId>{5C22544A-7EE6-4342-B048-85BDC9FD1C3A}</a:tableStyleId>
              </a:tblPr>
              <a:tblGrid>
                <a:gridCol w="4180113">
                  <a:extLst>
                    <a:ext uri="{9D8B030D-6E8A-4147-A177-3AD203B41FA5}">
                      <a16:colId xmlns:a16="http://schemas.microsoft.com/office/drawing/2014/main" val="30918326"/>
                    </a:ext>
                  </a:extLst>
                </a:gridCol>
              </a:tblGrid>
              <a:tr h="1303039">
                <a:tc>
                  <a:txBody>
                    <a:bodyPr/>
                    <a:lstStyle/>
                    <a:p>
                      <a:endParaRPr lang="en-IN" sz="1200" i="1">
                        <a:solidFill>
                          <a:schemeClr val="tx1"/>
                        </a:solidFill>
                      </a:endParaRPr>
                    </a:p>
                  </a:txBody>
                  <a:tcPr marT="37785" marB="37785">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3738936"/>
                  </a:ext>
                </a:extLst>
              </a:tr>
            </a:tbl>
          </a:graphicData>
        </a:graphic>
      </p:graphicFrame>
      <p:graphicFrame>
        <p:nvGraphicFramePr>
          <p:cNvPr id="9" name="Table 5">
            <a:extLst>
              <a:ext uri="{FF2B5EF4-FFF2-40B4-BE49-F238E27FC236}">
                <a16:creationId xmlns:a16="http://schemas.microsoft.com/office/drawing/2014/main" id="{94222286-3653-344C-72F2-531ECFAAF8D6}"/>
              </a:ext>
            </a:extLst>
          </p:cNvPr>
          <p:cNvGraphicFramePr>
            <a:graphicFrameLocks noGrp="1"/>
          </p:cNvGraphicFramePr>
          <p:nvPr>
            <p:extLst>
              <p:ext uri="{D42A27DB-BD31-4B8C-83A1-F6EECF244321}">
                <p14:modId xmlns:p14="http://schemas.microsoft.com/office/powerpoint/2010/main" val="1298404621"/>
              </p:ext>
            </p:extLst>
          </p:nvPr>
        </p:nvGraphicFramePr>
        <p:xfrm>
          <a:off x="7010405" y="1497491"/>
          <a:ext cx="4441370" cy="1303040"/>
        </p:xfrm>
        <a:graphic>
          <a:graphicData uri="http://schemas.openxmlformats.org/drawingml/2006/table">
            <a:tbl>
              <a:tblPr firstRow="1" bandRow="1">
                <a:tableStyleId>{5C22544A-7EE6-4342-B048-85BDC9FD1C3A}</a:tableStyleId>
              </a:tblPr>
              <a:tblGrid>
                <a:gridCol w="4441370">
                  <a:extLst>
                    <a:ext uri="{9D8B030D-6E8A-4147-A177-3AD203B41FA5}">
                      <a16:colId xmlns:a16="http://schemas.microsoft.com/office/drawing/2014/main" val="30918326"/>
                    </a:ext>
                  </a:extLst>
                </a:gridCol>
              </a:tblGrid>
              <a:tr h="1303040">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1400" b="0" i="1" dirty="0">
                          <a:solidFill>
                            <a:schemeClr val="tx1"/>
                          </a:solidFill>
                          <a:latin typeface="Acumin Pro ExtraCondensed" panose="020B0508020202020204"/>
                        </a:rPr>
                        <a:t>No direct link between Vehicle and Customer, as they are being linked indirectly through the Job table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1400" b="0" i="1" dirty="0">
                          <a:solidFill>
                            <a:schemeClr val="tx1"/>
                          </a:solidFill>
                          <a:latin typeface="Acumin Pro ExtraCondensed" panose="020B0508020202020204"/>
                        </a:rPr>
                        <a:t>Only documenting the visits that convert to a job</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1400" b="0" i="1" dirty="0">
                          <a:solidFill>
                            <a:schemeClr val="tx1"/>
                          </a:solidFill>
                          <a:latin typeface="Acumin Pro ExtraCondensed" panose="020B0508020202020204"/>
                        </a:rPr>
                        <a:t>Not tracking quotations as a separate table, Service table to be used to compute base rates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3738936"/>
                  </a:ext>
                </a:extLst>
              </a:tr>
            </a:tbl>
          </a:graphicData>
        </a:graphic>
      </p:graphicFrame>
      <p:pic>
        <p:nvPicPr>
          <p:cNvPr id="10" name="Picture 9" descr="Diagram, schematic&#10;&#10;Description automatically generated">
            <a:extLst>
              <a:ext uri="{FF2B5EF4-FFF2-40B4-BE49-F238E27FC236}">
                <a16:creationId xmlns:a16="http://schemas.microsoft.com/office/drawing/2014/main" id="{12211738-D8FB-FF99-2174-DA414C6802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7469" y="1862850"/>
            <a:ext cx="5731510" cy="4055745"/>
          </a:xfrm>
          <a:prstGeom prst="rect">
            <a:avLst/>
          </a:prstGeom>
          <a:noFill/>
          <a:ln w="28575">
            <a:solidFill>
              <a:schemeClr val="tx1"/>
            </a:solidFill>
          </a:ln>
        </p:spPr>
      </p:pic>
    </p:spTree>
    <p:extLst>
      <p:ext uri="{BB962C8B-B14F-4D97-AF65-F5344CB8AC3E}">
        <p14:creationId xmlns:p14="http://schemas.microsoft.com/office/powerpoint/2010/main" val="1096593401"/>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F5B4A070-71C6-B3BD-0165-8AFF6C4521C5}"/>
              </a:ext>
            </a:extLst>
          </p:cNvPr>
          <p:cNvSpPr txBox="1">
            <a:spLocks/>
          </p:cNvSpPr>
          <p:nvPr/>
        </p:nvSpPr>
        <p:spPr bwMode="blackWhite">
          <a:xfrm>
            <a:off x="1319753" y="271324"/>
            <a:ext cx="8058811" cy="720197"/>
          </a:xfrm>
          <a:prstGeom prst="rect">
            <a:avLst/>
          </a:prstGeom>
          <a:noFill/>
          <a:ln w="38100" cap="sq">
            <a:noFill/>
            <a:miter lim="800000"/>
          </a:ln>
          <a:effectLst>
            <a:outerShdw blurRad="63500" sx="102000" sy="102000" algn="ctr" rotWithShape="0">
              <a:prstClr val="black">
                <a:alpha val="40000"/>
              </a:prstClr>
            </a:outerShdw>
          </a:effectLst>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36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rPr>
              <a:t>Database Design</a:t>
            </a:r>
          </a:p>
          <a:p>
            <a:pPr marL="0" marR="0" lvl="0" indent="0" defTabSz="914400" rtl="0" eaLnBrk="1" fontAlgn="auto" latinLnBrk="0" hangingPunct="1">
              <a:lnSpc>
                <a:spcPct val="90000"/>
              </a:lnSpc>
              <a:spcBef>
                <a:spcPct val="0"/>
              </a:spcBef>
              <a:spcAft>
                <a:spcPts val="0"/>
              </a:spcAft>
              <a:buClrTx/>
              <a:buSzTx/>
              <a:buFontTx/>
              <a:buNone/>
              <a:tabLst/>
              <a:defRPr/>
            </a:pPr>
            <a:r>
              <a:rPr lang="en-US" sz="1600">
                <a:solidFill>
                  <a:srgbClr val="C9B991"/>
                </a:solidFill>
              </a:rPr>
              <a:t>Relationship Schema</a:t>
            </a:r>
            <a:endParaRPr kumimoji="0" lang="en-US" sz="36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endParaRPr>
          </a:p>
        </p:txBody>
      </p:sp>
      <p:sp>
        <p:nvSpPr>
          <p:cNvPr id="2" name="TextBox 1">
            <a:extLst>
              <a:ext uri="{FF2B5EF4-FFF2-40B4-BE49-F238E27FC236}">
                <a16:creationId xmlns:a16="http://schemas.microsoft.com/office/drawing/2014/main" id="{DBA89FA9-80DB-DE9C-6F07-28CA91F994B6}"/>
              </a:ext>
            </a:extLst>
          </p:cNvPr>
          <p:cNvSpPr txBox="1"/>
          <p:nvPr/>
        </p:nvSpPr>
        <p:spPr>
          <a:xfrm>
            <a:off x="11633200" y="6375400"/>
            <a:ext cx="274434" cy="307777"/>
          </a:xfrm>
          <a:prstGeom prst="rect">
            <a:avLst/>
          </a:prstGeom>
          <a:noFill/>
        </p:spPr>
        <p:txBody>
          <a:bodyPr wrap="none" rtlCol="0">
            <a:spAutoFit/>
          </a:bodyPr>
          <a:lstStyle/>
          <a:p>
            <a:r>
              <a:rPr lang="en-US" sz="1400">
                <a:solidFill>
                  <a:schemeClr val="bg1">
                    <a:lumMod val="50000"/>
                  </a:schemeClr>
                </a:solidFill>
                <a:latin typeface="Times New Roman" panose="02020603050405020304" pitchFamily="18" charset="0"/>
                <a:cs typeface="Times New Roman" panose="02020603050405020304" pitchFamily="18" charset="0"/>
              </a:rPr>
              <a:t>4</a:t>
            </a:r>
            <a:endParaRPr lang="en-US">
              <a:solidFill>
                <a:schemeClr val="bg1">
                  <a:lumMod val="50000"/>
                </a:schemeClr>
              </a:solidFill>
              <a:latin typeface="Times New Roman" panose="02020603050405020304" pitchFamily="18" charset="0"/>
              <a:cs typeface="Times New Roman" panose="02020603050405020304" pitchFamily="18" charset="0"/>
            </a:endParaRPr>
          </a:p>
        </p:txBody>
      </p:sp>
      <p:sp>
        <p:nvSpPr>
          <p:cNvPr id="1095" name="Rectangle 1094">
            <a:extLst>
              <a:ext uri="{FF2B5EF4-FFF2-40B4-BE49-F238E27FC236}">
                <a16:creationId xmlns:a16="http://schemas.microsoft.com/office/drawing/2014/main" id="{8E301F55-F826-F1E4-B9A0-E36A7738270F}"/>
              </a:ext>
            </a:extLst>
          </p:cNvPr>
          <p:cNvSpPr/>
          <p:nvPr/>
        </p:nvSpPr>
        <p:spPr>
          <a:xfrm>
            <a:off x="8333586" y="5562601"/>
            <a:ext cx="2612572" cy="435429"/>
          </a:xfrm>
          <a:prstGeom prst="rect">
            <a:avLst/>
          </a:prstGeom>
          <a:noFill/>
          <a:ln w="28575">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a:solidFill>
                  <a:schemeClr val="tx1"/>
                </a:solidFill>
              </a:rPr>
              <a:t>Associative Relationships</a:t>
            </a:r>
          </a:p>
        </p:txBody>
      </p:sp>
      <p:pic>
        <p:nvPicPr>
          <p:cNvPr id="1168" name="Picture 1167">
            <a:extLst>
              <a:ext uri="{FF2B5EF4-FFF2-40B4-BE49-F238E27FC236}">
                <a16:creationId xmlns:a16="http://schemas.microsoft.com/office/drawing/2014/main" id="{24D433A9-EF97-0D38-43F3-F64313CC7742}"/>
              </a:ext>
            </a:extLst>
          </p:cNvPr>
          <p:cNvPicPr>
            <a:picLocks noChangeAspect="1"/>
          </p:cNvPicPr>
          <p:nvPr/>
        </p:nvPicPr>
        <p:blipFill>
          <a:blip r:embed="rId2"/>
          <a:stretch>
            <a:fillRect/>
          </a:stretch>
        </p:blipFill>
        <p:spPr>
          <a:xfrm>
            <a:off x="1789285" y="1436775"/>
            <a:ext cx="5608974" cy="4724677"/>
          </a:xfrm>
          <a:prstGeom prst="rect">
            <a:avLst/>
          </a:prstGeom>
          <a:ln w="28575">
            <a:solidFill>
              <a:schemeClr val="tx1"/>
            </a:solidFill>
          </a:ln>
        </p:spPr>
      </p:pic>
      <p:sp>
        <p:nvSpPr>
          <p:cNvPr id="1094" name="Rectangle 1093">
            <a:extLst>
              <a:ext uri="{FF2B5EF4-FFF2-40B4-BE49-F238E27FC236}">
                <a16:creationId xmlns:a16="http://schemas.microsoft.com/office/drawing/2014/main" id="{EB29CF23-4D8E-6A76-3330-FCA4435CE5B5}"/>
              </a:ext>
            </a:extLst>
          </p:cNvPr>
          <p:cNvSpPr/>
          <p:nvPr/>
        </p:nvSpPr>
        <p:spPr>
          <a:xfrm>
            <a:off x="2013857" y="3907972"/>
            <a:ext cx="5159830" cy="1132115"/>
          </a:xfrm>
          <a:prstGeom prst="rect">
            <a:avLst/>
          </a:prstGeom>
          <a:noFill/>
          <a:ln w="28575">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07646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F5B4A070-71C6-B3BD-0165-8AFF6C4521C5}"/>
              </a:ext>
            </a:extLst>
          </p:cNvPr>
          <p:cNvSpPr txBox="1">
            <a:spLocks/>
          </p:cNvSpPr>
          <p:nvPr/>
        </p:nvSpPr>
        <p:spPr bwMode="blackWhite">
          <a:xfrm>
            <a:off x="1319753" y="325752"/>
            <a:ext cx="8058811" cy="720197"/>
          </a:xfrm>
          <a:prstGeom prst="rect">
            <a:avLst/>
          </a:prstGeom>
          <a:noFill/>
          <a:ln w="38100" cap="sq">
            <a:noFill/>
            <a:miter lim="800000"/>
          </a:ln>
          <a:effectLst>
            <a:outerShdw blurRad="63500" sx="102000" sy="102000" algn="ctr" rotWithShape="0">
              <a:prstClr val="black">
                <a:alpha val="40000"/>
              </a:prstClr>
            </a:outerShdw>
          </a:effectLst>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36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rPr>
              <a:t>Database Design</a:t>
            </a:r>
          </a:p>
          <a:p>
            <a:pPr marL="0" marR="0" lvl="0" indent="0" defTabSz="914400" rtl="0" eaLnBrk="1" fontAlgn="auto" latinLnBrk="0" hangingPunct="1">
              <a:lnSpc>
                <a:spcPct val="90000"/>
              </a:lnSpc>
              <a:spcBef>
                <a:spcPct val="0"/>
              </a:spcBef>
              <a:spcAft>
                <a:spcPts val="0"/>
              </a:spcAft>
              <a:buClrTx/>
              <a:buSzTx/>
              <a:buFontTx/>
              <a:buNone/>
              <a:tabLst/>
              <a:defRPr/>
            </a:pPr>
            <a:r>
              <a:rPr lang="en-US" sz="1600">
                <a:solidFill>
                  <a:srgbClr val="C9B991"/>
                </a:solidFill>
              </a:rPr>
              <a:t>Normalization Analysis</a:t>
            </a:r>
            <a:endParaRPr kumimoji="0" lang="en-US" sz="36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endParaRPr>
          </a:p>
        </p:txBody>
      </p:sp>
      <p:sp>
        <p:nvSpPr>
          <p:cNvPr id="2" name="TextBox 1">
            <a:extLst>
              <a:ext uri="{FF2B5EF4-FFF2-40B4-BE49-F238E27FC236}">
                <a16:creationId xmlns:a16="http://schemas.microsoft.com/office/drawing/2014/main" id="{DBA89FA9-80DB-DE9C-6F07-28CA91F994B6}"/>
              </a:ext>
            </a:extLst>
          </p:cNvPr>
          <p:cNvSpPr txBox="1"/>
          <p:nvPr/>
        </p:nvSpPr>
        <p:spPr>
          <a:xfrm>
            <a:off x="11633200" y="6375400"/>
            <a:ext cx="274434" cy="307777"/>
          </a:xfrm>
          <a:prstGeom prst="rect">
            <a:avLst/>
          </a:prstGeom>
          <a:noFill/>
        </p:spPr>
        <p:txBody>
          <a:bodyPr wrap="none" rtlCol="0">
            <a:spAutoFit/>
          </a:bodyPr>
          <a:lstStyle/>
          <a:p>
            <a:r>
              <a:rPr lang="en-US" sz="1400">
                <a:solidFill>
                  <a:schemeClr val="bg1">
                    <a:lumMod val="50000"/>
                  </a:schemeClr>
                </a:solidFill>
                <a:latin typeface="Times New Roman" panose="02020603050405020304" pitchFamily="18" charset="0"/>
                <a:cs typeface="Times New Roman" panose="02020603050405020304" pitchFamily="18" charset="0"/>
              </a:rPr>
              <a:t>4</a:t>
            </a:r>
            <a:endParaRPr lang="en-US">
              <a:solidFill>
                <a:schemeClr val="bg1">
                  <a:lumMod val="50000"/>
                </a:schemeClr>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1CFB65BF-8E2A-34D5-29C1-6FA83D936770}"/>
              </a:ext>
            </a:extLst>
          </p:cNvPr>
          <p:cNvGraphicFramePr>
            <a:graphicFrameLocks noGrp="1"/>
          </p:cNvGraphicFramePr>
          <p:nvPr>
            <p:extLst>
              <p:ext uri="{D42A27DB-BD31-4B8C-83A1-F6EECF244321}">
                <p14:modId xmlns:p14="http://schemas.microsoft.com/office/powerpoint/2010/main" val="3303121629"/>
              </p:ext>
            </p:extLst>
          </p:nvPr>
        </p:nvGraphicFramePr>
        <p:xfrm>
          <a:off x="1238868" y="1108454"/>
          <a:ext cx="9830433" cy="720197"/>
        </p:xfrm>
        <a:graphic>
          <a:graphicData uri="http://schemas.openxmlformats.org/drawingml/2006/table">
            <a:tbl>
              <a:tblPr firstRow="1" bandRow="1">
                <a:tableStyleId>{5C22544A-7EE6-4342-B048-85BDC9FD1C3A}</a:tableStyleId>
              </a:tblPr>
              <a:tblGrid>
                <a:gridCol w="9830433">
                  <a:extLst>
                    <a:ext uri="{9D8B030D-6E8A-4147-A177-3AD203B41FA5}">
                      <a16:colId xmlns:a16="http://schemas.microsoft.com/office/drawing/2014/main" val="30918326"/>
                    </a:ext>
                  </a:extLst>
                </a:gridCol>
              </a:tblGrid>
              <a:tr h="720197">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600" b="0" i="1" dirty="0">
                          <a:solidFill>
                            <a:schemeClr val="tx1"/>
                          </a:solidFill>
                          <a:latin typeface="Acumin Pro ExtraCondensed" panose="020B0508020202020204"/>
                        </a:rPr>
                        <a:t>Once the relational database was prepared, it was checked to ensure that there were no anomalies in inserting, deleting or updating data with examples provided below:</a:t>
                      </a:r>
                      <a:endParaRPr lang="en-IN" sz="1600" b="0" i="1" dirty="0">
                        <a:solidFill>
                          <a:schemeClr val="tx1"/>
                        </a:solidFill>
                        <a:latin typeface="Acumin Pro ExtraCondensed" panose="020B0508020202020204"/>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3738936"/>
                  </a:ext>
                </a:extLst>
              </a:tr>
            </a:tbl>
          </a:graphicData>
        </a:graphic>
      </p:graphicFrame>
      <p:graphicFrame>
        <p:nvGraphicFramePr>
          <p:cNvPr id="10" name="Table 9">
            <a:extLst>
              <a:ext uri="{FF2B5EF4-FFF2-40B4-BE49-F238E27FC236}">
                <a16:creationId xmlns:a16="http://schemas.microsoft.com/office/drawing/2014/main" id="{CC0282A8-E7C4-C6AC-35FB-959A126DDE57}"/>
              </a:ext>
            </a:extLst>
          </p:cNvPr>
          <p:cNvGraphicFramePr>
            <a:graphicFrameLocks noGrp="1"/>
          </p:cNvGraphicFramePr>
          <p:nvPr>
            <p:extLst>
              <p:ext uri="{D42A27DB-BD31-4B8C-83A1-F6EECF244321}">
                <p14:modId xmlns:p14="http://schemas.microsoft.com/office/powerpoint/2010/main" val="1909039363"/>
              </p:ext>
            </p:extLst>
          </p:nvPr>
        </p:nvGraphicFramePr>
        <p:xfrm>
          <a:off x="1513317" y="2081546"/>
          <a:ext cx="4415534" cy="335280"/>
        </p:xfrm>
        <a:graphic>
          <a:graphicData uri="http://schemas.openxmlformats.org/drawingml/2006/table">
            <a:tbl>
              <a:tblPr firstRow="1" bandRow="1">
                <a:tableStyleId>{5C22544A-7EE6-4342-B048-85BDC9FD1C3A}</a:tableStyleId>
              </a:tblPr>
              <a:tblGrid>
                <a:gridCol w="4415534">
                  <a:extLst>
                    <a:ext uri="{9D8B030D-6E8A-4147-A177-3AD203B41FA5}">
                      <a16:colId xmlns:a16="http://schemas.microsoft.com/office/drawing/2014/main" val="30918326"/>
                    </a:ext>
                  </a:extLst>
                </a:gridCol>
              </a:tblGrid>
              <a:tr h="231503">
                <a:tc>
                  <a:txBody>
                    <a:bodyPr/>
                    <a:lstStyle/>
                    <a:p>
                      <a:pPr algn="ctr"/>
                      <a:r>
                        <a:rPr lang="en-IN" sz="1600" i="1" dirty="0">
                          <a:solidFill>
                            <a:srgbClr val="C00000"/>
                          </a:solidFill>
                        </a:rPr>
                        <a:t>Table 1: Relational Database with Anomalies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13738936"/>
                  </a:ext>
                </a:extLst>
              </a:tr>
            </a:tbl>
          </a:graphicData>
        </a:graphic>
      </p:graphicFrame>
      <p:graphicFrame>
        <p:nvGraphicFramePr>
          <p:cNvPr id="12" name="Table 11">
            <a:extLst>
              <a:ext uri="{FF2B5EF4-FFF2-40B4-BE49-F238E27FC236}">
                <a16:creationId xmlns:a16="http://schemas.microsoft.com/office/drawing/2014/main" id="{E571A1F1-20E5-E078-5FF5-DBB1C8F44AA6}"/>
              </a:ext>
            </a:extLst>
          </p:cNvPr>
          <p:cNvGraphicFramePr>
            <a:graphicFrameLocks noGrp="1"/>
          </p:cNvGraphicFramePr>
          <p:nvPr>
            <p:extLst>
              <p:ext uri="{D42A27DB-BD31-4B8C-83A1-F6EECF244321}">
                <p14:modId xmlns:p14="http://schemas.microsoft.com/office/powerpoint/2010/main" val="211577968"/>
              </p:ext>
            </p:extLst>
          </p:nvPr>
        </p:nvGraphicFramePr>
        <p:xfrm>
          <a:off x="1319753" y="3813101"/>
          <a:ext cx="5228531" cy="335280"/>
        </p:xfrm>
        <a:graphic>
          <a:graphicData uri="http://schemas.openxmlformats.org/drawingml/2006/table">
            <a:tbl>
              <a:tblPr firstRow="1" bandRow="1">
                <a:tableStyleId>{5C22544A-7EE6-4342-B048-85BDC9FD1C3A}</a:tableStyleId>
              </a:tblPr>
              <a:tblGrid>
                <a:gridCol w="5228531">
                  <a:extLst>
                    <a:ext uri="{9D8B030D-6E8A-4147-A177-3AD203B41FA5}">
                      <a16:colId xmlns:a16="http://schemas.microsoft.com/office/drawing/2014/main" val="30918326"/>
                    </a:ext>
                  </a:extLst>
                </a:gridCol>
              </a:tblGrid>
              <a:tr h="231503">
                <a:tc>
                  <a:txBody>
                    <a:bodyPr/>
                    <a:lstStyle/>
                    <a:p>
                      <a:pPr algn="ctr"/>
                      <a:r>
                        <a:rPr lang="en-IN" sz="1600" i="1" dirty="0">
                          <a:solidFill>
                            <a:schemeClr val="accent6"/>
                          </a:solidFill>
                        </a:rPr>
                        <a:t>Table 2: Relational Database with no Anomalies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13738936"/>
                  </a:ext>
                </a:extLst>
              </a:tr>
            </a:tbl>
          </a:graphicData>
        </a:graphic>
      </p:graphicFrame>
      <p:sp>
        <p:nvSpPr>
          <p:cNvPr id="17" name="Arrow: Down 16">
            <a:extLst>
              <a:ext uri="{FF2B5EF4-FFF2-40B4-BE49-F238E27FC236}">
                <a16:creationId xmlns:a16="http://schemas.microsoft.com/office/drawing/2014/main" id="{0F652941-10BE-2ABC-3646-EC8CF5482901}"/>
              </a:ext>
            </a:extLst>
          </p:cNvPr>
          <p:cNvSpPr/>
          <p:nvPr/>
        </p:nvSpPr>
        <p:spPr>
          <a:xfrm>
            <a:off x="3573600" y="3374980"/>
            <a:ext cx="294968" cy="3414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20">
            <a:extLst>
              <a:ext uri="{FF2B5EF4-FFF2-40B4-BE49-F238E27FC236}">
                <a16:creationId xmlns:a16="http://schemas.microsoft.com/office/drawing/2014/main" id="{A67E2567-8D48-88CC-DDCD-057279303B89}"/>
              </a:ext>
            </a:extLst>
          </p:cNvPr>
          <p:cNvPicPr>
            <a:picLocks noChangeAspect="1"/>
          </p:cNvPicPr>
          <p:nvPr/>
        </p:nvPicPr>
        <p:blipFill>
          <a:blip r:embed="rId2"/>
          <a:stretch>
            <a:fillRect/>
          </a:stretch>
        </p:blipFill>
        <p:spPr>
          <a:xfrm>
            <a:off x="1513318" y="2437719"/>
            <a:ext cx="4415533" cy="929721"/>
          </a:xfrm>
          <a:prstGeom prst="rect">
            <a:avLst/>
          </a:prstGeom>
        </p:spPr>
      </p:pic>
      <p:pic>
        <p:nvPicPr>
          <p:cNvPr id="23" name="Picture 22">
            <a:extLst>
              <a:ext uri="{FF2B5EF4-FFF2-40B4-BE49-F238E27FC236}">
                <a16:creationId xmlns:a16="http://schemas.microsoft.com/office/drawing/2014/main" id="{B207E81F-CAE2-0116-CE59-6BD109C127FC}"/>
              </a:ext>
            </a:extLst>
          </p:cNvPr>
          <p:cNvPicPr>
            <a:picLocks noChangeAspect="1"/>
          </p:cNvPicPr>
          <p:nvPr/>
        </p:nvPicPr>
        <p:blipFill>
          <a:blip r:embed="rId3"/>
          <a:stretch>
            <a:fillRect/>
          </a:stretch>
        </p:blipFill>
        <p:spPr>
          <a:xfrm>
            <a:off x="1238868" y="4209120"/>
            <a:ext cx="3093988" cy="891617"/>
          </a:xfrm>
          <a:prstGeom prst="rect">
            <a:avLst/>
          </a:prstGeom>
        </p:spPr>
      </p:pic>
      <p:pic>
        <p:nvPicPr>
          <p:cNvPr id="25" name="Picture 24">
            <a:extLst>
              <a:ext uri="{FF2B5EF4-FFF2-40B4-BE49-F238E27FC236}">
                <a16:creationId xmlns:a16="http://schemas.microsoft.com/office/drawing/2014/main" id="{5D180430-D352-6841-FC5D-D161A2BCF155}"/>
              </a:ext>
            </a:extLst>
          </p:cNvPr>
          <p:cNvPicPr>
            <a:picLocks noChangeAspect="1"/>
          </p:cNvPicPr>
          <p:nvPr/>
        </p:nvPicPr>
        <p:blipFill>
          <a:blip r:embed="rId4"/>
          <a:stretch>
            <a:fillRect/>
          </a:stretch>
        </p:blipFill>
        <p:spPr>
          <a:xfrm>
            <a:off x="4332856" y="4201580"/>
            <a:ext cx="2286198" cy="723963"/>
          </a:xfrm>
          <a:prstGeom prst="rect">
            <a:avLst/>
          </a:prstGeom>
        </p:spPr>
      </p:pic>
      <p:sp>
        <p:nvSpPr>
          <p:cNvPr id="26" name="Rectangle 25">
            <a:extLst>
              <a:ext uri="{FF2B5EF4-FFF2-40B4-BE49-F238E27FC236}">
                <a16:creationId xmlns:a16="http://schemas.microsoft.com/office/drawing/2014/main" id="{95A0B844-1292-4D3E-92B5-5E382EAF56C4}"/>
              </a:ext>
            </a:extLst>
          </p:cNvPr>
          <p:cNvSpPr/>
          <p:nvPr/>
        </p:nvSpPr>
        <p:spPr>
          <a:xfrm>
            <a:off x="6653768" y="1909112"/>
            <a:ext cx="4643497" cy="44662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i="1" u="sng" dirty="0">
                <a:solidFill>
                  <a:schemeClr val="tx1"/>
                </a:solidFill>
                <a:latin typeface="Acumin Pro ExtraCondensed" panose="020B0508020202020204"/>
              </a:rPr>
              <a:t>Insertion Anomaly:</a:t>
            </a:r>
            <a:r>
              <a:rPr lang="en-US" b="1" i="1" dirty="0">
                <a:solidFill>
                  <a:schemeClr val="tx1"/>
                </a:solidFill>
                <a:latin typeface="Acumin Pro ExtraCondensed" panose="020B0508020202020204"/>
              </a:rPr>
              <a:t>  </a:t>
            </a:r>
            <a:r>
              <a:rPr lang="en-US" sz="1800" b="0" i="1" dirty="0">
                <a:solidFill>
                  <a:schemeClr val="tx1"/>
                </a:solidFill>
                <a:latin typeface="Acumin Pro ExtraCondensed" panose="020B0508020202020204"/>
              </a:rPr>
              <a:t>Jobs and services are stored in separate tables instead of one table so that information on new services can be inserted into the service table even if no job is associated with it</a:t>
            </a:r>
          </a:p>
          <a:p>
            <a:endParaRPr lang="en-US" sz="1800" b="0" i="1" dirty="0">
              <a:solidFill>
                <a:schemeClr val="tx1"/>
              </a:solidFill>
              <a:latin typeface="Acumin Pro ExtraCondensed" panose="020B0508020202020204"/>
            </a:endParaRPr>
          </a:p>
          <a:p>
            <a:pPr marL="285750" indent="-285750">
              <a:buFont typeface="Arial" panose="020B0604020202020204" pitchFamily="34" charset="0"/>
              <a:buChar char="•"/>
            </a:pPr>
            <a:r>
              <a:rPr lang="en-US" b="1" i="1" u="sng" dirty="0">
                <a:solidFill>
                  <a:schemeClr val="tx1"/>
                </a:solidFill>
                <a:latin typeface="Acumin Pro ExtraCondensed" panose="020B0508020202020204"/>
              </a:rPr>
              <a:t>Deletion Anomaly:</a:t>
            </a:r>
            <a:r>
              <a:rPr lang="en-US" b="1" i="1" dirty="0">
                <a:solidFill>
                  <a:schemeClr val="tx1"/>
                </a:solidFill>
                <a:latin typeface="Acumin Pro ExtraCondensed" panose="020B0508020202020204"/>
              </a:rPr>
              <a:t>  </a:t>
            </a:r>
            <a:r>
              <a:rPr lang="en-US" sz="1800" b="0" i="1" dirty="0">
                <a:solidFill>
                  <a:schemeClr val="tx1"/>
                </a:solidFill>
                <a:latin typeface="Acumin Pro ExtraCondensed" panose="020B0508020202020204"/>
              </a:rPr>
              <a:t>If one service was only associated with one job, deletion of the job ID would result in deletion of that service information</a:t>
            </a:r>
          </a:p>
          <a:p>
            <a:endParaRPr lang="en-US" sz="1800" b="0" i="1" dirty="0">
              <a:solidFill>
                <a:schemeClr val="tx1"/>
              </a:solidFill>
              <a:latin typeface="Acumin Pro ExtraCondensed" panose="020B0508020202020204"/>
            </a:endParaRPr>
          </a:p>
          <a:p>
            <a:pPr marL="285750" indent="-285750">
              <a:buFont typeface="Arial" panose="020B0604020202020204" pitchFamily="34" charset="0"/>
              <a:buChar char="•"/>
            </a:pPr>
            <a:r>
              <a:rPr lang="en-IN" sz="1800" b="1" i="1" u="sng" dirty="0">
                <a:solidFill>
                  <a:schemeClr val="tx1"/>
                </a:solidFill>
                <a:latin typeface="Acumin Pro ExtraCondensed" panose="020B0508020202020204"/>
              </a:rPr>
              <a:t>Update Anomaly</a:t>
            </a:r>
            <a:r>
              <a:rPr lang="en-IN" sz="1800" b="1" i="1" dirty="0">
                <a:solidFill>
                  <a:schemeClr val="tx1"/>
                </a:solidFill>
                <a:latin typeface="Acumin Pro ExtraCondensed" panose="020B0508020202020204"/>
              </a:rPr>
              <a:t>: </a:t>
            </a:r>
            <a:r>
              <a:rPr lang="en-US" sz="1800" b="0" i="1" dirty="0">
                <a:solidFill>
                  <a:schemeClr val="tx1"/>
                </a:solidFill>
                <a:latin typeface="Acumin Pro ExtraCondensed" panose="020B0508020202020204"/>
              </a:rPr>
              <a:t>If the </a:t>
            </a:r>
            <a:r>
              <a:rPr lang="en-US" i="1" dirty="0">
                <a:solidFill>
                  <a:schemeClr val="tx1"/>
                </a:solidFill>
                <a:latin typeface="Acumin Pro ExtraCondensed" panose="020B0508020202020204"/>
              </a:rPr>
              <a:t>service </a:t>
            </a:r>
            <a:r>
              <a:rPr lang="en-US" sz="1800" b="0" i="1" dirty="0">
                <a:solidFill>
                  <a:schemeClr val="tx1"/>
                </a:solidFill>
                <a:latin typeface="Acumin Pro ExtraCondensed" panose="020B0508020202020204"/>
              </a:rPr>
              <a:t>name was required to be updated, keeping a separate services table would ensure only one update is required instead of updating multiple rows</a:t>
            </a:r>
          </a:p>
        </p:txBody>
      </p:sp>
    </p:spTree>
    <p:extLst>
      <p:ext uri="{BB962C8B-B14F-4D97-AF65-F5344CB8AC3E}">
        <p14:creationId xmlns:p14="http://schemas.microsoft.com/office/powerpoint/2010/main" val="4129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F5B4A070-71C6-B3BD-0165-8AFF6C4521C5}"/>
              </a:ext>
            </a:extLst>
          </p:cNvPr>
          <p:cNvSpPr txBox="1">
            <a:spLocks/>
          </p:cNvSpPr>
          <p:nvPr/>
        </p:nvSpPr>
        <p:spPr bwMode="blackWhite">
          <a:xfrm>
            <a:off x="1319753" y="325752"/>
            <a:ext cx="8058811" cy="720197"/>
          </a:xfrm>
          <a:prstGeom prst="rect">
            <a:avLst/>
          </a:prstGeom>
          <a:noFill/>
          <a:ln w="38100" cap="sq">
            <a:noFill/>
            <a:miter lim="800000"/>
          </a:ln>
          <a:effectLst>
            <a:outerShdw blurRad="63500" sx="102000" sy="102000" algn="ctr" rotWithShape="0">
              <a:prstClr val="black">
                <a:alpha val="40000"/>
              </a:prstClr>
            </a:outerShdw>
          </a:effectLst>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36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rPr>
              <a:t>Database Design</a:t>
            </a:r>
          </a:p>
          <a:p>
            <a:pPr marL="0" marR="0" lvl="0" indent="0" defTabSz="914400" rtl="0" eaLnBrk="1" fontAlgn="auto" latinLnBrk="0" hangingPunct="1">
              <a:lnSpc>
                <a:spcPct val="90000"/>
              </a:lnSpc>
              <a:spcBef>
                <a:spcPct val="0"/>
              </a:spcBef>
              <a:spcAft>
                <a:spcPts val="0"/>
              </a:spcAft>
              <a:buClrTx/>
              <a:buSzTx/>
              <a:buFontTx/>
              <a:buNone/>
              <a:tabLst/>
              <a:defRPr/>
            </a:pPr>
            <a:r>
              <a:rPr lang="en-US" sz="1600">
                <a:solidFill>
                  <a:srgbClr val="C9B991"/>
                </a:solidFill>
              </a:rPr>
              <a:t>Normalization Analysis</a:t>
            </a:r>
            <a:endParaRPr kumimoji="0" lang="en-US" sz="36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endParaRPr>
          </a:p>
        </p:txBody>
      </p:sp>
      <p:sp>
        <p:nvSpPr>
          <p:cNvPr id="2" name="TextBox 1">
            <a:extLst>
              <a:ext uri="{FF2B5EF4-FFF2-40B4-BE49-F238E27FC236}">
                <a16:creationId xmlns:a16="http://schemas.microsoft.com/office/drawing/2014/main" id="{DBA89FA9-80DB-DE9C-6F07-28CA91F994B6}"/>
              </a:ext>
            </a:extLst>
          </p:cNvPr>
          <p:cNvSpPr txBox="1"/>
          <p:nvPr/>
        </p:nvSpPr>
        <p:spPr>
          <a:xfrm>
            <a:off x="11633200" y="6375400"/>
            <a:ext cx="274434" cy="307777"/>
          </a:xfrm>
          <a:prstGeom prst="rect">
            <a:avLst/>
          </a:prstGeom>
          <a:noFill/>
        </p:spPr>
        <p:txBody>
          <a:bodyPr wrap="none" rtlCol="0">
            <a:spAutoFit/>
          </a:bodyPr>
          <a:lstStyle/>
          <a:p>
            <a:r>
              <a:rPr lang="en-US" sz="1400">
                <a:solidFill>
                  <a:schemeClr val="bg1">
                    <a:lumMod val="50000"/>
                  </a:schemeClr>
                </a:solidFill>
                <a:latin typeface="Times New Roman" panose="02020603050405020304" pitchFamily="18" charset="0"/>
                <a:cs typeface="Times New Roman" panose="02020603050405020304" pitchFamily="18" charset="0"/>
              </a:rPr>
              <a:t>4</a:t>
            </a:r>
            <a:endParaRPr lang="en-US">
              <a:solidFill>
                <a:schemeClr val="bg1">
                  <a:lumMod val="50000"/>
                </a:schemeClr>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1CFB65BF-8E2A-34D5-29C1-6FA83D936770}"/>
              </a:ext>
            </a:extLst>
          </p:cNvPr>
          <p:cNvGraphicFramePr>
            <a:graphicFrameLocks noGrp="1"/>
          </p:cNvGraphicFramePr>
          <p:nvPr>
            <p:extLst>
              <p:ext uri="{D42A27DB-BD31-4B8C-83A1-F6EECF244321}">
                <p14:modId xmlns:p14="http://schemas.microsoft.com/office/powerpoint/2010/main" val="1583039755"/>
              </p:ext>
            </p:extLst>
          </p:nvPr>
        </p:nvGraphicFramePr>
        <p:xfrm>
          <a:off x="1238868" y="1108454"/>
          <a:ext cx="9830433" cy="720197"/>
        </p:xfrm>
        <a:graphic>
          <a:graphicData uri="http://schemas.openxmlformats.org/drawingml/2006/table">
            <a:tbl>
              <a:tblPr firstRow="1" bandRow="1">
                <a:tableStyleId>{5C22544A-7EE6-4342-B048-85BDC9FD1C3A}</a:tableStyleId>
              </a:tblPr>
              <a:tblGrid>
                <a:gridCol w="9830433">
                  <a:extLst>
                    <a:ext uri="{9D8B030D-6E8A-4147-A177-3AD203B41FA5}">
                      <a16:colId xmlns:a16="http://schemas.microsoft.com/office/drawing/2014/main" val="30918326"/>
                    </a:ext>
                  </a:extLst>
                </a:gridCol>
              </a:tblGrid>
              <a:tr h="720197">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b="0" i="1" dirty="0">
                          <a:solidFill>
                            <a:schemeClr val="tx1"/>
                          </a:solidFill>
                          <a:latin typeface="Acumin Pro ExtraCondensed" panose="020B0508020202020204"/>
                        </a:rPr>
                        <a:t>Each table in the relational database was checked and was found to be in Third Normal Form (3NF)</a:t>
                      </a:r>
                      <a:endParaRPr lang="en-IN" sz="1800" b="0" i="1" dirty="0">
                        <a:solidFill>
                          <a:schemeClr val="tx1"/>
                        </a:solidFill>
                        <a:latin typeface="Acumin Pro ExtraCondensed" panose="020B0508020202020204"/>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3738936"/>
                  </a:ext>
                </a:extLst>
              </a:tr>
            </a:tbl>
          </a:graphicData>
        </a:graphic>
      </p:graphicFrame>
      <p:sp>
        <p:nvSpPr>
          <p:cNvPr id="26" name="Rectangle 25">
            <a:extLst>
              <a:ext uri="{FF2B5EF4-FFF2-40B4-BE49-F238E27FC236}">
                <a16:creationId xmlns:a16="http://schemas.microsoft.com/office/drawing/2014/main" id="{95A0B844-1292-4D3E-92B5-5E382EAF56C4}"/>
              </a:ext>
            </a:extLst>
          </p:cNvPr>
          <p:cNvSpPr/>
          <p:nvPr/>
        </p:nvSpPr>
        <p:spPr>
          <a:xfrm>
            <a:off x="7098890" y="1909112"/>
            <a:ext cx="4198375" cy="42163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i="1" u="sng" dirty="0">
                <a:solidFill>
                  <a:schemeClr val="tx1"/>
                </a:solidFill>
                <a:latin typeface="Acumin Pro ExtraCondensed" panose="020B0508020202020204"/>
              </a:rPr>
              <a:t>First Normal Form:</a:t>
            </a:r>
            <a:r>
              <a:rPr lang="en-US" b="1" i="1" dirty="0">
                <a:solidFill>
                  <a:schemeClr val="tx1"/>
                </a:solidFill>
                <a:latin typeface="Acumin Pro ExtraCondensed" panose="020B0508020202020204"/>
              </a:rPr>
              <a:t> </a:t>
            </a:r>
            <a:r>
              <a:rPr lang="en-US" i="1" dirty="0">
                <a:solidFill>
                  <a:schemeClr val="tx1"/>
                </a:solidFill>
                <a:latin typeface="Acumin Pro ExtraCondensed" panose="020B0508020202020204"/>
              </a:rPr>
              <a:t>No table contains any multi-valued or composite attributes hence they are in First Normal Form</a:t>
            </a:r>
          </a:p>
          <a:p>
            <a:endParaRPr lang="en-US" sz="1800" i="1" dirty="0">
              <a:solidFill>
                <a:schemeClr val="tx1"/>
              </a:solidFill>
              <a:latin typeface="Acumin Pro ExtraCondensed" panose="020B0508020202020204"/>
            </a:endParaRPr>
          </a:p>
          <a:p>
            <a:pPr marL="285750" indent="-285750">
              <a:buFont typeface="Arial" panose="020B0604020202020204" pitchFamily="34" charset="0"/>
              <a:buChar char="•"/>
            </a:pPr>
            <a:r>
              <a:rPr lang="en-US" b="1" i="1" u="sng" dirty="0">
                <a:solidFill>
                  <a:schemeClr val="tx1"/>
                </a:solidFill>
                <a:latin typeface="Acumin Pro ExtraCondensed" panose="020B0508020202020204"/>
              </a:rPr>
              <a:t>Second Normal Form</a:t>
            </a:r>
            <a:r>
              <a:rPr lang="en-US" i="1" dirty="0">
                <a:solidFill>
                  <a:schemeClr val="tx1"/>
                </a:solidFill>
                <a:latin typeface="Acumin Pro ExtraCondensed" panose="020B0508020202020204"/>
              </a:rPr>
              <a:t>: Every table is in First Normal Form and each non-key attribute is fully functionally dependent on the primary key </a:t>
            </a:r>
          </a:p>
          <a:p>
            <a:endParaRPr lang="en-US" sz="1800" i="1" dirty="0">
              <a:solidFill>
                <a:schemeClr val="tx1"/>
              </a:solidFill>
              <a:latin typeface="Acumin Pro ExtraCondensed" panose="020B0508020202020204"/>
            </a:endParaRPr>
          </a:p>
          <a:p>
            <a:pPr marL="285750" indent="-285750">
              <a:buFont typeface="Arial" panose="020B0604020202020204" pitchFamily="34" charset="0"/>
              <a:buChar char="•"/>
            </a:pPr>
            <a:r>
              <a:rPr lang="en-IN" sz="1800" b="1" i="1" u="sng" dirty="0">
                <a:solidFill>
                  <a:schemeClr val="tx1"/>
                </a:solidFill>
                <a:latin typeface="Acumin Pro ExtraCondensed" panose="020B0508020202020204"/>
              </a:rPr>
              <a:t>Third Normal Form</a:t>
            </a:r>
            <a:r>
              <a:rPr lang="en-IN" sz="1800" b="1" i="1" dirty="0">
                <a:solidFill>
                  <a:schemeClr val="tx1"/>
                </a:solidFill>
                <a:latin typeface="Acumin Pro ExtraCondensed" panose="020B0508020202020204"/>
              </a:rPr>
              <a:t>: </a:t>
            </a:r>
            <a:r>
              <a:rPr lang="en-IN" sz="1800" i="1" dirty="0">
                <a:solidFill>
                  <a:schemeClr val="tx1"/>
                </a:solidFill>
                <a:latin typeface="Acumin Pro ExtraCondensed" panose="020B0508020202020204"/>
              </a:rPr>
              <a:t>Every table is in Second Normal Form and no transitive dependency exists for non-key attributes</a:t>
            </a:r>
            <a:endParaRPr lang="en-US" sz="1800" i="1" dirty="0">
              <a:solidFill>
                <a:schemeClr val="tx1"/>
              </a:solidFill>
              <a:latin typeface="Acumin Pro ExtraCondensed" panose="020B0508020202020204"/>
            </a:endParaRPr>
          </a:p>
        </p:txBody>
      </p:sp>
      <p:graphicFrame>
        <p:nvGraphicFramePr>
          <p:cNvPr id="7" name="Table 6">
            <a:extLst>
              <a:ext uri="{FF2B5EF4-FFF2-40B4-BE49-F238E27FC236}">
                <a16:creationId xmlns:a16="http://schemas.microsoft.com/office/drawing/2014/main" id="{C73A3F6F-8148-8CBD-84B7-E54C8CF5305A}"/>
              </a:ext>
            </a:extLst>
          </p:cNvPr>
          <p:cNvGraphicFramePr>
            <a:graphicFrameLocks noGrp="1"/>
          </p:cNvGraphicFramePr>
          <p:nvPr>
            <p:extLst>
              <p:ext uri="{D42A27DB-BD31-4B8C-83A1-F6EECF244321}">
                <p14:modId xmlns:p14="http://schemas.microsoft.com/office/powerpoint/2010/main" val="340663507"/>
              </p:ext>
            </p:extLst>
          </p:nvPr>
        </p:nvGraphicFramePr>
        <p:xfrm>
          <a:off x="1238868" y="1969866"/>
          <a:ext cx="5653545" cy="304800"/>
        </p:xfrm>
        <a:graphic>
          <a:graphicData uri="http://schemas.openxmlformats.org/drawingml/2006/table">
            <a:tbl>
              <a:tblPr firstRow="1" bandRow="1">
                <a:tableStyleId>{5C22544A-7EE6-4342-B048-85BDC9FD1C3A}</a:tableStyleId>
              </a:tblPr>
              <a:tblGrid>
                <a:gridCol w="5653545">
                  <a:extLst>
                    <a:ext uri="{9D8B030D-6E8A-4147-A177-3AD203B41FA5}">
                      <a16:colId xmlns:a16="http://schemas.microsoft.com/office/drawing/2014/main" val="30918326"/>
                    </a:ext>
                  </a:extLst>
                </a:gridCol>
              </a:tblGrid>
              <a:tr h="231503">
                <a:tc>
                  <a:txBody>
                    <a:bodyPr/>
                    <a:lstStyle/>
                    <a:p>
                      <a:pPr algn="ctr"/>
                      <a:r>
                        <a:rPr lang="en-IN" sz="1400" i="1" dirty="0">
                          <a:solidFill>
                            <a:schemeClr val="tx1"/>
                          </a:solidFill>
                        </a:rPr>
                        <a:t>Example of 1</a:t>
                      </a:r>
                      <a:r>
                        <a:rPr lang="en-IN" sz="1400" i="1" baseline="30000" dirty="0">
                          <a:solidFill>
                            <a:schemeClr val="tx1"/>
                          </a:solidFill>
                        </a:rPr>
                        <a:t>st</a:t>
                      </a:r>
                      <a:r>
                        <a:rPr lang="en-IN" sz="1400" i="1" dirty="0">
                          <a:solidFill>
                            <a:schemeClr val="tx1"/>
                          </a:solidFill>
                        </a:rPr>
                        <a:t> Normal Form: Atomic Values in each table record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13738936"/>
                  </a:ext>
                </a:extLst>
              </a:tr>
            </a:tbl>
          </a:graphicData>
        </a:graphic>
      </p:graphicFrame>
      <p:graphicFrame>
        <p:nvGraphicFramePr>
          <p:cNvPr id="8" name="Table 7">
            <a:extLst>
              <a:ext uri="{FF2B5EF4-FFF2-40B4-BE49-F238E27FC236}">
                <a16:creationId xmlns:a16="http://schemas.microsoft.com/office/drawing/2014/main" id="{406181BE-F63A-2A82-C9AB-AEE47F61A38F}"/>
              </a:ext>
            </a:extLst>
          </p:cNvPr>
          <p:cNvGraphicFramePr>
            <a:graphicFrameLocks noGrp="1"/>
          </p:cNvGraphicFramePr>
          <p:nvPr>
            <p:extLst>
              <p:ext uri="{D42A27DB-BD31-4B8C-83A1-F6EECF244321}">
                <p14:modId xmlns:p14="http://schemas.microsoft.com/office/powerpoint/2010/main" val="1907621450"/>
              </p:ext>
            </p:extLst>
          </p:nvPr>
        </p:nvGraphicFramePr>
        <p:xfrm>
          <a:off x="1290487" y="3709924"/>
          <a:ext cx="5756784" cy="304800"/>
        </p:xfrm>
        <a:graphic>
          <a:graphicData uri="http://schemas.openxmlformats.org/drawingml/2006/table">
            <a:tbl>
              <a:tblPr firstRow="1" bandRow="1">
                <a:tableStyleId>{5C22544A-7EE6-4342-B048-85BDC9FD1C3A}</a:tableStyleId>
              </a:tblPr>
              <a:tblGrid>
                <a:gridCol w="5756784">
                  <a:extLst>
                    <a:ext uri="{9D8B030D-6E8A-4147-A177-3AD203B41FA5}">
                      <a16:colId xmlns:a16="http://schemas.microsoft.com/office/drawing/2014/main" val="30918326"/>
                    </a:ext>
                  </a:extLst>
                </a:gridCol>
              </a:tblGrid>
              <a:tr h="231503">
                <a:tc>
                  <a:txBody>
                    <a:bodyPr/>
                    <a:lstStyle/>
                    <a:p>
                      <a:pPr algn="ctr"/>
                      <a:r>
                        <a:rPr lang="en-IN" sz="1400" i="1" dirty="0">
                          <a:solidFill>
                            <a:schemeClr val="tx1"/>
                          </a:solidFill>
                        </a:rPr>
                        <a:t>Example of 2nd Normal Form: Fully functionally dependent on primary key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13738936"/>
                  </a:ext>
                </a:extLst>
              </a:tr>
            </a:tbl>
          </a:graphicData>
        </a:graphic>
      </p:graphicFrame>
      <p:pic>
        <p:nvPicPr>
          <p:cNvPr id="11" name="Picture 10">
            <a:extLst>
              <a:ext uri="{FF2B5EF4-FFF2-40B4-BE49-F238E27FC236}">
                <a16:creationId xmlns:a16="http://schemas.microsoft.com/office/drawing/2014/main" id="{FB149046-D1EC-C85E-FDE1-A4341189709F}"/>
              </a:ext>
            </a:extLst>
          </p:cNvPr>
          <p:cNvPicPr>
            <a:picLocks noChangeAspect="1"/>
          </p:cNvPicPr>
          <p:nvPr/>
        </p:nvPicPr>
        <p:blipFill>
          <a:blip r:embed="rId2"/>
          <a:stretch>
            <a:fillRect/>
          </a:stretch>
        </p:blipFill>
        <p:spPr>
          <a:xfrm>
            <a:off x="1319753" y="4247534"/>
            <a:ext cx="5675898" cy="855407"/>
          </a:xfrm>
          <a:prstGeom prst="rect">
            <a:avLst/>
          </a:prstGeom>
        </p:spPr>
      </p:pic>
      <p:pic>
        <p:nvPicPr>
          <p:cNvPr id="15" name="Picture 14">
            <a:extLst>
              <a:ext uri="{FF2B5EF4-FFF2-40B4-BE49-F238E27FC236}">
                <a16:creationId xmlns:a16="http://schemas.microsoft.com/office/drawing/2014/main" id="{39B44812-B3A2-7114-D23E-8E6F662EAC72}"/>
              </a:ext>
            </a:extLst>
          </p:cNvPr>
          <p:cNvPicPr>
            <a:picLocks noChangeAspect="1"/>
          </p:cNvPicPr>
          <p:nvPr/>
        </p:nvPicPr>
        <p:blipFill>
          <a:blip r:embed="rId3"/>
          <a:stretch>
            <a:fillRect/>
          </a:stretch>
        </p:blipFill>
        <p:spPr>
          <a:xfrm>
            <a:off x="1238868" y="2481207"/>
            <a:ext cx="5756783" cy="995907"/>
          </a:xfrm>
          <a:prstGeom prst="rect">
            <a:avLst/>
          </a:prstGeom>
        </p:spPr>
      </p:pic>
    </p:spTree>
    <p:extLst>
      <p:ext uri="{BB962C8B-B14F-4D97-AF65-F5344CB8AC3E}">
        <p14:creationId xmlns:p14="http://schemas.microsoft.com/office/powerpoint/2010/main" val="1080631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F5B4A070-71C6-B3BD-0165-8AFF6C4521C5}"/>
              </a:ext>
            </a:extLst>
          </p:cNvPr>
          <p:cNvSpPr txBox="1">
            <a:spLocks/>
          </p:cNvSpPr>
          <p:nvPr/>
        </p:nvSpPr>
        <p:spPr bwMode="blackWhite">
          <a:xfrm>
            <a:off x="1319753" y="325752"/>
            <a:ext cx="8058811" cy="512448"/>
          </a:xfrm>
          <a:prstGeom prst="rect">
            <a:avLst/>
          </a:prstGeom>
          <a:noFill/>
          <a:ln w="38100" cap="sq">
            <a:noFill/>
            <a:miter lim="800000"/>
          </a:ln>
          <a:effectLst>
            <a:outerShdw blurRad="63500" sx="102000" sy="102000" algn="ctr" rotWithShape="0">
              <a:prstClr val="black">
                <a:alpha val="40000"/>
              </a:prstClr>
            </a:outerShdw>
          </a:effectLst>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3600" b="1" i="1" u="none" strike="noStrike" kern="1200" cap="none" spc="0" normalizeH="0" baseline="0" noProof="0">
                <a:ln>
                  <a:noFill/>
                </a:ln>
                <a:solidFill>
                  <a:srgbClr val="C9B991"/>
                </a:solidFill>
                <a:effectLst/>
                <a:uLnTx/>
                <a:uFillTx/>
                <a:latin typeface="Acumin Pro ExtraCondensed" panose="020B0508020202020204" pitchFamily="34" charset="77"/>
                <a:ea typeface="+mj-ea"/>
                <a:cs typeface="+mj-cs"/>
              </a:rPr>
              <a:t>Database Implementation</a:t>
            </a:r>
          </a:p>
        </p:txBody>
      </p:sp>
      <p:sp>
        <p:nvSpPr>
          <p:cNvPr id="2" name="TextBox 1">
            <a:extLst>
              <a:ext uri="{FF2B5EF4-FFF2-40B4-BE49-F238E27FC236}">
                <a16:creationId xmlns:a16="http://schemas.microsoft.com/office/drawing/2014/main" id="{DBA89FA9-80DB-DE9C-6F07-28CA91F994B6}"/>
              </a:ext>
            </a:extLst>
          </p:cNvPr>
          <p:cNvSpPr txBox="1"/>
          <p:nvPr/>
        </p:nvSpPr>
        <p:spPr>
          <a:xfrm>
            <a:off x="11633200" y="6375400"/>
            <a:ext cx="274434" cy="307777"/>
          </a:xfrm>
          <a:prstGeom prst="rect">
            <a:avLst/>
          </a:prstGeom>
          <a:noFill/>
        </p:spPr>
        <p:txBody>
          <a:bodyPr wrap="none" rtlCol="0">
            <a:spAutoFit/>
          </a:bodyPr>
          <a:lstStyle/>
          <a:p>
            <a:r>
              <a:rPr lang="en-US" sz="1400">
                <a:solidFill>
                  <a:schemeClr val="bg1">
                    <a:lumMod val="50000"/>
                  </a:schemeClr>
                </a:solidFill>
                <a:latin typeface="Times New Roman" panose="02020603050405020304" pitchFamily="18" charset="0"/>
                <a:cs typeface="Times New Roman" panose="02020603050405020304" pitchFamily="18" charset="0"/>
              </a:rPr>
              <a:t>4</a:t>
            </a:r>
            <a:endParaRPr lang="en-US">
              <a:solidFill>
                <a:schemeClr val="bg1">
                  <a:lumMod val="50000"/>
                </a:schemeClr>
              </a:solidFill>
              <a:latin typeface="Times New Roman" panose="02020603050405020304" pitchFamily="18" charset="0"/>
              <a:cs typeface="Times New Roman" panose="02020603050405020304" pitchFamily="18" charset="0"/>
            </a:endParaRPr>
          </a:p>
        </p:txBody>
      </p:sp>
      <p:graphicFrame>
        <p:nvGraphicFramePr>
          <p:cNvPr id="3" name="Table 5">
            <a:extLst>
              <a:ext uri="{FF2B5EF4-FFF2-40B4-BE49-F238E27FC236}">
                <a16:creationId xmlns:a16="http://schemas.microsoft.com/office/drawing/2014/main" id="{50E1221E-96F4-EDED-F40A-AD174D38A13C}"/>
              </a:ext>
            </a:extLst>
          </p:cNvPr>
          <p:cNvGraphicFramePr>
            <a:graphicFrameLocks noGrp="1"/>
          </p:cNvGraphicFramePr>
          <p:nvPr>
            <p:extLst>
              <p:ext uri="{D42A27DB-BD31-4B8C-83A1-F6EECF244321}">
                <p14:modId xmlns:p14="http://schemas.microsoft.com/office/powerpoint/2010/main" val="2120870784"/>
              </p:ext>
            </p:extLst>
          </p:nvPr>
        </p:nvGraphicFramePr>
        <p:xfrm>
          <a:off x="1180783" y="1137951"/>
          <a:ext cx="9830433" cy="720197"/>
        </p:xfrm>
        <a:graphic>
          <a:graphicData uri="http://schemas.openxmlformats.org/drawingml/2006/table">
            <a:tbl>
              <a:tblPr firstRow="1" bandRow="1">
                <a:tableStyleId>{5C22544A-7EE6-4342-B048-85BDC9FD1C3A}</a:tableStyleId>
              </a:tblPr>
              <a:tblGrid>
                <a:gridCol w="9830433">
                  <a:extLst>
                    <a:ext uri="{9D8B030D-6E8A-4147-A177-3AD203B41FA5}">
                      <a16:colId xmlns:a16="http://schemas.microsoft.com/office/drawing/2014/main" val="30918326"/>
                    </a:ext>
                  </a:extLst>
                </a:gridCol>
              </a:tblGrid>
              <a:tr h="720197">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b="1" i="1" dirty="0">
                          <a:solidFill>
                            <a:schemeClr val="tx1"/>
                          </a:solidFill>
                          <a:latin typeface="Acumin Pro ExtraCondensed" panose="020B0508020202020204"/>
                        </a:rPr>
                        <a:t>14 tables in the relational database were imported to the SQL server using Table Data Import Wizard</a:t>
                      </a:r>
                      <a:endParaRPr lang="en-IN" sz="1800" b="1" i="1" dirty="0">
                        <a:solidFill>
                          <a:schemeClr val="tx1"/>
                        </a:solidFill>
                        <a:latin typeface="Acumin Pro ExtraCondensed" panose="020B0508020202020204"/>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3738936"/>
                  </a:ext>
                </a:extLst>
              </a:tr>
            </a:tbl>
          </a:graphicData>
        </a:graphic>
      </p:graphicFrame>
      <p:sp>
        <p:nvSpPr>
          <p:cNvPr id="7" name="Rectangle 6">
            <a:extLst>
              <a:ext uri="{FF2B5EF4-FFF2-40B4-BE49-F238E27FC236}">
                <a16:creationId xmlns:a16="http://schemas.microsoft.com/office/drawing/2014/main" id="{E947B165-8504-D207-87CF-14CFBDFB1BBA}"/>
              </a:ext>
            </a:extLst>
          </p:cNvPr>
          <p:cNvSpPr/>
          <p:nvPr/>
        </p:nvSpPr>
        <p:spPr>
          <a:xfrm>
            <a:off x="1319751" y="1999271"/>
            <a:ext cx="6723035" cy="37207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9" name="Picture 8">
            <a:extLst>
              <a:ext uri="{FF2B5EF4-FFF2-40B4-BE49-F238E27FC236}">
                <a16:creationId xmlns:a16="http://schemas.microsoft.com/office/drawing/2014/main" id="{BE717106-71C2-96E8-5F29-1A92E4851F7F}"/>
              </a:ext>
            </a:extLst>
          </p:cNvPr>
          <p:cNvPicPr>
            <a:picLocks noChangeAspect="1"/>
          </p:cNvPicPr>
          <p:nvPr/>
        </p:nvPicPr>
        <p:blipFill>
          <a:blip r:embed="rId2"/>
          <a:stretch>
            <a:fillRect/>
          </a:stretch>
        </p:blipFill>
        <p:spPr>
          <a:xfrm>
            <a:off x="1721759" y="2550050"/>
            <a:ext cx="6037006" cy="3015007"/>
          </a:xfrm>
          <a:prstGeom prst="rect">
            <a:avLst/>
          </a:prstGeom>
        </p:spPr>
      </p:pic>
      <p:graphicFrame>
        <p:nvGraphicFramePr>
          <p:cNvPr id="10" name="Table 9">
            <a:extLst>
              <a:ext uri="{FF2B5EF4-FFF2-40B4-BE49-F238E27FC236}">
                <a16:creationId xmlns:a16="http://schemas.microsoft.com/office/drawing/2014/main" id="{C85E4F00-6EBB-1FCD-165F-B3A8F90327F9}"/>
              </a:ext>
            </a:extLst>
          </p:cNvPr>
          <p:cNvGraphicFramePr>
            <a:graphicFrameLocks noGrp="1"/>
          </p:cNvGraphicFramePr>
          <p:nvPr>
            <p:extLst>
              <p:ext uri="{D42A27DB-BD31-4B8C-83A1-F6EECF244321}">
                <p14:modId xmlns:p14="http://schemas.microsoft.com/office/powerpoint/2010/main" val="978312033"/>
              </p:ext>
            </p:extLst>
          </p:nvPr>
        </p:nvGraphicFramePr>
        <p:xfrm>
          <a:off x="1651711" y="2073647"/>
          <a:ext cx="6107054" cy="335280"/>
        </p:xfrm>
        <a:graphic>
          <a:graphicData uri="http://schemas.openxmlformats.org/drawingml/2006/table">
            <a:tbl>
              <a:tblPr firstRow="1" bandRow="1">
                <a:tableStyleId>{5C22544A-7EE6-4342-B048-85BDC9FD1C3A}</a:tableStyleId>
              </a:tblPr>
              <a:tblGrid>
                <a:gridCol w="6107054">
                  <a:extLst>
                    <a:ext uri="{9D8B030D-6E8A-4147-A177-3AD203B41FA5}">
                      <a16:colId xmlns:a16="http://schemas.microsoft.com/office/drawing/2014/main" val="30918326"/>
                    </a:ext>
                  </a:extLst>
                </a:gridCol>
              </a:tblGrid>
              <a:tr h="231503">
                <a:tc>
                  <a:txBody>
                    <a:bodyPr/>
                    <a:lstStyle/>
                    <a:p>
                      <a:pPr algn="ctr"/>
                      <a:r>
                        <a:rPr lang="en-IN" sz="1600" i="1" dirty="0">
                          <a:solidFill>
                            <a:schemeClr val="tx1"/>
                          </a:solidFill>
                        </a:rPr>
                        <a:t>Data Table Import Wizard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13738936"/>
                  </a:ext>
                </a:extLst>
              </a:tr>
            </a:tbl>
          </a:graphicData>
        </a:graphic>
      </p:graphicFrame>
    </p:spTree>
    <p:extLst>
      <p:ext uri="{BB962C8B-B14F-4D97-AF65-F5344CB8AC3E}">
        <p14:creationId xmlns:p14="http://schemas.microsoft.com/office/powerpoint/2010/main" val="205140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1191</Words>
  <Application>Microsoft Office PowerPoint</Application>
  <PresentationFormat>Widescreen</PresentationFormat>
  <Paragraphs>157</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Acumin Pro</vt:lpstr>
      <vt:lpstr>Acumin Pro ExtraCondensed</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Kamat, Pratik Suhas</dc:creator>
  <cp:lastModifiedBy>Satpathi, Anushila</cp:lastModifiedBy>
  <cp:revision>2</cp:revision>
  <dcterms:created xsi:type="dcterms:W3CDTF">2022-10-02T19:05:13Z</dcterms:created>
  <dcterms:modified xsi:type="dcterms:W3CDTF">2022-10-06T03:34:18Z</dcterms:modified>
</cp:coreProperties>
</file>