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handoutMasterIdLst>
    <p:handoutMasterId r:id="rId30"/>
  </p:handoutMasterIdLst>
  <p:sldIdLst>
    <p:sldId id="294" r:id="rId2"/>
    <p:sldId id="296" r:id="rId3"/>
    <p:sldId id="295" r:id="rId4"/>
    <p:sldId id="298" r:id="rId5"/>
    <p:sldId id="297" r:id="rId6"/>
    <p:sldId id="299" r:id="rId7"/>
    <p:sldId id="314" r:id="rId8"/>
    <p:sldId id="300" r:id="rId9"/>
    <p:sldId id="301" r:id="rId10"/>
    <p:sldId id="302" r:id="rId11"/>
    <p:sldId id="303" r:id="rId12"/>
    <p:sldId id="304" r:id="rId13"/>
    <p:sldId id="316" r:id="rId14"/>
    <p:sldId id="317" r:id="rId15"/>
    <p:sldId id="320" r:id="rId16"/>
    <p:sldId id="305" r:id="rId17"/>
    <p:sldId id="306" r:id="rId18"/>
    <p:sldId id="319" r:id="rId19"/>
    <p:sldId id="322" r:id="rId20"/>
    <p:sldId id="307" r:id="rId21"/>
    <p:sldId id="308" r:id="rId22"/>
    <p:sldId id="309" r:id="rId23"/>
    <p:sldId id="321" r:id="rId24"/>
    <p:sldId id="310" r:id="rId25"/>
    <p:sldId id="311" r:id="rId26"/>
    <p:sldId id="312" r:id="rId27"/>
    <p:sldId id="313" r:id="rId2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C2735D5-5CD7-B1E1-1258-6FBBA0F062C2}" name="Mrinmoy Dalal" initials="MD" userId="c02b22a9ea9a866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528E5B-DEB1-43DA-ADA9-88AB9387FB84}" v="42" dt="2022-08-01T23:10:17.979"/>
    <p1510:client id="{459A6B7E-56BD-4131-8C67-BC37CEF3DBC2}" v="863" dt="2022-08-02T00:12:31.265"/>
    <p1510:client id="{56BC2B88-CF26-44FE-A1DD-D52013F64B50}" v="2286" dt="2022-08-02T03:51:25.429"/>
    <p1510:client id="{5F071DB6-613A-46FA-9ACC-AFC278FCB92A}" v="2" dt="2022-08-02T00:11:43.251"/>
    <p1510:client id="{6FD5DBBD-7D7C-49E9-8D8E-8E1300446548}" v="785" dt="2022-08-02T00:51:02.778"/>
    <p1510:client id="{7D28509D-C4A2-4CAC-9765-8EDF6550FE63}" v="52" dt="2022-08-02T00:49:57.431"/>
    <p1510:client id="{BE8F25BE-9C0C-4AF9-9E16-834910DA9D3D}" v="35" dt="2022-08-01T23:48:58.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39" autoAdjust="0"/>
    <p:restoredTop sz="83918" autoAdjust="0"/>
  </p:normalViewPr>
  <p:slideViewPr>
    <p:cSldViewPr snapToGrid="0">
      <p:cViewPr varScale="1">
        <p:scale>
          <a:sx n="112" d="100"/>
          <a:sy n="112" d="100"/>
        </p:scale>
        <p:origin x="732"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B9108449-520A-4073-BF08-B4631681BFAE}" type="datetimeFigureOut">
              <a:rPr lang="en-US" smtClean="0"/>
              <a:t>08/01/22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45AB1CC1-1EFC-4C1C-961B-4DD1344ABF9E}" type="slidenum">
              <a:rPr lang="en-US" smtClean="0"/>
              <a:t>‹#›</a:t>
            </a:fld>
            <a:endParaRPr lang="en-US"/>
          </a:p>
        </p:txBody>
      </p:sp>
    </p:spTree>
    <p:extLst>
      <p:ext uri="{BB962C8B-B14F-4D97-AF65-F5344CB8AC3E}">
        <p14:creationId xmlns:p14="http://schemas.microsoft.com/office/powerpoint/2010/main" val="390018645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1T23:48:14.7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50,'18'1,"16"-1,0-1,-1-1,56-11,-31 1,0 3,1 2,101 1,-12 6,-127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1T23:48:16.7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26,'28'-1,"0"-2,28-6,-27 4,53-3,239 9,-300-1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6419F99-14A1-4226-8B81-6D99BAC3D153}" type="datetimeFigureOut">
              <a:rPr lang="en-US" smtClean="0"/>
              <a:t>08/01/22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C11DF8B-36AC-4604-BDFA-8004E8237970}" type="slidenum">
              <a:rPr lang="en-US" smtClean="0"/>
              <a:t>‹#›</a:t>
            </a:fld>
            <a:endParaRPr lang="en-US"/>
          </a:p>
        </p:txBody>
      </p:sp>
    </p:spTree>
    <p:extLst>
      <p:ext uri="{BB962C8B-B14F-4D97-AF65-F5344CB8AC3E}">
        <p14:creationId xmlns:p14="http://schemas.microsoft.com/office/powerpoint/2010/main" val="281711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Jason: 3-5, 21-24</a:t>
            </a:r>
          </a:p>
          <a:p>
            <a:r>
              <a:rPr lang="en-IN" dirty="0"/>
              <a:t>Mrin: 7 – 11</a:t>
            </a:r>
          </a:p>
          <a:p>
            <a:r>
              <a:rPr lang="en-IN" dirty="0" err="1"/>
              <a:t>Chethan</a:t>
            </a:r>
            <a:r>
              <a:rPr lang="en-IN" dirty="0"/>
              <a:t>: 12 – 15</a:t>
            </a:r>
          </a:p>
          <a:p>
            <a:r>
              <a:rPr lang="en-IN" dirty="0"/>
              <a:t>Madhu: 16 – 20</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5C11DF8B-36AC-4604-BDFA-8004E8237970}" type="slidenum">
              <a:rPr lang="en-US" smtClean="0"/>
              <a:t>2</a:t>
            </a:fld>
            <a:endParaRPr lang="en-US"/>
          </a:p>
        </p:txBody>
      </p:sp>
    </p:spTree>
    <p:extLst>
      <p:ext uri="{BB962C8B-B14F-4D97-AF65-F5344CB8AC3E}">
        <p14:creationId xmlns:p14="http://schemas.microsoft.com/office/powerpoint/2010/main" val="169594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11DF8B-36AC-4604-BDFA-8004E8237970}" type="slidenum">
              <a:rPr lang="en-US" smtClean="0"/>
              <a:t>10</a:t>
            </a:fld>
            <a:endParaRPr lang="en-US"/>
          </a:p>
        </p:txBody>
      </p:sp>
    </p:spTree>
    <p:extLst>
      <p:ext uri="{BB962C8B-B14F-4D97-AF65-F5344CB8AC3E}">
        <p14:creationId xmlns:p14="http://schemas.microsoft.com/office/powerpoint/2010/main" val="67167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5C11DF8B-36AC-4604-BDFA-8004E8237970}" type="slidenum">
              <a:rPr lang="en-US" smtClean="0"/>
              <a:t>16</a:t>
            </a:fld>
            <a:endParaRPr lang="en-US"/>
          </a:p>
        </p:txBody>
      </p:sp>
    </p:spTree>
    <p:extLst>
      <p:ext uri="{BB962C8B-B14F-4D97-AF65-F5344CB8AC3E}">
        <p14:creationId xmlns:p14="http://schemas.microsoft.com/office/powerpoint/2010/main" val="404527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5C11DF8B-36AC-4604-BDFA-8004E8237970}" type="slidenum">
              <a:rPr lang="en-US" smtClean="0"/>
              <a:t>17</a:t>
            </a:fld>
            <a:endParaRPr lang="en-US"/>
          </a:p>
        </p:txBody>
      </p:sp>
    </p:spTree>
    <p:extLst>
      <p:ext uri="{BB962C8B-B14F-4D97-AF65-F5344CB8AC3E}">
        <p14:creationId xmlns:p14="http://schemas.microsoft.com/office/powerpoint/2010/main" val="195839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5C11DF8B-36AC-4604-BDFA-8004E8237970}" type="slidenum">
              <a:rPr lang="en-US" smtClean="0"/>
              <a:t>18</a:t>
            </a:fld>
            <a:endParaRPr lang="en-US"/>
          </a:p>
        </p:txBody>
      </p:sp>
    </p:spTree>
    <p:extLst>
      <p:ext uri="{BB962C8B-B14F-4D97-AF65-F5344CB8AC3E}">
        <p14:creationId xmlns:p14="http://schemas.microsoft.com/office/powerpoint/2010/main" val="3990544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5C11DF8B-36AC-4604-BDFA-8004E8237970}" type="slidenum">
              <a:rPr lang="en-US" smtClean="0"/>
              <a:t>19</a:t>
            </a:fld>
            <a:endParaRPr lang="en-US"/>
          </a:p>
        </p:txBody>
      </p:sp>
    </p:spTree>
    <p:extLst>
      <p:ext uri="{BB962C8B-B14F-4D97-AF65-F5344CB8AC3E}">
        <p14:creationId xmlns:p14="http://schemas.microsoft.com/office/powerpoint/2010/main" val="1269821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5C11DF8B-36AC-4604-BDFA-8004E8237970}" type="slidenum">
              <a:rPr lang="en-US" smtClean="0"/>
              <a:t>20</a:t>
            </a:fld>
            <a:endParaRPr lang="en-US"/>
          </a:p>
        </p:txBody>
      </p:sp>
    </p:spTree>
    <p:extLst>
      <p:ext uri="{BB962C8B-B14F-4D97-AF65-F5344CB8AC3E}">
        <p14:creationId xmlns:p14="http://schemas.microsoft.com/office/powerpoint/2010/main" val="4257010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23A9A-4F21-4904-B87C-AD8CAC18619B}" type="datetime1">
              <a:rPr lang="en-US" smtClean="0"/>
              <a:t>08/01/22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6F76E-5CC1-4279-B6C1-1F18E54A0F71}" type="slidenum">
              <a:rPr lang="en-US" smtClean="0"/>
              <a:t>‹#›</a:t>
            </a:fld>
            <a:endParaRPr lang="en-US"/>
          </a:p>
        </p:txBody>
      </p:sp>
    </p:spTree>
    <p:extLst>
      <p:ext uri="{BB962C8B-B14F-4D97-AF65-F5344CB8AC3E}">
        <p14:creationId xmlns:p14="http://schemas.microsoft.com/office/powerpoint/2010/main" val="137795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D8F4B-CBA4-4F03-A117-D95C6138F543}" type="datetime1">
              <a:rPr lang="en-US" smtClean="0"/>
              <a:t>08/01/22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6F76E-5CC1-4279-B6C1-1F18E54A0F71}" type="slidenum">
              <a:rPr lang="en-US" smtClean="0"/>
              <a:t>‹#›</a:t>
            </a:fld>
            <a:endParaRPr lang="en-US"/>
          </a:p>
        </p:txBody>
      </p:sp>
    </p:spTree>
    <p:extLst>
      <p:ext uri="{BB962C8B-B14F-4D97-AF65-F5344CB8AC3E}">
        <p14:creationId xmlns:p14="http://schemas.microsoft.com/office/powerpoint/2010/main" val="265302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8F4DC-2220-4EA9-861D-284A7539BB9A}" type="datetime1">
              <a:rPr lang="en-US" smtClean="0"/>
              <a:t>08/01/22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6F76E-5CC1-4279-B6C1-1F18E54A0F71}" type="slidenum">
              <a:rPr lang="en-US" smtClean="0"/>
              <a:t>‹#›</a:t>
            </a:fld>
            <a:endParaRPr lang="en-US"/>
          </a:p>
        </p:txBody>
      </p:sp>
    </p:spTree>
    <p:extLst>
      <p:ext uri="{BB962C8B-B14F-4D97-AF65-F5344CB8AC3E}">
        <p14:creationId xmlns:p14="http://schemas.microsoft.com/office/powerpoint/2010/main" val="254067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29850-CB6A-474D-929B-538CB77506EC}" type="datetime1">
              <a:rPr lang="en-US" smtClean="0"/>
              <a:t>08/01/22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6F76E-5CC1-4279-B6C1-1F18E54A0F71}" type="slidenum">
              <a:rPr lang="en-US" smtClean="0"/>
              <a:t>‹#›</a:t>
            </a:fld>
            <a:endParaRPr lang="en-US"/>
          </a:p>
        </p:txBody>
      </p:sp>
    </p:spTree>
    <p:extLst>
      <p:ext uri="{BB962C8B-B14F-4D97-AF65-F5344CB8AC3E}">
        <p14:creationId xmlns:p14="http://schemas.microsoft.com/office/powerpoint/2010/main" val="21733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0D974-E5D0-49CB-A8E7-94B609A6D9EB}" type="datetime1">
              <a:rPr lang="en-US" smtClean="0"/>
              <a:t>08/01/22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6F76E-5CC1-4279-B6C1-1F18E54A0F71}" type="slidenum">
              <a:rPr lang="en-US" smtClean="0"/>
              <a:t>‹#›</a:t>
            </a:fld>
            <a:endParaRPr lang="en-US"/>
          </a:p>
        </p:txBody>
      </p:sp>
    </p:spTree>
    <p:extLst>
      <p:ext uri="{BB962C8B-B14F-4D97-AF65-F5344CB8AC3E}">
        <p14:creationId xmlns:p14="http://schemas.microsoft.com/office/powerpoint/2010/main" val="330685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690347-E754-4DFE-93B5-432972599CE6}" type="datetime1">
              <a:rPr lang="en-US" smtClean="0"/>
              <a:t>08/01/22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6F76E-5CC1-4279-B6C1-1F18E54A0F71}" type="slidenum">
              <a:rPr lang="en-US" smtClean="0"/>
              <a:t>‹#›</a:t>
            </a:fld>
            <a:endParaRPr lang="en-US"/>
          </a:p>
        </p:txBody>
      </p:sp>
    </p:spTree>
    <p:extLst>
      <p:ext uri="{BB962C8B-B14F-4D97-AF65-F5344CB8AC3E}">
        <p14:creationId xmlns:p14="http://schemas.microsoft.com/office/powerpoint/2010/main" val="418727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1CF487-7762-4412-803D-6DD23E56FA43}" type="datetime1">
              <a:rPr lang="en-US" smtClean="0"/>
              <a:t>08/01/22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6F76E-5CC1-4279-B6C1-1F18E54A0F71}" type="slidenum">
              <a:rPr lang="en-US" smtClean="0"/>
              <a:t>‹#›</a:t>
            </a:fld>
            <a:endParaRPr lang="en-US"/>
          </a:p>
        </p:txBody>
      </p:sp>
    </p:spTree>
    <p:extLst>
      <p:ext uri="{BB962C8B-B14F-4D97-AF65-F5344CB8AC3E}">
        <p14:creationId xmlns:p14="http://schemas.microsoft.com/office/powerpoint/2010/main" val="36709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4340" y="365125"/>
            <a:ext cx="9456420" cy="701675"/>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9EC8B-BAC4-4931-A563-F2C1CA027EC4}" type="datetime1">
              <a:rPr lang="en-US" smtClean="0"/>
              <a:t>08/01/22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16F76E-5CC1-4279-B6C1-1F18E54A0F71}" type="slidenum">
              <a:rPr lang="en-US" smtClean="0"/>
              <a:t>‹#›</a:t>
            </a:fld>
            <a:endParaRPr lang="en-US"/>
          </a:p>
        </p:txBody>
      </p:sp>
    </p:spTree>
    <p:extLst>
      <p:ext uri="{BB962C8B-B14F-4D97-AF65-F5344CB8AC3E}">
        <p14:creationId xmlns:p14="http://schemas.microsoft.com/office/powerpoint/2010/main" val="18037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9CFFE-1660-46AC-9BF1-C0128BACCC22}" type="datetime1">
              <a:rPr lang="en-US" smtClean="0"/>
              <a:t>08/01/22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16F76E-5CC1-4279-B6C1-1F18E54A0F71}" type="slidenum">
              <a:rPr lang="en-US" smtClean="0"/>
              <a:t>‹#›</a:t>
            </a:fld>
            <a:endParaRPr lang="en-US"/>
          </a:p>
        </p:txBody>
      </p:sp>
      <p:sp>
        <p:nvSpPr>
          <p:cNvPr id="5" name="Rectangle 4">
            <a:extLst>
              <a:ext uri="{FF2B5EF4-FFF2-40B4-BE49-F238E27FC236}">
                <a16:creationId xmlns:a16="http://schemas.microsoft.com/office/drawing/2014/main" id="{22ED3510-0011-9DBE-2A20-F07A6FA6A8DF}"/>
              </a:ext>
            </a:extLst>
          </p:cNvPr>
          <p:cNvSpPr/>
          <p:nvPr userDrawn="1"/>
        </p:nvSpPr>
        <p:spPr>
          <a:xfrm rot="19318267">
            <a:off x="2590800" y="2186940"/>
            <a:ext cx="6865620" cy="2156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800" b="1" dirty="0">
                <a:solidFill>
                  <a:schemeClr val="bg1">
                    <a:lumMod val="95000"/>
                  </a:schemeClr>
                </a:solidFill>
              </a:rPr>
              <a:t>DRAFT</a:t>
            </a:r>
          </a:p>
        </p:txBody>
      </p:sp>
    </p:spTree>
    <p:extLst>
      <p:ext uri="{BB962C8B-B14F-4D97-AF65-F5344CB8AC3E}">
        <p14:creationId xmlns:p14="http://schemas.microsoft.com/office/powerpoint/2010/main" val="2607618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81CFD-3468-411A-8236-671A0D5B9E21}" type="datetime1">
              <a:rPr lang="en-US" smtClean="0"/>
              <a:t>08/01/22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6F76E-5CC1-4279-B6C1-1F18E54A0F71}" type="slidenum">
              <a:rPr lang="en-US" smtClean="0"/>
              <a:t>‹#›</a:t>
            </a:fld>
            <a:endParaRPr lang="en-US"/>
          </a:p>
        </p:txBody>
      </p:sp>
    </p:spTree>
    <p:extLst>
      <p:ext uri="{BB962C8B-B14F-4D97-AF65-F5344CB8AC3E}">
        <p14:creationId xmlns:p14="http://schemas.microsoft.com/office/powerpoint/2010/main" val="64522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BF4484-3433-4CCA-B612-5CC2A0898D87}" type="datetime1">
              <a:rPr lang="en-US" smtClean="0"/>
              <a:t>08/01/22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6F76E-5CC1-4279-B6C1-1F18E54A0F71}" type="slidenum">
              <a:rPr lang="en-US" smtClean="0"/>
              <a:t>‹#›</a:t>
            </a:fld>
            <a:endParaRPr lang="en-US"/>
          </a:p>
        </p:txBody>
      </p:sp>
    </p:spTree>
    <p:extLst>
      <p:ext uri="{BB962C8B-B14F-4D97-AF65-F5344CB8AC3E}">
        <p14:creationId xmlns:p14="http://schemas.microsoft.com/office/powerpoint/2010/main" val="333315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A70E8-2B1A-44FB-AC70-AD81BB199AFC}" type="datetime1">
              <a:rPr lang="en-US" smtClean="0"/>
              <a:t>08/01/22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6F76E-5CC1-4279-B6C1-1F18E54A0F71}" type="slidenum">
              <a:rPr lang="en-US" smtClean="0"/>
              <a:t>‹#›</a:t>
            </a:fld>
            <a:endParaRPr lang="en-US"/>
          </a:p>
        </p:txBody>
      </p:sp>
      <p:pic>
        <p:nvPicPr>
          <p:cNvPr id="7" name="Picture 6">
            <a:extLst>
              <a:ext uri="{FF2B5EF4-FFF2-40B4-BE49-F238E27FC236}">
                <a16:creationId xmlns:a16="http://schemas.microsoft.com/office/drawing/2014/main" id="{D4BA6CA5-34B7-F86A-3F0D-A2D975BEF118}"/>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1393" t="29152" r="-2726" b="33085"/>
          <a:stretch/>
        </p:blipFill>
        <p:spPr>
          <a:xfrm>
            <a:off x="10186240" y="185738"/>
            <a:ext cx="1776719" cy="644388"/>
          </a:xfrm>
          <a:prstGeom prst="rect">
            <a:avLst/>
          </a:prstGeom>
        </p:spPr>
      </p:pic>
    </p:spTree>
    <p:extLst>
      <p:ext uri="{BB962C8B-B14F-4D97-AF65-F5344CB8AC3E}">
        <p14:creationId xmlns:p14="http://schemas.microsoft.com/office/powerpoint/2010/main" val="2760663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customXml" Target="../ink/ink2.xml"/><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customXml" Target="../ink/ink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6628" y="2263580"/>
            <a:ext cx="5087232" cy="1645041"/>
          </a:xfrm>
        </p:spPr>
        <p:txBody>
          <a:bodyPr anchor="t">
            <a:normAutofit/>
          </a:bodyPr>
          <a:lstStyle/>
          <a:p>
            <a:pPr algn="l"/>
            <a:r>
              <a:rPr lang="en-US" sz="4000" b="1" dirty="0">
                <a:solidFill>
                  <a:schemeClr val="bg1"/>
                </a:solidFill>
                <a:latin typeface="Garamond" panose="02020404030301010803" pitchFamily="18" charset="0"/>
              </a:rPr>
              <a:t>Android Apps &amp; You</a:t>
            </a:r>
          </a:p>
        </p:txBody>
      </p:sp>
      <p:sp>
        <p:nvSpPr>
          <p:cNvPr id="3" name="Subtitle 2"/>
          <p:cNvSpPr>
            <a:spLocks noGrp="1"/>
          </p:cNvSpPr>
          <p:nvPr>
            <p:ph type="subTitle" idx="1"/>
          </p:nvPr>
        </p:nvSpPr>
        <p:spPr>
          <a:xfrm>
            <a:off x="6858000" y="3086100"/>
            <a:ext cx="4533878" cy="1302141"/>
          </a:xfrm>
        </p:spPr>
        <p:txBody>
          <a:bodyPr anchor="t">
            <a:normAutofit fontScale="92500" lnSpcReduction="20000"/>
          </a:bodyPr>
          <a:lstStyle/>
          <a:p>
            <a:pPr algn="l"/>
            <a:r>
              <a:rPr lang="en-US" sz="1900" dirty="0" err="1">
                <a:solidFill>
                  <a:schemeClr val="bg1"/>
                </a:solidFill>
                <a:latin typeface="Garamond" panose="02020404030301010803" pitchFamily="18" charset="0"/>
              </a:rPr>
              <a:t>Madhulika</a:t>
            </a:r>
            <a:r>
              <a:rPr lang="en-US" sz="1900" dirty="0">
                <a:solidFill>
                  <a:schemeClr val="bg1"/>
                </a:solidFill>
                <a:latin typeface="Garamond" panose="02020404030301010803" pitchFamily="18" charset="0"/>
              </a:rPr>
              <a:t> </a:t>
            </a:r>
            <a:r>
              <a:rPr lang="en-US" sz="1900" dirty="0" err="1">
                <a:solidFill>
                  <a:schemeClr val="bg1"/>
                </a:solidFill>
                <a:latin typeface="Garamond" panose="02020404030301010803" pitchFamily="18" charset="0"/>
              </a:rPr>
              <a:t>Chilla</a:t>
            </a:r>
            <a:endParaRPr lang="en-US" sz="1900" dirty="0">
              <a:solidFill>
                <a:schemeClr val="bg1"/>
              </a:solidFill>
              <a:latin typeface="Garamond" panose="02020404030301010803" pitchFamily="18" charset="0"/>
            </a:endParaRPr>
          </a:p>
          <a:p>
            <a:pPr algn="l"/>
            <a:r>
              <a:rPr lang="en-US" sz="1900" dirty="0">
                <a:solidFill>
                  <a:schemeClr val="bg1"/>
                </a:solidFill>
                <a:latin typeface="Garamond" panose="02020404030301010803" pitchFamily="18" charset="0"/>
              </a:rPr>
              <a:t>Jason Crawford</a:t>
            </a:r>
          </a:p>
          <a:p>
            <a:pPr algn="l"/>
            <a:r>
              <a:rPr lang="en-US" sz="1900" dirty="0">
                <a:solidFill>
                  <a:schemeClr val="bg1"/>
                </a:solidFill>
                <a:latin typeface="Garamond" panose="02020404030301010803" pitchFamily="18" charset="0"/>
              </a:rPr>
              <a:t>Mrinmoy Dalal</a:t>
            </a:r>
          </a:p>
          <a:p>
            <a:pPr algn="l"/>
            <a:r>
              <a:rPr lang="en-US" sz="1900" dirty="0" err="1">
                <a:solidFill>
                  <a:schemeClr val="bg1"/>
                </a:solidFill>
                <a:latin typeface="Garamond" panose="02020404030301010803" pitchFamily="18" charset="0"/>
              </a:rPr>
              <a:t>Chethan</a:t>
            </a:r>
            <a:r>
              <a:rPr lang="en-US" sz="1900" dirty="0">
                <a:solidFill>
                  <a:schemeClr val="bg1"/>
                </a:solidFill>
                <a:latin typeface="Garamond" panose="02020404030301010803" pitchFamily="18" charset="0"/>
              </a:rPr>
              <a:t> Manjunath</a:t>
            </a:r>
          </a:p>
        </p:txBody>
      </p:sp>
      <p:sp>
        <p:nvSpPr>
          <p:cNvPr id="14"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 company name&#10;&#10;Description automatically generated"/>
          <p:cNvPicPr>
            <a:picLocks noChangeAspect="1"/>
          </p:cNvPicPr>
          <p:nvPr/>
        </p:nvPicPr>
        <p:blipFill rotWithShape="1">
          <a:blip r:embed="rId2" cstate="print">
            <a:extLst>
              <a:ext uri="{28A0092B-C50C-407E-A947-70E740481C1C}">
                <a14:useLocalDpi xmlns:a14="http://schemas.microsoft.com/office/drawing/2010/main" val="0"/>
              </a:ext>
            </a:extLst>
          </a:blip>
          <a:srcRect l="-1393" t="29152" r="-2726" b="33085"/>
          <a:stretch/>
        </p:blipFill>
        <p:spPr>
          <a:xfrm>
            <a:off x="419382" y="2010857"/>
            <a:ext cx="4047843" cy="1468115"/>
          </a:xfrm>
          <a:prstGeom prst="rect">
            <a:avLst/>
          </a:prstGeom>
        </p:spPr>
      </p:pic>
      <p:sp>
        <p:nvSpPr>
          <p:cNvPr id="32" name="Title 1">
            <a:extLst>
              <a:ext uri="{FF2B5EF4-FFF2-40B4-BE49-F238E27FC236}">
                <a16:creationId xmlns:a16="http://schemas.microsoft.com/office/drawing/2014/main" id="{5DA10690-33CA-894E-9A63-3009D4C5D539}"/>
              </a:ext>
            </a:extLst>
          </p:cNvPr>
          <p:cNvSpPr txBox="1">
            <a:spLocks/>
          </p:cNvSpPr>
          <p:nvPr/>
        </p:nvSpPr>
        <p:spPr>
          <a:xfrm>
            <a:off x="6746628" y="6172200"/>
            <a:ext cx="5631158" cy="441960"/>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40000"/>
              </a:lnSpc>
            </a:pPr>
            <a:r>
              <a:rPr lang="en-US" sz="2000" b="1" dirty="0">
                <a:solidFill>
                  <a:schemeClr val="bg1"/>
                </a:solidFill>
                <a:latin typeface="Garamond" panose="02020404030301010803" pitchFamily="18" charset="0"/>
              </a:rPr>
              <a:t>MGMT 58600 – Python Programming – Group 1</a:t>
            </a:r>
          </a:p>
        </p:txBody>
      </p:sp>
    </p:spTree>
    <p:extLst>
      <p:ext uri="{BB962C8B-B14F-4D97-AF65-F5344CB8AC3E}">
        <p14:creationId xmlns:p14="http://schemas.microsoft.com/office/powerpoint/2010/main" val="134075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dirty="0"/>
              <a:t>Analysis on Play Store Ratings</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10</a:t>
            </a:fld>
            <a:endParaRPr lang="en-US"/>
          </a:p>
        </p:txBody>
      </p:sp>
      <p:grpSp>
        <p:nvGrpSpPr>
          <p:cNvPr id="16" name="Group 15">
            <a:extLst>
              <a:ext uri="{FF2B5EF4-FFF2-40B4-BE49-F238E27FC236}">
                <a16:creationId xmlns:a16="http://schemas.microsoft.com/office/drawing/2014/main" id="{ECB910EB-FE71-500C-7749-F0703520CC06}"/>
              </a:ext>
            </a:extLst>
          </p:cNvPr>
          <p:cNvGrpSpPr/>
          <p:nvPr/>
        </p:nvGrpSpPr>
        <p:grpSpPr>
          <a:xfrm>
            <a:off x="511819" y="1788080"/>
            <a:ext cx="3238500" cy="3846989"/>
            <a:chOff x="358140" y="1812100"/>
            <a:chExt cx="3238500" cy="3846989"/>
          </a:xfrm>
        </p:grpSpPr>
        <p:pic>
          <p:nvPicPr>
            <p:cNvPr id="6" name="Picture 5">
              <a:extLst>
                <a:ext uri="{FF2B5EF4-FFF2-40B4-BE49-F238E27FC236}">
                  <a16:creationId xmlns:a16="http://schemas.microsoft.com/office/drawing/2014/main" id="{6EACF4A2-682B-48F2-289D-92D1C980D986}"/>
                </a:ext>
              </a:extLst>
            </p:cNvPr>
            <p:cNvPicPr>
              <a:picLocks noChangeAspect="1"/>
            </p:cNvPicPr>
            <p:nvPr/>
          </p:nvPicPr>
          <p:blipFill>
            <a:blip r:embed="rId3"/>
            <a:stretch>
              <a:fillRect/>
            </a:stretch>
          </p:blipFill>
          <p:spPr>
            <a:xfrm>
              <a:off x="358140" y="1812100"/>
              <a:ext cx="2997404" cy="2885123"/>
            </a:xfrm>
            <a:prstGeom prst="rect">
              <a:avLst/>
            </a:prstGeom>
          </p:spPr>
        </p:pic>
        <p:sp>
          <p:nvSpPr>
            <p:cNvPr id="7" name="Content Placeholder 2">
              <a:extLst>
                <a:ext uri="{FF2B5EF4-FFF2-40B4-BE49-F238E27FC236}">
                  <a16:creationId xmlns:a16="http://schemas.microsoft.com/office/drawing/2014/main" id="{19EBE63E-2389-0EA3-E444-DA9D364FA93B}"/>
                </a:ext>
              </a:extLst>
            </p:cNvPr>
            <p:cNvSpPr txBox="1">
              <a:spLocks/>
            </p:cNvSpPr>
            <p:nvPr/>
          </p:nvSpPr>
          <p:spPr>
            <a:xfrm>
              <a:off x="358140" y="4649192"/>
              <a:ext cx="3238500" cy="1009897"/>
            </a:xfrm>
            <a:prstGeom prst="rect">
              <a:avLst/>
            </a:prstGeom>
          </p:spPr>
          <p:txBody>
            <a:bodyPr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SzPct val="150000"/>
                <a:buNone/>
              </a:pPr>
              <a:r>
                <a:rPr lang="en-US" sz="1800" i="0" dirty="0">
                  <a:solidFill>
                    <a:srgbClr val="000000"/>
                  </a:solidFill>
                  <a:effectLst/>
                  <a:latin typeface="+mj-lt"/>
                </a:rPr>
                <a:t>Average app rating on the Play Store is: </a:t>
              </a:r>
              <a:r>
                <a:rPr lang="en-US" sz="1800" b="1" i="0" dirty="0">
                  <a:solidFill>
                    <a:srgbClr val="000000"/>
                  </a:solidFill>
                  <a:effectLst/>
                  <a:latin typeface="+mj-lt"/>
                </a:rPr>
                <a:t>4.17</a:t>
              </a:r>
              <a:r>
                <a:rPr lang="en-US" sz="1800" i="0" dirty="0">
                  <a:solidFill>
                    <a:srgbClr val="000000"/>
                  </a:solidFill>
                  <a:effectLst/>
                  <a:latin typeface="+mj-lt"/>
                </a:rPr>
                <a:t> which is relatively high indicating that the Play Store is faring relatively well</a:t>
              </a:r>
              <a:endParaRPr lang="en-US" sz="1800" dirty="0">
                <a:latin typeface="+mj-lt"/>
              </a:endParaRPr>
            </a:p>
          </p:txBody>
        </p:sp>
      </p:grpSp>
      <p:grpSp>
        <p:nvGrpSpPr>
          <p:cNvPr id="17" name="Group 16">
            <a:extLst>
              <a:ext uri="{FF2B5EF4-FFF2-40B4-BE49-F238E27FC236}">
                <a16:creationId xmlns:a16="http://schemas.microsoft.com/office/drawing/2014/main" id="{28A37E55-5E0F-D210-6345-B7CB7A0BD88F}"/>
              </a:ext>
            </a:extLst>
          </p:cNvPr>
          <p:cNvGrpSpPr/>
          <p:nvPr/>
        </p:nvGrpSpPr>
        <p:grpSpPr>
          <a:xfrm>
            <a:off x="4416799" y="1764060"/>
            <a:ext cx="3238500" cy="3895028"/>
            <a:chOff x="4039551" y="1764061"/>
            <a:chExt cx="3238500" cy="3895028"/>
          </a:xfrm>
        </p:grpSpPr>
        <p:pic>
          <p:nvPicPr>
            <p:cNvPr id="10" name="Picture 9">
              <a:extLst>
                <a:ext uri="{FF2B5EF4-FFF2-40B4-BE49-F238E27FC236}">
                  <a16:creationId xmlns:a16="http://schemas.microsoft.com/office/drawing/2014/main" id="{C3C5A5C0-2580-3C7D-9A05-4CF38B1C5380}"/>
                </a:ext>
              </a:extLst>
            </p:cNvPr>
            <p:cNvPicPr>
              <a:picLocks noChangeAspect="1"/>
            </p:cNvPicPr>
            <p:nvPr/>
          </p:nvPicPr>
          <p:blipFill>
            <a:blip r:embed="rId4"/>
            <a:stretch>
              <a:fillRect/>
            </a:stretch>
          </p:blipFill>
          <p:spPr>
            <a:xfrm>
              <a:off x="4039551" y="1764061"/>
              <a:ext cx="2999232" cy="2981200"/>
            </a:xfrm>
            <a:prstGeom prst="rect">
              <a:avLst/>
            </a:prstGeom>
          </p:spPr>
        </p:pic>
        <p:sp>
          <p:nvSpPr>
            <p:cNvPr id="11" name="Content Placeholder 2">
              <a:extLst>
                <a:ext uri="{FF2B5EF4-FFF2-40B4-BE49-F238E27FC236}">
                  <a16:creationId xmlns:a16="http://schemas.microsoft.com/office/drawing/2014/main" id="{C2A05F76-920E-4458-247B-0CD4391F476E}"/>
                </a:ext>
              </a:extLst>
            </p:cNvPr>
            <p:cNvSpPr txBox="1">
              <a:spLocks/>
            </p:cNvSpPr>
            <p:nvPr/>
          </p:nvSpPr>
          <p:spPr>
            <a:xfrm>
              <a:off x="4039551" y="4649192"/>
              <a:ext cx="3238500" cy="1009897"/>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SzPct val="150000"/>
                <a:buNone/>
              </a:pPr>
              <a:r>
                <a:rPr lang="en-US" sz="1500" dirty="0">
                  <a:solidFill>
                    <a:srgbClr val="000000"/>
                  </a:solidFill>
                  <a:latin typeface="+mj-lt"/>
                </a:rPr>
                <a:t>Paid apps have marginally higher median rating when compared to their free counterparts</a:t>
              </a:r>
              <a:endParaRPr lang="en-US" sz="1500" dirty="0">
                <a:latin typeface="+mj-lt"/>
              </a:endParaRPr>
            </a:p>
          </p:txBody>
        </p:sp>
      </p:grpSp>
      <p:grpSp>
        <p:nvGrpSpPr>
          <p:cNvPr id="20" name="Group 19">
            <a:extLst>
              <a:ext uri="{FF2B5EF4-FFF2-40B4-BE49-F238E27FC236}">
                <a16:creationId xmlns:a16="http://schemas.microsoft.com/office/drawing/2014/main" id="{86B19253-FBE1-F4BA-C088-51B3356A69F1}"/>
              </a:ext>
            </a:extLst>
          </p:cNvPr>
          <p:cNvGrpSpPr/>
          <p:nvPr/>
        </p:nvGrpSpPr>
        <p:grpSpPr>
          <a:xfrm>
            <a:off x="8321779" y="1198771"/>
            <a:ext cx="3357056" cy="5025607"/>
            <a:chOff x="7935444" y="1194942"/>
            <a:chExt cx="3357056" cy="5025607"/>
          </a:xfrm>
        </p:grpSpPr>
        <p:sp>
          <p:nvSpPr>
            <p:cNvPr id="19" name="Content Placeholder 2">
              <a:extLst>
                <a:ext uri="{FF2B5EF4-FFF2-40B4-BE49-F238E27FC236}">
                  <a16:creationId xmlns:a16="http://schemas.microsoft.com/office/drawing/2014/main" id="{20ADE8F7-358A-5ED3-B2B2-4DAC300228CB}"/>
                </a:ext>
              </a:extLst>
            </p:cNvPr>
            <p:cNvSpPr txBox="1">
              <a:spLocks/>
            </p:cNvSpPr>
            <p:nvPr/>
          </p:nvSpPr>
          <p:spPr>
            <a:xfrm>
              <a:off x="7935444" y="5347177"/>
              <a:ext cx="3238500" cy="873372"/>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SzPct val="150000"/>
                <a:buNone/>
              </a:pPr>
              <a:r>
                <a:rPr lang="en-US" sz="1500" dirty="0">
                  <a:solidFill>
                    <a:srgbClr val="000000"/>
                  </a:solidFill>
                  <a:latin typeface="+mj-lt"/>
                </a:rPr>
                <a:t>Very little correlation between size of apps and ratings</a:t>
              </a:r>
              <a:endParaRPr lang="en-US" sz="1500" dirty="0">
                <a:latin typeface="+mj-lt"/>
              </a:endParaRPr>
            </a:p>
          </p:txBody>
        </p:sp>
        <p:pic>
          <p:nvPicPr>
            <p:cNvPr id="9" name="Picture 8">
              <a:extLst>
                <a:ext uri="{FF2B5EF4-FFF2-40B4-BE49-F238E27FC236}">
                  <a16:creationId xmlns:a16="http://schemas.microsoft.com/office/drawing/2014/main" id="{722970F4-9EF3-F0C0-7E4B-4ABE9EAC10E6}"/>
                </a:ext>
              </a:extLst>
            </p:cNvPr>
            <p:cNvPicPr>
              <a:picLocks noChangeAspect="1"/>
            </p:cNvPicPr>
            <p:nvPr/>
          </p:nvPicPr>
          <p:blipFill>
            <a:blip r:embed="rId5"/>
            <a:stretch>
              <a:fillRect/>
            </a:stretch>
          </p:blipFill>
          <p:spPr>
            <a:xfrm>
              <a:off x="7935444" y="3338149"/>
              <a:ext cx="3357056" cy="2240280"/>
            </a:xfrm>
            <a:prstGeom prst="rect">
              <a:avLst/>
            </a:prstGeom>
          </p:spPr>
        </p:pic>
        <p:pic>
          <p:nvPicPr>
            <p:cNvPr id="18" name="Picture 17">
              <a:extLst>
                <a:ext uri="{FF2B5EF4-FFF2-40B4-BE49-F238E27FC236}">
                  <a16:creationId xmlns:a16="http://schemas.microsoft.com/office/drawing/2014/main" id="{1C940618-53E0-3C97-311F-C29247D8D064}"/>
                </a:ext>
              </a:extLst>
            </p:cNvPr>
            <p:cNvPicPr>
              <a:picLocks noChangeAspect="1"/>
            </p:cNvPicPr>
            <p:nvPr/>
          </p:nvPicPr>
          <p:blipFill>
            <a:blip r:embed="rId6"/>
            <a:stretch>
              <a:fillRect/>
            </a:stretch>
          </p:blipFill>
          <p:spPr>
            <a:xfrm>
              <a:off x="7935444" y="1194942"/>
              <a:ext cx="3357056" cy="2240280"/>
            </a:xfrm>
            <a:prstGeom prst="rect">
              <a:avLst/>
            </a:prstGeom>
          </p:spPr>
        </p:pic>
      </p:grpSp>
    </p:spTree>
    <p:extLst>
      <p:ext uri="{BB962C8B-B14F-4D97-AF65-F5344CB8AC3E}">
        <p14:creationId xmlns:p14="http://schemas.microsoft.com/office/powerpoint/2010/main" val="334839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dirty="0"/>
              <a:t>Analysis on Android Version</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11</a:t>
            </a:fld>
            <a:endParaRPr lang="en-US"/>
          </a:p>
        </p:txBody>
      </p:sp>
      <p:pic>
        <p:nvPicPr>
          <p:cNvPr id="8" name="Picture 7">
            <a:extLst>
              <a:ext uri="{FF2B5EF4-FFF2-40B4-BE49-F238E27FC236}">
                <a16:creationId xmlns:a16="http://schemas.microsoft.com/office/drawing/2014/main" id="{65094B1C-AF67-2BC3-09AF-2A0856A7D387}"/>
              </a:ext>
            </a:extLst>
          </p:cNvPr>
          <p:cNvPicPr>
            <a:picLocks noChangeAspect="1"/>
          </p:cNvPicPr>
          <p:nvPr/>
        </p:nvPicPr>
        <p:blipFill>
          <a:blip r:embed="rId2"/>
          <a:stretch>
            <a:fillRect/>
          </a:stretch>
        </p:blipFill>
        <p:spPr>
          <a:xfrm>
            <a:off x="4011308" y="1495045"/>
            <a:ext cx="3783122" cy="3101340"/>
          </a:xfrm>
          <a:prstGeom prst="rect">
            <a:avLst/>
          </a:prstGeom>
        </p:spPr>
      </p:pic>
      <p:pic>
        <p:nvPicPr>
          <p:cNvPr id="12" name="Picture 11">
            <a:extLst>
              <a:ext uri="{FF2B5EF4-FFF2-40B4-BE49-F238E27FC236}">
                <a16:creationId xmlns:a16="http://schemas.microsoft.com/office/drawing/2014/main" id="{6251FF23-10AD-907C-3C9D-248F9DF03EC8}"/>
              </a:ext>
            </a:extLst>
          </p:cNvPr>
          <p:cNvPicPr>
            <a:picLocks noChangeAspect="1"/>
          </p:cNvPicPr>
          <p:nvPr/>
        </p:nvPicPr>
        <p:blipFill>
          <a:blip r:embed="rId3"/>
          <a:stretch>
            <a:fillRect/>
          </a:stretch>
        </p:blipFill>
        <p:spPr>
          <a:xfrm>
            <a:off x="8091568" y="1495045"/>
            <a:ext cx="3781263" cy="3099816"/>
          </a:xfrm>
          <a:prstGeom prst="rect">
            <a:avLst/>
          </a:prstGeom>
        </p:spPr>
      </p:pic>
      <p:sp>
        <p:nvSpPr>
          <p:cNvPr id="13" name="Content Placeholder 2">
            <a:extLst>
              <a:ext uri="{FF2B5EF4-FFF2-40B4-BE49-F238E27FC236}">
                <a16:creationId xmlns:a16="http://schemas.microsoft.com/office/drawing/2014/main" id="{AB6E1915-A1F2-C21A-7404-CF89D77B7A60}"/>
              </a:ext>
            </a:extLst>
          </p:cNvPr>
          <p:cNvSpPr txBox="1">
            <a:spLocks/>
          </p:cNvSpPr>
          <p:nvPr/>
        </p:nvSpPr>
        <p:spPr>
          <a:xfrm>
            <a:off x="4296056" y="4585000"/>
            <a:ext cx="3666014" cy="777955"/>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SzPct val="150000"/>
              <a:buNone/>
            </a:pPr>
            <a:r>
              <a:rPr lang="en-US" sz="1500" i="0" dirty="0">
                <a:solidFill>
                  <a:srgbClr val="000000"/>
                </a:solidFill>
                <a:effectLst/>
                <a:latin typeface="+mj-lt"/>
              </a:rPr>
              <a:t>Apps written for Android Ice Cream Sandwich and Jelly Bean enjoy higher ratings.</a:t>
            </a:r>
            <a:endParaRPr lang="en-US" sz="1500" dirty="0">
              <a:latin typeface="+mj-lt"/>
            </a:endParaRPr>
          </a:p>
        </p:txBody>
      </p:sp>
      <p:sp>
        <p:nvSpPr>
          <p:cNvPr id="14" name="Content Placeholder 2">
            <a:extLst>
              <a:ext uri="{FF2B5EF4-FFF2-40B4-BE49-F238E27FC236}">
                <a16:creationId xmlns:a16="http://schemas.microsoft.com/office/drawing/2014/main" id="{A776E574-CC07-2FF4-C3AA-84915CC7BADE}"/>
              </a:ext>
            </a:extLst>
          </p:cNvPr>
          <p:cNvSpPr txBox="1">
            <a:spLocks/>
          </p:cNvSpPr>
          <p:nvPr/>
        </p:nvSpPr>
        <p:spPr>
          <a:xfrm>
            <a:off x="8419228" y="4594861"/>
            <a:ext cx="3453603" cy="900986"/>
          </a:xfrm>
          <a:prstGeom prst="rect">
            <a:avLst/>
          </a:prstGeom>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SzPct val="150000"/>
              <a:buNone/>
            </a:pPr>
            <a:r>
              <a:rPr lang="en-US" sz="1500" i="0" dirty="0">
                <a:solidFill>
                  <a:srgbClr val="000000"/>
                </a:solidFill>
                <a:effectLst/>
                <a:latin typeface="+mj-lt"/>
              </a:rPr>
              <a:t>Users prefer installing applications that are written for Android Ice Cream Sandwich and Jelly Bean and up</a:t>
            </a:r>
            <a:endParaRPr lang="en-US" sz="1500" dirty="0">
              <a:latin typeface="+mj-lt"/>
            </a:endParaRPr>
          </a:p>
        </p:txBody>
      </p:sp>
      <p:pic>
        <p:nvPicPr>
          <p:cNvPr id="16" name="Picture 15">
            <a:extLst>
              <a:ext uri="{FF2B5EF4-FFF2-40B4-BE49-F238E27FC236}">
                <a16:creationId xmlns:a16="http://schemas.microsoft.com/office/drawing/2014/main" id="{EAD051FF-C7DC-6D4D-4093-CBEB3A65EFD5}"/>
              </a:ext>
            </a:extLst>
          </p:cNvPr>
          <p:cNvPicPr>
            <a:picLocks noChangeAspect="1"/>
          </p:cNvPicPr>
          <p:nvPr/>
        </p:nvPicPr>
        <p:blipFill>
          <a:blip r:embed="rId4"/>
          <a:stretch>
            <a:fillRect/>
          </a:stretch>
        </p:blipFill>
        <p:spPr>
          <a:xfrm>
            <a:off x="236168" y="1495045"/>
            <a:ext cx="3607500" cy="4415333"/>
          </a:xfrm>
          <a:prstGeom prst="rect">
            <a:avLst/>
          </a:prstGeom>
        </p:spPr>
      </p:pic>
      <p:sp>
        <p:nvSpPr>
          <p:cNvPr id="17" name="Content Placeholder 2">
            <a:extLst>
              <a:ext uri="{FF2B5EF4-FFF2-40B4-BE49-F238E27FC236}">
                <a16:creationId xmlns:a16="http://schemas.microsoft.com/office/drawing/2014/main" id="{8E2E985E-050E-81F0-9992-9FFF4FD3E0E2}"/>
              </a:ext>
            </a:extLst>
          </p:cNvPr>
          <p:cNvSpPr txBox="1">
            <a:spLocks/>
          </p:cNvSpPr>
          <p:nvPr/>
        </p:nvSpPr>
        <p:spPr>
          <a:xfrm>
            <a:off x="4298441" y="5489497"/>
            <a:ext cx="3937146" cy="663630"/>
          </a:xfrm>
          <a:prstGeom prst="rect">
            <a:avLst/>
          </a:prstGeom>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SzPct val="150000"/>
              <a:buNone/>
            </a:pPr>
            <a:r>
              <a:rPr lang="en-US" sz="1500" i="0" dirty="0">
                <a:solidFill>
                  <a:srgbClr val="000000"/>
                </a:solidFill>
                <a:effectLst/>
                <a:latin typeface="+mj-lt"/>
              </a:rPr>
              <a:t>Majority of the apps are written for Android Ice Cream Sandwich and Jelly Bean</a:t>
            </a:r>
            <a:endParaRPr lang="en-US" sz="1500" dirty="0">
              <a:latin typeface="+mj-lt"/>
            </a:endParaRPr>
          </a:p>
        </p:txBody>
      </p:sp>
    </p:spTree>
    <p:extLst>
      <p:ext uri="{BB962C8B-B14F-4D97-AF65-F5344CB8AC3E}">
        <p14:creationId xmlns:p14="http://schemas.microsoft.com/office/powerpoint/2010/main" val="150052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dirty="0"/>
              <a:t>Analysis on Play Store Installs</a:t>
            </a:r>
            <a:r>
              <a:rPr lang="en-IN"/>
              <a:t> – Dist.</a:t>
            </a:r>
            <a:endParaRPr lang="en-IN" dirty="0"/>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12</a:t>
            </a:fld>
            <a:endParaRPr lang="en-US"/>
          </a:p>
        </p:txBody>
      </p:sp>
      <p:pic>
        <p:nvPicPr>
          <p:cNvPr id="7" name="Picture 6">
            <a:extLst>
              <a:ext uri="{FF2B5EF4-FFF2-40B4-BE49-F238E27FC236}">
                <a16:creationId xmlns:a16="http://schemas.microsoft.com/office/drawing/2014/main" id="{E334B7B5-CC8D-1673-7277-C3FC993C5797}"/>
              </a:ext>
            </a:extLst>
          </p:cNvPr>
          <p:cNvPicPr>
            <a:picLocks noChangeAspect="1"/>
          </p:cNvPicPr>
          <p:nvPr/>
        </p:nvPicPr>
        <p:blipFill>
          <a:blip r:embed="rId2"/>
          <a:stretch>
            <a:fillRect/>
          </a:stretch>
        </p:blipFill>
        <p:spPr>
          <a:xfrm>
            <a:off x="282078" y="1775558"/>
            <a:ext cx="3686350" cy="3657324"/>
          </a:xfrm>
          <a:prstGeom prst="rect">
            <a:avLst/>
          </a:prstGeom>
        </p:spPr>
      </p:pic>
      <p:pic>
        <p:nvPicPr>
          <p:cNvPr id="9" name="Picture 8">
            <a:extLst>
              <a:ext uri="{FF2B5EF4-FFF2-40B4-BE49-F238E27FC236}">
                <a16:creationId xmlns:a16="http://schemas.microsoft.com/office/drawing/2014/main" id="{60434AB0-9E64-A026-8714-927BB119D04A}"/>
              </a:ext>
            </a:extLst>
          </p:cNvPr>
          <p:cNvPicPr>
            <a:picLocks noChangeAspect="1"/>
          </p:cNvPicPr>
          <p:nvPr/>
        </p:nvPicPr>
        <p:blipFill>
          <a:blip r:embed="rId3"/>
          <a:stretch>
            <a:fillRect/>
          </a:stretch>
        </p:blipFill>
        <p:spPr>
          <a:xfrm>
            <a:off x="4175666" y="1622454"/>
            <a:ext cx="3840669" cy="3810428"/>
          </a:xfrm>
          <a:prstGeom prst="rect">
            <a:avLst/>
          </a:prstGeom>
        </p:spPr>
      </p:pic>
      <p:pic>
        <p:nvPicPr>
          <p:cNvPr id="11" name="Picture 10">
            <a:extLst>
              <a:ext uri="{FF2B5EF4-FFF2-40B4-BE49-F238E27FC236}">
                <a16:creationId xmlns:a16="http://schemas.microsoft.com/office/drawing/2014/main" id="{5326B199-D54D-7F17-2191-419D57788AF4}"/>
              </a:ext>
            </a:extLst>
          </p:cNvPr>
          <p:cNvPicPr>
            <a:picLocks noChangeAspect="1"/>
          </p:cNvPicPr>
          <p:nvPr/>
        </p:nvPicPr>
        <p:blipFill>
          <a:blip r:embed="rId4"/>
          <a:stretch>
            <a:fillRect/>
          </a:stretch>
        </p:blipFill>
        <p:spPr>
          <a:xfrm>
            <a:off x="8223574" y="1775558"/>
            <a:ext cx="3642811" cy="3657324"/>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324FE21A-0C3C-492C-7DA3-4945FC904BBD}"/>
                  </a:ext>
                </a:extLst>
              </p14:cNvPr>
              <p14:cNvContentPartPr/>
              <p14:nvPr/>
            </p14:nvContentPartPr>
            <p14:xfrm>
              <a:off x="4315777" y="1970430"/>
              <a:ext cx="256680" cy="18720"/>
            </p14:xfrm>
          </p:contentPart>
        </mc:Choice>
        <mc:Fallback>
          <p:pic>
            <p:nvPicPr>
              <p:cNvPr id="6" name="Ink 5">
                <a:extLst>
                  <a:ext uri="{FF2B5EF4-FFF2-40B4-BE49-F238E27FC236}">
                    <a16:creationId xmlns:a16="http://schemas.microsoft.com/office/drawing/2014/main" id="{324FE21A-0C3C-492C-7DA3-4945FC904BBD}"/>
                  </a:ext>
                </a:extLst>
              </p:cNvPr>
              <p:cNvPicPr/>
              <p:nvPr/>
            </p:nvPicPr>
            <p:blipFill>
              <a:blip r:embed="rId6"/>
              <a:stretch>
                <a:fillRect/>
              </a:stretch>
            </p:blipFill>
            <p:spPr>
              <a:xfrm>
                <a:off x="4261777" y="1860312"/>
                <a:ext cx="364320" cy="238588"/>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2F3862ED-90A8-9D6D-69A7-5791620D89B7}"/>
                  </a:ext>
                </a:extLst>
              </p14:cNvPr>
              <p14:cNvContentPartPr/>
              <p14:nvPr/>
            </p14:nvContentPartPr>
            <p14:xfrm>
              <a:off x="8326943" y="2094400"/>
              <a:ext cx="203760" cy="9720"/>
            </p14:xfrm>
          </p:contentPart>
        </mc:Choice>
        <mc:Fallback>
          <p:pic>
            <p:nvPicPr>
              <p:cNvPr id="8" name="Ink 7">
                <a:extLst>
                  <a:ext uri="{FF2B5EF4-FFF2-40B4-BE49-F238E27FC236}">
                    <a16:creationId xmlns:a16="http://schemas.microsoft.com/office/drawing/2014/main" id="{2F3862ED-90A8-9D6D-69A7-5791620D89B7}"/>
                  </a:ext>
                </a:extLst>
              </p:cNvPr>
              <p:cNvPicPr/>
              <p:nvPr/>
            </p:nvPicPr>
            <p:blipFill>
              <a:blip r:embed="rId8"/>
              <a:stretch>
                <a:fillRect/>
              </a:stretch>
            </p:blipFill>
            <p:spPr>
              <a:xfrm>
                <a:off x="8272943" y="1986400"/>
                <a:ext cx="311400" cy="225360"/>
              </a:xfrm>
              <a:prstGeom prst="rect">
                <a:avLst/>
              </a:prstGeom>
            </p:spPr>
          </p:pic>
        </mc:Fallback>
      </mc:AlternateContent>
      <p:sp>
        <p:nvSpPr>
          <p:cNvPr id="10" name="TextBox 9">
            <a:extLst>
              <a:ext uri="{FF2B5EF4-FFF2-40B4-BE49-F238E27FC236}">
                <a16:creationId xmlns:a16="http://schemas.microsoft.com/office/drawing/2014/main" id="{C8237AC7-E6DD-E5B6-8601-E7335D471285}"/>
              </a:ext>
            </a:extLst>
          </p:cNvPr>
          <p:cNvSpPr txBox="1"/>
          <p:nvPr/>
        </p:nvSpPr>
        <p:spPr>
          <a:xfrm>
            <a:off x="434340" y="5559243"/>
            <a:ext cx="9122546" cy="369332"/>
          </a:xfrm>
          <a:prstGeom prst="rect">
            <a:avLst/>
          </a:prstGeom>
          <a:noFill/>
        </p:spPr>
        <p:txBody>
          <a:bodyPr wrap="square" rtlCol="0">
            <a:spAutoFit/>
          </a:bodyPr>
          <a:lstStyle/>
          <a:p>
            <a:r>
              <a:rPr lang="en-US" dirty="0"/>
              <a:t>Note the difference in scale between and free and paid apps</a:t>
            </a:r>
          </a:p>
        </p:txBody>
      </p:sp>
    </p:spTree>
    <p:extLst>
      <p:ext uri="{BB962C8B-B14F-4D97-AF65-F5344CB8AC3E}">
        <p14:creationId xmlns:p14="http://schemas.microsoft.com/office/powerpoint/2010/main" val="214106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a:t>Analysis on Play Store Installs vs Rating</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13</a:t>
            </a:fld>
            <a:endParaRPr lang="en-US"/>
          </a:p>
        </p:txBody>
      </p:sp>
      <p:pic>
        <p:nvPicPr>
          <p:cNvPr id="17" name="Picture 16">
            <a:extLst>
              <a:ext uri="{FF2B5EF4-FFF2-40B4-BE49-F238E27FC236}">
                <a16:creationId xmlns:a16="http://schemas.microsoft.com/office/drawing/2014/main" id="{58FD37C9-BB29-FDFB-46F2-82358E96302F}"/>
              </a:ext>
            </a:extLst>
          </p:cNvPr>
          <p:cNvPicPr>
            <a:picLocks noChangeAspect="1"/>
          </p:cNvPicPr>
          <p:nvPr/>
        </p:nvPicPr>
        <p:blipFill>
          <a:blip r:embed="rId2"/>
          <a:stretch>
            <a:fillRect/>
          </a:stretch>
        </p:blipFill>
        <p:spPr>
          <a:xfrm>
            <a:off x="838200" y="1265978"/>
            <a:ext cx="4920777" cy="4891193"/>
          </a:xfrm>
          <a:prstGeom prst="rect">
            <a:avLst/>
          </a:prstGeom>
        </p:spPr>
      </p:pic>
      <p:sp>
        <p:nvSpPr>
          <p:cNvPr id="5" name="TextBox 4">
            <a:extLst>
              <a:ext uri="{FF2B5EF4-FFF2-40B4-BE49-F238E27FC236}">
                <a16:creationId xmlns:a16="http://schemas.microsoft.com/office/drawing/2014/main" id="{484770D3-7934-4E02-A694-83647298373F}"/>
              </a:ext>
            </a:extLst>
          </p:cNvPr>
          <p:cNvSpPr txBox="1"/>
          <p:nvPr/>
        </p:nvSpPr>
        <p:spPr>
          <a:xfrm>
            <a:off x="6247543" y="2739821"/>
            <a:ext cx="510625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As expected, </a:t>
            </a:r>
            <a:r>
              <a:rPr lang="en-US" sz="2400" b="1" dirty="0"/>
              <a:t>positive correlation </a:t>
            </a:r>
            <a:r>
              <a:rPr lang="en-US" sz="2400" dirty="0"/>
              <a:t>between log of installs and ratings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However, not especially strong relationship</a:t>
            </a:r>
          </a:p>
        </p:txBody>
      </p:sp>
    </p:spTree>
    <p:extLst>
      <p:ext uri="{BB962C8B-B14F-4D97-AF65-F5344CB8AC3E}">
        <p14:creationId xmlns:p14="http://schemas.microsoft.com/office/powerpoint/2010/main" val="404927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normAutofit/>
          </a:bodyPr>
          <a:lstStyle/>
          <a:p>
            <a:r>
              <a:rPr lang="en-IN"/>
              <a:t>Analysis on Play Store Installs vs Size</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14</a:t>
            </a:fld>
            <a:endParaRPr lang="en-US"/>
          </a:p>
        </p:txBody>
      </p:sp>
      <p:pic>
        <p:nvPicPr>
          <p:cNvPr id="13" name="Picture 12">
            <a:extLst>
              <a:ext uri="{FF2B5EF4-FFF2-40B4-BE49-F238E27FC236}">
                <a16:creationId xmlns:a16="http://schemas.microsoft.com/office/drawing/2014/main" id="{7D881999-BFFE-E2AE-D924-3727B8DC135E}"/>
              </a:ext>
            </a:extLst>
          </p:cNvPr>
          <p:cNvPicPr>
            <a:picLocks noChangeAspect="1"/>
          </p:cNvPicPr>
          <p:nvPr/>
        </p:nvPicPr>
        <p:blipFill>
          <a:blip r:embed="rId2"/>
          <a:stretch>
            <a:fillRect/>
          </a:stretch>
        </p:blipFill>
        <p:spPr>
          <a:xfrm>
            <a:off x="580839" y="1321976"/>
            <a:ext cx="9163421" cy="4779197"/>
          </a:xfrm>
          <a:prstGeom prst="rect">
            <a:avLst/>
          </a:prstGeom>
        </p:spPr>
      </p:pic>
      <p:sp>
        <p:nvSpPr>
          <p:cNvPr id="5" name="TextBox 4">
            <a:extLst>
              <a:ext uri="{FF2B5EF4-FFF2-40B4-BE49-F238E27FC236}">
                <a16:creationId xmlns:a16="http://schemas.microsoft.com/office/drawing/2014/main" id="{7742A878-B0C8-683B-EA18-7F7C2797B77D}"/>
              </a:ext>
            </a:extLst>
          </p:cNvPr>
          <p:cNvSpPr txBox="1"/>
          <p:nvPr/>
        </p:nvSpPr>
        <p:spPr>
          <a:xfrm>
            <a:off x="9890760" y="3111410"/>
            <a:ext cx="1916650" cy="1200329"/>
          </a:xfrm>
          <a:prstGeom prst="rect">
            <a:avLst/>
          </a:prstGeom>
          <a:noFill/>
        </p:spPr>
        <p:txBody>
          <a:bodyPr wrap="square" rtlCol="0">
            <a:spAutoFit/>
          </a:bodyPr>
          <a:lstStyle/>
          <a:p>
            <a:r>
              <a:rPr lang="en-US" sz="2400" dirty="0"/>
              <a:t>Why the positive relationship?</a:t>
            </a:r>
          </a:p>
        </p:txBody>
      </p:sp>
    </p:spTree>
    <p:extLst>
      <p:ext uri="{BB962C8B-B14F-4D97-AF65-F5344CB8AC3E}">
        <p14:creationId xmlns:p14="http://schemas.microsoft.com/office/powerpoint/2010/main" val="36006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normAutofit/>
          </a:bodyPr>
          <a:lstStyle/>
          <a:p>
            <a:r>
              <a:rPr lang="en-IN"/>
              <a:t>Analysis on Play Store Installs vs Size</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15</a:t>
            </a:fld>
            <a:endParaRPr lang="en-US"/>
          </a:p>
        </p:txBody>
      </p:sp>
      <p:sp>
        <p:nvSpPr>
          <p:cNvPr id="5" name="TextBox 4">
            <a:extLst>
              <a:ext uri="{FF2B5EF4-FFF2-40B4-BE49-F238E27FC236}">
                <a16:creationId xmlns:a16="http://schemas.microsoft.com/office/drawing/2014/main" id="{7742A878-B0C8-683B-EA18-7F7C2797B77D}"/>
              </a:ext>
            </a:extLst>
          </p:cNvPr>
          <p:cNvSpPr txBox="1"/>
          <p:nvPr/>
        </p:nvSpPr>
        <p:spPr>
          <a:xfrm>
            <a:off x="9890760" y="2586042"/>
            <a:ext cx="2153837" cy="2251065"/>
          </a:xfrm>
          <a:prstGeom prst="rect">
            <a:avLst/>
          </a:prstGeom>
          <a:noFill/>
        </p:spPr>
        <p:txBody>
          <a:bodyPr wrap="square" rtlCol="0">
            <a:spAutoFit/>
          </a:bodyPr>
          <a:lstStyle/>
          <a:p>
            <a:pPr>
              <a:lnSpc>
                <a:spcPct val="112000"/>
              </a:lnSpc>
            </a:pPr>
            <a:r>
              <a:rPr lang="en-US" dirty="0"/>
              <a:t>Relationship holds within subset of just games, suggesting relationship between size and installs isn’t just that games tend to be larger in size</a:t>
            </a:r>
          </a:p>
        </p:txBody>
      </p:sp>
      <p:pic>
        <p:nvPicPr>
          <p:cNvPr id="12" name="Picture 11">
            <a:extLst>
              <a:ext uri="{FF2B5EF4-FFF2-40B4-BE49-F238E27FC236}">
                <a16:creationId xmlns:a16="http://schemas.microsoft.com/office/drawing/2014/main" id="{1285BF02-1747-5534-112C-6ADE337FB69F}"/>
              </a:ext>
            </a:extLst>
          </p:cNvPr>
          <p:cNvPicPr>
            <a:picLocks noChangeAspect="1"/>
          </p:cNvPicPr>
          <p:nvPr/>
        </p:nvPicPr>
        <p:blipFill>
          <a:blip r:embed="rId2"/>
          <a:stretch>
            <a:fillRect/>
          </a:stretch>
        </p:blipFill>
        <p:spPr>
          <a:xfrm>
            <a:off x="507589" y="1283772"/>
            <a:ext cx="9309921" cy="4855605"/>
          </a:xfrm>
          <a:prstGeom prst="rect">
            <a:avLst/>
          </a:prstGeom>
        </p:spPr>
      </p:pic>
    </p:spTree>
    <p:extLst>
      <p:ext uri="{BB962C8B-B14F-4D97-AF65-F5344CB8AC3E}">
        <p14:creationId xmlns:p14="http://schemas.microsoft.com/office/powerpoint/2010/main" val="2275766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dirty="0"/>
              <a:t>Exploration of Top Play Store Apps</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16</a:t>
            </a:fld>
            <a:endParaRPr lang="en-US"/>
          </a:p>
        </p:txBody>
      </p:sp>
      <p:pic>
        <p:nvPicPr>
          <p:cNvPr id="11" name="Picture 10">
            <a:extLst>
              <a:ext uri="{FF2B5EF4-FFF2-40B4-BE49-F238E27FC236}">
                <a16:creationId xmlns:a16="http://schemas.microsoft.com/office/drawing/2014/main" id="{04364666-2495-684B-A648-CFD0C48CD892}"/>
              </a:ext>
            </a:extLst>
          </p:cNvPr>
          <p:cNvPicPr>
            <a:picLocks noChangeAspect="1"/>
          </p:cNvPicPr>
          <p:nvPr/>
        </p:nvPicPr>
        <p:blipFill>
          <a:blip r:embed="rId3"/>
          <a:stretch>
            <a:fillRect/>
          </a:stretch>
        </p:blipFill>
        <p:spPr>
          <a:xfrm>
            <a:off x="182005" y="1361267"/>
            <a:ext cx="2805701" cy="4699416"/>
          </a:xfrm>
          <a:prstGeom prst="rect">
            <a:avLst/>
          </a:prstGeom>
        </p:spPr>
      </p:pic>
      <p:pic>
        <p:nvPicPr>
          <p:cNvPr id="13" name="Picture 12">
            <a:extLst>
              <a:ext uri="{FF2B5EF4-FFF2-40B4-BE49-F238E27FC236}">
                <a16:creationId xmlns:a16="http://schemas.microsoft.com/office/drawing/2014/main" id="{406145AA-CA38-B381-275A-3238156B9C7A}"/>
              </a:ext>
            </a:extLst>
          </p:cNvPr>
          <p:cNvPicPr>
            <a:picLocks noChangeAspect="1"/>
          </p:cNvPicPr>
          <p:nvPr/>
        </p:nvPicPr>
        <p:blipFill>
          <a:blip r:embed="rId4"/>
          <a:stretch>
            <a:fillRect/>
          </a:stretch>
        </p:blipFill>
        <p:spPr>
          <a:xfrm>
            <a:off x="3032089" y="1361267"/>
            <a:ext cx="3149440" cy="4700016"/>
          </a:xfrm>
          <a:prstGeom prst="rect">
            <a:avLst/>
          </a:prstGeom>
        </p:spPr>
      </p:pic>
      <p:pic>
        <p:nvPicPr>
          <p:cNvPr id="15" name="Picture 14">
            <a:extLst>
              <a:ext uri="{FF2B5EF4-FFF2-40B4-BE49-F238E27FC236}">
                <a16:creationId xmlns:a16="http://schemas.microsoft.com/office/drawing/2014/main" id="{37131CD0-1D05-1E20-59D3-DE444619CEE6}"/>
              </a:ext>
            </a:extLst>
          </p:cNvPr>
          <p:cNvPicPr>
            <a:picLocks noChangeAspect="1"/>
          </p:cNvPicPr>
          <p:nvPr/>
        </p:nvPicPr>
        <p:blipFill>
          <a:blip r:embed="rId5"/>
          <a:stretch>
            <a:fillRect/>
          </a:stretch>
        </p:blipFill>
        <p:spPr>
          <a:xfrm>
            <a:off x="6225912" y="1361267"/>
            <a:ext cx="2620648" cy="4700016"/>
          </a:xfrm>
          <a:prstGeom prst="rect">
            <a:avLst/>
          </a:prstGeom>
        </p:spPr>
      </p:pic>
      <p:pic>
        <p:nvPicPr>
          <p:cNvPr id="19" name="Picture 18">
            <a:extLst>
              <a:ext uri="{FF2B5EF4-FFF2-40B4-BE49-F238E27FC236}">
                <a16:creationId xmlns:a16="http://schemas.microsoft.com/office/drawing/2014/main" id="{7CF08B9E-04F7-54A8-D67D-C03A519C3AB2}"/>
              </a:ext>
            </a:extLst>
          </p:cNvPr>
          <p:cNvPicPr>
            <a:picLocks noChangeAspect="1"/>
          </p:cNvPicPr>
          <p:nvPr/>
        </p:nvPicPr>
        <p:blipFill>
          <a:blip r:embed="rId6"/>
          <a:stretch>
            <a:fillRect/>
          </a:stretch>
        </p:blipFill>
        <p:spPr>
          <a:xfrm>
            <a:off x="8890942" y="1361267"/>
            <a:ext cx="3119053" cy="4700016"/>
          </a:xfrm>
          <a:prstGeom prst="rect">
            <a:avLst/>
          </a:prstGeom>
        </p:spPr>
      </p:pic>
      <p:sp>
        <p:nvSpPr>
          <p:cNvPr id="21" name="TextBox 20">
            <a:extLst>
              <a:ext uri="{FF2B5EF4-FFF2-40B4-BE49-F238E27FC236}">
                <a16:creationId xmlns:a16="http://schemas.microsoft.com/office/drawing/2014/main" id="{E5FFB968-8C33-8DA9-09B2-7C5A346A621E}"/>
              </a:ext>
            </a:extLst>
          </p:cNvPr>
          <p:cNvSpPr txBox="1"/>
          <p:nvPr/>
        </p:nvSpPr>
        <p:spPr>
          <a:xfrm>
            <a:off x="1634844" y="6167477"/>
            <a:ext cx="3893112" cy="553998"/>
          </a:xfrm>
          <a:prstGeom prst="rect">
            <a:avLst/>
          </a:prstGeom>
          <a:solidFill>
            <a:schemeClr val="bg1"/>
          </a:solidFill>
        </p:spPr>
        <p:txBody>
          <a:bodyPr wrap="square" rtlCol="0">
            <a:spAutoFit/>
          </a:bodyPr>
          <a:lstStyle/>
          <a:p>
            <a:r>
              <a:rPr lang="en-US" sz="1500" dirty="0"/>
              <a:t>The bigger and more known players dominate the Play Store in terms of reviews, installs and ratings.</a:t>
            </a:r>
          </a:p>
        </p:txBody>
      </p:sp>
      <p:sp>
        <p:nvSpPr>
          <p:cNvPr id="22" name="TextBox 21">
            <a:extLst>
              <a:ext uri="{FF2B5EF4-FFF2-40B4-BE49-F238E27FC236}">
                <a16:creationId xmlns:a16="http://schemas.microsoft.com/office/drawing/2014/main" id="{7EF12D84-2D03-E97E-503B-7F4ADCA85A96}"/>
              </a:ext>
            </a:extLst>
          </p:cNvPr>
          <p:cNvSpPr txBox="1"/>
          <p:nvPr/>
        </p:nvSpPr>
        <p:spPr>
          <a:xfrm>
            <a:off x="5734666" y="6167477"/>
            <a:ext cx="6043906" cy="553998"/>
          </a:xfrm>
          <a:prstGeom prst="rect">
            <a:avLst/>
          </a:prstGeom>
          <a:solidFill>
            <a:schemeClr val="bg1"/>
          </a:solidFill>
        </p:spPr>
        <p:txBody>
          <a:bodyPr wrap="square" rtlCol="0">
            <a:spAutoFit/>
          </a:bodyPr>
          <a:lstStyle/>
          <a:p>
            <a:r>
              <a:rPr lang="en-US" sz="1500" dirty="0"/>
              <a:t>Top paid apps “I am Rich” are the android spoofs of the infamous iPhone app, that serve no purpose except for boasting to friends and burning money</a:t>
            </a:r>
          </a:p>
        </p:txBody>
      </p:sp>
    </p:spTree>
    <p:extLst>
      <p:ext uri="{BB962C8B-B14F-4D97-AF65-F5344CB8AC3E}">
        <p14:creationId xmlns:p14="http://schemas.microsoft.com/office/powerpoint/2010/main" val="381155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dirty="0"/>
              <a:t>Effect of Price</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17</a:t>
            </a:fld>
            <a:endParaRPr lang="en-US"/>
          </a:p>
        </p:txBody>
      </p:sp>
      <p:pic>
        <p:nvPicPr>
          <p:cNvPr id="12" name="Picture 11">
            <a:extLst>
              <a:ext uri="{FF2B5EF4-FFF2-40B4-BE49-F238E27FC236}">
                <a16:creationId xmlns:a16="http://schemas.microsoft.com/office/drawing/2014/main" id="{2EA59878-329E-C615-C0BD-D63FDA05FD64}"/>
              </a:ext>
            </a:extLst>
          </p:cNvPr>
          <p:cNvPicPr>
            <a:picLocks noChangeAspect="1"/>
          </p:cNvPicPr>
          <p:nvPr/>
        </p:nvPicPr>
        <p:blipFill>
          <a:blip r:embed="rId3"/>
          <a:stretch>
            <a:fillRect/>
          </a:stretch>
        </p:blipFill>
        <p:spPr>
          <a:xfrm>
            <a:off x="985124" y="4580701"/>
            <a:ext cx="10221751" cy="1305107"/>
          </a:xfrm>
          <a:prstGeom prst="rect">
            <a:avLst/>
          </a:prstGeom>
        </p:spPr>
      </p:pic>
      <p:grpSp>
        <p:nvGrpSpPr>
          <p:cNvPr id="14" name="Group 13">
            <a:extLst>
              <a:ext uri="{FF2B5EF4-FFF2-40B4-BE49-F238E27FC236}">
                <a16:creationId xmlns:a16="http://schemas.microsoft.com/office/drawing/2014/main" id="{83E88784-E834-D056-99FE-75FFC95CBDFB}"/>
              </a:ext>
            </a:extLst>
          </p:cNvPr>
          <p:cNvGrpSpPr/>
          <p:nvPr/>
        </p:nvGrpSpPr>
        <p:grpSpPr>
          <a:xfrm>
            <a:off x="123825" y="1542483"/>
            <a:ext cx="5874046" cy="2802947"/>
            <a:chOff x="741637" y="1709566"/>
            <a:chExt cx="5150846" cy="2418413"/>
          </a:xfrm>
        </p:grpSpPr>
        <p:pic>
          <p:nvPicPr>
            <p:cNvPr id="6" name="Picture 5">
              <a:extLst>
                <a:ext uri="{FF2B5EF4-FFF2-40B4-BE49-F238E27FC236}">
                  <a16:creationId xmlns:a16="http://schemas.microsoft.com/office/drawing/2014/main" id="{12712DCF-E7E9-6C4D-55A7-F560C6DFADD5}"/>
                </a:ext>
              </a:extLst>
            </p:cNvPr>
            <p:cNvPicPr>
              <a:picLocks noChangeAspect="1"/>
            </p:cNvPicPr>
            <p:nvPr/>
          </p:nvPicPr>
          <p:blipFill>
            <a:blip r:embed="rId4"/>
            <a:stretch>
              <a:fillRect/>
            </a:stretch>
          </p:blipFill>
          <p:spPr>
            <a:xfrm>
              <a:off x="741637" y="1709566"/>
              <a:ext cx="2345286" cy="2418413"/>
            </a:xfrm>
            <a:prstGeom prst="rect">
              <a:avLst/>
            </a:prstGeom>
          </p:spPr>
        </p:pic>
        <p:sp>
          <p:nvSpPr>
            <p:cNvPr id="13" name="TextBox 12">
              <a:extLst>
                <a:ext uri="{FF2B5EF4-FFF2-40B4-BE49-F238E27FC236}">
                  <a16:creationId xmlns:a16="http://schemas.microsoft.com/office/drawing/2014/main" id="{6B61366E-51AA-B652-C2D9-3470225BEDC5}"/>
                </a:ext>
              </a:extLst>
            </p:cNvPr>
            <p:cNvSpPr txBox="1"/>
            <p:nvPr/>
          </p:nvSpPr>
          <p:spPr>
            <a:xfrm>
              <a:off x="3290440" y="1949276"/>
              <a:ext cx="2602043" cy="1938992"/>
            </a:xfrm>
            <a:prstGeom prst="rect">
              <a:avLst/>
            </a:prstGeom>
            <a:noFill/>
          </p:spPr>
          <p:txBody>
            <a:bodyPr wrap="square" rtlCol="0">
              <a:spAutoFit/>
            </a:bodyPr>
            <a:lstStyle/>
            <a:p>
              <a:r>
                <a:rPr lang="en-US" sz="1500"/>
                <a:t>Paid apps mostly target niches and free apps are more likely to be popular with users. </a:t>
              </a:r>
            </a:p>
            <a:p>
              <a:endParaRPr lang="en-US" sz="1500"/>
            </a:p>
            <a:p>
              <a:r>
                <a:rPr lang="en-US" sz="1500"/>
                <a:t>Unsurprisingly, most developers focus their efforts on providing free apps, and tend to monetize their apps via other channels.</a:t>
              </a:r>
            </a:p>
          </p:txBody>
        </p:sp>
      </p:grpSp>
      <p:grpSp>
        <p:nvGrpSpPr>
          <p:cNvPr id="16" name="Group 15">
            <a:extLst>
              <a:ext uri="{FF2B5EF4-FFF2-40B4-BE49-F238E27FC236}">
                <a16:creationId xmlns:a16="http://schemas.microsoft.com/office/drawing/2014/main" id="{6106B68B-C846-DD89-EF61-6B86252E475D}"/>
              </a:ext>
            </a:extLst>
          </p:cNvPr>
          <p:cNvGrpSpPr/>
          <p:nvPr/>
        </p:nvGrpSpPr>
        <p:grpSpPr>
          <a:xfrm>
            <a:off x="5758722" y="1226345"/>
            <a:ext cx="5938979" cy="3174991"/>
            <a:chOff x="6096000" y="1136936"/>
            <a:chExt cx="5938979" cy="3174991"/>
          </a:xfrm>
        </p:grpSpPr>
        <p:pic>
          <p:nvPicPr>
            <p:cNvPr id="10" name="Picture 9">
              <a:extLst>
                <a:ext uri="{FF2B5EF4-FFF2-40B4-BE49-F238E27FC236}">
                  <a16:creationId xmlns:a16="http://schemas.microsoft.com/office/drawing/2014/main" id="{F3F5898D-4C48-B98B-92BB-EB41FCFD0E96}"/>
                </a:ext>
              </a:extLst>
            </p:cNvPr>
            <p:cNvPicPr>
              <a:picLocks noChangeAspect="1"/>
            </p:cNvPicPr>
            <p:nvPr/>
          </p:nvPicPr>
          <p:blipFill>
            <a:blip r:embed="rId5"/>
            <a:stretch>
              <a:fillRect/>
            </a:stretch>
          </p:blipFill>
          <p:spPr>
            <a:xfrm>
              <a:off x="6096000" y="1136936"/>
              <a:ext cx="3222223" cy="3174991"/>
            </a:xfrm>
            <a:prstGeom prst="rect">
              <a:avLst/>
            </a:prstGeom>
          </p:spPr>
        </p:pic>
        <p:sp>
          <p:nvSpPr>
            <p:cNvPr id="15" name="TextBox 14">
              <a:extLst>
                <a:ext uri="{FF2B5EF4-FFF2-40B4-BE49-F238E27FC236}">
                  <a16:creationId xmlns:a16="http://schemas.microsoft.com/office/drawing/2014/main" id="{B34CA503-1860-07A7-F894-36C154BE546B}"/>
                </a:ext>
              </a:extLst>
            </p:cNvPr>
            <p:cNvSpPr txBox="1"/>
            <p:nvPr/>
          </p:nvSpPr>
          <p:spPr>
            <a:xfrm>
              <a:off x="9432936" y="1985767"/>
              <a:ext cx="2602043" cy="1477328"/>
            </a:xfrm>
            <a:prstGeom prst="rect">
              <a:avLst/>
            </a:prstGeom>
            <a:noFill/>
          </p:spPr>
          <p:txBody>
            <a:bodyPr wrap="square" rtlCol="0">
              <a:spAutoFit/>
            </a:bodyPr>
            <a:lstStyle/>
            <a:p>
              <a:r>
                <a:rPr lang="en-US" sz="1500" dirty="0"/>
                <a:t>Even within paid apps, majority of the apps are priced between </a:t>
              </a:r>
              <a:r>
                <a:rPr lang="en-US" sz="1500" b="1" dirty="0"/>
                <a:t>$0.99 and $9.99</a:t>
              </a:r>
              <a:r>
                <a:rPr lang="en-US" sz="1500" dirty="0"/>
                <a:t>.</a:t>
              </a:r>
            </a:p>
            <a:p>
              <a:endParaRPr lang="en-US" sz="1500" dirty="0"/>
            </a:p>
            <a:p>
              <a:r>
                <a:rPr lang="en-US" sz="1500" dirty="0"/>
                <a:t>Apps that are higher priced may not perform well.</a:t>
              </a:r>
            </a:p>
          </p:txBody>
        </p:sp>
      </p:grpSp>
    </p:spTree>
    <p:extLst>
      <p:ext uri="{BB962C8B-B14F-4D97-AF65-F5344CB8AC3E}">
        <p14:creationId xmlns:p14="http://schemas.microsoft.com/office/powerpoint/2010/main" val="278282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dirty="0"/>
              <a:t>Exploration of App Categories</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18</a:t>
            </a:fld>
            <a:endParaRPr lang="en-US"/>
          </a:p>
        </p:txBody>
      </p:sp>
      <p:pic>
        <p:nvPicPr>
          <p:cNvPr id="8" name="Picture 7">
            <a:extLst>
              <a:ext uri="{FF2B5EF4-FFF2-40B4-BE49-F238E27FC236}">
                <a16:creationId xmlns:a16="http://schemas.microsoft.com/office/drawing/2014/main" id="{88CB2517-8E4C-388B-9364-F50E98D02CDC}"/>
              </a:ext>
            </a:extLst>
          </p:cNvPr>
          <p:cNvPicPr>
            <a:picLocks noChangeAspect="1"/>
          </p:cNvPicPr>
          <p:nvPr/>
        </p:nvPicPr>
        <p:blipFill>
          <a:blip r:embed="rId3"/>
          <a:stretch>
            <a:fillRect/>
          </a:stretch>
        </p:blipFill>
        <p:spPr>
          <a:xfrm>
            <a:off x="338887" y="1062064"/>
            <a:ext cx="7757678" cy="5659411"/>
          </a:xfrm>
          <a:prstGeom prst="rect">
            <a:avLst/>
          </a:prstGeom>
        </p:spPr>
      </p:pic>
      <p:sp>
        <p:nvSpPr>
          <p:cNvPr id="5" name="TextBox 4">
            <a:extLst>
              <a:ext uri="{FF2B5EF4-FFF2-40B4-BE49-F238E27FC236}">
                <a16:creationId xmlns:a16="http://schemas.microsoft.com/office/drawing/2014/main" id="{0B327A0E-50DA-EC8D-4CD5-6F45078512B5}"/>
              </a:ext>
            </a:extLst>
          </p:cNvPr>
          <p:cNvSpPr txBox="1"/>
          <p:nvPr/>
        </p:nvSpPr>
        <p:spPr>
          <a:xfrm>
            <a:off x="8522563" y="2136338"/>
            <a:ext cx="323509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Some categories have much wider distribution (Dating &amp; Lifestyle)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Virtually all categories have medians between </a:t>
            </a:r>
            <a:r>
              <a:rPr lang="en-US" b="1" dirty="0"/>
              <a:t>4.0 and 4.5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Books, Health &amp; Fitness, and Events have highest medians</a:t>
            </a:r>
          </a:p>
        </p:txBody>
      </p:sp>
    </p:spTree>
    <p:extLst>
      <p:ext uri="{BB962C8B-B14F-4D97-AF65-F5344CB8AC3E}">
        <p14:creationId xmlns:p14="http://schemas.microsoft.com/office/powerpoint/2010/main" val="1719800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dirty="0"/>
              <a:t>Exploration of App Categories</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19</a:t>
            </a:fld>
            <a:endParaRPr lang="en-US"/>
          </a:p>
        </p:txBody>
      </p:sp>
      <p:pic>
        <p:nvPicPr>
          <p:cNvPr id="7" name="Picture 6">
            <a:extLst>
              <a:ext uri="{FF2B5EF4-FFF2-40B4-BE49-F238E27FC236}">
                <a16:creationId xmlns:a16="http://schemas.microsoft.com/office/drawing/2014/main" id="{3D2732B8-FD8B-8872-17AB-B042E3143A67}"/>
              </a:ext>
            </a:extLst>
          </p:cNvPr>
          <p:cNvPicPr>
            <a:picLocks noChangeAspect="1"/>
          </p:cNvPicPr>
          <p:nvPr/>
        </p:nvPicPr>
        <p:blipFill>
          <a:blip r:embed="rId3"/>
          <a:stretch>
            <a:fillRect/>
          </a:stretch>
        </p:blipFill>
        <p:spPr>
          <a:xfrm>
            <a:off x="838200" y="1135166"/>
            <a:ext cx="3468083" cy="4351234"/>
          </a:xfrm>
          <a:prstGeom prst="rect">
            <a:avLst/>
          </a:prstGeom>
        </p:spPr>
      </p:pic>
      <p:pic>
        <p:nvPicPr>
          <p:cNvPr id="10" name="Picture 9">
            <a:extLst>
              <a:ext uri="{FF2B5EF4-FFF2-40B4-BE49-F238E27FC236}">
                <a16:creationId xmlns:a16="http://schemas.microsoft.com/office/drawing/2014/main" id="{482AF8BF-C6C7-ECEC-21E2-ACDAE937B2DE}"/>
              </a:ext>
            </a:extLst>
          </p:cNvPr>
          <p:cNvPicPr>
            <a:picLocks noChangeAspect="1"/>
          </p:cNvPicPr>
          <p:nvPr/>
        </p:nvPicPr>
        <p:blipFill>
          <a:blip r:embed="rId4"/>
          <a:stretch>
            <a:fillRect/>
          </a:stretch>
        </p:blipFill>
        <p:spPr>
          <a:xfrm>
            <a:off x="4872193" y="1135166"/>
            <a:ext cx="2797222" cy="4351234"/>
          </a:xfrm>
          <a:prstGeom prst="rect">
            <a:avLst/>
          </a:prstGeom>
        </p:spPr>
      </p:pic>
      <p:pic>
        <p:nvPicPr>
          <p:cNvPr id="14" name="Picture 13">
            <a:extLst>
              <a:ext uri="{FF2B5EF4-FFF2-40B4-BE49-F238E27FC236}">
                <a16:creationId xmlns:a16="http://schemas.microsoft.com/office/drawing/2014/main" id="{E9040E75-7C7C-42F1-C44E-0311F11D0A29}"/>
              </a:ext>
            </a:extLst>
          </p:cNvPr>
          <p:cNvPicPr>
            <a:picLocks noChangeAspect="1"/>
          </p:cNvPicPr>
          <p:nvPr/>
        </p:nvPicPr>
        <p:blipFill>
          <a:blip r:embed="rId5"/>
          <a:stretch>
            <a:fillRect/>
          </a:stretch>
        </p:blipFill>
        <p:spPr>
          <a:xfrm>
            <a:off x="8235326" y="1135166"/>
            <a:ext cx="2839881" cy="4351234"/>
          </a:xfrm>
          <a:prstGeom prst="rect">
            <a:avLst/>
          </a:prstGeom>
        </p:spPr>
      </p:pic>
      <p:sp>
        <p:nvSpPr>
          <p:cNvPr id="15" name="TextBox 14">
            <a:extLst>
              <a:ext uri="{FF2B5EF4-FFF2-40B4-BE49-F238E27FC236}">
                <a16:creationId xmlns:a16="http://schemas.microsoft.com/office/drawing/2014/main" id="{B53D89DD-D87C-C1A9-6E8B-E626AA6B767C}"/>
              </a:ext>
            </a:extLst>
          </p:cNvPr>
          <p:cNvSpPr txBox="1"/>
          <p:nvPr/>
        </p:nvSpPr>
        <p:spPr>
          <a:xfrm>
            <a:off x="481413" y="5554766"/>
            <a:ext cx="1122917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Family and Game categories have the highest number of apps on the play store and unsurprisingly, game apps have the highest number of installs. Since social and communication apps involve lot of user interaction, it is clear why they have the highest mean reviews out of the apps on the Play Store</a:t>
            </a:r>
            <a:endParaRPr lang="en-US" dirty="0"/>
          </a:p>
        </p:txBody>
      </p:sp>
    </p:spTree>
    <p:extLst>
      <p:ext uri="{BB962C8B-B14F-4D97-AF65-F5344CB8AC3E}">
        <p14:creationId xmlns:p14="http://schemas.microsoft.com/office/powerpoint/2010/main" val="395592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a:xfrm>
            <a:off x="1716088" y="1354820"/>
            <a:ext cx="8748712" cy="2369988"/>
          </a:xfrm>
        </p:spPr>
        <p:txBody>
          <a:bodyPr vert="horz" lIns="91440" tIns="45720" rIns="91440" bIns="45720" rtlCol="0" anchor="b">
            <a:normAutofit/>
          </a:bodyPr>
          <a:lstStyle/>
          <a:p>
            <a:r>
              <a:rPr lang="en-US" sz="7200" kern="1200">
                <a:solidFill>
                  <a:schemeClr val="bg1"/>
                </a:solidFill>
                <a:latin typeface="+mj-lt"/>
                <a:ea typeface="+mj-ea"/>
                <a:cs typeface="+mj-cs"/>
              </a:rPr>
              <a:t>Introduction</a:t>
            </a:r>
          </a:p>
        </p:txBody>
      </p:sp>
      <p:grpSp>
        <p:nvGrpSpPr>
          <p:cNvPr id="20" name="Group 10">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2" name="Freeform: Shape 11">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1" name="Freeform: Shape 13">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23163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noAutofit/>
          </a:bodyPr>
          <a:lstStyle/>
          <a:p>
            <a:r>
              <a:rPr lang="en-IN" sz="3600" dirty="0"/>
              <a:t>Impact of Content Rating on Rating and Installs</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20</a:t>
            </a:fld>
            <a:endParaRPr lang="en-US"/>
          </a:p>
        </p:txBody>
      </p:sp>
      <p:pic>
        <p:nvPicPr>
          <p:cNvPr id="5" name="Picture 6" descr="Table&#10;&#10;Description automatically generated">
            <a:extLst>
              <a:ext uri="{FF2B5EF4-FFF2-40B4-BE49-F238E27FC236}">
                <a16:creationId xmlns:a16="http://schemas.microsoft.com/office/drawing/2014/main" id="{8A5B2C9A-F289-DF82-4AC4-F267EA01AA0B}"/>
              </a:ext>
            </a:extLst>
          </p:cNvPr>
          <p:cNvPicPr>
            <a:picLocks noChangeAspect="1"/>
          </p:cNvPicPr>
          <p:nvPr/>
        </p:nvPicPr>
        <p:blipFill>
          <a:blip r:embed="rId3"/>
          <a:stretch>
            <a:fillRect/>
          </a:stretch>
        </p:blipFill>
        <p:spPr>
          <a:xfrm>
            <a:off x="258061" y="1749560"/>
            <a:ext cx="3207128" cy="2633472"/>
          </a:xfrm>
          <a:prstGeom prst="rect">
            <a:avLst/>
          </a:prstGeom>
        </p:spPr>
      </p:pic>
      <p:pic>
        <p:nvPicPr>
          <p:cNvPr id="7" name="Picture 7" descr="Chart, bar chart&#10;&#10;Description automatically generated">
            <a:extLst>
              <a:ext uri="{FF2B5EF4-FFF2-40B4-BE49-F238E27FC236}">
                <a16:creationId xmlns:a16="http://schemas.microsoft.com/office/drawing/2014/main" id="{CF9FF834-B254-E08F-A916-8296D0D29E90}"/>
              </a:ext>
            </a:extLst>
          </p:cNvPr>
          <p:cNvPicPr>
            <a:picLocks noChangeAspect="1"/>
          </p:cNvPicPr>
          <p:nvPr/>
        </p:nvPicPr>
        <p:blipFill>
          <a:blip r:embed="rId4"/>
          <a:stretch>
            <a:fillRect/>
          </a:stretch>
        </p:blipFill>
        <p:spPr>
          <a:xfrm>
            <a:off x="3563570" y="1749560"/>
            <a:ext cx="4098211" cy="2633472"/>
          </a:xfrm>
          <a:prstGeom prst="rect">
            <a:avLst/>
          </a:prstGeom>
        </p:spPr>
      </p:pic>
      <p:pic>
        <p:nvPicPr>
          <p:cNvPr id="8" name="Picture 8" descr="Chart, bar chart&#10;&#10;Description automatically generated">
            <a:extLst>
              <a:ext uri="{FF2B5EF4-FFF2-40B4-BE49-F238E27FC236}">
                <a16:creationId xmlns:a16="http://schemas.microsoft.com/office/drawing/2014/main" id="{B74119A8-D3CB-6CFC-B2F7-6AC5F204C3E6}"/>
              </a:ext>
            </a:extLst>
          </p:cNvPr>
          <p:cNvPicPr>
            <a:picLocks noChangeAspect="1"/>
          </p:cNvPicPr>
          <p:nvPr/>
        </p:nvPicPr>
        <p:blipFill>
          <a:blip r:embed="rId5"/>
          <a:stretch>
            <a:fillRect/>
          </a:stretch>
        </p:blipFill>
        <p:spPr>
          <a:xfrm>
            <a:off x="7760161" y="1754213"/>
            <a:ext cx="4180786" cy="2628819"/>
          </a:xfrm>
          <a:prstGeom prst="rect">
            <a:avLst/>
          </a:prstGeom>
        </p:spPr>
      </p:pic>
      <p:sp>
        <p:nvSpPr>
          <p:cNvPr id="9" name="TextBox 8">
            <a:extLst>
              <a:ext uri="{FF2B5EF4-FFF2-40B4-BE49-F238E27FC236}">
                <a16:creationId xmlns:a16="http://schemas.microsoft.com/office/drawing/2014/main" id="{0759BFBF-F5A6-5FE2-2B5A-B5B97E0C2734}"/>
              </a:ext>
            </a:extLst>
          </p:cNvPr>
          <p:cNvSpPr txBox="1"/>
          <p:nvPr/>
        </p:nvSpPr>
        <p:spPr>
          <a:xfrm>
            <a:off x="1005526" y="4742626"/>
            <a:ext cx="101809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There is no significant difference in rating of an app across content ratings, however the content rating can ding the number of installs a particular app may receive.</a:t>
            </a:r>
          </a:p>
          <a:p>
            <a:pPr algn="ctr"/>
            <a:r>
              <a:rPr lang="en-US" dirty="0">
                <a:ea typeface="+mn-lt"/>
                <a:cs typeface="+mn-lt"/>
              </a:rPr>
              <a:t>From this preliminary analysis, developers should choose to create apps that are not age restricted</a:t>
            </a:r>
            <a:endParaRPr lang="en-US" dirty="0"/>
          </a:p>
        </p:txBody>
      </p:sp>
    </p:spTree>
    <p:extLst>
      <p:ext uri="{BB962C8B-B14F-4D97-AF65-F5344CB8AC3E}">
        <p14:creationId xmlns:p14="http://schemas.microsoft.com/office/powerpoint/2010/main" val="3484136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noAutofit/>
          </a:bodyPr>
          <a:lstStyle/>
          <a:p>
            <a:r>
              <a:rPr lang="en-IN" dirty="0"/>
              <a:t>Correlation between Dataset variables</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21</a:t>
            </a:fld>
            <a:endParaRPr lang="en-US"/>
          </a:p>
        </p:txBody>
      </p:sp>
      <p:sp>
        <p:nvSpPr>
          <p:cNvPr id="5" name="TextBox 4">
            <a:extLst>
              <a:ext uri="{FF2B5EF4-FFF2-40B4-BE49-F238E27FC236}">
                <a16:creationId xmlns:a16="http://schemas.microsoft.com/office/drawing/2014/main" id="{ADF14B8E-C9BE-ED9E-DD71-328D9C1D273B}"/>
              </a:ext>
            </a:extLst>
          </p:cNvPr>
          <p:cNvSpPr txBox="1"/>
          <p:nvPr/>
        </p:nvSpPr>
        <p:spPr>
          <a:xfrm>
            <a:off x="5688767" y="1230715"/>
            <a:ext cx="603354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Reviews and Installs have a </a:t>
            </a:r>
            <a:r>
              <a:rPr lang="en-US" sz="2000" b="1" dirty="0">
                <a:ea typeface="+mn-lt"/>
                <a:cs typeface="+mn-lt"/>
              </a:rPr>
              <a:t>strong positive correlation </a:t>
            </a:r>
            <a:r>
              <a:rPr lang="en-US" sz="2000" dirty="0">
                <a:ea typeface="+mn-lt"/>
                <a:cs typeface="+mn-lt"/>
              </a:rPr>
              <a:t>which means that good reviews tend to attract more users resulting in increase in number of installations.</a:t>
            </a:r>
            <a:endParaRPr lang="en-US" sz="2000" dirty="0"/>
          </a:p>
        </p:txBody>
      </p:sp>
      <p:pic>
        <p:nvPicPr>
          <p:cNvPr id="12" name="Picture 11">
            <a:extLst>
              <a:ext uri="{FF2B5EF4-FFF2-40B4-BE49-F238E27FC236}">
                <a16:creationId xmlns:a16="http://schemas.microsoft.com/office/drawing/2014/main" id="{5EF3381F-B71A-9F19-6233-DE8695195B03}"/>
              </a:ext>
            </a:extLst>
          </p:cNvPr>
          <p:cNvPicPr>
            <a:picLocks noChangeAspect="1"/>
          </p:cNvPicPr>
          <p:nvPr/>
        </p:nvPicPr>
        <p:blipFill>
          <a:blip r:embed="rId2"/>
          <a:stretch>
            <a:fillRect/>
          </a:stretch>
        </p:blipFill>
        <p:spPr>
          <a:xfrm>
            <a:off x="6614829" y="2200211"/>
            <a:ext cx="3991542" cy="3971847"/>
          </a:xfrm>
          <a:prstGeom prst="rect">
            <a:avLst/>
          </a:prstGeom>
        </p:spPr>
      </p:pic>
      <p:pic>
        <p:nvPicPr>
          <p:cNvPr id="14" name="Picture 13">
            <a:extLst>
              <a:ext uri="{FF2B5EF4-FFF2-40B4-BE49-F238E27FC236}">
                <a16:creationId xmlns:a16="http://schemas.microsoft.com/office/drawing/2014/main" id="{B00AAA00-F0DA-4059-DDF2-F05776B75612}"/>
              </a:ext>
            </a:extLst>
          </p:cNvPr>
          <p:cNvPicPr>
            <a:picLocks noChangeAspect="1"/>
          </p:cNvPicPr>
          <p:nvPr/>
        </p:nvPicPr>
        <p:blipFill>
          <a:blip r:embed="rId3"/>
          <a:stretch>
            <a:fillRect/>
          </a:stretch>
        </p:blipFill>
        <p:spPr>
          <a:xfrm>
            <a:off x="132442" y="1241591"/>
            <a:ext cx="5093294" cy="5251284"/>
          </a:xfrm>
          <a:prstGeom prst="rect">
            <a:avLst/>
          </a:prstGeom>
        </p:spPr>
      </p:pic>
    </p:spTree>
    <p:extLst>
      <p:ext uri="{BB962C8B-B14F-4D97-AF65-F5344CB8AC3E}">
        <p14:creationId xmlns:p14="http://schemas.microsoft.com/office/powerpoint/2010/main" val="2281106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a:xfrm>
            <a:off x="434340" y="365125"/>
            <a:ext cx="9644608" cy="701675"/>
          </a:xfrm>
        </p:spPr>
        <p:txBody>
          <a:bodyPr>
            <a:noAutofit/>
          </a:bodyPr>
          <a:lstStyle/>
          <a:p>
            <a:r>
              <a:rPr lang="en-IN" dirty="0"/>
              <a:t>Word Clouds on User Sentiment</a:t>
            </a:r>
            <a:r>
              <a:rPr lang="en-IN"/>
              <a:t> - Gaming</a:t>
            </a:r>
            <a:endParaRPr lang="en-IN" dirty="0"/>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22</a:t>
            </a:fld>
            <a:endParaRPr lang="en-US"/>
          </a:p>
        </p:txBody>
      </p:sp>
      <p:grpSp>
        <p:nvGrpSpPr>
          <p:cNvPr id="6" name="Group 5">
            <a:extLst>
              <a:ext uri="{FF2B5EF4-FFF2-40B4-BE49-F238E27FC236}">
                <a16:creationId xmlns:a16="http://schemas.microsoft.com/office/drawing/2014/main" id="{FEEEC445-8493-A799-9905-CC6F796E25B6}"/>
              </a:ext>
            </a:extLst>
          </p:cNvPr>
          <p:cNvGrpSpPr/>
          <p:nvPr/>
        </p:nvGrpSpPr>
        <p:grpSpPr>
          <a:xfrm>
            <a:off x="838200" y="2140043"/>
            <a:ext cx="5016787" cy="3143064"/>
            <a:chOff x="953912" y="2417850"/>
            <a:chExt cx="5016787" cy="3143064"/>
          </a:xfrm>
        </p:grpSpPr>
        <p:pic>
          <p:nvPicPr>
            <p:cNvPr id="13" name="Picture 12">
              <a:extLst>
                <a:ext uri="{FF2B5EF4-FFF2-40B4-BE49-F238E27FC236}">
                  <a16:creationId xmlns:a16="http://schemas.microsoft.com/office/drawing/2014/main" id="{C7DFC1B3-BA6B-E626-9F0B-1287DCD6C4B4}"/>
                </a:ext>
              </a:extLst>
            </p:cNvPr>
            <p:cNvPicPr>
              <a:picLocks noChangeAspect="1"/>
            </p:cNvPicPr>
            <p:nvPr/>
          </p:nvPicPr>
          <p:blipFill>
            <a:blip r:embed="rId2"/>
            <a:stretch>
              <a:fillRect/>
            </a:stretch>
          </p:blipFill>
          <p:spPr>
            <a:xfrm>
              <a:off x="953912" y="2417850"/>
              <a:ext cx="5016787" cy="2546712"/>
            </a:xfrm>
            <a:custGeom>
              <a:avLst/>
              <a:gdLst>
                <a:gd name="connsiteX0" fmla="*/ 0 w 5016787"/>
                <a:gd name="connsiteY0" fmla="*/ 0 h 2546712"/>
                <a:gd name="connsiteX1" fmla="*/ 677266 w 5016787"/>
                <a:gd name="connsiteY1" fmla="*/ 0 h 2546712"/>
                <a:gd name="connsiteX2" fmla="*/ 1404700 w 5016787"/>
                <a:gd name="connsiteY2" fmla="*/ 0 h 2546712"/>
                <a:gd name="connsiteX3" fmla="*/ 1931463 w 5016787"/>
                <a:gd name="connsiteY3" fmla="*/ 0 h 2546712"/>
                <a:gd name="connsiteX4" fmla="*/ 2608729 w 5016787"/>
                <a:gd name="connsiteY4" fmla="*/ 0 h 2546712"/>
                <a:gd name="connsiteX5" fmla="*/ 3135492 w 5016787"/>
                <a:gd name="connsiteY5" fmla="*/ 0 h 2546712"/>
                <a:gd name="connsiteX6" fmla="*/ 3612087 w 5016787"/>
                <a:gd name="connsiteY6" fmla="*/ 0 h 2546712"/>
                <a:gd name="connsiteX7" fmla="*/ 4138849 w 5016787"/>
                <a:gd name="connsiteY7" fmla="*/ 0 h 2546712"/>
                <a:gd name="connsiteX8" fmla="*/ 5016787 w 5016787"/>
                <a:gd name="connsiteY8" fmla="*/ 0 h 2546712"/>
                <a:gd name="connsiteX9" fmla="*/ 5016787 w 5016787"/>
                <a:gd name="connsiteY9" fmla="*/ 687612 h 2546712"/>
                <a:gd name="connsiteX10" fmla="*/ 5016787 w 5016787"/>
                <a:gd name="connsiteY10" fmla="*/ 1273356 h 2546712"/>
                <a:gd name="connsiteX11" fmla="*/ 5016787 w 5016787"/>
                <a:gd name="connsiteY11" fmla="*/ 1833633 h 2546712"/>
                <a:gd name="connsiteX12" fmla="*/ 5016787 w 5016787"/>
                <a:gd name="connsiteY12" fmla="*/ 2546712 h 2546712"/>
                <a:gd name="connsiteX13" fmla="*/ 4540192 w 5016787"/>
                <a:gd name="connsiteY13" fmla="*/ 2546712 h 2546712"/>
                <a:gd name="connsiteX14" fmla="*/ 4013430 w 5016787"/>
                <a:gd name="connsiteY14" fmla="*/ 2546712 h 2546712"/>
                <a:gd name="connsiteX15" fmla="*/ 3486667 w 5016787"/>
                <a:gd name="connsiteY15" fmla="*/ 2546712 h 2546712"/>
                <a:gd name="connsiteX16" fmla="*/ 2909736 w 5016787"/>
                <a:gd name="connsiteY16" fmla="*/ 2546712 h 2546712"/>
                <a:gd name="connsiteX17" fmla="*/ 2232470 w 5016787"/>
                <a:gd name="connsiteY17" fmla="*/ 2546712 h 2546712"/>
                <a:gd name="connsiteX18" fmla="*/ 1755875 w 5016787"/>
                <a:gd name="connsiteY18" fmla="*/ 2546712 h 2546712"/>
                <a:gd name="connsiteX19" fmla="*/ 1028441 w 5016787"/>
                <a:gd name="connsiteY19" fmla="*/ 2546712 h 2546712"/>
                <a:gd name="connsiteX20" fmla="*/ 0 w 5016787"/>
                <a:gd name="connsiteY20" fmla="*/ 2546712 h 2546712"/>
                <a:gd name="connsiteX21" fmla="*/ 0 w 5016787"/>
                <a:gd name="connsiteY21" fmla="*/ 1986435 h 2546712"/>
                <a:gd name="connsiteX22" fmla="*/ 0 w 5016787"/>
                <a:gd name="connsiteY22" fmla="*/ 1349757 h 2546712"/>
                <a:gd name="connsiteX23" fmla="*/ 0 w 5016787"/>
                <a:gd name="connsiteY23" fmla="*/ 687612 h 2546712"/>
                <a:gd name="connsiteX24" fmla="*/ 0 w 5016787"/>
                <a:gd name="connsiteY24" fmla="*/ 0 h 254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16787" h="2546712" fill="none" extrusionOk="0">
                  <a:moveTo>
                    <a:pt x="0" y="0"/>
                  </a:moveTo>
                  <a:cubicBezTo>
                    <a:pt x="223023" y="22305"/>
                    <a:pt x="457106" y="6190"/>
                    <a:pt x="677266" y="0"/>
                  </a:cubicBezTo>
                  <a:cubicBezTo>
                    <a:pt x="897426" y="-6190"/>
                    <a:pt x="1193905" y="1752"/>
                    <a:pt x="1404700" y="0"/>
                  </a:cubicBezTo>
                  <a:cubicBezTo>
                    <a:pt x="1615495" y="-1752"/>
                    <a:pt x="1707137" y="-9150"/>
                    <a:pt x="1931463" y="0"/>
                  </a:cubicBezTo>
                  <a:cubicBezTo>
                    <a:pt x="2155789" y="9150"/>
                    <a:pt x="2398663" y="-27767"/>
                    <a:pt x="2608729" y="0"/>
                  </a:cubicBezTo>
                  <a:cubicBezTo>
                    <a:pt x="2818795" y="27767"/>
                    <a:pt x="2890481" y="3710"/>
                    <a:pt x="3135492" y="0"/>
                  </a:cubicBezTo>
                  <a:cubicBezTo>
                    <a:pt x="3380503" y="-3710"/>
                    <a:pt x="3458536" y="-1143"/>
                    <a:pt x="3612087" y="0"/>
                  </a:cubicBezTo>
                  <a:cubicBezTo>
                    <a:pt x="3765639" y="1143"/>
                    <a:pt x="3932861" y="-25834"/>
                    <a:pt x="4138849" y="0"/>
                  </a:cubicBezTo>
                  <a:cubicBezTo>
                    <a:pt x="4344837" y="25834"/>
                    <a:pt x="4739128" y="-13530"/>
                    <a:pt x="5016787" y="0"/>
                  </a:cubicBezTo>
                  <a:cubicBezTo>
                    <a:pt x="4997272" y="150358"/>
                    <a:pt x="5036029" y="430782"/>
                    <a:pt x="5016787" y="687612"/>
                  </a:cubicBezTo>
                  <a:cubicBezTo>
                    <a:pt x="4997545" y="944442"/>
                    <a:pt x="4996970" y="1127908"/>
                    <a:pt x="5016787" y="1273356"/>
                  </a:cubicBezTo>
                  <a:cubicBezTo>
                    <a:pt x="5036604" y="1418804"/>
                    <a:pt x="5035343" y="1593975"/>
                    <a:pt x="5016787" y="1833633"/>
                  </a:cubicBezTo>
                  <a:cubicBezTo>
                    <a:pt x="4998231" y="2073291"/>
                    <a:pt x="5025977" y="2246738"/>
                    <a:pt x="5016787" y="2546712"/>
                  </a:cubicBezTo>
                  <a:cubicBezTo>
                    <a:pt x="4905003" y="2548039"/>
                    <a:pt x="4752588" y="2537921"/>
                    <a:pt x="4540192" y="2546712"/>
                  </a:cubicBezTo>
                  <a:cubicBezTo>
                    <a:pt x="4327796" y="2555503"/>
                    <a:pt x="4258304" y="2566520"/>
                    <a:pt x="4013430" y="2546712"/>
                  </a:cubicBezTo>
                  <a:cubicBezTo>
                    <a:pt x="3768556" y="2526904"/>
                    <a:pt x="3600972" y="2536779"/>
                    <a:pt x="3486667" y="2546712"/>
                  </a:cubicBezTo>
                  <a:cubicBezTo>
                    <a:pt x="3372362" y="2556645"/>
                    <a:pt x="3131690" y="2543170"/>
                    <a:pt x="2909736" y="2546712"/>
                  </a:cubicBezTo>
                  <a:cubicBezTo>
                    <a:pt x="2687782" y="2550254"/>
                    <a:pt x="2409165" y="2538818"/>
                    <a:pt x="2232470" y="2546712"/>
                  </a:cubicBezTo>
                  <a:cubicBezTo>
                    <a:pt x="2055775" y="2554606"/>
                    <a:pt x="1882032" y="2544156"/>
                    <a:pt x="1755875" y="2546712"/>
                  </a:cubicBezTo>
                  <a:cubicBezTo>
                    <a:pt x="1629719" y="2549268"/>
                    <a:pt x="1184501" y="2556066"/>
                    <a:pt x="1028441" y="2546712"/>
                  </a:cubicBezTo>
                  <a:cubicBezTo>
                    <a:pt x="872381" y="2537358"/>
                    <a:pt x="423675" y="2568030"/>
                    <a:pt x="0" y="2546712"/>
                  </a:cubicBezTo>
                  <a:cubicBezTo>
                    <a:pt x="-91" y="2333582"/>
                    <a:pt x="-22672" y="2189043"/>
                    <a:pt x="0" y="1986435"/>
                  </a:cubicBezTo>
                  <a:cubicBezTo>
                    <a:pt x="22672" y="1783827"/>
                    <a:pt x="-18966" y="1609325"/>
                    <a:pt x="0" y="1349757"/>
                  </a:cubicBezTo>
                  <a:cubicBezTo>
                    <a:pt x="18966" y="1090189"/>
                    <a:pt x="24260" y="832126"/>
                    <a:pt x="0" y="687612"/>
                  </a:cubicBezTo>
                  <a:cubicBezTo>
                    <a:pt x="-24260" y="543099"/>
                    <a:pt x="26639" y="336222"/>
                    <a:pt x="0" y="0"/>
                  </a:cubicBezTo>
                  <a:close/>
                </a:path>
                <a:path w="5016787" h="2546712" stroke="0" extrusionOk="0">
                  <a:moveTo>
                    <a:pt x="0" y="0"/>
                  </a:moveTo>
                  <a:cubicBezTo>
                    <a:pt x="279734" y="3741"/>
                    <a:pt x="453841" y="11485"/>
                    <a:pt x="677266" y="0"/>
                  </a:cubicBezTo>
                  <a:cubicBezTo>
                    <a:pt x="900691" y="-11485"/>
                    <a:pt x="1029120" y="-7234"/>
                    <a:pt x="1204029" y="0"/>
                  </a:cubicBezTo>
                  <a:cubicBezTo>
                    <a:pt x="1378938" y="7234"/>
                    <a:pt x="1689637" y="-26417"/>
                    <a:pt x="1931463" y="0"/>
                  </a:cubicBezTo>
                  <a:cubicBezTo>
                    <a:pt x="2173289" y="26417"/>
                    <a:pt x="2259351" y="12144"/>
                    <a:pt x="2458226" y="0"/>
                  </a:cubicBezTo>
                  <a:cubicBezTo>
                    <a:pt x="2657101" y="-12144"/>
                    <a:pt x="2887103" y="27966"/>
                    <a:pt x="3085324" y="0"/>
                  </a:cubicBezTo>
                  <a:cubicBezTo>
                    <a:pt x="3283545" y="-27966"/>
                    <a:pt x="3387387" y="27893"/>
                    <a:pt x="3662255" y="0"/>
                  </a:cubicBezTo>
                  <a:cubicBezTo>
                    <a:pt x="3937123" y="-27893"/>
                    <a:pt x="3953707" y="7260"/>
                    <a:pt x="4189017" y="0"/>
                  </a:cubicBezTo>
                  <a:cubicBezTo>
                    <a:pt x="4424327" y="-7260"/>
                    <a:pt x="4631715" y="38510"/>
                    <a:pt x="5016787" y="0"/>
                  </a:cubicBezTo>
                  <a:cubicBezTo>
                    <a:pt x="5018455" y="251764"/>
                    <a:pt x="5000404" y="347751"/>
                    <a:pt x="5016787" y="687612"/>
                  </a:cubicBezTo>
                  <a:cubicBezTo>
                    <a:pt x="5033170" y="1027473"/>
                    <a:pt x="5022950" y="1053450"/>
                    <a:pt x="5016787" y="1298823"/>
                  </a:cubicBezTo>
                  <a:cubicBezTo>
                    <a:pt x="5010624" y="1544196"/>
                    <a:pt x="5011788" y="1623655"/>
                    <a:pt x="5016787" y="1884567"/>
                  </a:cubicBezTo>
                  <a:cubicBezTo>
                    <a:pt x="5021786" y="2145479"/>
                    <a:pt x="5026902" y="2222724"/>
                    <a:pt x="5016787" y="2546712"/>
                  </a:cubicBezTo>
                  <a:cubicBezTo>
                    <a:pt x="4779381" y="2571315"/>
                    <a:pt x="4546767" y="2555174"/>
                    <a:pt x="4389689" y="2546712"/>
                  </a:cubicBezTo>
                  <a:cubicBezTo>
                    <a:pt x="4232611" y="2538250"/>
                    <a:pt x="3953578" y="2578674"/>
                    <a:pt x="3662255" y="2546712"/>
                  </a:cubicBezTo>
                  <a:cubicBezTo>
                    <a:pt x="3370932" y="2514750"/>
                    <a:pt x="3352285" y="2569642"/>
                    <a:pt x="3185660" y="2546712"/>
                  </a:cubicBezTo>
                  <a:cubicBezTo>
                    <a:pt x="3019035" y="2523782"/>
                    <a:pt x="2690761" y="2530403"/>
                    <a:pt x="2558561" y="2546712"/>
                  </a:cubicBezTo>
                  <a:cubicBezTo>
                    <a:pt x="2426361" y="2563021"/>
                    <a:pt x="2162352" y="2537838"/>
                    <a:pt x="1831127" y="2546712"/>
                  </a:cubicBezTo>
                  <a:cubicBezTo>
                    <a:pt x="1499902" y="2555586"/>
                    <a:pt x="1409696" y="2560908"/>
                    <a:pt x="1103693" y="2546712"/>
                  </a:cubicBezTo>
                  <a:cubicBezTo>
                    <a:pt x="797690" y="2532516"/>
                    <a:pt x="812699" y="2543265"/>
                    <a:pt x="627098" y="2546712"/>
                  </a:cubicBezTo>
                  <a:cubicBezTo>
                    <a:pt x="441497" y="2550159"/>
                    <a:pt x="267711" y="2559387"/>
                    <a:pt x="0" y="2546712"/>
                  </a:cubicBezTo>
                  <a:cubicBezTo>
                    <a:pt x="5598" y="2382513"/>
                    <a:pt x="-14083" y="2099437"/>
                    <a:pt x="0" y="1935501"/>
                  </a:cubicBezTo>
                  <a:cubicBezTo>
                    <a:pt x="14083" y="1771565"/>
                    <a:pt x="28190" y="1489446"/>
                    <a:pt x="0" y="1247889"/>
                  </a:cubicBezTo>
                  <a:cubicBezTo>
                    <a:pt x="-28190" y="1006332"/>
                    <a:pt x="-13055" y="854419"/>
                    <a:pt x="0" y="611211"/>
                  </a:cubicBezTo>
                  <a:cubicBezTo>
                    <a:pt x="13055" y="368003"/>
                    <a:pt x="12124" y="147992"/>
                    <a:pt x="0" y="0"/>
                  </a:cubicBezTo>
                  <a:close/>
                </a:path>
              </a:pathLst>
            </a:custGeom>
            <a:ln w="19050">
              <a:solidFill>
                <a:schemeClr val="tx1"/>
              </a:solidFill>
              <a:extLst>
                <a:ext uri="{C807C97D-BFC1-408E-A445-0C87EB9F89A2}">
                  <ask:lineSketchStyleProps xmlns:ask="http://schemas.microsoft.com/office/drawing/2018/sketchyshapes" sd="674044371">
                    <a:prstGeom prst="rect">
                      <a:avLst/>
                    </a:prstGeom>
                    <ask:type>
                      <ask:lineSketchFreehand/>
                    </ask:type>
                  </ask:lineSketchStyleProps>
                </a:ext>
              </a:extLst>
            </a:ln>
          </p:spPr>
        </p:pic>
        <p:sp>
          <p:nvSpPr>
            <p:cNvPr id="14" name="TextBox 13">
              <a:extLst>
                <a:ext uri="{FF2B5EF4-FFF2-40B4-BE49-F238E27FC236}">
                  <a16:creationId xmlns:a16="http://schemas.microsoft.com/office/drawing/2014/main" id="{E26E7B9F-AFE5-6065-74C4-36EDD9C100D8}"/>
                </a:ext>
              </a:extLst>
            </p:cNvPr>
            <p:cNvSpPr txBox="1"/>
            <p:nvPr/>
          </p:nvSpPr>
          <p:spPr>
            <a:xfrm>
              <a:off x="2231889" y="5099249"/>
              <a:ext cx="2460833" cy="461665"/>
            </a:xfrm>
            <a:prstGeom prst="rect">
              <a:avLst/>
            </a:prstGeom>
            <a:noFill/>
          </p:spPr>
          <p:txBody>
            <a:bodyPr wrap="square" rtlCol="0">
              <a:spAutoFit/>
            </a:bodyPr>
            <a:lstStyle/>
            <a:p>
              <a:pPr algn="ctr"/>
              <a:r>
                <a:rPr lang="en-US" sz="2400" b="1" dirty="0"/>
                <a:t>Positive Reviews</a:t>
              </a:r>
            </a:p>
          </p:txBody>
        </p:sp>
      </p:grpSp>
      <p:grpSp>
        <p:nvGrpSpPr>
          <p:cNvPr id="8" name="Group 7">
            <a:extLst>
              <a:ext uri="{FF2B5EF4-FFF2-40B4-BE49-F238E27FC236}">
                <a16:creationId xmlns:a16="http://schemas.microsoft.com/office/drawing/2014/main" id="{E4DB9D99-CDEE-7535-E999-ED6A22146C9E}"/>
              </a:ext>
            </a:extLst>
          </p:cNvPr>
          <p:cNvGrpSpPr/>
          <p:nvPr/>
        </p:nvGrpSpPr>
        <p:grpSpPr>
          <a:xfrm>
            <a:off x="6221642" y="2140043"/>
            <a:ext cx="5016446" cy="3143063"/>
            <a:chOff x="6337354" y="2417850"/>
            <a:chExt cx="5016446" cy="3143063"/>
          </a:xfrm>
        </p:grpSpPr>
        <p:pic>
          <p:nvPicPr>
            <p:cNvPr id="11" name="Picture 10">
              <a:extLst>
                <a:ext uri="{FF2B5EF4-FFF2-40B4-BE49-F238E27FC236}">
                  <a16:creationId xmlns:a16="http://schemas.microsoft.com/office/drawing/2014/main" id="{E469E788-B967-CD4E-6846-3F6F51E8C724}"/>
                </a:ext>
              </a:extLst>
            </p:cNvPr>
            <p:cNvPicPr>
              <a:picLocks noChangeAspect="1"/>
            </p:cNvPicPr>
            <p:nvPr/>
          </p:nvPicPr>
          <p:blipFill>
            <a:blip r:embed="rId3"/>
            <a:stretch>
              <a:fillRect/>
            </a:stretch>
          </p:blipFill>
          <p:spPr>
            <a:xfrm>
              <a:off x="6337354" y="2417850"/>
              <a:ext cx="5016446" cy="2546539"/>
            </a:xfrm>
            <a:custGeom>
              <a:avLst/>
              <a:gdLst>
                <a:gd name="connsiteX0" fmla="*/ 0 w 5016446"/>
                <a:gd name="connsiteY0" fmla="*/ 0 h 2546539"/>
                <a:gd name="connsiteX1" fmla="*/ 576891 w 5016446"/>
                <a:gd name="connsiteY1" fmla="*/ 0 h 2546539"/>
                <a:gd name="connsiteX2" fmla="*/ 1304276 w 5016446"/>
                <a:gd name="connsiteY2" fmla="*/ 0 h 2546539"/>
                <a:gd name="connsiteX3" fmla="*/ 1780838 w 5016446"/>
                <a:gd name="connsiteY3" fmla="*/ 0 h 2546539"/>
                <a:gd name="connsiteX4" fmla="*/ 2257401 w 5016446"/>
                <a:gd name="connsiteY4" fmla="*/ 0 h 2546539"/>
                <a:gd name="connsiteX5" fmla="*/ 2934621 w 5016446"/>
                <a:gd name="connsiteY5" fmla="*/ 0 h 2546539"/>
                <a:gd name="connsiteX6" fmla="*/ 3611841 w 5016446"/>
                <a:gd name="connsiteY6" fmla="*/ 0 h 2546539"/>
                <a:gd name="connsiteX7" fmla="*/ 4138568 w 5016446"/>
                <a:gd name="connsiteY7" fmla="*/ 0 h 2546539"/>
                <a:gd name="connsiteX8" fmla="*/ 5016446 w 5016446"/>
                <a:gd name="connsiteY8" fmla="*/ 0 h 2546539"/>
                <a:gd name="connsiteX9" fmla="*/ 5016446 w 5016446"/>
                <a:gd name="connsiteY9" fmla="*/ 611169 h 2546539"/>
                <a:gd name="connsiteX10" fmla="*/ 5016446 w 5016446"/>
                <a:gd name="connsiteY10" fmla="*/ 1222339 h 2546539"/>
                <a:gd name="connsiteX11" fmla="*/ 5016446 w 5016446"/>
                <a:gd name="connsiteY11" fmla="*/ 1909904 h 2546539"/>
                <a:gd name="connsiteX12" fmla="*/ 5016446 w 5016446"/>
                <a:gd name="connsiteY12" fmla="*/ 2546539 h 2546539"/>
                <a:gd name="connsiteX13" fmla="*/ 4539884 w 5016446"/>
                <a:gd name="connsiteY13" fmla="*/ 2546539 h 2546539"/>
                <a:gd name="connsiteX14" fmla="*/ 3812499 w 5016446"/>
                <a:gd name="connsiteY14" fmla="*/ 2546539 h 2546539"/>
                <a:gd name="connsiteX15" fmla="*/ 3335937 w 5016446"/>
                <a:gd name="connsiteY15" fmla="*/ 2546539 h 2546539"/>
                <a:gd name="connsiteX16" fmla="*/ 2759045 w 5016446"/>
                <a:gd name="connsiteY16" fmla="*/ 2546539 h 2546539"/>
                <a:gd name="connsiteX17" fmla="*/ 2232318 w 5016446"/>
                <a:gd name="connsiteY17" fmla="*/ 2546539 h 2546539"/>
                <a:gd name="connsiteX18" fmla="*/ 1555098 w 5016446"/>
                <a:gd name="connsiteY18" fmla="*/ 2546539 h 2546539"/>
                <a:gd name="connsiteX19" fmla="*/ 827714 w 5016446"/>
                <a:gd name="connsiteY19" fmla="*/ 2546539 h 2546539"/>
                <a:gd name="connsiteX20" fmla="*/ 0 w 5016446"/>
                <a:gd name="connsiteY20" fmla="*/ 2546539 h 2546539"/>
                <a:gd name="connsiteX21" fmla="*/ 0 w 5016446"/>
                <a:gd name="connsiteY21" fmla="*/ 1858973 h 2546539"/>
                <a:gd name="connsiteX22" fmla="*/ 0 w 5016446"/>
                <a:gd name="connsiteY22" fmla="*/ 1196873 h 2546539"/>
                <a:gd name="connsiteX23" fmla="*/ 0 w 5016446"/>
                <a:gd name="connsiteY23" fmla="*/ 611169 h 2546539"/>
                <a:gd name="connsiteX24" fmla="*/ 0 w 5016446"/>
                <a:gd name="connsiteY24" fmla="*/ 0 h 2546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16446" h="2546539" fill="none" extrusionOk="0">
                  <a:moveTo>
                    <a:pt x="0" y="0"/>
                  </a:moveTo>
                  <a:cubicBezTo>
                    <a:pt x="190953" y="-16763"/>
                    <a:pt x="321367" y="466"/>
                    <a:pt x="576891" y="0"/>
                  </a:cubicBezTo>
                  <a:cubicBezTo>
                    <a:pt x="832415" y="-466"/>
                    <a:pt x="1073786" y="-7774"/>
                    <a:pt x="1304276" y="0"/>
                  </a:cubicBezTo>
                  <a:cubicBezTo>
                    <a:pt x="1534766" y="7774"/>
                    <a:pt x="1677270" y="22607"/>
                    <a:pt x="1780838" y="0"/>
                  </a:cubicBezTo>
                  <a:cubicBezTo>
                    <a:pt x="1884406" y="-22607"/>
                    <a:pt x="2152216" y="-13266"/>
                    <a:pt x="2257401" y="0"/>
                  </a:cubicBezTo>
                  <a:cubicBezTo>
                    <a:pt x="2362586" y="13266"/>
                    <a:pt x="2680209" y="23827"/>
                    <a:pt x="2934621" y="0"/>
                  </a:cubicBezTo>
                  <a:cubicBezTo>
                    <a:pt x="3189033" y="-23827"/>
                    <a:pt x="3388881" y="25814"/>
                    <a:pt x="3611841" y="0"/>
                  </a:cubicBezTo>
                  <a:cubicBezTo>
                    <a:pt x="3834801" y="-25814"/>
                    <a:pt x="3965687" y="1405"/>
                    <a:pt x="4138568" y="0"/>
                  </a:cubicBezTo>
                  <a:cubicBezTo>
                    <a:pt x="4311449" y="-1405"/>
                    <a:pt x="4688789" y="-29971"/>
                    <a:pt x="5016446" y="0"/>
                  </a:cubicBezTo>
                  <a:cubicBezTo>
                    <a:pt x="5046142" y="133514"/>
                    <a:pt x="5001743" y="357130"/>
                    <a:pt x="5016446" y="611169"/>
                  </a:cubicBezTo>
                  <a:cubicBezTo>
                    <a:pt x="5031149" y="865208"/>
                    <a:pt x="5031830" y="1045084"/>
                    <a:pt x="5016446" y="1222339"/>
                  </a:cubicBezTo>
                  <a:cubicBezTo>
                    <a:pt x="5001063" y="1399594"/>
                    <a:pt x="4998941" y="1676770"/>
                    <a:pt x="5016446" y="1909904"/>
                  </a:cubicBezTo>
                  <a:cubicBezTo>
                    <a:pt x="5033951" y="2143039"/>
                    <a:pt x="5018352" y="2369398"/>
                    <a:pt x="5016446" y="2546539"/>
                  </a:cubicBezTo>
                  <a:cubicBezTo>
                    <a:pt x="4904741" y="2563281"/>
                    <a:pt x="4727440" y="2565542"/>
                    <a:pt x="4539884" y="2546539"/>
                  </a:cubicBezTo>
                  <a:cubicBezTo>
                    <a:pt x="4352328" y="2527536"/>
                    <a:pt x="4046255" y="2552520"/>
                    <a:pt x="3812499" y="2546539"/>
                  </a:cubicBezTo>
                  <a:cubicBezTo>
                    <a:pt x="3578743" y="2540558"/>
                    <a:pt x="3496889" y="2554925"/>
                    <a:pt x="3335937" y="2546539"/>
                  </a:cubicBezTo>
                  <a:cubicBezTo>
                    <a:pt x="3174985" y="2538153"/>
                    <a:pt x="2886690" y="2524970"/>
                    <a:pt x="2759045" y="2546539"/>
                  </a:cubicBezTo>
                  <a:cubicBezTo>
                    <a:pt x="2631400" y="2568108"/>
                    <a:pt x="2454486" y="2560681"/>
                    <a:pt x="2232318" y="2546539"/>
                  </a:cubicBezTo>
                  <a:cubicBezTo>
                    <a:pt x="2010150" y="2532397"/>
                    <a:pt x="1786560" y="2573337"/>
                    <a:pt x="1555098" y="2546539"/>
                  </a:cubicBezTo>
                  <a:cubicBezTo>
                    <a:pt x="1323636" y="2519741"/>
                    <a:pt x="987542" y="2524124"/>
                    <a:pt x="827714" y="2546539"/>
                  </a:cubicBezTo>
                  <a:cubicBezTo>
                    <a:pt x="667886" y="2568954"/>
                    <a:pt x="361973" y="2527484"/>
                    <a:pt x="0" y="2546539"/>
                  </a:cubicBezTo>
                  <a:cubicBezTo>
                    <a:pt x="-17755" y="2235832"/>
                    <a:pt x="-33443" y="2142398"/>
                    <a:pt x="0" y="1858973"/>
                  </a:cubicBezTo>
                  <a:cubicBezTo>
                    <a:pt x="33443" y="1575548"/>
                    <a:pt x="-20548" y="1401835"/>
                    <a:pt x="0" y="1196873"/>
                  </a:cubicBezTo>
                  <a:cubicBezTo>
                    <a:pt x="20548" y="991911"/>
                    <a:pt x="-16020" y="837715"/>
                    <a:pt x="0" y="611169"/>
                  </a:cubicBezTo>
                  <a:cubicBezTo>
                    <a:pt x="16020" y="384623"/>
                    <a:pt x="14957" y="233023"/>
                    <a:pt x="0" y="0"/>
                  </a:cubicBezTo>
                  <a:close/>
                </a:path>
                <a:path w="5016446" h="2546539" stroke="0" extrusionOk="0">
                  <a:moveTo>
                    <a:pt x="0" y="0"/>
                  </a:moveTo>
                  <a:cubicBezTo>
                    <a:pt x="225814" y="-3306"/>
                    <a:pt x="392746" y="-18552"/>
                    <a:pt x="627056" y="0"/>
                  </a:cubicBezTo>
                  <a:cubicBezTo>
                    <a:pt x="861366" y="18552"/>
                    <a:pt x="873746" y="13476"/>
                    <a:pt x="1103618" y="0"/>
                  </a:cubicBezTo>
                  <a:cubicBezTo>
                    <a:pt x="1333490" y="-13476"/>
                    <a:pt x="1488114" y="-25180"/>
                    <a:pt x="1730674" y="0"/>
                  </a:cubicBezTo>
                  <a:cubicBezTo>
                    <a:pt x="1973234" y="25180"/>
                    <a:pt x="2211464" y="9894"/>
                    <a:pt x="2407894" y="0"/>
                  </a:cubicBezTo>
                  <a:cubicBezTo>
                    <a:pt x="2604324" y="-9894"/>
                    <a:pt x="2766303" y="15550"/>
                    <a:pt x="2934621" y="0"/>
                  </a:cubicBezTo>
                  <a:cubicBezTo>
                    <a:pt x="3102939" y="-15550"/>
                    <a:pt x="3333660" y="-9123"/>
                    <a:pt x="3561677" y="0"/>
                  </a:cubicBezTo>
                  <a:cubicBezTo>
                    <a:pt x="3789694" y="9123"/>
                    <a:pt x="3839939" y="-3021"/>
                    <a:pt x="4088403" y="0"/>
                  </a:cubicBezTo>
                  <a:cubicBezTo>
                    <a:pt x="4336867" y="3021"/>
                    <a:pt x="4560532" y="-28894"/>
                    <a:pt x="5016446" y="0"/>
                  </a:cubicBezTo>
                  <a:cubicBezTo>
                    <a:pt x="5015483" y="140739"/>
                    <a:pt x="5041436" y="431850"/>
                    <a:pt x="5016446" y="560239"/>
                  </a:cubicBezTo>
                  <a:cubicBezTo>
                    <a:pt x="4991456" y="688628"/>
                    <a:pt x="4995682" y="973710"/>
                    <a:pt x="5016446" y="1196873"/>
                  </a:cubicBezTo>
                  <a:cubicBezTo>
                    <a:pt x="5037210" y="1420036"/>
                    <a:pt x="5011625" y="1639177"/>
                    <a:pt x="5016446" y="1757112"/>
                  </a:cubicBezTo>
                  <a:cubicBezTo>
                    <a:pt x="5021267" y="1875047"/>
                    <a:pt x="5007761" y="2305191"/>
                    <a:pt x="5016446" y="2546539"/>
                  </a:cubicBezTo>
                  <a:cubicBezTo>
                    <a:pt x="4882471" y="2520880"/>
                    <a:pt x="4623655" y="2558665"/>
                    <a:pt x="4489719" y="2546539"/>
                  </a:cubicBezTo>
                  <a:cubicBezTo>
                    <a:pt x="4355783" y="2534413"/>
                    <a:pt x="3908109" y="2538097"/>
                    <a:pt x="3762335" y="2546539"/>
                  </a:cubicBezTo>
                  <a:cubicBezTo>
                    <a:pt x="3616561" y="2554981"/>
                    <a:pt x="3407394" y="2542687"/>
                    <a:pt x="3185443" y="2546539"/>
                  </a:cubicBezTo>
                  <a:cubicBezTo>
                    <a:pt x="2963492" y="2550391"/>
                    <a:pt x="2787440" y="2561683"/>
                    <a:pt x="2658716" y="2546539"/>
                  </a:cubicBezTo>
                  <a:cubicBezTo>
                    <a:pt x="2529992" y="2531395"/>
                    <a:pt x="2197937" y="2556360"/>
                    <a:pt x="1981496" y="2546539"/>
                  </a:cubicBezTo>
                  <a:cubicBezTo>
                    <a:pt x="1765055" y="2536718"/>
                    <a:pt x="1544326" y="2579771"/>
                    <a:pt x="1304276" y="2546539"/>
                  </a:cubicBezTo>
                  <a:cubicBezTo>
                    <a:pt x="1064226" y="2513307"/>
                    <a:pt x="943480" y="2553650"/>
                    <a:pt x="677220" y="2546539"/>
                  </a:cubicBezTo>
                  <a:cubicBezTo>
                    <a:pt x="410960" y="2539428"/>
                    <a:pt x="146423" y="2546716"/>
                    <a:pt x="0" y="2546539"/>
                  </a:cubicBezTo>
                  <a:cubicBezTo>
                    <a:pt x="-8527" y="2319447"/>
                    <a:pt x="-18048" y="2051774"/>
                    <a:pt x="0" y="1858973"/>
                  </a:cubicBezTo>
                  <a:cubicBezTo>
                    <a:pt x="18048" y="1666172"/>
                    <a:pt x="-6384" y="1461762"/>
                    <a:pt x="0" y="1273270"/>
                  </a:cubicBezTo>
                  <a:cubicBezTo>
                    <a:pt x="6384" y="1084778"/>
                    <a:pt x="-2151" y="833851"/>
                    <a:pt x="0" y="611169"/>
                  </a:cubicBezTo>
                  <a:cubicBezTo>
                    <a:pt x="2151" y="388487"/>
                    <a:pt x="15365" y="269169"/>
                    <a:pt x="0" y="0"/>
                  </a:cubicBezTo>
                  <a:close/>
                </a:path>
              </a:pathLst>
            </a:custGeom>
            <a:ln w="19050">
              <a:solidFill>
                <a:schemeClr val="tx1"/>
              </a:solidFill>
              <a:extLst>
                <a:ext uri="{C807C97D-BFC1-408E-A445-0C87EB9F89A2}">
                  <ask:lineSketchStyleProps xmlns:ask="http://schemas.microsoft.com/office/drawing/2018/sketchyshapes" sd="3548765176">
                    <a:prstGeom prst="rect">
                      <a:avLst/>
                    </a:prstGeom>
                    <ask:type>
                      <ask:lineSketchFreehand/>
                    </ask:type>
                  </ask:lineSketchStyleProps>
                </a:ext>
              </a:extLst>
            </a:ln>
          </p:spPr>
        </p:pic>
        <p:sp>
          <p:nvSpPr>
            <p:cNvPr id="15" name="TextBox 14">
              <a:extLst>
                <a:ext uri="{FF2B5EF4-FFF2-40B4-BE49-F238E27FC236}">
                  <a16:creationId xmlns:a16="http://schemas.microsoft.com/office/drawing/2014/main" id="{0FCED059-8CA5-CA2C-BC53-5151948D3C88}"/>
                </a:ext>
              </a:extLst>
            </p:cNvPr>
            <p:cNvSpPr txBox="1"/>
            <p:nvPr/>
          </p:nvSpPr>
          <p:spPr>
            <a:xfrm>
              <a:off x="7519017" y="5099248"/>
              <a:ext cx="2653120" cy="461665"/>
            </a:xfrm>
            <a:prstGeom prst="rect">
              <a:avLst/>
            </a:prstGeom>
            <a:noFill/>
          </p:spPr>
          <p:txBody>
            <a:bodyPr wrap="square" rtlCol="0">
              <a:spAutoFit/>
            </a:bodyPr>
            <a:lstStyle/>
            <a:p>
              <a:pPr algn="ctr"/>
              <a:r>
                <a:rPr lang="en-US" sz="2400" b="1" dirty="0"/>
                <a:t>Negative Reviews</a:t>
              </a:r>
            </a:p>
          </p:txBody>
        </p:sp>
      </p:grpSp>
    </p:spTree>
    <p:extLst>
      <p:ext uri="{BB962C8B-B14F-4D97-AF65-F5344CB8AC3E}">
        <p14:creationId xmlns:p14="http://schemas.microsoft.com/office/powerpoint/2010/main" val="2621133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a:xfrm>
            <a:off x="434340" y="365125"/>
            <a:ext cx="9644608" cy="701675"/>
          </a:xfrm>
        </p:spPr>
        <p:txBody>
          <a:bodyPr>
            <a:noAutofit/>
          </a:bodyPr>
          <a:lstStyle/>
          <a:p>
            <a:r>
              <a:rPr lang="en-IN" dirty="0"/>
              <a:t>Word Clouds on User Sentiment - Other</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23</a:t>
            </a:fld>
            <a:endParaRPr lang="en-US"/>
          </a:p>
        </p:txBody>
      </p:sp>
      <p:grpSp>
        <p:nvGrpSpPr>
          <p:cNvPr id="7" name="Group 6">
            <a:extLst>
              <a:ext uri="{FF2B5EF4-FFF2-40B4-BE49-F238E27FC236}">
                <a16:creationId xmlns:a16="http://schemas.microsoft.com/office/drawing/2014/main" id="{97085D6B-69AD-4FC9-780C-F782D8B547B1}"/>
              </a:ext>
            </a:extLst>
          </p:cNvPr>
          <p:cNvGrpSpPr/>
          <p:nvPr/>
        </p:nvGrpSpPr>
        <p:grpSpPr>
          <a:xfrm>
            <a:off x="838201" y="2140043"/>
            <a:ext cx="5016446" cy="3143064"/>
            <a:chOff x="838201" y="2140043"/>
            <a:chExt cx="5016446" cy="3143064"/>
          </a:xfrm>
        </p:grpSpPr>
        <p:sp>
          <p:nvSpPr>
            <p:cNvPr id="14" name="TextBox 13">
              <a:extLst>
                <a:ext uri="{FF2B5EF4-FFF2-40B4-BE49-F238E27FC236}">
                  <a16:creationId xmlns:a16="http://schemas.microsoft.com/office/drawing/2014/main" id="{E26E7B9F-AFE5-6065-74C4-36EDD9C100D8}"/>
                </a:ext>
              </a:extLst>
            </p:cNvPr>
            <p:cNvSpPr txBox="1"/>
            <p:nvPr/>
          </p:nvSpPr>
          <p:spPr>
            <a:xfrm>
              <a:off x="2116177" y="4821442"/>
              <a:ext cx="2460833" cy="461665"/>
            </a:xfrm>
            <a:prstGeom prst="rect">
              <a:avLst/>
            </a:prstGeom>
            <a:noFill/>
          </p:spPr>
          <p:txBody>
            <a:bodyPr wrap="square" rtlCol="0">
              <a:spAutoFit/>
            </a:bodyPr>
            <a:lstStyle/>
            <a:p>
              <a:pPr algn="ctr"/>
              <a:r>
                <a:rPr lang="en-US" sz="2400" b="1" dirty="0"/>
                <a:t>Positive Reviews</a:t>
              </a:r>
            </a:p>
          </p:txBody>
        </p:sp>
        <p:pic>
          <p:nvPicPr>
            <p:cNvPr id="16" name="Picture 15">
              <a:extLst>
                <a:ext uri="{FF2B5EF4-FFF2-40B4-BE49-F238E27FC236}">
                  <a16:creationId xmlns:a16="http://schemas.microsoft.com/office/drawing/2014/main" id="{60234908-DAFB-79B1-8858-3E90DB0D0CB8}"/>
                </a:ext>
              </a:extLst>
            </p:cNvPr>
            <p:cNvPicPr>
              <a:picLocks noChangeAspect="1"/>
            </p:cNvPicPr>
            <p:nvPr/>
          </p:nvPicPr>
          <p:blipFill>
            <a:blip r:embed="rId2"/>
            <a:stretch>
              <a:fillRect/>
            </a:stretch>
          </p:blipFill>
          <p:spPr>
            <a:xfrm>
              <a:off x="838201" y="2140043"/>
              <a:ext cx="5016446" cy="2546539"/>
            </a:xfrm>
            <a:custGeom>
              <a:avLst/>
              <a:gdLst>
                <a:gd name="connsiteX0" fmla="*/ 0 w 5016446"/>
                <a:gd name="connsiteY0" fmla="*/ 0 h 2546539"/>
                <a:gd name="connsiteX1" fmla="*/ 677220 w 5016446"/>
                <a:gd name="connsiteY1" fmla="*/ 0 h 2546539"/>
                <a:gd name="connsiteX2" fmla="*/ 1404605 w 5016446"/>
                <a:gd name="connsiteY2" fmla="*/ 0 h 2546539"/>
                <a:gd name="connsiteX3" fmla="*/ 1931332 w 5016446"/>
                <a:gd name="connsiteY3" fmla="*/ 0 h 2546539"/>
                <a:gd name="connsiteX4" fmla="*/ 2608552 w 5016446"/>
                <a:gd name="connsiteY4" fmla="*/ 0 h 2546539"/>
                <a:gd name="connsiteX5" fmla="*/ 3135279 w 5016446"/>
                <a:gd name="connsiteY5" fmla="*/ 0 h 2546539"/>
                <a:gd name="connsiteX6" fmla="*/ 3611841 w 5016446"/>
                <a:gd name="connsiteY6" fmla="*/ 0 h 2546539"/>
                <a:gd name="connsiteX7" fmla="*/ 4138568 w 5016446"/>
                <a:gd name="connsiteY7" fmla="*/ 0 h 2546539"/>
                <a:gd name="connsiteX8" fmla="*/ 5016446 w 5016446"/>
                <a:gd name="connsiteY8" fmla="*/ 0 h 2546539"/>
                <a:gd name="connsiteX9" fmla="*/ 5016446 w 5016446"/>
                <a:gd name="connsiteY9" fmla="*/ 687566 h 2546539"/>
                <a:gd name="connsiteX10" fmla="*/ 5016446 w 5016446"/>
                <a:gd name="connsiteY10" fmla="*/ 1273270 h 2546539"/>
                <a:gd name="connsiteX11" fmla="*/ 5016446 w 5016446"/>
                <a:gd name="connsiteY11" fmla="*/ 1833508 h 2546539"/>
                <a:gd name="connsiteX12" fmla="*/ 5016446 w 5016446"/>
                <a:gd name="connsiteY12" fmla="*/ 2546539 h 2546539"/>
                <a:gd name="connsiteX13" fmla="*/ 4539884 w 5016446"/>
                <a:gd name="connsiteY13" fmla="*/ 2546539 h 2546539"/>
                <a:gd name="connsiteX14" fmla="*/ 4013157 w 5016446"/>
                <a:gd name="connsiteY14" fmla="*/ 2546539 h 2546539"/>
                <a:gd name="connsiteX15" fmla="*/ 3486430 w 5016446"/>
                <a:gd name="connsiteY15" fmla="*/ 2546539 h 2546539"/>
                <a:gd name="connsiteX16" fmla="*/ 2909539 w 5016446"/>
                <a:gd name="connsiteY16" fmla="*/ 2546539 h 2546539"/>
                <a:gd name="connsiteX17" fmla="*/ 2232318 w 5016446"/>
                <a:gd name="connsiteY17" fmla="*/ 2546539 h 2546539"/>
                <a:gd name="connsiteX18" fmla="*/ 1755756 w 5016446"/>
                <a:gd name="connsiteY18" fmla="*/ 2546539 h 2546539"/>
                <a:gd name="connsiteX19" fmla="*/ 1028371 w 5016446"/>
                <a:gd name="connsiteY19" fmla="*/ 2546539 h 2546539"/>
                <a:gd name="connsiteX20" fmla="*/ 0 w 5016446"/>
                <a:gd name="connsiteY20" fmla="*/ 2546539 h 2546539"/>
                <a:gd name="connsiteX21" fmla="*/ 0 w 5016446"/>
                <a:gd name="connsiteY21" fmla="*/ 1986300 h 2546539"/>
                <a:gd name="connsiteX22" fmla="*/ 0 w 5016446"/>
                <a:gd name="connsiteY22" fmla="*/ 1349666 h 2546539"/>
                <a:gd name="connsiteX23" fmla="*/ 0 w 5016446"/>
                <a:gd name="connsiteY23" fmla="*/ 687566 h 2546539"/>
                <a:gd name="connsiteX24" fmla="*/ 0 w 5016446"/>
                <a:gd name="connsiteY24" fmla="*/ 0 h 2546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16446" h="2546539" fill="none" extrusionOk="0">
                  <a:moveTo>
                    <a:pt x="0" y="0"/>
                  </a:moveTo>
                  <a:cubicBezTo>
                    <a:pt x="254985" y="-17531"/>
                    <a:pt x="470562" y="20919"/>
                    <a:pt x="677220" y="0"/>
                  </a:cubicBezTo>
                  <a:cubicBezTo>
                    <a:pt x="883878" y="-20919"/>
                    <a:pt x="1210078" y="-21894"/>
                    <a:pt x="1404605" y="0"/>
                  </a:cubicBezTo>
                  <a:cubicBezTo>
                    <a:pt x="1599132" y="21894"/>
                    <a:pt x="1720477" y="4707"/>
                    <a:pt x="1931332" y="0"/>
                  </a:cubicBezTo>
                  <a:cubicBezTo>
                    <a:pt x="2142187" y="-4707"/>
                    <a:pt x="2359755" y="-9973"/>
                    <a:pt x="2608552" y="0"/>
                  </a:cubicBezTo>
                  <a:cubicBezTo>
                    <a:pt x="2857349" y="9973"/>
                    <a:pt x="2945773" y="13117"/>
                    <a:pt x="3135279" y="0"/>
                  </a:cubicBezTo>
                  <a:cubicBezTo>
                    <a:pt x="3324785" y="-13117"/>
                    <a:pt x="3485121" y="-11462"/>
                    <a:pt x="3611841" y="0"/>
                  </a:cubicBezTo>
                  <a:cubicBezTo>
                    <a:pt x="3738561" y="11462"/>
                    <a:pt x="3986536" y="-18249"/>
                    <a:pt x="4138568" y="0"/>
                  </a:cubicBezTo>
                  <a:cubicBezTo>
                    <a:pt x="4290600" y="18249"/>
                    <a:pt x="4742050" y="5956"/>
                    <a:pt x="5016446" y="0"/>
                  </a:cubicBezTo>
                  <a:cubicBezTo>
                    <a:pt x="5047364" y="315632"/>
                    <a:pt x="5027977" y="441634"/>
                    <a:pt x="5016446" y="687566"/>
                  </a:cubicBezTo>
                  <a:cubicBezTo>
                    <a:pt x="5004915" y="933498"/>
                    <a:pt x="4999449" y="984433"/>
                    <a:pt x="5016446" y="1273270"/>
                  </a:cubicBezTo>
                  <a:cubicBezTo>
                    <a:pt x="5033443" y="1562107"/>
                    <a:pt x="5026273" y="1708471"/>
                    <a:pt x="5016446" y="1833508"/>
                  </a:cubicBezTo>
                  <a:cubicBezTo>
                    <a:pt x="5006619" y="1958545"/>
                    <a:pt x="5043349" y="2220829"/>
                    <a:pt x="5016446" y="2546539"/>
                  </a:cubicBezTo>
                  <a:cubicBezTo>
                    <a:pt x="4885070" y="2532330"/>
                    <a:pt x="4684710" y="2543616"/>
                    <a:pt x="4539884" y="2546539"/>
                  </a:cubicBezTo>
                  <a:cubicBezTo>
                    <a:pt x="4395058" y="2549462"/>
                    <a:pt x="4183715" y="2565929"/>
                    <a:pt x="4013157" y="2546539"/>
                  </a:cubicBezTo>
                  <a:cubicBezTo>
                    <a:pt x="3842599" y="2527149"/>
                    <a:pt x="3698385" y="2549956"/>
                    <a:pt x="3486430" y="2546539"/>
                  </a:cubicBezTo>
                  <a:cubicBezTo>
                    <a:pt x="3274475" y="2543122"/>
                    <a:pt x="3196738" y="2531644"/>
                    <a:pt x="2909539" y="2546539"/>
                  </a:cubicBezTo>
                  <a:cubicBezTo>
                    <a:pt x="2622340" y="2561434"/>
                    <a:pt x="2414815" y="2573341"/>
                    <a:pt x="2232318" y="2546539"/>
                  </a:cubicBezTo>
                  <a:cubicBezTo>
                    <a:pt x="2049821" y="2519737"/>
                    <a:pt x="1865601" y="2553759"/>
                    <a:pt x="1755756" y="2546539"/>
                  </a:cubicBezTo>
                  <a:cubicBezTo>
                    <a:pt x="1645911" y="2539319"/>
                    <a:pt x="1311145" y="2542846"/>
                    <a:pt x="1028371" y="2546539"/>
                  </a:cubicBezTo>
                  <a:cubicBezTo>
                    <a:pt x="745598" y="2550232"/>
                    <a:pt x="418768" y="2513904"/>
                    <a:pt x="0" y="2546539"/>
                  </a:cubicBezTo>
                  <a:cubicBezTo>
                    <a:pt x="3211" y="2307310"/>
                    <a:pt x="4480" y="2168791"/>
                    <a:pt x="0" y="1986300"/>
                  </a:cubicBezTo>
                  <a:cubicBezTo>
                    <a:pt x="-4480" y="1803809"/>
                    <a:pt x="-21551" y="1597371"/>
                    <a:pt x="0" y="1349666"/>
                  </a:cubicBezTo>
                  <a:cubicBezTo>
                    <a:pt x="21551" y="1101961"/>
                    <a:pt x="7953" y="908675"/>
                    <a:pt x="0" y="687566"/>
                  </a:cubicBezTo>
                  <a:cubicBezTo>
                    <a:pt x="-7953" y="466457"/>
                    <a:pt x="-24393" y="324731"/>
                    <a:pt x="0" y="0"/>
                  </a:cubicBezTo>
                  <a:close/>
                </a:path>
                <a:path w="5016446" h="2546539" stroke="0" extrusionOk="0">
                  <a:moveTo>
                    <a:pt x="0" y="0"/>
                  </a:moveTo>
                  <a:cubicBezTo>
                    <a:pt x="171709" y="-8001"/>
                    <a:pt x="423344" y="-17293"/>
                    <a:pt x="677220" y="0"/>
                  </a:cubicBezTo>
                  <a:cubicBezTo>
                    <a:pt x="931096" y="17293"/>
                    <a:pt x="1003592" y="11032"/>
                    <a:pt x="1203947" y="0"/>
                  </a:cubicBezTo>
                  <a:cubicBezTo>
                    <a:pt x="1404302" y="-11032"/>
                    <a:pt x="1598910" y="-23092"/>
                    <a:pt x="1931332" y="0"/>
                  </a:cubicBezTo>
                  <a:cubicBezTo>
                    <a:pt x="2263754" y="23092"/>
                    <a:pt x="2252274" y="23512"/>
                    <a:pt x="2458059" y="0"/>
                  </a:cubicBezTo>
                  <a:cubicBezTo>
                    <a:pt x="2663844" y="-23512"/>
                    <a:pt x="2782547" y="13641"/>
                    <a:pt x="3085114" y="0"/>
                  </a:cubicBezTo>
                  <a:cubicBezTo>
                    <a:pt x="3387681" y="-13641"/>
                    <a:pt x="3406978" y="-24086"/>
                    <a:pt x="3662006" y="0"/>
                  </a:cubicBezTo>
                  <a:cubicBezTo>
                    <a:pt x="3917034" y="24086"/>
                    <a:pt x="4012905" y="4137"/>
                    <a:pt x="4188732" y="0"/>
                  </a:cubicBezTo>
                  <a:cubicBezTo>
                    <a:pt x="4364559" y="-4137"/>
                    <a:pt x="4830146" y="2229"/>
                    <a:pt x="5016446" y="0"/>
                  </a:cubicBezTo>
                  <a:cubicBezTo>
                    <a:pt x="5019290" y="327530"/>
                    <a:pt x="5010421" y="472963"/>
                    <a:pt x="5016446" y="687566"/>
                  </a:cubicBezTo>
                  <a:cubicBezTo>
                    <a:pt x="5022471" y="902169"/>
                    <a:pt x="5021535" y="1022668"/>
                    <a:pt x="5016446" y="1298735"/>
                  </a:cubicBezTo>
                  <a:cubicBezTo>
                    <a:pt x="5011357" y="1574802"/>
                    <a:pt x="5010496" y="1696915"/>
                    <a:pt x="5016446" y="1884439"/>
                  </a:cubicBezTo>
                  <a:cubicBezTo>
                    <a:pt x="5022396" y="2071963"/>
                    <a:pt x="5022072" y="2294150"/>
                    <a:pt x="5016446" y="2546539"/>
                  </a:cubicBezTo>
                  <a:cubicBezTo>
                    <a:pt x="4881965" y="2539770"/>
                    <a:pt x="4643983" y="2559001"/>
                    <a:pt x="4389390" y="2546539"/>
                  </a:cubicBezTo>
                  <a:cubicBezTo>
                    <a:pt x="4134797" y="2534077"/>
                    <a:pt x="3865119" y="2579963"/>
                    <a:pt x="3662006" y="2546539"/>
                  </a:cubicBezTo>
                  <a:cubicBezTo>
                    <a:pt x="3458893" y="2513115"/>
                    <a:pt x="3298417" y="2534012"/>
                    <a:pt x="3185443" y="2546539"/>
                  </a:cubicBezTo>
                  <a:cubicBezTo>
                    <a:pt x="3072469" y="2559066"/>
                    <a:pt x="2696677" y="2527700"/>
                    <a:pt x="2558387" y="2546539"/>
                  </a:cubicBezTo>
                  <a:cubicBezTo>
                    <a:pt x="2420097" y="2565378"/>
                    <a:pt x="2035798" y="2511396"/>
                    <a:pt x="1831003" y="2546539"/>
                  </a:cubicBezTo>
                  <a:cubicBezTo>
                    <a:pt x="1626208" y="2581682"/>
                    <a:pt x="1376330" y="2510224"/>
                    <a:pt x="1103618" y="2546539"/>
                  </a:cubicBezTo>
                  <a:cubicBezTo>
                    <a:pt x="830906" y="2582854"/>
                    <a:pt x="739192" y="2541038"/>
                    <a:pt x="627056" y="2546539"/>
                  </a:cubicBezTo>
                  <a:cubicBezTo>
                    <a:pt x="514920" y="2552040"/>
                    <a:pt x="255657" y="2522641"/>
                    <a:pt x="0" y="2546539"/>
                  </a:cubicBezTo>
                  <a:cubicBezTo>
                    <a:pt x="9131" y="2243798"/>
                    <a:pt x="-10569" y="2138165"/>
                    <a:pt x="0" y="1935370"/>
                  </a:cubicBezTo>
                  <a:cubicBezTo>
                    <a:pt x="10569" y="1732575"/>
                    <a:pt x="-28095" y="1526573"/>
                    <a:pt x="0" y="1247804"/>
                  </a:cubicBezTo>
                  <a:cubicBezTo>
                    <a:pt x="28095" y="969035"/>
                    <a:pt x="4870" y="853653"/>
                    <a:pt x="0" y="611169"/>
                  </a:cubicBezTo>
                  <a:cubicBezTo>
                    <a:pt x="-4870" y="368685"/>
                    <a:pt x="-14876" y="155502"/>
                    <a:pt x="0" y="0"/>
                  </a:cubicBezTo>
                  <a:close/>
                </a:path>
              </a:pathLst>
            </a:custGeom>
            <a:ln w="19050">
              <a:solidFill>
                <a:schemeClr val="tx1"/>
              </a:solidFill>
              <a:extLst>
                <a:ext uri="{C807C97D-BFC1-408E-A445-0C87EB9F89A2}">
                  <ask:lineSketchStyleProps xmlns:ask="http://schemas.microsoft.com/office/drawing/2018/sketchyshapes" sd="674044371">
                    <a:prstGeom prst="rect">
                      <a:avLst/>
                    </a:prstGeom>
                    <ask:type>
                      <ask:lineSketchFreehand/>
                    </ask:type>
                  </ask:lineSketchStyleProps>
                </a:ext>
              </a:extLst>
            </a:ln>
          </p:spPr>
        </p:pic>
      </p:grpSp>
      <p:grpSp>
        <p:nvGrpSpPr>
          <p:cNvPr id="5" name="Group 4">
            <a:extLst>
              <a:ext uri="{FF2B5EF4-FFF2-40B4-BE49-F238E27FC236}">
                <a16:creationId xmlns:a16="http://schemas.microsoft.com/office/drawing/2014/main" id="{8C9E722C-C82E-D61A-2117-DB3427731AE4}"/>
              </a:ext>
            </a:extLst>
          </p:cNvPr>
          <p:cNvGrpSpPr/>
          <p:nvPr/>
        </p:nvGrpSpPr>
        <p:grpSpPr>
          <a:xfrm>
            <a:off x="6221642" y="2140043"/>
            <a:ext cx="5016446" cy="3143063"/>
            <a:chOff x="6221642" y="2140043"/>
            <a:chExt cx="5016446" cy="3143063"/>
          </a:xfrm>
        </p:grpSpPr>
        <p:sp>
          <p:nvSpPr>
            <p:cNvPr id="15" name="TextBox 14">
              <a:extLst>
                <a:ext uri="{FF2B5EF4-FFF2-40B4-BE49-F238E27FC236}">
                  <a16:creationId xmlns:a16="http://schemas.microsoft.com/office/drawing/2014/main" id="{0FCED059-8CA5-CA2C-BC53-5151948D3C88}"/>
                </a:ext>
              </a:extLst>
            </p:cNvPr>
            <p:cNvSpPr txBox="1"/>
            <p:nvPr/>
          </p:nvSpPr>
          <p:spPr>
            <a:xfrm>
              <a:off x="7403305" y="4821441"/>
              <a:ext cx="2653120" cy="461665"/>
            </a:xfrm>
            <a:prstGeom prst="rect">
              <a:avLst/>
            </a:prstGeom>
            <a:noFill/>
          </p:spPr>
          <p:txBody>
            <a:bodyPr wrap="square" rtlCol="0">
              <a:spAutoFit/>
            </a:bodyPr>
            <a:lstStyle/>
            <a:p>
              <a:pPr algn="ctr"/>
              <a:r>
                <a:rPr lang="en-US" sz="2400" b="1" dirty="0"/>
                <a:t>Negative Reviews</a:t>
              </a:r>
            </a:p>
          </p:txBody>
        </p:sp>
        <p:pic>
          <p:nvPicPr>
            <p:cNvPr id="18" name="Picture 17">
              <a:extLst>
                <a:ext uri="{FF2B5EF4-FFF2-40B4-BE49-F238E27FC236}">
                  <a16:creationId xmlns:a16="http://schemas.microsoft.com/office/drawing/2014/main" id="{850E4BBF-DBF9-E8FF-BB41-F662E1917ABC}"/>
                </a:ext>
              </a:extLst>
            </p:cNvPr>
            <p:cNvPicPr>
              <a:picLocks noChangeAspect="1"/>
            </p:cNvPicPr>
            <p:nvPr/>
          </p:nvPicPr>
          <p:blipFill>
            <a:blip r:embed="rId3"/>
            <a:stretch>
              <a:fillRect/>
            </a:stretch>
          </p:blipFill>
          <p:spPr>
            <a:xfrm>
              <a:off x="6221642" y="2140043"/>
              <a:ext cx="5016446" cy="2546539"/>
            </a:xfrm>
            <a:custGeom>
              <a:avLst/>
              <a:gdLst>
                <a:gd name="connsiteX0" fmla="*/ 0 w 5016446"/>
                <a:gd name="connsiteY0" fmla="*/ 0 h 2546539"/>
                <a:gd name="connsiteX1" fmla="*/ 576891 w 5016446"/>
                <a:gd name="connsiteY1" fmla="*/ 0 h 2546539"/>
                <a:gd name="connsiteX2" fmla="*/ 1304276 w 5016446"/>
                <a:gd name="connsiteY2" fmla="*/ 0 h 2546539"/>
                <a:gd name="connsiteX3" fmla="*/ 1780838 w 5016446"/>
                <a:gd name="connsiteY3" fmla="*/ 0 h 2546539"/>
                <a:gd name="connsiteX4" fmla="*/ 2257401 w 5016446"/>
                <a:gd name="connsiteY4" fmla="*/ 0 h 2546539"/>
                <a:gd name="connsiteX5" fmla="*/ 2934621 w 5016446"/>
                <a:gd name="connsiteY5" fmla="*/ 0 h 2546539"/>
                <a:gd name="connsiteX6" fmla="*/ 3611841 w 5016446"/>
                <a:gd name="connsiteY6" fmla="*/ 0 h 2546539"/>
                <a:gd name="connsiteX7" fmla="*/ 4138568 w 5016446"/>
                <a:gd name="connsiteY7" fmla="*/ 0 h 2546539"/>
                <a:gd name="connsiteX8" fmla="*/ 5016446 w 5016446"/>
                <a:gd name="connsiteY8" fmla="*/ 0 h 2546539"/>
                <a:gd name="connsiteX9" fmla="*/ 5016446 w 5016446"/>
                <a:gd name="connsiteY9" fmla="*/ 611169 h 2546539"/>
                <a:gd name="connsiteX10" fmla="*/ 5016446 w 5016446"/>
                <a:gd name="connsiteY10" fmla="*/ 1222339 h 2546539"/>
                <a:gd name="connsiteX11" fmla="*/ 5016446 w 5016446"/>
                <a:gd name="connsiteY11" fmla="*/ 1909904 h 2546539"/>
                <a:gd name="connsiteX12" fmla="*/ 5016446 w 5016446"/>
                <a:gd name="connsiteY12" fmla="*/ 2546539 h 2546539"/>
                <a:gd name="connsiteX13" fmla="*/ 4539884 w 5016446"/>
                <a:gd name="connsiteY13" fmla="*/ 2546539 h 2546539"/>
                <a:gd name="connsiteX14" fmla="*/ 3812499 w 5016446"/>
                <a:gd name="connsiteY14" fmla="*/ 2546539 h 2546539"/>
                <a:gd name="connsiteX15" fmla="*/ 3335937 w 5016446"/>
                <a:gd name="connsiteY15" fmla="*/ 2546539 h 2546539"/>
                <a:gd name="connsiteX16" fmla="*/ 2759045 w 5016446"/>
                <a:gd name="connsiteY16" fmla="*/ 2546539 h 2546539"/>
                <a:gd name="connsiteX17" fmla="*/ 2232318 w 5016446"/>
                <a:gd name="connsiteY17" fmla="*/ 2546539 h 2546539"/>
                <a:gd name="connsiteX18" fmla="*/ 1555098 w 5016446"/>
                <a:gd name="connsiteY18" fmla="*/ 2546539 h 2546539"/>
                <a:gd name="connsiteX19" fmla="*/ 827714 w 5016446"/>
                <a:gd name="connsiteY19" fmla="*/ 2546539 h 2546539"/>
                <a:gd name="connsiteX20" fmla="*/ 0 w 5016446"/>
                <a:gd name="connsiteY20" fmla="*/ 2546539 h 2546539"/>
                <a:gd name="connsiteX21" fmla="*/ 0 w 5016446"/>
                <a:gd name="connsiteY21" fmla="*/ 1858973 h 2546539"/>
                <a:gd name="connsiteX22" fmla="*/ 0 w 5016446"/>
                <a:gd name="connsiteY22" fmla="*/ 1196873 h 2546539"/>
                <a:gd name="connsiteX23" fmla="*/ 0 w 5016446"/>
                <a:gd name="connsiteY23" fmla="*/ 611169 h 2546539"/>
                <a:gd name="connsiteX24" fmla="*/ 0 w 5016446"/>
                <a:gd name="connsiteY24" fmla="*/ 0 h 2546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16446" h="2546539" fill="none" extrusionOk="0">
                  <a:moveTo>
                    <a:pt x="0" y="0"/>
                  </a:moveTo>
                  <a:cubicBezTo>
                    <a:pt x="190953" y="-16763"/>
                    <a:pt x="321367" y="466"/>
                    <a:pt x="576891" y="0"/>
                  </a:cubicBezTo>
                  <a:cubicBezTo>
                    <a:pt x="832415" y="-466"/>
                    <a:pt x="1073786" y="-7774"/>
                    <a:pt x="1304276" y="0"/>
                  </a:cubicBezTo>
                  <a:cubicBezTo>
                    <a:pt x="1534766" y="7774"/>
                    <a:pt x="1677270" y="22607"/>
                    <a:pt x="1780838" y="0"/>
                  </a:cubicBezTo>
                  <a:cubicBezTo>
                    <a:pt x="1884406" y="-22607"/>
                    <a:pt x="2152216" y="-13266"/>
                    <a:pt x="2257401" y="0"/>
                  </a:cubicBezTo>
                  <a:cubicBezTo>
                    <a:pt x="2362586" y="13266"/>
                    <a:pt x="2680209" y="23827"/>
                    <a:pt x="2934621" y="0"/>
                  </a:cubicBezTo>
                  <a:cubicBezTo>
                    <a:pt x="3189033" y="-23827"/>
                    <a:pt x="3388881" y="25814"/>
                    <a:pt x="3611841" y="0"/>
                  </a:cubicBezTo>
                  <a:cubicBezTo>
                    <a:pt x="3834801" y="-25814"/>
                    <a:pt x="3965687" y="1405"/>
                    <a:pt x="4138568" y="0"/>
                  </a:cubicBezTo>
                  <a:cubicBezTo>
                    <a:pt x="4311449" y="-1405"/>
                    <a:pt x="4688789" y="-29971"/>
                    <a:pt x="5016446" y="0"/>
                  </a:cubicBezTo>
                  <a:cubicBezTo>
                    <a:pt x="5046142" y="133514"/>
                    <a:pt x="5001743" y="357130"/>
                    <a:pt x="5016446" y="611169"/>
                  </a:cubicBezTo>
                  <a:cubicBezTo>
                    <a:pt x="5031149" y="865208"/>
                    <a:pt x="5031830" y="1045084"/>
                    <a:pt x="5016446" y="1222339"/>
                  </a:cubicBezTo>
                  <a:cubicBezTo>
                    <a:pt x="5001063" y="1399594"/>
                    <a:pt x="4998941" y="1676770"/>
                    <a:pt x="5016446" y="1909904"/>
                  </a:cubicBezTo>
                  <a:cubicBezTo>
                    <a:pt x="5033951" y="2143039"/>
                    <a:pt x="5018352" y="2369398"/>
                    <a:pt x="5016446" y="2546539"/>
                  </a:cubicBezTo>
                  <a:cubicBezTo>
                    <a:pt x="4904741" y="2563281"/>
                    <a:pt x="4727440" y="2565542"/>
                    <a:pt x="4539884" y="2546539"/>
                  </a:cubicBezTo>
                  <a:cubicBezTo>
                    <a:pt x="4352328" y="2527536"/>
                    <a:pt x="4046255" y="2552520"/>
                    <a:pt x="3812499" y="2546539"/>
                  </a:cubicBezTo>
                  <a:cubicBezTo>
                    <a:pt x="3578743" y="2540558"/>
                    <a:pt x="3496889" y="2554925"/>
                    <a:pt x="3335937" y="2546539"/>
                  </a:cubicBezTo>
                  <a:cubicBezTo>
                    <a:pt x="3174985" y="2538153"/>
                    <a:pt x="2886690" y="2524970"/>
                    <a:pt x="2759045" y="2546539"/>
                  </a:cubicBezTo>
                  <a:cubicBezTo>
                    <a:pt x="2631400" y="2568108"/>
                    <a:pt x="2454486" y="2560681"/>
                    <a:pt x="2232318" y="2546539"/>
                  </a:cubicBezTo>
                  <a:cubicBezTo>
                    <a:pt x="2010150" y="2532397"/>
                    <a:pt x="1786560" y="2573337"/>
                    <a:pt x="1555098" y="2546539"/>
                  </a:cubicBezTo>
                  <a:cubicBezTo>
                    <a:pt x="1323636" y="2519741"/>
                    <a:pt x="987542" y="2524124"/>
                    <a:pt x="827714" y="2546539"/>
                  </a:cubicBezTo>
                  <a:cubicBezTo>
                    <a:pt x="667886" y="2568954"/>
                    <a:pt x="361973" y="2527484"/>
                    <a:pt x="0" y="2546539"/>
                  </a:cubicBezTo>
                  <a:cubicBezTo>
                    <a:pt x="-17755" y="2235832"/>
                    <a:pt x="-33443" y="2142398"/>
                    <a:pt x="0" y="1858973"/>
                  </a:cubicBezTo>
                  <a:cubicBezTo>
                    <a:pt x="33443" y="1575548"/>
                    <a:pt x="-20548" y="1401835"/>
                    <a:pt x="0" y="1196873"/>
                  </a:cubicBezTo>
                  <a:cubicBezTo>
                    <a:pt x="20548" y="991911"/>
                    <a:pt x="-16020" y="837715"/>
                    <a:pt x="0" y="611169"/>
                  </a:cubicBezTo>
                  <a:cubicBezTo>
                    <a:pt x="16020" y="384623"/>
                    <a:pt x="14957" y="233023"/>
                    <a:pt x="0" y="0"/>
                  </a:cubicBezTo>
                  <a:close/>
                </a:path>
                <a:path w="5016446" h="2546539" stroke="0" extrusionOk="0">
                  <a:moveTo>
                    <a:pt x="0" y="0"/>
                  </a:moveTo>
                  <a:cubicBezTo>
                    <a:pt x="225814" y="-3306"/>
                    <a:pt x="392746" y="-18552"/>
                    <a:pt x="627056" y="0"/>
                  </a:cubicBezTo>
                  <a:cubicBezTo>
                    <a:pt x="861366" y="18552"/>
                    <a:pt x="873746" y="13476"/>
                    <a:pt x="1103618" y="0"/>
                  </a:cubicBezTo>
                  <a:cubicBezTo>
                    <a:pt x="1333490" y="-13476"/>
                    <a:pt x="1488114" y="-25180"/>
                    <a:pt x="1730674" y="0"/>
                  </a:cubicBezTo>
                  <a:cubicBezTo>
                    <a:pt x="1973234" y="25180"/>
                    <a:pt x="2211464" y="9894"/>
                    <a:pt x="2407894" y="0"/>
                  </a:cubicBezTo>
                  <a:cubicBezTo>
                    <a:pt x="2604324" y="-9894"/>
                    <a:pt x="2766303" y="15550"/>
                    <a:pt x="2934621" y="0"/>
                  </a:cubicBezTo>
                  <a:cubicBezTo>
                    <a:pt x="3102939" y="-15550"/>
                    <a:pt x="3333660" y="-9123"/>
                    <a:pt x="3561677" y="0"/>
                  </a:cubicBezTo>
                  <a:cubicBezTo>
                    <a:pt x="3789694" y="9123"/>
                    <a:pt x="3839939" y="-3021"/>
                    <a:pt x="4088403" y="0"/>
                  </a:cubicBezTo>
                  <a:cubicBezTo>
                    <a:pt x="4336867" y="3021"/>
                    <a:pt x="4560532" y="-28894"/>
                    <a:pt x="5016446" y="0"/>
                  </a:cubicBezTo>
                  <a:cubicBezTo>
                    <a:pt x="5015483" y="140739"/>
                    <a:pt x="5041436" y="431850"/>
                    <a:pt x="5016446" y="560239"/>
                  </a:cubicBezTo>
                  <a:cubicBezTo>
                    <a:pt x="4991456" y="688628"/>
                    <a:pt x="4995682" y="973710"/>
                    <a:pt x="5016446" y="1196873"/>
                  </a:cubicBezTo>
                  <a:cubicBezTo>
                    <a:pt x="5037210" y="1420036"/>
                    <a:pt x="5011625" y="1639177"/>
                    <a:pt x="5016446" y="1757112"/>
                  </a:cubicBezTo>
                  <a:cubicBezTo>
                    <a:pt x="5021267" y="1875047"/>
                    <a:pt x="5007761" y="2305191"/>
                    <a:pt x="5016446" y="2546539"/>
                  </a:cubicBezTo>
                  <a:cubicBezTo>
                    <a:pt x="4882471" y="2520880"/>
                    <a:pt x="4623655" y="2558665"/>
                    <a:pt x="4489719" y="2546539"/>
                  </a:cubicBezTo>
                  <a:cubicBezTo>
                    <a:pt x="4355783" y="2534413"/>
                    <a:pt x="3908109" y="2538097"/>
                    <a:pt x="3762335" y="2546539"/>
                  </a:cubicBezTo>
                  <a:cubicBezTo>
                    <a:pt x="3616561" y="2554981"/>
                    <a:pt x="3407394" y="2542687"/>
                    <a:pt x="3185443" y="2546539"/>
                  </a:cubicBezTo>
                  <a:cubicBezTo>
                    <a:pt x="2963492" y="2550391"/>
                    <a:pt x="2787440" y="2561683"/>
                    <a:pt x="2658716" y="2546539"/>
                  </a:cubicBezTo>
                  <a:cubicBezTo>
                    <a:pt x="2529992" y="2531395"/>
                    <a:pt x="2197937" y="2556360"/>
                    <a:pt x="1981496" y="2546539"/>
                  </a:cubicBezTo>
                  <a:cubicBezTo>
                    <a:pt x="1765055" y="2536718"/>
                    <a:pt x="1544326" y="2579771"/>
                    <a:pt x="1304276" y="2546539"/>
                  </a:cubicBezTo>
                  <a:cubicBezTo>
                    <a:pt x="1064226" y="2513307"/>
                    <a:pt x="943480" y="2553650"/>
                    <a:pt x="677220" y="2546539"/>
                  </a:cubicBezTo>
                  <a:cubicBezTo>
                    <a:pt x="410960" y="2539428"/>
                    <a:pt x="146423" y="2546716"/>
                    <a:pt x="0" y="2546539"/>
                  </a:cubicBezTo>
                  <a:cubicBezTo>
                    <a:pt x="-8527" y="2319447"/>
                    <a:pt x="-18048" y="2051774"/>
                    <a:pt x="0" y="1858973"/>
                  </a:cubicBezTo>
                  <a:cubicBezTo>
                    <a:pt x="18048" y="1666172"/>
                    <a:pt x="-6384" y="1461762"/>
                    <a:pt x="0" y="1273270"/>
                  </a:cubicBezTo>
                  <a:cubicBezTo>
                    <a:pt x="6384" y="1084778"/>
                    <a:pt x="-2151" y="833851"/>
                    <a:pt x="0" y="611169"/>
                  </a:cubicBezTo>
                  <a:cubicBezTo>
                    <a:pt x="2151" y="388487"/>
                    <a:pt x="15365" y="269169"/>
                    <a:pt x="0" y="0"/>
                  </a:cubicBezTo>
                  <a:close/>
                </a:path>
              </a:pathLst>
            </a:custGeom>
            <a:ln w="19050">
              <a:solidFill>
                <a:schemeClr val="tx1"/>
              </a:solidFill>
              <a:extLst>
                <a:ext uri="{C807C97D-BFC1-408E-A445-0C87EB9F89A2}">
                  <ask:lineSketchStyleProps xmlns:ask="http://schemas.microsoft.com/office/drawing/2018/sketchyshapes" sd="3548765176">
                    <a:prstGeom prst="rect">
                      <a:avLst/>
                    </a:prstGeom>
                    <ask:type>
                      <ask:lineSketchFreehand/>
                    </ask:type>
                  </ask:lineSketchStyleProps>
                </a:ext>
              </a:extLst>
            </a:ln>
          </p:spPr>
        </p:pic>
      </p:grpSp>
    </p:spTree>
    <p:extLst>
      <p:ext uri="{BB962C8B-B14F-4D97-AF65-F5344CB8AC3E}">
        <p14:creationId xmlns:p14="http://schemas.microsoft.com/office/powerpoint/2010/main" val="2212607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a:xfrm>
            <a:off x="1716088" y="1354820"/>
            <a:ext cx="8748712" cy="2369988"/>
          </a:xfrm>
        </p:spPr>
        <p:txBody>
          <a:bodyPr vert="horz" lIns="91440" tIns="45720" rIns="91440" bIns="45720" rtlCol="0" anchor="b">
            <a:normAutofit/>
          </a:bodyPr>
          <a:lstStyle/>
          <a:p>
            <a:r>
              <a:rPr lang="en-US" sz="7200" kern="1200" dirty="0">
                <a:solidFill>
                  <a:schemeClr val="bg1"/>
                </a:solidFill>
                <a:latin typeface="+mj-lt"/>
                <a:ea typeface="+mj-ea"/>
                <a:cs typeface="+mj-cs"/>
              </a:rPr>
              <a:t>So, what have we learned?</a:t>
            </a:r>
          </a:p>
        </p:txBody>
      </p:sp>
      <p:grpSp>
        <p:nvGrpSpPr>
          <p:cNvPr id="20" name="Group 10">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2" name="Freeform: Shape 11">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1" name="Freeform: Shape 13">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57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noAutofit/>
          </a:bodyPr>
          <a:lstStyle/>
          <a:p>
            <a:r>
              <a:rPr lang="en-IN" dirty="0"/>
              <a:t>Best Practices</a:t>
            </a:r>
          </a:p>
        </p:txBody>
      </p:sp>
      <p:sp>
        <p:nvSpPr>
          <p:cNvPr id="5" name="Content Placeholder 4">
            <a:extLst>
              <a:ext uri="{FF2B5EF4-FFF2-40B4-BE49-F238E27FC236}">
                <a16:creationId xmlns:a16="http://schemas.microsoft.com/office/drawing/2014/main" id="{EB413BA1-B30D-B263-4BD0-24BCB69B961C}"/>
              </a:ext>
            </a:extLst>
          </p:cNvPr>
          <p:cNvSpPr>
            <a:spLocks noGrp="1"/>
          </p:cNvSpPr>
          <p:nvPr>
            <p:ph idx="1"/>
          </p:nvPr>
        </p:nvSpPr>
        <p:spPr>
          <a:xfrm>
            <a:off x="838200" y="1623258"/>
            <a:ext cx="10515600" cy="4351338"/>
          </a:xfrm>
        </p:spPr>
        <p:txBody>
          <a:bodyPr>
            <a:normAutofit fontScale="85000" lnSpcReduction="20000"/>
          </a:bodyPr>
          <a:lstStyle/>
          <a:p>
            <a:pPr marL="457200" indent="-457200">
              <a:lnSpc>
                <a:spcPct val="130000"/>
              </a:lnSpc>
              <a:spcBef>
                <a:spcPts val="800"/>
              </a:spcBef>
              <a:spcAft>
                <a:spcPts val="800"/>
              </a:spcAft>
              <a:buSzPct val="150000"/>
              <a:buBlip>
                <a:blip r:embed="rId2">
                  <a:extLst>
                    <a:ext uri="{96DAC541-7B7A-43D3-8B79-37D633B846F1}">
                      <asvg:svgBlip xmlns:asvg="http://schemas.microsoft.com/office/drawing/2016/SVG/main" r:embed="rId3"/>
                    </a:ext>
                  </a:extLst>
                </a:blip>
              </a:buBlip>
            </a:pPr>
            <a:r>
              <a:rPr lang="en-US" dirty="0"/>
              <a:t>Free Apps dramatically outperform Paid Apps on # of installs, and honestly are comparable on reviews</a:t>
            </a:r>
          </a:p>
          <a:p>
            <a:pPr marL="457200" indent="-457200">
              <a:lnSpc>
                <a:spcPct val="130000"/>
              </a:lnSpc>
              <a:spcBef>
                <a:spcPts val="800"/>
              </a:spcBef>
              <a:spcAft>
                <a:spcPts val="800"/>
              </a:spcAft>
              <a:buSzPct val="150000"/>
              <a:buBlip>
                <a:blip r:embed="rId2">
                  <a:extLst>
                    <a:ext uri="{96DAC541-7B7A-43D3-8B79-37D633B846F1}">
                      <asvg:svgBlip xmlns:asvg="http://schemas.microsoft.com/office/drawing/2016/SVG/main" r:embed="rId3"/>
                    </a:ext>
                  </a:extLst>
                </a:blip>
              </a:buBlip>
            </a:pPr>
            <a:r>
              <a:rPr lang="en-US" dirty="0"/>
              <a:t>You don’t need to support ancient Android versions</a:t>
            </a:r>
          </a:p>
          <a:p>
            <a:pPr marL="457200" indent="-457200">
              <a:lnSpc>
                <a:spcPct val="130000"/>
              </a:lnSpc>
              <a:spcBef>
                <a:spcPts val="800"/>
              </a:spcBef>
              <a:spcAft>
                <a:spcPts val="800"/>
              </a:spcAft>
              <a:buSzPct val="150000"/>
              <a:buBlip>
                <a:blip r:embed="rId2">
                  <a:extLst>
                    <a:ext uri="{96DAC541-7B7A-43D3-8B79-37D633B846F1}">
                      <asvg:svgBlip xmlns:asvg="http://schemas.microsoft.com/office/drawing/2016/SVG/main" r:embed="rId3"/>
                    </a:ext>
                  </a:extLst>
                </a:blip>
              </a:buBlip>
            </a:pPr>
            <a:r>
              <a:rPr lang="en-US" dirty="0"/>
              <a:t>Gaming and Communication Apps outperform on installs</a:t>
            </a:r>
          </a:p>
          <a:p>
            <a:pPr marL="457200" indent="-457200">
              <a:lnSpc>
                <a:spcPct val="130000"/>
              </a:lnSpc>
              <a:spcBef>
                <a:spcPts val="800"/>
              </a:spcBef>
              <a:spcAft>
                <a:spcPts val="800"/>
              </a:spcAft>
              <a:buSzPct val="150000"/>
              <a:buBlip>
                <a:blip r:embed="rId2">
                  <a:extLst>
                    <a:ext uri="{96DAC541-7B7A-43D3-8B79-37D633B846F1}">
                      <asvg:svgBlip xmlns:asvg="http://schemas.microsoft.com/office/drawing/2016/SVG/main" r:embed="rId3"/>
                    </a:ext>
                  </a:extLst>
                </a:blip>
              </a:buBlip>
            </a:pPr>
            <a:r>
              <a:rPr lang="en-US" dirty="0"/>
              <a:t>Adult Only Content &lt;&gt; High Install Base</a:t>
            </a:r>
          </a:p>
          <a:p>
            <a:pPr marL="457200" indent="-457200">
              <a:lnSpc>
                <a:spcPct val="130000"/>
              </a:lnSpc>
              <a:spcBef>
                <a:spcPts val="800"/>
              </a:spcBef>
              <a:spcAft>
                <a:spcPts val="800"/>
              </a:spcAft>
              <a:buSzPct val="150000"/>
              <a:buBlip>
                <a:blip r:embed="rId2">
                  <a:extLst>
                    <a:ext uri="{96DAC541-7B7A-43D3-8B79-37D633B846F1}">
                      <asvg:svgBlip xmlns:asvg="http://schemas.microsoft.com/office/drawing/2016/SVG/main" r:embed="rId3"/>
                    </a:ext>
                  </a:extLst>
                </a:blip>
              </a:buBlip>
            </a:pPr>
            <a:r>
              <a:rPr lang="en-US" dirty="0"/>
              <a:t>Update your app reasonably regularly</a:t>
            </a:r>
          </a:p>
          <a:p>
            <a:pPr marL="457200" indent="-457200">
              <a:lnSpc>
                <a:spcPct val="130000"/>
              </a:lnSpc>
              <a:spcBef>
                <a:spcPts val="800"/>
              </a:spcBef>
              <a:spcAft>
                <a:spcPts val="800"/>
              </a:spcAft>
              <a:buSzPct val="150000"/>
              <a:buBlip>
                <a:blip r:embed="rId2">
                  <a:extLst>
                    <a:ext uri="{96DAC541-7B7A-43D3-8B79-37D633B846F1}">
                      <asvg:svgBlip xmlns:asvg="http://schemas.microsoft.com/office/drawing/2016/SVG/main" r:embed="rId3"/>
                    </a:ext>
                  </a:extLst>
                </a:blip>
              </a:buBlip>
            </a:pPr>
            <a:r>
              <a:rPr lang="en-US" dirty="0"/>
              <a:t># of Installs is a heavily right-skewed distribution, so understand the difference between mean and median when setting expectations</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25</a:t>
            </a:fld>
            <a:endParaRPr lang="en-US"/>
          </a:p>
        </p:txBody>
      </p:sp>
    </p:spTree>
    <p:extLst>
      <p:ext uri="{BB962C8B-B14F-4D97-AF65-F5344CB8AC3E}">
        <p14:creationId xmlns:p14="http://schemas.microsoft.com/office/powerpoint/2010/main" val="1497407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a:xfrm>
            <a:off x="1716088" y="1354820"/>
            <a:ext cx="8748712" cy="2369988"/>
          </a:xfrm>
        </p:spPr>
        <p:txBody>
          <a:bodyPr vert="horz" lIns="91440" tIns="45720" rIns="91440" bIns="45720" rtlCol="0" anchor="b">
            <a:normAutofit/>
          </a:bodyPr>
          <a:lstStyle/>
          <a:p>
            <a:r>
              <a:rPr lang="en-US" sz="7200" kern="1200" dirty="0">
                <a:solidFill>
                  <a:schemeClr val="bg1"/>
                </a:solidFill>
                <a:latin typeface="+mj-lt"/>
                <a:ea typeface="+mj-ea"/>
                <a:cs typeface="+mj-cs"/>
              </a:rPr>
              <a:t>Questions?</a:t>
            </a:r>
          </a:p>
        </p:txBody>
      </p:sp>
      <p:grpSp>
        <p:nvGrpSpPr>
          <p:cNvPr id="20" name="Group 10">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2" name="Freeform: Shape 11">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1" name="Freeform: Shape 13">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34056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92164" y="2951285"/>
            <a:ext cx="5087232" cy="955429"/>
          </a:xfrm>
        </p:spPr>
        <p:txBody>
          <a:bodyPr anchor="t">
            <a:normAutofit/>
          </a:bodyPr>
          <a:lstStyle/>
          <a:p>
            <a:r>
              <a:rPr lang="en-US" sz="5400" b="1" dirty="0">
                <a:solidFill>
                  <a:schemeClr val="bg1"/>
                </a:solidFill>
                <a:latin typeface="Garamond" panose="02020404030301010803" pitchFamily="18" charset="0"/>
              </a:rPr>
              <a:t>Thank You!</a:t>
            </a:r>
          </a:p>
        </p:txBody>
      </p:sp>
      <p:sp>
        <p:nvSpPr>
          <p:cNvPr id="3" name="Subtitle 2"/>
          <p:cNvSpPr>
            <a:spLocks noGrp="1"/>
          </p:cNvSpPr>
          <p:nvPr>
            <p:ph type="subTitle" idx="1"/>
          </p:nvPr>
        </p:nvSpPr>
        <p:spPr>
          <a:xfrm>
            <a:off x="7520940" y="5417820"/>
            <a:ext cx="4533878" cy="1302141"/>
          </a:xfrm>
        </p:spPr>
        <p:txBody>
          <a:bodyPr anchor="t">
            <a:normAutofit fontScale="92500" lnSpcReduction="20000"/>
          </a:bodyPr>
          <a:lstStyle/>
          <a:p>
            <a:pPr algn="r"/>
            <a:r>
              <a:rPr lang="en-US" sz="1900" dirty="0" err="1">
                <a:solidFill>
                  <a:schemeClr val="bg1"/>
                </a:solidFill>
                <a:latin typeface="Garamond" panose="02020404030301010803" pitchFamily="18" charset="0"/>
              </a:rPr>
              <a:t>Madhulika</a:t>
            </a:r>
            <a:r>
              <a:rPr lang="en-US" sz="1900" dirty="0">
                <a:solidFill>
                  <a:schemeClr val="bg1"/>
                </a:solidFill>
                <a:latin typeface="Garamond" panose="02020404030301010803" pitchFamily="18" charset="0"/>
              </a:rPr>
              <a:t> </a:t>
            </a:r>
            <a:r>
              <a:rPr lang="en-US" sz="1900" dirty="0" err="1">
                <a:solidFill>
                  <a:schemeClr val="bg1"/>
                </a:solidFill>
                <a:latin typeface="Garamond" panose="02020404030301010803" pitchFamily="18" charset="0"/>
              </a:rPr>
              <a:t>Chilla</a:t>
            </a:r>
            <a:endParaRPr lang="en-US" sz="1900" dirty="0">
              <a:solidFill>
                <a:schemeClr val="bg1"/>
              </a:solidFill>
              <a:latin typeface="Garamond" panose="02020404030301010803" pitchFamily="18" charset="0"/>
            </a:endParaRPr>
          </a:p>
          <a:p>
            <a:pPr algn="r"/>
            <a:r>
              <a:rPr lang="en-US" sz="1900" dirty="0">
                <a:solidFill>
                  <a:schemeClr val="bg1"/>
                </a:solidFill>
                <a:latin typeface="Garamond" panose="02020404030301010803" pitchFamily="18" charset="0"/>
              </a:rPr>
              <a:t>Jason Crawford</a:t>
            </a:r>
          </a:p>
          <a:p>
            <a:pPr algn="r"/>
            <a:r>
              <a:rPr lang="en-US" sz="1900" dirty="0">
                <a:solidFill>
                  <a:schemeClr val="bg1"/>
                </a:solidFill>
                <a:latin typeface="Garamond" panose="02020404030301010803" pitchFamily="18" charset="0"/>
              </a:rPr>
              <a:t>Mrinmoy Dalal</a:t>
            </a:r>
          </a:p>
          <a:p>
            <a:pPr algn="r"/>
            <a:r>
              <a:rPr lang="en-US" sz="1900" dirty="0" err="1">
                <a:solidFill>
                  <a:schemeClr val="bg1"/>
                </a:solidFill>
                <a:latin typeface="Garamond" panose="02020404030301010803" pitchFamily="18" charset="0"/>
              </a:rPr>
              <a:t>Chethan</a:t>
            </a:r>
            <a:r>
              <a:rPr lang="en-US" sz="1900" dirty="0">
                <a:solidFill>
                  <a:schemeClr val="bg1"/>
                </a:solidFill>
                <a:latin typeface="Garamond" panose="02020404030301010803" pitchFamily="18" charset="0"/>
              </a:rPr>
              <a:t> Manjunath</a:t>
            </a:r>
          </a:p>
        </p:txBody>
      </p:sp>
      <p:sp>
        <p:nvSpPr>
          <p:cNvPr id="14"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Logo, company name&#10;&#10;Description automatically generated"/>
          <p:cNvPicPr>
            <a:picLocks noChangeAspect="1"/>
          </p:cNvPicPr>
          <p:nvPr/>
        </p:nvPicPr>
        <p:blipFill rotWithShape="1">
          <a:blip r:embed="rId2" cstate="print">
            <a:extLst>
              <a:ext uri="{28A0092B-C50C-407E-A947-70E740481C1C}">
                <a14:useLocalDpi xmlns:a14="http://schemas.microsoft.com/office/drawing/2010/main" val="0"/>
              </a:ext>
            </a:extLst>
          </a:blip>
          <a:srcRect l="-1393" t="29152" r="-2726" b="33085"/>
          <a:stretch/>
        </p:blipFill>
        <p:spPr>
          <a:xfrm>
            <a:off x="419382" y="2010857"/>
            <a:ext cx="4047843" cy="1468115"/>
          </a:xfrm>
          <a:prstGeom prst="rect">
            <a:avLst/>
          </a:prstGeom>
        </p:spPr>
      </p:pic>
    </p:spTree>
    <p:extLst>
      <p:ext uri="{BB962C8B-B14F-4D97-AF65-F5344CB8AC3E}">
        <p14:creationId xmlns:p14="http://schemas.microsoft.com/office/powerpoint/2010/main" val="226753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dirty="0"/>
              <a:t>Introduction and Problem</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3</a:t>
            </a:fld>
            <a:endParaRPr lang="en-US"/>
          </a:p>
        </p:txBody>
      </p:sp>
      <p:sp>
        <p:nvSpPr>
          <p:cNvPr id="6" name="Content Placeholder 2">
            <a:extLst>
              <a:ext uri="{FF2B5EF4-FFF2-40B4-BE49-F238E27FC236}">
                <a16:creationId xmlns:a16="http://schemas.microsoft.com/office/drawing/2014/main" id="{DDA657B8-0BA5-4128-40C1-E736F88826BB}"/>
              </a:ext>
            </a:extLst>
          </p:cNvPr>
          <p:cNvSpPr txBox="1">
            <a:spLocks/>
          </p:cNvSpPr>
          <p:nvPr/>
        </p:nvSpPr>
        <p:spPr>
          <a:xfrm>
            <a:off x="673932" y="1616852"/>
            <a:ext cx="7075608" cy="432717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200"/>
              </a:spcBef>
              <a:spcAft>
                <a:spcPts val="200"/>
              </a:spcAft>
              <a:buSzPct val="150000"/>
              <a:buBlip>
                <a:blip r:embed="rId2">
                  <a:extLst>
                    <a:ext uri="{96DAC541-7B7A-43D3-8B79-37D633B846F1}">
                      <asvg:svgBlip xmlns:asvg="http://schemas.microsoft.com/office/drawing/2016/SVG/main" r:embed="rId3"/>
                    </a:ext>
                  </a:extLst>
                </a:blip>
              </a:buBlip>
            </a:pPr>
            <a:r>
              <a:rPr lang="en-US" dirty="0"/>
              <a:t>As of June 2022, Google Play store has </a:t>
            </a:r>
            <a:r>
              <a:rPr lang="en-US" b="1" dirty="0"/>
              <a:t>&gt;2.5m </a:t>
            </a:r>
            <a:r>
              <a:rPr lang="en-US" dirty="0"/>
              <a:t>apps and </a:t>
            </a:r>
            <a:r>
              <a:rPr lang="en-US" b="1" dirty="0"/>
              <a:t>&gt;100b</a:t>
            </a:r>
            <a:r>
              <a:rPr lang="en-US" dirty="0"/>
              <a:t> downloads per year</a:t>
            </a:r>
          </a:p>
          <a:p>
            <a:pPr>
              <a:lnSpc>
                <a:spcPct val="150000"/>
              </a:lnSpc>
              <a:spcBef>
                <a:spcPts val="200"/>
              </a:spcBef>
              <a:spcAft>
                <a:spcPts val="200"/>
              </a:spcAft>
              <a:buSzPct val="150000"/>
              <a:buBlip>
                <a:blip r:embed="rId2">
                  <a:extLst>
                    <a:ext uri="{96DAC541-7B7A-43D3-8B79-37D633B846F1}">
                      <asvg:svgBlip xmlns:asvg="http://schemas.microsoft.com/office/drawing/2016/SVG/main" r:embed="rId3"/>
                    </a:ext>
                  </a:extLst>
                </a:blip>
              </a:buBlip>
            </a:pPr>
            <a:r>
              <a:rPr lang="en-US" dirty="0"/>
              <a:t>Most of those apps have little to no installs</a:t>
            </a:r>
          </a:p>
          <a:p>
            <a:pPr>
              <a:lnSpc>
                <a:spcPct val="150000"/>
              </a:lnSpc>
              <a:spcBef>
                <a:spcPts val="200"/>
              </a:spcBef>
              <a:spcAft>
                <a:spcPts val="200"/>
              </a:spcAft>
              <a:buSzPct val="150000"/>
              <a:buBlip>
                <a:blip r:embed="rId2">
                  <a:extLst>
                    <a:ext uri="{96DAC541-7B7A-43D3-8B79-37D633B846F1}">
                      <asvg:svgBlip xmlns:asvg="http://schemas.microsoft.com/office/drawing/2016/SVG/main" r:embed="rId3"/>
                    </a:ext>
                  </a:extLst>
                </a:blip>
              </a:buBlip>
            </a:pPr>
            <a:r>
              <a:rPr lang="en-US" dirty="0"/>
              <a:t>Given a target of maximizing downloads and/or review score, what are the best practices to do so?</a:t>
            </a:r>
          </a:p>
          <a:p>
            <a:pPr marL="800100" lvl="1" indent="-342900">
              <a:lnSpc>
                <a:spcPct val="150000"/>
              </a:lnSpc>
              <a:spcBef>
                <a:spcPts val="200"/>
              </a:spcBef>
              <a:spcAft>
                <a:spcPts val="200"/>
              </a:spcAft>
              <a:buSzPct val="150000"/>
              <a:buBlip>
                <a:blip r:embed="rId4">
                  <a:extLst>
                    <a:ext uri="{96DAC541-7B7A-43D3-8B79-37D633B846F1}">
                      <asvg:svgBlip xmlns:asvg="http://schemas.microsoft.com/office/drawing/2016/SVG/main" r:embed="rId5"/>
                    </a:ext>
                  </a:extLst>
                </a:blip>
              </a:buBlip>
            </a:pPr>
            <a:r>
              <a:rPr lang="en-US" dirty="0"/>
              <a:t>Free vs Paid</a:t>
            </a:r>
          </a:p>
          <a:p>
            <a:pPr marL="800100" lvl="1" indent="-342900">
              <a:lnSpc>
                <a:spcPct val="150000"/>
              </a:lnSpc>
              <a:spcBef>
                <a:spcPts val="200"/>
              </a:spcBef>
              <a:spcAft>
                <a:spcPts val="200"/>
              </a:spcAft>
              <a:buSzPct val="150000"/>
              <a:buBlip>
                <a:blip r:embed="rId4">
                  <a:extLst>
                    <a:ext uri="{96DAC541-7B7A-43D3-8B79-37D633B846F1}">
                      <asvg:svgBlip xmlns:asvg="http://schemas.microsoft.com/office/drawing/2016/SVG/main" r:embed="rId5"/>
                    </a:ext>
                  </a:extLst>
                </a:blip>
              </a:buBlip>
            </a:pPr>
            <a:r>
              <a:rPr lang="en-US" dirty="0"/>
              <a:t>Category</a:t>
            </a:r>
          </a:p>
          <a:p>
            <a:pPr marL="800100" lvl="1" indent="-342900">
              <a:lnSpc>
                <a:spcPct val="150000"/>
              </a:lnSpc>
              <a:spcBef>
                <a:spcPts val="200"/>
              </a:spcBef>
              <a:spcAft>
                <a:spcPts val="200"/>
              </a:spcAft>
              <a:buSzPct val="150000"/>
              <a:buBlip>
                <a:blip r:embed="rId4">
                  <a:extLst>
                    <a:ext uri="{96DAC541-7B7A-43D3-8B79-37D633B846F1}">
                      <asvg:svgBlip xmlns:asvg="http://schemas.microsoft.com/office/drawing/2016/SVG/main" r:embed="rId5"/>
                    </a:ext>
                  </a:extLst>
                </a:blip>
              </a:buBlip>
            </a:pPr>
            <a:r>
              <a:rPr lang="en-US" dirty="0"/>
              <a:t>Update Support</a:t>
            </a:r>
          </a:p>
          <a:p>
            <a:pPr marL="800100" lvl="1" indent="-342900">
              <a:lnSpc>
                <a:spcPct val="150000"/>
              </a:lnSpc>
              <a:spcBef>
                <a:spcPts val="200"/>
              </a:spcBef>
              <a:spcAft>
                <a:spcPts val="200"/>
              </a:spcAft>
              <a:buSzPct val="150000"/>
              <a:buBlip>
                <a:blip r:embed="rId4">
                  <a:extLst>
                    <a:ext uri="{96DAC541-7B7A-43D3-8B79-37D633B846F1}">
                      <asvg:svgBlip xmlns:asvg="http://schemas.microsoft.com/office/drawing/2016/SVG/main" r:embed="rId5"/>
                    </a:ext>
                  </a:extLst>
                </a:blip>
              </a:buBlip>
            </a:pPr>
            <a:r>
              <a:rPr lang="en-US" dirty="0"/>
              <a:t>Et Al</a:t>
            </a:r>
          </a:p>
          <a:p>
            <a:pPr>
              <a:lnSpc>
                <a:spcPct val="150000"/>
              </a:lnSpc>
              <a:spcBef>
                <a:spcPts val="200"/>
              </a:spcBef>
              <a:spcAft>
                <a:spcPts val="200"/>
              </a:spcAft>
              <a:buSzPct val="150000"/>
              <a:buBlip>
                <a:blip r:embed="rId2">
                  <a:extLst>
                    <a:ext uri="{96DAC541-7B7A-43D3-8B79-37D633B846F1}">
                      <asvg:svgBlip xmlns:asvg="http://schemas.microsoft.com/office/drawing/2016/SVG/main" r:embed="rId3"/>
                    </a:ext>
                  </a:extLst>
                </a:blip>
              </a:buBlip>
            </a:pPr>
            <a:r>
              <a:rPr lang="en-US" dirty="0"/>
              <a:t>Why not focus on potential earnings?</a:t>
            </a:r>
          </a:p>
        </p:txBody>
      </p:sp>
      <p:grpSp>
        <p:nvGrpSpPr>
          <p:cNvPr id="7" name="Group 6">
            <a:extLst>
              <a:ext uri="{FF2B5EF4-FFF2-40B4-BE49-F238E27FC236}">
                <a16:creationId xmlns:a16="http://schemas.microsoft.com/office/drawing/2014/main" id="{4BD7924F-7589-003A-28E2-3E410C71A676}"/>
              </a:ext>
            </a:extLst>
          </p:cNvPr>
          <p:cNvGrpSpPr/>
          <p:nvPr/>
        </p:nvGrpSpPr>
        <p:grpSpPr>
          <a:xfrm>
            <a:off x="8764803" y="2331894"/>
            <a:ext cx="2434791" cy="3376067"/>
            <a:chOff x="8673364" y="2105731"/>
            <a:chExt cx="2434791" cy="3376067"/>
          </a:xfrm>
        </p:grpSpPr>
        <p:pic>
          <p:nvPicPr>
            <p:cNvPr id="5" name="Picture 4" descr="Android Logo PNG Images, Android Symbols, Icon - Free Transparent PNG Logos">
              <a:extLst>
                <a:ext uri="{FF2B5EF4-FFF2-40B4-BE49-F238E27FC236}">
                  <a16:creationId xmlns:a16="http://schemas.microsoft.com/office/drawing/2014/main" id="{425152B5-EDCE-BFB9-0C3C-FB78E38E9C32}"/>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0375" t="18504" r="30544" b="20408"/>
            <a:stretch/>
          </p:blipFill>
          <p:spPr bwMode="auto">
            <a:xfrm>
              <a:off x="8673364" y="2105731"/>
              <a:ext cx="2434791" cy="28543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droid Logo and symbol, meaning, history, PNG">
              <a:extLst>
                <a:ext uri="{FF2B5EF4-FFF2-40B4-BE49-F238E27FC236}">
                  <a16:creationId xmlns:a16="http://schemas.microsoft.com/office/drawing/2014/main" id="{BB8997BF-1853-B3CD-A483-C5D89FEA568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 t="34332" r="30362" b="32562"/>
            <a:stretch/>
          </p:blipFill>
          <p:spPr bwMode="auto">
            <a:xfrm>
              <a:off x="9022079" y="5017220"/>
              <a:ext cx="1737360" cy="464578"/>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Google Play Logo and symbol, meaning, history, PNG">
            <a:extLst>
              <a:ext uri="{FF2B5EF4-FFF2-40B4-BE49-F238E27FC236}">
                <a16:creationId xmlns:a16="http://schemas.microsoft.com/office/drawing/2014/main" id="{57DFC3F8-AF09-4C5A-1EB1-459491E7CDE5}"/>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6254" b="27469"/>
          <a:stretch/>
        </p:blipFill>
        <p:spPr bwMode="auto">
          <a:xfrm>
            <a:off x="8314673" y="1463740"/>
            <a:ext cx="3335052" cy="86815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0782605F-8803-08B8-8CC6-4F25CC3AF063}"/>
              </a:ext>
            </a:extLst>
          </p:cNvPr>
          <p:cNvSpPr txBox="1">
            <a:spLocks/>
          </p:cNvSpPr>
          <p:nvPr/>
        </p:nvSpPr>
        <p:spPr>
          <a:xfrm>
            <a:off x="8536517" y="5944030"/>
            <a:ext cx="3113208" cy="285750"/>
          </a:xfrm>
          <a:prstGeom prst="rect">
            <a:avLst/>
          </a:prstGeom>
        </p:spPr>
        <p:txBody>
          <a:bodyPr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spcBef>
                <a:spcPts val="200"/>
              </a:spcBef>
              <a:spcAft>
                <a:spcPts val="200"/>
              </a:spcAft>
              <a:buSzPct val="150000"/>
              <a:buNone/>
            </a:pPr>
            <a:r>
              <a:rPr lang="en-US" sz="1400" b="1" dirty="0"/>
              <a:t>All Logos are trademarks of their respective owners</a:t>
            </a:r>
          </a:p>
        </p:txBody>
      </p:sp>
    </p:spTree>
    <p:extLst>
      <p:ext uri="{BB962C8B-B14F-4D97-AF65-F5344CB8AC3E}">
        <p14:creationId xmlns:p14="http://schemas.microsoft.com/office/powerpoint/2010/main" val="35953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dirty="0"/>
              <a:t>Dataset</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4</a:t>
            </a:fld>
            <a:endParaRPr lang="en-US"/>
          </a:p>
        </p:txBody>
      </p:sp>
      <p:pic>
        <p:nvPicPr>
          <p:cNvPr id="11" name="Picture 10">
            <a:extLst>
              <a:ext uri="{FF2B5EF4-FFF2-40B4-BE49-F238E27FC236}">
                <a16:creationId xmlns:a16="http://schemas.microsoft.com/office/drawing/2014/main" id="{B0C70649-64B6-A2DB-60A6-88C3D1598C68}"/>
              </a:ext>
            </a:extLst>
          </p:cNvPr>
          <p:cNvPicPr>
            <a:picLocks noChangeAspect="1"/>
          </p:cNvPicPr>
          <p:nvPr/>
        </p:nvPicPr>
        <p:blipFill>
          <a:blip r:embed="rId2"/>
          <a:stretch>
            <a:fillRect/>
          </a:stretch>
        </p:blipFill>
        <p:spPr>
          <a:xfrm>
            <a:off x="80010" y="1685059"/>
            <a:ext cx="12031980" cy="2103545"/>
          </a:xfrm>
          <a:prstGeom prst="rect">
            <a:avLst/>
          </a:prstGeom>
        </p:spPr>
      </p:pic>
      <p:sp>
        <p:nvSpPr>
          <p:cNvPr id="14" name="Content Placeholder 2">
            <a:extLst>
              <a:ext uri="{FF2B5EF4-FFF2-40B4-BE49-F238E27FC236}">
                <a16:creationId xmlns:a16="http://schemas.microsoft.com/office/drawing/2014/main" id="{34AFABBA-BF1D-811C-9576-33C67E8F5928}"/>
              </a:ext>
            </a:extLst>
          </p:cNvPr>
          <p:cNvSpPr txBox="1">
            <a:spLocks/>
          </p:cNvSpPr>
          <p:nvPr/>
        </p:nvSpPr>
        <p:spPr>
          <a:xfrm>
            <a:off x="80010" y="995636"/>
            <a:ext cx="4450080" cy="760588"/>
          </a:xfrm>
          <a:prstGeom prst="rect">
            <a:avLst/>
          </a:prstGeom>
        </p:spPr>
        <p:txBody>
          <a:bodyPr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00"/>
              </a:spcBef>
              <a:spcAft>
                <a:spcPts val="200"/>
              </a:spcAft>
              <a:buSzPct val="150000"/>
              <a:buNone/>
            </a:pPr>
            <a:r>
              <a:rPr lang="en-US" sz="2400" b="1" dirty="0"/>
              <a:t>googleplaystore.csv</a:t>
            </a:r>
            <a:r>
              <a:rPr lang="en-US" sz="2000" b="1" dirty="0"/>
              <a:t> – primary dataset</a:t>
            </a:r>
            <a:endParaRPr lang="en-US" sz="2400" b="1" dirty="0"/>
          </a:p>
        </p:txBody>
      </p:sp>
      <p:sp>
        <p:nvSpPr>
          <p:cNvPr id="15" name="Content Placeholder 2">
            <a:extLst>
              <a:ext uri="{FF2B5EF4-FFF2-40B4-BE49-F238E27FC236}">
                <a16:creationId xmlns:a16="http://schemas.microsoft.com/office/drawing/2014/main" id="{BD710C80-E4E1-C9FF-D5BB-2A371686E423}"/>
              </a:ext>
            </a:extLst>
          </p:cNvPr>
          <p:cNvSpPr txBox="1">
            <a:spLocks/>
          </p:cNvSpPr>
          <p:nvPr/>
        </p:nvSpPr>
        <p:spPr>
          <a:xfrm>
            <a:off x="80010" y="3850409"/>
            <a:ext cx="6320790" cy="473561"/>
          </a:xfrm>
          <a:prstGeom prst="rect">
            <a:avLst/>
          </a:prstGeom>
        </p:spPr>
        <p:txBody>
          <a:bodyPr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00"/>
              </a:spcBef>
              <a:spcAft>
                <a:spcPts val="200"/>
              </a:spcAft>
              <a:buSzPct val="150000"/>
              <a:buNone/>
            </a:pPr>
            <a:r>
              <a:rPr lang="en-US" sz="2400" b="1" dirty="0"/>
              <a:t>googleplaystore_user_reviews.csv</a:t>
            </a:r>
            <a:r>
              <a:rPr lang="en-US" sz="2000" b="1" dirty="0"/>
              <a:t> – secondary dataset</a:t>
            </a:r>
            <a:endParaRPr lang="en-US" sz="2400" b="1" dirty="0"/>
          </a:p>
        </p:txBody>
      </p:sp>
      <p:pic>
        <p:nvPicPr>
          <p:cNvPr id="17" name="Picture 16">
            <a:extLst>
              <a:ext uri="{FF2B5EF4-FFF2-40B4-BE49-F238E27FC236}">
                <a16:creationId xmlns:a16="http://schemas.microsoft.com/office/drawing/2014/main" id="{F0A18E51-3CF9-3E75-A909-609F4A56E9D2}"/>
              </a:ext>
            </a:extLst>
          </p:cNvPr>
          <p:cNvPicPr>
            <a:picLocks noChangeAspect="1"/>
          </p:cNvPicPr>
          <p:nvPr/>
        </p:nvPicPr>
        <p:blipFill>
          <a:blip r:embed="rId3"/>
          <a:stretch>
            <a:fillRect/>
          </a:stretch>
        </p:blipFill>
        <p:spPr>
          <a:xfrm>
            <a:off x="365760" y="4385775"/>
            <a:ext cx="11460480" cy="1794236"/>
          </a:xfrm>
          <a:prstGeom prst="rect">
            <a:avLst/>
          </a:prstGeom>
        </p:spPr>
      </p:pic>
    </p:spTree>
    <p:extLst>
      <p:ext uri="{BB962C8B-B14F-4D97-AF65-F5344CB8AC3E}">
        <p14:creationId xmlns:p14="http://schemas.microsoft.com/office/powerpoint/2010/main" val="118601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dirty="0"/>
              <a:t>Description and Limitations of Dataset</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5</a:t>
            </a:fld>
            <a:endParaRPr lang="en-US"/>
          </a:p>
        </p:txBody>
      </p:sp>
      <p:sp>
        <p:nvSpPr>
          <p:cNvPr id="14" name="Content Placeholder 2">
            <a:extLst>
              <a:ext uri="{FF2B5EF4-FFF2-40B4-BE49-F238E27FC236}">
                <a16:creationId xmlns:a16="http://schemas.microsoft.com/office/drawing/2014/main" id="{34AFABBA-BF1D-811C-9576-33C67E8F5928}"/>
              </a:ext>
            </a:extLst>
          </p:cNvPr>
          <p:cNvSpPr txBox="1">
            <a:spLocks/>
          </p:cNvSpPr>
          <p:nvPr/>
        </p:nvSpPr>
        <p:spPr>
          <a:xfrm>
            <a:off x="712470" y="1143000"/>
            <a:ext cx="4789170" cy="598029"/>
          </a:xfrm>
          <a:prstGeom prst="rect">
            <a:avLst/>
          </a:prstGeom>
        </p:spPr>
        <p:txBody>
          <a:bodyPr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SzPct val="150000"/>
              <a:buNone/>
            </a:pPr>
            <a:r>
              <a:rPr lang="en-US" b="1" dirty="0"/>
              <a:t>Description:</a:t>
            </a:r>
          </a:p>
        </p:txBody>
      </p:sp>
      <p:pic>
        <p:nvPicPr>
          <p:cNvPr id="27" name="Picture 26">
            <a:extLst>
              <a:ext uri="{FF2B5EF4-FFF2-40B4-BE49-F238E27FC236}">
                <a16:creationId xmlns:a16="http://schemas.microsoft.com/office/drawing/2014/main" id="{3FF29861-43E9-AD7C-23C7-ABD6C39F6239}"/>
              </a:ext>
            </a:extLst>
          </p:cNvPr>
          <p:cNvPicPr>
            <a:picLocks noChangeAspect="1"/>
          </p:cNvPicPr>
          <p:nvPr/>
        </p:nvPicPr>
        <p:blipFill>
          <a:blip r:embed="rId2"/>
          <a:stretch>
            <a:fillRect/>
          </a:stretch>
        </p:blipFill>
        <p:spPr>
          <a:xfrm>
            <a:off x="922020" y="1741029"/>
            <a:ext cx="3260686" cy="3984240"/>
          </a:xfrm>
          <a:prstGeom prst="rect">
            <a:avLst/>
          </a:prstGeom>
        </p:spPr>
      </p:pic>
      <p:sp>
        <p:nvSpPr>
          <p:cNvPr id="30" name="Content Placeholder 2">
            <a:extLst>
              <a:ext uri="{FF2B5EF4-FFF2-40B4-BE49-F238E27FC236}">
                <a16:creationId xmlns:a16="http://schemas.microsoft.com/office/drawing/2014/main" id="{BE9421F5-786F-6D52-7824-A66E350C1286}"/>
              </a:ext>
            </a:extLst>
          </p:cNvPr>
          <p:cNvSpPr txBox="1">
            <a:spLocks/>
          </p:cNvSpPr>
          <p:nvPr/>
        </p:nvSpPr>
        <p:spPr>
          <a:xfrm>
            <a:off x="712470" y="5621623"/>
            <a:ext cx="4773930" cy="701675"/>
          </a:xfrm>
          <a:prstGeom prst="rect">
            <a:avLst/>
          </a:prstGeom>
        </p:spPr>
        <p:txBody>
          <a:bodyPr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SzPct val="150000"/>
              <a:buNone/>
            </a:pPr>
            <a:r>
              <a:rPr lang="en-US" b="1" dirty="0"/>
              <a:t>Number of Unique Apps: 9660</a:t>
            </a:r>
          </a:p>
        </p:txBody>
      </p:sp>
      <p:sp>
        <p:nvSpPr>
          <p:cNvPr id="31" name="Content Placeholder 2">
            <a:extLst>
              <a:ext uri="{FF2B5EF4-FFF2-40B4-BE49-F238E27FC236}">
                <a16:creationId xmlns:a16="http://schemas.microsoft.com/office/drawing/2014/main" id="{1C93F1B6-D211-F2E1-5D36-77A14C26D664}"/>
              </a:ext>
            </a:extLst>
          </p:cNvPr>
          <p:cNvSpPr txBox="1">
            <a:spLocks/>
          </p:cNvSpPr>
          <p:nvPr/>
        </p:nvSpPr>
        <p:spPr>
          <a:xfrm>
            <a:off x="6275071" y="2157978"/>
            <a:ext cx="4636770" cy="701674"/>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SzPct val="150000"/>
              <a:buNone/>
            </a:pPr>
            <a:r>
              <a:rPr lang="en-US" b="1" dirty="0"/>
              <a:t>Dataset Limitations</a:t>
            </a:r>
          </a:p>
        </p:txBody>
      </p:sp>
      <p:sp>
        <p:nvSpPr>
          <p:cNvPr id="32" name="Content Placeholder 2">
            <a:extLst>
              <a:ext uri="{FF2B5EF4-FFF2-40B4-BE49-F238E27FC236}">
                <a16:creationId xmlns:a16="http://schemas.microsoft.com/office/drawing/2014/main" id="{A0BABE9E-F294-5325-7799-4DBF333ABDD7}"/>
              </a:ext>
            </a:extLst>
          </p:cNvPr>
          <p:cNvSpPr txBox="1">
            <a:spLocks/>
          </p:cNvSpPr>
          <p:nvPr/>
        </p:nvSpPr>
        <p:spPr>
          <a:xfrm>
            <a:off x="6275071" y="2442705"/>
            <a:ext cx="5269230" cy="272639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spcBef>
                <a:spcPts val="0"/>
              </a:spcBef>
              <a:buSzPct val="150000"/>
              <a:buBlip>
                <a:blip r:embed="rId3">
                  <a:extLst>
                    <a:ext uri="{96DAC541-7B7A-43D3-8B79-37D633B846F1}">
                      <asvg:svgBlip xmlns:asvg="http://schemas.microsoft.com/office/drawing/2016/SVG/main" r:embed="rId4"/>
                    </a:ext>
                  </a:extLst>
                </a:blip>
              </a:buBlip>
            </a:pPr>
            <a:r>
              <a:rPr lang="en-US" sz="2400" dirty="0"/>
              <a:t>Unable to capture financial impact of ad-revenue</a:t>
            </a:r>
          </a:p>
          <a:p>
            <a:pPr marL="457200" indent="-457200">
              <a:lnSpc>
                <a:spcPct val="120000"/>
              </a:lnSpc>
              <a:spcBef>
                <a:spcPts val="0"/>
              </a:spcBef>
              <a:buSzPct val="150000"/>
              <a:buBlip>
                <a:blip r:embed="rId3">
                  <a:extLst>
                    <a:ext uri="{96DAC541-7B7A-43D3-8B79-37D633B846F1}">
                      <asvg:svgBlip xmlns:asvg="http://schemas.microsoft.com/office/drawing/2016/SVG/main" r:embed="rId4"/>
                    </a:ext>
                  </a:extLst>
                </a:blip>
              </a:buBlip>
            </a:pPr>
            <a:r>
              <a:rPr lang="en-US" sz="2400" dirty="0"/>
              <a:t>Assumption of a truly random sample</a:t>
            </a:r>
          </a:p>
          <a:p>
            <a:pPr marL="457200" indent="-457200">
              <a:lnSpc>
                <a:spcPct val="120000"/>
              </a:lnSpc>
              <a:spcBef>
                <a:spcPts val="0"/>
              </a:spcBef>
              <a:buSzPct val="150000"/>
              <a:buBlip>
                <a:blip r:embed="rId3">
                  <a:extLst>
                    <a:ext uri="{96DAC541-7B7A-43D3-8B79-37D633B846F1}">
                      <asvg:svgBlip xmlns:asvg="http://schemas.microsoft.com/office/drawing/2016/SVG/main" r:embed="rId4"/>
                    </a:ext>
                  </a:extLst>
                </a:blip>
              </a:buBlip>
            </a:pPr>
            <a:r>
              <a:rPr lang="en-US" sz="2400" dirty="0"/>
              <a:t>Data circa 2018</a:t>
            </a:r>
          </a:p>
        </p:txBody>
      </p:sp>
    </p:spTree>
    <p:extLst>
      <p:ext uri="{BB962C8B-B14F-4D97-AF65-F5344CB8AC3E}">
        <p14:creationId xmlns:p14="http://schemas.microsoft.com/office/powerpoint/2010/main" val="292686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a:xfrm>
            <a:off x="1716088" y="1354820"/>
            <a:ext cx="8748712" cy="2369988"/>
          </a:xfrm>
        </p:spPr>
        <p:txBody>
          <a:bodyPr vert="horz" lIns="91440" tIns="45720" rIns="91440" bIns="45720" rtlCol="0" anchor="b">
            <a:normAutofit/>
          </a:bodyPr>
          <a:lstStyle/>
          <a:p>
            <a:r>
              <a:rPr lang="en-US" sz="7200" kern="1200" dirty="0">
                <a:solidFill>
                  <a:schemeClr val="bg1"/>
                </a:solidFill>
                <a:latin typeface="+mj-lt"/>
                <a:ea typeface="+mj-ea"/>
                <a:cs typeface="+mj-cs"/>
              </a:rPr>
              <a:t>Data Cleansing</a:t>
            </a:r>
          </a:p>
        </p:txBody>
      </p:sp>
      <p:grpSp>
        <p:nvGrpSpPr>
          <p:cNvPr id="20" name="Group 10">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2" name="Freeform: Shape 11">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1" name="Freeform: Shape 13">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0987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normAutofit/>
          </a:bodyPr>
          <a:lstStyle/>
          <a:p>
            <a:r>
              <a:rPr lang="en-IN" dirty="0"/>
              <a:t>Steps of Data Cleaning</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7</a:t>
            </a:fld>
            <a:endParaRPr lang="en-US"/>
          </a:p>
        </p:txBody>
      </p:sp>
      <p:pic>
        <p:nvPicPr>
          <p:cNvPr id="7" name="Picture 6">
            <a:extLst>
              <a:ext uri="{FF2B5EF4-FFF2-40B4-BE49-F238E27FC236}">
                <a16:creationId xmlns:a16="http://schemas.microsoft.com/office/drawing/2014/main" id="{885FB578-C2CF-F72F-4323-9831EF745A43}"/>
              </a:ext>
            </a:extLst>
          </p:cNvPr>
          <p:cNvPicPr>
            <a:picLocks noChangeAspect="1"/>
          </p:cNvPicPr>
          <p:nvPr/>
        </p:nvPicPr>
        <p:blipFill>
          <a:blip r:embed="rId2"/>
          <a:stretch>
            <a:fillRect/>
          </a:stretch>
        </p:blipFill>
        <p:spPr>
          <a:xfrm>
            <a:off x="4259746" y="3370211"/>
            <a:ext cx="3185206" cy="3248210"/>
          </a:xfrm>
          <a:prstGeom prst="rect">
            <a:avLst/>
          </a:prstGeom>
        </p:spPr>
      </p:pic>
      <p:grpSp>
        <p:nvGrpSpPr>
          <p:cNvPr id="8" name="Group 7">
            <a:extLst>
              <a:ext uri="{FF2B5EF4-FFF2-40B4-BE49-F238E27FC236}">
                <a16:creationId xmlns:a16="http://schemas.microsoft.com/office/drawing/2014/main" id="{00A90A56-5FD4-CAF0-93D6-41C1DBD2EC2D}"/>
              </a:ext>
            </a:extLst>
          </p:cNvPr>
          <p:cNvGrpSpPr/>
          <p:nvPr/>
        </p:nvGrpSpPr>
        <p:grpSpPr>
          <a:xfrm>
            <a:off x="1767645" y="1119265"/>
            <a:ext cx="7684775" cy="1497068"/>
            <a:chOff x="2046749" y="3081175"/>
            <a:chExt cx="7684775" cy="1497068"/>
          </a:xfrm>
        </p:grpSpPr>
        <p:sp>
          <p:nvSpPr>
            <p:cNvPr id="9" name="Oval 8">
              <a:extLst>
                <a:ext uri="{FF2B5EF4-FFF2-40B4-BE49-F238E27FC236}">
                  <a16:creationId xmlns:a16="http://schemas.microsoft.com/office/drawing/2014/main" id="{7519ACF5-B7E7-FDF5-0583-E1FF4B9FB7C5}"/>
                </a:ext>
              </a:extLst>
            </p:cNvPr>
            <p:cNvSpPr/>
            <p:nvPr/>
          </p:nvSpPr>
          <p:spPr>
            <a:xfrm>
              <a:off x="8234701" y="3081175"/>
              <a:ext cx="1496823" cy="149706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F1127205-C4F5-F9AF-D24A-65021E565C84}"/>
                </a:ext>
              </a:extLst>
            </p:cNvPr>
            <p:cNvSpPr/>
            <p:nvPr/>
          </p:nvSpPr>
          <p:spPr>
            <a:xfrm>
              <a:off x="8284091" y="3131086"/>
              <a:ext cx="1397247" cy="1397246"/>
            </a:xfrm>
            <a:custGeom>
              <a:avLst/>
              <a:gdLst>
                <a:gd name="connsiteX0" fmla="*/ 0 w 1397247"/>
                <a:gd name="connsiteY0" fmla="*/ 698623 h 1397246"/>
                <a:gd name="connsiteX1" fmla="*/ 698624 w 1397247"/>
                <a:gd name="connsiteY1" fmla="*/ 0 h 1397246"/>
                <a:gd name="connsiteX2" fmla="*/ 1397248 w 1397247"/>
                <a:gd name="connsiteY2" fmla="*/ 698623 h 1397246"/>
                <a:gd name="connsiteX3" fmla="*/ 698624 w 1397247"/>
                <a:gd name="connsiteY3" fmla="*/ 1397246 h 1397246"/>
                <a:gd name="connsiteX4" fmla="*/ 0 w 1397247"/>
                <a:gd name="connsiteY4" fmla="*/ 698623 h 139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47" h="1397246">
                  <a:moveTo>
                    <a:pt x="0" y="698623"/>
                  </a:moveTo>
                  <a:cubicBezTo>
                    <a:pt x="0" y="312784"/>
                    <a:pt x="312785" y="0"/>
                    <a:pt x="698624" y="0"/>
                  </a:cubicBezTo>
                  <a:cubicBezTo>
                    <a:pt x="1084463" y="0"/>
                    <a:pt x="1397248" y="312784"/>
                    <a:pt x="1397248" y="698623"/>
                  </a:cubicBezTo>
                  <a:cubicBezTo>
                    <a:pt x="1397248" y="1084462"/>
                    <a:pt x="1084463" y="1397246"/>
                    <a:pt x="698624" y="1397246"/>
                  </a:cubicBezTo>
                  <a:cubicBezTo>
                    <a:pt x="312785" y="1397246"/>
                    <a:pt x="0" y="1084462"/>
                    <a:pt x="0" y="698623"/>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18998" tIns="218694" rIns="218202" bIns="218694"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kern="1200"/>
                <a:t>Eliminate of Duplicate Rows</a:t>
              </a:r>
              <a:endParaRPr lang="en-US" sz="1500" kern="1200" dirty="0"/>
            </a:p>
          </p:txBody>
        </p:sp>
        <p:sp>
          <p:nvSpPr>
            <p:cNvPr id="11" name="Teardrop 10">
              <a:extLst>
                <a:ext uri="{FF2B5EF4-FFF2-40B4-BE49-F238E27FC236}">
                  <a16:creationId xmlns:a16="http://schemas.microsoft.com/office/drawing/2014/main" id="{562C0CFE-A2E7-1374-5233-B4BE5CA5D47E}"/>
                </a:ext>
              </a:extLst>
            </p:cNvPr>
            <p:cNvSpPr/>
            <p:nvPr/>
          </p:nvSpPr>
          <p:spPr>
            <a:xfrm rot="2700000">
              <a:off x="6686981" y="3081253"/>
              <a:ext cx="1496650" cy="1496650"/>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8E829F21-5FD7-6462-40C5-79D6A733DE99}"/>
                </a:ext>
              </a:extLst>
            </p:cNvPr>
            <p:cNvSpPr/>
            <p:nvPr/>
          </p:nvSpPr>
          <p:spPr>
            <a:xfrm>
              <a:off x="6737878" y="3131086"/>
              <a:ext cx="1397247" cy="1397246"/>
            </a:xfrm>
            <a:custGeom>
              <a:avLst/>
              <a:gdLst>
                <a:gd name="connsiteX0" fmla="*/ 0 w 1397247"/>
                <a:gd name="connsiteY0" fmla="*/ 698623 h 1397246"/>
                <a:gd name="connsiteX1" fmla="*/ 698624 w 1397247"/>
                <a:gd name="connsiteY1" fmla="*/ 0 h 1397246"/>
                <a:gd name="connsiteX2" fmla="*/ 1397248 w 1397247"/>
                <a:gd name="connsiteY2" fmla="*/ 698623 h 1397246"/>
                <a:gd name="connsiteX3" fmla="*/ 698624 w 1397247"/>
                <a:gd name="connsiteY3" fmla="*/ 1397246 h 1397246"/>
                <a:gd name="connsiteX4" fmla="*/ 0 w 1397247"/>
                <a:gd name="connsiteY4" fmla="*/ 698623 h 139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47" h="1397246">
                  <a:moveTo>
                    <a:pt x="0" y="698623"/>
                  </a:moveTo>
                  <a:cubicBezTo>
                    <a:pt x="0" y="312784"/>
                    <a:pt x="312785" y="0"/>
                    <a:pt x="698624" y="0"/>
                  </a:cubicBezTo>
                  <a:cubicBezTo>
                    <a:pt x="1084463" y="0"/>
                    <a:pt x="1397248" y="312784"/>
                    <a:pt x="1397248" y="698623"/>
                  </a:cubicBezTo>
                  <a:cubicBezTo>
                    <a:pt x="1397248" y="1084462"/>
                    <a:pt x="1084463" y="1397246"/>
                    <a:pt x="698624" y="1397246"/>
                  </a:cubicBezTo>
                  <a:cubicBezTo>
                    <a:pt x="312785" y="1397246"/>
                    <a:pt x="0" y="1084462"/>
                    <a:pt x="0" y="698623"/>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18201" tIns="218694" rIns="218999" bIns="218694" numCol="1" spcCol="1270" anchor="ctr" anchorCtr="0">
              <a:noAutofit/>
            </a:bodyPr>
            <a:lstStyle/>
            <a:p>
              <a:pPr marL="0" lvl="0" indent="0" algn="ctr" defTabSz="666750">
                <a:lnSpc>
                  <a:spcPct val="90000"/>
                </a:lnSpc>
                <a:spcBef>
                  <a:spcPct val="0"/>
                </a:spcBef>
                <a:spcAft>
                  <a:spcPct val="35000"/>
                </a:spcAft>
                <a:buNone/>
              </a:pPr>
              <a:r>
                <a:rPr lang="en-US" sz="1500" kern="1200" dirty="0"/>
                <a:t>Calculate derived attributes</a:t>
              </a:r>
            </a:p>
          </p:txBody>
        </p:sp>
        <p:sp>
          <p:nvSpPr>
            <p:cNvPr id="13" name="Teardrop 12">
              <a:extLst>
                <a:ext uri="{FF2B5EF4-FFF2-40B4-BE49-F238E27FC236}">
                  <a16:creationId xmlns:a16="http://schemas.microsoft.com/office/drawing/2014/main" id="{E426E6AB-FB57-B7F3-7AC8-3EB498E9DB32}"/>
                </a:ext>
              </a:extLst>
            </p:cNvPr>
            <p:cNvSpPr/>
            <p:nvPr/>
          </p:nvSpPr>
          <p:spPr>
            <a:xfrm rot="2700000">
              <a:off x="5140768" y="3081253"/>
              <a:ext cx="1496650" cy="1496650"/>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E3F96B8C-F75C-607C-3CF6-F2BFED420002}"/>
                </a:ext>
              </a:extLst>
            </p:cNvPr>
            <p:cNvSpPr/>
            <p:nvPr/>
          </p:nvSpPr>
          <p:spPr>
            <a:xfrm>
              <a:off x="5190868" y="3131086"/>
              <a:ext cx="1397247" cy="1397246"/>
            </a:xfrm>
            <a:custGeom>
              <a:avLst/>
              <a:gdLst>
                <a:gd name="connsiteX0" fmla="*/ 0 w 1397247"/>
                <a:gd name="connsiteY0" fmla="*/ 698623 h 1397246"/>
                <a:gd name="connsiteX1" fmla="*/ 698624 w 1397247"/>
                <a:gd name="connsiteY1" fmla="*/ 0 h 1397246"/>
                <a:gd name="connsiteX2" fmla="*/ 1397248 w 1397247"/>
                <a:gd name="connsiteY2" fmla="*/ 698623 h 1397246"/>
                <a:gd name="connsiteX3" fmla="*/ 698624 w 1397247"/>
                <a:gd name="connsiteY3" fmla="*/ 1397246 h 1397246"/>
                <a:gd name="connsiteX4" fmla="*/ 0 w 1397247"/>
                <a:gd name="connsiteY4" fmla="*/ 698623 h 139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47" h="1397246">
                  <a:moveTo>
                    <a:pt x="0" y="698623"/>
                  </a:moveTo>
                  <a:cubicBezTo>
                    <a:pt x="0" y="312784"/>
                    <a:pt x="312785" y="0"/>
                    <a:pt x="698624" y="0"/>
                  </a:cubicBezTo>
                  <a:cubicBezTo>
                    <a:pt x="1084463" y="0"/>
                    <a:pt x="1397248" y="312784"/>
                    <a:pt x="1397248" y="698623"/>
                  </a:cubicBezTo>
                  <a:cubicBezTo>
                    <a:pt x="1397248" y="1084462"/>
                    <a:pt x="1084463" y="1397246"/>
                    <a:pt x="698624" y="1397246"/>
                  </a:cubicBezTo>
                  <a:cubicBezTo>
                    <a:pt x="312785" y="1397246"/>
                    <a:pt x="0" y="1084462"/>
                    <a:pt x="0" y="698623"/>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18202" tIns="218694" rIns="218998" bIns="218694" numCol="1" spcCol="1270" anchor="ctr" anchorCtr="0">
              <a:noAutofit/>
            </a:bodyPr>
            <a:lstStyle/>
            <a:p>
              <a:pPr marL="0" lvl="0" indent="0" algn="ctr" defTabSz="666750">
                <a:lnSpc>
                  <a:spcPct val="90000"/>
                </a:lnSpc>
                <a:spcBef>
                  <a:spcPct val="0"/>
                </a:spcBef>
                <a:spcAft>
                  <a:spcPct val="35000"/>
                </a:spcAft>
                <a:buNone/>
              </a:pPr>
              <a:r>
                <a:rPr lang="en-US" sz="1500" kern="1200" dirty="0"/>
                <a:t>Cast to Appropriate Datatypes</a:t>
              </a:r>
            </a:p>
          </p:txBody>
        </p:sp>
        <p:sp>
          <p:nvSpPr>
            <p:cNvPr id="15" name="Teardrop 14">
              <a:extLst>
                <a:ext uri="{FF2B5EF4-FFF2-40B4-BE49-F238E27FC236}">
                  <a16:creationId xmlns:a16="http://schemas.microsoft.com/office/drawing/2014/main" id="{AFF315FE-72BD-F0A0-C34A-065A6E942909}"/>
                </a:ext>
              </a:extLst>
            </p:cNvPr>
            <p:cNvSpPr/>
            <p:nvPr/>
          </p:nvSpPr>
          <p:spPr>
            <a:xfrm rot="2700000">
              <a:off x="3593759" y="3081253"/>
              <a:ext cx="1496650" cy="1496650"/>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26B437BE-390B-FC2C-A0C6-2219BFC4D208}"/>
                </a:ext>
              </a:extLst>
            </p:cNvPr>
            <p:cNvSpPr/>
            <p:nvPr/>
          </p:nvSpPr>
          <p:spPr>
            <a:xfrm>
              <a:off x="3643858" y="3131086"/>
              <a:ext cx="1397247" cy="1397246"/>
            </a:xfrm>
            <a:custGeom>
              <a:avLst/>
              <a:gdLst>
                <a:gd name="connsiteX0" fmla="*/ 0 w 1397247"/>
                <a:gd name="connsiteY0" fmla="*/ 698623 h 1397246"/>
                <a:gd name="connsiteX1" fmla="*/ 698624 w 1397247"/>
                <a:gd name="connsiteY1" fmla="*/ 0 h 1397246"/>
                <a:gd name="connsiteX2" fmla="*/ 1397248 w 1397247"/>
                <a:gd name="connsiteY2" fmla="*/ 698623 h 1397246"/>
                <a:gd name="connsiteX3" fmla="*/ 698624 w 1397247"/>
                <a:gd name="connsiteY3" fmla="*/ 1397246 h 1397246"/>
                <a:gd name="connsiteX4" fmla="*/ 0 w 1397247"/>
                <a:gd name="connsiteY4" fmla="*/ 698623 h 139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47" h="1397246">
                  <a:moveTo>
                    <a:pt x="0" y="698623"/>
                  </a:moveTo>
                  <a:cubicBezTo>
                    <a:pt x="0" y="312784"/>
                    <a:pt x="312785" y="0"/>
                    <a:pt x="698624" y="0"/>
                  </a:cubicBezTo>
                  <a:cubicBezTo>
                    <a:pt x="1084463" y="0"/>
                    <a:pt x="1397248" y="312784"/>
                    <a:pt x="1397248" y="698623"/>
                  </a:cubicBezTo>
                  <a:cubicBezTo>
                    <a:pt x="1397248" y="1084462"/>
                    <a:pt x="1084463" y="1397246"/>
                    <a:pt x="698624" y="1397246"/>
                  </a:cubicBezTo>
                  <a:cubicBezTo>
                    <a:pt x="312785" y="1397246"/>
                    <a:pt x="0" y="1084462"/>
                    <a:pt x="0" y="698623"/>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18998" tIns="218694" rIns="218202" bIns="218694" numCol="1" spcCol="1270" anchor="ctr" anchorCtr="0">
              <a:noAutofit/>
            </a:bodyPr>
            <a:lstStyle/>
            <a:p>
              <a:pPr marL="0" lvl="0" indent="0" algn="ctr" defTabSz="666750">
                <a:lnSpc>
                  <a:spcPct val="90000"/>
                </a:lnSpc>
                <a:spcBef>
                  <a:spcPct val="0"/>
                </a:spcBef>
                <a:spcAft>
                  <a:spcPct val="35000"/>
                </a:spcAft>
                <a:buNone/>
              </a:pPr>
              <a:r>
                <a:rPr lang="en-US" sz="1500" kern="1200" dirty="0"/>
                <a:t>Cleanse garbage values/data</a:t>
              </a:r>
            </a:p>
          </p:txBody>
        </p:sp>
        <p:sp>
          <p:nvSpPr>
            <p:cNvPr id="17" name="Teardrop 16">
              <a:extLst>
                <a:ext uri="{FF2B5EF4-FFF2-40B4-BE49-F238E27FC236}">
                  <a16:creationId xmlns:a16="http://schemas.microsoft.com/office/drawing/2014/main" id="{A9364D14-B42C-09D7-C52A-EF864B5B69DB}"/>
                </a:ext>
              </a:extLst>
            </p:cNvPr>
            <p:cNvSpPr/>
            <p:nvPr/>
          </p:nvSpPr>
          <p:spPr>
            <a:xfrm rot="2700000">
              <a:off x="2046749" y="3081253"/>
              <a:ext cx="1496650" cy="1496650"/>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96E696E1-36DF-C693-2920-C954D6931FBA}"/>
                </a:ext>
              </a:extLst>
            </p:cNvPr>
            <p:cNvSpPr/>
            <p:nvPr/>
          </p:nvSpPr>
          <p:spPr>
            <a:xfrm>
              <a:off x="2096849" y="3131086"/>
              <a:ext cx="1397247" cy="1397246"/>
            </a:xfrm>
            <a:custGeom>
              <a:avLst/>
              <a:gdLst>
                <a:gd name="connsiteX0" fmla="*/ 0 w 1397247"/>
                <a:gd name="connsiteY0" fmla="*/ 698623 h 1397246"/>
                <a:gd name="connsiteX1" fmla="*/ 698624 w 1397247"/>
                <a:gd name="connsiteY1" fmla="*/ 0 h 1397246"/>
                <a:gd name="connsiteX2" fmla="*/ 1397248 w 1397247"/>
                <a:gd name="connsiteY2" fmla="*/ 698623 h 1397246"/>
                <a:gd name="connsiteX3" fmla="*/ 698624 w 1397247"/>
                <a:gd name="connsiteY3" fmla="*/ 1397246 h 1397246"/>
                <a:gd name="connsiteX4" fmla="*/ 0 w 1397247"/>
                <a:gd name="connsiteY4" fmla="*/ 698623 h 139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47" h="1397246">
                  <a:moveTo>
                    <a:pt x="0" y="698623"/>
                  </a:moveTo>
                  <a:cubicBezTo>
                    <a:pt x="0" y="312784"/>
                    <a:pt x="312785" y="0"/>
                    <a:pt x="698624" y="0"/>
                  </a:cubicBezTo>
                  <a:cubicBezTo>
                    <a:pt x="1084463" y="0"/>
                    <a:pt x="1397248" y="312784"/>
                    <a:pt x="1397248" y="698623"/>
                  </a:cubicBezTo>
                  <a:cubicBezTo>
                    <a:pt x="1397248" y="1084462"/>
                    <a:pt x="1084463" y="1397246"/>
                    <a:pt x="698624" y="1397246"/>
                  </a:cubicBezTo>
                  <a:cubicBezTo>
                    <a:pt x="312785" y="1397246"/>
                    <a:pt x="0" y="1084462"/>
                    <a:pt x="0" y="698623"/>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18998" tIns="218694" rIns="218202" bIns="218694" numCol="1" spcCol="1270" anchor="ctr" anchorCtr="0">
              <a:noAutofit/>
            </a:bodyPr>
            <a:lstStyle/>
            <a:p>
              <a:pPr marL="0" lvl="0" indent="0" algn="ctr" defTabSz="666750">
                <a:lnSpc>
                  <a:spcPct val="90000"/>
                </a:lnSpc>
                <a:spcBef>
                  <a:spcPct val="0"/>
                </a:spcBef>
                <a:spcAft>
                  <a:spcPct val="35000"/>
                </a:spcAft>
                <a:buNone/>
              </a:pPr>
              <a:r>
                <a:rPr lang="en-US" sz="1500" kern="1200" dirty="0"/>
                <a:t>Handle </a:t>
              </a:r>
              <a:r>
                <a:rPr lang="en-US" sz="1500" kern="1200"/>
                <a:t>NA values</a:t>
              </a:r>
              <a:endParaRPr lang="en-US" sz="1500" kern="1200" dirty="0"/>
            </a:p>
          </p:txBody>
        </p:sp>
      </p:grpSp>
      <p:sp>
        <p:nvSpPr>
          <p:cNvPr id="19" name="Arrow: Down 18">
            <a:extLst>
              <a:ext uri="{FF2B5EF4-FFF2-40B4-BE49-F238E27FC236}">
                <a16:creationId xmlns:a16="http://schemas.microsoft.com/office/drawing/2014/main" id="{00426368-3D0D-AAFA-F876-D5745A9395CE}"/>
              </a:ext>
            </a:extLst>
          </p:cNvPr>
          <p:cNvSpPr/>
          <p:nvPr/>
        </p:nvSpPr>
        <p:spPr>
          <a:xfrm>
            <a:off x="5367717" y="2757402"/>
            <a:ext cx="484632" cy="479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019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a:xfrm>
            <a:off x="1716088" y="1354820"/>
            <a:ext cx="8748712" cy="2369988"/>
          </a:xfrm>
        </p:spPr>
        <p:txBody>
          <a:bodyPr vert="horz" lIns="91440" tIns="45720" rIns="91440" bIns="45720" rtlCol="0" anchor="b">
            <a:normAutofit/>
          </a:bodyPr>
          <a:lstStyle/>
          <a:p>
            <a:r>
              <a:rPr lang="en-US" sz="7200" kern="1200" dirty="0">
                <a:solidFill>
                  <a:schemeClr val="bg1"/>
                </a:solidFill>
                <a:latin typeface="+mj-lt"/>
                <a:ea typeface="+mj-ea"/>
                <a:cs typeface="+mj-cs"/>
              </a:rPr>
              <a:t>Data Exploration</a:t>
            </a:r>
          </a:p>
        </p:txBody>
      </p:sp>
      <p:grpSp>
        <p:nvGrpSpPr>
          <p:cNvPr id="20" name="Group 10">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2" name="Freeform: Shape 11">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1" name="Freeform: Shape 13">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5453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A168-5F19-C1B0-CCC7-169374A30399}"/>
              </a:ext>
            </a:extLst>
          </p:cNvPr>
          <p:cNvSpPr>
            <a:spLocks noGrp="1"/>
          </p:cNvSpPr>
          <p:nvPr>
            <p:ph type="title"/>
          </p:nvPr>
        </p:nvSpPr>
        <p:spPr/>
        <p:txBody>
          <a:bodyPr/>
          <a:lstStyle/>
          <a:p>
            <a:r>
              <a:rPr lang="en-IN" dirty="0"/>
              <a:t>Basic Analysis</a:t>
            </a:r>
          </a:p>
        </p:txBody>
      </p:sp>
      <p:sp>
        <p:nvSpPr>
          <p:cNvPr id="3" name="Date Placeholder 2">
            <a:extLst>
              <a:ext uri="{FF2B5EF4-FFF2-40B4-BE49-F238E27FC236}">
                <a16:creationId xmlns:a16="http://schemas.microsoft.com/office/drawing/2014/main" id="{628C8531-E8A8-63E7-6304-D1ACDDFC8DD5}"/>
              </a:ext>
            </a:extLst>
          </p:cNvPr>
          <p:cNvSpPr>
            <a:spLocks noGrp="1"/>
          </p:cNvSpPr>
          <p:nvPr>
            <p:ph type="dt" sz="half" idx="10"/>
          </p:nvPr>
        </p:nvSpPr>
        <p:spPr/>
        <p:txBody>
          <a:bodyPr/>
          <a:lstStyle/>
          <a:p>
            <a:fld id="{3CBA0700-C71B-4042-8506-71AFD391F20C}" type="datetime1">
              <a:rPr lang="en-US" smtClean="0"/>
              <a:t>08/01/22</a:t>
            </a:fld>
            <a:endParaRPr lang="en-US"/>
          </a:p>
        </p:txBody>
      </p:sp>
      <p:sp>
        <p:nvSpPr>
          <p:cNvPr id="4" name="Slide Number Placeholder 3">
            <a:extLst>
              <a:ext uri="{FF2B5EF4-FFF2-40B4-BE49-F238E27FC236}">
                <a16:creationId xmlns:a16="http://schemas.microsoft.com/office/drawing/2014/main" id="{960A4136-0302-3A96-2E71-D475F207D6C0}"/>
              </a:ext>
            </a:extLst>
          </p:cNvPr>
          <p:cNvSpPr>
            <a:spLocks noGrp="1"/>
          </p:cNvSpPr>
          <p:nvPr>
            <p:ph type="sldNum" sz="quarter" idx="12"/>
          </p:nvPr>
        </p:nvSpPr>
        <p:spPr/>
        <p:txBody>
          <a:bodyPr/>
          <a:lstStyle/>
          <a:p>
            <a:fld id="{3A16F76E-5CC1-4279-B6C1-1F18E54A0F71}" type="slidenum">
              <a:rPr lang="en-US" smtClean="0"/>
              <a:t>9</a:t>
            </a:fld>
            <a:endParaRPr lang="en-US"/>
          </a:p>
        </p:txBody>
      </p:sp>
      <p:pic>
        <p:nvPicPr>
          <p:cNvPr id="6" name="Picture 5">
            <a:extLst>
              <a:ext uri="{FF2B5EF4-FFF2-40B4-BE49-F238E27FC236}">
                <a16:creationId xmlns:a16="http://schemas.microsoft.com/office/drawing/2014/main" id="{C3A7C76C-F115-65A6-0C04-A35E123A7F1F}"/>
              </a:ext>
            </a:extLst>
          </p:cNvPr>
          <p:cNvPicPr>
            <a:picLocks noChangeAspect="1"/>
          </p:cNvPicPr>
          <p:nvPr/>
        </p:nvPicPr>
        <p:blipFill>
          <a:blip r:embed="rId2"/>
          <a:stretch>
            <a:fillRect/>
          </a:stretch>
        </p:blipFill>
        <p:spPr>
          <a:xfrm>
            <a:off x="5923570" y="820619"/>
            <a:ext cx="6268430" cy="5900856"/>
          </a:xfrm>
          <a:prstGeom prst="rect">
            <a:avLst/>
          </a:prstGeom>
        </p:spPr>
      </p:pic>
      <p:sp>
        <p:nvSpPr>
          <p:cNvPr id="12" name="Content Placeholder 2">
            <a:extLst>
              <a:ext uri="{FF2B5EF4-FFF2-40B4-BE49-F238E27FC236}">
                <a16:creationId xmlns:a16="http://schemas.microsoft.com/office/drawing/2014/main" id="{FD5A8CDA-FD39-05D8-70CB-184C1025629A}"/>
              </a:ext>
            </a:extLst>
          </p:cNvPr>
          <p:cNvSpPr txBox="1">
            <a:spLocks/>
          </p:cNvSpPr>
          <p:nvPr/>
        </p:nvSpPr>
        <p:spPr>
          <a:xfrm>
            <a:off x="697230" y="1276350"/>
            <a:ext cx="4789170" cy="430530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spcBef>
                <a:spcPts val="0"/>
              </a:spcBef>
              <a:buSzPct val="150000"/>
            </a:pPr>
            <a:r>
              <a:rPr lang="en-US" sz="2000" dirty="0"/>
              <a:t>A basic exploratory analysis using pairplot function within seaborn to look for any evident patterns or relationships between the features in the dataset</a:t>
            </a:r>
          </a:p>
          <a:p>
            <a:pPr>
              <a:lnSpc>
                <a:spcPct val="140000"/>
              </a:lnSpc>
              <a:spcBef>
                <a:spcPts val="0"/>
              </a:spcBef>
              <a:buSzPct val="150000"/>
            </a:pPr>
            <a:r>
              <a:rPr lang="en-US" sz="2000" dirty="0"/>
              <a:t>Applied a </a:t>
            </a:r>
            <a:r>
              <a:rPr lang="en-US" sz="2000" b="1" dirty="0"/>
              <a:t>Kernel Density Estimate </a:t>
            </a:r>
            <a:r>
              <a:rPr lang="en-US" sz="2000" dirty="0"/>
              <a:t>(KDE) to estimate the probability density function and view the data distribution</a:t>
            </a:r>
          </a:p>
        </p:txBody>
      </p:sp>
    </p:spTree>
    <p:extLst>
      <p:ext uri="{BB962C8B-B14F-4D97-AF65-F5344CB8AC3E}">
        <p14:creationId xmlns:p14="http://schemas.microsoft.com/office/powerpoint/2010/main" val="3171619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1571</TotalTime>
  <Words>877</Words>
  <Application>Microsoft Office PowerPoint</Application>
  <PresentationFormat>Widescreen</PresentationFormat>
  <Paragraphs>151</Paragraphs>
  <Slides>27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Garamond</vt:lpstr>
      <vt:lpstr>Office Theme</vt:lpstr>
      <vt:lpstr>Android Apps &amp; You</vt:lpstr>
      <vt:lpstr>Introduction</vt:lpstr>
      <vt:lpstr>Introduction and Problem</vt:lpstr>
      <vt:lpstr>Dataset</vt:lpstr>
      <vt:lpstr>Description and Limitations of Dataset</vt:lpstr>
      <vt:lpstr>Data Cleansing</vt:lpstr>
      <vt:lpstr>Steps of Data Cleaning</vt:lpstr>
      <vt:lpstr>Data Exploration</vt:lpstr>
      <vt:lpstr>Basic Analysis</vt:lpstr>
      <vt:lpstr>Analysis on Play Store Ratings</vt:lpstr>
      <vt:lpstr>Analysis on Android Version</vt:lpstr>
      <vt:lpstr>Analysis on Play Store Installs – Dist.</vt:lpstr>
      <vt:lpstr>Analysis on Play Store Installs vs Rating</vt:lpstr>
      <vt:lpstr>Analysis on Play Store Installs vs Size</vt:lpstr>
      <vt:lpstr>Analysis on Play Store Installs vs Size</vt:lpstr>
      <vt:lpstr>Exploration of Top Play Store Apps</vt:lpstr>
      <vt:lpstr>Effect of Price</vt:lpstr>
      <vt:lpstr>Exploration of App Categories</vt:lpstr>
      <vt:lpstr>Exploration of App Categories</vt:lpstr>
      <vt:lpstr>Impact of Content Rating on Rating and Installs</vt:lpstr>
      <vt:lpstr>Correlation between Dataset variables</vt:lpstr>
      <vt:lpstr>Word Clouds on User Sentiment - Gaming</vt:lpstr>
      <vt:lpstr>Word Clouds on User Sentiment - Other</vt:lpstr>
      <vt:lpstr>So, what have we learned?</vt:lpstr>
      <vt:lpstr>Best Practices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LTD</dc:title>
  <dc:creator>Dalal, Mrinmoy</dc:creator>
  <cp:lastModifiedBy>Mrinmoy Dalal</cp:lastModifiedBy>
  <cp:revision>857</cp:revision>
  <cp:lastPrinted>2018-04-08T20:31:48Z</cp:lastPrinted>
  <dcterms:created xsi:type="dcterms:W3CDTF">2017-10-11T18:59:12Z</dcterms:created>
  <dcterms:modified xsi:type="dcterms:W3CDTF">2022-08-02T03:51:25Z</dcterms:modified>
</cp:coreProperties>
</file>