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323" r:id="rId5"/>
    <p:sldId id="282" r:id="rId6"/>
    <p:sldId id="294" r:id="rId7"/>
    <p:sldId id="321" r:id="rId8"/>
    <p:sldId id="300" r:id="rId9"/>
    <p:sldId id="332" r:id="rId10"/>
    <p:sldId id="334" r:id="rId11"/>
    <p:sldId id="329" r:id="rId12"/>
    <p:sldId id="330" r:id="rId13"/>
    <p:sldId id="333" r:id="rId14"/>
    <p:sldId id="336" r:id="rId15"/>
    <p:sldId id="335" r:id="rId16"/>
    <p:sldId id="325" r:id="rId17"/>
    <p:sldId id="327" r:id="rId18"/>
    <p:sldId id="328" r:id="rId19"/>
    <p:sldId id="337" r:id="rId20"/>
    <p:sldId id="339" r:id="rId21"/>
    <p:sldId id="338" r:id="rId22"/>
    <p:sldId id="340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C695E"/>
    <a:srgbClr val="E60813"/>
    <a:srgbClr val="FFBABA"/>
    <a:srgbClr val="FF7B7B"/>
    <a:srgbClr val="FF5252"/>
    <a:srgbClr val="A70000"/>
    <a:srgbClr val="FFFFFF"/>
    <a:srgbClr val="DF6647"/>
    <a:srgbClr val="276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30D49-194E-4033-9150-126302DC6435}" v="10" dt="2022-12-05T08:19:41.371"/>
    <p1510:client id="{16FD1E81-A520-44F9-A70E-A1BD1D37193A}" v="3690" dt="2022-12-05T08:26:44.271"/>
    <p1510:client id="{25F18212-5B0E-4B97-9B49-53BBEDF6093B}" v="55" dt="2022-12-05T04:05:34.017"/>
    <p1510:client id="{2BB77C78-C709-4DCF-A96D-EE4E2F8CB300}" v="3" dt="2022-12-05T05:19:55.494"/>
    <p1510:client id="{40F12ECE-0B2E-4C0A-B25E-58214FDE9923}" v="25" dt="2022-12-05T04:33:40.001"/>
    <p1510:client id="{72D7FDF5-780C-4496-AAF5-E60A2B5D554C}" v="174" dt="2022-12-05T07:33:08.544"/>
    <p1510:client id="{C8F67450-9779-43D3-8286-FB5EE7FC3882}" v="3" dt="2022-12-05T08:25:03.632"/>
    <p1510:client id="{CBCE9690-1E7A-4513-8B2D-3FF482F5C2EB}" v="182" dt="2022-12-05T05:07:40.337"/>
    <p1510:client id="{D1EE62FB-914B-4FF5-BB44-E1AF29FF4F00}" v="244" vWet="246" dt="2022-12-05T06:57:47.092"/>
    <p1510:client id="{F8ACDD96-4296-46B9-AE0F-249C36FFAF97}" v="7" dt="2022-12-05T02:48:44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ena\Documents\Purdue%20MS%20BAIM\Fall%20Module%202\WDA\WDA%20Project\insights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ena\Documents\Purdue%20MS%20BAIM\Fall%20Module%202\WDA\WDA%20Project\insights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600" b="1" i="0" u="none" strike="noStrike" kern="1200" cap="all" spc="1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kern="1200" cap="all" spc="1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SUBSCRIBER GROWTH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600" b="1" i="0" u="none" strike="noStrike" kern="1200" cap="all" spc="12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Sheet2!$B$40</c:f>
              <c:strCache>
                <c:ptCount val="1"/>
                <c:pt idx="0">
                  <c:v>Amazon Prime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Sheet2!$A$41:$A$46</c:f>
              <c:strCache>
                <c:ptCount val="6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  <c:pt idx="5">
                  <c:v>2021-22</c:v>
                </c:pt>
              </c:strCache>
            </c:strRef>
          </c:cat>
          <c:val>
            <c:numRef>
              <c:f>Sheet2!$B$41:$B$46</c:f>
              <c:numCache>
                <c:formatCode>General</c:formatCode>
                <c:ptCount val="6"/>
                <c:pt idx="1">
                  <c:v>0.43478260869565216</c:v>
                </c:pt>
                <c:pt idx="2">
                  <c:v>0.51515151515151514</c:v>
                </c:pt>
                <c:pt idx="3">
                  <c:v>0.2</c:v>
                </c:pt>
                <c:pt idx="4">
                  <c:v>0.25</c:v>
                </c:pt>
                <c:pt idx="5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E-40F5-968D-22CB6F07F665}"/>
            </c:ext>
          </c:extLst>
        </c:ser>
        <c:ser>
          <c:idx val="1"/>
          <c:order val="1"/>
          <c:tx>
            <c:strRef>
              <c:f>Sheet2!$C$40</c:f>
              <c:strCache>
                <c:ptCount val="1"/>
                <c:pt idx="0">
                  <c:v>Hulu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Sheet2!$A$41:$A$46</c:f>
              <c:strCache>
                <c:ptCount val="6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  <c:pt idx="5">
                  <c:v>2021-22</c:v>
                </c:pt>
              </c:strCache>
            </c:strRef>
          </c:cat>
          <c:val>
            <c:numRef>
              <c:f>Sheet2!$C$41:$C$46</c:f>
              <c:numCache>
                <c:formatCode>General</c:formatCode>
                <c:ptCount val="6"/>
                <c:pt idx="0">
                  <c:v>0.2</c:v>
                </c:pt>
                <c:pt idx="1">
                  <c:v>0.41666666666666669</c:v>
                </c:pt>
                <c:pt idx="2">
                  <c:v>0.29411764705882354</c:v>
                </c:pt>
                <c:pt idx="3">
                  <c:v>0.13636363636363635</c:v>
                </c:pt>
                <c:pt idx="4">
                  <c:v>0.28000000000000003</c:v>
                </c:pt>
                <c:pt idx="5">
                  <c:v>0.28125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0E-40F5-968D-22CB6F07F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75408"/>
        <c:axId val="20772496"/>
      </c:barChart>
      <c:lineChart>
        <c:grouping val="standard"/>
        <c:varyColors val="0"/>
        <c:ser>
          <c:idx val="2"/>
          <c:order val="2"/>
          <c:tx>
            <c:strRef>
              <c:f>Sheet2!$D$40</c:f>
              <c:strCache>
                <c:ptCount val="1"/>
                <c:pt idx="0">
                  <c:v>Netflix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Sheet2!$A$41:$A$46</c:f>
              <c:strCache>
                <c:ptCount val="6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  <c:pt idx="5">
                  <c:v>2021-22</c:v>
                </c:pt>
              </c:strCache>
            </c:strRef>
          </c:cat>
          <c:val>
            <c:numRef>
              <c:f>Sheet2!$D$41:$D$46</c:f>
              <c:numCache>
                <c:formatCode>General</c:formatCode>
                <c:ptCount val="6"/>
                <c:pt idx="0">
                  <c:v>0.27312010494232036</c:v>
                </c:pt>
                <c:pt idx="1">
                  <c:v>0.23662040123643852</c:v>
                </c:pt>
                <c:pt idx="2">
                  <c:v>0.25699652011959012</c:v>
                </c:pt>
                <c:pt idx="3">
                  <c:v>0.22110229466009026</c:v>
                </c:pt>
                <c:pt idx="4">
                  <c:v>0.23546316697001612</c:v>
                </c:pt>
                <c:pt idx="5">
                  <c:v>0.10211677134217258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0E-40F5-968D-22CB6F07F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75408"/>
        <c:axId val="20772496"/>
      </c:lineChart>
      <c:catAx>
        <c:axId val="2077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2496"/>
        <c:crosses val="autoZero"/>
        <c:auto val="1"/>
        <c:lblAlgn val="ctr"/>
        <c:lblOffset val="100"/>
        <c:noMultiLvlLbl val="0"/>
      </c:catAx>
      <c:valAx>
        <c:axId val="2077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 Growth Rate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Sheet2!$D$71</c:f>
              <c:strCache>
                <c:ptCount val="1"/>
                <c:pt idx="0">
                  <c:v>netflix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cat>
            <c:strRef>
              <c:f>Sheet2!$A$72:$A$78</c:f>
              <c:strCache>
                <c:ptCount val="7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Sheet2!$D$72:$D$78</c:f>
              <c:numCache>
                <c:formatCode>0.00%</c:formatCode>
                <c:ptCount val="7"/>
                <c:pt idx="0">
                  <c:v>0.25581395348837221</c:v>
                </c:pt>
                <c:pt idx="1">
                  <c:v>0.2407407407407407</c:v>
                </c:pt>
                <c:pt idx="2">
                  <c:v>0.31343283582089559</c:v>
                </c:pt>
                <c:pt idx="3">
                  <c:v>0.31818181818181801</c:v>
                </c:pt>
                <c:pt idx="4">
                  <c:v>0.35344827586206895</c:v>
                </c:pt>
                <c:pt idx="5">
                  <c:v>0.28025477707006385</c:v>
                </c:pt>
                <c:pt idx="6">
                  <c:v>0.23880597014925356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D-4DFD-9113-57488A589028}"/>
            </c:ext>
          </c:extLst>
        </c:ser>
        <c:ser>
          <c:idx val="1"/>
          <c:order val="1"/>
          <c:tx>
            <c:strRef>
              <c:f>Sheet2!$C$71</c:f>
              <c:strCache>
                <c:ptCount val="1"/>
                <c:pt idx="0">
                  <c:v>hulu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FC000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Sheet2!$A$72:$A$78</c:f>
              <c:strCache>
                <c:ptCount val="7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Sheet2!$C$72:$C$78</c:f>
              <c:numCache>
                <c:formatCode>0.00%</c:formatCode>
                <c:ptCount val="7"/>
                <c:pt idx="0">
                  <c:v>0.45454545454545453</c:v>
                </c:pt>
                <c:pt idx="1">
                  <c:v>0.24999999999999994</c:v>
                </c:pt>
                <c:pt idx="2">
                  <c:v>0.19999999999999996</c:v>
                </c:pt>
                <c:pt idx="3">
                  <c:v>0.29166666666666674</c:v>
                </c:pt>
                <c:pt idx="4">
                  <c:v>0.1290322580645161</c:v>
                </c:pt>
                <c:pt idx="5">
                  <c:v>0.2857142857142857</c:v>
                </c:pt>
                <c:pt idx="6">
                  <c:v>0.60000000000000009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D-4DFD-9113-57488A589028}"/>
            </c:ext>
          </c:extLst>
        </c:ser>
        <c:ser>
          <c:idx val="2"/>
          <c:order val="2"/>
          <c:tx>
            <c:strRef>
              <c:f>Sheet2!$B$71</c:f>
              <c:strCache>
                <c:ptCount val="1"/>
                <c:pt idx="0">
                  <c:v>amazon prime</c:v>
                </c:pt>
              </c:strCache>
            </c:strRef>
          </c:tx>
          <c:spPr>
            <a:ln w="22225" cap="rnd">
              <a:solidFill>
                <a:srgbClr val="7030A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7030A0"/>
              </a:solidFill>
              <a:ln w="9525">
                <a:solidFill>
                  <a:srgbClr val="7030A0"/>
                </a:solidFill>
                <a:round/>
              </a:ln>
              <a:effectLst/>
            </c:spPr>
          </c:marker>
          <c:cat>
            <c:strRef>
              <c:f>Sheet2!$A$72:$A$78</c:f>
              <c:strCache>
                <c:ptCount val="7"/>
                <c:pt idx="0">
                  <c:v>2013-14</c:v>
                </c:pt>
                <c:pt idx="1">
                  <c:v>2014-15</c:v>
                </c:pt>
                <c:pt idx="2">
                  <c:v>2015-16</c:v>
                </c:pt>
                <c:pt idx="3">
                  <c:v>2016-17</c:v>
                </c:pt>
                <c:pt idx="4">
                  <c:v>2017-18</c:v>
                </c:pt>
                <c:pt idx="5">
                  <c:v>2018-19</c:v>
                </c:pt>
                <c:pt idx="6">
                  <c:v>2019-20</c:v>
                </c:pt>
              </c:strCache>
            </c:strRef>
          </c:cat>
          <c:val>
            <c:numRef>
              <c:f>Sheet2!$B$72:$B$78</c:f>
              <c:numCache>
                <c:formatCode>0.00%</c:formatCode>
                <c:ptCount val="7"/>
                <c:pt idx="1">
                  <c:v>0.61956521739130443</c:v>
                </c:pt>
                <c:pt idx="2">
                  <c:v>0.42953020134228187</c:v>
                </c:pt>
                <c:pt idx="3">
                  <c:v>0.52112676056338048</c:v>
                </c:pt>
                <c:pt idx="4">
                  <c:v>0.45781893004115215</c:v>
                </c:pt>
                <c:pt idx="5">
                  <c:v>0.35568101623147502</c:v>
                </c:pt>
                <c:pt idx="6">
                  <c:v>0.31233732431025507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8D-4DFD-9113-57488A589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2082447"/>
        <c:axId val="2122090767"/>
      </c:lineChart>
      <c:catAx>
        <c:axId val="2122082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090767"/>
        <c:crosses val="autoZero"/>
        <c:auto val="1"/>
        <c:lblAlgn val="ctr"/>
        <c:lblOffset val="100"/>
        <c:noMultiLvlLbl val="0"/>
      </c:catAx>
      <c:valAx>
        <c:axId val="21220907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N"/>
              </a:p>
              <a:p>
                <a:pPr>
                  <a:defRPr/>
                </a:pPr>
                <a:r>
                  <a:rPr lang="en-IN"/>
                  <a:t>growth rate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08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Subscribers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'EDA of Data'!$F$20</c:f>
              <c:strCache>
                <c:ptCount val="1"/>
                <c:pt idx="0">
                  <c:v>US &amp; Canada</c:v>
                </c:pt>
              </c:strCache>
            </c:strRef>
          </c:tx>
          <c:spPr>
            <a:solidFill>
              <a:schemeClr val="accent5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'EDA of Data'!$A$21:$A$24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'EDA of Data'!$F$21:$F$24</c:f>
              <c:numCache>
                <c:formatCode>0%</c:formatCode>
                <c:ptCount val="4"/>
                <c:pt idx="0">
                  <c:v>0.46513299784327827</c:v>
                </c:pt>
                <c:pt idx="1">
                  <c:v>0.4050329538645896</c:v>
                </c:pt>
                <c:pt idx="2">
                  <c:v>0.36314496314496314</c:v>
                </c:pt>
                <c:pt idx="3">
                  <c:v>0.33919711321605778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1B-405D-ADEA-7D8AC37CA24C}"/>
            </c:ext>
          </c:extLst>
        </c:ser>
        <c:ser>
          <c:idx val="1"/>
          <c:order val="1"/>
          <c:tx>
            <c:strRef>
              <c:f>'EDA of Data'!$G$20</c:f>
              <c:strCache>
                <c:ptCount val="1"/>
                <c:pt idx="0">
                  <c:v>EMEA</c:v>
                </c:pt>
              </c:strCache>
            </c:strRef>
          </c:tx>
          <c:spPr>
            <a:solidFill>
              <a:schemeClr val="accent5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'EDA of Data'!$A$21:$A$24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'EDA of Data'!$G$21:$G$24</c:f>
              <c:numCache>
                <c:formatCode>0%</c:formatCode>
                <c:ptCount val="4"/>
                <c:pt idx="0">
                  <c:v>0.2717469446441409</c:v>
                </c:pt>
                <c:pt idx="1">
                  <c:v>0.30976632714200125</c:v>
                </c:pt>
                <c:pt idx="2">
                  <c:v>0.32776412776412772</c:v>
                </c:pt>
                <c:pt idx="3">
                  <c:v>0.33378439332431215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1B-405D-ADEA-7D8AC37CA24C}"/>
            </c:ext>
          </c:extLst>
        </c:ser>
        <c:ser>
          <c:idx val="2"/>
          <c:order val="2"/>
          <c:tx>
            <c:strRef>
              <c:f>'EDA of Data'!$H$20</c:f>
              <c:strCache>
                <c:ptCount val="1"/>
                <c:pt idx="0">
                  <c:v>Latin America</c:v>
                </c:pt>
              </c:strCache>
            </c:strRef>
          </c:tx>
          <c:spPr>
            <a:solidFill>
              <a:schemeClr val="accent5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'EDA of Data'!$A$21:$A$24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'EDA of Data'!$H$21:$H$24</c:f>
              <c:numCache>
                <c:formatCode>0%</c:formatCode>
                <c:ptCount val="4"/>
                <c:pt idx="0">
                  <c:v>0.18691588785046731</c:v>
                </c:pt>
                <c:pt idx="1">
                  <c:v>0.18813660874775318</c:v>
                </c:pt>
                <c:pt idx="2">
                  <c:v>0.18427518427518425</c:v>
                </c:pt>
                <c:pt idx="3">
                  <c:v>0.17997293640054127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1B-405D-ADEA-7D8AC37CA24C}"/>
            </c:ext>
          </c:extLst>
        </c:ser>
        <c:ser>
          <c:idx val="3"/>
          <c:order val="3"/>
          <c:tx>
            <c:strRef>
              <c:f>'EDA of Data'!$I$20</c:f>
              <c:strCache>
                <c:ptCount val="1"/>
                <c:pt idx="0">
                  <c:v>Asia-Pacific</c:v>
                </c:pt>
              </c:strCache>
            </c:strRef>
          </c:tx>
          <c:spPr>
            <a:solidFill>
              <a:schemeClr val="accent5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'EDA of Data'!$A$21:$A$24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'EDA of Data'!$I$21:$I$24</c:f>
              <c:numCache>
                <c:formatCode>0%</c:formatCode>
                <c:ptCount val="4"/>
                <c:pt idx="0">
                  <c:v>7.6204169662113588E-2</c:v>
                </c:pt>
                <c:pt idx="1">
                  <c:v>9.7064110245656088E-2</c:v>
                </c:pt>
                <c:pt idx="2">
                  <c:v>0.1248157248157248</c:v>
                </c:pt>
                <c:pt idx="3">
                  <c:v>0.14704555705908887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1B-405D-ADEA-7D8AC37CA2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51217216"/>
        <c:axId val="651215552"/>
      </c:barChart>
      <c:catAx>
        <c:axId val="65121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215552"/>
        <c:crosses val="autoZero"/>
        <c:auto val="1"/>
        <c:lblAlgn val="ctr"/>
        <c:lblOffset val="100"/>
        <c:noMultiLvlLbl val="0"/>
      </c:catAx>
      <c:valAx>
        <c:axId val="6512155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5121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0"/>
              <a:t>Original content</a:t>
            </a:r>
          </a:p>
        </c:rich>
      </c:tx>
      <c:layout>
        <c:manualLayout>
          <c:xMode val="edge"/>
          <c:yMode val="edge"/>
          <c:x val="0.31728960328257622"/>
          <c:y val="3.35194940931789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'EDA of Data'!$D$12</c:f>
              <c:strCache>
                <c:ptCount val="1"/>
                <c:pt idx="0">
                  <c:v>% of other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'EDA of Data'!$A$13:$A$14</c:f>
              <c:strCache>
                <c:ptCount val="2"/>
                <c:pt idx="0">
                  <c:v>Movie</c:v>
                </c:pt>
                <c:pt idx="1">
                  <c:v>TV Show</c:v>
                </c:pt>
              </c:strCache>
            </c:strRef>
          </c:cat>
          <c:val>
            <c:numRef>
              <c:f>'EDA of Data'!$D$13:$D$14</c:f>
              <c:numCache>
                <c:formatCode>0%</c:formatCode>
                <c:ptCount val="2"/>
                <c:pt idx="0">
                  <c:v>0.876529114336976</c:v>
                </c:pt>
                <c:pt idx="1">
                  <c:v>0.71113602391629294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46-479E-8632-D0F3226D9C4D}"/>
            </c:ext>
          </c:extLst>
        </c:ser>
        <c:ser>
          <c:idx val="1"/>
          <c:order val="1"/>
          <c:tx>
            <c:strRef>
              <c:f>'EDA of Data'!$E$12</c:f>
              <c:strCache>
                <c:ptCount val="1"/>
                <c:pt idx="0">
                  <c:v>% of original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'EDA of Data'!$A$13:$A$14</c:f>
              <c:strCache>
                <c:ptCount val="2"/>
                <c:pt idx="0">
                  <c:v>Movie</c:v>
                </c:pt>
                <c:pt idx="1">
                  <c:v>TV Show</c:v>
                </c:pt>
              </c:strCache>
            </c:strRef>
          </c:cat>
          <c:val>
            <c:numRef>
              <c:f>'EDA of Data'!$E$13:$E$14</c:f>
              <c:numCache>
                <c:formatCode>0%</c:formatCode>
                <c:ptCount val="2"/>
                <c:pt idx="0">
                  <c:v>0.12347088566302397</c:v>
                </c:pt>
                <c:pt idx="1">
                  <c:v>0.28886397608370701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46-479E-8632-D0F3226D9C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54884976"/>
        <c:axId val="654886224"/>
      </c:barChart>
      <c:catAx>
        <c:axId val="65488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886224"/>
        <c:crosses val="autoZero"/>
        <c:auto val="1"/>
        <c:lblAlgn val="ctr"/>
        <c:lblOffset val="100"/>
        <c:noMultiLvlLbl val="0"/>
      </c:catAx>
      <c:valAx>
        <c:axId val="6548862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5488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NETFLIX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5F-47BC-85F9-BD0725B8E4AE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5F-47BC-85F9-BD0725B8E4AE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A5F-47BC-85F9-BD0725B8E4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'EDA of Data'!$A$2:$A$3</c:f>
              <c:strCache>
                <c:ptCount val="2"/>
                <c:pt idx="0">
                  <c:v>Movies</c:v>
                </c:pt>
                <c:pt idx="1">
                  <c:v>TV Shows</c:v>
                </c:pt>
              </c:strCache>
            </c:strRef>
          </c:cat>
          <c:val>
            <c:numRef>
              <c:f>'EDA of Data'!$C$2:$C$3</c:f>
              <c:numCache>
                <c:formatCode>0%</c:formatCode>
                <c:ptCount val="2"/>
                <c:pt idx="0">
                  <c:v>0.69615078914499828</c:v>
                </c:pt>
                <c:pt idx="1">
                  <c:v>0.30384921085500172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5F-47BC-85F9-BD0725B8E4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landscape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'Comparison with Competitors'!$D$18</c:f>
              <c:strCache>
                <c:ptCount val="1"/>
                <c:pt idx="0">
                  <c:v>% of TV Shows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'Comparison with Competitors'!$A$19:$A$23</c:f>
              <c:strCache>
                <c:ptCount val="5"/>
                <c:pt idx="0">
                  <c:v>Prime Video</c:v>
                </c:pt>
                <c:pt idx="1">
                  <c:v>HBO Max</c:v>
                </c:pt>
                <c:pt idx="2">
                  <c:v>Hulu</c:v>
                </c:pt>
                <c:pt idx="3">
                  <c:v>Disney+</c:v>
                </c:pt>
                <c:pt idx="4">
                  <c:v>Peacock</c:v>
                </c:pt>
              </c:strCache>
            </c:strRef>
          </c:cat>
          <c:val>
            <c:numRef>
              <c:f>'Comparison with Competitors'!$D$19:$D$23</c:f>
              <c:numCache>
                <c:formatCode>0%</c:formatCode>
                <c:ptCount val="5"/>
                <c:pt idx="0">
                  <c:v>9.3103448275862075E-2</c:v>
                </c:pt>
                <c:pt idx="1">
                  <c:v>0.22480620155038761</c:v>
                </c:pt>
                <c:pt idx="2">
                  <c:v>0.51383399209486169</c:v>
                </c:pt>
                <c:pt idx="3">
                  <c:v>0.27450980392156865</c:v>
                </c:pt>
                <c:pt idx="4">
                  <c:v>0.23893805309734514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7E-4CE6-83BF-5CD763F531A6}"/>
            </c:ext>
          </c:extLst>
        </c:ser>
        <c:ser>
          <c:idx val="1"/>
          <c:order val="1"/>
          <c:tx>
            <c:strRef>
              <c:f>'Comparison with Competitors'!$E$18</c:f>
              <c:strCache>
                <c:ptCount val="1"/>
                <c:pt idx="0">
                  <c:v>% Of Movies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'Comparison with Competitors'!$A$19:$A$23</c:f>
              <c:strCache>
                <c:ptCount val="5"/>
                <c:pt idx="0">
                  <c:v>Prime Video</c:v>
                </c:pt>
                <c:pt idx="1">
                  <c:v>HBO Max</c:v>
                </c:pt>
                <c:pt idx="2">
                  <c:v>Hulu</c:v>
                </c:pt>
                <c:pt idx="3">
                  <c:v>Disney+</c:v>
                </c:pt>
                <c:pt idx="4">
                  <c:v>Peacock</c:v>
                </c:pt>
              </c:strCache>
            </c:strRef>
          </c:cat>
          <c:val>
            <c:numRef>
              <c:f>'Comparison with Competitors'!$E$19:$E$23</c:f>
              <c:numCache>
                <c:formatCode>0%</c:formatCode>
                <c:ptCount val="5"/>
                <c:pt idx="0">
                  <c:v>0.90689655172413797</c:v>
                </c:pt>
                <c:pt idx="1">
                  <c:v>0.77519379844961245</c:v>
                </c:pt>
                <c:pt idx="2">
                  <c:v>0.48616600790513836</c:v>
                </c:pt>
                <c:pt idx="3">
                  <c:v>0.72549019607843135</c:v>
                </c:pt>
                <c:pt idx="4">
                  <c:v>0.76106194690265483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7E-4CE6-83BF-5CD763F531A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98993632"/>
        <c:axId val="698991552"/>
      </c:barChart>
      <c:catAx>
        <c:axId val="69899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91552"/>
        <c:crosses val="autoZero"/>
        <c:auto val="1"/>
        <c:lblAlgn val="ctr"/>
        <c:lblOffset val="100"/>
        <c:noMultiLvlLbl val="0"/>
      </c:catAx>
      <c:valAx>
        <c:axId val="698991552"/>
        <c:scaling>
          <c:orientation val="minMax"/>
          <c:max val="1"/>
        </c:scaling>
        <c:delete val="1"/>
        <c:axPos val="l"/>
        <c:numFmt formatCode="0%" sourceLinked="1"/>
        <c:majorTickMark val="none"/>
        <c:minorTickMark val="none"/>
        <c:tickLblPos val="nextTo"/>
        <c:crossAx val="69899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80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GROWTH OF SUBSCRIBERS, TV SHOWS AND MOVIES ACROSS THE YEARS</a:t>
            </a:r>
            <a:endParaRPr lang="en-IN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'Trends across the years'!$L$1</c:f>
              <c:strCache>
                <c:ptCount val="1"/>
                <c:pt idx="0">
                  <c:v>% Change in Number of Movies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'Trends across the years'!$C$2:$C$29</c:f>
              <c:strCache>
                <c:ptCount val="28"/>
                <c:pt idx="0">
                  <c:v>Q1-2015</c:v>
                </c:pt>
                <c:pt idx="1">
                  <c:v>Q2-2015</c:v>
                </c:pt>
                <c:pt idx="2">
                  <c:v>Q3-2015</c:v>
                </c:pt>
                <c:pt idx="3">
                  <c:v>Q4-2015</c:v>
                </c:pt>
                <c:pt idx="4">
                  <c:v>Q1-2016</c:v>
                </c:pt>
                <c:pt idx="5">
                  <c:v>Q2-2016</c:v>
                </c:pt>
                <c:pt idx="6">
                  <c:v>Q3-2016</c:v>
                </c:pt>
                <c:pt idx="7">
                  <c:v>Q4-2016</c:v>
                </c:pt>
                <c:pt idx="8">
                  <c:v>Q1-2017</c:v>
                </c:pt>
                <c:pt idx="9">
                  <c:v>Q2-2017</c:v>
                </c:pt>
                <c:pt idx="10">
                  <c:v>Q3-2017</c:v>
                </c:pt>
                <c:pt idx="11">
                  <c:v>Q4-2017</c:v>
                </c:pt>
                <c:pt idx="12">
                  <c:v>Q1-2018</c:v>
                </c:pt>
                <c:pt idx="13">
                  <c:v>Q2-2018</c:v>
                </c:pt>
                <c:pt idx="14">
                  <c:v>Q3-2018</c:v>
                </c:pt>
                <c:pt idx="15">
                  <c:v>Q4-2018</c:v>
                </c:pt>
                <c:pt idx="16">
                  <c:v>Q1-2019</c:v>
                </c:pt>
                <c:pt idx="17">
                  <c:v>Q2-2019</c:v>
                </c:pt>
                <c:pt idx="18">
                  <c:v>Q3-2019</c:v>
                </c:pt>
                <c:pt idx="19">
                  <c:v>Q4-2019</c:v>
                </c:pt>
                <c:pt idx="20">
                  <c:v>Q1-2020</c:v>
                </c:pt>
                <c:pt idx="21">
                  <c:v>Q2-2020</c:v>
                </c:pt>
                <c:pt idx="22">
                  <c:v>Q3-2020</c:v>
                </c:pt>
                <c:pt idx="23">
                  <c:v>Q4-2020</c:v>
                </c:pt>
                <c:pt idx="24">
                  <c:v>Q1-2021</c:v>
                </c:pt>
                <c:pt idx="25">
                  <c:v>Q2-2021</c:v>
                </c:pt>
                <c:pt idx="26">
                  <c:v>Q3-2021</c:v>
                </c:pt>
                <c:pt idx="27">
                  <c:v>Q4-2021</c:v>
                </c:pt>
              </c:strCache>
            </c:strRef>
          </c:cat>
          <c:val>
            <c:numRef>
              <c:f>'Trends across the years'!$L$2:$L$29</c:f>
              <c:numCache>
                <c:formatCode>0%</c:formatCode>
                <c:ptCount val="28"/>
                <c:pt idx="0">
                  <c:v>0</c:v>
                </c:pt>
                <c:pt idx="1">
                  <c:v>0.42857142857142855</c:v>
                </c:pt>
                <c:pt idx="2">
                  <c:v>0.3</c:v>
                </c:pt>
                <c:pt idx="3">
                  <c:v>1</c:v>
                </c:pt>
                <c:pt idx="4">
                  <c:v>0.46153846153846156</c:v>
                </c:pt>
                <c:pt idx="5">
                  <c:v>-0.10526315789473684</c:v>
                </c:pt>
                <c:pt idx="6">
                  <c:v>1.088235294117647</c:v>
                </c:pt>
                <c:pt idx="7">
                  <c:v>0.54929577464788737</c:v>
                </c:pt>
                <c:pt idx="8">
                  <c:v>0.90909090909090906</c:v>
                </c:pt>
                <c:pt idx="9">
                  <c:v>-7.6190476190476197E-2</c:v>
                </c:pt>
                <c:pt idx="10">
                  <c:v>4.6391752577319589E-2</c:v>
                </c:pt>
                <c:pt idx="11">
                  <c:v>0.14285714285714285</c:v>
                </c:pt>
                <c:pt idx="12">
                  <c:v>0.31896551724137934</c:v>
                </c:pt>
                <c:pt idx="13">
                  <c:v>-0.3235294117647059</c:v>
                </c:pt>
                <c:pt idx="14">
                  <c:v>0.62318840579710144</c:v>
                </c:pt>
                <c:pt idx="15">
                  <c:v>0.15476190476190477</c:v>
                </c:pt>
                <c:pt idx="16">
                  <c:v>-0.12886597938144329</c:v>
                </c:pt>
                <c:pt idx="17">
                  <c:v>-1.7751479289940829E-2</c:v>
                </c:pt>
                <c:pt idx="18">
                  <c:v>-0.18373493975903615</c:v>
                </c:pt>
                <c:pt idx="19">
                  <c:v>0.78228782287822873</c:v>
                </c:pt>
                <c:pt idx="20">
                  <c:v>-0.34368530020703936</c:v>
                </c:pt>
                <c:pt idx="21">
                  <c:v>9.4637223974763401E-2</c:v>
                </c:pt>
                <c:pt idx="22">
                  <c:v>-0.13544668587896252</c:v>
                </c:pt>
                <c:pt idx="23">
                  <c:v>6.6666666666666666E-2</c:v>
                </c:pt>
                <c:pt idx="24">
                  <c:v>-0.26250000000000001</c:v>
                </c:pt>
                <c:pt idx="25">
                  <c:v>0.49576271186440679</c:v>
                </c:pt>
                <c:pt idx="26">
                  <c:v>0.14447592067988668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61-44B9-959D-BEC60B373365}"/>
            </c:ext>
          </c:extLst>
        </c:ser>
        <c:ser>
          <c:idx val="2"/>
          <c:order val="2"/>
          <c:tx>
            <c:strRef>
              <c:f>'Trends across the years'!$M$1</c:f>
              <c:strCache>
                <c:ptCount val="1"/>
                <c:pt idx="0">
                  <c:v>% Change in number of tv shows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'Trends across the years'!$C$2:$C$29</c:f>
              <c:strCache>
                <c:ptCount val="28"/>
                <c:pt idx="0">
                  <c:v>Q1-2015</c:v>
                </c:pt>
                <c:pt idx="1">
                  <c:v>Q2-2015</c:v>
                </c:pt>
                <c:pt idx="2">
                  <c:v>Q3-2015</c:v>
                </c:pt>
                <c:pt idx="3">
                  <c:v>Q4-2015</c:v>
                </c:pt>
                <c:pt idx="4">
                  <c:v>Q1-2016</c:v>
                </c:pt>
                <c:pt idx="5">
                  <c:v>Q2-2016</c:v>
                </c:pt>
                <c:pt idx="6">
                  <c:v>Q3-2016</c:v>
                </c:pt>
                <c:pt idx="7">
                  <c:v>Q4-2016</c:v>
                </c:pt>
                <c:pt idx="8">
                  <c:v>Q1-2017</c:v>
                </c:pt>
                <c:pt idx="9">
                  <c:v>Q2-2017</c:v>
                </c:pt>
                <c:pt idx="10">
                  <c:v>Q3-2017</c:v>
                </c:pt>
                <c:pt idx="11">
                  <c:v>Q4-2017</c:v>
                </c:pt>
                <c:pt idx="12">
                  <c:v>Q1-2018</c:v>
                </c:pt>
                <c:pt idx="13">
                  <c:v>Q2-2018</c:v>
                </c:pt>
                <c:pt idx="14">
                  <c:v>Q3-2018</c:v>
                </c:pt>
                <c:pt idx="15">
                  <c:v>Q4-2018</c:v>
                </c:pt>
                <c:pt idx="16">
                  <c:v>Q1-2019</c:v>
                </c:pt>
                <c:pt idx="17">
                  <c:v>Q2-2019</c:v>
                </c:pt>
                <c:pt idx="18">
                  <c:v>Q3-2019</c:v>
                </c:pt>
                <c:pt idx="19">
                  <c:v>Q4-2019</c:v>
                </c:pt>
                <c:pt idx="20">
                  <c:v>Q1-2020</c:v>
                </c:pt>
                <c:pt idx="21">
                  <c:v>Q2-2020</c:v>
                </c:pt>
                <c:pt idx="22">
                  <c:v>Q3-2020</c:v>
                </c:pt>
                <c:pt idx="23">
                  <c:v>Q4-2020</c:v>
                </c:pt>
                <c:pt idx="24">
                  <c:v>Q1-2021</c:v>
                </c:pt>
                <c:pt idx="25">
                  <c:v>Q2-2021</c:v>
                </c:pt>
                <c:pt idx="26">
                  <c:v>Q3-2021</c:v>
                </c:pt>
                <c:pt idx="27">
                  <c:v>Q4-2021</c:v>
                </c:pt>
              </c:strCache>
            </c:strRef>
          </c:cat>
          <c:val>
            <c:numRef>
              <c:f>'Trends across the years'!$M$2:$M$29</c:f>
              <c:numCache>
                <c:formatCode>0%</c:formatCode>
                <c:ptCount val="28"/>
                <c:pt idx="0">
                  <c:v>0</c:v>
                </c:pt>
                <c:pt idx="1">
                  <c:v>1.3333333333333333</c:v>
                </c:pt>
                <c:pt idx="2">
                  <c:v>-0.5714285714285714</c:v>
                </c:pt>
                <c:pt idx="3">
                  <c:v>3.3333333333333335</c:v>
                </c:pt>
                <c:pt idx="4">
                  <c:v>1.8461538461538463</c:v>
                </c:pt>
                <c:pt idx="5">
                  <c:v>-0.48648648648648651</c:v>
                </c:pt>
                <c:pt idx="6">
                  <c:v>1.0526315789473684</c:v>
                </c:pt>
                <c:pt idx="7">
                  <c:v>1.0769230769230769</c:v>
                </c:pt>
                <c:pt idx="8">
                  <c:v>-0.14814814814814814</c:v>
                </c:pt>
                <c:pt idx="9">
                  <c:v>0.14492753623188406</c:v>
                </c:pt>
                <c:pt idx="10">
                  <c:v>0.31645569620253167</c:v>
                </c:pt>
                <c:pt idx="11">
                  <c:v>-6.7307692307692304E-2</c:v>
                </c:pt>
                <c:pt idx="12">
                  <c:v>-0.14432989690721648</c:v>
                </c:pt>
                <c:pt idx="13">
                  <c:v>0</c:v>
                </c:pt>
                <c:pt idx="14">
                  <c:v>0.25301204819277107</c:v>
                </c:pt>
                <c:pt idx="15">
                  <c:v>0.36538461538461536</c:v>
                </c:pt>
                <c:pt idx="16">
                  <c:v>-4.9295774647887321E-2</c:v>
                </c:pt>
                <c:pt idx="17">
                  <c:v>1.4814814814814815E-2</c:v>
                </c:pt>
                <c:pt idx="18">
                  <c:v>2.1897810218978103E-2</c:v>
                </c:pt>
                <c:pt idx="19">
                  <c:v>0.2857142857142857</c:v>
                </c:pt>
                <c:pt idx="20">
                  <c:v>-0.22777777777777777</c:v>
                </c:pt>
                <c:pt idx="21">
                  <c:v>2.8776978417266189E-2</c:v>
                </c:pt>
                <c:pt idx="22">
                  <c:v>0</c:v>
                </c:pt>
                <c:pt idx="23">
                  <c:v>0.1888111888111888</c:v>
                </c:pt>
                <c:pt idx="24">
                  <c:v>-0.31176470588235294</c:v>
                </c:pt>
                <c:pt idx="25">
                  <c:v>0.48717948717948717</c:v>
                </c:pt>
                <c:pt idx="26">
                  <c:v>0.22988505747126436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61-44B9-959D-BEC60B373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139744208"/>
        <c:axId val="139745040"/>
      </c:barChart>
      <c:lineChart>
        <c:grouping val="standard"/>
        <c:varyColors val="0"/>
        <c:ser>
          <c:idx val="0"/>
          <c:order val="0"/>
          <c:tx>
            <c:strRef>
              <c:f>'Trends across the years'!$K$1</c:f>
              <c:strCache>
                <c:ptCount val="1"/>
                <c:pt idx="0">
                  <c:v>% Change in Number of Subscribers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'Trends across the years'!$C$2:$C$29</c:f>
              <c:strCache>
                <c:ptCount val="28"/>
                <c:pt idx="0">
                  <c:v>Q1-2015</c:v>
                </c:pt>
                <c:pt idx="1">
                  <c:v>Q2-2015</c:v>
                </c:pt>
                <c:pt idx="2">
                  <c:v>Q3-2015</c:v>
                </c:pt>
                <c:pt idx="3">
                  <c:v>Q4-2015</c:v>
                </c:pt>
                <c:pt idx="4">
                  <c:v>Q1-2016</c:v>
                </c:pt>
                <c:pt idx="5">
                  <c:v>Q2-2016</c:v>
                </c:pt>
                <c:pt idx="6">
                  <c:v>Q3-2016</c:v>
                </c:pt>
                <c:pt idx="7">
                  <c:v>Q4-2016</c:v>
                </c:pt>
                <c:pt idx="8">
                  <c:v>Q1-2017</c:v>
                </c:pt>
                <c:pt idx="9">
                  <c:v>Q2-2017</c:v>
                </c:pt>
                <c:pt idx="10">
                  <c:v>Q3-2017</c:v>
                </c:pt>
                <c:pt idx="11">
                  <c:v>Q4-2017</c:v>
                </c:pt>
                <c:pt idx="12">
                  <c:v>Q1-2018</c:v>
                </c:pt>
                <c:pt idx="13">
                  <c:v>Q2-2018</c:v>
                </c:pt>
                <c:pt idx="14">
                  <c:v>Q3-2018</c:v>
                </c:pt>
                <c:pt idx="15">
                  <c:v>Q4-2018</c:v>
                </c:pt>
                <c:pt idx="16">
                  <c:v>Q1-2019</c:v>
                </c:pt>
                <c:pt idx="17">
                  <c:v>Q2-2019</c:v>
                </c:pt>
                <c:pt idx="18">
                  <c:v>Q3-2019</c:v>
                </c:pt>
                <c:pt idx="19">
                  <c:v>Q4-2019</c:v>
                </c:pt>
                <c:pt idx="20">
                  <c:v>Q1-2020</c:v>
                </c:pt>
                <c:pt idx="21">
                  <c:v>Q2-2020</c:v>
                </c:pt>
                <c:pt idx="22">
                  <c:v>Q3-2020</c:v>
                </c:pt>
                <c:pt idx="23">
                  <c:v>Q4-2020</c:v>
                </c:pt>
                <c:pt idx="24">
                  <c:v>Q1-2021</c:v>
                </c:pt>
                <c:pt idx="25">
                  <c:v>Q2-2021</c:v>
                </c:pt>
                <c:pt idx="26">
                  <c:v>Q3-2021</c:v>
                </c:pt>
                <c:pt idx="27">
                  <c:v>Q4-2021</c:v>
                </c:pt>
              </c:strCache>
            </c:strRef>
          </c:cat>
          <c:val>
            <c:numRef>
              <c:f>'Trends across the years'!$K$2:$K$29</c:f>
              <c:numCache>
                <c:formatCode>0%</c:formatCode>
                <c:ptCount val="28"/>
                <c:pt idx="0">
                  <c:v>0</c:v>
                </c:pt>
                <c:pt idx="1">
                  <c:v>5.1828245555182881E-2</c:v>
                </c:pt>
                <c:pt idx="2">
                  <c:v>5.2782650295008691E-2</c:v>
                </c:pt>
                <c:pt idx="3">
                  <c:v>7.3008179339594179E-2</c:v>
                </c:pt>
                <c:pt idx="4">
                  <c:v>9.6979107848672919E-2</c:v>
                </c:pt>
                <c:pt idx="5">
                  <c:v>2.8181701196757329E-2</c:v>
                </c:pt>
                <c:pt idx="6">
                  <c:v>4.2302878598247752E-2</c:v>
                </c:pt>
                <c:pt idx="7">
                  <c:v>6.976464937560041E-2</c:v>
                </c:pt>
                <c:pt idx="8">
                  <c:v>5.9153664833314579E-2</c:v>
                </c:pt>
                <c:pt idx="9">
                  <c:v>4.9597286986011097E-2</c:v>
                </c:pt>
                <c:pt idx="10">
                  <c:v>5.0282714054927194E-2</c:v>
                </c:pt>
                <c:pt idx="11">
                  <c:v>6.3641607383195589E-2</c:v>
                </c:pt>
                <c:pt idx="12">
                  <c:v>7.4656543745480891E-2</c:v>
                </c:pt>
                <c:pt idx="13">
                  <c:v>4.5836837678721515E-2</c:v>
                </c:pt>
                <c:pt idx="14">
                  <c:v>4.8813831926015225E-2</c:v>
                </c:pt>
                <c:pt idx="15">
                  <c:v>6.7781015181720625E-2</c:v>
                </c:pt>
                <c:pt idx="16">
                  <c:v>6.8935803532960097E-2</c:v>
                </c:pt>
                <c:pt idx="17">
                  <c:v>1.8137847642079728E-2</c:v>
                </c:pt>
                <c:pt idx="18">
                  <c:v>4.7967801530746965E-2</c:v>
                </c:pt>
                <c:pt idx="19">
                  <c:v>5.2005288673424355E-2</c:v>
                </c:pt>
                <c:pt idx="20">
                  <c:v>8.9592435214555025E-2</c:v>
                </c:pt>
                <c:pt idx="21">
                  <c:v>5.9815445457541395E-2</c:v>
                </c:pt>
                <c:pt idx="22">
                  <c:v>1.1401917595232014E-2</c:v>
                </c:pt>
                <c:pt idx="23">
                  <c:v>4.3607481424545173E-2</c:v>
                </c:pt>
                <c:pt idx="24">
                  <c:v>1.9542374545811599E-2</c:v>
                </c:pt>
                <c:pt idx="25">
                  <c:v>6.5497977268349728E-3</c:v>
                </c:pt>
                <c:pt idx="26">
                  <c:v>2.3923444976076555E-2</c:v>
                </c:pt>
                <c:pt idx="27">
                  <c:v>3.831775700934574E-2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61-44B9-959D-BEC60B373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42128"/>
        <c:axId val="139745456"/>
      </c:lineChart>
      <c:catAx>
        <c:axId val="13974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5040"/>
        <c:crosses val="autoZero"/>
        <c:auto val="1"/>
        <c:lblAlgn val="ctr"/>
        <c:lblOffset val="100"/>
        <c:noMultiLvlLbl val="0"/>
      </c:catAx>
      <c:valAx>
        <c:axId val="13974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4208"/>
        <c:crosses val="autoZero"/>
        <c:crossBetween val="between"/>
      </c:valAx>
      <c:valAx>
        <c:axId val="139745456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2128"/>
        <c:crosses val="max"/>
        <c:crossBetween val="between"/>
      </c:valAx>
      <c:catAx>
        <c:axId val="139742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5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6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3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4000" b="1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pic>
        <p:nvPicPr>
          <p:cNvPr id="4" name="Picture 2" descr="Krannert School of Management - Wikipedia">
            <a:extLst>
              <a:ext uri="{FF2B5EF4-FFF2-40B4-BE49-F238E27FC236}">
                <a16:creationId xmlns:a16="http://schemas.microsoft.com/office/drawing/2014/main" id="{F392365A-D6F8-C62A-B97F-3072BD64A4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A1A1AB-69D6-24D6-D23C-CC2F7013C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D91A1A36-85E2-8839-603B-244D5DCE8F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6182" t="33597" r="17800" b="35954"/>
          <a:stretch/>
        </p:blipFill>
        <p:spPr>
          <a:xfrm>
            <a:off x="10596591" y="157326"/>
            <a:ext cx="1389157" cy="6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160131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217801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160131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217801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E3B3980-AECD-D95B-BE1A-B566EB4F0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6" name="Picture 2" descr="Krannert School of Management - Wikipedia">
            <a:extLst>
              <a:ext uri="{FF2B5EF4-FFF2-40B4-BE49-F238E27FC236}">
                <a16:creationId xmlns:a16="http://schemas.microsoft.com/office/drawing/2014/main" id="{F58B967E-0614-0F0E-2C18-018978595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bout Netflix - Company Assets">
            <a:extLst>
              <a:ext uri="{FF2B5EF4-FFF2-40B4-BE49-F238E27FC236}">
                <a16:creationId xmlns:a16="http://schemas.microsoft.com/office/drawing/2014/main" id="{334F8A3B-5DFC-7516-B936-FCBA1F0446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Autofit/>
          </a:bodyPr>
          <a:lstStyle>
            <a:lvl1pPr>
              <a:defRPr lang="en-US" sz="3600" b="1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Krannert School of Management - Wikipedia">
            <a:extLst>
              <a:ext uri="{FF2B5EF4-FFF2-40B4-BE49-F238E27FC236}">
                <a16:creationId xmlns:a16="http://schemas.microsoft.com/office/drawing/2014/main" id="{0297EED4-30F5-86BF-0894-6378171C8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bout Netflix - Company Assets">
            <a:extLst>
              <a:ext uri="{FF2B5EF4-FFF2-40B4-BE49-F238E27FC236}">
                <a16:creationId xmlns:a16="http://schemas.microsoft.com/office/drawing/2014/main" id="{533C5913-2DA2-BA6A-3292-1608467595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2348" y="113464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8B22EC-3E21-5A48-B1A7-F1FDDE802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2" descr="Krannert School of Management - Wikipedia">
            <a:extLst>
              <a:ext uri="{FF2B5EF4-FFF2-40B4-BE49-F238E27FC236}">
                <a16:creationId xmlns:a16="http://schemas.microsoft.com/office/drawing/2014/main" id="{608BDFEF-71BB-6A03-3B60-8769106C24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bout Netflix - Company Assets">
            <a:extLst>
              <a:ext uri="{FF2B5EF4-FFF2-40B4-BE49-F238E27FC236}">
                <a16:creationId xmlns:a16="http://schemas.microsoft.com/office/drawing/2014/main" id="{540A5C0B-0FF4-3399-7562-2F28A4EDD0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D297D8-0413-7D4E-955F-4F4D845769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9" name="Picture 2" descr="Krannert School of Management - Wikipedia">
            <a:extLst>
              <a:ext uri="{FF2B5EF4-FFF2-40B4-BE49-F238E27FC236}">
                <a16:creationId xmlns:a16="http://schemas.microsoft.com/office/drawing/2014/main" id="{DEFC9FC7-CD8D-F2EF-FC7C-68783FF749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bout Netflix - Company Assets">
            <a:extLst>
              <a:ext uri="{FF2B5EF4-FFF2-40B4-BE49-F238E27FC236}">
                <a16:creationId xmlns:a16="http://schemas.microsoft.com/office/drawing/2014/main" id="{E898CB2B-D24D-ACD5-A77B-B6F6BE7091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33DAFB-163D-9442-6B79-1B0418FFC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2" descr="Krannert School of Management - Wikipedia">
            <a:extLst>
              <a:ext uri="{FF2B5EF4-FFF2-40B4-BE49-F238E27FC236}">
                <a16:creationId xmlns:a16="http://schemas.microsoft.com/office/drawing/2014/main" id="{EB48DE75-E083-A573-16A9-85BBC7C380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bout Netflix - Company Assets">
            <a:extLst>
              <a:ext uri="{FF2B5EF4-FFF2-40B4-BE49-F238E27FC236}">
                <a16:creationId xmlns:a16="http://schemas.microsoft.com/office/drawing/2014/main" id="{8B52BE20-D9FD-A611-17E6-B10ED7F96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2" descr="Krannert School of Management - Wikipedia">
            <a:extLst>
              <a:ext uri="{FF2B5EF4-FFF2-40B4-BE49-F238E27FC236}">
                <a16:creationId xmlns:a16="http://schemas.microsoft.com/office/drawing/2014/main" id="{64DFF8FD-18F8-1447-6AE6-C8A99D2C06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bout Netflix - Company Assets">
            <a:extLst>
              <a:ext uri="{FF2B5EF4-FFF2-40B4-BE49-F238E27FC236}">
                <a16:creationId xmlns:a16="http://schemas.microsoft.com/office/drawing/2014/main" id="{BB5B0548-5087-CC21-4113-4B4A678648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7920" y="1937038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70912" y="3162541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60864" y="329020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97014" y="1937038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20006" y="3177223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09958" y="3304884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678" y="1937038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10670" y="3177223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188707" y="3304884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07558" y="1937038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30550" y="3162541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05176" y="329020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47920" y="3795874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470912" y="5021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60864" y="5149038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197014" y="3795874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20006" y="5036059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09958" y="5163720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687678" y="3795874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10670" y="5036059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00622" y="5163720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07558" y="3795874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30550" y="5021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05176" y="5149038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45A1605-3D01-F3A8-8773-88F8919C2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5EAC7-4CE7-811C-BF8D-72B0097B1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6182" t="33597" r="17800" b="35954"/>
          <a:stretch/>
        </p:blipFill>
        <p:spPr>
          <a:xfrm>
            <a:off x="10596591" y="157326"/>
            <a:ext cx="1389157" cy="6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1769994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440165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116162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772074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1769994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440165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116162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4772074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1769994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440165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116162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4772074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1769994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439809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115806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4771718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6E08EC-78C5-22B0-F12D-230D418C1E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Picture 2" descr="Krannert School of Management - Wikipedia">
            <a:extLst>
              <a:ext uri="{FF2B5EF4-FFF2-40B4-BE49-F238E27FC236}">
                <a16:creationId xmlns:a16="http://schemas.microsoft.com/office/drawing/2014/main" id="{2E3C2A69-D2CB-A4BD-14E6-402EB0CAF3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bout Netflix - Company Assets">
            <a:extLst>
              <a:ext uri="{FF2B5EF4-FFF2-40B4-BE49-F238E27FC236}">
                <a16:creationId xmlns:a16="http://schemas.microsoft.com/office/drawing/2014/main" id="{3A79E016-FE5A-C63D-E5F8-BEA04BAF17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012444" y="5529943"/>
            <a:ext cx="1238250" cy="1328057"/>
          </a:xfrm>
          <a:prstGeom prst="line">
            <a:avLst/>
          </a:prstGeom>
          <a:ln w="317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01050" y="5965823"/>
            <a:ext cx="3790950" cy="892177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6E08EC-78C5-22B0-F12D-230D418C1E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E59B79-FB95-6C83-3209-03B08BB7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112277" y="-91395"/>
            <a:ext cx="1238250" cy="1328057"/>
          </a:xfrm>
          <a:prstGeom prst="line">
            <a:avLst/>
          </a:prstGeom>
          <a:ln w="317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3C11AC-9AFD-57EE-7F44-B77634F87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209550" y="-129575"/>
            <a:ext cx="3790950" cy="892177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Krannert School of Management - Wikipedia">
            <a:extLst>
              <a:ext uri="{FF2B5EF4-FFF2-40B4-BE49-F238E27FC236}">
                <a16:creationId xmlns:a16="http://schemas.microsoft.com/office/drawing/2014/main" id="{38109000-A924-94D3-F365-142BB8F4ED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bout Netflix - Company Assets">
            <a:extLst>
              <a:ext uri="{FF2B5EF4-FFF2-40B4-BE49-F238E27FC236}">
                <a16:creationId xmlns:a16="http://schemas.microsoft.com/office/drawing/2014/main" id="{256C4910-9F7E-E9AB-A55B-1E3EB40F7A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7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Autofit/>
          </a:bodyPr>
          <a:lstStyle>
            <a:lvl1pPr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 algn="r"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221F8B1-9DA3-A7C9-8227-98C660D9320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1641389" cy="365125"/>
          </a:xfrm>
        </p:spPr>
        <p:txBody>
          <a:bodyPr/>
          <a:lstStyle/>
          <a:p>
            <a:r>
              <a:rPr lang="en-US"/>
              <a:t>2022 - BAIM Analytica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3BA54D9-FE0B-BAFD-3B0F-D21B65221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6182" t="33597" r="17800" b="35954"/>
          <a:stretch/>
        </p:blipFill>
        <p:spPr>
          <a:xfrm>
            <a:off x="10596591" y="157326"/>
            <a:ext cx="1389157" cy="6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012444" y="5529943"/>
            <a:ext cx="1238250" cy="1328057"/>
          </a:xfrm>
          <a:prstGeom prst="line">
            <a:avLst/>
          </a:prstGeom>
          <a:ln w="317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01050" y="5965823"/>
            <a:ext cx="3790950" cy="892177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6E08EC-78C5-22B0-F12D-230D418C1E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E59B79-FB95-6C83-3209-03B08BB7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112277" y="-91395"/>
            <a:ext cx="1238250" cy="1328057"/>
          </a:xfrm>
          <a:prstGeom prst="line">
            <a:avLst/>
          </a:prstGeom>
          <a:ln w="317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3C11AC-9AFD-57EE-7F44-B77634F87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209550" y="-129575"/>
            <a:ext cx="3790950" cy="892177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Krannert School of Management - Wikipedia">
            <a:extLst>
              <a:ext uri="{FF2B5EF4-FFF2-40B4-BE49-F238E27FC236}">
                <a16:creationId xmlns:a16="http://schemas.microsoft.com/office/drawing/2014/main" id="{38109000-A924-94D3-F365-142BB8F4ED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AEFF3B-9738-33D2-599A-A712A6AB3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2DD78-522A-7C1F-12E0-E05BDCA90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About Netflix - Company Assets">
            <a:extLst>
              <a:ext uri="{FF2B5EF4-FFF2-40B4-BE49-F238E27FC236}">
                <a16:creationId xmlns:a16="http://schemas.microsoft.com/office/drawing/2014/main" id="{A4234A1D-86AC-129E-46E0-AAF1FAAB6C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70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3600" b="1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Krannert School of Management - Wikipedia">
            <a:extLst>
              <a:ext uri="{FF2B5EF4-FFF2-40B4-BE49-F238E27FC236}">
                <a16:creationId xmlns:a16="http://schemas.microsoft.com/office/drawing/2014/main" id="{596931DF-8AFA-0AE3-4EB7-05BCF8E8C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bout Netflix - Company Assets">
            <a:extLst>
              <a:ext uri="{FF2B5EF4-FFF2-40B4-BE49-F238E27FC236}">
                <a16:creationId xmlns:a16="http://schemas.microsoft.com/office/drawing/2014/main" id="{E4F5DD03-8724-3A34-B4E3-9ADDA8FAEA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6E08EC-78C5-22B0-F12D-230D418C1E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Krannert School of Management - Wikipedia">
            <a:extLst>
              <a:ext uri="{FF2B5EF4-FFF2-40B4-BE49-F238E27FC236}">
                <a16:creationId xmlns:a16="http://schemas.microsoft.com/office/drawing/2014/main" id="{9BFB6D4A-BE1C-1B16-CB47-D15F623E2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bout Netflix - Company Assets">
            <a:extLst>
              <a:ext uri="{FF2B5EF4-FFF2-40B4-BE49-F238E27FC236}">
                <a16:creationId xmlns:a16="http://schemas.microsoft.com/office/drawing/2014/main" id="{EC817C76-FE3A-C771-3566-E9F2F42B90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50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Water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6E08EC-78C5-22B0-F12D-230D418C1E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Krannert School of Management - Wikipedia">
            <a:extLst>
              <a:ext uri="{FF2B5EF4-FFF2-40B4-BE49-F238E27FC236}">
                <a16:creationId xmlns:a16="http://schemas.microsoft.com/office/drawing/2014/main" id="{9BFB6D4A-BE1C-1B16-CB47-D15F623E2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51EAF5F-A66D-F111-68BF-B6C9036DB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6182" t="33597" r="17800" b="35954"/>
          <a:stretch/>
        </p:blipFill>
        <p:spPr>
          <a:xfrm>
            <a:off x="10596591" y="157326"/>
            <a:ext cx="1389157" cy="6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2" name="Picture 4" descr="About Netflix - Company Assets">
            <a:extLst>
              <a:ext uri="{FF2B5EF4-FFF2-40B4-BE49-F238E27FC236}">
                <a16:creationId xmlns:a16="http://schemas.microsoft.com/office/drawing/2014/main" id="{AD6C32CD-4D93-4C07-1AD0-6BCCA97651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0" name="Picture 2" descr="Krannert School of Management - Wikipedia">
            <a:extLst>
              <a:ext uri="{FF2B5EF4-FFF2-40B4-BE49-F238E27FC236}">
                <a16:creationId xmlns:a16="http://schemas.microsoft.com/office/drawing/2014/main" id="{A2A7B18F-7E7C-A1CF-4DFB-6EF35BB2A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F4497CC4-37C4-D21C-CFB7-03CD6FFE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23" name="Footer Placeholder 7">
            <a:extLst>
              <a:ext uri="{FF2B5EF4-FFF2-40B4-BE49-F238E27FC236}">
                <a16:creationId xmlns:a16="http://schemas.microsoft.com/office/drawing/2014/main" id="{6950B74E-35D0-3F5B-453B-10261FE6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C6A6B87B-5A42-1286-F714-8F031771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BCE6627F-691E-8348-D97B-B7CD34C24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178AD0D-DD6B-9A94-4D95-B14265F875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6182" t="33597" r="17800" b="35954"/>
          <a:stretch/>
        </p:blipFill>
        <p:spPr>
          <a:xfrm>
            <a:off x="10596591" y="157326"/>
            <a:ext cx="1389157" cy="6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  <p:pic>
        <p:nvPicPr>
          <p:cNvPr id="11" name="Picture 2" descr="Krannert School of Management - Wikipedia">
            <a:extLst>
              <a:ext uri="{FF2B5EF4-FFF2-40B4-BE49-F238E27FC236}">
                <a16:creationId xmlns:a16="http://schemas.microsoft.com/office/drawing/2014/main" id="{DFE8F92A-F0DC-FC85-C316-F8A8B1996C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bout Netflix - Company Assets">
            <a:extLst>
              <a:ext uri="{FF2B5EF4-FFF2-40B4-BE49-F238E27FC236}">
                <a16:creationId xmlns:a16="http://schemas.microsoft.com/office/drawing/2014/main" id="{ED26BC45-1603-B235-B70B-569D859F29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999" y="6341968"/>
            <a:ext cx="211200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Krannert School of Management - Wikipedia">
            <a:extLst>
              <a:ext uri="{FF2B5EF4-FFF2-40B4-BE49-F238E27FC236}">
                <a16:creationId xmlns:a16="http://schemas.microsoft.com/office/drawing/2014/main" id="{7C65D53F-C045-CE74-1005-641CF1C69A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bout Netflix - Company Assets">
            <a:extLst>
              <a:ext uri="{FF2B5EF4-FFF2-40B4-BE49-F238E27FC236}">
                <a16:creationId xmlns:a16="http://schemas.microsoft.com/office/drawing/2014/main" id="{17E62931-3C4C-A6DE-17A3-07C6E7D3B4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890493E-D0EA-6D05-6486-EF42135971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6182" t="33597" r="17800" b="35954"/>
          <a:stretch/>
        </p:blipFill>
        <p:spPr>
          <a:xfrm>
            <a:off x="10596591" y="157326"/>
            <a:ext cx="1389157" cy="6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Autofit/>
          </a:bodyPr>
          <a:lstStyle>
            <a:lvl1pPr>
              <a:defRPr lang="en-US" sz="3600" b="1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8" name="Picture 2" descr="Krannert School of Management - Wikipedia">
            <a:extLst>
              <a:ext uri="{FF2B5EF4-FFF2-40B4-BE49-F238E27FC236}">
                <a16:creationId xmlns:a16="http://schemas.microsoft.com/office/drawing/2014/main" id="{B86F9799-4EB4-1FB1-0E4F-3A777FBA8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101CEB-35AE-9458-637E-31ACE3F4C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01050" y="5965823"/>
            <a:ext cx="3790950" cy="892177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D571266-179C-EA46-86F5-CB74F8E5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21" name="Footer Placeholder 7">
            <a:extLst>
              <a:ext uri="{FF2B5EF4-FFF2-40B4-BE49-F238E27FC236}">
                <a16:creationId xmlns:a16="http://schemas.microsoft.com/office/drawing/2014/main" id="{665BA1FC-0601-D650-6F7F-49BF9A00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22" name="Slide Number Placeholder 8">
            <a:extLst>
              <a:ext uri="{FF2B5EF4-FFF2-40B4-BE49-F238E27FC236}">
                <a16:creationId xmlns:a16="http://schemas.microsoft.com/office/drawing/2014/main" id="{D80EC4C5-9C5F-09C1-0FCE-DF0FECA6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4" descr="About Netflix - Company Assets">
            <a:extLst>
              <a:ext uri="{FF2B5EF4-FFF2-40B4-BE49-F238E27FC236}">
                <a16:creationId xmlns:a16="http://schemas.microsoft.com/office/drawing/2014/main" id="{15E86197-8DD8-344B-9AB3-DAC2A14974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2D8E8C0-1D37-04F3-D96A-316C2B9FF0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348" y="381000"/>
            <a:ext cx="8421688" cy="638449"/>
          </a:xfrm>
        </p:spPr>
        <p:txBody>
          <a:bodyPr anchor="ctr">
            <a:normAutofit/>
          </a:bodyPr>
          <a:lstStyle>
            <a:lvl1pPr algn="l">
              <a:defRPr lang="en-US" sz="36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2" descr="Krannert School of Management - Wikipedia">
            <a:extLst>
              <a:ext uri="{FF2B5EF4-FFF2-40B4-BE49-F238E27FC236}">
                <a16:creationId xmlns:a16="http://schemas.microsoft.com/office/drawing/2014/main" id="{35D5F659-0C00-0056-98B2-96D1690509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24" y="121415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bout Netflix - Company Assets">
            <a:extLst>
              <a:ext uri="{FF2B5EF4-FFF2-40B4-BE49-F238E27FC236}">
                <a16:creationId xmlns:a16="http://schemas.microsoft.com/office/drawing/2014/main" id="{AEFD39EC-48BE-28BC-124C-A09581B1B3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69" y="251107"/>
            <a:ext cx="9768327" cy="58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2022 - BAIM Analytica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Netflix Content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701" r:id="rId19"/>
    <p:sldLayoutId id="2147483703" r:id="rId20"/>
    <p:sldLayoutId id="2147483677" r:id="rId21"/>
    <p:sldLayoutId id="2147483702" r:id="rId22"/>
    <p:sldLayoutId id="2147483704" r:id="rId23"/>
    <p:sldLayoutId id="2147483678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10" Type="http://schemas.openxmlformats.org/officeDocument/2006/relationships/hyperlink" Target="https://www.aljazeera.com/economy/2021/10/19/squid-game-frenzy-lures-new-subscribers-to-netflix" TargetMode="External"/><Relationship Id="rId4" Type="http://schemas.openxmlformats.org/officeDocument/2006/relationships/image" Target="../media/image90.svg"/><Relationship Id="rId9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44.png"/><Relationship Id="rId7" Type="http://schemas.openxmlformats.org/officeDocument/2006/relationships/image" Target="../media/image72.png"/><Relationship Id="rId12" Type="http://schemas.openxmlformats.org/officeDocument/2006/relationships/hyperlink" Target="https://flixpatrol.com/streaming-services/most-hours-first-month/netflix/#toc-over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svg"/><Relationship Id="rId11" Type="http://schemas.openxmlformats.org/officeDocument/2006/relationships/hyperlink" Target="https://www.aljazeera.com/economy/2021/10/19/squid-game-frenzy-lures-new-subscribers-to-netflix" TargetMode="External"/><Relationship Id="rId5" Type="http://schemas.openxmlformats.org/officeDocument/2006/relationships/image" Target="../media/image68.png"/><Relationship Id="rId10" Type="http://schemas.openxmlformats.org/officeDocument/2006/relationships/image" Target="../media/image75.svg"/><Relationship Id="rId4" Type="http://schemas.openxmlformats.org/officeDocument/2006/relationships/image" Target="../media/image45.sv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10" Type="http://schemas.openxmlformats.org/officeDocument/2006/relationships/image" Target="../media/image102.svg"/><Relationship Id="rId4" Type="http://schemas.openxmlformats.org/officeDocument/2006/relationships/image" Target="../media/image90.svg"/><Relationship Id="rId9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13" Type="http://schemas.openxmlformats.org/officeDocument/2006/relationships/hyperlink" Target="https://www.chicagotribune.com/entertainment/tv/ct-mov-netflix-the-office-0705-20190703-fjlo4pkt5jb7llpo2aixl7o2pe-story.html" TargetMode="External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6.svg"/><Relationship Id="rId11" Type="http://schemas.openxmlformats.org/officeDocument/2006/relationships/image" Target="../media/image103.png"/><Relationship Id="rId5" Type="http://schemas.openxmlformats.org/officeDocument/2006/relationships/image" Target="../media/image95.png"/><Relationship Id="rId10" Type="http://schemas.openxmlformats.org/officeDocument/2006/relationships/image" Target="../media/image102.svg"/><Relationship Id="rId4" Type="http://schemas.openxmlformats.org/officeDocument/2006/relationships/image" Target="../media/image90.svg"/><Relationship Id="rId9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sv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svg"/><Relationship Id="rId21" Type="http://schemas.openxmlformats.org/officeDocument/2006/relationships/image" Target="../media/image63.svg"/><Relationship Id="rId34" Type="http://schemas.openxmlformats.org/officeDocument/2006/relationships/image" Target="../media/image28.png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5" Type="http://schemas.openxmlformats.org/officeDocument/2006/relationships/image" Target="../media/image67.svg"/><Relationship Id="rId33" Type="http://schemas.openxmlformats.org/officeDocument/2006/relationships/image" Target="../media/image75.sv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5" Type="http://schemas.openxmlformats.org/officeDocument/2006/relationships/image" Target="../media/image47.svg"/><Relationship Id="rId15" Type="http://schemas.openxmlformats.org/officeDocument/2006/relationships/image" Target="../media/image57.svg"/><Relationship Id="rId23" Type="http://schemas.openxmlformats.org/officeDocument/2006/relationships/image" Target="../media/image65.sv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svg"/><Relationship Id="rId31" Type="http://schemas.openxmlformats.org/officeDocument/2006/relationships/image" Target="../media/image73.sv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svg"/><Relationship Id="rId30" Type="http://schemas.openxmlformats.org/officeDocument/2006/relationships/image" Target="../media/image72.png"/><Relationship Id="rId8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svg"/><Relationship Id="rId3" Type="http://schemas.openxmlformats.org/officeDocument/2006/relationships/image" Target="../media/image78.svg"/><Relationship Id="rId7" Type="http://schemas.openxmlformats.org/officeDocument/2006/relationships/image" Target="../media/image82.sv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1.png"/><Relationship Id="rId11" Type="http://schemas.openxmlformats.org/officeDocument/2006/relationships/image" Target="../media/image86.svg"/><Relationship Id="rId5" Type="http://schemas.openxmlformats.org/officeDocument/2006/relationships/image" Target="../media/image80.sv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89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2.svg"/><Relationship Id="rId11" Type="http://schemas.openxmlformats.org/officeDocument/2006/relationships/image" Target="../media/image94.svg"/><Relationship Id="rId5" Type="http://schemas.openxmlformats.org/officeDocument/2006/relationships/image" Target="../media/image91.png"/><Relationship Id="rId10" Type="http://schemas.openxmlformats.org/officeDocument/2006/relationships/image" Target="../media/image93.png"/><Relationship Id="rId4" Type="http://schemas.openxmlformats.org/officeDocument/2006/relationships/image" Target="../media/image90.svg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chart" Target="../charts/chart6.xml"/><Relationship Id="rId4" Type="http://schemas.openxmlformats.org/officeDocument/2006/relationships/image" Target="../media/image9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EW NETFLIX LOGO PNG FOR 2023">
            <a:extLst>
              <a:ext uri="{FF2B5EF4-FFF2-40B4-BE49-F238E27FC236}">
                <a16:creationId xmlns:a16="http://schemas.microsoft.com/office/drawing/2014/main" id="{2EC20ED4-9AD5-EA19-3167-00AD69D22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8" t="23768" r="22937" b="23594"/>
          <a:stretch/>
        </p:blipFill>
        <p:spPr bwMode="auto">
          <a:xfrm>
            <a:off x="8175925" y="0"/>
            <a:ext cx="3952575" cy="69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25CAD3B-B805-5B7E-94C8-6F823DD9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72" y="1900362"/>
            <a:ext cx="7705808" cy="2130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</a:pPr>
            <a:r>
              <a:rPr lang="en-IN" sz="4400" spc="0"/>
              <a:t>NETFLIX CONTENT STRATEGY</a:t>
            </a:r>
            <a:endParaRPr lang="en-IN" sz="4000" cap="none" spc="0"/>
          </a:p>
        </p:txBody>
      </p:sp>
      <p:sp>
        <p:nvSpPr>
          <p:cNvPr id="25" name="Title 23">
            <a:extLst>
              <a:ext uri="{FF2B5EF4-FFF2-40B4-BE49-F238E27FC236}">
                <a16:creationId xmlns:a16="http://schemas.microsoft.com/office/drawing/2014/main" id="{99D60194-ACC9-69E4-BD53-CBE257C94633}"/>
              </a:ext>
            </a:extLst>
          </p:cNvPr>
          <p:cNvSpPr txBox="1">
            <a:spLocks/>
          </p:cNvSpPr>
          <p:nvPr/>
        </p:nvSpPr>
        <p:spPr>
          <a:xfrm>
            <a:off x="163172" y="5822629"/>
            <a:ext cx="7705808" cy="745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400" spc="100"/>
              <a:t>MGMT 59000 – WDA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400" cap="none" spc="100"/>
              <a:t>BAIM Analytica</a:t>
            </a:r>
            <a:endParaRPr lang="en-IN" sz="2000" cap="none" spc="100"/>
          </a:p>
        </p:txBody>
      </p:sp>
      <p:pic>
        <p:nvPicPr>
          <p:cNvPr id="26" name="Picture 2" descr="Krannert School of Management - Wikipedia">
            <a:extLst>
              <a:ext uri="{FF2B5EF4-FFF2-40B4-BE49-F238E27FC236}">
                <a16:creationId xmlns:a16="http://schemas.microsoft.com/office/drawing/2014/main" id="{082C2279-410C-3FBE-E824-5276AB23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2" y="137316"/>
            <a:ext cx="1318964" cy="6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EA9BD2-F2C7-4BBF-971B-9CE0BB965414}"/>
              </a:ext>
            </a:extLst>
          </p:cNvPr>
          <p:cNvSpPr txBox="1"/>
          <p:nvPr/>
        </p:nvSpPr>
        <p:spPr>
          <a:xfrm>
            <a:off x="163172" y="3279563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cap="none" spc="0"/>
              <a:t>Focus on where it matters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Analysis</a:t>
            </a:r>
          </a:p>
        </p:txBody>
      </p:sp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038F82D7-73C1-F070-08FD-7B23853B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5618" y="2379462"/>
            <a:ext cx="787165" cy="787165"/>
          </a:xfrm>
          <a:prstGeom prst="rect">
            <a:avLst/>
          </a:prstGeom>
        </p:spPr>
      </p:pic>
      <p:pic>
        <p:nvPicPr>
          <p:cNvPr id="14" name="Graphic 13" descr="Scatterplot with solid fill">
            <a:extLst>
              <a:ext uri="{FF2B5EF4-FFF2-40B4-BE49-F238E27FC236}">
                <a16:creationId xmlns:a16="http://schemas.microsoft.com/office/drawing/2014/main" id="{98D19770-F936-7289-081A-149A65D92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777" y="3982087"/>
            <a:ext cx="777504" cy="777504"/>
          </a:xfrm>
          <a:prstGeom prst="rect">
            <a:avLst/>
          </a:prstGeom>
        </p:spPr>
      </p:pic>
      <p:pic>
        <p:nvPicPr>
          <p:cNvPr id="16" name="Graphic 15" descr="Shooting star with solid fill">
            <a:extLst>
              <a:ext uri="{FF2B5EF4-FFF2-40B4-BE49-F238E27FC236}">
                <a16:creationId xmlns:a16="http://schemas.microsoft.com/office/drawing/2014/main" id="{DFFA0649-B1DA-1FD1-DF78-CCA187349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5618" y="3982087"/>
            <a:ext cx="786386" cy="786386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0CD128-28FC-5024-1004-DA96C7DB1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464571"/>
              </p:ext>
            </p:extLst>
          </p:nvPr>
        </p:nvGraphicFramePr>
        <p:xfrm>
          <a:off x="578069" y="1019450"/>
          <a:ext cx="10924430" cy="4140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759093-0015-BEEA-AD47-CB752300B898}"/>
              </a:ext>
            </a:extLst>
          </p:cNvPr>
          <p:cNvSpPr txBox="1"/>
          <p:nvPr/>
        </p:nvSpPr>
        <p:spPr>
          <a:xfrm>
            <a:off x="578069" y="5655327"/>
            <a:ext cx="1086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Proportionate increase in number of subscribers as number of TV shows grow.</a:t>
            </a:r>
          </a:p>
          <a:p>
            <a:pPr algn="ctr"/>
            <a:r>
              <a:rPr lang="en-IN"/>
              <a:t>4% growth experienced in Q4 2021, primarily attributed to new TV-series </a:t>
            </a:r>
            <a:r>
              <a:rPr lang="en-IN">
                <a:hlinkClick r:id="rId10"/>
              </a:rPr>
              <a:t>Squid game</a:t>
            </a:r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A37A5E-5729-F5A3-C578-AC65AE309544}"/>
              </a:ext>
            </a:extLst>
          </p:cNvPr>
          <p:cNvGrpSpPr/>
          <p:nvPr/>
        </p:nvGrpSpPr>
        <p:grpSpPr>
          <a:xfrm>
            <a:off x="1482353" y="5295541"/>
            <a:ext cx="9059127" cy="369332"/>
            <a:chOff x="1401905" y="4883737"/>
            <a:chExt cx="9059127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DAABAF-4EE5-25D1-E0D6-BEAE268F9C96}"/>
                </a:ext>
              </a:extLst>
            </p:cNvPr>
            <p:cNvSpPr txBox="1"/>
            <p:nvPr/>
          </p:nvSpPr>
          <p:spPr>
            <a:xfrm>
              <a:off x="3982725" y="4883737"/>
              <a:ext cx="368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IN" b="1">
                  <a:solidFill>
                    <a:srgbClr val="E60813"/>
                  </a:solidFill>
                </a:rPr>
                <a:t>Movies Vs. Subscribers - 0.86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599572-8FE3-4577-7EA8-0D79C06E84DD}"/>
                </a:ext>
              </a:extLst>
            </p:cNvPr>
            <p:cNvSpPr txBox="1"/>
            <p:nvPr/>
          </p:nvSpPr>
          <p:spPr>
            <a:xfrm>
              <a:off x="7067040" y="4883737"/>
              <a:ext cx="3393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IN" b="1">
                  <a:solidFill>
                    <a:srgbClr val="00B050"/>
                  </a:solidFill>
                </a:rPr>
                <a:t>TV Shows Vs. Subscribers - 0.93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9CE902-E09C-EAB4-7BB8-3A9E0DCC8C81}"/>
                </a:ext>
              </a:extLst>
            </p:cNvPr>
            <p:cNvSpPr txBox="1"/>
            <p:nvPr/>
          </p:nvSpPr>
          <p:spPr>
            <a:xfrm>
              <a:off x="1401905" y="4883737"/>
              <a:ext cx="263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400"/>
                </a:spcBef>
                <a:spcAft>
                  <a:spcPts val="400"/>
                </a:spcAft>
              </a:pPr>
              <a:r>
                <a:rPr lang="en-IN" b="1"/>
                <a:t>Correlation Analysis: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73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0AD53E-E53F-B47D-30AA-B9B7A954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436044"/>
            <a:ext cx="6268278" cy="1524735"/>
          </a:xfrm>
        </p:spPr>
        <p:txBody>
          <a:bodyPr anchor="ctr"/>
          <a:lstStyle/>
          <a:p>
            <a:r>
              <a:rPr lang="en-IN"/>
              <a:t>INSIGHT, ACTIONS, IMPACT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785B3-D279-DBD0-126B-97E966416746}"/>
              </a:ext>
            </a:extLst>
          </p:cNvPr>
          <p:cNvSpPr txBox="1"/>
          <p:nvPr/>
        </p:nvSpPr>
        <p:spPr>
          <a:xfrm>
            <a:off x="6484653" y="2230007"/>
            <a:ext cx="4002375" cy="2586434"/>
          </a:xfrm>
          <a:prstGeom prst="roundRect">
            <a:avLst>
              <a:gd name="adj" fmla="val 4914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IN"/>
              <a:t>Number of new tv shows introduced and score given by critics have a higher impact on subscriber count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IN"/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IN"/>
              <a:t>Number of new movies introduced and reviews from customers do not impact the subscriber count significantly</a:t>
            </a:r>
          </a:p>
        </p:txBody>
      </p:sp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E021C5F9-AD18-1073-E325-5568000C4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7974"/>
              </p:ext>
            </p:extLst>
          </p:nvPr>
        </p:nvGraphicFramePr>
        <p:xfrm>
          <a:off x="2028824" y="1833288"/>
          <a:ext cx="4076701" cy="324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1">
                  <a:extLst>
                    <a:ext uri="{9D8B030D-6E8A-4147-A177-3AD203B41FA5}">
                      <a16:colId xmlns:a16="http://schemas.microsoft.com/office/drawing/2014/main" val="18752365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47597769"/>
                    </a:ext>
                  </a:extLst>
                </a:gridCol>
              </a:tblGrid>
              <a:tr h="541472"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Relevance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954860"/>
                  </a:ext>
                </a:extLst>
              </a:tr>
              <a:tr h="541472">
                <a:tc>
                  <a:txBody>
                    <a:bodyPr/>
                    <a:lstStyle/>
                    <a:p>
                      <a:pPr algn="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Number of TV Shows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556029"/>
                  </a:ext>
                </a:extLst>
              </a:tr>
              <a:tr h="541472">
                <a:tc>
                  <a:txBody>
                    <a:bodyPr/>
                    <a:lstStyle/>
                    <a:p>
                      <a:pPr algn="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Number of new movies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347660"/>
                  </a:ext>
                </a:extLst>
              </a:tr>
              <a:tr h="541472">
                <a:tc>
                  <a:txBody>
                    <a:bodyPr/>
                    <a:lstStyle/>
                    <a:p>
                      <a:pPr algn="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Critic Rating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242953"/>
                  </a:ext>
                </a:extLst>
              </a:tr>
              <a:tr h="541472">
                <a:tc>
                  <a:txBody>
                    <a:bodyPr/>
                    <a:lstStyle/>
                    <a:p>
                      <a:pPr algn="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Customer Rating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66083"/>
                  </a:ext>
                </a:extLst>
              </a:tr>
              <a:tr h="541472">
                <a:tc>
                  <a:txBody>
                    <a:bodyPr/>
                    <a:lstStyle/>
                    <a:p>
                      <a:pPr algn="r"/>
                      <a:r>
                        <a:rPr lang="en-IN" b="0">
                          <a:solidFill>
                            <a:schemeClr val="tx1"/>
                          </a:solidFill>
                        </a:rPr>
                        <a:t>Customer Sentiment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086699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CA675D6C-4401-0473-8E11-6BA8BB3F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03" y="4109703"/>
            <a:ext cx="304800" cy="30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5AE69-7D36-20B8-1426-CC791B9C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03" y="4655333"/>
            <a:ext cx="304800" cy="3048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D832204-1349-FA8F-911B-D8B0C4FF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03" y="3018445"/>
            <a:ext cx="304800" cy="304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50357B2-D88F-D37A-F273-AA169DC21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103" y="2472816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A4BF32-56F7-DACB-A572-AA3728FB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103" y="356407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9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BUSINESS INSIGHTS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2A0AD2-6F6B-DB4A-763E-B138741101BC}"/>
              </a:ext>
            </a:extLst>
          </p:cNvPr>
          <p:cNvGrpSpPr/>
          <p:nvPr/>
        </p:nvGrpSpPr>
        <p:grpSpPr>
          <a:xfrm>
            <a:off x="458899" y="1485690"/>
            <a:ext cx="11274201" cy="2158158"/>
            <a:chOff x="368918" y="1717898"/>
            <a:chExt cx="11274201" cy="215815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ADEA2D4-0F9E-96DE-7AA6-48969E732C0F}"/>
                </a:ext>
              </a:extLst>
            </p:cNvPr>
            <p:cNvGrpSpPr/>
            <p:nvPr/>
          </p:nvGrpSpPr>
          <p:grpSpPr>
            <a:xfrm>
              <a:off x="368918" y="1717898"/>
              <a:ext cx="3750885" cy="2158158"/>
              <a:chOff x="368918" y="1717898"/>
              <a:chExt cx="3750885" cy="215815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3E28CB-DFBF-3B3C-4132-876B9A2AB8C7}"/>
                  </a:ext>
                </a:extLst>
              </p:cNvPr>
              <p:cNvSpPr txBox="1"/>
              <p:nvPr/>
            </p:nvSpPr>
            <p:spPr>
              <a:xfrm>
                <a:off x="368918" y="2952726"/>
                <a:ext cx="375088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Strong correlation between number of tv shows and number of subscribers</a:t>
                </a:r>
              </a:p>
            </p:txBody>
          </p:sp>
          <p:pic>
            <p:nvPicPr>
              <p:cNvPr id="26" name="Graphic 25" descr="Scatterplot with solid fill">
                <a:extLst>
                  <a:ext uri="{FF2B5EF4-FFF2-40B4-BE49-F238E27FC236}">
                    <a16:creationId xmlns:a16="http://schemas.microsoft.com/office/drawing/2014/main" id="{6F59C368-2F06-D362-8CC0-AB9D7FD5D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08896" y="1717898"/>
                <a:ext cx="870929" cy="87092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B3A718-FB1D-AACF-A8FA-BD54DF713234}"/>
                  </a:ext>
                </a:extLst>
              </p:cNvPr>
              <p:cNvSpPr txBox="1"/>
              <p:nvPr/>
            </p:nvSpPr>
            <p:spPr>
              <a:xfrm>
                <a:off x="368918" y="2578919"/>
                <a:ext cx="37508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</a:rPr>
                  <a:t>WHY SHOULD </a:t>
                </a:r>
                <a:r>
                  <a:rPr lang="en-US" sz="2000" b="1"/>
                  <a:t>I</a:t>
                </a:r>
                <a:r>
                  <a:rPr lang="en-US" sz="2000" b="1">
                    <a:solidFill>
                      <a:schemeClr val="tx1"/>
                    </a:solidFill>
                  </a:rPr>
                  <a:t> CARE?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0188CEB-125D-13E8-D23F-EF8B07E959B1}"/>
                </a:ext>
              </a:extLst>
            </p:cNvPr>
            <p:cNvGrpSpPr/>
            <p:nvPr/>
          </p:nvGrpSpPr>
          <p:grpSpPr>
            <a:xfrm>
              <a:off x="4162052" y="1717898"/>
              <a:ext cx="3750885" cy="1881159"/>
              <a:chOff x="4162052" y="1717898"/>
              <a:chExt cx="3750885" cy="188115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2B6084-1964-1410-BAC0-70C8CD69ED54}"/>
                  </a:ext>
                </a:extLst>
              </p:cNvPr>
              <p:cNvSpPr txBox="1"/>
              <p:nvPr/>
            </p:nvSpPr>
            <p:spPr>
              <a:xfrm>
                <a:off x="4162053" y="2952726"/>
                <a:ext cx="375088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TV shows account for only 30% of the library on Netflix</a:t>
                </a:r>
              </a:p>
            </p:txBody>
          </p:sp>
          <p:pic>
            <p:nvPicPr>
              <p:cNvPr id="27" name="Graphic 26" descr="Normal Distribution with solid fill">
                <a:extLst>
                  <a:ext uri="{FF2B5EF4-FFF2-40B4-BE49-F238E27FC236}">
                    <a16:creationId xmlns:a16="http://schemas.microsoft.com/office/drawing/2014/main" id="{21F8DB7E-CDC6-82E8-1F2B-1756D56BD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602030" y="1717898"/>
                <a:ext cx="870929" cy="870929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A83403-4020-5C23-250A-7EAF24948588}"/>
                  </a:ext>
                </a:extLst>
              </p:cNvPr>
              <p:cNvSpPr txBox="1"/>
              <p:nvPr/>
            </p:nvSpPr>
            <p:spPr>
              <a:xfrm>
                <a:off x="4162052" y="2578919"/>
                <a:ext cx="37508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/>
                  <a:t>WHAT’S IN THE LIBRARY?</a:t>
                </a:r>
                <a:endParaRPr lang="en-US" sz="20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E1D17E-9854-FF60-2601-4F98979BB607}"/>
                </a:ext>
              </a:extLst>
            </p:cNvPr>
            <p:cNvGrpSpPr/>
            <p:nvPr/>
          </p:nvGrpSpPr>
          <p:grpSpPr>
            <a:xfrm>
              <a:off x="7892234" y="1722109"/>
              <a:ext cx="3750885" cy="1876948"/>
              <a:chOff x="7892234" y="1722109"/>
              <a:chExt cx="3750885" cy="187694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883C66-54C5-7793-8A54-403646435783}"/>
                  </a:ext>
                </a:extLst>
              </p:cNvPr>
              <p:cNvSpPr txBox="1"/>
              <p:nvPr/>
            </p:nvSpPr>
            <p:spPr>
              <a:xfrm>
                <a:off x="7892234" y="2952726"/>
                <a:ext cx="37508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Only 29% of the TV shows on Netflix is original content</a:t>
                </a:r>
              </a:p>
            </p:txBody>
          </p:sp>
          <p:pic>
            <p:nvPicPr>
              <p:cNvPr id="28" name="Graphic 27" descr="Right Brain with solid fill">
                <a:extLst>
                  <a:ext uri="{FF2B5EF4-FFF2-40B4-BE49-F238E27FC236}">
                    <a16:creationId xmlns:a16="http://schemas.microsoft.com/office/drawing/2014/main" id="{F02BB874-06C4-E810-E5AB-DE1749524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36423" y="1722109"/>
                <a:ext cx="862506" cy="86250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6232AF-FC0F-5915-180C-4F3EA7348B57}"/>
                  </a:ext>
                </a:extLst>
              </p:cNvPr>
              <p:cNvSpPr txBox="1"/>
              <p:nvPr/>
            </p:nvSpPr>
            <p:spPr>
              <a:xfrm>
                <a:off x="7892234" y="2578919"/>
                <a:ext cx="37508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/>
                  <a:t>HOW MUCH IS ORIGINAL?</a:t>
                </a:r>
                <a:endParaRPr lang="en-US" sz="2000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84A50E-3F20-73FA-4398-65A2BF8652E5}"/>
              </a:ext>
            </a:extLst>
          </p:cNvPr>
          <p:cNvGrpSpPr/>
          <p:nvPr/>
        </p:nvGrpSpPr>
        <p:grpSpPr>
          <a:xfrm>
            <a:off x="1648259" y="3761505"/>
            <a:ext cx="8376400" cy="2128603"/>
            <a:chOff x="1558278" y="3993713"/>
            <a:chExt cx="8376400" cy="212860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9B060A4-CA54-47F3-6965-CB4FB6B524ED}"/>
                </a:ext>
              </a:extLst>
            </p:cNvPr>
            <p:cNvGrpSpPr/>
            <p:nvPr/>
          </p:nvGrpSpPr>
          <p:grpSpPr>
            <a:xfrm>
              <a:off x="1558278" y="3993713"/>
              <a:ext cx="3750885" cy="2128603"/>
              <a:chOff x="1558278" y="3834685"/>
              <a:chExt cx="3750885" cy="212860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9CFBFB-668F-E646-1737-9C1E5CE2047B}"/>
                  </a:ext>
                </a:extLst>
              </p:cNvPr>
              <p:cNvSpPr txBox="1"/>
              <p:nvPr/>
            </p:nvSpPr>
            <p:spPr>
              <a:xfrm>
                <a:off x="1558278" y="5039958"/>
                <a:ext cx="375088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Netflix’s exclusive original content has a higher rating when compared to content on other platforms</a:t>
                </a:r>
              </a:p>
            </p:txBody>
          </p:sp>
          <p:pic>
            <p:nvPicPr>
              <p:cNvPr id="29" name="Graphic 28" descr="Exponential Graph with solid fill">
                <a:extLst>
                  <a:ext uri="{FF2B5EF4-FFF2-40B4-BE49-F238E27FC236}">
                    <a16:creationId xmlns:a16="http://schemas.microsoft.com/office/drawing/2014/main" id="{D79D796B-B394-8067-FB70-35EE0025C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998256" y="3834685"/>
                <a:ext cx="870929" cy="87092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833D0A-75C0-FD7F-B630-7DBC1B44FD95}"/>
                  </a:ext>
                </a:extLst>
              </p:cNvPr>
              <p:cNvSpPr txBox="1"/>
              <p:nvPr/>
            </p:nvSpPr>
            <p:spPr>
              <a:xfrm>
                <a:off x="1558278" y="4698836"/>
                <a:ext cx="37508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</a:rPr>
                  <a:t>ARE MY ORIGINALS GOOD?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46B855F-C26B-D93C-B6EC-5EF73A445443}"/>
                </a:ext>
              </a:extLst>
            </p:cNvPr>
            <p:cNvGrpSpPr/>
            <p:nvPr/>
          </p:nvGrpSpPr>
          <p:grpSpPr>
            <a:xfrm>
              <a:off x="6183793" y="3993713"/>
              <a:ext cx="3750885" cy="2128603"/>
              <a:chOff x="6183793" y="3834685"/>
              <a:chExt cx="3750885" cy="212860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73B628-6FA4-5207-7211-3AAD59F6A0A3}"/>
                  </a:ext>
                </a:extLst>
              </p:cNvPr>
              <p:cNvSpPr txBox="1"/>
              <p:nvPr/>
            </p:nvSpPr>
            <p:spPr>
              <a:xfrm>
                <a:off x="6183793" y="5039958"/>
                <a:ext cx="375088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Mean rating of shows with more that one season is higher than those with just one season</a:t>
                </a:r>
              </a:p>
            </p:txBody>
          </p:sp>
          <p:pic>
            <p:nvPicPr>
              <p:cNvPr id="30" name="Graphic 29" descr="Bar graph with upward trend with solid fill">
                <a:extLst>
                  <a:ext uri="{FF2B5EF4-FFF2-40B4-BE49-F238E27FC236}">
                    <a16:creationId xmlns:a16="http://schemas.microsoft.com/office/drawing/2014/main" id="{FDCE1DCA-ECEA-1B80-6503-5A4E2BC82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623771" y="3834685"/>
                <a:ext cx="870929" cy="870929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0D7501-C028-49CC-DE2D-38259EADC239}"/>
                  </a:ext>
                </a:extLst>
              </p:cNvPr>
              <p:cNvSpPr txBox="1"/>
              <p:nvPr/>
            </p:nvSpPr>
            <p:spPr>
              <a:xfrm>
                <a:off x="6183793" y="4698836"/>
                <a:ext cx="37508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/>
                  <a:t>1 SEASON OR MORE?</a:t>
                </a:r>
                <a:endParaRPr lang="en-US" sz="2000" b="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96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BEB59CF-5B56-CE35-7662-1A0BC3D02E48}"/>
              </a:ext>
            </a:extLst>
          </p:cNvPr>
          <p:cNvSpPr/>
          <p:nvPr/>
        </p:nvSpPr>
        <p:spPr>
          <a:xfrm>
            <a:off x="6285763" y="1847535"/>
            <a:ext cx="4580040" cy="3236181"/>
          </a:xfrm>
          <a:prstGeom prst="roundRect">
            <a:avLst>
              <a:gd name="adj" fmla="val 8426"/>
            </a:avLst>
          </a:prstGeom>
          <a:solidFill>
            <a:schemeClr val="bg1"/>
          </a:solidFill>
          <a:ln>
            <a:solidFill>
              <a:srgbClr val="DF664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5F9858-3569-1A06-9A5C-D17C9F1A73C6}"/>
              </a:ext>
            </a:extLst>
          </p:cNvPr>
          <p:cNvSpPr/>
          <p:nvPr/>
        </p:nvSpPr>
        <p:spPr>
          <a:xfrm>
            <a:off x="1065474" y="1868555"/>
            <a:ext cx="4767410" cy="3236181"/>
          </a:xfrm>
          <a:prstGeom prst="roundRect">
            <a:avLst>
              <a:gd name="adj" fmla="val 8426"/>
            </a:avLst>
          </a:prstGeom>
          <a:solidFill>
            <a:schemeClr val="bg1"/>
          </a:solidFill>
          <a:ln>
            <a:solidFill>
              <a:srgbClr val="27637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STRATEGIC ACTIONS AND IMPACT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978152-C9C4-FCA2-E5C6-346ED02AD922}"/>
              </a:ext>
            </a:extLst>
          </p:cNvPr>
          <p:cNvGrpSpPr/>
          <p:nvPr/>
        </p:nvGrpSpPr>
        <p:grpSpPr>
          <a:xfrm>
            <a:off x="1324818" y="2205163"/>
            <a:ext cx="4248722" cy="2562965"/>
            <a:chOff x="1463040" y="2118919"/>
            <a:chExt cx="4248722" cy="2562965"/>
          </a:xfrm>
        </p:grpSpPr>
        <p:sp>
          <p:nvSpPr>
            <p:cNvPr id="56" name="Google Shape;539;p51">
              <a:extLst>
                <a:ext uri="{FF2B5EF4-FFF2-40B4-BE49-F238E27FC236}">
                  <a16:creationId xmlns:a16="http://schemas.microsoft.com/office/drawing/2014/main" id="{22C809FC-D2B7-D8F8-C767-7E67FC9D1C32}"/>
                </a:ext>
              </a:extLst>
            </p:cNvPr>
            <p:cNvSpPr txBox="1">
              <a:spLocks/>
            </p:cNvSpPr>
            <p:nvPr/>
          </p:nvSpPr>
          <p:spPr>
            <a:xfrm>
              <a:off x="2602802" y="2168501"/>
              <a:ext cx="310896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4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9C1E"/>
                </a:buClr>
                <a:buSzPts val="2500"/>
                <a:buFont typeface="Fjalla One"/>
                <a:buNone/>
                <a:tabLst/>
                <a:defRPr/>
              </a:pPr>
              <a:r>
                <a:rPr lang="en-IN" sz="1800" kern="0">
                  <a:solidFill>
                    <a:srgbClr val="0C695E"/>
                  </a:solidFill>
                  <a:latin typeface="+mn-lt"/>
                </a:rPr>
                <a:t>Focus on producing original TV shows- improves user acquisition </a:t>
              </a:r>
              <a:r>
                <a:rPr lang="en-IN" sz="1800" kern="0" baseline="30000">
                  <a:solidFill>
                    <a:srgbClr val="0C695E"/>
                  </a:solidFill>
                  <a:latin typeface="+mn-lt"/>
                </a:rPr>
                <a:t>A	</a:t>
              </a:r>
              <a:endParaRPr kumimoji="0" lang="en-IN" sz="1800" b="1" i="0" u="none" strike="noStrike" kern="0" cap="none" spc="0" normalizeH="0" baseline="30000" noProof="0">
                <a:ln>
                  <a:noFill/>
                </a:ln>
                <a:solidFill>
                  <a:srgbClr val="0C695E"/>
                </a:solidFill>
                <a:effectLst/>
                <a:uLnTx/>
                <a:uFillTx/>
                <a:latin typeface="+mn-lt"/>
                <a:sym typeface="Fjalla One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FB5755-D124-DBD5-8308-442445EF556A}"/>
                </a:ext>
              </a:extLst>
            </p:cNvPr>
            <p:cNvGrpSpPr/>
            <p:nvPr/>
          </p:nvGrpSpPr>
          <p:grpSpPr>
            <a:xfrm>
              <a:off x="1463040" y="2118919"/>
              <a:ext cx="1013564" cy="1013564"/>
              <a:chOff x="4693120" y="2163904"/>
              <a:chExt cx="1226400" cy="1226400"/>
            </a:xfrm>
          </p:grpSpPr>
          <p:sp>
            <p:nvSpPr>
              <p:cNvPr id="63" name="Google Shape;546;p51">
                <a:extLst>
                  <a:ext uri="{FF2B5EF4-FFF2-40B4-BE49-F238E27FC236}">
                    <a16:creationId xmlns:a16="http://schemas.microsoft.com/office/drawing/2014/main" id="{B2CAA03A-6D33-BE22-8752-771942A4B890}"/>
                  </a:ext>
                </a:extLst>
              </p:cNvPr>
              <p:cNvSpPr/>
              <p:nvPr/>
            </p:nvSpPr>
            <p:spPr>
              <a:xfrm>
                <a:off x="4693120" y="2163904"/>
                <a:ext cx="1226400" cy="1226400"/>
              </a:xfrm>
              <a:prstGeom prst="ellipse">
                <a:avLst/>
              </a:prstGeom>
              <a:noFill/>
              <a:ln w="28575">
                <a:solidFill>
                  <a:srgbClr val="0C695E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pic>
            <p:nvPicPr>
              <p:cNvPr id="2" name="Graphic 1" descr="Treasure chest with solid fill">
                <a:extLst>
                  <a:ext uri="{FF2B5EF4-FFF2-40B4-BE49-F238E27FC236}">
                    <a16:creationId xmlns:a16="http://schemas.microsoft.com/office/drawing/2014/main" id="{53180904-1B7B-7564-249A-4D6A5E483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61548" y="2328272"/>
                <a:ext cx="889544" cy="889544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C12395-6F2A-CC83-38F0-A87F8375902F}"/>
                </a:ext>
              </a:extLst>
            </p:cNvPr>
            <p:cNvGrpSpPr/>
            <p:nvPr/>
          </p:nvGrpSpPr>
          <p:grpSpPr>
            <a:xfrm>
              <a:off x="1463040" y="3668320"/>
              <a:ext cx="1013564" cy="1013564"/>
              <a:chOff x="9274396" y="3233677"/>
              <a:chExt cx="1226400" cy="1226400"/>
            </a:xfrm>
          </p:grpSpPr>
          <p:pic>
            <p:nvPicPr>
              <p:cNvPr id="5" name="Graphic 4" descr="Performance Curtains with solid fill">
                <a:extLst>
                  <a:ext uri="{FF2B5EF4-FFF2-40B4-BE49-F238E27FC236}">
                    <a16:creationId xmlns:a16="http://schemas.microsoft.com/office/drawing/2014/main" id="{8BE42216-89AD-4AFC-2639-0DF3FD91E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442824" y="3402105"/>
                <a:ext cx="889544" cy="889544"/>
              </a:xfrm>
              <a:prstGeom prst="rect">
                <a:avLst/>
              </a:prstGeom>
            </p:spPr>
          </p:pic>
          <p:sp>
            <p:nvSpPr>
              <p:cNvPr id="9" name="Google Shape;546;p51">
                <a:extLst>
                  <a:ext uri="{FF2B5EF4-FFF2-40B4-BE49-F238E27FC236}">
                    <a16:creationId xmlns:a16="http://schemas.microsoft.com/office/drawing/2014/main" id="{C5DBCBAF-4B78-EA49-FBA0-891C8D8A6F07}"/>
                  </a:ext>
                </a:extLst>
              </p:cNvPr>
              <p:cNvSpPr/>
              <p:nvPr/>
            </p:nvSpPr>
            <p:spPr>
              <a:xfrm>
                <a:off x="9274396" y="3233677"/>
                <a:ext cx="1226400" cy="1226400"/>
              </a:xfrm>
              <a:prstGeom prst="ellipse">
                <a:avLst/>
              </a:prstGeom>
              <a:noFill/>
              <a:ln w="28575">
                <a:solidFill>
                  <a:srgbClr val="0C695E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E16484-8707-6B3B-5902-22FC4121464B}"/>
                </a:ext>
              </a:extLst>
            </p:cNvPr>
            <p:cNvSpPr txBox="1"/>
            <p:nvPr/>
          </p:nvSpPr>
          <p:spPr>
            <a:xfrm>
              <a:off x="2602802" y="3602612"/>
              <a:ext cx="3108960" cy="102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9C1E"/>
                </a:buClr>
                <a:buSzPts val="2500"/>
                <a:buFont typeface="Fjalla One"/>
                <a:buNone/>
                <a:tabLst/>
                <a:defRPr sz="2000" b="1" i="0" u="none" strike="noStrike" kern="0" cap="none">
                  <a:solidFill>
                    <a:srgbClr val="0C695E"/>
                  </a:solidFill>
                  <a:ea typeface="Fjalla One"/>
                  <a:cs typeface="Fjalla One"/>
                </a:defRPr>
              </a:lvl1pPr>
              <a:lvl2pPr marR="0" lv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2pPr>
              <a:lvl3pPr marR="0" lvl="2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3pPr>
              <a:lvl4pPr marR="0" lvl="3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4pPr>
              <a:lvl5pPr marR="0" lvl="4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5pPr>
              <a:lvl6pPr marR="0" lvl="5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6pPr>
              <a:lvl7pPr marR="0" lvl="6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7pPr>
              <a:lvl8pPr marR="0" lvl="7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8pPr>
              <a:lvl9pPr marR="0" lvl="8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9pPr>
            </a:lstStyle>
            <a:p>
              <a:r>
                <a:rPr lang="en-IN" sz="1800"/>
                <a:t>License TV shows that have longer runs (more than one season)- improves user retention </a:t>
              </a:r>
              <a:r>
                <a:rPr lang="en-IN" sz="1800" baseline="30000"/>
                <a:t>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5CAE0E-BBE1-A091-4A43-8B43FDF1DB4F}"/>
              </a:ext>
            </a:extLst>
          </p:cNvPr>
          <p:cNvGrpSpPr/>
          <p:nvPr/>
        </p:nvGrpSpPr>
        <p:grpSpPr>
          <a:xfrm>
            <a:off x="6451422" y="2205163"/>
            <a:ext cx="4248722" cy="2562965"/>
            <a:chOff x="6623241" y="2118919"/>
            <a:chExt cx="4248722" cy="2562965"/>
          </a:xfrm>
        </p:grpSpPr>
        <p:sp>
          <p:nvSpPr>
            <p:cNvPr id="27" name="Google Shape;539;p51">
              <a:extLst>
                <a:ext uri="{FF2B5EF4-FFF2-40B4-BE49-F238E27FC236}">
                  <a16:creationId xmlns:a16="http://schemas.microsoft.com/office/drawing/2014/main" id="{AF6E35E5-6602-050A-021E-0FD695387150}"/>
                </a:ext>
              </a:extLst>
            </p:cNvPr>
            <p:cNvSpPr txBox="1">
              <a:spLocks/>
            </p:cNvSpPr>
            <p:nvPr/>
          </p:nvSpPr>
          <p:spPr>
            <a:xfrm>
              <a:off x="7763003" y="2168501"/>
              <a:ext cx="310896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4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9C1E"/>
                </a:buClr>
                <a:buSzPts val="2500"/>
                <a:buFont typeface="Fjalla One"/>
                <a:buNone/>
                <a:tabLst/>
                <a:defRPr/>
              </a:pPr>
              <a:r>
                <a:rPr lang="en-US" sz="1800" kern="0">
                  <a:solidFill>
                    <a:srgbClr val="DF6647"/>
                  </a:solidFill>
                  <a:latin typeface="+mn-lt"/>
                </a:rPr>
                <a:t>Every new tv show introduced </a:t>
              </a:r>
              <a:r>
                <a:rPr lang="en-US" sz="1800">
                  <a:solidFill>
                    <a:srgbClr val="DF6647"/>
                  </a:solidFill>
                  <a:sym typeface="Wingdings" panose="05000000000000000000" pitchFamily="2" charset="2"/>
                </a:rPr>
                <a:t> </a:t>
              </a:r>
              <a:r>
                <a:rPr lang="en-US" sz="1800" kern="0">
                  <a:solidFill>
                    <a:srgbClr val="DF6647"/>
                  </a:solidFill>
                  <a:latin typeface="+mn-lt"/>
                </a:rPr>
                <a:t>0.70% increase in subscriber count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A4E5FC-581E-89C9-5D78-0447B26AD8DA}"/>
                </a:ext>
              </a:extLst>
            </p:cNvPr>
            <p:cNvGrpSpPr/>
            <p:nvPr/>
          </p:nvGrpSpPr>
          <p:grpSpPr>
            <a:xfrm>
              <a:off x="6623241" y="2118919"/>
              <a:ext cx="1013564" cy="1013564"/>
              <a:chOff x="6410405" y="2098745"/>
              <a:chExt cx="1226400" cy="1226400"/>
            </a:xfrm>
          </p:grpSpPr>
          <p:pic>
            <p:nvPicPr>
              <p:cNvPr id="23" name="Graphic 22" descr="Bullseye with solid fill">
                <a:extLst>
                  <a:ext uri="{FF2B5EF4-FFF2-40B4-BE49-F238E27FC236}">
                    <a16:creationId xmlns:a16="http://schemas.microsoft.com/office/drawing/2014/main" id="{0504CE5E-89C3-3470-79F7-12C9E7874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78833" y="2278747"/>
                <a:ext cx="889544" cy="889544"/>
              </a:xfrm>
              <a:prstGeom prst="rect">
                <a:avLst/>
              </a:prstGeom>
            </p:spPr>
          </p:pic>
          <p:sp>
            <p:nvSpPr>
              <p:cNvPr id="29" name="Google Shape;546;p51">
                <a:extLst>
                  <a:ext uri="{FF2B5EF4-FFF2-40B4-BE49-F238E27FC236}">
                    <a16:creationId xmlns:a16="http://schemas.microsoft.com/office/drawing/2014/main" id="{2F0230BC-3BCE-A93D-C136-39E3ED85521F}"/>
                  </a:ext>
                </a:extLst>
              </p:cNvPr>
              <p:cNvSpPr/>
              <p:nvPr/>
            </p:nvSpPr>
            <p:spPr>
              <a:xfrm>
                <a:off x="6410405" y="2098745"/>
                <a:ext cx="1226400" cy="1226400"/>
              </a:xfrm>
              <a:prstGeom prst="ellipse">
                <a:avLst/>
              </a:prstGeom>
              <a:noFill/>
              <a:ln w="28575">
                <a:solidFill>
                  <a:srgbClr val="DF6647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D926FBF-09CE-6DE0-F257-2E24C807D3E5}"/>
                </a:ext>
              </a:extLst>
            </p:cNvPr>
            <p:cNvGrpSpPr/>
            <p:nvPr/>
          </p:nvGrpSpPr>
          <p:grpSpPr>
            <a:xfrm>
              <a:off x="6623241" y="3668320"/>
              <a:ext cx="1013564" cy="1013564"/>
              <a:chOff x="6410405" y="3648146"/>
              <a:chExt cx="1226400" cy="1226400"/>
            </a:xfrm>
          </p:grpSpPr>
          <p:pic>
            <p:nvPicPr>
              <p:cNvPr id="25" name="Graphic 24" descr="Anger Symbol with solid fill">
                <a:extLst>
                  <a:ext uri="{FF2B5EF4-FFF2-40B4-BE49-F238E27FC236}">
                    <a16:creationId xmlns:a16="http://schemas.microsoft.com/office/drawing/2014/main" id="{09AEE1C9-3CDC-7103-F2CB-D92B11915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578833" y="3812514"/>
                <a:ext cx="889544" cy="889544"/>
              </a:xfrm>
              <a:prstGeom prst="rect">
                <a:avLst/>
              </a:prstGeom>
            </p:spPr>
          </p:pic>
          <p:sp>
            <p:nvSpPr>
              <p:cNvPr id="35" name="Google Shape;546;p51">
                <a:extLst>
                  <a:ext uri="{FF2B5EF4-FFF2-40B4-BE49-F238E27FC236}">
                    <a16:creationId xmlns:a16="http://schemas.microsoft.com/office/drawing/2014/main" id="{A4258267-FCBC-960C-FF62-B5903E75322A}"/>
                  </a:ext>
                </a:extLst>
              </p:cNvPr>
              <p:cNvSpPr/>
              <p:nvPr/>
            </p:nvSpPr>
            <p:spPr>
              <a:xfrm>
                <a:off x="6410405" y="3648146"/>
                <a:ext cx="1226400" cy="1226400"/>
              </a:xfrm>
              <a:prstGeom prst="ellipse">
                <a:avLst/>
              </a:prstGeom>
              <a:noFill/>
              <a:ln w="28575">
                <a:solidFill>
                  <a:srgbClr val="DF6647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23A1BF-6882-09BC-BE1A-98A11FA873B6}"/>
                </a:ext>
              </a:extLst>
            </p:cNvPr>
            <p:cNvSpPr txBox="1"/>
            <p:nvPr/>
          </p:nvSpPr>
          <p:spPr>
            <a:xfrm>
              <a:off x="7763003" y="3717902"/>
              <a:ext cx="310896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9C1E"/>
                </a:buClr>
                <a:buSzPts val="2500"/>
                <a:buFont typeface="Fjalla One"/>
                <a:buNone/>
                <a:tabLst/>
                <a:defRPr sz="2000" b="1" i="0" u="none" strike="noStrike" kern="0" cap="none">
                  <a:solidFill>
                    <a:srgbClr val="0C695E"/>
                  </a:solidFill>
                  <a:ea typeface="Fjalla One"/>
                  <a:cs typeface="Fjalla One"/>
                </a:defRPr>
              </a:lvl1pPr>
              <a:lvl2pPr marR="0" lv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2pPr>
              <a:lvl3pPr marR="0" lvl="2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3pPr>
              <a:lvl4pPr marR="0" lvl="3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4pPr>
              <a:lvl5pPr marR="0" lvl="4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5pPr>
              <a:lvl6pPr marR="0" lvl="5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6pPr>
              <a:lvl7pPr marR="0" lvl="6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7pPr>
              <a:lvl8pPr marR="0" lvl="7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8pPr>
              <a:lvl9pPr marR="0" lvl="8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</a:defRPr>
              </a:lvl9pPr>
            </a:lstStyle>
            <a:p>
              <a:r>
                <a:rPr lang="en-US" sz="1800">
                  <a:solidFill>
                    <a:srgbClr val="DF6647"/>
                  </a:solidFill>
                </a:rPr>
                <a:t>Every one-point increase in critic score </a:t>
              </a:r>
              <a:r>
                <a:rPr lang="en-US" sz="1800">
                  <a:solidFill>
                    <a:srgbClr val="DF6647"/>
                  </a:solidFill>
                  <a:sym typeface="Wingdings" panose="05000000000000000000" pitchFamily="2" charset="2"/>
                </a:rPr>
                <a:t></a:t>
              </a:r>
              <a:r>
                <a:rPr lang="en-US" sz="1800">
                  <a:solidFill>
                    <a:srgbClr val="DF6647"/>
                  </a:solidFill>
                </a:rPr>
                <a:t> 0.5% increase in subscriber count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0EAD57-50DF-6EE7-86AA-647DB46881BB}"/>
              </a:ext>
            </a:extLst>
          </p:cNvPr>
          <p:cNvSpPr txBox="1"/>
          <p:nvPr/>
        </p:nvSpPr>
        <p:spPr>
          <a:xfrm>
            <a:off x="1109204" y="5178580"/>
            <a:ext cx="9800329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IN" sz="1200" i="1" baseline="3000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IN" sz="1200" i="1">
                <a:solidFill>
                  <a:schemeClr val="bg1">
                    <a:lumMod val="6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Original</a:t>
            </a:r>
            <a:r>
              <a:rPr lang="en-IN" sz="1200" i="1">
                <a:solidFill>
                  <a:schemeClr val="bg1">
                    <a:lumMod val="65000"/>
                  </a:schemeClr>
                </a:solidFill>
              </a:rPr>
              <a:t> Tv shows has the ability to bring in new users</a:t>
            </a:r>
          </a:p>
          <a:p>
            <a:pPr>
              <a:spcAft>
                <a:spcPts val="200"/>
              </a:spcAft>
            </a:pPr>
            <a:r>
              <a:rPr lang="en-IN" sz="1200" i="1" baseline="30000">
                <a:solidFill>
                  <a:schemeClr val="bg1">
                    <a:lumMod val="65000"/>
                  </a:schemeClr>
                </a:solidFill>
              </a:rPr>
              <a:t>B </a:t>
            </a:r>
            <a:r>
              <a:rPr lang="en-IN" sz="1200" i="1">
                <a:solidFill>
                  <a:schemeClr val="bg1">
                    <a:lumMod val="6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</a:t>
            </a:r>
            <a:r>
              <a:rPr lang="en-IN" sz="1200" i="1">
                <a:solidFill>
                  <a:schemeClr val="bg1">
                    <a:lumMod val="65000"/>
                  </a:schemeClr>
                </a:solidFill>
              </a:rPr>
              <a:t> suggests majority of top 10 highest viewership time in hours comprises of tv shows that have more than 1 season</a:t>
            </a:r>
          </a:p>
        </p:txBody>
      </p:sp>
    </p:spTree>
    <p:extLst>
      <p:ext uri="{BB962C8B-B14F-4D97-AF65-F5344CB8AC3E}">
        <p14:creationId xmlns:p14="http://schemas.microsoft.com/office/powerpoint/2010/main" val="398830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451C3E-7E50-74D0-750A-09AE193D758F}"/>
              </a:ext>
            </a:extLst>
          </p:cNvPr>
          <p:cNvSpPr/>
          <p:nvPr/>
        </p:nvSpPr>
        <p:spPr>
          <a:xfrm>
            <a:off x="991262" y="1450558"/>
            <a:ext cx="10209475" cy="4202820"/>
          </a:xfrm>
          <a:prstGeom prst="roundRect">
            <a:avLst>
              <a:gd name="adj" fmla="val 4180"/>
            </a:avLst>
          </a:prstGeom>
          <a:solidFill>
            <a:schemeClr val="bg2">
              <a:lumMod val="90000"/>
              <a:alpha val="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LIMITATIONS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790A70-86E4-2F00-AA1F-1BD61FAF7BB6}"/>
              </a:ext>
            </a:extLst>
          </p:cNvPr>
          <p:cNvGrpSpPr/>
          <p:nvPr/>
        </p:nvGrpSpPr>
        <p:grpSpPr>
          <a:xfrm>
            <a:off x="1355970" y="2106604"/>
            <a:ext cx="9480059" cy="2890729"/>
            <a:chOff x="1346330" y="1954985"/>
            <a:chExt cx="9480059" cy="2890729"/>
          </a:xfrm>
        </p:grpSpPr>
        <p:sp>
          <p:nvSpPr>
            <p:cNvPr id="93" name="Google Shape;548;p51">
              <a:extLst>
                <a:ext uri="{FF2B5EF4-FFF2-40B4-BE49-F238E27FC236}">
                  <a16:creationId xmlns:a16="http://schemas.microsoft.com/office/drawing/2014/main" id="{7063E423-B5F1-548A-2462-C5CB68083A38}"/>
                </a:ext>
              </a:extLst>
            </p:cNvPr>
            <p:cNvSpPr/>
            <p:nvPr/>
          </p:nvSpPr>
          <p:spPr>
            <a:xfrm>
              <a:off x="4753595" y="2086595"/>
              <a:ext cx="2684809" cy="2684809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39;p51">
              <a:extLst>
                <a:ext uri="{FF2B5EF4-FFF2-40B4-BE49-F238E27FC236}">
                  <a16:creationId xmlns:a16="http://schemas.microsoft.com/office/drawing/2014/main" id="{22C809FC-D2B7-D8F8-C767-7E67FC9D1C32}"/>
                </a:ext>
              </a:extLst>
            </p:cNvPr>
            <p:cNvSpPr txBox="1">
              <a:spLocks/>
            </p:cNvSpPr>
            <p:nvPr/>
          </p:nvSpPr>
          <p:spPr>
            <a:xfrm>
              <a:off x="1346330" y="1954985"/>
              <a:ext cx="310896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4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9C1E"/>
                </a:buClr>
                <a:buSzPts val="2500"/>
                <a:buFont typeface="Fjalla One"/>
                <a:buNone/>
                <a:tabLst/>
                <a:defRPr/>
              </a:pPr>
              <a:r>
                <a:rPr lang="en-IN" sz="2000" kern="0">
                  <a:solidFill>
                    <a:srgbClr val="0C695E"/>
                  </a:solidFill>
                  <a:latin typeface="+mn-lt"/>
                </a:rPr>
                <a:t>LACK OF USER DATA</a:t>
              </a:r>
              <a:endParaRPr kumimoji="0" lang="en-IN" sz="2000" b="1" i="0" u="none" strike="noStrike" kern="0" cap="none" spc="0" normalizeH="0" baseline="0" noProof="0">
                <a:ln>
                  <a:noFill/>
                </a:ln>
                <a:solidFill>
                  <a:srgbClr val="0C695E"/>
                </a:solidFill>
                <a:effectLst/>
                <a:uLnTx/>
                <a:uFillTx/>
                <a:latin typeface="+mn-lt"/>
                <a:sym typeface="Fjalla One"/>
              </a:endParaRPr>
            </a:p>
          </p:txBody>
        </p:sp>
        <p:sp>
          <p:nvSpPr>
            <p:cNvPr id="58" name="Google Shape;541;p51">
              <a:extLst>
                <a:ext uri="{FF2B5EF4-FFF2-40B4-BE49-F238E27FC236}">
                  <a16:creationId xmlns:a16="http://schemas.microsoft.com/office/drawing/2014/main" id="{06384232-413C-8430-6EA0-B22B97D1FE1C}"/>
                </a:ext>
              </a:extLst>
            </p:cNvPr>
            <p:cNvSpPr txBox="1">
              <a:spLocks/>
            </p:cNvSpPr>
            <p:nvPr/>
          </p:nvSpPr>
          <p:spPr>
            <a:xfrm>
              <a:off x="7717429" y="1954985"/>
              <a:ext cx="310896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4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9C1E"/>
                </a:buClr>
                <a:buSzPts val="2500"/>
                <a:buFont typeface="Fjalla One"/>
                <a:buNone/>
                <a:tabLst/>
                <a:defRPr/>
              </a:pPr>
              <a:r>
                <a:rPr kumimoji="0" lang="en-IN" sz="2000" b="1" i="0" u="none" strike="noStrike" kern="0" cap="none" spc="0" normalizeH="0" baseline="0" noProof="0">
                  <a:ln>
                    <a:noFill/>
                  </a:ln>
                  <a:solidFill>
                    <a:srgbClr val="27637B"/>
                  </a:solidFill>
                  <a:effectLst/>
                  <a:uLnTx/>
                  <a:uFillTx/>
                  <a:latin typeface="+mn-lt"/>
                  <a:sym typeface="Fjalla One"/>
                </a:rPr>
                <a:t>WEB SCRAPING</a:t>
              </a:r>
            </a:p>
          </p:txBody>
        </p:sp>
        <p:sp>
          <p:nvSpPr>
            <p:cNvPr id="60" name="Google Shape;543;p51">
              <a:extLst>
                <a:ext uri="{FF2B5EF4-FFF2-40B4-BE49-F238E27FC236}">
                  <a16:creationId xmlns:a16="http://schemas.microsoft.com/office/drawing/2014/main" id="{94B1F004-BF9A-3C24-5480-A8433D52B4A9}"/>
                </a:ext>
              </a:extLst>
            </p:cNvPr>
            <p:cNvSpPr txBox="1">
              <a:spLocks/>
            </p:cNvSpPr>
            <p:nvPr/>
          </p:nvSpPr>
          <p:spPr>
            <a:xfrm>
              <a:off x="1346330" y="4383701"/>
              <a:ext cx="310896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4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9C1E"/>
                </a:buClr>
                <a:buSzPts val="2500"/>
                <a:buFont typeface="Fjalla One"/>
                <a:buNone/>
                <a:tabLst/>
                <a:defRPr/>
              </a:pPr>
              <a:r>
                <a:rPr kumimoji="0" lang="en-IN" sz="2000" b="1" i="0" u="none" strike="noStrike" kern="0" cap="none" spc="0" normalizeH="0" baseline="0" noProof="0">
                  <a:ln>
                    <a:noFill/>
                  </a:ln>
                  <a:solidFill>
                    <a:srgbClr val="DF6647"/>
                  </a:solidFill>
                  <a:effectLst/>
                  <a:uLnTx/>
                  <a:uFillTx/>
                  <a:latin typeface="+mn-lt"/>
                  <a:sym typeface="Fjalla One"/>
                </a:rPr>
                <a:t>CAUSATION</a:t>
              </a:r>
            </a:p>
          </p:txBody>
        </p:sp>
        <p:sp>
          <p:nvSpPr>
            <p:cNvPr id="61" name="Google Shape;544;p51">
              <a:extLst>
                <a:ext uri="{FF2B5EF4-FFF2-40B4-BE49-F238E27FC236}">
                  <a16:creationId xmlns:a16="http://schemas.microsoft.com/office/drawing/2014/main" id="{02B3C7F2-41B0-D373-D0BA-6DD8C978E6E8}"/>
                </a:ext>
              </a:extLst>
            </p:cNvPr>
            <p:cNvSpPr txBox="1">
              <a:spLocks/>
            </p:cNvSpPr>
            <p:nvPr/>
          </p:nvSpPr>
          <p:spPr>
            <a:xfrm>
              <a:off x="7717429" y="4383701"/>
              <a:ext cx="310896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4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Fjalla One"/>
                <a:buNone/>
                <a:defRPr sz="2500" b="1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9C1E"/>
                </a:buClr>
                <a:buSzPts val="2500"/>
                <a:buFont typeface="Fjalla One"/>
                <a:buNone/>
                <a:tabLst/>
                <a:defRPr/>
              </a:pPr>
              <a:r>
                <a:rPr kumimoji="0" lang="en-IN" sz="2000" b="1" i="0" u="none" strike="noStrike" kern="0" cap="none" spc="0" normalizeH="0" baseline="0" noProof="0">
                  <a:ln>
                    <a:noFill/>
                  </a:ln>
                  <a:solidFill>
                    <a:srgbClr val="49484D"/>
                  </a:solidFill>
                  <a:effectLst/>
                  <a:uLnTx/>
                  <a:uFillTx/>
                  <a:latin typeface="+mn-lt"/>
                  <a:sym typeface="Fjalla One"/>
                </a:rPr>
                <a:t>MODEL AND FEATURES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8DCE11C-05F7-28C4-3CF1-F673919931CF}"/>
                </a:ext>
              </a:extLst>
            </p:cNvPr>
            <p:cNvGrpSpPr/>
            <p:nvPr/>
          </p:nvGrpSpPr>
          <p:grpSpPr>
            <a:xfrm>
              <a:off x="4683480" y="2012285"/>
              <a:ext cx="2825038" cy="2833429"/>
              <a:chOff x="4407815" y="2062438"/>
              <a:chExt cx="2825038" cy="2833429"/>
            </a:xfrm>
          </p:grpSpPr>
          <p:sp>
            <p:nvSpPr>
              <p:cNvPr id="63" name="Google Shape;546;p51">
                <a:extLst>
                  <a:ext uri="{FF2B5EF4-FFF2-40B4-BE49-F238E27FC236}">
                    <a16:creationId xmlns:a16="http://schemas.microsoft.com/office/drawing/2014/main" id="{B2CAA03A-6D33-BE22-8752-771942A4B890}"/>
                  </a:ext>
                </a:extLst>
              </p:cNvPr>
              <p:cNvSpPr/>
              <p:nvPr/>
            </p:nvSpPr>
            <p:spPr>
              <a:xfrm>
                <a:off x="4407815" y="2062438"/>
                <a:ext cx="1226400" cy="1226400"/>
              </a:xfrm>
              <a:prstGeom prst="ellipse">
                <a:avLst/>
              </a:prstGeom>
              <a:solidFill>
                <a:srgbClr val="0C695E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64" name="Google Shape;547;p51">
                <a:extLst>
                  <a:ext uri="{FF2B5EF4-FFF2-40B4-BE49-F238E27FC236}">
                    <a16:creationId xmlns:a16="http://schemas.microsoft.com/office/drawing/2014/main" id="{66D505C4-516C-B67C-84AE-91CF3083D733}"/>
                  </a:ext>
                </a:extLst>
              </p:cNvPr>
              <p:cNvSpPr/>
              <p:nvPr/>
            </p:nvSpPr>
            <p:spPr>
              <a:xfrm>
                <a:off x="4407815" y="3669467"/>
                <a:ext cx="1226400" cy="1226400"/>
              </a:xfrm>
              <a:prstGeom prst="ellipse">
                <a:avLst/>
              </a:prstGeom>
              <a:solidFill>
                <a:srgbClr val="DF6647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65" name="Google Shape;548;p51">
                <a:extLst>
                  <a:ext uri="{FF2B5EF4-FFF2-40B4-BE49-F238E27FC236}">
                    <a16:creationId xmlns:a16="http://schemas.microsoft.com/office/drawing/2014/main" id="{7C7670D4-872A-6989-F0EC-22F8889C6FB5}"/>
                  </a:ext>
                </a:extLst>
              </p:cNvPr>
              <p:cNvSpPr/>
              <p:nvPr/>
            </p:nvSpPr>
            <p:spPr>
              <a:xfrm>
                <a:off x="6006453" y="2062438"/>
                <a:ext cx="1226400" cy="1226400"/>
              </a:xfrm>
              <a:prstGeom prst="ellipse">
                <a:avLst/>
              </a:prstGeom>
              <a:solidFill>
                <a:srgbClr val="27637B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549;p51">
                <a:extLst>
                  <a:ext uri="{FF2B5EF4-FFF2-40B4-BE49-F238E27FC236}">
                    <a16:creationId xmlns:a16="http://schemas.microsoft.com/office/drawing/2014/main" id="{5C3F527A-891D-98D1-10E0-E45752EC1E8A}"/>
                  </a:ext>
                </a:extLst>
              </p:cNvPr>
              <p:cNvSpPr/>
              <p:nvPr/>
            </p:nvSpPr>
            <p:spPr>
              <a:xfrm>
                <a:off x="6006453" y="3669467"/>
                <a:ext cx="1226400" cy="1226400"/>
              </a:xfrm>
              <a:prstGeom prst="ellipse">
                <a:avLst/>
              </a:prstGeom>
              <a:solidFill>
                <a:srgbClr val="49484D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Text Placeholder 4">
              <a:extLst>
                <a:ext uri="{FF2B5EF4-FFF2-40B4-BE49-F238E27FC236}">
                  <a16:creationId xmlns:a16="http://schemas.microsoft.com/office/drawing/2014/main" id="{71B083F2-2350-63B6-33D0-8932F61E15C6}"/>
                </a:ext>
              </a:extLst>
            </p:cNvPr>
            <p:cNvSpPr txBox="1">
              <a:spLocks/>
            </p:cNvSpPr>
            <p:nvPr/>
          </p:nvSpPr>
          <p:spPr>
            <a:xfrm>
              <a:off x="1346330" y="2334022"/>
              <a:ext cx="3108960" cy="1089329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sz="1400"/>
                <a:t>Unable to ascertain trends in metrics such as watch time, subscription tiers, genre preferences etc.</a:t>
              </a:r>
            </a:p>
          </p:txBody>
        </p:sp>
        <p:sp>
          <p:nvSpPr>
            <p:cNvPr id="115" name="Text Placeholder 4">
              <a:extLst>
                <a:ext uri="{FF2B5EF4-FFF2-40B4-BE49-F238E27FC236}">
                  <a16:creationId xmlns:a16="http://schemas.microsoft.com/office/drawing/2014/main" id="{1FBE9B92-42C7-13C1-55E5-E422563F1813}"/>
                </a:ext>
              </a:extLst>
            </p:cNvPr>
            <p:cNvSpPr txBox="1">
              <a:spLocks/>
            </p:cNvSpPr>
            <p:nvPr/>
          </p:nvSpPr>
          <p:spPr>
            <a:xfrm>
              <a:off x="7717429" y="2334022"/>
              <a:ext cx="3108960" cy="1089329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sz="1400"/>
                <a:t>~50% of the titles available in the dataset did not have enough ratings  and reviews to generate a score on Rotten Tomatoes</a:t>
              </a:r>
            </a:p>
          </p:txBody>
        </p:sp>
        <p:sp>
          <p:nvSpPr>
            <p:cNvPr id="116" name="Text Placeholder 4">
              <a:extLst>
                <a:ext uri="{FF2B5EF4-FFF2-40B4-BE49-F238E27FC236}">
                  <a16:creationId xmlns:a16="http://schemas.microsoft.com/office/drawing/2014/main" id="{CAA465D8-35DB-16A9-DBA0-B369A32EA043}"/>
                </a:ext>
              </a:extLst>
            </p:cNvPr>
            <p:cNvSpPr txBox="1">
              <a:spLocks/>
            </p:cNvSpPr>
            <p:nvPr/>
          </p:nvSpPr>
          <p:spPr>
            <a:xfrm>
              <a:off x="7717429" y="3519987"/>
              <a:ext cx="3108960" cy="989653"/>
            </a:xfrm>
            <a:prstGeom prst="rect">
              <a:avLst/>
            </a:prstGeom>
          </p:spPr>
          <p:txBody>
            <a:bodyPr anchor="b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sz="1400"/>
                <a:t>A model built with a carefully selected feature set is critical to provide a comprehensive understanding</a:t>
              </a:r>
            </a:p>
          </p:txBody>
        </p:sp>
        <p:sp>
          <p:nvSpPr>
            <p:cNvPr id="117" name="Text Placeholder 4">
              <a:extLst>
                <a:ext uri="{FF2B5EF4-FFF2-40B4-BE49-F238E27FC236}">
                  <a16:creationId xmlns:a16="http://schemas.microsoft.com/office/drawing/2014/main" id="{A8A3CB86-B9C0-D8B9-749A-8A661DBC4723}"/>
                </a:ext>
              </a:extLst>
            </p:cNvPr>
            <p:cNvSpPr txBox="1">
              <a:spLocks/>
            </p:cNvSpPr>
            <p:nvPr/>
          </p:nvSpPr>
          <p:spPr>
            <a:xfrm>
              <a:off x="1346330" y="3420311"/>
              <a:ext cx="3108960" cy="1089329"/>
            </a:xfrm>
            <a:prstGeom prst="rect">
              <a:avLst/>
            </a:prstGeom>
          </p:spPr>
          <p:txBody>
            <a:bodyPr anchor="b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sz="1400"/>
                <a:t>Effect of hidden variables such as CPI, and marketing efforts may lead to the correlation observed in the model</a:t>
              </a:r>
            </a:p>
          </p:txBody>
        </p:sp>
      </p:grpSp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038F82D7-73C1-F070-08FD-7B23853B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5618" y="2379462"/>
            <a:ext cx="787165" cy="787165"/>
          </a:xfrm>
          <a:prstGeom prst="rect">
            <a:avLst/>
          </a:prstGeom>
        </p:spPr>
      </p:pic>
      <p:pic>
        <p:nvPicPr>
          <p:cNvPr id="14" name="Graphic 13" descr="Scatterplot with solid fill">
            <a:extLst>
              <a:ext uri="{FF2B5EF4-FFF2-40B4-BE49-F238E27FC236}">
                <a16:creationId xmlns:a16="http://schemas.microsoft.com/office/drawing/2014/main" id="{98D19770-F936-7289-081A-149A65D92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777" y="3982087"/>
            <a:ext cx="777504" cy="777504"/>
          </a:xfrm>
          <a:prstGeom prst="rect">
            <a:avLst/>
          </a:prstGeom>
        </p:spPr>
      </p:pic>
      <p:pic>
        <p:nvPicPr>
          <p:cNvPr id="16" name="Graphic 15" descr="Shooting star with solid fill">
            <a:extLst>
              <a:ext uri="{FF2B5EF4-FFF2-40B4-BE49-F238E27FC236}">
                <a16:creationId xmlns:a16="http://schemas.microsoft.com/office/drawing/2014/main" id="{DFFA0649-B1DA-1FD1-DF78-CCA187349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5618" y="3982087"/>
            <a:ext cx="786386" cy="786386"/>
          </a:xfrm>
          <a:prstGeom prst="rect">
            <a:avLst/>
          </a:prstGeom>
        </p:spPr>
      </p:pic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1C8F43AB-2653-168A-35D0-F748CA26DE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2777" y="2389123"/>
            <a:ext cx="777504" cy="7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5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451C3E-7E50-74D0-750A-09AE193D758F}"/>
              </a:ext>
            </a:extLst>
          </p:cNvPr>
          <p:cNvSpPr/>
          <p:nvPr/>
        </p:nvSpPr>
        <p:spPr>
          <a:xfrm>
            <a:off x="991262" y="1517466"/>
            <a:ext cx="10209475" cy="4202820"/>
          </a:xfrm>
          <a:prstGeom prst="roundRect">
            <a:avLst>
              <a:gd name="adj" fmla="val 4180"/>
            </a:avLst>
          </a:prstGeom>
          <a:solidFill>
            <a:schemeClr val="bg1">
              <a:alpha val="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PROSPECTS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038F82D7-73C1-F070-08FD-7B23853B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5618" y="2379462"/>
            <a:ext cx="787165" cy="787165"/>
          </a:xfrm>
          <a:prstGeom prst="rect">
            <a:avLst/>
          </a:prstGeom>
        </p:spPr>
      </p:pic>
      <p:pic>
        <p:nvPicPr>
          <p:cNvPr id="14" name="Graphic 13" descr="Scatterplot with solid fill">
            <a:extLst>
              <a:ext uri="{FF2B5EF4-FFF2-40B4-BE49-F238E27FC236}">
                <a16:creationId xmlns:a16="http://schemas.microsoft.com/office/drawing/2014/main" id="{98D19770-F936-7289-081A-149A65D92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777" y="3982087"/>
            <a:ext cx="777504" cy="777504"/>
          </a:xfrm>
          <a:prstGeom prst="rect">
            <a:avLst/>
          </a:prstGeom>
        </p:spPr>
      </p:pic>
      <p:pic>
        <p:nvPicPr>
          <p:cNvPr id="16" name="Graphic 15" descr="Shooting star with solid fill">
            <a:extLst>
              <a:ext uri="{FF2B5EF4-FFF2-40B4-BE49-F238E27FC236}">
                <a16:creationId xmlns:a16="http://schemas.microsoft.com/office/drawing/2014/main" id="{DFFA0649-B1DA-1FD1-DF78-CCA187349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5618" y="3982087"/>
            <a:ext cx="786386" cy="786386"/>
          </a:xfrm>
          <a:prstGeom prst="rect">
            <a:avLst/>
          </a:prstGeom>
        </p:spPr>
      </p:pic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1C8F43AB-2653-168A-35D0-F748CA26DE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2777" y="2389123"/>
            <a:ext cx="777504" cy="777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B07D4-315D-A520-87E8-D09930DBCD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5887" y="1831273"/>
            <a:ext cx="1466546" cy="146654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C87215-DD15-F9C6-7332-76BD38CC8FF3}"/>
              </a:ext>
            </a:extLst>
          </p:cNvPr>
          <p:cNvSpPr/>
          <p:nvPr/>
        </p:nvSpPr>
        <p:spPr>
          <a:xfrm>
            <a:off x="3410247" y="2175794"/>
            <a:ext cx="7345866" cy="7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</a:rPr>
              <a:t>A/B Testing to identify the right proportion of tv shows and movies across different regions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32202C-227A-51A4-E3B3-B69886194D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6765" y="3633166"/>
            <a:ext cx="1466546" cy="146654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929CFA-4683-F889-83D1-45140A95FCFA}"/>
              </a:ext>
            </a:extLst>
          </p:cNvPr>
          <p:cNvSpPr/>
          <p:nvPr/>
        </p:nvSpPr>
        <p:spPr>
          <a:xfrm>
            <a:off x="3413390" y="3902571"/>
            <a:ext cx="7345866" cy="7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</a:rPr>
              <a:t>Analysing user search patterns to determine the best time to add historical content*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11A1D-8168-5D11-E2B5-9BAB9D10FB46}"/>
              </a:ext>
            </a:extLst>
          </p:cNvPr>
          <p:cNvSpPr txBox="1"/>
          <p:nvPr/>
        </p:nvSpPr>
        <p:spPr>
          <a:xfrm>
            <a:off x="1096536" y="5869041"/>
            <a:ext cx="1010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>
                <a:solidFill>
                  <a:schemeClr val="tx1">
                    <a:lumMod val="50000"/>
                    <a:lumOff val="50000"/>
                  </a:schemeClr>
                </a:solidFill>
              </a:rPr>
              <a:t>* The Office is the </a:t>
            </a:r>
            <a:r>
              <a:rPr lang="en-IN" sz="1600" i="1">
                <a:solidFill>
                  <a:schemeClr val="tx1">
                    <a:lumMod val="50000"/>
                    <a:lumOff val="5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most-watched show </a:t>
            </a:r>
            <a:r>
              <a:rPr lang="en-IN" sz="1600" i="1">
                <a:solidFill>
                  <a:schemeClr val="tx1">
                    <a:lumMod val="50000"/>
                    <a:lumOff val="50000"/>
                  </a:schemeClr>
                </a:solidFill>
              </a:rPr>
              <a:t>on Netflix although it went off air in 2013</a:t>
            </a:r>
          </a:p>
        </p:txBody>
      </p:sp>
    </p:spTree>
    <p:extLst>
      <p:ext uri="{BB962C8B-B14F-4D97-AF65-F5344CB8AC3E}">
        <p14:creationId xmlns:p14="http://schemas.microsoft.com/office/powerpoint/2010/main" val="170373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0AD53E-E53F-B47D-30AA-B9B7A954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436044"/>
            <a:ext cx="6268278" cy="1524735"/>
          </a:xfrm>
        </p:spPr>
        <p:txBody>
          <a:bodyPr anchor="ctr"/>
          <a:lstStyle/>
          <a:p>
            <a:r>
              <a:rPr lang="en-IN"/>
              <a:t>APPENDIX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773E5-C2C2-4E42-A55F-78DB7D0B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68148-B951-7D91-9570-4958C7A3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217C3E18-9D82-E0A1-0A17-35B279F5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48" y="381000"/>
            <a:ext cx="8421688" cy="638449"/>
          </a:xfrm>
        </p:spPr>
        <p:txBody>
          <a:bodyPr/>
          <a:lstStyle/>
          <a:p>
            <a:r>
              <a:rPr lang="en-IN"/>
              <a:t>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3CDE1-9B26-7C27-7FA6-AAAA296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1C32FB-C240-BC70-315E-E29922243881}"/>
              </a:ext>
            </a:extLst>
          </p:cNvPr>
          <p:cNvGrpSpPr/>
          <p:nvPr/>
        </p:nvGrpSpPr>
        <p:grpSpPr>
          <a:xfrm>
            <a:off x="1104900" y="1131779"/>
            <a:ext cx="10248900" cy="4979997"/>
            <a:chOff x="1104900" y="1019449"/>
            <a:chExt cx="10248900" cy="49799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665F09-3DDC-F2F2-94B0-52A172128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9" t="48220" r="49642" b="8660"/>
            <a:stretch/>
          </p:blipFill>
          <p:spPr>
            <a:xfrm>
              <a:off x="1236233" y="1076462"/>
              <a:ext cx="9986235" cy="486597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AF4FC9-7148-B969-EA73-FC2B88ECCA0B}"/>
                </a:ext>
              </a:extLst>
            </p:cNvPr>
            <p:cNvSpPr/>
            <p:nvPr/>
          </p:nvSpPr>
          <p:spPr>
            <a:xfrm>
              <a:off x="1104900" y="1019449"/>
              <a:ext cx="10248900" cy="4979997"/>
            </a:xfrm>
            <a:prstGeom prst="roundRect">
              <a:avLst>
                <a:gd name="adj" fmla="val 2908"/>
              </a:avLst>
            </a:prstGeom>
            <a:noFill/>
            <a:ln>
              <a:solidFill>
                <a:srgbClr val="27637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6262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BD442D21-F25B-311E-F347-02831E11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2022 - BAIM Analytica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AC3269E-7A9C-0058-36E3-AFED562D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Netflix Content Strategy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ADC919C-3192-9DF6-41C7-3932EEA3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37D60C2D-4B7F-5A5B-3EAD-B7927862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75" y="367145"/>
            <a:ext cx="8421688" cy="638449"/>
          </a:xfrm>
        </p:spPr>
        <p:txBody>
          <a:bodyPr/>
          <a:lstStyle/>
          <a:p>
            <a:r>
              <a:rPr lang="en-US"/>
              <a:t>Sentiment analysis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C0699-AAB1-0C81-4AFA-2BAF4695C23D}"/>
              </a:ext>
            </a:extLst>
          </p:cNvPr>
          <p:cNvSpPr txBox="1"/>
          <p:nvPr/>
        </p:nvSpPr>
        <p:spPr>
          <a:xfrm>
            <a:off x="728325" y="1319068"/>
            <a:ext cx="91232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Across titles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1DA47-9679-6DD1-986F-FC866CB6F306}"/>
              </a:ext>
            </a:extLst>
          </p:cNvPr>
          <p:cNvSpPr txBox="1"/>
          <p:nvPr/>
        </p:nvSpPr>
        <p:spPr>
          <a:xfrm>
            <a:off x="729287" y="3034530"/>
            <a:ext cx="91232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Across type of content</a:t>
            </a:r>
          </a:p>
        </p:txBody>
      </p:sp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217DF5-CCA0-F292-0F6F-467AC31E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4" y="3711575"/>
            <a:ext cx="11199283" cy="958847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A4D593BA-E6FF-48D1-5FEF-C15C56B3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3" y="1932630"/>
            <a:ext cx="11146366" cy="7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1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292683" y="4815255"/>
            <a:ext cx="1845511" cy="343061"/>
          </a:xfrm>
        </p:spPr>
        <p:txBody>
          <a:bodyPr/>
          <a:lstStyle/>
          <a:p>
            <a:r>
              <a:rPr lang="en-US" sz="1200"/>
              <a:t>VP, Strategy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970992" y="4122346"/>
            <a:ext cx="2250016" cy="590931"/>
          </a:xfrm>
        </p:spPr>
        <p:txBody>
          <a:bodyPr anchor="t"/>
          <a:lstStyle/>
          <a:p>
            <a:r>
              <a:rPr lang="en-US" sz="2000" b="1"/>
              <a:t>PRASHANTH SURESH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910070" y="4154176"/>
            <a:ext cx="2132984" cy="590931"/>
          </a:xfrm>
        </p:spPr>
        <p:txBody>
          <a:bodyPr anchor="t"/>
          <a:lstStyle/>
          <a:p>
            <a:r>
              <a:rPr lang="en-US" sz="2000" b="1"/>
              <a:t>MRINMOY DALAL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168026" y="4783425"/>
            <a:ext cx="1855949" cy="343061"/>
          </a:xfrm>
        </p:spPr>
        <p:txBody>
          <a:bodyPr/>
          <a:lstStyle/>
          <a:p>
            <a:r>
              <a:rPr lang="en-US" sz="1200"/>
              <a:t>VP, Analytics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053807" y="4815255"/>
            <a:ext cx="1845510" cy="343061"/>
          </a:xfrm>
        </p:spPr>
        <p:txBody>
          <a:bodyPr/>
          <a:lstStyle/>
          <a:p>
            <a:r>
              <a:rPr lang="en-US" sz="1200"/>
              <a:t>VP, Marketing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7129" y="4154176"/>
            <a:ext cx="2196619" cy="590931"/>
          </a:xfrm>
        </p:spPr>
        <p:txBody>
          <a:bodyPr anchor="t"/>
          <a:lstStyle/>
          <a:p>
            <a:r>
              <a:rPr lang="en-US" sz="2000" b="1"/>
              <a:t>MEENAKSHI BHAT</a:t>
            </a: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8D9D2AC-4BF4-732A-3789-FAEBB8182E75}"/>
              </a:ext>
            </a:extLst>
          </p:cNvPr>
          <p:cNvSpPr/>
          <p:nvPr/>
        </p:nvSpPr>
        <p:spPr>
          <a:xfrm>
            <a:off x="1487180" y="2847469"/>
            <a:ext cx="1845511" cy="1894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97DDA-BD1E-9DD3-EC96-E20C29DA861F}"/>
              </a:ext>
            </a:extLst>
          </p:cNvPr>
          <p:cNvSpPr/>
          <p:nvPr/>
        </p:nvSpPr>
        <p:spPr>
          <a:xfrm>
            <a:off x="2042342" y="1623714"/>
            <a:ext cx="2346192" cy="2408000"/>
          </a:xfrm>
          <a:prstGeom prst="rect">
            <a:avLst/>
          </a:prstGeom>
          <a:blipFill dpi="0" rotWithShape="1">
            <a:blip r:embed="rId2"/>
            <a:srcRect/>
            <a:stretch>
              <a:fillRect l="-39640" t="-3163" r="-16255" b="-41137"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4591-166F-A3B6-411E-93DE3E86D6FD}"/>
              </a:ext>
            </a:extLst>
          </p:cNvPr>
          <p:cNvSpPr/>
          <p:nvPr/>
        </p:nvSpPr>
        <p:spPr>
          <a:xfrm>
            <a:off x="7803466" y="1623714"/>
            <a:ext cx="2346192" cy="2408000"/>
          </a:xfrm>
          <a:prstGeom prst="rect">
            <a:avLst/>
          </a:prstGeom>
          <a:blipFill dpi="0" rotWithShape="1">
            <a:blip r:embed="rId3"/>
            <a:srcRect/>
            <a:stretch>
              <a:fillRect b="-21000"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98DF8-66C2-3A77-7336-E916D633070D}"/>
              </a:ext>
            </a:extLst>
          </p:cNvPr>
          <p:cNvSpPr txBox="1"/>
          <p:nvPr/>
        </p:nvSpPr>
        <p:spPr>
          <a:xfrm>
            <a:off x="3044456" y="5215685"/>
            <a:ext cx="6103088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lang="en-US" sz="3600" b="1" cap="all" spc="150" baseline="0" dirty="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BAIM ANALYTICA</a:t>
            </a:r>
            <a:endParaRPr lang="en-IN" sz="320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C7677905-52E4-48E1-3047-CD4A143F7E1E}"/>
              </a:ext>
            </a:extLst>
          </p:cNvPr>
          <p:cNvSpPr txBox="1">
            <a:spLocks/>
          </p:cNvSpPr>
          <p:nvPr/>
        </p:nvSpPr>
        <p:spPr>
          <a:xfrm>
            <a:off x="342348" y="381000"/>
            <a:ext cx="8421688" cy="63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MEET THE TEAM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E2391-CAF5-349B-0B6D-53E3277922D4}"/>
              </a:ext>
            </a:extLst>
          </p:cNvPr>
          <p:cNvSpPr/>
          <p:nvPr/>
        </p:nvSpPr>
        <p:spPr>
          <a:xfrm>
            <a:off x="4922904" y="1623714"/>
            <a:ext cx="2346192" cy="2408000"/>
          </a:xfrm>
          <a:prstGeom prst="rect">
            <a:avLst/>
          </a:prstGeom>
          <a:blipFill dpi="0" rotWithShape="1">
            <a:blip r:embed="rId4"/>
            <a:srcRect/>
            <a:stretch>
              <a:fillRect l="-10409" t="-1264" r="-2615" b="-39238"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896" y="2767555"/>
            <a:ext cx="2966207" cy="915887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9C51A9-BFF9-A7F7-13C4-B94ED571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AFB16-91D9-D3F4-EDAC-4D3704F7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B9568-EFB9-1D3B-94DD-327F8D5D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ED54E-1D5E-19FE-90CD-9164B1ED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0257"/>
            <a:ext cx="2664463" cy="638449"/>
          </a:xfrm>
        </p:spPr>
        <p:txBody>
          <a:bodyPr anchor="ctr"/>
          <a:lstStyle/>
          <a:p>
            <a:r>
              <a:rPr lang="en-IN"/>
              <a:t>AGENDA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7E58EC1-8D2F-9E9C-FCA4-EAFB56E5962F}"/>
              </a:ext>
            </a:extLst>
          </p:cNvPr>
          <p:cNvSpPr txBox="1">
            <a:spLocks/>
          </p:cNvSpPr>
          <p:nvPr/>
        </p:nvSpPr>
        <p:spPr>
          <a:xfrm>
            <a:off x="1815016" y="1635755"/>
            <a:ext cx="7726549" cy="431198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Executive Summary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Business Scenario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Analysis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Insights, Actions, Impact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Limitations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Future Prospects</a:t>
            </a:r>
          </a:p>
        </p:txBody>
      </p:sp>
      <p:pic>
        <p:nvPicPr>
          <p:cNvPr id="13" name="Graphic 12" descr="Badge 6 with solid fill">
            <a:extLst>
              <a:ext uri="{FF2B5EF4-FFF2-40B4-BE49-F238E27FC236}">
                <a16:creationId xmlns:a16="http://schemas.microsoft.com/office/drawing/2014/main" id="{D7C0766A-EAE8-F863-B5DE-0367DDC59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935" y="5297190"/>
            <a:ext cx="479497" cy="479497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D9D4727C-C816-2C53-C99F-D7CD850EC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6938" y="2446212"/>
            <a:ext cx="479497" cy="479497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38129B26-7FFD-F844-EAA8-5BA486A35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6938" y="3158957"/>
            <a:ext cx="479497" cy="479497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4D39BC6C-9ED7-75AB-87EE-00074DDDE8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6938" y="3871702"/>
            <a:ext cx="479497" cy="479497"/>
          </a:xfrm>
          <a:prstGeom prst="rect">
            <a:avLst/>
          </a:prstGeom>
        </p:spPr>
      </p:pic>
      <p:pic>
        <p:nvPicPr>
          <p:cNvPr id="21" name="Graphic 20" descr="Badge 1 with solid fill">
            <a:extLst>
              <a:ext uri="{FF2B5EF4-FFF2-40B4-BE49-F238E27FC236}">
                <a16:creationId xmlns:a16="http://schemas.microsoft.com/office/drawing/2014/main" id="{B4174814-36E2-6CE9-6295-C17EB552D2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6936" y="1733467"/>
            <a:ext cx="479497" cy="479497"/>
          </a:xfrm>
          <a:prstGeom prst="rect">
            <a:avLst/>
          </a:prstGeom>
        </p:spPr>
      </p:pic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B80F6AEC-814B-B97E-F76F-A2BFDE0FEB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36938" y="4584447"/>
            <a:ext cx="479497" cy="47949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9362E3-9131-2F3C-678B-3889CF271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-112277" y="-91395"/>
            <a:ext cx="1238250" cy="1328057"/>
          </a:xfrm>
          <a:prstGeom prst="line">
            <a:avLst/>
          </a:prstGeom>
          <a:ln w="317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A88DCE-F3AF-257C-613C-68F5B9A21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-209550" y="-129575"/>
            <a:ext cx="3790950" cy="892177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1A704BA-8214-40F4-BD8D-8719A62A5831}"/>
              </a:ext>
            </a:extLst>
          </p:cNvPr>
          <p:cNvSpPr/>
          <p:nvPr/>
        </p:nvSpPr>
        <p:spPr>
          <a:xfrm>
            <a:off x="3385355" y="4516325"/>
            <a:ext cx="2610978" cy="1786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45CD5D-E52C-E544-C96A-747DAF1A61DF}"/>
              </a:ext>
            </a:extLst>
          </p:cNvPr>
          <p:cNvSpPr txBox="1">
            <a:spLocks/>
          </p:cNvSpPr>
          <p:nvPr/>
        </p:nvSpPr>
        <p:spPr>
          <a:xfrm>
            <a:off x="342348" y="381000"/>
            <a:ext cx="8421688" cy="63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B442E7-EC77-D00B-22C3-DB97ECBCE57C}"/>
              </a:ext>
            </a:extLst>
          </p:cNvPr>
          <p:cNvSpPr/>
          <p:nvPr/>
        </p:nvSpPr>
        <p:spPr>
          <a:xfrm>
            <a:off x="444500" y="1155700"/>
            <a:ext cx="1333500" cy="638449"/>
          </a:xfrm>
          <a:prstGeom prst="rect">
            <a:avLst/>
          </a:prstGeom>
          <a:solidFill>
            <a:srgbClr val="FFBC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1313"/>
            <a:r>
              <a:rPr lang="en-IN" sz="1600" b="1">
                <a:solidFill>
                  <a:schemeClr val="tx1"/>
                </a:solidFill>
              </a:rPr>
              <a:t>Key Question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23471A-A698-15CD-1E63-AB990332CFCA}"/>
              </a:ext>
            </a:extLst>
          </p:cNvPr>
          <p:cNvSpPr/>
          <p:nvPr/>
        </p:nvSpPr>
        <p:spPr>
          <a:xfrm>
            <a:off x="1778000" y="1155700"/>
            <a:ext cx="9969500" cy="638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 should </a:t>
            </a:r>
            <a:r>
              <a:rPr lang="en-IN" sz="1600" b="1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Netflix</a:t>
            </a:r>
            <a:r>
              <a:rPr lang="en-IN" sz="160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strategize it’s </a:t>
            </a:r>
            <a:r>
              <a:rPr lang="en-IN" sz="16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investments on content </a:t>
            </a:r>
            <a:r>
              <a:rPr lang="en-IN" sz="160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 improve it’s subscriber base?</a:t>
            </a:r>
            <a:endParaRPr lang="en-IN" sz="16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F1F89-2DD2-60D9-556B-4848E614ED55}"/>
              </a:ext>
            </a:extLst>
          </p:cNvPr>
          <p:cNvSpPr/>
          <p:nvPr/>
        </p:nvSpPr>
        <p:spPr>
          <a:xfrm>
            <a:off x="6184900" y="1930401"/>
            <a:ext cx="5562600" cy="365126"/>
          </a:xfrm>
          <a:prstGeom prst="rect">
            <a:avLst/>
          </a:prstGeom>
          <a:solidFill>
            <a:srgbClr val="4948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Key Findings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7F2723-0158-4E41-6CC9-7356CBC8602E}"/>
              </a:ext>
            </a:extLst>
          </p:cNvPr>
          <p:cNvSpPr/>
          <p:nvPr/>
        </p:nvSpPr>
        <p:spPr>
          <a:xfrm>
            <a:off x="6184900" y="2295526"/>
            <a:ext cx="5562600" cy="2083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598233-4841-121F-29CD-39DF38631E03}"/>
              </a:ext>
            </a:extLst>
          </p:cNvPr>
          <p:cNvSpPr/>
          <p:nvPr/>
        </p:nvSpPr>
        <p:spPr>
          <a:xfrm>
            <a:off x="444500" y="4173889"/>
            <a:ext cx="2752288" cy="365126"/>
          </a:xfrm>
          <a:prstGeom prst="rect">
            <a:avLst/>
          </a:prstGeom>
          <a:solidFill>
            <a:srgbClr val="0C6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Recommendations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DF4601-FA3F-F412-9673-A4111C697DD3}"/>
              </a:ext>
            </a:extLst>
          </p:cNvPr>
          <p:cNvSpPr/>
          <p:nvPr/>
        </p:nvSpPr>
        <p:spPr>
          <a:xfrm>
            <a:off x="444500" y="4539015"/>
            <a:ext cx="2752288" cy="1763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67BCC2-3E02-ABC5-E838-0B31E97C7AF5}"/>
              </a:ext>
            </a:extLst>
          </p:cNvPr>
          <p:cNvSpPr/>
          <p:nvPr/>
        </p:nvSpPr>
        <p:spPr>
          <a:xfrm>
            <a:off x="6184900" y="4506903"/>
            <a:ext cx="5562600" cy="3651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Future Prospects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964B15-1351-98A9-29B0-C8CFB400722F}"/>
              </a:ext>
            </a:extLst>
          </p:cNvPr>
          <p:cNvSpPr/>
          <p:nvPr/>
        </p:nvSpPr>
        <p:spPr>
          <a:xfrm>
            <a:off x="6184900" y="4872029"/>
            <a:ext cx="5562600" cy="143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BB719-ECEB-2111-B1A1-F828F456C794}"/>
              </a:ext>
            </a:extLst>
          </p:cNvPr>
          <p:cNvSpPr/>
          <p:nvPr/>
        </p:nvSpPr>
        <p:spPr>
          <a:xfrm>
            <a:off x="447995" y="1934727"/>
            <a:ext cx="5562600" cy="365126"/>
          </a:xfrm>
          <a:prstGeom prst="rect">
            <a:avLst/>
          </a:prstGeom>
          <a:solidFill>
            <a:srgbClr val="2763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Challenges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611D4D-5D7A-8A48-A702-10177CF474E3}"/>
              </a:ext>
            </a:extLst>
          </p:cNvPr>
          <p:cNvSpPr/>
          <p:nvPr/>
        </p:nvSpPr>
        <p:spPr>
          <a:xfrm>
            <a:off x="447995" y="2299853"/>
            <a:ext cx="5562600" cy="178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pic>
        <p:nvPicPr>
          <p:cNvPr id="70" name="Graphic 69" descr="Treasure chest with solid fill">
            <a:extLst>
              <a:ext uri="{FF2B5EF4-FFF2-40B4-BE49-F238E27FC236}">
                <a16:creationId xmlns:a16="http://schemas.microsoft.com/office/drawing/2014/main" id="{453BAD25-0F7B-BC8E-6B19-07434C383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774" y="4789478"/>
            <a:ext cx="496642" cy="49664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B41BEBD-BCBE-F4EC-529F-FD572D392F51}"/>
              </a:ext>
            </a:extLst>
          </p:cNvPr>
          <p:cNvSpPr txBox="1"/>
          <p:nvPr/>
        </p:nvSpPr>
        <p:spPr>
          <a:xfrm>
            <a:off x="1166416" y="4806967"/>
            <a:ext cx="1920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/>
              <a:t>Invest more into original TV show content</a:t>
            </a:r>
            <a:endParaRPr lang="en-IN" sz="1200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FAF150-DE3D-F5A6-017D-97D6DE25C487}"/>
              </a:ext>
            </a:extLst>
          </p:cNvPr>
          <p:cNvSpPr txBox="1"/>
          <p:nvPr/>
        </p:nvSpPr>
        <p:spPr>
          <a:xfrm>
            <a:off x="3963172" y="4610612"/>
            <a:ext cx="2033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/>
              <a:t>For every new TV introduced </a:t>
            </a:r>
            <a:r>
              <a:rPr lang="en-IN" sz="1200">
                <a:sym typeface="Wingdings" panose="05000000000000000000" pitchFamily="2" charset="2"/>
              </a:rPr>
              <a:t> 0.7</a:t>
            </a:r>
            <a:r>
              <a:rPr lang="en-IN" sz="1200"/>
              <a:t>% increase in subscriber count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A3DE3-5E7A-F7D2-E328-5F5CAE19FA56}"/>
              </a:ext>
            </a:extLst>
          </p:cNvPr>
          <p:cNvSpPr txBox="1"/>
          <p:nvPr/>
        </p:nvSpPr>
        <p:spPr>
          <a:xfrm>
            <a:off x="1166416" y="5379134"/>
            <a:ext cx="1800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/>
              <a:t>License TV shows that have longer runs (more than one season)</a:t>
            </a:r>
            <a:endParaRPr lang="en-IN" sz="1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34A48AE-CA2A-DAB5-FED0-2AF34F527881}"/>
              </a:ext>
            </a:extLst>
          </p:cNvPr>
          <p:cNvSpPr txBox="1"/>
          <p:nvPr/>
        </p:nvSpPr>
        <p:spPr>
          <a:xfrm>
            <a:off x="3926744" y="2412032"/>
            <a:ext cx="1988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Increasing competition </a:t>
            </a:r>
            <a:r>
              <a:rPr lang="en-US" sz="1200">
                <a:solidFill>
                  <a:schemeClr val="tx1"/>
                </a:solidFill>
              </a:rPr>
              <a:t>from companies such as Disney+ and Amazon</a:t>
            </a:r>
            <a:endParaRPr lang="en-IN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4C1E14-1D52-954C-E02A-ED26570BE74D}"/>
              </a:ext>
            </a:extLst>
          </p:cNvPr>
          <p:cNvSpPr txBox="1"/>
          <p:nvPr/>
        </p:nvSpPr>
        <p:spPr>
          <a:xfrm>
            <a:off x="1249967" y="2412032"/>
            <a:ext cx="1988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Subscriptions</a:t>
            </a:r>
            <a:r>
              <a:rPr lang="en-US" sz="1200">
                <a:solidFill>
                  <a:schemeClr val="tx1"/>
                </a:solidFill>
              </a:rPr>
              <a:t> based business model. No other significant revenue streams</a:t>
            </a:r>
            <a:endParaRPr lang="en-IN" sz="1200">
              <a:solidFill>
                <a:schemeClr val="tx1"/>
              </a:solidFill>
            </a:endParaRPr>
          </a:p>
        </p:txBody>
      </p:sp>
      <p:pic>
        <p:nvPicPr>
          <p:cNvPr id="112" name="Graphic 111" descr="Flying Money with solid fill">
            <a:extLst>
              <a:ext uri="{FF2B5EF4-FFF2-40B4-BE49-F238E27FC236}">
                <a16:creationId xmlns:a16="http://schemas.microsoft.com/office/drawing/2014/main" id="{A7367C7E-B9B3-9074-2294-7F894408F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646" y="5276324"/>
            <a:ext cx="621748" cy="62174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481AE26-6500-CE82-3154-028980873F0D}"/>
              </a:ext>
            </a:extLst>
          </p:cNvPr>
          <p:cNvSpPr txBox="1"/>
          <p:nvPr/>
        </p:nvSpPr>
        <p:spPr>
          <a:xfrm>
            <a:off x="6915827" y="4981484"/>
            <a:ext cx="2050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A/B testing to ascertain if changing the ratio of movies to tv shows in the content library has an impact on the subscriber base</a:t>
            </a:r>
            <a:endParaRPr lang="en-IN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93ADFC-BE83-9610-6340-6ADE5E60E12A}"/>
              </a:ext>
            </a:extLst>
          </p:cNvPr>
          <p:cNvSpPr txBox="1"/>
          <p:nvPr/>
        </p:nvSpPr>
        <p:spPr>
          <a:xfrm>
            <a:off x="9579611" y="5051850"/>
            <a:ext cx="21484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Based on the search patterns and overall interest in kind of content, determine the best time to add older titles to the content library</a:t>
            </a:r>
            <a:endParaRPr lang="en-IN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30BF7-836F-411B-9A1E-5A367EB5CD4C}"/>
              </a:ext>
            </a:extLst>
          </p:cNvPr>
          <p:cNvSpPr txBox="1"/>
          <p:nvPr/>
        </p:nvSpPr>
        <p:spPr>
          <a:xfrm>
            <a:off x="6775755" y="3622124"/>
            <a:ext cx="1988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Only 29% of the TV shows on Netflix is original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96978-30C2-120A-CC4D-442806414F45}"/>
              </a:ext>
            </a:extLst>
          </p:cNvPr>
          <p:cNvSpPr txBox="1"/>
          <p:nvPr/>
        </p:nvSpPr>
        <p:spPr>
          <a:xfrm>
            <a:off x="6775755" y="2377007"/>
            <a:ext cx="1988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Strong correlation between number of tv shows and number of subscribers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F541-F9A8-AD90-0122-AD4EEFCE7986}"/>
              </a:ext>
            </a:extLst>
          </p:cNvPr>
          <p:cNvSpPr txBox="1"/>
          <p:nvPr/>
        </p:nvSpPr>
        <p:spPr>
          <a:xfrm>
            <a:off x="9509172" y="2472423"/>
            <a:ext cx="1988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Netflix’s exclusive original content has a higher rating when compared to content on other platforms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D2967-571C-7BE7-076E-3D294A13B2FD}"/>
              </a:ext>
            </a:extLst>
          </p:cNvPr>
          <p:cNvSpPr txBox="1"/>
          <p:nvPr/>
        </p:nvSpPr>
        <p:spPr>
          <a:xfrm>
            <a:off x="9509172" y="3354184"/>
            <a:ext cx="1988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Mean rating of shows with more that one season is higher than those with just one season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4DC40-08C8-7EE4-945C-F7951057A1BC}"/>
              </a:ext>
            </a:extLst>
          </p:cNvPr>
          <p:cNvSpPr txBox="1"/>
          <p:nvPr/>
        </p:nvSpPr>
        <p:spPr>
          <a:xfrm>
            <a:off x="6775755" y="3091867"/>
            <a:ext cx="1988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TV shows account for only 30% of the library on Netflix</a:t>
            </a:r>
          </a:p>
        </p:txBody>
      </p:sp>
      <p:pic>
        <p:nvPicPr>
          <p:cNvPr id="9" name="Graphic 8" descr="Scatterplot with solid fill">
            <a:extLst>
              <a:ext uri="{FF2B5EF4-FFF2-40B4-BE49-F238E27FC236}">
                <a16:creationId xmlns:a16="http://schemas.microsoft.com/office/drawing/2014/main" id="{F7B759BA-B7A0-59D4-747B-3E72AEBC9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090" y="2469340"/>
            <a:ext cx="461665" cy="461665"/>
          </a:xfrm>
          <a:prstGeom prst="rect">
            <a:avLst/>
          </a:prstGeom>
        </p:spPr>
      </p:pic>
      <p:pic>
        <p:nvPicPr>
          <p:cNvPr id="14" name="Graphic 13" descr="Normal Distribution with solid fill">
            <a:extLst>
              <a:ext uri="{FF2B5EF4-FFF2-40B4-BE49-F238E27FC236}">
                <a16:creationId xmlns:a16="http://schemas.microsoft.com/office/drawing/2014/main" id="{B383839B-7149-764D-4BC5-A17C5F965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8369" y="3091867"/>
            <a:ext cx="461665" cy="461665"/>
          </a:xfrm>
          <a:prstGeom prst="rect">
            <a:avLst/>
          </a:prstGeom>
        </p:spPr>
      </p:pic>
      <p:pic>
        <p:nvPicPr>
          <p:cNvPr id="16" name="Graphic 15" descr="Right Brain with solid fill">
            <a:extLst>
              <a:ext uri="{FF2B5EF4-FFF2-40B4-BE49-F238E27FC236}">
                <a16:creationId xmlns:a16="http://schemas.microsoft.com/office/drawing/2014/main" id="{C8853551-5AA7-6BA3-92C5-8DC02A7016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61633" y="3716689"/>
            <a:ext cx="457200" cy="457200"/>
          </a:xfrm>
          <a:prstGeom prst="rect">
            <a:avLst/>
          </a:prstGeom>
        </p:spPr>
      </p:pic>
      <p:pic>
        <p:nvPicPr>
          <p:cNvPr id="18" name="Graphic 17" descr="Exponential Graph with solid fill">
            <a:extLst>
              <a:ext uri="{FF2B5EF4-FFF2-40B4-BE49-F238E27FC236}">
                <a16:creationId xmlns:a16="http://schemas.microsoft.com/office/drawing/2014/main" id="{E327C6DB-3257-6674-F91B-9350C5B4C6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8292" y="2572184"/>
            <a:ext cx="461665" cy="461665"/>
          </a:xfrm>
          <a:prstGeom prst="rect">
            <a:avLst/>
          </a:prstGeom>
        </p:spPr>
      </p:pic>
      <p:pic>
        <p:nvPicPr>
          <p:cNvPr id="20" name="Graphic 19" descr="Bar graph with upward trend with solid fill">
            <a:extLst>
              <a:ext uri="{FF2B5EF4-FFF2-40B4-BE49-F238E27FC236}">
                <a16:creationId xmlns:a16="http://schemas.microsoft.com/office/drawing/2014/main" id="{6DA45DE6-F20A-06CE-6E53-E2FDB187E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28733" y="3486707"/>
            <a:ext cx="461665" cy="46166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C01776C-BEF5-ABAC-8759-49417F6FA3BA}"/>
              </a:ext>
            </a:extLst>
          </p:cNvPr>
          <p:cNvGrpSpPr/>
          <p:nvPr/>
        </p:nvGrpSpPr>
        <p:grpSpPr>
          <a:xfrm>
            <a:off x="557337" y="2464243"/>
            <a:ext cx="664589" cy="541909"/>
            <a:chOff x="1778993" y="2940282"/>
            <a:chExt cx="664589" cy="541909"/>
          </a:xfrm>
        </p:grpSpPr>
        <p:pic>
          <p:nvPicPr>
            <p:cNvPr id="22" name="Graphic 21" descr="Coins outline">
              <a:extLst>
                <a:ext uri="{FF2B5EF4-FFF2-40B4-BE49-F238E27FC236}">
                  <a16:creationId xmlns:a16="http://schemas.microsoft.com/office/drawing/2014/main" id="{5E46B093-67BF-A037-EFA7-016AD8CDF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984729" y="3023338"/>
              <a:ext cx="458853" cy="458853"/>
            </a:xfrm>
            <a:prstGeom prst="rect">
              <a:avLst/>
            </a:prstGeom>
          </p:spPr>
        </p:pic>
        <p:pic>
          <p:nvPicPr>
            <p:cNvPr id="24" name="Graphic 23" descr="Dollar with solid fill">
              <a:extLst>
                <a:ext uri="{FF2B5EF4-FFF2-40B4-BE49-F238E27FC236}">
                  <a16:creationId xmlns:a16="http://schemas.microsoft.com/office/drawing/2014/main" id="{32880B61-7E19-A24D-ABEC-2058A01E6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778993" y="2940282"/>
              <a:ext cx="458853" cy="458853"/>
            </a:xfrm>
            <a:prstGeom prst="rect">
              <a:avLst/>
            </a:prstGeom>
          </p:spPr>
        </p:pic>
      </p:grpSp>
      <p:pic>
        <p:nvPicPr>
          <p:cNvPr id="27" name="Graphic 26" descr="Competition with solid fill">
            <a:extLst>
              <a:ext uri="{FF2B5EF4-FFF2-40B4-BE49-F238E27FC236}">
                <a16:creationId xmlns:a16="http://schemas.microsoft.com/office/drawing/2014/main" id="{D780A8BD-50D5-DA49-FA05-C87BF2829AE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85355" y="2469306"/>
            <a:ext cx="531782" cy="5317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FF8B7AA-DE19-E089-6F0B-E56374D1B9E6}"/>
              </a:ext>
            </a:extLst>
          </p:cNvPr>
          <p:cNvSpPr txBox="1"/>
          <p:nvPr/>
        </p:nvSpPr>
        <p:spPr>
          <a:xfrm>
            <a:off x="3926744" y="3249308"/>
            <a:ext cx="1988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Consumers holding on to their money owing to </a:t>
            </a:r>
            <a:r>
              <a:rPr lang="en-US" sz="1200" b="1">
                <a:solidFill>
                  <a:schemeClr val="tx1"/>
                </a:solidFill>
              </a:rPr>
              <a:t>price hike and rising inflation</a:t>
            </a:r>
            <a:endParaRPr lang="en-IN" sz="12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193682-6DA7-F626-8C36-73F396250B28}"/>
              </a:ext>
            </a:extLst>
          </p:cNvPr>
          <p:cNvSpPr txBox="1"/>
          <p:nvPr/>
        </p:nvSpPr>
        <p:spPr>
          <a:xfrm>
            <a:off x="1249967" y="3249308"/>
            <a:ext cx="1988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Crackdown on password sharing</a:t>
            </a:r>
            <a:r>
              <a:rPr lang="en-US" sz="1200">
                <a:solidFill>
                  <a:schemeClr val="tx1"/>
                </a:solidFill>
              </a:rPr>
              <a:t> resulted in bleeding subscriber count</a:t>
            </a:r>
            <a:endParaRPr lang="en-IN" sz="1200">
              <a:solidFill>
                <a:schemeClr val="tx1"/>
              </a:solidFill>
            </a:endParaRPr>
          </a:p>
        </p:txBody>
      </p:sp>
      <p:pic>
        <p:nvPicPr>
          <p:cNvPr id="43" name="Graphic 42" descr="Downward trend graph with solid fill">
            <a:extLst>
              <a:ext uri="{FF2B5EF4-FFF2-40B4-BE49-F238E27FC236}">
                <a16:creationId xmlns:a16="http://schemas.microsoft.com/office/drawing/2014/main" id="{6519EB0A-F00A-7F48-233B-7760DD1214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0144" y="3306582"/>
            <a:ext cx="531782" cy="531782"/>
          </a:xfrm>
          <a:prstGeom prst="rect">
            <a:avLst/>
          </a:prstGeom>
        </p:spPr>
      </p:pic>
      <p:pic>
        <p:nvPicPr>
          <p:cNvPr id="47" name="Graphic 46" descr="Shield Cross outline">
            <a:extLst>
              <a:ext uri="{FF2B5EF4-FFF2-40B4-BE49-F238E27FC236}">
                <a16:creationId xmlns:a16="http://schemas.microsoft.com/office/drawing/2014/main" id="{8A4957CC-5C92-82CB-9803-36EC892C068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85354" y="3306582"/>
            <a:ext cx="531783" cy="531783"/>
          </a:xfrm>
          <a:prstGeom prst="rect">
            <a:avLst/>
          </a:prstGeom>
        </p:spPr>
      </p:pic>
      <p:pic>
        <p:nvPicPr>
          <p:cNvPr id="49" name="Graphic 48" descr="Performance Curtains with solid fill">
            <a:extLst>
              <a:ext uri="{FF2B5EF4-FFF2-40B4-BE49-F238E27FC236}">
                <a16:creationId xmlns:a16="http://schemas.microsoft.com/office/drawing/2014/main" id="{659F376E-3877-90F2-B891-2847DF0C283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9774" y="5453978"/>
            <a:ext cx="496643" cy="4966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8539B70-0274-5F2E-1B02-9C1D6B6E3888}"/>
              </a:ext>
            </a:extLst>
          </p:cNvPr>
          <p:cNvSpPr/>
          <p:nvPr/>
        </p:nvSpPr>
        <p:spPr>
          <a:xfrm>
            <a:off x="3378169" y="4176151"/>
            <a:ext cx="2628932" cy="365126"/>
          </a:xfrm>
          <a:prstGeom prst="rect">
            <a:avLst/>
          </a:prstGeom>
          <a:solidFill>
            <a:srgbClr val="DF66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Impact</a:t>
            </a:r>
          </a:p>
        </p:txBody>
      </p:sp>
      <p:pic>
        <p:nvPicPr>
          <p:cNvPr id="63" name="Graphic 62" descr="Books on shelf with solid fill">
            <a:extLst>
              <a:ext uri="{FF2B5EF4-FFF2-40B4-BE49-F238E27FC236}">
                <a16:creationId xmlns:a16="http://schemas.microsoft.com/office/drawing/2014/main" id="{038B48C0-E480-4D56-BEC5-AF82556D01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903137" y="5194398"/>
            <a:ext cx="719099" cy="719099"/>
          </a:xfrm>
          <a:prstGeom prst="rect">
            <a:avLst/>
          </a:prstGeom>
        </p:spPr>
      </p:pic>
      <p:pic>
        <p:nvPicPr>
          <p:cNvPr id="66" name="Graphic 65" descr="Bullseye with solid fill">
            <a:extLst>
              <a:ext uri="{FF2B5EF4-FFF2-40B4-BE49-F238E27FC236}">
                <a16:creationId xmlns:a16="http://schemas.microsoft.com/office/drawing/2014/main" id="{A5C0AF54-1B31-DB58-E08B-95DCDDA420A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82294" y="4691325"/>
            <a:ext cx="484903" cy="48490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D4C4AF0-5E1F-8906-5FA7-1AC5CCE45133}"/>
              </a:ext>
            </a:extLst>
          </p:cNvPr>
          <p:cNvSpPr txBox="1"/>
          <p:nvPr/>
        </p:nvSpPr>
        <p:spPr>
          <a:xfrm>
            <a:off x="3934779" y="5453978"/>
            <a:ext cx="2033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/>
              <a:t>Unit increase in critic score </a:t>
            </a:r>
            <a:r>
              <a:rPr lang="en-IN" sz="1200">
                <a:sym typeface="Wingdings" panose="05000000000000000000" pitchFamily="2" charset="2"/>
              </a:rPr>
              <a:t> 0.52</a:t>
            </a:r>
            <a:r>
              <a:rPr lang="en-IN" sz="1200"/>
              <a:t>% increase in subscriber count</a:t>
            </a:r>
          </a:p>
        </p:txBody>
      </p:sp>
      <p:pic>
        <p:nvPicPr>
          <p:cNvPr id="69" name="Graphic 68" descr="Anger Symbol with solid fill">
            <a:extLst>
              <a:ext uri="{FF2B5EF4-FFF2-40B4-BE49-F238E27FC236}">
                <a16:creationId xmlns:a16="http://schemas.microsoft.com/office/drawing/2014/main" id="{E31E27E8-2F61-3F4C-914E-0909B9EB6B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76674" y="5524660"/>
            <a:ext cx="484903" cy="484903"/>
          </a:xfrm>
          <a:prstGeom prst="rect">
            <a:avLst/>
          </a:prstGeom>
        </p:spPr>
      </p:pic>
      <p:pic>
        <p:nvPicPr>
          <p:cNvPr id="72" name="Picture 2" descr="THE NEW NETFLIX LOGO PNG FOR 2023">
            <a:extLst>
              <a:ext uri="{FF2B5EF4-FFF2-40B4-BE49-F238E27FC236}">
                <a16:creationId xmlns:a16="http://schemas.microsoft.com/office/drawing/2014/main" id="{BC6F204F-6528-8392-B8FB-E7917B9C5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8" t="23768" r="22937" b="23594"/>
          <a:stretch/>
        </p:blipFill>
        <p:spPr bwMode="auto">
          <a:xfrm>
            <a:off x="573317" y="1280958"/>
            <a:ext cx="221309" cy="38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Business CONTEXT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B61198-C642-3D17-595C-A6BA40202F10}"/>
              </a:ext>
            </a:extLst>
          </p:cNvPr>
          <p:cNvSpPr txBox="1"/>
          <p:nvPr/>
        </p:nvSpPr>
        <p:spPr>
          <a:xfrm rot="18057267">
            <a:off x="4533730" y="1722608"/>
            <a:ext cx="1773622" cy="1230292"/>
          </a:xfrm>
          <a:prstGeom prst="rect">
            <a:avLst/>
          </a:prstGeom>
          <a:noFill/>
        </p:spPr>
        <p:txBody>
          <a:bodyPr wrap="square" lIns="0" rIns="0" rtlCol="0" anchor="b">
            <a:prstTxWarp prst="textArchDown">
              <a:avLst>
                <a:gd name="adj" fmla="val 693762"/>
              </a:avLst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" panose="020B0606030504020204" pitchFamily="34" charset="0"/>
                <a:cs typeface="Open Sans" panose="020B0606030504020204" pitchFamily="34" charset="0"/>
              </a:rPr>
              <a:t>Threat of New Entrants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888723-C0E0-6F79-B468-0BFB6B77FE4A}"/>
              </a:ext>
            </a:extLst>
          </p:cNvPr>
          <p:cNvSpPr txBox="1">
            <a:spLocks/>
          </p:cNvSpPr>
          <p:nvPr/>
        </p:nvSpPr>
        <p:spPr>
          <a:xfrm>
            <a:off x="428897" y="1238997"/>
            <a:ext cx="6924403" cy="24919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/>
              <a:t>Netflix</a:t>
            </a:r>
            <a:r>
              <a:rPr lang="en-US" sz="1600"/>
              <a:t> is one of the world's leading entertainment services with </a:t>
            </a:r>
            <a:r>
              <a:rPr lang="en-US" sz="1600" b="1"/>
              <a:t>more than 220 </a:t>
            </a:r>
            <a:r>
              <a:rPr lang="en-US" sz="1600"/>
              <a:t>million paid memberships in over </a:t>
            </a:r>
            <a:r>
              <a:rPr lang="en-US" sz="1600" b="1"/>
              <a:t>190</a:t>
            </a:r>
            <a:r>
              <a:rPr lang="en-US" sz="1600"/>
              <a:t> countries enjoying TV shows, movies, documentaries, feature films across a wide range of genres and languages. </a:t>
            </a:r>
            <a:r>
              <a:rPr lang="en-US" sz="1600" b="1">
                <a:solidFill>
                  <a:srgbClr val="000000"/>
                </a:solidFill>
              </a:rPr>
              <a:t> </a:t>
            </a:r>
            <a:r>
              <a:rPr lang="en-US" sz="1600">
                <a:solidFill>
                  <a:srgbClr val="000000"/>
                </a:solidFill>
              </a:rPr>
              <a:t> 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solidFill>
                  <a:srgbClr val="000000"/>
                </a:solidFill>
              </a:rPr>
              <a:t>In </a:t>
            </a:r>
            <a:r>
              <a:rPr lang="en-US" sz="1600" b="1">
                <a:solidFill>
                  <a:srgbClr val="000000"/>
                </a:solidFill>
              </a:rPr>
              <a:t>Q2 of 2022</a:t>
            </a:r>
            <a:r>
              <a:rPr lang="en-US" sz="1600">
                <a:solidFill>
                  <a:srgbClr val="000000"/>
                </a:solidFill>
              </a:rPr>
              <a:t>, Netflix </a:t>
            </a:r>
            <a:r>
              <a:rPr lang="en-US" sz="1600" b="1">
                <a:solidFill>
                  <a:srgbClr val="000000"/>
                </a:solidFill>
              </a:rPr>
              <a:t>lost</a:t>
            </a:r>
            <a:r>
              <a:rPr lang="en-US" sz="1600">
                <a:solidFill>
                  <a:srgbClr val="000000"/>
                </a:solidFill>
              </a:rPr>
              <a:t> more than </a:t>
            </a:r>
            <a:r>
              <a:rPr lang="en-US" sz="1600" b="1">
                <a:solidFill>
                  <a:srgbClr val="000000"/>
                </a:solidFill>
              </a:rPr>
              <a:t>970K</a:t>
            </a:r>
            <a:r>
              <a:rPr lang="en-US" sz="1600">
                <a:solidFill>
                  <a:srgbClr val="000000"/>
                </a:solidFill>
              </a:rPr>
              <a:t> users resulting in a subscribing count of </a:t>
            </a:r>
            <a:r>
              <a:rPr lang="en-US" sz="1600" b="1">
                <a:solidFill>
                  <a:srgbClr val="000000"/>
                </a:solidFill>
              </a:rPr>
              <a:t>221M</a:t>
            </a:r>
            <a:r>
              <a:rPr lang="en-US" sz="1600">
                <a:solidFill>
                  <a:srgbClr val="000000"/>
                </a:solidFill>
              </a:rPr>
              <a:t>. 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</a:rPr>
              <a:t>Stock</a:t>
            </a:r>
            <a:r>
              <a:rPr lang="en-US" sz="1600">
                <a:solidFill>
                  <a:srgbClr val="000000"/>
                </a:solidFill>
              </a:rPr>
              <a:t> hit an all-time </a:t>
            </a:r>
            <a:r>
              <a:rPr lang="en-US" sz="1600" b="1">
                <a:solidFill>
                  <a:srgbClr val="000000"/>
                </a:solidFill>
              </a:rPr>
              <a:t>low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>
                <a:solidFill>
                  <a:srgbClr val="000000"/>
                </a:solidFill>
              </a:rPr>
              <a:t>Increased competition </a:t>
            </a:r>
            <a:r>
              <a:rPr lang="en-US" sz="1600">
                <a:solidFill>
                  <a:srgbClr val="000000"/>
                </a:solidFill>
              </a:rPr>
              <a:t>from newer players like Disney Plus, and Hulu</a:t>
            </a:r>
            <a:endParaRPr lang="en-IN"/>
          </a:p>
        </p:txBody>
      </p:sp>
      <p:graphicFrame>
        <p:nvGraphicFramePr>
          <p:cNvPr id="4" name="Chart 6">
            <a:extLst>
              <a:ext uri="{FF2B5EF4-FFF2-40B4-BE49-F238E27FC236}">
                <a16:creationId xmlns:a16="http://schemas.microsoft.com/office/drawing/2014/main" id="{C2899F7B-C267-2B37-7719-527A92827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510495"/>
              </p:ext>
            </p:extLst>
          </p:nvPr>
        </p:nvGraphicFramePr>
        <p:xfrm>
          <a:off x="7553325" y="1088581"/>
          <a:ext cx="4401910" cy="285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DCE9A7-52F5-1F02-A247-618D88510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863043"/>
              </p:ext>
            </p:extLst>
          </p:nvPr>
        </p:nvGraphicFramePr>
        <p:xfrm>
          <a:off x="428896" y="4096023"/>
          <a:ext cx="6915217" cy="226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331287-5498-C962-FAE6-69C7F61FEBC2}"/>
              </a:ext>
            </a:extLst>
          </p:cNvPr>
          <p:cNvSpPr/>
          <p:nvPr/>
        </p:nvSpPr>
        <p:spPr>
          <a:xfrm>
            <a:off x="419711" y="1088582"/>
            <a:ext cx="6924403" cy="2857026"/>
          </a:xfrm>
          <a:prstGeom prst="roundRect">
            <a:avLst>
              <a:gd name="adj" fmla="val 4011"/>
            </a:avLst>
          </a:prstGeom>
          <a:noFill/>
          <a:ln>
            <a:solidFill>
              <a:srgbClr val="27637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C9E3700-FEC7-DD92-6027-27D47A3C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714" y="4061500"/>
            <a:ext cx="4735285" cy="2795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48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74928" y="6356350"/>
            <a:ext cx="2743200" cy="365125"/>
          </a:xfrm>
        </p:spPr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482180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1825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D53E-E53F-B47D-30AA-B9B7A9546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ANALYSIS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416307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PROCESSING PIPELINE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0D5B4FF-CEE5-6FBC-BB46-18B813890481}"/>
              </a:ext>
            </a:extLst>
          </p:cNvPr>
          <p:cNvGrpSpPr/>
          <p:nvPr/>
        </p:nvGrpSpPr>
        <p:grpSpPr>
          <a:xfrm>
            <a:off x="563880" y="2000868"/>
            <a:ext cx="11064240" cy="2856264"/>
            <a:chOff x="563880" y="1866253"/>
            <a:chExt cx="11064240" cy="2856264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B7024DE-6C89-96A3-32A7-BF4F9E57CDC5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" y="3395075"/>
              <a:ext cx="11064240" cy="0"/>
            </a:xfrm>
            <a:prstGeom prst="straightConnector1">
              <a:avLst/>
            </a:prstGeom>
            <a:ln w="92075" cmpd="tri">
              <a:solidFill>
                <a:schemeClr val="tx1"/>
              </a:solidFill>
              <a:headEnd type="oval" w="sm" len="sm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FBA8B8B-6ECA-F18D-0B79-C76B62A597E9}"/>
                </a:ext>
              </a:extLst>
            </p:cNvPr>
            <p:cNvSpPr/>
            <p:nvPr/>
          </p:nvSpPr>
          <p:spPr>
            <a:xfrm>
              <a:off x="2986100" y="3111477"/>
              <a:ext cx="1578808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3115F89-8EC7-201A-E455-BEF6F3736D8A}"/>
                </a:ext>
              </a:extLst>
            </p:cNvPr>
            <p:cNvSpPr/>
            <p:nvPr/>
          </p:nvSpPr>
          <p:spPr>
            <a:xfrm>
              <a:off x="5133937" y="3111477"/>
              <a:ext cx="1578808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8E10213-7449-66BA-8B8B-1E7BF08C280F}"/>
                </a:ext>
              </a:extLst>
            </p:cNvPr>
            <p:cNvSpPr/>
            <p:nvPr/>
          </p:nvSpPr>
          <p:spPr>
            <a:xfrm>
              <a:off x="7265027" y="3111477"/>
              <a:ext cx="1578808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88614DC-DC66-35D1-7662-2D6D0279969D}"/>
                </a:ext>
              </a:extLst>
            </p:cNvPr>
            <p:cNvSpPr/>
            <p:nvPr/>
          </p:nvSpPr>
          <p:spPr>
            <a:xfrm>
              <a:off x="9392307" y="3111477"/>
              <a:ext cx="1578808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FB4E232-4DB1-FDA8-5640-5F50CAC264A0}"/>
                </a:ext>
              </a:extLst>
            </p:cNvPr>
            <p:cNvSpPr/>
            <p:nvPr/>
          </p:nvSpPr>
          <p:spPr>
            <a:xfrm>
              <a:off x="854943" y="3111477"/>
              <a:ext cx="1578808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Google Shape;562;p26">
              <a:extLst>
                <a:ext uri="{FF2B5EF4-FFF2-40B4-BE49-F238E27FC236}">
                  <a16:creationId xmlns:a16="http://schemas.microsoft.com/office/drawing/2014/main" id="{467FC187-0630-6BD9-2F2E-D34B2EFA9952}"/>
                </a:ext>
              </a:extLst>
            </p:cNvPr>
            <p:cNvSpPr/>
            <p:nvPr/>
          </p:nvSpPr>
          <p:spPr>
            <a:xfrm>
              <a:off x="7256689" y="2337971"/>
              <a:ext cx="1595484" cy="2384546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4" name="Google Shape;562;p26">
              <a:extLst>
                <a:ext uri="{FF2B5EF4-FFF2-40B4-BE49-F238E27FC236}">
                  <a16:creationId xmlns:a16="http://schemas.microsoft.com/office/drawing/2014/main" id="{4051E731-A201-600C-16CC-5D8F8428A4C5}"/>
                </a:ext>
              </a:extLst>
            </p:cNvPr>
            <p:cNvSpPr/>
            <p:nvPr/>
          </p:nvSpPr>
          <p:spPr>
            <a:xfrm>
              <a:off x="846606" y="2337971"/>
              <a:ext cx="1595483" cy="2384546"/>
            </a:xfrm>
            <a:prstGeom prst="roundRect">
              <a:avLst/>
            </a:prstGeom>
            <a:solidFill>
              <a:srgbClr val="FFBABA">
                <a:alpha val="50000"/>
              </a:srgbClr>
            </a:solidFill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6" name="Google Shape;567;p26">
              <a:extLst>
                <a:ext uri="{FF2B5EF4-FFF2-40B4-BE49-F238E27FC236}">
                  <a16:creationId xmlns:a16="http://schemas.microsoft.com/office/drawing/2014/main" id="{682A713E-81ED-3F54-4621-B9D0106B288A}"/>
                </a:ext>
              </a:extLst>
            </p:cNvPr>
            <p:cNvSpPr txBox="1"/>
            <p:nvPr/>
          </p:nvSpPr>
          <p:spPr>
            <a:xfrm>
              <a:off x="846538" y="3761955"/>
              <a:ext cx="1595619" cy="582393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568;p26">
              <a:extLst>
                <a:ext uri="{FF2B5EF4-FFF2-40B4-BE49-F238E27FC236}">
                  <a16:creationId xmlns:a16="http://schemas.microsoft.com/office/drawing/2014/main" id="{A82B7BC6-993E-14A7-02F6-2347AD841F0F}"/>
                </a:ext>
              </a:extLst>
            </p:cNvPr>
            <p:cNvSpPr txBox="1"/>
            <p:nvPr/>
          </p:nvSpPr>
          <p:spPr>
            <a:xfrm>
              <a:off x="846538" y="2825211"/>
              <a:ext cx="1595619" cy="467744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Fira Sans Extra Condensed Medium"/>
                  <a:cs typeface="Fira Sans Extra Condensed Medium"/>
                  <a:sym typeface="Fira Sans Extra Condensed Medium"/>
                </a:rPr>
                <a:t>COLLECTION</a:t>
              </a:r>
            </a:p>
          </p:txBody>
        </p:sp>
        <p:sp>
          <p:nvSpPr>
            <p:cNvPr id="111" name="Google Shape;562;p26">
              <a:extLst>
                <a:ext uri="{FF2B5EF4-FFF2-40B4-BE49-F238E27FC236}">
                  <a16:creationId xmlns:a16="http://schemas.microsoft.com/office/drawing/2014/main" id="{52AC18E5-1A62-86B9-6B63-26B44A3BAA67}"/>
                </a:ext>
              </a:extLst>
            </p:cNvPr>
            <p:cNvSpPr/>
            <p:nvPr/>
          </p:nvSpPr>
          <p:spPr>
            <a:xfrm>
              <a:off x="2986036" y="2337971"/>
              <a:ext cx="1595483" cy="2384546"/>
            </a:xfrm>
            <a:prstGeom prst="roundRect">
              <a:avLst/>
            </a:prstGeom>
            <a:solidFill>
              <a:srgbClr val="FF7B7B">
                <a:alpha val="50000"/>
              </a:srgbClr>
            </a:solidFill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4" name="Google Shape;568;p26">
              <a:extLst>
                <a:ext uri="{FF2B5EF4-FFF2-40B4-BE49-F238E27FC236}">
                  <a16:creationId xmlns:a16="http://schemas.microsoft.com/office/drawing/2014/main" id="{883110FC-A8B5-535F-D466-CBEE43A3BD12}"/>
                </a:ext>
              </a:extLst>
            </p:cNvPr>
            <p:cNvSpPr txBox="1"/>
            <p:nvPr/>
          </p:nvSpPr>
          <p:spPr>
            <a:xfrm>
              <a:off x="2969292" y="2825211"/>
              <a:ext cx="1628971" cy="467744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Fira Sans Extra Condensed Medium"/>
                  <a:cs typeface="Fira Sans Extra Condensed Medium"/>
                  <a:sym typeface="Fira Sans Extra Condensed Medium"/>
                </a:rPr>
                <a:t>PRE-PROCESS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kumimoji="0" 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562;p26">
              <a:extLst>
                <a:ext uri="{FF2B5EF4-FFF2-40B4-BE49-F238E27FC236}">
                  <a16:creationId xmlns:a16="http://schemas.microsoft.com/office/drawing/2014/main" id="{A3F1B00B-28BF-26AA-AC5A-A0A2677E85A1}"/>
                </a:ext>
              </a:extLst>
            </p:cNvPr>
            <p:cNvSpPr/>
            <p:nvPr/>
          </p:nvSpPr>
          <p:spPr>
            <a:xfrm>
              <a:off x="5125600" y="2337971"/>
              <a:ext cx="1595483" cy="2384546"/>
            </a:xfrm>
            <a:prstGeom prst="roundRect">
              <a:avLst/>
            </a:prstGeom>
            <a:solidFill>
              <a:srgbClr val="FF5252">
                <a:alpha val="50000"/>
              </a:srgbClr>
            </a:solidFill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20" name="Google Shape;568;p26">
              <a:extLst>
                <a:ext uri="{FF2B5EF4-FFF2-40B4-BE49-F238E27FC236}">
                  <a16:creationId xmlns:a16="http://schemas.microsoft.com/office/drawing/2014/main" id="{F4170835-6C2D-0980-0C9B-9B2DAFB466C6}"/>
                </a:ext>
              </a:extLst>
            </p:cNvPr>
            <p:cNvSpPr txBox="1"/>
            <p:nvPr/>
          </p:nvSpPr>
          <p:spPr>
            <a:xfrm>
              <a:off x="7256622" y="2825211"/>
              <a:ext cx="1595619" cy="467744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Fira Sans Extra Condensed Medium"/>
                  <a:cs typeface="Fira Sans Extra Condensed Medium"/>
                  <a:sym typeface="Fira Sans Extra Condensed Medium"/>
                </a:rPr>
                <a:t>MODELING</a:t>
              </a:r>
            </a:p>
          </p:txBody>
        </p:sp>
        <p:sp>
          <p:nvSpPr>
            <p:cNvPr id="126" name="Google Shape;568;p26">
              <a:extLst>
                <a:ext uri="{FF2B5EF4-FFF2-40B4-BE49-F238E27FC236}">
                  <a16:creationId xmlns:a16="http://schemas.microsoft.com/office/drawing/2014/main" id="{F4258C12-058C-4494-7C3D-434B49E64F6A}"/>
                </a:ext>
              </a:extLst>
            </p:cNvPr>
            <p:cNvSpPr txBox="1"/>
            <p:nvPr/>
          </p:nvSpPr>
          <p:spPr>
            <a:xfrm>
              <a:off x="5125531" y="2816379"/>
              <a:ext cx="1595620" cy="467744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>
                  <a:ea typeface="Fira Sans Extra Condensed Medium"/>
                  <a:cs typeface="Fira Sans Extra Condensed Medium"/>
                  <a:sym typeface="Fira Sans Extra Condensed Medium"/>
                </a:rPr>
                <a:t>HYPOTHESIS TESTING</a:t>
              </a:r>
              <a:endParaRPr kumimoji="0" 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" name="Google Shape;562;p26">
              <a:extLst>
                <a:ext uri="{FF2B5EF4-FFF2-40B4-BE49-F238E27FC236}">
                  <a16:creationId xmlns:a16="http://schemas.microsoft.com/office/drawing/2014/main" id="{A91AD484-C370-DEA4-1811-0C02D5E0486D}"/>
                </a:ext>
              </a:extLst>
            </p:cNvPr>
            <p:cNvSpPr/>
            <p:nvPr/>
          </p:nvSpPr>
          <p:spPr>
            <a:xfrm>
              <a:off x="9383969" y="2337971"/>
              <a:ext cx="1595484" cy="2384546"/>
            </a:xfrm>
            <a:prstGeom prst="roundRect">
              <a:avLst/>
            </a:prstGeom>
            <a:solidFill>
              <a:srgbClr val="0C695E">
                <a:alpha val="70000"/>
              </a:srgbClr>
            </a:solidFill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" name="Google Shape;568;p26">
              <a:extLst>
                <a:ext uri="{FF2B5EF4-FFF2-40B4-BE49-F238E27FC236}">
                  <a16:creationId xmlns:a16="http://schemas.microsoft.com/office/drawing/2014/main" id="{F21F091B-7C87-2992-561E-AAB573AEA27C}"/>
                </a:ext>
              </a:extLst>
            </p:cNvPr>
            <p:cNvSpPr txBox="1"/>
            <p:nvPr/>
          </p:nvSpPr>
          <p:spPr>
            <a:xfrm>
              <a:off x="9383901" y="2825211"/>
              <a:ext cx="1595620" cy="467744"/>
            </a:xfrm>
            <a:prstGeom prst="rect">
              <a:avLst/>
            </a:prstGeom>
            <a:noFill/>
            <a:ln w="57150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INTELLIGENCE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48BFF44-FCAD-D27C-7114-2D88F9E9DD23}"/>
                </a:ext>
              </a:extLst>
            </p:cNvPr>
            <p:cNvGrpSpPr/>
            <p:nvPr/>
          </p:nvGrpSpPr>
          <p:grpSpPr>
            <a:xfrm>
              <a:off x="9724511" y="1866253"/>
              <a:ext cx="914400" cy="914400"/>
              <a:chOff x="9766644" y="1876667"/>
              <a:chExt cx="914400" cy="914400"/>
            </a:xfrm>
            <a:solidFill>
              <a:srgbClr val="0C695E"/>
            </a:solidFill>
          </p:grpSpPr>
          <p:sp>
            <p:nvSpPr>
              <p:cNvPr id="130" name="Google Shape;563;p26">
                <a:extLst>
                  <a:ext uri="{FF2B5EF4-FFF2-40B4-BE49-F238E27FC236}">
                    <a16:creationId xmlns:a16="http://schemas.microsoft.com/office/drawing/2014/main" id="{4F580F75-F8C8-C830-D2A8-AEBFDAA17D4A}"/>
                  </a:ext>
                </a:extLst>
              </p:cNvPr>
              <p:cNvSpPr/>
              <p:nvPr/>
            </p:nvSpPr>
            <p:spPr>
              <a:xfrm>
                <a:off x="9766644" y="1876667"/>
                <a:ext cx="914400" cy="914400"/>
              </a:xfrm>
              <a:prstGeom prst="ellipse">
                <a:avLst/>
              </a:prstGeom>
              <a:grpFill/>
              <a:ln w="19050" cap="flat" cmpd="sng">
                <a:solidFill>
                  <a:schemeClr val="tx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pic>
            <p:nvPicPr>
              <p:cNvPr id="154" name="Graphic 153" descr="Diamond with solid fill">
                <a:extLst>
                  <a:ext uri="{FF2B5EF4-FFF2-40B4-BE49-F238E27FC236}">
                    <a16:creationId xmlns:a16="http://schemas.microsoft.com/office/drawing/2014/main" id="{F46FE2AE-DEEF-5BB2-BE16-501FCC738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16590" y="2026613"/>
                <a:ext cx="614508" cy="614508"/>
              </a:xfrm>
              <a:prstGeom prst="rect">
                <a:avLst/>
              </a:prstGeom>
            </p:spPr>
          </p:pic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7E9B04E-D724-58BC-51EC-51266EE9A68E}"/>
                </a:ext>
              </a:extLst>
            </p:cNvPr>
            <p:cNvGrpSpPr/>
            <p:nvPr/>
          </p:nvGrpSpPr>
          <p:grpSpPr>
            <a:xfrm>
              <a:off x="5466141" y="1866253"/>
              <a:ext cx="914400" cy="914400"/>
              <a:chOff x="5504463" y="1876666"/>
              <a:chExt cx="914400" cy="914400"/>
            </a:xfrm>
          </p:grpSpPr>
          <p:sp>
            <p:nvSpPr>
              <p:cNvPr id="118" name="Google Shape;563;p26">
                <a:extLst>
                  <a:ext uri="{FF2B5EF4-FFF2-40B4-BE49-F238E27FC236}">
                    <a16:creationId xmlns:a16="http://schemas.microsoft.com/office/drawing/2014/main" id="{3FED7BE0-D0CE-88A5-79F6-D2233D3202C0}"/>
                  </a:ext>
                </a:extLst>
              </p:cNvPr>
              <p:cNvSpPr/>
              <p:nvPr/>
            </p:nvSpPr>
            <p:spPr>
              <a:xfrm>
                <a:off x="5504463" y="1876666"/>
                <a:ext cx="914400" cy="914400"/>
              </a:xfrm>
              <a:prstGeom prst="ellipse">
                <a:avLst/>
              </a:prstGeom>
              <a:solidFill>
                <a:srgbClr val="FF5252"/>
              </a:solidFill>
              <a:ln w="19050" cap="flat" cmpd="sng">
                <a:solidFill>
                  <a:schemeClr val="tx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133" name="Graphic 132" descr="Processor with solid fill">
                <a:extLst>
                  <a:ext uri="{FF2B5EF4-FFF2-40B4-BE49-F238E27FC236}">
                    <a16:creationId xmlns:a16="http://schemas.microsoft.com/office/drawing/2014/main" id="{5F070291-552E-C1EF-51D7-FB07D86E8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3136" y="2015339"/>
                <a:ext cx="637054" cy="637054"/>
              </a:xfrm>
              <a:prstGeom prst="rect">
                <a:avLst/>
              </a:prstGeom>
            </p:spPr>
          </p:pic>
        </p:grpSp>
        <p:sp>
          <p:nvSpPr>
            <p:cNvPr id="141" name="Google Shape;567;p26">
              <a:extLst>
                <a:ext uri="{FF2B5EF4-FFF2-40B4-BE49-F238E27FC236}">
                  <a16:creationId xmlns:a16="http://schemas.microsoft.com/office/drawing/2014/main" id="{ACBA952C-E8AC-EDD4-203C-99BDD4C58062}"/>
                </a:ext>
              </a:extLst>
            </p:cNvPr>
            <p:cNvSpPr txBox="1"/>
            <p:nvPr/>
          </p:nvSpPr>
          <p:spPr>
            <a:xfrm>
              <a:off x="943079" y="3405324"/>
              <a:ext cx="1402536" cy="1277712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Scrape Rotten Tomatoes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Datasets on Kaggle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Business of Apps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D9A8328-861B-5871-9B0E-3BC744BC28C1}"/>
                </a:ext>
              </a:extLst>
            </p:cNvPr>
            <p:cNvGrpSpPr/>
            <p:nvPr/>
          </p:nvGrpSpPr>
          <p:grpSpPr>
            <a:xfrm>
              <a:off x="1187147" y="1866253"/>
              <a:ext cx="914400" cy="914400"/>
              <a:chOff x="1242281" y="1855839"/>
              <a:chExt cx="914400" cy="914400"/>
            </a:xfrm>
          </p:grpSpPr>
          <p:sp>
            <p:nvSpPr>
              <p:cNvPr id="105" name="Google Shape;563;p26">
                <a:extLst>
                  <a:ext uri="{FF2B5EF4-FFF2-40B4-BE49-F238E27FC236}">
                    <a16:creationId xmlns:a16="http://schemas.microsoft.com/office/drawing/2014/main" id="{252B0871-1470-8818-5F35-BFAB90842B3A}"/>
                  </a:ext>
                </a:extLst>
              </p:cNvPr>
              <p:cNvSpPr/>
              <p:nvPr/>
            </p:nvSpPr>
            <p:spPr>
              <a:xfrm>
                <a:off x="1242281" y="1855839"/>
                <a:ext cx="914400" cy="914400"/>
              </a:xfrm>
              <a:prstGeom prst="ellipse">
                <a:avLst/>
              </a:prstGeom>
              <a:solidFill>
                <a:srgbClr val="FFBABA"/>
              </a:solidFill>
              <a:ln w="19050" cap="flat" cmpd="sng">
                <a:solidFill>
                  <a:schemeClr val="tx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143" name="Graphic 142" descr="Spider with solid fill">
                <a:extLst>
                  <a:ext uri="{FF2B5EF4-FFF2-40B4-BE49-F238E27FC236}">
                    <a16:creationId xmlns:a16="http://schemas.microsoft.com/office/drawing/2014/main" id="{8603158F-CF91-8160-0BFE-4DC9899BA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08285" y="2021843"/>
                <a:ext cx="582393" cy="582393"/>
              </a:xfrm>
              <a:prstGeom prst="rect">
                <a:avLst/>
              </a:prstGeom>
            </p:spPr>
          </p:pic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BC5880A-3F88-2C36-059B-455F338C2AA1}"/>
                </a:ext>
              </a:extLst>
            </p:cNvPr>
            <p:cNvGrpSpPr/>
            <p:nvPr/>
          </p:nvGrpSpPr>
          <p:grpSpPr>
            <a:xfrm>
              <a:off x="3326577" y="1866253"/>
              <a:ext cx="914400" cy="914400"/>
              <a:chOff x="3373372" y="1862882"/>
              <a:chExt cx="914400" cy="914400"/>
            </a:xfrm>
          </p:grpSpPr>
          <p:sp>
            <p:nvSpPr>
              <p:cNvPr id="112" name="Google Shape;563;p26">
                <a:extLst>
                  <a:ext uri="{FF2B5EF4-FFF2-40B4-BE49-F238E27FC236}">
                    <a16:creationId xmlns:a16="http://schemas.microsoft.com/office/drawing/2014/main" id="{A6D65E12-6B83-77DD-763D-CD4A771698DE}"/>
                  </a:ext>
                </a:extLst>
              </p:cNvPr>
              <p:cNvSpPr/>
              <p:nvPr/>
            </p:nvSpPr>
            <p:spPr>
              <a:xfrm>
                <a:off x="3373372" y="1862882"/>
                <a:ext cx="914400" cy="914400"/>
              </a:xfrm>
              <a:prstGeom prst="ellipse">
                <a:avLst/>
              </a:prstGeom>
              <a:solidFill>
                <a:srgbClr val="FF7B7B"/>
              </a:solidFill>
              <a:ln w="19050" cap="flat" cmpd="sng">
                <a:solidFill>
                  <a:schemeClr val="tx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F14BE112-8A90-8B78-2315-5EA0C44DD486}"/>
                  </a:ext>
                </a:extLst>
              </p:cNvPr>
              <p:cNvGrpSpPr/>
              <p:nvPr/>
            </p:nvGrpSpPr>
            <p:grpSpPr>
              <a:xfrm>
                <a:off x="3500071" y="2003101"/>
                <a:ext cx="608239" cy="556799"/>
                <a:chOff x="3493388" y="2021843"/>
                <a:chExt cx="608239" cy="556799"/>
              </a:xfrm>
            </p:grpSpPr>
            <p:pic>
              <p:nvPicPr>
                <p:cNvPr id="145" name="Graphic 144" descr="Mop and bucket with solid fill">
                  <a:extLst>
                    <a:ext uri="{FF2B5EF4-FFF2-40B4-BE49-F238E27FC236}">
                      <a16:creationId xmlns:a16="http://schemas.microsoft.com/office/drawing/2014/main" id="{82EC0489-C7B0-8828-08EE-9A6A0EA48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4754"/>
                <a:stretch/>
              </p:blipFill>
              <p:spPr>
                <a:xfrm>
                  <a:off x="3852700" y="2021843"/>
                  <a:ext cx="248927" cy="550167"/>
                </a:xfrm>
                <a:prstGeom prst="rect">
                  <a:avLst/>
                </a:prstGeom>
              </p:spPr>
            </p:pic>
            <p:pic>
              <p:nvPicPr>
                <p:cNvPr id="147" name="Graphic 146" descr="Database with solid fill">
                  <a:extLst>
                    <a:ext uri="{FF2B5EF4-FFF2-40B4-BE49-F238E27FC236}">
                      <a16:creationId xmlns:a16="http://schemas.microsoft.com/office/drawing/2014/main" id="{B90F5433-BCB9-CBA3-59B5-E7475CCB8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3388" y="2166803"/>
                  <a:ext cx="411839" cy="41183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0394C02-756E-5B49-3AF7-E1F25911F04D}"/>
                </a:ext>
              </a:extLst>
            </p:cNvPr>
            <p:cNvGrpSpPr/>
            <p:nvPr/>
          </p:nvGrpSpPr>
          <p:grpSpPr>
            <a:xfrm>
              <a:off x="7597231" y="1866253"/>
              <a:ext cx="914400" cy="914400"/>
              <a:chOff x="7635555" y="1855839"/>
              <a:chExt cx="914400" cy="914400"/>
            </a:xfrm>
          </p:grpSpPr>
          <p:sp>
            <p:nvSpPr>
              <p:cNvPr id="124" name="Google Shape;563;p26">
                <a:extLst>
                  <a:ext uri="{FF2B5EF4-FFF2-40B4-BE49-F238E27FC236}">
                    <a16:creationId xmlns:a16="http://schemas.microsoft.com/office/drawing/2014/main" id="{5F85E95E-008E-6E7B-56C9-43DBF5025F3E}"/>
                  </a:ext>
                </a:extLst>
              </p:cNvPr>
              <p:cNvSpPr/>
              <p:nvPr/>
            </p:nvSpPr>
            <p:spPr>
              <a:xfrm>
                <a:off x="7635555" y="1855839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  <a:ln w="19050" cap="flat" cmpd="sng">
                <a:solidFill>
                  <a:schemeClr val="tx1"/>
                </a:solidFill>
                <a:prstDash val="solid"/>
                <a:miter lim="11906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kern="0"/>
              </a:p>
            </p:txBody>
          </p:sp>
          <p:pic>
            <p:nvPicPr>
              <p:cNvPr id="152" name="Graphic 151" descr="Test Dummy with solid fill">
                <a:extLst>
                  <a:ext uri="{FF2B5EF4-FFF2-40B4-BE49-F238E27FC236}">
                    <a16:creationId xmlns:a16="http://schemas.microsoft.com/office/drawing/2014/main" id="{CEFEDCED-D21C-B53B-B508-CC383E3F8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803244" y="2023528"/>
                <a:ext cx="579022" cy="579022"/>
              </a:xfrm>
              <a:prstGeom prst="rect">
                <a:avLst/>
              </a:prstGeom>
            </p:spPr>
          </p:pic>
        </p:grpSp>
        <p:sp>
          <p:nvSpPr>
            <p:cNvPr id="168" name="Google Shape;567;p26">
              <a:extLst>
                <a:ext uri="{FF2B5EF4-FFF2-40B4-BE49-F238E27FC236}">
                  <a16:creationId xmlns:a16="http://schemas.microsoft.com/office/drawing/2014/main" id="{8DCB69DB-B4D0-FB9C-5474-29164398CA52}"/>
                </a:ext>
              </a:extLst>
            </p:cNvPr>
            <p:cNvSpPr txBox="1"/>
            <p:nvPr/>
          </p:nvSpPr>
          <p:spPr>
            <a:xfrm>
              <a:off x="3082509" y="3405324"/>
              <a:ext cx="1402536" cy="1277712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Tokenize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Lemmatize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Stopwords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Data Aggregation</a:t>
              </a:r>
            </a:p>
          </p:txBody>
        </p:sp>
        <p:sp>
          <p:nvSpPr>
            <p:cNvPr id="169" name="Google Shape;567;p26">
              <a:extLst>
                <a:ext uri="{FF2B5EF4-FFF2-40B4-BE49-F238E27FC236}">
                  <a16:creationId xmlns:a16="http://schemas.microsoft.com/office/drawing/2014/main" id="{84B8E7ED-D512-E327-797C-071798CA57E8}"/>
                </a:ext>
              </a:extLst>
            </p:cNvPr>
            <p:cNvSpPr txBox="1"/>
            <p:nvPr/>
          </p:nvSpPr>
          <p:spPr>
            <a:xfrm>
              <a:off x="5222073" y="3405324"/>
              <a:ext cx="1402536" cy="1277712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T-test for two sample means assuming unequal variances</a:t>
              </a:r>
            </a:p>
          </p:txBody>
        </p:sp>
        <p:sp>
          <p:nvSpPr>
            <p:cNvPr id="170" name="Google Shape;567;p26">
              <a:extLst>
                <a:ext uri="{FF2B5EF4-FFF2-40B4-BE49-F238E27FC236}">
                  <a16:creationId xmlns:a16="http://schemas.microsoft.com/office/drawing/2014/main" id="{3B97022E-57F5-4727-5E6E-A43F050C8E92}"/>
                </a:ext>
              </a:extLst>
            </p:cNvPr>
            <p:cNvSpPr txBox="1"/>
            <p:nvPr/>
          </p:nvSpPr>
          <p:spPr>
            <a:xfrm>
              <a:off x="7353163" y="3405324"/>
              <a:ext cx="1402536" cy="1277712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Log – Linear Model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ea typeface="Roboto"/>
                  <a:cs typeface="Roboto"/>
                  <a:sym typeface="Roboto"/>
                </a:rPr>
                <a:t>Sentiment Analysis</a:t>
              </a:r>
            </a:p>
          </p:txBody>
        </p:sp>
        <p:sp>
          <p:nvSpPr>
            <p:cNvPr id="171" name="Google Shape;567;p26">
              <a:extLst>
                <a:ext uri="{FF2B5EF4-FFF2-40B4-BE49-F238E27FC236}">
                  <a16:creationId xmlns:a16="http://schemas.microsoft.com/office/drawing/2014/main" id="{7812A2C7-B352-44BC-FA1E-43306967F4D4}"/>
                </a:ext>
              </a:extLst>
            </p:cNvPr>
            <p:cNvSpPr txBox="1"/>
            <p:nvPr/>
          </p:nvSpPr>
          <p:spPr>
            <a:xfrm>
              <a:off x="9480443" y="3405324"/>
              <a:ext cx="1402536" cy="1277712"/>
            </a:xfrm>
            <a:prstGeom prst="rect">
              <a:avLst/>
            </a:prstGeom>
            <a:noFill/>
            <a:ln w="28575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>
                  <a:solidFill>
                    <a:schemeClr val="bg1"/>
                  </a:solidFill>
                  <a:ea typeface="Roboto"/>
                  <a:cs typeface="Roboto"/>
                  <a:sym typeface="Roboto"/>
                </a:rPr>
                <a:t>Monetization of Content Strategy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13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Analysis – MARKET SIZE &amp; CONTENT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3DF48B-8978-981F-B091-F603F44A8D1B}"/>
              </a:ext>
            </a:extLst>
          </p:cNvPr>
          <p:cNvGrpSpPr/>
          <p:nvPr/>
        </p:nvGrpSpPr>
        <p:grpSpPr>
          <a:xfrm>
            <a:off x="260513" y="1167819"/>
            <a:ext cx="11670974" cy="4791979"/>
            <a:chOff x="170898" y="1019449"/>
            <a:chExt cx="11670974" cy="4791979"/>
          </a:xfrm>
        </p:grpSpPr>
        <p:pic>
          <p:nvPicPr>
            <p:cNvPr id="12" name="Graphic 11" descr="Research with solid fill">
              <a:extLst>
                <a:ext uri="{FF2B5EF4-FFF2-40B4-BE49-F238E27FC236}">
                  <a16:creationId xmlns:a16="http://schemas.microsoft.com/office/drawing/2014/main" id="{038F82D7-73C1-F070-08FD-7B23853B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64168" y="2352364"/>
              <a:ext cx="787165" cy="787165"/>
            </a:xfrm>
            <a:prstGeom prst="rect">
              <a:avLst/>
            </a:prstGeom>
          </p:spPr>
        </p:pic>
        <p:pic>
          <p:nvPicPr>
            <p:cNvPr id="16" name="Graphic 15" descr="Shooting star with solid fill">
              <a:extLst>
                <a:ext uri="{FF2B5EF4-FFF2-40B4-BE49-F238E27FC236}">
                  <a16:creationId xmlns:a16="http://schemas.microsoft.com/office/drawing/2014/main" id="{DFFA0649-B1DA-1FD1-DF78-CCA18734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168" y="3954989"/>
              <a:ext cx="786386" cy="786386"/>
            </a:xfrm>
            <a:prstGeom prst="rect">
              <a:avLst/>
            </a:prstGeom>
          </p:spPr>
        </p:pic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017636A3-F917-DF5B-CA2A-BBABEA54E34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1328996"/>
                </p:ext>
              </p:extLst>
            </p:nvPr>
          </p:nvGraphicFramePr>
          <p:xfrm>
            <a:off x="279389" y="1602882"/>
            <a:ext cx="4681597" cy="30310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5B0019-BE65-EC42-C9B2-3CE3004915DA}"/>
                </a:ext>
              </a:extLst>
            </p:cNvPr>
            <p:cNvSpPr txBox="1"/>
            <p:nvPr/>
          </p:nvSpPr>
          <p:spPr>
            <a:xfrm>
              <a:off x="499723" y="4925545"/>
              <a:ext cx="4416639" cy="68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200"/>
                </a:spcBef>
                <a:spcAft>
                  <a:spcPts val="600"/>
                </a:spcAft>
              </a:pPr>
              <a:r>
                <a:rPr lang="en-IN" sz="1600"/>
                <a:t>Highest market share in US and Canada </a:t>
              </a:r>
            </a:p>
            <a:p>
              <a:pPr>
                <a:spcBef>
                  <a:spcPts val="200"/>
                </a:spcBef>
                <a:spcAft>
                  <a:spcPts val="600"/>
                </a:spcAft>
              </a:pPr>
              <a:r>
                <a:rPr lang="en-IN" sz="1600"/>
                <a:t>Number of subscribers in EMEA increasing</a:t>
              </a:r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5B3EAE01-983E-1979-487C-75C62529F7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4740188"/>
                </p:ext>
              </p:extLst>
            </p:nvPr>
          </p:nvGraphicFramePr>
          <p:xfrm>
            <a:off x="8582719" y="1557115"/>
            <a:ext cx="2976199" cy="30310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B206F0-613F-D53F-EE27-035E1E1ECDBA}"/>
                </a:ext>
              </a:extLst>
            </p:cNvPr>
            <p:cNvSpPr txBox="1"/>
            <p:nvPr/>
          </p:nvSpPr>
          <p:spPr>
            <a:xfrm>
              <a:off x="5655303" y="4877839"/>
              <a:ext cx="6186569" cy="93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spcBef>
                  <a:spcPts val="200"/>
                </a:spcBef>
                <a:spcAft>
                  <a:spcPts val="600"/>
                </a:spcAft>
              </a:lvl1pPr>
            </a:lstStyle>
            <a:p>
              <a:r>
                <a:rPr lang="en-IN" sz="1600"/>
                <a:t>Only 30% of overall Netflix library consists of tv shows</a:t>
              </a:r>
            </a:p>
            <a:p>
              <a:r>
                <a:rPr lang="en-IN" sz="1600"/>
                <a:t>Only 12% of movies are exclusive to Netflix compared to TV shows which is much higher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E3EE9D-A68A-0900-C8D9-2BC2ECF368ED}"/>
                </a:ext>
              </a:extLst>
            </p:cNvPr>
            <p:cNvSpPr txBox="1"/>
            <p:nvPr/>
          </p:nvSpPr>
          <p:spPr>
            <a:xfrm>
              <a:off x="170898" y="1019449"/>
              <a:ext cx="4681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/>
                <a:t>Market Size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AF0E6D-F7CB-B78B-2B03-788EDF13D294}"/>
                </a:ext>
              </a:extLst>
            </p:cNvPr>
            <p:cNvSpPr txBox="1"/>
            <p:nvPr/>
          </p:nvSpPr>
          <p:spPr>
            <a:xfrm>
              <a:off x="5110077" y="1043475"/>
              <a:ext cx="67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/>
                <a:t>Content Presence</a:t>
              </a:r>
            </a:p>
          </p:txBody>
        </p:sp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49ECD4FC-62F6-8CD1-B098-4AE9DC10488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372260"/>
                </p:ext>
              </p:extLst>
            </p:nvPr>
          </p:nvGraphicFramePr>
          <p:xfrm>
            <a:off x="5483645" y="1602882"/>
            <a:ext cx="2765005" cy="30310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3" name="Graphic 2" descr="Checkbox Checked with solid fill">
              <a:extLst>
                <a:ext uri="{FF2B5EF4-FFF2-40B4-BE49-F238E27FC236}">
                  <a16:creationId xmlns:a16="http://schemas.microsoft.com/office/drawing/2014/main" id="{DD522754-D939-A490-7991-EBB8F871E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8409" y="5269052"/>
              <a:ext cx="373449" cy="373449"/>
            </a:xfrm>
            <a:prstGeom prst="rect">
              <a:avLst/>
            </a:prstGeom>
          </p:spPr>
        </p:pic>
        <p:pic>
          <p:nvPicPr>
            <p:cNvPr id="4" name="Graphic 3" descr="Checkbox Checked with solid fill">
              <a:extLst>
                <a:ext uri="{FF2B5EF4-FFF2-40B4-BE49-F238E27FC236}">
                  <a16:creationId xmlns:a16="http://schemas.microsoft.com/office/drawing/2014/main" id="{AE1C8B4A-DF8B-2AF5-3974-9264AD52F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8409" y="4886721"/>
              <a:ext cx="373449" cy="373449"/>
            </a:xfrm>
            <a:prstGeom prst="rect">
              <a:avLst/>
            </a:prstGeom>
          </p:spPr>
        </p:pic>
        <p:pic>
          <p:nvPicPr>
            <p:cNvPr id="5" name="Graphic 4" descr="Checkbox Checked with solid fill">
              <a:extLst>
                <a:ext uri="{FF2B5EF4-FFF2-40B4-BE49-F238E27FC236}">
                  <a16:creationId xmlns:a16="http://schemas.microsoft.com/office/drawing/2014/main" id="{EA102DAA-28BA-843C-70CF-A1DDEE2F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2875" y="5260170"/>
              <a:ext cx="373449" cy="373449"/>
            </a:xfrm>
            <a:prstGeom prst="rect">
              <a:avLst/>
            </a:prstGeom>
          </p:spPr>
        </p:pic>
        <p:pic>
          <p:nvPicPr>
            <p:cNvPr id="9" name="Graphic 8" descr="Checkbox Checked with solid fill">
              <a:extLst>
                <a:ext uri="{FF2B5EF4-FFF2-40B4-BE49-F238E27FC236}">
                  <a16:creationId xmlns:a16="http://schemas.microsoft.com/office/drawing/2014/main" id="{6266136F-4424-1F04-5DCB-E5A5D7687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2875" y="4877839"/>
              <a:ext cx="373449" cy="373449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D5D2028-165F-BF76-2E9C-06095B20C58D}"/>
                </a:ext>
              </a:extLst>
            </p:cNvPr>
            <p:cNvSpPr/>
            <p:nvPr/>
          </p:nvSpPr>
          <p:spPr>
            <a:xfrm>
              <a:off x="170898" y="1458180"/>
              <a:ext cx="4866131" cy="3236181"/>
            </a:xfrm>
            <a:prstGeom prst="roundRect">
              <a:avLst>
                <a:gd name="adj" fmla="val 5777"/>
              </a:avLst>
            </a:prstGeom>
            <a:noFill/>
            <a:ln>
              <a:solidFill>
                <a:srgbClr val="27637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69D28C1-C051-65E5-56CD-AE3B892A65AE}"/>
                </a:ext>
              </a:extLst>
            </p:cNvPr>
            <p:cNvSpPr/>
            <p:nvPr/>
          </p:nvSpPr>
          <p:spPr>
            <a:xfrm>
              <a:off x="5231455" y="1454561"/>
              <a:ext cx="6610417" cy="3236181"/>
            </a:xfrm>
            <a:prstGeom prst="roundRect">
              <a:avLst>
                <a:gd name="adj" fmla="val 4011"/>
              </a:avLst>
            </a:prstGeom>
            <a:noFill/>
            <a:ln>
              <a:solidFill>
                <a:srgbClr val="27637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5540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4F30EA-C25E-BD5E-5AF5-EF17655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2022 - BAIM Analytica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3CE438-C457-0C47-1197-E6BB7319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Netflix Content Strategy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13FA2-097A-4352-0F5A-53B55803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6E2F17-EA4A-5C14-26DF-AA300F1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Analysis - COMPETITORS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E764C9-B3D8-C4DF-17A5-BB34C4AD04A3}"/>
              </a:ext>
            </a:extLst>
          </p:cNvPr>
          <p:cNvGrpSpPr/>
          <p:nvPr/>
        </p:nvGrpSpPr>
        <p:grpSpPr>
          <a:xfrm>
            <a:off x="260080" y="1699667"/>
            <a:ext cx="11671840" cy="3681299"/>
            <a:chOff x="260080" y="1588351"/>
            <a:chExt cx="11671840" cy="3681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B206F0-613F-D53F-EE27-035E1E1ECDBA}"/>
                </a:ext>
              </a:extLst>
            </p:cNvPr>
            <p:cNvSpPr txBox="1"/>
            <p:nvPr/>
          </p:nvSpPr>
          <p:spPr>
            <a:xfrm>
              <a:off x="260080" y="2119263"/>
              <a:ext cx="2468880" cy="226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IN" sz="1600" b="1"/>
                <a:t>Hulu has a higher proportion of TV shows </a:t>
              </a:r>
              <a:r>
                <a:rPr lang="en-IN" sz="1600"/>
                <a:t>in its library than Netflix.</a:t>
              </a:r>
            </a:p>
            <a:p>
              <a:pPr>
                <a:spcBef>
                  <a:spcPts val="400"/>
                </a:spcBef>
                <a:spcAft>
                  <a:spcPts val="400"/>
                </a:spcAft>
              </a:pPr>
              <a:endParaRPr lang="en-IN" sz="1600"/>
            </a:p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IN" sz="1600"/>
                <a:t>With Disney acquiring Hulu, this becomes an extremely </a:t>
              </a:r>
              <a:r>
                <a:rPr lang="en-IN" sz="1600" b="1"/>
                <a:t>competitive landscape for Netflix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692E2B-5141-D223-D831-97E69CBB0382}"/>
                </a:ext>
              </a:extLst>
            </p:cNvPr>
            <p:cNvSpPr txBox="1"/>
            <p:nvPr/>
          </p:nvSpPr>
          <p:spPr>
            <a:xfrm>
              <a:off x="9463040" y="2119263"/>
              <a:ext cx="2468880" cy="226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IN" sz="1600" b="1"/>
                <a:t>10% of TV shows and 9% of movies </a:t>
              </a:r>
              <a:r>
                <a:rPr lang="en-IN" sz="1600"/>
                <a:t>on Netflix are </a:t>
              </a:r>
              <a:r>
                <a:rPr lang="en-IN" sz="1600" b="1"/>
                <a:t>common</a:t>
              </a:r>
              <a:r>
                <a:rPr lang="en-IN" sz="1600"/>
                <a:t> across all platforms</a:t>
              </a:r>
            </a:p>
            <a:p>
              <a:pPr>
                <a:spcBef>
                  <a:spcPts val="400"/>
                </a:spcBef>
                <a:spcAft>
                  <a:spcPts val="400"/>
                </a:spcAft>
              </a:pPr>
              <a:endParaRPr lang="en-IN" sz="1600"/>
            </a:p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IN" sz="1600"/>
                <a:t>But, </a:t>
              </a:r>
              <a:r>
                <a:rPr lang="en-IN" sz="1600" b="1">
                  <a:solidFill>
                    <a:srgbClr val="00B050"/>
                  </a:solidFill>
                </a:rPr>
                <a:t>TV shows exclusive to Netflix have better content rating</a:t>
              </a:r>
            </a:p>
          </p:txBody>
        </p:sp>
        <p:pic>
          <p:nvPicPr>
            <p:cNvPr id="14" name="Graphic 13" descr="Scatterplot with solid fill">
              <a:extLst>
                <a:ext uri="{FF2B5EF4-FFF2-40B4-BE49-F238E27FC236}">
                  <a16:creationId xmlns:a16="http://schemas.microsoft.com/office/drawing/2014/main" id="{98D19770-F936-7289-081A-149A65D92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45477" y="4168552"/>
              <a:ext cx="777504" cy="777504"/>
            </a:xfrm>
            <a:prstGeom prst="rect">
              <a:avLst/>
            </a:prstGeom>
          </p:spPr>
        </p:pic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0734F00-61B9-81F3-DCCD-BD8823FB881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841970"/>
                </p:ext>
              </p:extLst>
            </p:nvPr>
          </p:nvGraphicFramePr>
          <p:xfrm>
            <a:off x="3003280" y="1681282"/>
            <a:ext cx="597078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80D4D-DC1F-023A-6F7E-5720C60AF483}"/>
                </a:ext>
              </a:extLst>
            </p:cNvPr>
            <p:cNvSpPr/>
            <p:nvPr/>
          </p:nvSpPr>
          <p:spPr>
            <a:xfrm>
              <a:off x="2968098" y="1588351"/>
              <a:ext cx="6106323" cy="3236181"/>
            </a:xfrm>
            <a:prstGeom prst="roundRect">
              <a:avLst>
                <a:gd name="adj" fmla="val 5777"/>
              </a:avLst>
            </a:prstGeom>
            <a:noFill/>
            <a:ln>
              <a:solidFill>
                <a:srgbClr val="27637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D23EA3-AB8A-7F24-960F-BC0B2CFDE5F0}"/>
                </a:ext>
              </a:extLst>
            </p:cNvPr>
            <p:cNvGrpSpPr/>
            <p:nvPr/>
          </p:nvGrpSpPr>
          <p:grpSpPr>
            <a:xfrm>
              <a:off x="3811518" y="4886356"/>
              <a:ext cx="4419482" cy="383294"/>
              <a:chOff x="2380122" y="4506983"/>
              <a:chExt cx="4419482" cy="38329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CF79E21-B122-B9C8-CB4F-BF6338635324}"/>
                  </a:ext>
                </a:extLst>
              </p:cNvPr>
              <p:cNvGrpSpPr/>
              <p:nvPr/>
            </p:nvGrpSpPr>
            <p:grpSpPr>
              <a:xfrm>
                <a:off x="5036505" y="4509716"/>
                <a:ext cx="1763099" cy="380561"/>
                <a:chOff x="5036505" y="4509716"/>
                <a:chExt cx="1763099" cy="3805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D4444A2-B3A7-3664-45D8-B2A793AD2B78}"/>
                    </a:ext>
                  </a:extLst>
                </p:cNvPr>
                <p:cNvGrpSpPr/>
                <p:nvPr/>
              </p:nvGrpSpPr>
              <p:grpSpPr>
                <a:xfrm>
                  <a:off x="5036505" y="4520945"/>
                  <a:ext cx="781565" cy="369332"/>
                  <a:chOff x="3964959" y="4520945"/>
                  <a:chExt cx="781565" cy="369332"/>
                </a:xfrm>
              </p:grpSpPr>
              <p:pic>
                <p:nvPicPr>
                  <p:cNvPr id="9" name="Picture 2" descr="THE NEW NETFLIX LOGO PNG FOR 2023">
                    <a:extLst>
                      <a:ext uri="{FF2B5EF4-FFF2-40B4-BE49-F238E27FC236}">
                        <a16:creationId xmlns:a16="http://schemas.microsoft.com/office/drawing/2014/main" id="{079557D0-7294-38B9-6D19-B9A1892F82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488" t="23768" r="22937" b="23594"/>
                  <a:stretch/>
                </p:blipFill>
                <p:spPr bwMode="auto">
                  <a:xfrm>
                    <a:off x="3964959" y="4576527"/>
                    <a:ext cx="147281" cy="2581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F731CC4-90F6-871B-6AB8-8E41396C518C}"/>
                      </a:ext>
                    </a:extLst>
                  </p:cNvPr>
                  <p:cNvSpPr txBox="1"/>
                  <p:nvPr/>
                </p:nvSpPr>
                <p:spPr>
                  <a:xfrm>
                    <a:off x="4126137" y="4520945"/>
                    <a:ext cx="6203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400"/>
                      </a:spcBef>
                      <a:spcAft>
                        <a:spcPts val="400"/>
                      </a:spcAft>
                    </a:pPr>
                    <a:r>
                      <a:rPr lang="en-IN" b="1">
                        <a:solidFill>
                          <a:srgbClr val="E60813"/>
                        </a:solidFill>
                      </a:rPr>
                      <a:t>53%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1ABA018-F0CD-D3CA-A898-AB93BB21A066}"/>
                    </a:ext>
                  </a:extLst>
                </p:cNvPr>
                <p:cNvGrpSpPr/>
                <p:nvPr/>
              </p:nvGrpSpPr>
              <p:grpSpPr>
                <a:xfrm>
                  <a:off x="5817485" y="4509716"/>
                  <a:ext cx="982119" cy="369332"/>
                  <a:chOff x="5829074" y="4520945"/>
                  <a:chExt cx="982119" cy="369332"/>
                </a:xfrm>
              </p:grpSpPr>
              <p:pic>
                <p:nvPicPr>
                  <p:cNvPr id="17" name="Graphic 16" descr="Collision with solid fill">
                    <a:extLst>
                      <a:ext uri="{FF2B5EF4-FFF2-40B4-BE49-F238E27FC236}">
                        <a16:creationId xmlns:a16="http://schemas.microsoft.com/office/drawing/2014/main" id="{9E3F136E-545A-03F3-C880-CD080D7A79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9074" y="4523049"/>
                    <a:ext cx="365125" cy="365125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4BC7A05-81FE-5588-A7F8-91CD62B9B58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0806" y="4520945"/>
                    <a:ext cx="6203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400"/>
                      </a:spcBef>
                      <a:spcAft>
                        <a:spcPts val="400"/>
                      </a:spcAft>
                    </a:pPr>
                    <a:r>
                      <a:rPr lang="en-IN" b="1"/>
                      <a:t>43%</a:t>
                    </a:r>
                  </a:p>
                </p:txBody>
              </p:sp>
            </p:grp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055B84-28DF-1BE8-2980-DAE137983D90}"/>
                  </a:ext>
                </a:extLst>
              </p:cNvPr>
              <p:cNvSpPr txBox="1"/>
              <p:nvPr/>
            </p:nvSpPr>
            <p:spPr>
              <a:xfrm>
                <a:off x="2380122" y="4506983"/>
                <a:ext cx="2636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N" b="1"/>
                  <a:t>Average Content Rating: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56517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purl.org/dc/terms/"/>
    <ds:schemaRef ds:uri="http://schemas.microsoft.com/sharepoint/v3"/>
    <ds:schemaRef ds:uri="71af3243-3dd4-4a8d-8c0d-dd76da1f02a5"/>
    <ds:schemaRef ds:uri="http://purl.org/dc/elements/1.1/"/>
    <ds:schemaRef ds:uri="230e9df3-be65-4c73-a93b-d1236ebd677e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1140</Words>
  <Application>Microsoft Office PowerPoint</Application>
  <PresentationFormat>Widescreen</PresentationFormat>
  <Paragraphs>211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Fjalla One</vt:lpstr>
      <vt:lpstr>Tenorite</vt:lpstr>
      <vt:lpstr>Monoline</vt:lpstr>
      <vt:lpstr>NETFLIX CONTENT STRATEGY</vt:lpstr>
      <vt:lpstr>PowerPoint Presentation</vt:lpstr>
      <vt:lpstr>AGENDA</vt:lpstr>
      <vt:lpstr>PowerPoint Presentation</vt:lpstr>
      <vt:lpstr>Business CONTEXT</vt:lpstr>
      <vt:lpstr>ANALYSIS &amp; MODELING</vt:lpstr>
      <vt:lpstr>DATA PROCESSING PIPELINE</vt:lpstr>
      <vt:lpstr>Analysis – MARKET SIZE &amp; CONTENT</vt:lpstr>
      <vt:lpstr>Analysis - COMPETITORS</vt:lpstr>
      <vt:lpstr>Analysis</vt:lpstr>
      <vt:lpstr>INSIGHT, ACTIONS, IMPACT</vt:lpstr>
      <vt:lpstr>KEY FEATURES</vt:lpstr>
      <vt:lpstr>BUSINESS INSIGHTS</vt:lpstr>
      <vt:lpstr>STRATEGIC ACTIONS AND IMPACT</vt:lpstr>
      <vt:lpstr>LIMITATIONS</vt:lpstr>
      <vt:lpstr>FUTURE PROSPECTS</vt:lpstr>
      <vt:lpstr>APPENDIX</vt:lpstr>
      <vt:lpstr>MODEL</vt:lpstr>
      <vt:lpstr>Sentiment analysis scores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Mrinmoy Dalal</dc:creator>
  <cp:lastModifiedBy>Suresh, Prashanth</cp:lastModifiedBy>
  <cp:revision>2</cp:revision>
  <dcterms:created xsi:type="dcterms:W3CDTF">2022-09-10T20:14:04Z</dcterms:created>
  <dcterms:modified xsi:type="dcterms:W3CDTF">2022-12-05T09:29:18Z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2022-12-04T20:01:27Z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769d49be-fb64-47ad-9832-df1e5da37632</vt:lpwstr>
  </property>
  <property fmtid="{D5CDD505-2E9C-101B-9397-08002B2CF9AE}" pid="9" name="MSIP_Label_4044bd30-2ed7-4c9d-9d12-46200872a97b_ContentBits">
    <vt:lpwstr>0</vt:lpwstr>
  </property>
</Properties>
</file>