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76" r:id="rId8"/>
    <p:sldId id="261" r:id="rId9"/>
    <p:sldId id="262" r:id="rId10"/>
    <p:sldId id="268" r:id="rId11"/>
    <p:sldId id="269" r:id="rId12"/>
    <p:sldId id="270" r:id="rId13"/>
    <p:sldId id="275" r:id="rId14"/>
    <p:sldId id="278" r:id="rId15"/>
    <p:sldId id="265" r:id="rId16"/>
    <p:sldId id="279" r:id="rId17"/>
    <p:sldId id="280" r:id="rId18"/>
    <p:sldId id="266" r:id="rId19"/>
    <p:sldId id="26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5F77D-FE25-3D15-1875-38949EE904EC}" v="455" dt="2023-03-01T07:26:28.323"/>
    <p1510:client id="{15A306E3-FEF4-47ED-4CCA-13798E6CA859}" v="16" dt="2023-03-01T09:29:51.215"/>
    <p1510:client id="{18165F2C-B13D-4D1B-A1F1-4935517FAB73}" v="14" dt="2023-03-01T08:15:58.173"/>
    <p1510:client id="{1BD2732C-54B0-831A-7D76-F3E291D66D3B}" v="5" dt="2023-02-26T20:44:24.998"/>
    <p1510:client id="{1FBC1B4A-7F85-1F76-B636-ECDDC2508BA0}" v="11" dt="2023-03-01T09:18:22.773"/>
    <p1510:client id="{2DC2A11F-960B-85D6-2049-018E3624E150}" v="1" dt="2023-02-28T17:40:40.767"/>
    <p1510:client id="{3A0406E2-43FC-D0EA-DF6A-E8CFB8BD8452}" v="6" dt="2023-02-26T21:16:03.225"/>
    <p1510:client id="{42A92723-8D07-8319-0CB9-9FE3F6ACE405}" v="14" dt="2023-02-28T11:20:40.127"/>
    <p1510:client id="{705BEBDD-4E43-4BE1-8F09-7A66073D98CE}" v="4" dt="2023-02-26T20:39:13.779"/>
    <p1510:client id="{73D25DBF-04D8-6A15-5456-4CE3FB824A1F}" v="1" dt="2023-02-28T21:53:54.983"/>
    <p1510:client id="{77106961-BDFF-BA22-D4FC-4FABF0134A41}" v="10" dt="2023-02-28T22:42:58.499"/>
    <p1510:client id="{7C8164FB-633F-C05F-01D7-91B40381A16B}" v="42" dt="2023-03-01T08:25:18.971"/>
    <p1510:client id="{83DD9878-7EDE-D564-9B9D-4EF58EDE9E2E}" v="1122" dt="2023-02-28T22:21:23.141"/>
    <p1510:client id="{869C5B42-1322-31FD-ADDD-E5B5AB1A6953}" v="12" dt="2023-02-28T07:14:29.570"/>
    <p1510:client id="{93E72C35-B529-F862-9958-B8C4BBE0F0E8}" v="32" dt="2023-03-01T08:05:58.729"/>
    <p1510:client id="{94CAE65B-1E32-FC1D-7D59-568A97738183}" v="1" dt="2023-02-28T08:19:09.273"/>
    <p1510:client id="{977B0A49-992C-DC62-7192-1B82F4C762D7}" v="201" dt="2023-02-28T08:17:35.328"/>
    <p1510:client id="{9E27C029-314C-739F-6CDC-51E1E5135AD5}" v="128" dt="2023-03-01T08:31:06.492"/>
    <p1510:client id="{A8B7E0B5-CDCD-A084-C3A1-44CDBDB7244E}" v="85" dt="2023-02-28T06:49:55.793"/>
    <p1510:client id="{AB14CA58-A1F8-382E-A06F-98900DB0CEED}" v="20" dt="2023-02-28T22:09:35.383"/>
    <p1510:client id="{BFF22BB6-02EA-D206-A84F-0DF48251CB4B}" v="194" dt="2023-02-28T11:40:06.508"/>
    <p1510:client id="{C57F7A74-0E1E-5AC3-6AF1-682CF58DA564}" v="365" dt="2023-02-26T21:10:46.786"/>
    <p1510:client id="{D57023B0-8C0A-58A0-953C-DDEE6B6AE94E}" v="93" dt="2023-03-01T07:59:32.289"/>
    <p1510:client id="{DE6287B7-C15C-F5D2-1286-5E91AADDC093}" v="487" dt="2023-02-28T21:53:03.600"/>
    <p1510:client id="{DF3A8C7F-F6DB-69A6-F885-7E5BCBF8F4FB}" v="89" dt="2023-02-28T07:40:05.244"/>
    <p1510:client id="{E3DA41C6-D64A-D825-EE49-130D6A1BF07A}" v="23" dt="2023-02-28T11:56:49.630"/>
    <p1510:client id="{F23C4952-4000-313D-B6FD-F52459AC746F}" v="19" dt="2023-02-28T11:25:43.936"/>
    <p1510:client id="{F46DAD74-3A8A-357E-4952-A8585EC8B209}" v="2616" dt="2023-03-01T08:30:30.351"/>
    <p1510:client id="{F8CF1F77-56A6-3994-3BBB-09D1E7749ACE}" v="3" dt="2023-02-28T22:43:27.141"/>
    <p1510:client id="{FB6E5A7B-0CDB-5B0A-FE73-31A7DC4F57F6}" v="96" dt="2023-02-28T07:15:52.786"/>
    <p1510:client id="{FC6942AF-4237-171D-0AF1-63645AB0BB4B}" v="62" dt="2023-02-28T19:39:56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4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2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CB05821D-D482-5C98-07DD-05CF495E5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65" b="1635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A99912-2D72-8ABE-6F6B-337FBE319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60" y="297398"/>
            <a:ext cx="11706114" cy="1122208"/>
          </a:xfrm>
        </p:spPr>
        <p:txBody>
          <a:bodyPr anchor="b">
            <a:no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Characterization of III-V MQW LED 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861C1-FB1D-9DC8-6182-B127FCA65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0405" y="1861712"/>
            <a:ext cx="6581930" cy="746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/>
              <a:t>EEE 460 : Optoelectronics</a:t>
            </a:r>
            <a:r>
              <a:rPr lang="en-US" sz="3200" b="1">
                <a:ea typeface="+mn-lt"/>
                <a:cs typeface="+mn-lt"/>
              </a:rPr>
              <a:t> Laboratory</a:t>
            </a:r>
            <a:endParaRPr lang="en-US" sz="3200" b="1">
              <a:cs typeface="Calibri"/>
            </a:endParaRPr>
          </a:p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D2C3-C680-2E5D-17B1-E943A619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dirty="0" smtClean="0"/>
              <a:t>1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66E2C52-1B10-1C13-F2DE-05D51F70924F}"/>
              </a:ext>
            </a:extLst>
          </p:cNvPr>
          <p:cNvSpPr>
            <a:spLocks noGrp="1"/>
          </p:cNvSpPr>
          <p:nvPr/>
        </p:nvSpPr>
        <p:spPr>
          <a:xfrm>
            <a:off x="6594963" y="2982655"/>
            <a:ext cx="5860093" cy="2690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tx1"/>
                </a:solidFill>
                <a:latin typeface="Georgia Pro Light"/>
                <a:ea typeface="+mn-lt"/>
                <a:cs typeface="+mn-lt"/>
              </a:rPr>
              <a:t>Submitted to:  </a:t>
            </a:r>
          </a:p>
          <a:p>
            <a:r>
              <a:rPr lang="en-US" b="1">
                <a:solidFill>
                  <a:schemeClr val="tx1"/>
                </a:solidFill>
                <a:latin typeface="Georgia Pro Light"/>
                <a:ea typeface="+mn-lt"/>
                <a:cs typeface="+mn-lt"/>
              </a:rPr>
              <a:t>Dr. Muhammad </a:t>
            </a:r>
            <a:r>
              <a:rPr lang="en-US" b="1" err="1">
                <a:solidFill>
                  <a:schemeClr val="tx1"/>
                </a:solidFill>
                <a:latin typeface="Georgia Pro Light"/>
                <a:ea typeface="+mn-lt"/>
                <a:cs typeface="+mn-lt"/>
              </a:rPr>
              <a:t>Anisuzzaman</a:t>
            </a:r>
            <a:r>
              <a:rPr lang="en-US" b="1">
                <a:solidFill>
                  <a:schemeClr val="tx1"/>
                </a:solidFill>
                <a:latin typeface="Georgia Pro Light"/>
                <a:ea typeface="+mn-lt"/>
                <a:cs typeface="+mn-lt"/>
              </a:rPr>
              <a:t> Talukder</a:t>
            </a:r>
            <a:endParaRPr lang="en-US" sz="2000" b="1">
              <a:solidFill>
                <a:schemeClr val="tx1"/>
              </a:solidFill>
              <a:latin typeface="Georgia Pro Light"/>
              <a:cs typeface="Calibri"/>
            </a:endParaRPr>
          </a:p>
          <a:p>
            <a:r>
              <a:rPr lang="en-US" sz="2200" b="1">
                <a:solidFill>
                  <a:schemeClr val="tx1"/>
                </a:solidFill>
                <a:latin typeface="Georgia Pro Light"/>
                <a:ea typeface="+mn-lt"/>
                <a:cs typeface="+mn-lt"/>
              </a:rPr>
              <a:t>Professor, Department of EEE, BUET</a:t>
            </a:r>
          </a:p>
          <a:p>
            <a:r>
              <a:rPr lang="en-US" b="1">
                <a:solidFill>
                  <a:schemeClr val="tx1"/>
                </a:solidFill>
                <a:latin typeface="Georgia Pro Light"/>
                <a:ea typeface="+mn-lt"/>
                <a:cs typeface="+mn-lt"/>
              </a:rPr>
              <a:t>Mumtahina Islam Sukanya</a:t>
            </a:r>
            <a:endParaRPr lang="en-US" b="1">
              <a:solidFill>
                <a:schemeClr val="tx1"/>
              </a:solidFill>
              <a:latin typeface="Georgia Pro Light"/>
              <a:ea typeface="Calibri"/>
              <a:cs typeface="Calibri"/>
            </a:endParaRPr>
          </a:p>
          <a:p>
            <a:r>
              <a:rPr lang="en-US" sz="2200" b="1">
                <a:solidFill>
                  <a:schemeClr val="tx1"/>
                </a:solidFill>
                <a:latin typeface="Georgia Pro Light"/>
                <a:ea typeface="+mn-lt"/>
                <a:cs typeface="+mn-lt"/>
              </a:rPr>
              <a:t>Lecturer, Department of EEE, BUET</a:t>
            </a:r>
            <a:r>
              <a:rPr lang="en-US" b="1">
                <a:solidFill>
                  <a:schemeClr val="tx1"/>
                </a:solidFill>
                <a:latin typeface="Georgia Pro Light"/>
                <a:ea typeface="+mn-lt"/>
                <a:cs typeface="+mn-lt"/>
              </a:rPr>
              <a:t> </a:t>
            </a:r>
            <a:endParaRPr lang="en-US" b="1">
              <a:solidFill>
                <a:schemeClr val="tx1"/>
              </a:solidFill>
              <a:latin typeface="Georgia Pro Light"/>
              <a:ea typeface="Calibri"/>
              <a:cs typeface="Calibri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2BC48B6-D976-E153-FDF5-DCA5C4E1E141}"/>
              </a:ext>
            </a:extLst>
          </p:cNvPr>
          <p:cNvSpPr txBox="1">
            <a:spLocks/>
          </p:cNvSpPr>
          <p:nvPr/>
        </p:nvSpPr>
        <p:spPr>
          <a:xfrm>
            <a:off x="345995" y="3258607"/>
            <a:ext cx="4805819" cy="23657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Georgia Pro Light"/>
                <a:ea typeface="Calibri"/>
                <a:cs typeface="Calibri"/>
              </a:rPr>
              <a:t>Group: 01</a:t>
            </a:r>
          </a:p>
          <a:p>
            <a:r>
              <a:rPr lang="en-US" sz="2400" b="1">
                <a:latin typeface="Georgia Pro Light"/>
                <a:ea typeface="Calibri"/>
                <a:cs typeface="Calibri"/>
              </a:rPr>
              <a:t>Presented By</a:t>
            </a:r>
            <a:endParaRPr lang="en-US" b="1">
              <a:latin typeface="Georgia Pro Light"/>
            </a:endParaRPr>
          </a:p>
          <a:p>
            <a:r>
              <a:rPr lang="en-US" sz="2400" b="1">
                <a:latin typeface="Georgia Pro Light"/>
                <a:ea typeface="+mn-lt"/>
                <a:cs typeface="+mn-lt"/>
              </a:rPr>
              <a:t>Mrinmoy Kundu              -1706001</a:t>
            </a:r>
          </a:p>
          <a:p>
            <a:r>
              <a:rPr lang="en-US" sz="2400" b="1">
                <a:latin typeface="Georgia Pro Light"/>
                <a:ea typeface="+mn-lt"/>
                <a:cs typeface="+mn-lt"/>
              </a:rPr>
              <a:t>Elin Ranjan Das               -1706004</a:t>
            </a:r>
          </a:p>
          <a:p>
            <a:r>
              <a:rPr lang="en-US" sz="2400" b="1">
                <a:latin typeface="Georgia Pro Light"/>
                <a:ea typeface="+mn-lt"/>
                <a:cs typeface="+mn-lt"/>
              </a:rPr>
              <a:t>Md. Jawad Ul Islam        -1706003</a:t>
            </a:r>
            <a:endParaRPr lang="en-US" sz="2400" b="1">
              <a:latin typeface="Georgia Pro Light"/>
              <a:ea typeface="Calibri"/>
              <a:cs typeface="Calibri"/>
            </a:endParaRPr>
          </a:p>
          <a:p>
            <a:r>
              <a:rPr lang="en-US" sz="2400" b="1">
                <a:latin typeface="Georgia Pro Light"/>
                <a:ea typeface="+mn-lt"/>
                <a:cs typeface="+mn-lt"/>
              </a:rPr>
              <a:t>Aroni Ghosh                     -1706004</a:t>
            </a:r>
          </a:p>
          <a:p>
            <a:endParaRPr lang="en-US" sz="2400" b="1">
              <a:latin typeface="Georgia Pro Light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0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825D-F2E5-540E-0ABF-07B0598F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96" y="252847"/>
            <a:ext cx="10427840" cy="1086056"/>
          </a:xfrm>
        </p:spPr>
        <p:txBody>
          <a:bodyPr/>
          <a:lstStyle/>
          <a:p>
            <a:r>
              <a:rPr lang="en-US"/>
              <a:t>Emission Spectra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44D0747-F959-E9FD-3407-F51923FD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7" y="1166092"/>
            <a:ext cx="8281570" cy="52608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B89C09-D410-FA4A-E4AB-59DDF5259A5D}"/>
              </a:ext>
            </a:extLst>
          </p:cNvPr>
          <p:cNvSpPr txBox="1"/>
          <p:nvPr/>
        </p:nvSpPr>
        <p:spPr>
          <a:xfrm>
            <a:off x="7806905" y="1600775"/>
            <a:ext cx="404981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Spontaneous emission spectra provide important characteristics about LED: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Emission Peak (678.6 nm)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Spectral linewidth(FWHM = 6.6 nm)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Photon flux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Internally generated optical power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90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E17C-58AE-A10C-5153-3FEEC950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60" y="287484"/>
            <a:ext cx="10427840" cy="1086056"/>
          </a:xfrm>
        </p:spPr>
        <p:txBody>
          <a:bodyPr/>
          <a:lstStyle/>
          <a:p>
            <a:r>
              <a:rPr lang="en-US"/>
              <a:t>Peak Wavelength vs well width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F49A616-F708-14C8-09E1-C68B37C3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45" y="1451244"/>
            <a:ext cx="8206044" cy="514214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4FCF1-4C0B-AB42-6523-32DD143E7D51}"/>
              </a:ext>
            </a:extLst>
          </p:cNvPr>
          <p:cNvSpPr txBox="1"/>
          <p:nvPr/>
        </p:nvSpPr>
        <p:spPr>
          <a:xfrm>
            <a:off x="7763773" y="1802058"/>
            <a:ext cx="404981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With increasing well width, ground state of well gets closer to </a:t>
            </a:r>
            <a:r>
              <a:rPr lang="en-US" sz="2400" err="1">
                <a:cs typeface="Calibri"/>
              </a:rPr>
              <a:t>E</a:t>
            </a:r>
            <a:r>
              <a:rPr lang="en-US" sz="2400" baseline="-25000" err="1">
                <a:cs typeface="Calibri"/>
              </a:rPr>
              <a:t>c</a:t>
            </a:r>
            <a:r>
              <a:rPr lang="en-US" sz="2400">
                <a:cs typeface="Calibri"/>
              </a:rPr>
              <a:t> and the transition energy decreases to </a:t>
            </a:r>
            <a:r>
              <a:rPr lang="en-US" sz="2400" err="1">
                <a:cs typeface="Calibri"/>
              </a:rPr>
              <a:t>E</a:t>
            </a:r>
            <a:r>
              <a:rPr lang="en-US" sz="2400" baseline="-25000" err="1">
                <a:cs typeface="Calibri"/>
              </a:rPr>
              <a:t>g</a:t>
            </a:r>
            <a:r>
              <a:rPr lang="en-US" sz="2400">
                <a:cs typeface="Calibri"/>
              </a:rPr>
              <a:t> and hence the emission peak saturates to </a:t>
            </a:r>
            <a:r>
              <a:rPr lang="en-US" sz="2400" err="1">
                <a:ea typeface="+mn-lt"/>
                <a:cs typeface="+mn-lt"/>
              </a:rPr>
              <a:t>λ</a:t>
            </a:r>
            <a:r>
              <a:rPr lang="en-US" sz="2400" baseline="-25000" err="1">
                <a:ea typeface="+mn-lt"/>
                <a:cs typeface="+mn-lt"/>
              </a:rPr>
              <a:t>Eg</a:t>
            </a:r>
            <a:r>
              <a:rPr lang="en-US" sz="2400">
                <a:ea typeface="+mn-lt"/>
                <a:cs typeface="+mn-lt"/>
              </a:rPr>
              <a:t> eventually.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12C95-A507-D51C-643B-6BC59980D1B8}"/>
              </a:ext>
            </a:extLst>
          </p:cNvPr>
          <p:cNvSpPr txBox="1"/>
          <p:nvPr/>
        </p:nvSpPr>
        <p:spPr>
          <a:xfrm>
            <a:off x="5957454" y="1922318"/>
            <a:ext cx="1437409" cy="3463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C865-EFF9-7E11-B154-44A02E13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80" y="214944"/>
            <a:ext cx="10427840" cy="1086056"/>
          </a:xfrm>
        </p:spPr>
        <p:txBody>
          <a:bodyPr/>
          <a:lstStyle/>
          <a:p>
            <a:r>
              <a:rPr lang="en-US"/>
              <a:t>P-J curve for varying QW numbers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079BF55-4AF1-9A9C-49E0-672EAE574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45" y="1287926"/>
            <a:ext cx="7179965" cy="555930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AD6496-AAC8-2B87-B8DD-71C97E2B0548}"/>
              </a:ext>
            </a:extLst>
          </p:cNvPr>
          <p:cNvSpPr txBox="1"/>
          <p:nvPr/>
        </p:nvSpPr>
        <p:spPr>
          <a:xfrm>
            <a:off x="7188680" y="1931454"/>
            <a:ext cx="482619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Multiple QW emission enhancement are governed by two main mechanisms:</a:t>
            </a:r>
          </a:p>
          <a:p>
            <a:endParaRPr lang="en-US" sz="24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Multiple QWs can be thought of as independent QWs, so increasing QW number results in more electron and holes available for recombination.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Active region volume increases linearly with QW number. </a:t>
            </a:r>
          </a:p>
        </p:txBody>
      </p:sp>
    </p:spTree>
    <p:extLst>
      <p:ext uri="{BB962C8B-B14F-4D97-AF65-F5344CB8AC3E}">
        <p14:creationId xmlns:p14="http://schemas.microsoft.com/office/powerpoint/2010/main" val="20586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814D-ED8F-0193-29E8-2969BF46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15" y="439971"/>
            <a:ext cx="10427840" cy="751238"/>
          </a:xfrm>
        </p:spPr>
        <p:txBody>
          <a:bodyPr>
            <a:normAutofit fontScale="90000"/>
          </a:bodyPr>
          <a:lstStyle/>
          <a:p>
            <a:r>
              <a:rPr lang="en-US"/>
              <a:t>I-V curve</a:t>
            </a: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4A72E74-C960-8CEA-87AB-5DD937F7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" y="1499381"/>
            <a:ext cx="7235282" cy="5401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134DA-5969-A6D9-32D8-B97E3EC17CBF}"/>
              </a:ext>
            </a:extLst>
          </p:cNvPr>
          <p:cNvSpPr txBox="1"/>
          <p:nvPr/>
        </p:nvSpPr>
        <p:spPr>
          <a:xfrm>
            <a:off x="7274944" y="1845190"/>
            <a:ext cx="48261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cs typeface="Calibri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3DF5592-C7DF-C06E-8B44-7C9588A5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346" y="813129"/>
            <a:ext cx="5084552" cy="296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29453A-2EC9-CF35-E3EC-9991D53209DB}"/>
              </a:ext>
            </a:extLst>
          </p:cNvPr>
          <p:cNvSpPr txBox="1"/>
          <p:nvPr/>
        </p:nvSpPr>
        <p:spPr>
          <a:xfrm>
            <a:off x="6973020" y="4433114"/>
            <a:ext cx="48261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Multiple QW requires less build-in potential travelled by an electron </a:t>
            </a:r>
            <a:r>
              <a:rPr lang="en-US" sz="2400">
                <a:ea typeface="+mn-lt"/>
                <a:cs typeface="+mn-lt"/>
              </a:rPr>
              <a:t> along the depletion layer </a:t>
            </a:r>
            <a:r>
              <a:rPr lang="en-US" sz="2400">
                <a:cs typeface="Calibri"/>
              </a:rPr>
              <a:t>to reach the well. Thus, less potential required for photogeneration.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1A5-DDB1-162B-A030-589B170C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35" y="269621"/>
            <a:ext cx="10427840" cy="808966"/>
          </a:xfrm>
        </p:spPr>
        <p:txBody>
          <a:bodyPr/>
          <a:lstStyle/>
          <a:p>
            <a:r>
              <a:rPr lang="en-US"/>
              <a:t>Temperature effect on </a:t>
            </a:r>
            <a:r>
              <a:rPr lang="en-US" err="1"/>
              <a:t>R</a:t>
            </a:r>
            <a:r>
              <a:rPr lang="en-US" baseline="-25000" err="1"/>
              <a:t>sp</a:t>
            </a:r>
            <a:endParaRPr lang="en-US" err="1"/>
          </a:p>
        </p:txBody>
      </p:sp>
      <p:pic>
        <p:nvPicPr>
          <p:cNvPr id="6" name="Picture 6" descr="Diagram, histogram&#10;&#10;Description automatically generated">
            <a:extLst>
              <a:ext uri="{FF2B5EF4-FFF2-40B4-BE49-F238E27FC236}">
                <a16:creationId xmlns:a16="http://schemas.microsoft.com/office/drawing/2014/main" id="{D125BC46-F06A-9905-9749-C006834B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0" y="1288150"/>
            <a:ext cx="7339407" cy="5306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5BEC4-720D-F68A-8BF2-E2E4CDC77F81}"/>
              </a:ext>
            </a:extLst>
          </p:cNvPr>
          <p:cNvSpPr txBox="1"/>
          <p:nvPr/>
        </p:nvSpPr>
        <p:spPr>
          <a:xfrm>
            <a:off x="7873616" y="2143376"/>
            <a:ext cx="41147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For temperature increase, Bandgap decreases. So emission occurs at lower energies and peak emission wavelength increases.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However, for wide well, multiple peaks are observed as closely spaced higher energy levels contribute to the emission.</a:t>
            </a:r>
          </a:p>
        </p:txBody>
      </p:sp>
    </p:spTree>
    <p:extLst>
      <p:ext uri="{BB962C8B-B14F-4D97-AF65-F5344CB8AC3E}">
        <p14:creationId xmlns:p14="http://schemas.microsoft.com/office/powerpoint/2010/main" val="47669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D326-CB13-67C6-0ED2-ECA575A3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13" y="229321"/>
            <a:ext cx="10427840" cy="1086056"/>
          </a:xfrm>
        </p:spPr>
        <p:txBody>
          <a:bodyPr>
            <a:normAutofit/>
          </a:bodyPr>
          <a:lstStyle/>
          <a:p>
            <a:r>
              <a:rPr lang="en-US"/>
              <a:t>Optical Extraction with FDTD simulation</a:t>
            </a:r>
            <a:endParaRPr lang="en-US">
              <a:cs typeface="Calibri Light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20334D5-7699-3F48-3AA7-982C1E1E4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556" y="1577154"/>
            <a:ext cx="6742774" cy="50534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1A47F-72AB-B7B0-408D-73591E0B47A0}"/>
              </a:ext>
            </a:extLst>
          </p:cNvPr>
          <p:cNvSpPr txBox="1"/>
          <p:nvPr/>
        </p:nvSpPr>
        <p:spPr>
          <a:xfrm>
            <a:off x="670559" y="1798319"/>
            <a:ext cx="41147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surface emission,  effect of quantum well number and effect of geometry on external quantum efficiency of the LED is shown.</a:t>
            </a:r>
          </a:p>
        </p:txBody>
      </p:sp>
      <p:pic>
        <p:nvPicPr>
          <p:cNvPr id="3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7BEAB3EC-EC97-A667-1E33-49B088A0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8" y="3361844"/>
            <a:ext cx="2743200" cy="2507064"/>
          </a:xfrm>
          <a:prstGeom prst="rect">
            <a:avLst/>
          </a:prstGeo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7F4B4645-44FF-BA5B-ABCA-73729EF32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6" y="3423774"/>
            <a:ext cx="2743200" cy="24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2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D326-CB13-67C6-0ED2-ECA575A3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13" y="229321"/>
            <a:ext cx="10427840" cy="1086056"/>
          </a:xfrm>
        </p:spPr>
        <p:txBody>
          <a:bodyPr>
            <a:normAutofit/>
          </a:bodyPr>
          <a:lstStyle/>
          <a:p>
            <a:r>
              <a:rPr lang="en-US"/>
              <a:t>Luminous efficiency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7140-149F-B995-146A-783972CE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13" y="1807192"/>
            <a:ext cx="10427841" cy="3903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From eye sensitivity and emission spectrum, luminous efficiency can be calculated by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Luminous efficiency = 0.0532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00056468-2A64-FA6D-4AC0-A39DB5EF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06" y="2858861"/>
            <a:ext cx="2869001" cy="1136170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6F403B52-90AA-D636-6049-581B1F57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268" y="2390448"/>
            <a:ext cx="6150633" cy="40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D326-CB13-67C6-0ED2-ECA575A3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13" y="229321"/>
            <a:ext cx="10427840" cy="108605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P-J Curve for complete structure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5CB881DE-C1F2-BAE3-D578-D348B71D7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257" y="1663791"/>
            <a:ext cx="7017264" cy="48789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1A47F-72AB-B7B0-408D-73591E0B47A0}"/>
              </a:ext>
            </a:extLst>
          </p:cNvPr>
          <p:cNvSpPr txBox="1"/>
          <p:nvPr/>
        </p:nvSpPr>
        <p:spPr>
          <a:xfrm>
            <a:off x="210483" y="1553904"/>
            <a:ext cx="46755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After calculating the extraction and luminous efficiency, extracted light power was reduced by a factor of </a:t>
            </a:r>
          </a:p>
          <a:p>
            <a:r>
              <a:rPr lang="en-US" sz="2400"/>
              <a:t>~1000.</a:t>
            </a:r>
            <a:endParaRPr lang="en-US" sz="2400">
              <a:cs typeface="Calibri"/>
            </a:endParaRPr>
          </a:p>
        </p:txBody>
      </p:sp>
      <p:pic>
        <p:nvPicPr>
          <p:cNvPr id="4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2F30ADC2-0452-5D6D-FB2A-10D5E542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3207850"/>
            <a:ext cx="5029200" cy="36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8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8139-1CDB-16D8-FEC8-AA55B7E5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35" y="200566"/>
            <a:ext cx="10427840" cy="1086056"/>
          </a:xfrm>
        </p:spPr>
        <p:txBody>
          <a:bodyPr/>
          <a:lstStyle/>
          <a:p>
            <a:r>
              <a:rPr lang="en-US"/>
              <a:t>Lambertian Emission Pattern</a:t>
            </a:r>
          </a:p>
        </p:txBody>
      </p:sp>
      <p:pic>
        <p:nvPicPr>
          <p:cNvPr id="6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B4CB5A55-DF42-2C28-4DB0-5BFECC7F0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253" y="1275229"/>
            <a:ext cx="4298811" cy="4061448"/>
          </a:xfrm>
        </p:spPr>
      </p:pic>
      <p:pic>
        <p:nvPicPr>
          <p:cNvPr id="7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3CD0900E-1594-5731-0E6E-AC2A37F8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0" y="1273298"/>
            <a:ext cx="4152182" cy="4066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8B563D-3734-224A-4836-5B207DC1D612}"/>
              </a:ext>
            </a:extLst>
          </p:cNvPr>
          <p:cNvSpPr txBox="1"/>
          <p:nvPr/>
        </p:nvSpPr>
        <p:spPr>
          <a:xfrm>
            <a:off x="1971710" y="5516879"/>
            <a:ext cx="35966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Emission Pattern For Rectangular geometry (n</a:t>
            </a:r>
            <a:r>
              <a:rPr lang="en-US" baseline="-25000"/>
              <a:t>QW</a:t>
            </a:r>
            <a:r>
              <a:rPr lang="en-US"/>
              <a:t> =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E91CC-92ED-AFAB-2ECC-2485E8540776}"/>
              </a:ext>
            </a:extLst>
          </p:cNvPr>
          <p:cNvSpPr txBox="1"/>
          <p:nvPr/>
        </p:nvSpPr>
        <p:spPr>
          <a:xfrm>
            <a:off x="6716238" y="5516878"/>
            <a:ext cx="40567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Emission Pattern For hemispherical geometry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err="1">
                <a:ea typeface="+mn-lt"/>
                <a:cs typeface="+mn-lt"/>
              </a:rPr>
              <a:t>n</a:t>
            </a:r>
            <a:r>
              <a:rPr lang="en-US" baseline="-25000" err="1">
                <a:ea typeface="+mn-lt"/>
                <a:cs typeface="+mn-lt"/>
              </a:rPr>
              <a:t>QW</a:t>
            </a:r>
            <a:r>
              <a:rPr lang="en-US">
                <a:ea typeface="+mn-lt"/>
                <a:cs typeface="+mn-lt"/>
              </a:rPr>
              <a:t> = 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4D1B-EC46-74B2-FD4A-E5E3CDE9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98" y="248910"/>
            <a:ext cx="10388030" cy="9816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Comparison with Homojunction LED</a:t>
            </a: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5AA1153-404E-9C60-52ED-EB261A26A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82" y="1713085"/>
            <a:ext cx="6866451" cy="409957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13E0B-14C6-354D-882E-7C16ED6EF1A5}"/>
              </a:ext>
            </a:extLst>
          </p:cNvPr>
          <p:cNvSpPr txBox="1"/>
          <p:nvPr/>
        </p:nvSpPr>
        <p:spPr>
          <a:xfrm>
            <a:off x="7268085" y="2750432"/>
            <a:ext cx="465281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Photon flux for </a:t>
            </a:r>
          </a:p>
          <a:p>
            <a:r>
              <a:rPr lang="en-US" sz="2400"/>
              <a:t>Homojunction LED= </a:t>
            </a:r>
            <a:r>
              <a:rPr lang="en-US" sz="2400">
                <a:ea typeface="+mn-lt"/>
                <a:cs typeface="+mn-lt"/>
              </a:rPr>
              <a:t>4.45x10</a:t>
            </a:r>
            <a:r>
              <a:rPr lang="en-US" sz="2400" baseline="30000">
                <a:ea typeface="+mn-lt"/>
                <a:cs typeface="+mn-lt"/>
              </a:rPr>
              <a:t>15</a:t>
            </a:r>
            <a:r>
              <a:rPr lang="en-US" sz="2400">
                <a:ea typeface="+mn-lt"/>
                <a:cs typeface="+mn-lt"/>
              </a:rPr>
              <a:t> s</a:t>
            </a:r>
            <a:r>
              <a:rPr lang="en-US" sz="2400" baseline="30000">
                <a:ea typeface="+mn-lt"/>
                <a:cs typeface="+mn-lt"/>
              </a:rPr>
              <a:t>-1</a:t>
            </a:r>
            <a:endParaRPr lang="en-US" sz="2400"/>
          </a:p>
          <a:p>
            <a:r>
              <a:rPr lang="en-US" sz="2400"/>
              <a:t>MQW  LED= </a:t>
            </a:r>
            <a:r>
              <a:rPr lang="en-US" sz="2400">
                <a:ea typeface="+mn-lt"/>
                <a:cs typeface="+mn-lt"/>
              </a:rPr>
              <a:t> 4.32x10</a:t>
            </a:r>
            <a:r>
              <a:rPr lang="en-US" sz="2400" baseline="30000">
                <a:ea typeface="+mn-lt"/>
                <a:cs typeface="+mn-lt"/>
              </a:rPr>
              <a:t>17</a:t>
            </a:r>
            <a:r>
              <a:rPr lang="en-US" sz="2400">
                <a:ea typeface="+mn-lt"/>
                <a:cs typeface="+mn-lt"/>
              </a:rPr>
              <a:t> s</a:t>
            </a:r>
            <a:r>
              <a:rPr lang="en-US" sz="2400" baseline="30000">
                <a:ea typeface="+mn-lt"/>
                <a:cs typeface="+mn-lt"/>
              </a:rPr>
              <a:t>-1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3153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F534-D2FC-2B1E-E9FD-B42F394B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22" y="416227"/>
            <a:ext cx="10427840" cy="1086056"/>
          </a:xfrm>
        </p:spPr>
        <p:txBody>
          <a:bodyPr/>
          <a:lstStyle/>
          <a:p>
            <a:r>
              <a:rPr lang="en-US" b="1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A906-9303-9683-630F-FAADADF8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580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investigate the characteristics of </a:t>
            </a:r>
            <a:r>
              <a:rPr lang="en-US" b="1">
                <a:ea typeface="+mn-lt"/>
                <a:cs typeface="+mn-lt"/>
              </a:rPr>
              <a:t>III-V</a:t>
            </a:r>
            <a:r>
              <a:rPr lang="en-US">
                <a:ea typeface="+mn-lt"/>
                <a:cs typeface="+mn-lt"/>
              </a:rPr>
              <a:t> MQW LED devices for near-infrared and visible wavelength emission.</a:t>
            </a:r>
          </a:p>
          <a:p>
            <a:r>
              <a:rPr lang="en-US">
                <a:ea typeface="+mn-lt"/>
                <a:cs typeface="+mn-lt"/>
              </a:rPr>
              <a:t>To analyze the effect of different parameters (temperature, quantum well width, and well number of the LED) on the tunable performance of </a:t>
            </a:r>
            <a:r>
              <a:rPr lang="en-US" b="1">
                <a:ea typeface="+mn-lt"/>
                <a:cs typeface="+mn-lt"/>
              </a:rPr>
              <a:t>III-V</a:t>
            </a:r>
            <a:r>
              <a:rPr lang="en-US">
                <a:ea typeface="+mn-lt"/>
                <a:cs typeface="+mn-lt"/>
              </a:rPr>
              <a:t> MQW LED</a:t>
            </a:r>
          </a:p>
          <a:p>
            <a:r>
              <a:rPr lang="en-US">
                <a:ea typeface="+mn-lt"/>
                <a:cs typeface="+mn-lt"/>
              </a:rPr>
              <a:t>To analyze spontaneous emission rate and optical extraction mechanism of a MQW structure using MATLAB and </a:t>
            </a:r>
            <a:r>
              <a:rPr lang="en-US" err="1">
                <a:ea typeface="+mn-lt"/>
                <a:cs typeface="+mn-lt"/>
              </a:rPr>
              <a:t>Lumerical</a:t>
            </a:r>
            <a:r>
              <a:rPr lang="en-US">
                <a:ea typeface="+mn-lt"/>
                <a:cs typeface="+mn-lt"/>
              </a:rPr>
              <a:t> software.</a:t>
            </a:r>
            <a:endParaRPr lang="en-US">
              <a:cs typeface="Calibri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038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3189-07EA-816E-23BC-6DA076D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486" y="1280893"/>
            <a:ext cx="10427841" cy="3903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6600">
                <a:solidFill>
                  <a:schemeClr val="tx1"/>
                </a:solidFill>
                <a:latin typeface="Verdana Pro"/>
                <a:ea typeface="Cambria"/>
              </a:rPr>
              <a:t>Thank You!</a:t>
            </a:r>
            <a:endParaRPr lang="en-US">
              <a:solidFill>
                <a:schemeClr val="tx1"/>
              </a:solidFill>
              <a:latin typeface="Verdana Pro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0792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A3BE-0B41-D806-5FA5-22B3D72D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68" y="416227"/>
            <a:ext cx="10427840" cy="1086056"/>
          </a:xfrm>
        </p:spPr>
        <p:txBody>
          <a:bodyPr/>
          <a:lstStyle/>
          <a:p>
            <a:r>
              <a:rPr lang="en-US" b="1"/>
              <a:t>Why </a:t>
            </a:r>
            <a:r>
              <a:rPr lang="en-US" b="1">
                <a:ea typeface="+mj-lt"/>
                <a:cs typeface="+mj-lt"/>
              </a:rPr>
              <a:t>III-V </a:t>
            </a:r>
            <a:r>
              <a:rPr lang="en-US" b="1"/>
              <a:t> based MQW?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F20B-65C8-FBE9-253F-AB6D5373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III-V</a:t>
            </a:r>
            <a:r>
              <a:rPr lang="en-US" sz="2800" b="1">
                <a:ea typeface="+mn-lt"/>
                <a:cs typeface="+mn-lt"/>
              </a:rPr>
              <a:t> </a:t>
            </a:r>
            <a:r>
              <a:rPr lang="en-US" sz="2800">
                <a:ea typeface="+mn-lt"/>
                <a:cs typeface="+mn-lt"/>
              </a:rPr>
              <a:t>materials promising for visible LED applications due to their bandgap tunability and high electron mobility.</a:t>
            </a:r>
          </a:p>
          <a:p>
            <a:r>
              <a:rPr lang="en-US" sz="2800">
                <a:ea typeface="+mn-lt"/>
                <a:cs typeface="+mn-lt"/>
              </a:rPr>
              <a:t>Density of states g(E) is constant and does not depend on the electron energy, and huge value of g(E) at band edge.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Enhanced radiative recombination probability and carrier confinement in the 2DEG region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3208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6F9B-866A-CA54-580F-A95136B1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5" y="440127"/>
            <a:ext cx="10427840" cy="1086056"/>
          </a:xfrm>
        </p:spPr>
        <p:txBody>
          <a:bodyPr/>
          <a:lstStyle/>
          <a:p>
            <a:r>
              <a:rPr lang="en-US" b="1"/>
              <a:t>Material Selection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35F0575-6AD9-26FB-B6C7-0D94C7AC8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32725"/>
              </p:ext>
            </p:extLst>
          </p:nvPr>
        </p:nvGraphicFramePr>
        <p:xfrm>
          <a:off x="938378" y="1976273"/>
          <a:ext cx="10438179" cy="3210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393">
                  <a:extLst>
                    <a:ext uri="{9D8B030D-6E8A-4147-A177-3AD203B41FA5}">
                      <a16:colId xmlns:a16="http://schemas.microsoft.com/office/drawing/2014/main" val="3676254180"/>
                    </a:ext>
                  </a:extLst>
                </a:gridCol>
                <a:gridCol w="3479393">
                  <a:extLst>
                    <a:ext uri="{9D8B030D-6E8A-4147-A177-3AD203B41FA5}">
                      <a16:colId xmlns:a16="http://schemas.microsoft.com/office/drawing/2014/main" val="4078291126"/>
                    </a:ext>
                  </a:extLst>
                </a:gridCol>
                <a:gridCol w="3479393">
                  <a:extLst>
                    <a:ext uri="{9D8B030D-6E8A-4147-A177-3AD203B41FA5}">
                      <a16:colId xmlns:a16="http://schemas.microsoft.com/office/drawing/2014/main" val="454877165"/>
                    </a:ext>
                  </a:extLst>
                </a:gridCol>
              </a:tblGrid>
              <a:tr h="10514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Material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Wavelength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Typical number of layers (limited by fabrication process, found from literature)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05981709"/>
                  </a:ext>
                </a:extLst>
              </a:tr>
              <a:tr h="10793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GaAs-</a:t>
                      </a:r>
                      <a:r>
                        <a:rPr lang="en-US" sz="2000" u="none" strike="noStrike" err="1">
                          <a:effectLst/>
                        </a:rPr>
                        <a:t>AlGaAs</a:t>
                      </a:r>
                      <a:r>
                        <a:rPr lang="en-US" sz="2000" u="none" strike="noStrike">
                          <a:effectLst/>
                        </a:rPr>
                        <a:t> or</a:t>
                      </a:r>
                      <a:endParaRPr lang="en-US" sz="20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err="1">
                          <a:effectLst/>
                        </a:rPr>
                        <a:t>AlAs-AlGaAs</a:t>
                      </a:r>
                      <a:endParaRPr lang="en-US" sz="2000" err="1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600-800 nm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~55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64478195"/>
                  </a:ext>
                </a:extLst>
              </a:tr>
              <a:tr h="10793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err="1">
                          <a:effectLst/>
                        </a:rPr>
                        <a:t>GaN-InGaN</a:t>
                      </a:r>
                      <a:r>
                        <a:rPr lang="en-US" sz="2000" u="none" strike="noStrike">
                          <a:effectLst/>
                        </a:rPr>
                        <a:t> or</a:t>
                      </a:r>
                      <a:endParaRPr lang="en-US" sz="20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AlGaN-</a:t>
                      </a:r>
                      <a:r>
                        <a:rPr lang="en-US" sz="2000" u="none" strike="noStrike" err="1">
                          <a:effectLst/>
                        </a:rPr>
                        <a:t>InGaN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300-400 nm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~12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956659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443A-97A7-EC91-26FC-016D3782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70" y="166941"/>
            <a:ext cx="10427840" cy="1086056"/>
          </a:xfrm>
        </p:spPr>
        <p:txBody>
          <a:bodyPr/>
          <a:lstStyle/>
          <a:p>
            <a:r>
              <a:rPr lang="en-US"/>
              <a:t>Typical III-V MQW LED Structure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8AAA05-069F-7D3C-7B20-CF6A9906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10" y="1633968"/>
            <a:ext cx="5962373" cy="4247427"/>
          </a:xfr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3A581201-2188-59D4-E521-9E2A55DD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476" y="1640560"/>
            <a:ext cx="5230483" cy="42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8C7B-DE1E-74E5-0D2D-9336EE24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68" y="315585"/>
            <a:ext cx="10427840" cy="1086056"/>
          </a:xfrm>
        </p:spPr>
        <p:txBody>
          <a:bodyPr/>
          <a:lstStyle/>
          <a:p>
            <a:r>
              <a:rPr lang="en-US"/>
              <a:t>Spontaneous Emission Rate</a:t>
            </a:r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3EEC04F1-FCD5-E5A9-598F-9BB3EABE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52" y="1938330"/>
            <a:ext cx="10947386" cy="40105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 err="1">
                <a:ea typeface="+mn-lt"/>
                <a:cs typeface="+mn-lt"/>
              </a:rPr>
              <a:t>R</a:t>
            </a:r>
            <a:r>
              <a:rPr lang="en-US" sz="3200" baseline="-25000" err="1">
                <a:ea typeface="+mn-lt"/>
                <a:cs typeface="+mn-lt"/>
              </a:rPr>
              <a:t>sp</a:t>
            </a:r>
            <a:r>
              <a:rPr lang="en-US" sz="3200">
                <a:ea typeface="+mn-lt"/>
                <a:cs typeface="+mn-lt"/>
              </a:rPr>
              <a:t>(E) for a MQW LED can be expressed in</a:t>
            </a:r>
            <a:endParaRPr lang="en-US" sz="3200"/>
          </a:p>
          <a:p>
            <a:pPr marL="0" indent="0" algn="ctr">
              <a:buNone/>
            </a:pPr>
            <a:r>
              <a:rPr lang="en-US" sz="3200"/>
              <a:t>P</a:t>
            </a:r>
            <a:r>
              <a:rPr lang="en-US" sz="3200" baseline="-25000"/>
              <a:t>em</a:t>
            </a:r>
            <a:r>
              <a:rPr lang="en-US" sz="3200"/>
              <a:t> . N</a:t>
            </a:r>
            <a:r>
              <a:rPr lang="en-US" sz="3200" baseline="-25000"/>
              <a:t>j</a:t>
            </a:r>
            <a:r>
              <a:rPr lang="en-US" sz="3200"/>
              <a:t>(E) .</a:t>
            </a:r>
            <a:r>
              <a:rPr lang="en-US" sz="3200" err="1"/>
              <a:t>f</a:t>
            </a:r>
            <a:r>
              <a:rPr lang="en-US" sz="3200" baseline="-25000" err="1"/>
              <a:t>n</a:t>
            </a:r>
            <a:r>
              <a:rPr lang="en-US" sz="3200"/>
              <a:t>(E</a:t>
            </a:r>
            <a:r>
              <a:rPr lang="en-US" sz="3200" baseline="-25000"/>
              <a:t>2</a:t>
            </a:r>
            <a:r>
              <a:rPr lang="en-US" sz="3200"/>
              <a:t>). [ 1 – </a:t>
            </a:r>
            <a:r>
              <a:rPr lang="en-US" sz="3200" err="1"/>
              <a:t>f</a:t>
            </a:r>
            <a:r>
              <a:rPr lang="en-US" sz="3200" baseline="-25000" err="1"/>
              <a:t>n</a:t>
            </a:r>
            <a:r>
              <a:rPr lang="en-US" sz="3200"/>
              <a:t>(E</a:t>
            </a:r>
            <a:r>
              <a:rPr lang="en-US" sz="3200" baseline="-25000"/>
              <a:t>1</a:t>
            </a:r>
            <a:r>
              <a:rPr lang="en-US" sz="3200"/>
              <a:t>)]</a:t>
            </a:r>
          </a:p>
          <a:p>
            <a:pPr marL="0" indent="0">
              <a:buNone/>
            </a:pPr>
            <a:r>
              <a:rPr lang="en-US" sz="3200"/>
              <a:t>Here,</a:t>
            </a:r>
          </a:p>
          <a:p>
            <a:pPr marL="0" indent="0">
              <a:buNone/>
            </a:pPr>
            <a:r>
              <a:rPr lang="en-US" sz="3200"/>
              <a:t>Emission Transition Probability, P</a:t>
            </a:r>
            <a:r>
              <a:rPr lang="en-US" sz="3200" baseline="-25000">
                <a:ea typeface="+mn-lt"/>
                <a:cs typeface="+mn-lt"/>
              </a:rPr>
              <a:t>em </a:t>
            </a:r>
            <a:r>
              <a:rPr lang="en-US" sz="3200">
                <a:ea typeface="+mn-lt"/>
                <a:cs typeface="+mn-lt"/>
              </a:rPr>
              <a:t>= 1/</a:t>
            </a:r>
            <a:r>
              <a:rPr lang="en-US" sz="3200" err="1">
                <a:ea typeface="+mn-lt"/>
                <a:cs typeface="+mn-lt"/>
              </a:rPr>
              <a:t>t</a:t>
            </a:r>
            <a:r>
              <a:rPr lang="en-US" sz="3200" baseline="-25000" err="1">
                <a:ea typeface="+mn-lt"/>
                <a:cs typeface="+mn-lt"/>
              </a:rPr>
              <a:t>rec</a:t>
            </a:r>
            <a:endParaRPr lang="en-US" sz="3200" baseline="-25000" err="1"/>
          </a:p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Joint density function, N</a:t>
            </a:r>
            <a:r>
              <a:rPr lang="en-US" sz="3200" baseline="-25000">
                <a:ea typeface="+mn-lt"/>
                <a:cs typeface="+mn-lt"/>
              </a:rPr>
              <a:t>j</a:t>
            </a:r>
            <a:r>
              <a:rPr lang="en-US" sz="3200">
                <a:ea typeface="+mn-lt"/>
                <a:cs typeface="+mn-lt"/>
              </a:rPr>
              <a:t>(E)</a:t>
            </a:r>
          </a:p>
          <a:p>
            <a:pPr marL="0" indent="0">
              <a:buNone/>
            </a:pPr>
            <a:r>
              <a:rPr lang="en-US" sz="3200" err="1">
                <a:ea typeface="+mn-lt"/>
                <a:cs typeface="+mn-lt"/>
              </a:rPr>
              <a:t>f</a:t>
            </a:r>
            <a:r>
              <a:rPr lang="en-US" sz="3200" baseline="-25000" err="1">
                <a:ea typeface="+mn-lt"/>
                <a:cs typeface="+mn-lt"/>
              </a:rPr>
              <a:t>n</a:t>
            </a:r>
            <a:r>
              <a:rPr lang="en-US" sz="3200">
                <a:ea typeface="+mn-lt"/>
                <a:cs typeface="+mn-lt"/>
              </a:rPr>
              <a:t> is the Fermi-Dirac distribution of electron</a:t>
            </a:r>
          </a:p>
        </p:txBody>
      </p:sp>
    </p:spTree>
    <p:extLst>
      <p:ext uri="{BB962C8B-B14F-4D97-AF65-F5344CB8AC3E}">
        <p14:creationId xmlns:p14="http://schemas.microsoft.com/office/powerpoint/2010/main" val="83871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072BA-7844-4082-57A3-5FDE13A2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01" y="414068"/>
            <a:ext cx="5814240" cy="780493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Joint density function N</a:t>
            </a:r>
            <a:r>
              <a:rPr lang="en-US" sz="4000" baseline="-25000">
                <a:ea typeface="+mj-lt"/>
                <a:cs typeface="+mj-lt"/>
              </a:rPr>
              <a:t>j</a:t>
            </a:r>
            <a:r>
              <a:rPr lang="en-US" sz="4000">
                <a:ea typeface="+mj-lt"/>
                <a:cs typeface="+mj-lt"/>
              </a:rPr>
              <a:t>(E)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48FD-C75B-1FEA-896B-93F3D5AC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968" y="1309417"/>
            <a:ext cx="6457485" cy="44287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Selection rules for infinite quantum well: Δn = 0</a:t>
            </a:r>
          </a:p>
          <a:p>
            <a:r>
              <a:rPr lang="en-US" sz="2400">
                <a:ea typeface="+mn-lt"/>
                <a:cs typeface="+mn-lt"/>
              </a:rPr>
              <a:t>The joint density of states of 2D quantum well is -</a:t>
            </a:r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m</a:t>
            </a:r>
            <a:r>
              <a:rPr lang="en-US" sz="2400" baseline="-25000" err="1">
                <a:ea typeface="+mn-lt"/>
                <a:cs typeface="+mn-lt"/>
              </a:rPr>
              <a:t>r</a:t>
            </a:r>
            <a:r>
              <a:rPr lang="en-US" sz="2400" baseline="-2500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=reduced electron mass, E</a:t>
            </a:r>
            <a:r>
              <a:rPr lang="en-US" sz="2400" baseline="30000">
                <a:ea typeface="+mn-lt"/>
                <a:cs typeface="+mn-lt"/>
              </a:rPr>
              <a:t>i</a:t>
            </a:r>
            <a:r>
              <a:rPr lang="en-US" sz="2400" baseline="-25000">
                <a:ea typeface="+mn-lt"/>
                <a:cs typeface="+mn-lt"/>
              </a:rPr>
              <a:t>C </a:t>
            </a:r>
            <a:r>
              <a:rPr lang="en-US" sz="2400">
                <a:ea typeface="+mn-lt"/>
                <a:cs typeface="+mn-lt"/>
              </a:rPr>
              <a:t>and </a:t>
            </a:r>
            <a:r>
              <a:rPr lang="en-US" sz="2400" err="1">
                <a:ea typeface="+mn-lt"/>
                <a:cs typeface="+mn-lt"/>
              </a:rPr>
              <a:t>E</a:t>
            </a:r>
            <a:r>
              <a:rPr lang="en-US" sz="2400" baseline="30000" err="1">
                <a:ea typeface="+mn-lt"/>
                <a:cs typeface="+mn-lt"/>
              </a:rPr>
              <a:t>i</a:t>
            </a:r>
            <a:r>
              <a:rPr lang="en-US" sz="2400" baseline="-25000" err="1">
                <a:ea typeface="+mn-lt"/>
                <a:cs typeface="+mn-lt"/>
              </a:rPr>
              <a:t>V</a:t>
            </a:r>
            <a:r>
              <a:rPr lang="en-US" sz="2400" baseline="-2500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are the </a:t>
            </a:r>
            <a:r>
              <a:rPr lang="en-US" sz="2400" err="1">
                <a:ea typeface="+mn-lt"/>
                <a:cs typeface="+mn-lt"/>
              </a:rPr>
              <a:t>i’th</a:t>
            </a:r>
            <a:r>
              <a:rPr lang="en-US" sz="2400">
                <a:ea typeface="+mn-lt"/>
                <a:cs typeface="+mn-lt"/>
              </a:rPr>
              <a:t> sub-bands for conduction and valence band, d= well width</a:t>
            </a:r>
            <a:endParaRPr lang="en-US" sz="2400">
              <a:cs typeface="Calibri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E60DCDB-90DF-3B69-DD28-5C3A3317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98" y="4434442"/>
            <a:ext cx="5740076" cy="638452"/>
          </a:xfrm>
          <a:prstGeom prst="rect">
            <a:avLst/>
          </a:prstGeom>
        </p:spPr>
      </p:pic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673C440-4C4C-21DA-D6A2-2C1015FE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69" y="1708050"/>
            <a:ext cx="4072780" cy="33503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D9C7-EB5C-26FE-ABE8-3DC35E51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02" y="409733"/>
            <a:ext cx="10427840" cy="1086056"/>
          </a:xfrm>
        </p:spPr>
        <p:txBody>
          <a:bodyPr/>
          <a:lstStyle/>
          <a:p>
            <a:r>
              <a:rPr lang="en-US"/>
              <a:t>DOS for MQW Structure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BE5C8B-9E18-3C17-CE6A-BE4C57984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106" y="1397839"/>
            <a:ext cx="7820042" cy="49441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242E7E-8BDD-0D64-2507-603E079DE4B8}"/>
              </a:ext>
            </a:extLst>
          </p:cNvPr>
          <p:cNvSpPr txBox="1"/>
          <p:nvPr/>
        </p:nvSpPr>
        <p:spPr>
          <a:xfrm>
            <a:off x="4422128" y="6415679"/>
            <a:ext cx="3226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GaAs, d= 5nm, N= 100 wells</a:t>
            </a:r>
          </a:p>
        </p:txBody>
      </p:sp>
    </p:spTree>
    <p:extLst>
      <p:ext uri="{BB962C8B-B14F-4D97-AF65-F5344CB8AC3E}">
        <p14:creationId xmlns:p14="http://schemas.microsoft.com/office/powerpoint/2010/main" val="176502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4B87-23BA-3F07-BF65-B478AD1D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90" y="214944"/>
            <a:ext cx="10427840" cy="1086056"/>
          </a:xfrm>
        </p:spPr>
        <p:txBody>
          <a:bodyPr/>
          <a:lstStyle/>
          <a:p>
            <a:r>
              <a:rPr lang="en-US"/>
              <a:t>Carrier Dynamics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4B88934-7A3D-02E1-A085-A2EA6C2CF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946" y="573928"/>
            <a:ext cx="5114306" cy="3309875"/>
          </a:xfrm>
        </p:spPr>
      </p:pic>
      <p:pic>
        <p:nvPicPr>
          <p:cNvPr id="3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58A0E5F-C4E5-2DB6-F138-CDC62C41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9" y="2689006"/>
            <a:ext cx="4672781" cy="153361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66129C5-458B-1095-FFAD-A5515C8A9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55" y="5280285"/>
            <a:ext cx="4082845" cy="635915"/>
          </a:xfrm>
          <a:prstGeom prst="rect">
            <a:avLst/>
          </a:prstGeom>
        </p:spPr>
      </p:pic>
      <p:pic>
        <p:nvPicPr>
          <p:cNvPr id="7" name="Picture 7" descr="Diagram, text, schematic&#10;&#10;Description automatically generated">
            <a:extLst>
              <a:ext uri="{FF2B5EF4-FFF2-40B4-BE49-F238E27FC236}">
                <a16:creationId xmlns:a16="http://schemas.microsoft.com/office/drawing/2014/main" id="{F06FB2D8-923C-B8BA-0ACB-A5DA95316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827" y="5068683"/>
            <a:ext cx="2337312" cy="1046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F9BC7-1AB0-3015-9405-49A4B911BF8F}"/>
              </a:ext>
            </a:extLst>
          </p:cNvPr>
          <p:cNvSpPr txBox="1"/>
          <p:nvPr/>
        </p:nvSpPr>
        <p:spPr>
          <a:xfrm>
            <a:off x="712838" y="1216742"/>
            <a:ext cx="56842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Rate equations governing carrier mechanisms in the QW and cladding  layers are as follows</a:t>
            </a:r>
            <a:endParaRPr lang="en-US" sz="2400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67CF5-909D-D05D-0328-B9884AD4A94D}"/>
              </a:ext>
            </a:extLst>
          </p:cNvPr>
          <p:cNvSpPr txBox="1"/>
          <p:nvPr/>
        </p:nvSpPr>
        <p:spPr>
          <a:xfrm>
            <a:off x="712838" y="4701047"/>
            <a:ext cx="49038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At steady state,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5554E-4F89-EDC2-056E-663CC58FE0FB}"/>
              </a:ext>
            </a:extLst>
          </p:cNvPr>
          <p:cNvSpPr txBox="1"/>
          <p:nvPr/>
        </p:nvSpPr>
        <p:spPr>
          <a:xfrm>
            <a:off x="6298046" y="4144818"/>
            <a:ext cx="535131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0" u="none" strike="noStrike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Nw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= </a:t>
            </a:r>
            <a:r>
              <a:rPr lang="en-US" sz="2000" b="0" i="0" u="none" strike="noStrike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nw.A.d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and I = J.A, final expression for </a:t>
            </a:r>
            <a:r>
              <a:rPr lang="el-GR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τ</a:t>
            </a:r>
            <a:r>
              <a:rPr lang="en-US" sz="2000" b="0" i="0" u="none" strike="noStrike" baseline="-25000">
                <a:solidFill>
                  <a:srgbClr val="000000"/>
                </a:solidFill>
                <a:latin typeface="Arial"/>
                <a:ea typeface="Arial"/>
                <a:cs typeface="Arial"/>
              </a:rPr>
              <a:t>rec 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 </a:t>
            </a:r>
            <a:r>
              <a:rPr lang="en-US" sz="2000" b="0" i="0" u="none" strike="noStrike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sz="2000" b="0" i="0" u="none" strike="noStrike" baseline="-2500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becomes in terms of current density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J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807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Characterization of III-V MQW LED </vt:lpstr>
      <vt:lpstr>Objective</vt:lpstr>
      <vt:lpstr>Why III-V  based MQW?</vt:lpstr>
      <vt:lpstr>Material Selection</vt:lpstr>
      <vt:lpstr>Typical III-V MQW LED Structure</vt:lpstr>
      <vt:lpstr>Spontaneous Emission Rate</vt:lpstr>
      <vt:lpstr>Joint density function Nj(E)</vt:lpstr>
      <vt:lpstr>DOS for MQW Structure </vt:lpstr>
      <vt:lpstr>Carrier Dynamics</vt:lpstr>
      <vt:lpstr>Emission Spectra</vt:lpstr>
      <vt:lpstr>Peak Wavelength vs well width</vt:lpstr>
      <vt:lpstr>P-J curve for varying QW numbers</vt:lpstr>
      <vt:lpstr>I-V curve</vt:lpstr>
      <vt:lpstr>Temperature effect on Rsp</vt:lpstr>
      <vt:lpstr>Optical Extraction with FDTD simulation</vt:lpstr>
      <vt:lpstr>Luminous efficiency</vt:lpstr>
      <vt:lpstr>P-J Curve for complete structure</vt:lpstr>
      <vt:lpstr>Lambertian Emission Pattern</vt:lpstr>
      <vt:lpstr>Comparison with Homojunction LED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2023-02-26T20:36:14Z</dcterms:created>
  <dcterms:modified xsi:type="dcterms:W3CDTF">2023-04-15T15:09:43Z</dcterms:modified>
</cp:coreProperties>
</file>