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05" r:id="rId2"/>
    <p:sldId id="728" r:id="rId3"/>
    <p:sldId id="729" r:id="rId4"/>
    <p:sldId id="730" r:id="rId5"/>
    <p:sldId id="731" r:id="rId6"/>
    <p:sldId id="732" r:id="rId7"/>
    <p:sldId id="733" r:id="rId8"/>
  </p:sldIdLst>
  <p:sldSz cx="9144000" cy="6858000" type="screen4x3"/>
  <p:notesSz cx="7010400" cy="92964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맑은 고딕" pitchFamily="50" charset="-127"/>
        <a:ea typeface="굴림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맑은 고딕" pitchFamily="50" charset="-127"/>
        <a:ea typeface="굴림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맑은 고딕" pitchFamily="50" charset="-127"/>
        <a:ea typeface="굴림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맑은 고딕" pitchFamily="50" charset="-127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">
          <p15:clr>
            <a:srgbClr val="A4A3A4"/>
          </p15:clr>
        </p15:guide>
        <p15:guide id="2" orient="horz" pos="2614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1344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orient="horz" pos="1842">
          <p15:clr>
            <a:srgbClr val="A4A3A4"/>
          </p15:clr>
        </p15:guide>
        <p15:guide id="7" orient="horz" pos="1063">
          <p15:clr>
            <a:srgbClr val="A4A3A4"/>
          </p15:clr>
        </p15:guide>
        <p15:guide id="8" pos="22">
          <p15:clr>
            <a:srgbClr val="A4A3A4"/>
          </p15:clr>
        </p15:guide>
        <p15:guide id="9" pos="1066">
          <p15:clr>
            <a:srgbClr val="A4A3A4"/>
          </p15:clr>
        </p15:guide>
        <p15:guide id="10" pos="5666">
          <p15:clr>
            <a:srgbClr val="A4A3A4"/>
          </p15:clr>
        </p15:guide>
        <p15:guide id="11" pos="2064">
          <p15:clr>
            <a:srgbClr val="A4A3A4"/>
          </p15:clr>
        </p15:guide>
        <p15:guide id="12" pos="748">
          <p15:clr>
            <a:srgbClr val="A4A3A4"/>
          </p15:clr>
        </p15:guide>
        <p15:guide id="13" pos="1519">
          <p15:clr>
            <a:srgbClr val="A4A3A4"/>
          </p15:clr>
        </p15:guide>
        <p15:guide id="14" pos="1292">
          <p15:clr>
            <a:srgbClr val="A4A3A4"/>
          </p15:clr>
        </p15:guide>
        <p15:guide id="1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67D"/>
    <a:srgbClr val="FF603B"/>
    <a:srgbClr val="009ED6"/>
    <a:srgbClr val="FEF3EB"/>
    <a:srgbClr val="FF643D"/>
    <a:srgbClr val="2FC9FF"/>
    <a:srgbClr val="FF9900"/>
    <a:srgbClr val="33CC33"/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5340" autoAdjust="0"/>
  </p:normalViewPr>
  <p:slideViewPr>
    <p:cSldViewPr snapToObjects="1">
      <p:cViewPr varScale="1">
        <p:scale>
          <a:sx n="125" d="100"/>
          <a:sy n="125" d="100"/>
        </p:scale>
        <p:origin x="2440" y="168"/>
      </p:cViewPr>
      <p:guideLst>
        <p:guide orient="horz" pos="28"/>
        <p:guide orient="horz" pos="2614"/>
        <p:guide orient="horz" pos="754"/>
        <p:guide orient="horz" pos="1344"/>
        <p:guide orient="horz" pos="4156"/>
        <p:guide orient="horz" pos="1842"/>
        <p:guide orient="horz" pos="1063"/>
        <p:guide pos="22"/>
        <p:guide pos="1066"/>
        <p:guide pos="5666"/>
        <p:guide pos="2064"/>
        <p:guide pos="748"/>
        <p:guide pos="1519"/>
        <p:guide pos="1292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8F0C889-9C43-4A76-97C2-6F8B3C5C9A66}" type="datetimeFigureOut">
              <a:rPr lang="ko-KR" altLang="en-US"/>
              <a:pPr>
                <a:defRPr/>
              </a:pPr>
              <a:t>2018. 10. 25.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787E33-59EB-4AA2-A06E-DECA4D8E74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457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F87EF30-28F9-4F5A-98BE-F2A73385747B}" type="datetimeFigureOut">
              <a:rPr lang="ko-KR" altLang="en-US"/>
              <a:pPr>
                <a:defRPr/>
              </a:pPr>
              <a:t>2018. 10. 25.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80C3976-547D-48B4-9240-50805420DB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005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144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207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09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67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37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614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47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b="6947"/>
          <a:stretch/>
        </p:blipFill>
        <p:spPr bwMode="auto">
          <a:xfrm>
            <a:off x="0" y="0"/>
            <a:ext cx="9144000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476"/>
            <a:ext cx="9144000" cy="394578"/>
          </a:xfrm>
          <a:prstGeom prst="rect">
            <a:avLst/>
          </a:prstGeom>
        </p:spPr>
      </p:pic>
      <p:sp>
        <p:nvSpPr>
          <p:cNvPr id="5" name="Rectangle 31"/>
          <p:cNvSpPr>
            <a:spLocks noChangeArrowheads="1"/>
          </p:cNvSpPr>
          <p:nvPr userDrawn="1"/>
        </p:nvSpPr>
        <p:spPr bwMode="auto">
          <a:xfrm>
            <a:off x="1115616" y="6515081"/>
            <a:ext cx="3312368" cy="2801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0" rIns="36000" bIns="0" anchor="ctr"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rgbClr val="FFC000"/>
                </a:solidFill>
              </a:rPr>
              <a:t>Computational Network Models and Optimization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755576" y="6777908"/>
            <a:ext cx="8208000" cy="2520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1"/>
          <p:cNvSpPr>
            <a:spLocks noChangeArrowheads="1"/>
          </p:cNvSpPr>
          <p:nvPr userDrawn="1"/>
        </p:nvSpPr>
        <p:spPr bwMode="auto">
          <a:xfrm>
            <a:off x="7271782" y="6522896"/>
            <a:ext cx="1263235" cy="2801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0" rIns="36000" bIns="0" anchor="ctr"/>
          <a:lstStyle/>
          <a:p>
            <a:pPr algn="just"/>
            <a:r>
              <a:rPr lang="en-US" sz="900" b="1" dirty="0">
                <a:solidFill>
                  <a:srgbClr val="00B0F0"/>
                </a:solidFill>
              </a:rPr>
              <a:t>Instructor: John </a:t>
            </a:r>
            <a:r>
              <a:rPr lang="en-US" sz="900" b="1" dirty="0" err="1">
                <a:solidFill>
                  <a:srgbClr val="00B0F0"/>
                </a:solidFill>
              </a:rPr>
              <a:t>Hyoshin</a:t>
            </a:r>
            <a:r>
              <a:rPr lang="en-US" sz="900" b="1" dirty="0">
                <a:solidFill>
                  <a:srgbClr val="00B0F0"/>
                </a:solidFill>
              </a:rPr>
              <a:t> Park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37312"/>
            <a:ext cx="846981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2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F4DF5A-6B80-41DA-99EA-B698441D59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</p:sldLayoutIdLst>
  <p:hf sldNum="0"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 hidden="1"/>
          <p:cNvSpPr/>
          <p:nvPr/>
        </p:nvSpPr>
        <p:spPr>
          <a:xfrm>
            <a:off x="-40028" y="752"/>
            <a:ext cx="92354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524" y="117986"/>
            <a:ext cx="6002636" cy="32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1600"/>
              </a:lnSpc>
            </a:pPr>
            <a:r>
              <a:rPr lang="en-US" altLang="ko-KR" sz="2400" b="1">
                <a:ln w="50800"/>
                <a:solidFill>
                  <a:schemeClr val="bg1"/>
                </a:solidFill>
                <a:latin typeface="Tw Cen MT Condensed" pitchFamily="34" charset="0"/>
                <a:ea typeface="Tahoma" pitchFamily="34" charset="0"/>
                <a:cs typeface="Tahoma" pitchFamily="34" charset="0"/>
              </a:rPr>
              <a:t>Title, student name:</a:t>
            </a:r>
            <a:endParaRPr lang="en-US" altLang="ko-KR" dirty="0">
              <a:solidFill>
                <a:prstClr val="white"/>
              </a:solidFill>
              <a:latin typeface="Tw Cen MT Condensed" pitchFamily="34" charset="0"/>
            </a:endParaRPr>
          </a:p>
        </p:txBody>
      </p:sp>
      <p:sp>
        <p:nvSpPr>
          <p:cNvPr id="13" name="Rectangle 1530"/>
          <p:cNvSpPr>
            <a:spLocks noChangeArrowheads="1"/>
          </p:cNvSpPr>
          <p:nvPr/>
        </p:nvSpPr>
        <p:spPr bwMode="gray">
          <a:xfrm>
            <a:off x="142059" y="1052736"/>
            <a:ext cx="8840015" cy="5112568"/>
          </a:xfrm>
          <a:prstGeom prst="rect">
            <a:avLst/>
          </a:prstGeom>
          <a:ln>
            <a:solidFill>
              <a:srgbClr val="FF967D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tIns="0" bIns="0" anchor="t" anchorCtr="0"/>
          <a:lstStyle/>
          <a:p>
            <a:pPr marL="342900" indent="-342900" fontAlgn="ctr" latinLnBrk="0">
              <a:lnSpc>
                <a:spcPct val="150000"/>
              </a:lnSpc>
              <a:buClr>
                <a:srgbClr val="00B050"/>
              </a:buClr>
              <a:buSzPct val="137000"/>
              <a:buFont typeface="+mj-lt"/>
              <a:buAutoNum type="arabicPeriod"/>
            </a:pPr>
            <a:endParaRPr lang="en-US" altLang="ko-KR" sz="2000" b="1" dirty="0">
              <a:latin typeface="Georgia" pitchFamily="18" charset="0"/>
              <a:ea typeface="산돌고딕 L" pitchFamily="18" charset="-127"/>
              <a:cs typeface="Times New Roman" pitchFamily="18" charset="0"/>
            </a:endParaRP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What problem are you solving?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A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B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C</a:t>
            </a: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Why this topic is important?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A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B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C</a:t>
            </a: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endParaRPr lang="en-US" sz="2000" b="1" dirty="0">
              <a:latin typeface="+mj-lt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03721" y="846134"/>
            <a:ext cx="2577108" cy="685800"/>
          </a:xfrm>
          <a:prstGeom prst="roundRect">
            <a:avLst/>
          </a:prstGeom>
          <a:solidFill>
            <a:srgbClr val="FF603B"/>
          </a:solidFill>
          <a:ln w="19050">
            <a:noFill/>
            <a:miter lim="800000"/>
            <a:headEnd/>
            <a:tailEnd/>
          </a:ln>
          <a:effectLst/>
        </p:spPr>
        <p:txBody>
          <a:bodyPr lIns="15752" tIns="0" rIns="15752" bIns="0" anchor="ctr"/>
          <a:lstStyle/>
          <a:p>
            <a:pPr algn="ctr">
              <a:defRPr/>
            </a:pPr>
            <a:endParaRPr lang="ko-KR" altLang="ko-KR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2557" y="1019965"/>
            <a:ext cx="23138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33350" indent="-133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Significance of topic</a:t>
            </a:r>
          </a:p>
        </p:txBody>
      </p:sp>
    </p:spTree>
    <p:extLst>
      <p:ext uri="{BB962C8B-B14F-4D97-AF65-F5344CB8AC3E}">
        <p14:creationId xmlns:p14="http://schemas.microsoft.com/office/powerpoint/2010/main" val="35272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 hidden="1"/>
          <p:cNvSpPr/>
          <p:nvPr/>
        </p:nvSpPr>
        <p:spPr>
          <a:xfrm>
            <a:off x="-40028" y="752"/>
            <a:ext cx="92354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1530"/>
          <p:cNvSpPr>
            <a:spLocks noChangeArrowheads="1"/>
          </p:cNvSpPr>
          <p:nvPr/>
        </p:nvSpPr>
        <p:spPr bwMode="gray">
          <a:xfrm>
            <a:off x="142059" y="1052736"/>
            <a:ext cx="8840015" cy="5112568"/>
          </a:xfrm>
          <a:prstGeom prst="rect">
            <a:avLst/>
          </a:prstGeom>
          <a:ln>
            <a:solidFill>
              <a:srgbClr val="FF967D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tIns="0" bIns="0" anchor="t" anchorCtr="0"/>
          <a:lstStyle/>
          <a:p>
            <a:pPr marL="342900" indent="-342900" fontAlgn="ctr" latinLnBrk="0">
              <a:lnSpc>
                <a:spcPct val="150000"/>
              </a:lnSpc>
              <a:buClr>
                <a:srgbClr val="00B050"/>
              </a:buClr>
              <a:buSzPct val="137000"/>
              <a:buFont typeface="+mj-lt"/>
              <a:buAutoNum type="arabicPeriod"/>
            </a:pPr>
            <a:endParaRPr lang="en-US" altLang="ko-KR" sz="2000" b="1" dirty="0">
              <a:latin typeface="Georgia" pitchFamily="18" charset="0"/>
              <a:ea typeface="산돌고딕 L" pitchFamily="18" charset="-127"/>
              <a:cs typeface="Times New Roman" pitchFamily="18" charset="0"/>
            </a:endParaRP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3 Existing literature 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A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B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C</a:t>
            </a: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What are the problems and limitations of these literature?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A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B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C</a:t>
            </a: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endParaRPr lang="en-US" sz="2000" b="1" dirty="0">
              <a:latin typeface="+mj-lt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03721" y="846134"/>
            <a:ext cx="2577108" cy="685800"/>
          </a:xfrm>
          <a:prstGeom prst="roundRect">
            <a:avLst/>
          </a:prstGeom>
          <a:solidFill>
            <a:srgbClr val="FF603B"/>
          </a:solidFill>
          <a:ln w="19050">
            <a:noFill/>
            <a:miter lim="800000"/>
            <a:headEnd/>
            <a:tailEnd/>
          </a:ln>
          <a:effectLst/>
        </p:spPr>
        <p:txBody>
          <a:bodyPr lIns="15752" tIns="0" rIns="15752" bIns="0" anchor="ctr"/>
          <a:lstStyle/>
          <a:p>
            <a:pPr algn="ctr">
              <a:defRPr/>
            </a:pPr>
            <a:endParaRPr lang="ko-KR" altLang="ko-KR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03721" y="1019965"/>
            <a:ext cx="25771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33350" indent="-133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Current state of </a:t>
            </a:r>
            <a:r>
              <a:rPr lang="en-US" altLang="ko-KR"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art</a:t>
            </a:r>
            <a:endParaRPr lang="en-US" altLang="ko-KR" sz="16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4" y="117986"/>
            <a:ext cx="6002636" cy="32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1600"/>
              </a:lnSpc>
            </a:pPr>
            <a:r>
              <a:rPr lang="en-US" altLang="ko-KR" sz="2400" b="1">
                <a:ln w="50800"/>
                <a:solidFill>
                  <a:schemeClr val="bg1"/>
                </a:solidFill>
                <a:latin typeface="Tw Cen MT Condensed" pitchFamily="34" charset="0"/>
                <a:ea typeface="Tahoma" pitchFamily="34" charset="0"/>
                <a:cs typeface="Tahoma" pitchFamily="34" charset="0"/>
              </a:rPr>
              <a:t>Title, student name:</a:t>
            </a:r>
            <a:endParaRPr lang="en-US" altLang="ko-KR" dirty="0">
              <a:solidFill>
                <a:prstClr val="white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4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 hidden="1"/>
          <p:cNvSpPr/>
          <p:nvPr/>
        </p:nvSpPr>
        <p:spPr>
          <a:xfrm>
            <a:off x="-40028" y="752"/>
            <a:ext cx="92354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1530"/>
          <p:cNvSpPr>
            <a:spLocks noChangeArrowheads="1"/>
          </p:cNvSpPr>
          <p:nvPr/>
        </p:nvSpPr>
        <p:spPr bwMode="gray">
          <a:xfrm>
            <a:off x="142059" y="1052736"/>
            <a:ext cx="8840015" cy="5112568"/>
          </a:xfrm>
          <a:prstGeom prst="rect">
            <a:avLst/>
          </a:prstGeom>
          <a:ln>
            <a:solidFill>
              <a:srgbClr val="FF967D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tIns="0" bIns="0" anchor="t" anchorCtr="0"/>
          <a:lstStyle/>
          <a:p>
            <a:pPr marL="342900" indent="-342900" fontAlgn="ctr" latinLnBrk="0">
              <a:lnSpc>
                <a:spcPct val="150000"/>
              </a:lnSpc>
              <a:buClr>
                <a:srgbClr val="00B050"/>
              </a:buClr>
              <a:buSzPct val="137000"/>
              <a:buFont typeface="+mj-lt"/>
              <a:buAutoNum type="arabicPeriod"/>
            </a:pPr>
            <a:endParaRPr lang="en-US" altLang="ko-KR" sz="2000" b="1" dirty="0">
              <a:latin typeface="Georgia" pitchFamily="18" charset="0"/>
              <a:ea typeface="산돌고딕 L" pitchFamily="18" charset="-127"/>
              <a:cs typeface="Times New Roman" pitchFamily="18" charset="0"/>
            </a:endParaRP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List of contribution of this class project 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A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B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C</a:t>
            </a: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Why this contribution is important?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A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B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C</a:t>
            </a: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endParaRPr lang="en-US" sz="2000" b="1" dirty="0">
              <a:latin typeface="+mj-lt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03721" y="846134"/>
            <a:ext cx="2577108" cy="685800"/>
          </a:xfrm>
          <a:prstGeom prst="roundRect">
            <a:avLst/>
          </a:prstGeom>
          <a:solidFill>
            <a:srgbClr val="FF603B"/>
          </a:solidFill>
          <a:ln w="19050">
            <a:noFill/>
            <a:miter lim="800000"/>
            <a:headEnd/>
            <a:tailEnd/>
          </a:ln>
          <a:effectLst/>
        </p:spPr>
        <p:txBody>
          <a:bodyPr lIns="15752" tIns="0" rIns="15752" bIns="0" anchor="ctr"/>
          <a:lstStyle/>
          <a:p>
            <a:pPr algn="ctr">
              <a:defRPr/>
            </a:pPr>
            <a:endParaRPr lang="ko-KR" altLang="ko-KR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03721" y="1019965"/>
            <a:ext cx="25771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33350" indent="-133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Contribution of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4" y="117986"/>
            <a:ext cx="6002636" cy="32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1600"/>
              </a:lnSpc>
            </a:pPr>
            <a:r>
              <a:rPr lang="en-US" altLang="ko-KR" sz="2400" b="1">
                <a:ln w="50800"/>
                <a:solidFill>
                  <a:schemeClr val="bg1"/>
                </a:solidFill>
                <a:latin typeface="Tw Cen MT Condensed" pitchFamily="34" charset="0"/>
                <a:ea typeface="Tahoma" pitchFamily="34" charset="0"/>
                <a:cs typeface="Tahoma" pitchFamily="34" charset="0"/>
              </a:rPr>
              <a:t>Title, student name:</a:t>
            </a:r>
            <a:endParaRPr lang="en-US" altLang="ko-KR" dirty="0">
              <a:solidFill>
                <a:prstClr val="white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4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 hidden="1"/>
          <p:cNvSpPr/>
          <p:nvPr/>
        </p:nvSpPr>
        <p:spPr>
          <a:xfrm>
            <a:off x="-40028" y="752"/>
            <a:ext cx="92354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1530"/>
          <p:cNvSpPr>
            <a:spLocks noChangeArrowheads="1"/>
          </p:cNvSpPr>
          <p:nvPr/>
        </p:nvSpPr>
        <p:spPr bwMode="gray">
          <a:xfrm>
            <a:off x="142059" y="1052736"/>
            <a:ext cx="8840015" cy="5112568"/>
          </a:xfrm>
          <a:prstGeom prst="rect">
            <a:avLst/>
          </a:prstGeom>
          <a:ln>
            <a:solidFill>
              <a:srgbClr val="FF967D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tIns="0" bIns="0" anchor="t" anchorCtr="0"/>
          <a:lstStyle/>
          <a:p>
            <a:pPr marL="342900" indent="-342900" fontAlgn="ctr" latinLnBrk="0">
              <a:lnSpc>
                <a:spcPct val="150000"/>
              </a:lnSpc>
              <a:buClr>
                <a:srgbClr val="00B050"/>
              </a:buClr>
              <a:buSzPct val="137000"/>
              <a:buFont typeface="+mj-lt"/>
              <a:buAutoNum type="arabicPeriod"/>
            </a:pPr>
            <a:endParaRPr lang="en-US" altLang="ko-KR" sz="2000" b="1" dirty="0">
              <a:latin typeface="Georgia" pitchFamily="18" charset="0"/>
              <a:ea typeface="산돌고딕 L" pitchFamily="18" charset="-127"/>
              <a:cs typeface="Times New Roman" pitchFamily="18" charset="0"/>
            </a:endParaRP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What is the main problem you are solving? </a:t>
            </a: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What are the assumptions?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A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B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C</a:t>
            </a: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endParaRPr lang="en-US" sz="2000" b="1" dirty="0">
              <a:latin typeface="+mj-lt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03721" y="846134"/>
            <a:ext cx="2577108" cy="685800"/>
          </a:xfrm>
          <a:prstGeom prst="roundRect">
            <a:avLst/>
          </a:prstGeom>
          <a:solidFill>
            <a:srgbClr val="FF603B"/>
          </a:solidFill>
          <a:ln w="19050">
            <a:noFill/>
            <a:miter lim="800000"/>
            <a:headEnd/>
            <a:tailEnd/>
          </a:ln>
          <a:effectLst/>
        </p:spPr>
        <p:txBody>
          <a:bodyPr lIns="15752" tIns="0" rIns="15752" bIns="0" anchor="ctr"/>
          <a:lstStyle/>
          <a:p>
            <a:pPr algn="ctr">
              <a:defRPr/>
            </a:pPr>
            <a:endParaRPr lang="ko-KR" altLang="ko-KR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03721" y="1019965"/>
            <a:ext cx="25771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33350" indent="-133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Problem 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4" y="117986"/>
            <a:ext cx="6002636" cy="32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1600"/>
              </a:lnSpc>
            </a:pPr>
            <a:r>
              <a:rPr lang="en-US" altLang="ko-KR" sz="2400" b="1">
                <a:ln w="50800"/>
                <a:solidFill>
                  <a:schemeClr val="bg1"/>
                </a:solidFill>
                <a:latin typeface="Tw Cen MT Condensed" pitchFamily="34" charset="0"/>
                <a:ea typeface="Tahoma" pitchFamily="34" charset="0"/>
                <a:cs typeface="Tahoma" pitchFamily="34" charset="0"/>
              </a:rPr>
              <a:t>Title, student name:</a:t>
            </a:r>
            <a:endParaRPr lang="en-US" altLang="ko-KR" dirty="0">
              <a:solidFill>
                <a:prstClr val="white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4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 hidden="1"/>
          <p:cNvSpPr/>
          <p:nvPr/>
        </p:nvSpPr>
        <p:spPr>
          <a:xfrm>
            <a:off x="-40028" y="752"/>
            <a:ext cx="92354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1530"/>
          <p:cNvSpPr>
            <a:spLocks noChangeArrowheads="1"/>
          </p:cNvSpPr>
          <p:nvPr/>
        </p:nvSpPr>
        <p:spPr bwMode="gray">
          <a:xfrm>
            <a:off x="142059" y="1052736"/>
            <a:ext cx="8840015" cy="5112568"/>
          </a:xfrm>
          <a:prstGeom prst="rect">
            <a:avLst/>
          </a:prstGeom>
          <a:ln>
            <a:solidFill>
              <a:srgbClr val="FF967D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tIns="0" bIns="0" anchor="t" anchorCtr="0"/>
          <a:lstStyle/>
          <a:p>
            <a:pPr marL="342900" indent="-342900" fontAlgn="ctr" latinLnBrk="0">
              <a:lnSpc>
                <a:spcPct val="150000"/>
              </a:lnSpc>
              <a:buClr>
                <a:srgbClr val="00B050"/>
              </a:buClr>
              <a:buSzPct val="137000"/>
              <a:buFont typeface="+mj-lt"/>
              <a:buAutoNum type="arabicPeriod"/>
            </a:pPr>
            <a:endParaRPr lang="en-US" altLang="ko-KR" sz="2000" b="1" dirty="0">
              <a:latin typeface="Georgia" pitchFamily="18" charset="0"/>
              <a:ea typeface="산돌고딕 L" pitchFamily="18" charset="-127"/>
              <a:cs typeface="Times New Roman" pitchFamily="18" charset="0"/>
            </a:endParaRP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How do you solve this problem? 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What kind of problem are you solving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Where the dynamics or uncertainty coming</a:t>
            </a:r>
            <a:endParaRPr lang="en-US" sz="2000" b="1" dirty="0">
              <a:latin typeface="+mj-lt"/>
            </a:endParaRP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Are you solving the linear optimization?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Objective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Decision variables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Constraints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03721" y="846134"/>
            <a:ext cx="2577108" cy="685800"/>
          </a:xfrm>
          <a:prstGeom prst="roundRect">
            <a:avLst/>
          </a:prstGeom>
          <a:solidFill>
            <a:srgbClr val="FF603B"/>
          </a:solidFill>
          <a:ln w="19050">
            <a:noFill/>
            <a:miter lim="800000"/>
            <a:headEnd/>
            <a:tailEnd/>
          </a:ln>
          <a:effectLst/>
        </p:spPr>
        <p:txBody>
          <a:bodyPr lIns="15752" tIns="0" rIns="15752" bIns="0" anchor="ctr"/>
          <a:lstStyle/>
          <a:p>
            <a:pPr algn="ctr">
              <a:defRPr/>
            </a:pPr>
            <a:endParaRPr lang="ko-KR" altLang="ko-KR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03721" y="1019965"/>
            <a:ext cx="25771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33350" indent="-133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4" y="117986"/>
            <a:ext cx="6002636" cy="32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1600"/>
              </a:lnSpc>
            </a:pPr>
            <a:r>
              <a:rPr lang="en-US" altLang="ko-KR" sz="2400" b="1">
                <a:ln w="50800"/>
                <a:solidFill>
                  <a:schemeClr val="bg1"/>
                </a:solidFill>
                <a:latin typeface="Tw Cen MT Condensed" pitchFamily="34" charset="0"/>
                <a:ea typeface="Tahoma" pitchFamily="34" charset="0"/>
                <a:cs typeface="Tahoma" pitchFamily="34" charset="0"/>
              </a:rPr>
              <a:t>Title, student name:</a:t>
            </a:r>
            <a:endParaRPr lang="en-US" altLang="ko-KR" dirty="0">
              <a:solidFill>
                <a:prstClr val="white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1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 hidden="1"/>
          <p:cNvSpPr/>
          <p:nvPr/>
        </p:nvSpPr>
        <p:spPr>
          <a:xfrm>
            <a:off x="-40028" y="752"/>
            <a:ext cx="92354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1530"/>
          <p:cNvSpPr>
            <a:spLocks noChangeArrowheads="1"/>
          </p:cNvSpPr>
          <p:nvPr/>
        </p:nvSpPr>
        <p:spPr bwMode="gray">
          <a:xfrm>
            <a:off x="142059" y="1052736"/>
            <a:ext cx="8840015" cy="5112568"/>
          </a:xfrm>
          <a:prstGeom prst="rect">
            <a:avLst/>
          </a:prstGeom>
          <a:ln>
            <a:solidFill>
              <a:srgbClr val="FF967D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tIns="0" bIns="0" anchor="t" anchorCtr="0"/>
          <a:lstStyle/>
          <a:p>
            <a:pPr marL="342900" indent="-342900" fontAlgn="ctr" latinLnBrk="0">
              <a:lnSpc>
                <a:spcPct val="150000"/>
              </a:lnSpc>
              <a:buClr>
                <a:srgbClr val="00B050"/>
              </a:buClr>
              <a:buSzPct val="137000"/>
              <a:buFont typeface="+mj-lt"/>
              <a:buAutoNum type="arabicPeriod"/>
            </a:pPr>
            <a:endParaRPr lang="en-US" altLang="ko-KR" sz="2000" b="1" dirty="0">
              <a:latin typeface="Georgia" pitchFamily="18" charset="0"/>
              <a:ea typeface="산돌고딕 L" pitchFamily="18" charset="-127"/>
              <a:cs typeface="Times New Roman" pitchFamily="18" charset="0"/>
            </a:endParaRP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Can you visualize the dynamics or uncertainty?</a:t>
            </a: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What does the above result mean? 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03721" y="846134"/>
            <a:ext cx="2577108" cy="685800"/>
          </a:xfrm>
          <a:prstGeom prst="roundRect">
            <a:avLst/>
          </a:prstGeom>
          <a:solidFill>
            <a:srgbClr val="FF603B"/>
          </a:solidFill>
          <a:ln w="19050">
            <a:noFill/>
            <a:miter lim="800000"/>
            <a:headEnd/>
            <a:tailEnd/>
          </a:ln>
          <a:effectLst/>
        </p:spPr>
        <p:txBody>
          <a:bodyPr lIns="15752" tIns="0" rIns="15752" bIns="0" anchor="ctr"/>
          <a:lstStyle/>
          <a:p>
            <a:pPr algn="ctr">
              <a:defRPr/>
            </a:pPr>
            <a:endParaRPr lang="ko-KR" altLang="ko-KR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03721" y="1019965"/>
            <a:ext cx="25771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33350" indent="-133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4" y="117986"/>
            <a:ext cx="6002636" cy="32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1600"/>
              </a:lnSpc>
            </a:pPr>
            <a:r>
              <a:rPr lang="en-US" altLang="ko-KR" sz="2400" b="1">
                <a:ln w="50800"/>
                <a:solidFill>
                  <a:schemeClr val="bg1"/>
                </a:solidFill>
                <a:latin typeface="Tw Cen MT Condensed" pitchFamily="34" charset="0"/>
                <a:ea typeface="Tahoma" pitchFamily="34" charset="0"/>
                <a:cs typeface="Tahoma" pitchFamily="34" charset="0"/>
              </a:rPr>
              <a:t>Title, student name:</a:t>
            </a:r>
            <a:endParaRPr lang="en-US" altLang="ko-KR" dirty="0">
              <a:solidFill>
                <a:prstClr val="white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 hidden="1"/>
          <p:cNvSpPr/>
          <p:nvPr/>
        </p:nvSpPr>
        <p:spPr>
          <a:xfrm>
            <a:off x="-40028" y="752"/>
            <a:ext cx="92354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1530"/>
          <p:cNvSpPr>
            <a:spLocks noChangeArrowheads="1"/>
          </p:cNvSpPr>
          <p:nvPr/>
        </p:nvSpPr>
        <p:spPr bwMode="gray">
          <a:xfrm>
            <a:off x="142059" y="1052736"/>
            <a:ext cx="8840015" cy="5112568"/>
          </a:xfrm>
          <a:prstGeom prst="rect">
            <a:avLst/>
          </a:prstGeom>
          <a:ln>
            <a:solidFill>
              <a:srgbClr val="FF967D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tIns="0" bIns="0" anchor="t" anchorCtr="0"/>
          <a:lstStyle/>
          <a:p>
            <a:pPr marL="342900" indent="-342900" fontAlgn="ctr" latinLnBrk="0">
              <a:lnSpc>
                <a:spcPct val="150000"/>
              </a:lnSpc>
              <a:buClr>
                <a:srgbClr val="00B050"/>
              </a:buClr>
              <a:buSzPct val="137000"/>
              <a:buFont typeface="+mj-lt"/>
              <a:buAutoNum type="arabicPeriod"/>
            </a:pPr>
            <a:endParaRPr lang="en-US" altLang="ko-KR" sz="2000" b="1" dirty="0">
              <a:latin typeface="Georgia" pitchFamily="18" charset="0"/>
              <a:ea typeface="산돌고딕 L" pitchFamily="18" charset="-127"/>
              <a:cs typeface="Times New Roman" pitchFamily="18" charset="0"/>
            </a:endParaRP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What is the limitation of your class project? </a:t>
            </a:r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A</a:t>
            </a: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How can you relax the limitation in the future? </a:t>
            </a:r>
            <a:endParaRPr lang="en-US" sz="2000" b="1" dirty="0"/>
          </a:p>
          <a:p>
            <a:pPr marL="914400" lvl="1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Arial" charset="0"/>
              <a:buChar char="•"/>
            </a:pPr>
            <a:r>
              <a:rPr lang="en-US" sz="2000" b="1" dirty="0"/>
              <a:t>A </a:t>
            </a:r>
          </a:p>
          <a:p>
            <a:pPr marL="457200" indent="-457200" fontAlgn="ctr" latinLnBrk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37000"/>
              <a:buFont typeface="+mj-lt"/>
              <a:buAutoNum type="arabicPeriod"/>
            </a:pPr>
            <a:endParaRPr lang="en-US" sz="2000" b="1" dirty="0">
              <a:latin typeface="+mj-lt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03721" y="846134"/>
            <a:ext cx="2577108" cy="685800"/>
          </a:xfrm>
          <a:prstGeom prst="roundRect">
            <a:avLst/>
          </a:prstGeom>
          <a:solidFill>
            <a:srgbClr val="FF603B"/>
          </a:solidFill>
          <a:ln w="19050">
            <a:noFill/>
            <a:miter lim="800000"/>
            <a:headEnd/>
            <a:tailEnd/>
          </a:ln>
          <a:effectLst/>
        </p:spPr>
        <p:txBody>
          <a:bodyPr lIns="15752" tIns="0" rIns="15752" bIns="0" anchor="ctr"/>
          <a:lstStyle/>
          <a:p>
            <a:pPr algn="ctr">
              <a:defRPr/>
            </a:pPr>
            <a:endParaRPr lang="ko-KR" altLang="ko-KR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03721" y="1019965"/>
            <a:ext cx="25771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33350" indent="-133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4" y="117986"/>
            <a:ext cx="6002636" cy="32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1600"/>
              </a:lnSpc>
            </a:pPr>
            <a:r>
              <a:rPr lang="en-US" altLang="ko-KR" sz="2400" b="1">
                <a:ln w="50800"/>
                <a:solidFill>
                  <a:schemeClr val="bg1"/>
                </a:solidFill>
                <a:latin typeface="Tw Cen MT Condensed" pitchFamily="34" charset="0"/>
                <a:ea typeface="Tahoma" pitchFamily="34" charset="0"/>
                <a:cs typeface="Tahoma" pitchFamily="34" charset="0"/>
              </a:rPr>
              <a:t>Title, student name:</a:t>
            </a:r>
            <a:endParaRPr lang="en-US" altLang="ko-KR" dirty="0">
              <a:solidFill>
                <a:prstClr val="white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9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49683</TotalTime>
  <Words>191</Words>
  <Application>Microsoft Macintosh PowerPoint</Application>
  <PresentationFormat>On-screen Show (4:3)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굴림</vt:lpstr>
      <vt:lpstr>맑은 고딕</vt:lpstr>
      <vt:lpstr>산돌고딕 L</vt:lpstr>
      <vt:lpstr>Arial</vt:lpstr>
      <vt:lpstr>Georgia</vt:lpstr>
      <vt:lpstr>Tahoma</vt:lpstr>
      <vt:lpstr>Times New Roman</vt:lpstr>
      <vt:lpstr>Tw Cen MT Condensed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Hyoshin Park</dc:creator>
  <cp:lastModifiedBy>Hyoshin Park</cp:lastModifiedBy>
  <cp:revision>2476</cp:revision>
  <cp:lastPrinted>2011-12-09T16:46:41Z</cp:lastPrinted>
  <dcterms:created xsi:type="dcterms:W3CDTF">2010-10-02T06:01:43Z</dcterms:created>
  <dcterms:modified xsi:type="dcterms:W3CDTF">2018-10-26T03:15:24Z</dcterms:modified>
</cp:coreProperties>
</file>