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76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8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5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0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77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0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46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4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2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2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3D7C39-5DE2-4C9E-BC46-5D5817878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09BFF1-A3A8-4CAE-906C-E3F533F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E1AF-0144-44FF-9DB2-F54A2BE8D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Design of a State-Feedback Controller, an Integral Controller and an Observer for a LTI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8EC17-D53D-4B4B-93C2-350FD1F51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1833" y="3657597"/>
            <a:ext cx="2166234" cy="13208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Prepared By,</a:t>
            </a:r>
          </a:p>
          <a:p>
            <a:r>
              <a:rPr lang="en-US" dirty="0"/>
              <a:t>Mrinmoy Sarkar</a:t>
            </a:r>
          </a:p>
          <a:p>
            <a:r>
              <a:rPr lang="en-US" dirty="0"/>
              <a:t>Presented To,</a:t>
            </a:r>
          </a:p>
          <a:p>
            <a:r>
              <a:rPr lang="en-US" dirty="0"/>
              <a:t>Dr. Ali </a:t>
            </a:r>
            <a:r>
              <a:rPr lang="en-US" dirty="0" err="1"/>
              <a:t>Karimoddini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E660-3BD1-4042-A3E7-548BE19E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705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2C2-42A9-41F4-B21F-8C875D5E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DC70-767C-4EEB-BB5A-97C326A6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space representation of the system</a:t>
            </a:r>
          </a:p>
          <a:p>
            <a:r>
              <a:rPr lang="en-US" dirty="0"/>
              <a:t>Feedforward-state-feedback controller design</a:t>
            </a:r>
          </a:p>
          <a:p>
            <a:r>
              <a:rPr lang="en-US" dirty="0"/>
              <a:t>Integral controller design</a:t>
            </a:r>
          </a:p>
          <a:p>
            <a:r>
              <a:rPr lang="en-US" dirty="0"/>
              <a:t>Observer design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65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8588-9181-41A5-BFF8-96CEE4C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space representation of the system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0ED18-F343-4551-BD40-9C59A91E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78" y="2491817"/>
            <a:ext cx="6648220" cy="2637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4795FA-3B5D-45E6-BDEB-8E891DB2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83" y="4887742"/>
            <a:ext cx="4176900" cy="48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30754-6D22-4784-8F82-460C428755C6}"/>
              </a:ext>
            </a:extLst>
          </p:cNvPr>
          <p:cNvSpPr txBox="1"/>
          <p:nvPr/>
        </p:nvSpPr>
        <p:spPr>
          <a:xfrm>
            <a:off x="1413639" y="2491817"/>
            <a:ext cx="2668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six states in the system, two inputs and one output. So, it is a MISO system.</a:t>
            </a:r>
          </a:p>
        </p:txBody>
      </p:sp>
    </p:spTree>
    <p:extLst>
      <p:ext uri="{BB962C8B-B14F-4D97-AF65-F5344CB8AC3E}">
        <p14:creationId xmlns:p14="http://schemas.microsoft.com/office/powerpoint/2010/main" val="27567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8D-19FF-4121-9B6F-D717C1F1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Feedforward-state-feedback controller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97F3-7E5A-4CE7-AAD5-6427C525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327709" cy="656785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/>
              <a:t>Step1: The controllability of the system is checked. But the system is not controllable.</a:t>
            </a:r>
          </a:p>
          <a:p>
            <a:r>
              <a:rPr lang="en-US" sz="1400" dirty="0"/>
              <a:t>Step2: The system is decomposed to controllable and uncontrollable part. The reduced system matrix is given below: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4A38A6-5304-4A80-9B8E-212B3BABAE35}"/>
              </a:ext>
            </a:extLst>
          </p:cNvPr>
          <p:cNvSpPr txBox="1">
            <a:spLocks/>
          </p:cNvSpPr>
          <p:nvPr/>
        </p:nvSpPr>
        <p:spPr>
          <a:xfrm>
            <a:off x="1225857" y="4553477"/>
            <a:ext cx="6327709" cy="25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Step4: The feedback gain is found using the Algorithm 1. The feedback gain is given below: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0BC2E-6255-4360-ABDB-77371CDFE3CD}"/>
              </a:ext>
            </a:extLst>
          </p:cNvPr>
          <p:cNvSpPr txBox="1">
            <a:spLocks/>
          </p:cNvSpPr>
          <p:nvPr/>
        </p:nvSpPr>
        <p:spPr>
          <a:xfrm>
            <a:off x="1225857" y="5231266"/>
            <a:ext cx="6327709" cy="25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Step5: The feedforward gain is found using the formula given below and the feedforward gain is given below: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940ED1-562B-4A52-9591-BB093C62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5606547"/>
            <a:ext cx="2419349" cy="583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2F9F94-3131-4B94-B743-9839547A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10" y="2470787"/>
            <a:ext cx="3456786" cy="37675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048BA-2BA6-4CA5-A36A-C4DC78CEBF48}"/>
              </a:ext>
            </a:extLst>
          </p:cNvPr>
          <p:cNvSpPr txBox="1"/>
          <p:nvPr/>
        </p:nvSpPr>
        <p:spPr>
          <a:xfrm>
            <a:off x="8540319" y="5922433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FDD6EE-D96B-4CB4-9A45-1FEB5FA79546}"/>
              </a:ext>
            </a:extLst>
          </p:cNvPr>
          <p:cNvSpPr txBox="1">
            <a:spLocks/>
          </p:cNvSpPr>
          <p:nvPr/>
        </p:nvSpPr>
        <p:spPr>
          <a:xfrm>
            <a:off x="1225857" y="4120521"/>
            <a:ext cx="6327709" cy="25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Step3: The desired poles are chosen using ITAE prototype.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B598DA-853A-4F62-93EC-58016274B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200743"/>
            <a:ext cx="2632568" cy="932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7F5015-0257-4ADF-B583-4E4006678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969" y="3196305"/>
            <a:ext cx="1415518" cy="93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30BBE0-AF87-4320-99DC-593410A51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87" y="3227513"/>
            <a:ext cx="2210079" cy="326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0E5DB7-8366-432D-A26F-D16B28641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922" y="4309522"/>
            <a:ext cx="4130787" cy="329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BBB74F-205C-4EAA-A922-CB6609B73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998" y="4807090"/>
            <a:ext cx="2436976" cy="486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EBF948-F27A-45B8-A09E-B179457B3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0235" y="5496049"/>
            <a:ext cx="1041514" cy="7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530C-7A75-4138-89C4-B9B279F1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of the system without disturbance and with disturbance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D414-24E4-444E-8DCE-1B2711A7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4467"/>
            <a:ext cx="4288653" cy="35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state space representation of the closed-loop system: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62D56-4D87-4013-8593-274BDF78AA9F}"/>
              </a:ext>
            </a:extLst>
          </p:cNvPr>
          <p:cNvSpPr txBox="1"/>
          <p:nvPr/>
        </p:nvSpPr>
        <p:spPr>
          <a:xfrm>
            <a:off x="4949926" y="3034225"/>
            <a:ext cx="513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When, w = 0                                             When, w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646D5-9692-4ED7-8386-D6C599A7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77" y="2713992"/>
            <a:ext cx="3793450" cy="1043184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965CD492-EC45-4D30-B9B2-B99679BA2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21" y="3517637"/>
            <a:ext cx="3546867" cy="2660150"/>
          </a:xfrm>
          <a:prstGeom prst="rect">
            <a:avLst/>
          </a:prstGeom>
        </p:spPr>
      </p:pic>
      <p:pic>
        <p:nvPicPr>
          <p:cNvPr id="12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6BD8A2D-2A1F-4DEC-8E1D-30E59F147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88" y="3479821"/>
            <a:ext cx="3546120" cy="2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5D1F-DD65-4805-AD3D-A2BA13B1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Integral controller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D0F9-470F-47DB-B296-C95BFF6B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425965"/>
          </a:xfrm>
        </p:spPr>
        <p:txBody>
          <a:bodyPr>
            <a:noAutofit/>
          </a:bodyPr>
          <a:lstStyle/>
          <a:p>
            <a:r>
              <a:rPr lang="en-US" sz="1200" dirty="0"/>
              <a:t>For Integral controller one new pole is added in the system and </a:t>
            </a:r>
            <a:r>
              <a:rPr lang="en-US" sz="1200" b="1" dirty="0"/>
              <a:t>“place” </a:t>
            </a:r>
            <a:r>
              <a:rPr lang="en-US" sz="1200" dirty="0"/>
              <a:t>command is used to find out the gain of the system. The new system is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93BF8-691A-4EC4-B83C-F0B1E786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79" y="4847489"/>
            <a:ext cx="3464410" cy="956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424CC9-3CFC-4D9C-9903-D2F18D166E16}"/>
              </a:ext>
            </a:extLst>
          </p:cNvPr>
          <p:cNvSpPr txBox="1"/>
          <p:nvPr/>
        </p:nvSpPr>
        <p:spPr>
          <a:xfrm>
            <a:off x="4295489" y="5745930"/>
            <a:ext cx="600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of the system when, w = 0          &amp;            when, w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0967B-DF2D-45AD-BBB4-932E39744919}"/>
              </a:ext>
            </a:extLst>
          </p:cNvPr>
          <p:cNvSpPr txBox="1"/>
          <p:nvPr/>
        </p:nvSpPr>
        <p:spPr>
          <a:xfrm>
            <a:off x="2410570" y="569120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FFA5C-644B-48A1-967B-9CFAF0AC624D}"/>
              </a:ext>
            </a:extLst>
          </p:cNvPr>
          <p:cNvSpPr txBox="1"/>
          <p:nvPr/>
        </p:nvSpPr>
        <p:spPr>
          <a:xfrm>
            <a:off x="2410570" y="452086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C54478-FFF9-43B0-8D42-75DBF08A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392" y="2782389"/>
            <a:ext cx="7306693" cy="237545"/>
          </a:xfrm>
          <a:prstGeom prst="rect">
            <a:avLst/>
          </a:prstGeom>
        </p:spPr>
      </p:pic>
      <p:pic>
        <p:nvPicPr>
          <p:cNvPr id="15" name="Picture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B3E2331-CE8B-47D7-B32E-C86FF7647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59" y="3041496"/>
            <a:ext cx="3681680" cy="2761260"/>
          </a:xfrm>
          <a:prstGeom prst="rect">
            <a:avLst/>
          </a:prstGeom>
        </p:spPr>
      </p:pic>
      <p:pic>
        <p:nvPicPr>
          <p:cNvPr id="17" name="Picture 1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2A184CC-AC39-4586-AFEC-F88B3C851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40" y="3041496"/>
            <a:ext cx="3681679" cy="27612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9D025E-CB0F-4ED3-A333-27301ADE3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408" y="2933226"/>
            <a:ext cx="3258528" cy="16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2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8D-19FF-4121-9B6F-D717C1F1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97F3-7E5A-4CE7-AAD5-6427C525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327709" cy="798827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/>
              <a:t>Step1: The observability of the system is checked. The system is not observable.</a:t>
            </a:r>
          </a:p>
          <a:p>
            <a:r>
              <a:rPr lang="en-US" sz="1400" dirty="0"/>
              <a:t>Step2: The system is decomposed to observable and unobservable part.</a:t>
            </a:r>
          </a:p>
          <a:p>
            <a:r>
              <a:rPr lang="en-US" sz="1400" dirty="0"/>
              <a:t>Step2: The desired poles are selected as 5 times the real part of the feedback-feedforward gain.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4A38A6-5304-4A80-9B8E-212B3BABAE35}"/>
              </a:ext>
            </a:extLst>
          </p:cNvPr>
          <p:cNvSpPr txBox="1">
            <a:spLocks/>
          </p:cNvSpPr>
          <p:nvPr/>
        </p:nvSpPr>
        <p:spPr>
          <a:xfrm>
            <a:off x="1295401" y="3669044"/>
            <a:ext cx="6327709" cy="25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Step3: Now the observer gain is calculated using the Ackermann’s formula: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0BC2E-6255-4360-ABDB-77371CDFE3CD}"/>
              </a:ext>
            </a:extLst>
          </p:cNvPr>
          <p:cNvSpPr txBox="1">
            <a:spLocks/>
          </p:cNvSpPr>
          <p:nvPr/>
        </p:nvSpPr>
        <p:spPr>
          <a:xfrm>
            <a:off x="1295401" y="4423464"/>
            <a:ext cx="6327709" cy="25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Step4: The observer gain is given below: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356B50-D2A2-405D-A5DF-B1091971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99" y="3925715"/>
            <a:ext cx="6088501" cy="42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5CAAA-7981-4112-9581-02E6CD40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88" y="3297490"/>
            <a:ext cx="8397349" cy="44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117A7-808D-4222-80A8-CA311C8BC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540" y="4749221"/>
            <a:ext cx="1885551" cy="14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7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988A-FFB1-488C-AE48-7EAE4CDF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Augmented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A53E-705D-484A-AFEA-19645746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305174" cy="472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The state space representation of the closed-loop augmented system is given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A550E-0225-42B2-97E1-F2EA6484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00" y="3040007"/>
            <a:ext cx="3888888" cy="1138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D44C4-5851-4BE2-AE90-393968A34995}"/>
              </a:ext>
            </a:extLst>
          </p:cNvPr>
          <p:cNvSpPr txBox="1"/>
          <p:nvPr/>
        </p:nvSpPr>
        <p:spPr>
          <a:xfrm>
            <a:off x="6861711" y="5764192"/>
            <a:ext cx="403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 of the feedforward-state feedback controller </a:t>
            </a:r>
          </a:p>
          <a:p>
            <a:r>
              <a:rPr lang="en-US" sz="1400" dirty="0"/>
              <a:t>and the augmented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7DAD2-584D-4566-860D-02C23F56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2" y="4178462"/>
            <a:ext cx="5847021" cy="1716270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65AF693-4D01-49E7-8516-0AF933830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59" y="2655788"/>
            <a:ext cx="4060461" cy="30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D871-8D0C-463C-A690-5B5FDE4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BB8A-3110-4D0C-A689-DFC776CF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project we have designed a feedforward-state feedback controller and observed that this controller can track the reference signal when there is no disturbance but can not track the reference signal when there is a constant disturbance.</a:t>
            </a:r>
          </a:p>
          <a:p>
            <a:r>
              <a:rPr lang="en-US" dirty="0"/>
              <a:t>Then we have designed an Integral controller which can track the reference signal in the presence of constant disturbance.</a:t>
            </a:r>
          </a:p>
          <a:p>
            <a:r>
              <a:rPr lang="en-US" dirty="0"/>
              <a:t>At last we have designed an observer to get feedback from output and estimate the state of the system and combined this with the feedforward-state feedback controller and observed that the response of the system is as good as the feedforward-state feedback controller.</a:t>
            </a:r>
          </a:p>
        </p:txBody>
      </p:sp>
    </p:spTree>
    <p:extLst>
      <p:ext uri="{BB962C8B-B14F-4D97-AF65-F5344CB8AC3E}">
        <p14:creationId xmlns:p14="http://schemas.microsoft.com/office/powerpoint/2010/main" val="831033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452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Design of a State-Feedback Controller, an Integral Controller and an Observer for a LTI System</vt:lpstr>
      <vt:lpstr>Overview</vt:lpstr>
      <vt:lpstr>State space representation of the system </vt:lpstr>
      <vt:lpstr>Feedforward-state-feedback controller design</vt:lpstr>
      <vt:lpstr>Response of the system without disturbance and with disturbance</vt:lpstr>
      <vt:lpstr>Integral controller design</vt:lpstr>
      <vt:lpstr>Observer design</vt:lpstr>
      <vt:lpstr>The Augmented System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State-Feedback Controller, an Integral Controller and an Observer for a LTI System</dc:title>
  <dc:creator>MRINMOY SARKAR</dc:creator>
  <cp:lastModifiedBy>MRINMOY SARKAR</cp:lastModifiedBy>
  <cp:revision>17</cp:revision>
  <dcterms:created xsi:type="dcterms:W3CDTF">2017-12-04T03:44:45Z</dcterms:created>
  <dcterms:modified xsi:type="dcterms:W3CDTF">2017-12-06T02:35:57Z</dcterms:modified>
</cp:coreProperties>
</file>