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2" r:id="rId7"/>
    <p:sldId id="261" r:id="rId8"/>
    <p:sldId id="263" r:id="rId9"/>
    <p:sldId id="264" r:id="rId10"/>
    <p:sldId id="266" r:id="rId11"/>
    <p:sldId id="265" r:id="rId12"/>
    <p:sldId id="267" r:id="rId13"/>
    <p:sldId id="268" r:id="rId14"/>
    <p:sldId id="269" r:id="rId15"/>
    <p:sldId id="271" r:id="rId16"/>
    <p:sldId id="272" r:id="rId17"/>
    <p:sldId id="273" r:id="rId18"/>
    <p:sldId id="274" r:id="rId19"/>
    <p:sldId id="270"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CFE62-0641-4EEC-AFAA-EB5B2423B20E}"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B254E-7E79-48FC-A522-9A535032A005}" type="slidenum">
              <a:rPr lang="en-US" smtClean="0"/>
              <a:t>‹#›</a:t>
            </a:fld>
            <a:endParaRPr lang="en-US"/>
          </a:p>
        </p:txBody>
      </p:sp>
    </p:spTree>
    <p:extLst>
      <p:ext uri="{BB962C8B-B14F-4D97-AF65-F5344CB8AC3E}">
        <p14:creationId xmlns:p14="http://schemas.microsoft.com/office/powerpoint/2010/main" val="320270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5903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45404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7883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32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55823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9946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91980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78827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11/7/2017</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42BA20-F9F9-475C-A1FF-4CF8D7FA83FE}" type="slidenum">
              <a:rPr lang="en-US" smtClean="0"/>
              <a:t>‹#›</a:t>
            </a:fld>
            <a:endParaRPr lang="en-US"/>
          </a:p>
        </p:txBody>
      </p:sp>
    </p:spTree>
    <p:extLst>
      <p:ext uri="{BB962C8B-B14F-4D97-AF65-F5344CB8AC3E}">
        <p14:creationId xmlns:p14="http://schemas.microsoft.com/office/powerpoint/2010/main" val="15785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3872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11/7/2017</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42BA20-F9F9-475C-A1FF-4CF8D7FA83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29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FFA6-F7BA-4DC5-83EB-AEAFFF52C4B7}"/>
              </a:ext>
            </a:extLst>
          </p:cNvPr>
          <p:cNvSpPr>
            <a:spLocks noGrp="1"/>
          </p:cNvSpPr>
          <p:nvPr>
            <p:ph type="ctrTitle"/>
          </p:nvPr>
        </p:nvSpPr>
        <p:spPr>
          <a:xfrm>
            <a:off x="1304925" y="714375"/>
            <a:ext cx="9372600" cy="3148013"/>
          </a:xfrm>
        </p:spPr>
        <p:txBody>
          <a:bodyPr>
            <a:noAutofit/>
          </a:bodyPr>
          <a:lstStyle/>
          <a:p>
            <a:r>
              <a:rPr lang="en-US" sz="6000" dirty="0"/>
              <a:t>Design of a Fuzzy-PID Controller for Controlling Quadrotor Attitude and Altitude</a:t>
            </a:r>
          </a:p>
        </p:txBody>
      </p:sp>
      <p:sp>
        <p:nvSpPr>
          <p:cNvPr id="3" name="Subtitle 2">
            <a:extLst>
              <a:ext uri="{FF2B5EF4-FFF2-40B4-BE49-F238E27FC236}">
                <a16:creationId xmlns:a16="http://schemas.microsoft.com/office/drawing/2014/main" id="{64660808-C43A-4EDA-BF0A-6A72FEE0B207}"/>
              </a:ext>
            </a:extLst>
          </p:cNvPr>
          <p:cNvSpPr>
            <a:spLocks noGrp="1"/>
          </p:cNvSpPr>
          <p:nvPr>
            <p:ph type="subTitle" idx="1"/>
          </p:nvPr>
        </p:nvSpPr>
        <p:spPr>
          <a:xfrm>
            <a:off x="8439150" y="4773613"/>
            <a:ext cx="3752850" cy="1570037"/>
          </a:xfrm>
        </p:spPr>
        <p:txBody>
          <a:bodyPr>
            <a:normAutofit/>
          </a:bodyPr>
          <a:lstStyle/>
          <a:p>
            <a:r>
              <a:rPr lang="en-US" sz="1600" dirty="0"/>
              <a:t>Prepared by,</a:t>
            </a:r>
          </a:p>
          <a:p>
            <a:r>
              <a:rPr lang="en-US" sz="1600" dirty="0"/>
              <a:t>Mrinmoy Sarkar &amp; Brian </a:t>
            </a:r>
            <a:r>
              <a:rPr lang="en-US" sz="1600" dirty="0" err="1"/>
              <a:t>Baity</a:t>
            </a:r>
            <a:endParaRPr lang="en-US" sz="1600" dirty="0"/>
          </a:p>
          <a:p>
            <a:r>
              <a:rPr lang="en-US" sz="1600" dirty="0"/>
              <a:t>Advisor,</a:t>
            </a:r>
          </a:p>
          <a:p>
            <a:r>
              <a:rPr lang="en-US" sz="1600" dirty="0"/>
              <a:t>Dr. </a:t>
            </a:r>
            <a:r>
              <a:rPr lang="en-US" sz="1600" dirty="0" err="1"/>
              <a:t>Abdollah</a:t>
            </a:r>
            <a:r>
              <a:rPr lang="en-US" sz="1600" dirty="0"/>
              <a:t> </a:t>
            </a:r>
            <a:r>
              <a:rPr lang="en-US" sz="1600" dirty="0" err="1"/>
              <a:t>homaifar</a:t>
            </a:r>
            <a:endParaRPr lang="en-US" sz="1600" dirty="0"/>
          </a:p>
        </p:txBody>
      </p:sp>
      <p:sp>
        <p:nvSpPr>
          <p:cNvPr id="4" name="Date Placeholder 3">
            <a:extLst>
              <a:ext uri="{FF2B5EF4-FFF2-40B4-BE49-F238E27FC236}">
                <a16:creationId xmlns:a16="http://schemas.microsoft.com/office/drawing/2014/main" id="{834DAF33-3890-42A8-8939-497BB7C77765}"/>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B18D131A-7A96-403B-BB02-F52BC9CDF3A2}"/>
              </a:ext>
            </a:extLst>
          </p:cNvPr>
          <p:cNvSpPr>
            <a:spLocks noGrp="1"/>
          </p:cNvSpPr>
          <p:nvPr>
            <p:ph type="sldNum" sz="quarter" idx="12"/>
          </p:nvPr>
        </p:nvSpPr>
        <p:spPr/>
        <p:txBody>
          <a:bodyPr/>
          <a:lstStyle/>
          <a:p>
            <a:fld id="{CF42BA20-F9F9-475C-A1FF-4CF8D7FA83FE}" type="slidenum">
              <a:rPr lang="en-US" smtClean="0"/>
              <a:t>1</a:t>
            </a:fld>
            <a:endParaRPr lang="en-US"/>
          </a:p>
        </p:txBody>
      </p:sp>
    </p:spTree>
    <p:extLst>
      <p:ext uri="{BB962C8B-B14F-4D97-AF65-F5344CB8AC3E}">
        <p14:creationId xmlns:p14="http://schemas.microsoft.com/office/powerpoint/2010/main" val="174337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831B-5377-4D21-9D0E-B3E0DC345682}"/>
              </a:ext>
            </a:extLst>
          </p:cNvPr>
          <p:cNvSpPr>
            <a:spLocks noGrp="1"/>
          </p:cNvSpPr>
          <p:nvPr>
            <p:ph type="title"/>
          </p:nvPr>
        </p:nvSpPr>
        <p:spPr/>
        <p:txBody>
          <a:bodyPr/>
          <a:lstStyle/>
          <a:p>
            <a:r>
              <a:rPr lang="en-US" dirty="0"/>
              <a:t>Cont. (State space model)</a:t>
            </a:r>
          </a:p>
        </p:txBody>
      </p:sp>
      <p:sp>
        <p:nvSpPr>
          <p:cNvPr id="4" name="Date Placeholder 3">
            <a:extLst>
              <a:ext uri="{FF2B5EF4-FFF2-40B4-BE49-F238E27FC236}">
                <a16:creationId xmlns:a16="http://schemas.microsoft.com/office/drawing/2014/main" id="{D00ADA03-803E-4700-923B-E2327A062DF4}"/>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FD611A6-38FF-423F-9A4A-FF90785FC9BC}"/>
              </a:ext>
            </a:extLst>
          </p:cNvPr>
          <p:cNvSpPr>
            <a:spLocks noGrp="1"/>
          </p:cNvSpPr>
          <p:nvPr>
            <p:ph type="sldNum" sz="quarter" idx="12"/>
          </p:nvPr>
        </p:nvSpPr>
        <p:spPr/>
        <p:txBody>
          <a:bodyPr/>
          <a:lstStyle/>
          <a:p>
            <a:fld id="{CF42BA20-F9F9-475C-A1FF-4CF8D7FA83FE}" type="slidenum">
              <a:rPr lang="en-US" smtClean="0"/>
              <a:t>10</a:t>
            </a:fld>
            <a:endParaRPr lang="en-US"/>
          </a:p>
        </p:txBody>
      </p:sp>
      <p:pic>
        <p:nvPicPr>
          <p:cNvPr id="7" name="Picture 6">
            <a:extLst>
              <a:ext uri="{FF2B5EF4-FFF2-40B4-BE49-F238E27FC236}">
                <a16:creationId xmlns:a16="http://schemas.microsoft.com/office/drawing/2014/main" id="{AA6D3750-BF9E-4850-AD95-E14DE442E747}"/>
              </a:ext>
            </a:extLst>
          </p:cNvPr>
          <p:cNvPicPr>
            <a:picLocks noChangeAspect="1"/>
          </p:cNvPicPr>
          <p:nvPr/>
        </p:nvPicPr>
        <p:blipFill>
          <a:blip r:embed="rId2"/>
          <a:stretch>
            <a:fillRect/>
          </a:stretch>
        </p:blipFill>
        <p:spPr>
          <a:xfrm>
            <a:off x="1182788" y="1806575"/>
            <a:ext cx="5219700" cy="2514600"/>
          </a:xfrm>
          <a:prstGeom prst="rect">
            <a:avLst/>
          </a:prstGeom>
        </p:spPr>
      </p:pic>
      <p:pic>
        <p:nvPicPr>
          <p:cNvPr id="8" name="Picture 7">
            <a:extLst>
              <a:ext uri="{FF2B5EF4-FFF2-40B4-BE49-F238E27FC236}">
                <a16:creationId xmlns:a16="http://schemas.microsoft.com/office/drawing/2014/main" id="{BD5CB11C-4A40-4EA6-850A-33D0C344E0D4}"/>
              </a:ext>
            </a:extLst>
          </p:cNvPr>
          <p:cNvPicPr>
            <a:picLocks noChangeAspect="1"/>
          </p:cNvPicPr>
          <p:nvPr/>
        </p:nvPicPr>
        <p:blipFill>
          <a:blip r:embed="rId3"/>
          <a:stretch>
            <a:fillRect/>
          </a:stretch>
        </p:blipFill>
        <p:spPr>
          <a:xfrm>
            <a:off x="6814776" y="1806576"/>
            <a:ext cx="4111726" cy="4319308"/>
          </a:xfrm>
          <a:prstGeom prst="rect">
            <a:avLst/>
          </a:prstGeom>
        </p:spPr>
      </p:pic>
      <p:sp>
        <p:nvSpPr>
          <p:cNvPr id="10" name="Rectangle 9">
            <a:extLst>
              <a:ext uri="{FF2B5EF4-FFF2-40B4-BE49-F238E27FC236}">
                <a16:creationId xmlns:a16="http://schemas.microsoft.com/office/drawing/2014/main" id="{2F9B0D2B-FCDD-4D7B-9299-177817A612E7}"/>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0629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E2A-D7A1-4334-B210-E1198D62671C}"/>
              </a:ext>
            </a:extLst>
          </p:cNvPr>
          <p:cNvSpPr>
            <a:spLocks noGrp="1"/>
          </p:cNvSpPr>
          <p:nvPr>
            <p:ph type="title"/>
          </p:nvPr>
        </p:nvSpPr>
        <p:spPr>
          <a:xfrm>
            <a:off x="1154083" y="298540"/>
            <a:ext cx="10058400" cy="1450757"/>
          </a:xfrm>
        </p:spPr>
        <p:txBody>
          <a:bodyPr/>
          <a:lstStyle/>
          <a:p>
            <a:r>
              <a:rPr lang="en-US" dirty="0">
                <a:solidFill>
                  <a:schemeClr val="tx1"/>
                </a:solidFill>
              </a:rPr>
              <a:t>PID Controller Design</a:t>
            </a:r>
          </a:p>
        </p:txBody>
      </p:sp>
      <p:sp>
        <p:nvSpPr>
          <p:cNvPr id="3" name="Date Placeholder 2">
            <a:extLst>
              <a:ext uri="{FF2B5EF4-FFF2-40B4-BE49-F238E27FC236}">
                <a16:creationId xmlns:a16="http://schemas.microsoft.com/office/drawing/2014/main" id="{E6EECFC9-9595-48E6-814C-2DC7D55001AB}"/>
              </a:ext>
            </a:extLst>
          </p:cNvPr>
          <p:cNvSpPr>
            <a:spLocks noGrp="1"/>
          </p:cNvSpPr>
          <p:nvPr>
            <p:ph type="dt" sz="half" idx="10"/>
          </p:nvPr>
        </p:nvSpPr>
        <p:spPr/>
        <p:txBody>
          <a:bodyPr/>
          <a:lstStyle/>
          <a:p>
            <a:r>
              <a:rPr lang="en-US" dirty="0"/>
              <a:t>11/13/2017</a:t>
            </a:r>
          </a:p>
        </p:txBody>
      </p:sp>
      <p:sp>
        <p:nvSpPr>
          <p:cNvPr id="4" name="Slide Number Placeholder 3">
            <a:extLst>
              <a:ext uri="{FF2B5EF4-FFF2-40B4-BE49-F238E27FC236}">
                <a16:creationId xmlns:a16="http://schemas.microsoft.com/office/drawing/2014/main" id="{496DEC6D-324F-4635-A293-BD97559B1715}"/>
              </a:ext>
            </a:extLst>
          </p:cNvPr>
          <p:cNvSpPr>
            <a:spLocks noGrp="1"/>
          </p:cNvSpPr>
          <p:nvPr>
            <p:ph type="sldNum" sz="quarter" idx="12"/>
          </p:nvPr>
        </p:nvSpPr>
        <p:spPr/>
        <p:txBody>
          <a:bodyPr/>
          <a:lstStyle/>
          <a:p>
            <a:fld id="{CF42BA20-F9F9-475C-A1FF-4CF8D7FA83FE}" type="slidenum">
              <a:rPr lang="en-US" smtClean="0"/>
              <a:t>11</a:t>
            </a:fld>
            <a:endParaRPr lang="en-US"/>
          </a:p>
        </p:txBody>
      </p:sp>
      <p:pic>
        <p:nvPicPr>
          <p:cNvPr id="6" name="Picture 5">
            <a:extLst>
              <a:ext uri="{FF2B5EF4-FFF2-40B4-BE49-F238E27FC236}">
                <a16:creationId xmlns:a16="http://schemas.microsoft.com/office/drawing/2014/main" id="{7EE0E331-5D13-4E4D-9CE5-348AAF37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66" y="1915657"/>
            <a:ext cx="7113335" cy="3489720"/>
          </a:xfrm>
          <a:prstGeom prst="rect">
            <a:avLst/>
          </a:prstGeom>
        </p:spPr>
      </p:pic>
      <p:sp>
        <p:nvSpPr>
          <p:cNvPr id="7" name="TextBox 6">
            <a:extLst>
              <a:ext uri="{FF2B5EF4-FFF2-40B4-BE49-F238E27FC236}">
                <a16:creationId xmlns:a16="http://schemas.microsoft.com/office/drawing/2014/main" id="{4FAD5D73-9D25-4383-ABAA-B98CCB8D8E59}"/>
              </a:ext>
            </a:extLst>
          </p:cNvPr>
          <p:cNvSpPr txBox="1"/>
          <p:nvPr/>
        </p:nvSpPr>
        <p:spPr>
          <a:xfrm>
            <a:off x="3980941" y="5639304"/>
            <a:ext cx="3659784" cy="461665"/>
          </a:xfrm>
          <a:prstGeom prst="rect">
            <a:avLst/>
          </a:prstGeom>
          <a:noFill/>
        </p:spPr>
        <p:txBody>
          <a:bodyPr wrap="none" rtlCol="0">
            <a:spAutoFit/>
          </a:bodyPr>
          <a:lstStyle/>
          <a:p>
            <a:r>
              <a:rPr lang="en-US" sz="2400" dirty="0"/>
              <a:t>Quadrotor control structure</a:t>
            </a:r>
          </a:p>
        </p:txBody>
      </p:sp>
      <p:sp>
        <p:nvSpPr>
          <p:cNvPr id="8" name="Rectangle 7">
            <a:extLst>
              <a:ext uri="{FF2B5EF4-FFF2-40B4-BE49-F238E27FC236}">
                <a16:creationId xmlns:a16="http://schemas.microsoft.com/office/drawing/2014/main" id="{CD0A3B6F-F001-4F85-A708-4DD5D21D1669}"/>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45516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4A1E-5091-46E6-8077-58849DAC016C}"/>
              </a:ext>
            </a:extLst>
          </p:cNvPr>
          <p:cNvSpPr>
            <a:spLocks noGrp="1"/>
          </p:cNvSpPr>
          <p:nvPr>
            <p:ph type="title"/>
          </p:nvPr>
        </p:nvSpPr>
        <p:spPr/>
        <p:txBody>
          <a:bodyPr/>
          <a:lstStyle/>
          <a:p>
            <a:r>
              <a:rPr lang="en-US" dirty="0"/>
              <a:t>Hovering Condition</a:t>
            </a:r>
          </a:p>
        </p:txBody>
      </p:sp>
      <p:sp>
        <p:nvSpPr>
          <p:cNvPr id="3" name="Content Placeholder 2">
            <a:extLst>
              <a:ext uri="{FF2B5EF4-FFF2-40B4-BE49-F238E27FC236}">
                <a16:creationId xmlns:a16="http://schemas.microsoft.com/office/drawing/2014/main" id="{EBC9DF70-3733-46C2-BB89-42B589F7A038}"/>
              </a:ext>
            </a:extLst>
          </p:cNvPr>
          <p:cNvSpPr>
            <a:spLocks noGrp="1"/>
          </p:cNvSpPr>
          <p:nvPr>
            <p:ph idx="1"/>
          </p:nvPr>
        </p:nvSpPr>
        <p:spPr>
          <a:xfrm>
            <a:off x="1097280" y="1845734"/>
            <a:ext cx="1530173" cy="4023360"/>
          </a:xfrm>
        </p:spPr>
        <p:txBody>
          <a:bodyPr>
            <a:normAutofit fontScale="92500" lnSpcReduction="20000"/>
          </a:bodyPr>
          <a:lstStyle/>
          <a:p>
            <a:r>
              <a:rPr lang="en-US" dirty="0"/>
              <a:t>For hovering,</a:t>
            </a:r>
          </a:p>
          <a:p>
            <a:r>
              <a:rPr lang="el-GR" dirty="0"/>
              <a:t>Φ</a:t>
            </a:r>
            <a:r>
              <a:rPr lang="en-US" dirty="0"/>
              <a:t> = 0;</a:t>
            </a:r>
          </a:p>
          <a:p>
            <a:r>
              <a:rPr lang="el-GR" dirty="0"/>
              <a:t>θ</a:t>
            </a:r>
            <a:r>
              <a:rPr lang="en-US" dirty="0"/>
              <a:t>  = 0;</a:t>
            </a:r>
          </a:p>
          <a:p>
            <a:r>
              <a:rPr lang="el-GR" dirty="0"/>
              <a:t>Ψ</a:t>
            </a:r>
            <a:r>
              <a:rPr lang="en-US" dirty="0"/>
              <a:t> = 0;</a:t>
            </a:r>
          </a:p>
          <a:p>
            <a:r>
              <a:rPr lang="el-GR" dirty="0"/>
              <a:t>Φ</a:t>
            </a:r>
            <a:r>
              <a:rPr lang="en-US" dirty="0"/>
              <a:t>`` = 0;</a:t>
            </a:r>
          </a:p>
          <a:p>
            <a:r>
              <a:rPr lang="el-GR" dirty="0"/>
              <a:t>Θ</a:t>
            </a:r>
            <a:r>
              <a:rPr lang="en-US" dirty="0"/>
              <a:t>``  = 0;</a:t>
            </a:r>
          </a:p>
          <a:p>
            <a:r>
              <a:rPr lang="el-GR" dirty="0"/>
              <a:t>Ψ</a:t>
            </a:r>
            <a:r>
              <a:rPr lang="en-US" dirty="0"/>
              <a:t>`` = 0;</a:t>
            </a:r>
          </a:p>
          <a:p>
            <a:r>
              <a:rPr lang="en-US" dirty="0"/>
              <a:t>X`` = 0;</a:t>
            </a:r>
          </a:p>
          <a:p>
            <a:r>
              <a:rPr lang="en-US" dirty="0"/>
              <a:t>Y`` = 0;</a:t>
            </a:r>
          </a:p>
          <a:p>
            <a:r>
              <a:rPr lang="en-US" dirty="0"/>
              <a:t>Z`` = 0;</a:t>
            </a:r>
          </a:p>
          <a:p>
            <a:endParaRPr lang="en-US" dirty="0"/>
          </a:p>
        </p:txBody>
      </p:sp>
      <p:sp>
        <p:nvSpPr>
          <p:cNvPr id="4" name="Date Placeholder 3">
            <a:extLst>
              <a:ext uri="{FF2B5EF4-FFF2-40B4-BE49-F238E27FC236}">
                <a16:creationId xmlns:a16="http://schemas.microsoft.com/office/drawing/2014/main" id="{CCDE3D57-84D7-4FFE-BF74-318B4B569CC5}"/>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47A15F39-3AE9-4957-92E4-90A158610D58}"/>
              </a:ext>
            </a:extLst>
          </p:cNvPr>
          <p:cNvSpPr>
            <a:spLocks noGrp="1"/>
          </p:cNvSpPr>
          <p:nvPr>
            <p:ph type="sldNum" sz="quarter" idx="12"/>
          </p:nvPr>
        </p:nvSpPr>
        <p:spPr/>
        <p:txBody>
          <a:bodyPr/>
          <a:lstStyle/>
          <a:p>
            <a:fld id="{CF42BA20-F9F9-475C-A1FF-4CF8D7FA83FE}" type="slidenum">
              <a:rPr lang="en-US" smtClean="0"/>
              <a:t>12</a:t>
            </a:fld>
            <a:endParaRPr lang="en-US"/>
          </a:p>
        </p:txBody>
      </p:sp>
      <p:sp>
        <p:nvSpPr>
          <p:cNvPr id="6" name="TextBox 5">
            <a:extLst>
              <a:ext uri="{FF2B5EF4-FFF2-40B4-BE49-F238E27FC236}">
                <a16:creationId xmlns:a16="http://schemas.microsoft.com/office/drawing/2014/main" id="{90C21A44-1730-4BB7-B436-9B50A86A9FBE}"/>
              </a:ext>
            </a:extLst>
          </p:cNvPr>
          <p:cNvSpPr txBox="1"/>
          <p:nvPr/>
        </p:nvSpPr>
        <p:spPr>
          <a:xfrm>
            <a:off x="3744892" y="1845734"/>
            <a:ext cx="4768613" cy="2031325"/>
          </a:xfrm>
          <a:prstGeom prst="rect">
            <a:avLst/>
          </a:prstGeom>
          <a:noFill/>
        </p:spPr>
        <p:txBody>
          <a:bodyPr wrap="none" rtlCol="0">
            <a:spAutoFit/>
          </a:bodyPr>
          <a:lstStyle/>
          <a:p>
            <a:r>
              <a:rPr lang="en-US" dirty="0"/>
              <a:t>So, for hovering Condition the control inputs are,</a:t>
            </a:r>
          </a:p>
          <a:p>
            <a:r>
              <a:rPr lang="en-US" dirty="0"/>
              <a:t>U</a:t>
            </a:r>
            <a:r>
              <a:rPr lang="en-US" sz="1200" dirty="0"/>
              <a:t>1  </a:t>
            </a:r>
            <a:r>
              <a:rPr lang="en-US" dirty="0"/>
              <a:t>= mg</a:t>
            </a:r>
          </a:p>
          <a:p>
            <a:r>
              <a:rPr lang="en-US" dirty="0"/>
              <a:t>U</a:t>
            </a:r>
            <a:r>
              <a:rPr lang="en-US" sz="1200" dirty="0"/>
              <a:t>2  </a:t>
            </a:r>
            <a:r>
              <a:rPr lang="en-US" dirty="0"/>
              <a:t>= (1/b</a:t>
            </a:r>
            <a:r>
              <a:rPr lang="en-US" sz="1000" dirty="0"/>
              <a:t>1</a:t>
            </a:r>
            <a:r>
              <a:rPr lang="en-US" dirty="0"/>
              <a:t>)(-a</a:t>
            </a:r>
            <a:r>
              <a:rPr lang="en-US" sz="1000" dirty="0"/>
              <a:t>1</a:t>
            </a:r>
            <a:r>
              <a:rPr lang="el-GR" dirty="0"/>
              <a:t>θ</a:t>
            </a:r>
            <a:r>
              <a:rPr lang="en-US" dirty="0"/>
              <a:t>`</a:t>
            </a:r>
            <a:r>
              <a:rPr lang="el-GR" dirty="0"/>
              <a:t>Ψ</a:t>
            </a:r>
            <a:r>
              <a:rPr lang="en-US" dirty="0"/>
              <a:t>` + a</a:t>
            </a:r>
            <a:r>
              <a:rPr lang="en-US" sz="1000" dirty="0"/>
              <a:t>2</a:t>
            </a:r>
            <a:r>
              <a:rPr lang="el-GR" dirty="0"/>
              <a:t>θ</a:t>
            </a:r>
            <a:r>
              <a:rPr lang="en-US" dirty="0"/>
              <a:t>`</a:t>
            </a:r>
            <a:r>
              <a:rPr lang="el-GR" dirty="0"/>
              <a:t>Ω</a:t>
            </a:r>
            <a:r>
              <a:rPr lang="en-US" sz="1200" dirty="0"/>
              <a:t>r</a:t>
            </a:r>
            <a:r>
              <a:rPr lang="en-US" dirty="0"/>
              <a:t>)</a:t>
            </a:r>
          </a:p>
          <a:p>
            <a:r>
              <a:rPr lang="en-US" dirty="0"/>
              <a:t>U</a:t>
            </a:r>
            <a:r>
              <a:rPr lang="en-US" sz="1200" dirty="0"/>
              <a:t>3  </a:t>
            </a:r>
            <a:r>
              <a:rPr lang="en-US" dirty="0"/>
              <a:t>= (1/b</a:t>
            </a:r>
            <a:r>
              <a:rPr lang="en-US" sz="1000" dirty="0"/>
              <a:t>2</a:t>
            </a:r>
            <a:r>
              <a:rPr lang="en-US" dirty="0"/>
              <a:t>)(-a</a:t>
            </a:r>
            <a:r>
              <a:rPr lang="en-US" sz="1000" dirty="0"/>
              <a:t>3</a:t>
            </a:r>
            <a:r>
              <a:rPr lang="el-GR" dirty="0"/>
              <a:t>Φ</a:t>
            </a:r>
            <a:r>
              <a:rPr lang="en-US" dirty="0"/>
              <a:t>`</a:t>
            </a:r>
            <a:r>
              <a:rPr lang="el-GR" dirty="0"/>
              <a:t>Ψ</a:t>
            </a:r>
            <a:r>
              <a:rPr lang="en-US" dirty="0"/>
              <a:t>` - a</a:t>
            </a:r>
            <a:r>
              <a:rPr lang="en-US" sz="1000" dirty="0"/>
              <a:t>4</a:t>
            </a:r>
            <a:r>
              <a:rPr lang="el-GR" dirty="0"/>
              <a:t>Φ</a:t>
            </a:r>
            <a:r>
              <a:rPr lang="en-US" dirty="0"/>
              <a:t>`</a:t>
            </a:r>
            <a:r>
              <a:rPr lang="el-GR" dirty="0"/>
              <a:t>Ω</a:t>
            </a:r>
            <a:r>
              <a:rPr lang="en-US" sz="1200" dirty="0"/>
              <a:t>r</a:t>
            </a:r>
            <a:r>
              <a:rPr lang="en-US" dirty="0"/>
              <a:t>)</a:t>
            </a:r>
          </a:p>
          <a:p>
            <a:r>
              <a:rPr lang="en-US" dirty="0"/>
              <a:t>U</a:t>
            </a:r>
            <a:r>
              <a:rPr lang="en-US" sz="1200" dirty="0"/>
              <a:t>4  </a:t>
            </a:r>
            <a:r>
              <a:rPr lang="en-US" dirty="0"/>
              <a:t>= (1/b</a:t>
            </a:r>
            <a:r>
              <a:rPr lang="en-US" sz="1000" dirty="0"/>
              <a:t>3</a:t>
            </a:r>
            <a:r>
              <a:rPr lang="en-US" dirty="0"/>
              <a:t>)(-a</a:t>
            </a:r>
            <a:r>
              <a:rPr lang="en-US" sz="1000" dirty="0"/>
              <a:t>5</a:t>
            </a:r>
            <a:r>
              <a:rPr lang="el-GR" dirty="0"/>
              <a:t>θ</a:t>
            </a:r>
            <a:r>
              <a:rPr lang="en-US" dirty="0"/>
              <a:t>`</a:t>
            </a:r>
            <a:r>
              <a:rPr lang="el-GR" dirty="0"/>
              <a:t>Φ</a:t>
            </a:r>
            <a:r>
              <a:rPr lang="en-US" dirty="0"/>
              <a:t>`)</a:t>
            </a:r>
          </a:p>
          <a:p>
            <a:endParaRPr lang="en-US" dirty="0"/>
          </a:p>
          <a:p>
            <a:endParaRPr lang="en-US" dirty="0"/>
          </a:p>
        </p:txBody>
      </p:sp>
      <p:pic>
        <p:nvPicPr>
          <p:cNvPr id="7" name="Picture 6">
            <a:extLst>
              <a:ext uri="{FF2B5EF4-FFF2-40B4-BE49-F238E27FC236}">
                <a16:creationId xmlns:a16="http://schemas.microsoft.com/office/drawing/2014/main" id="{D197A819-8E64-458B-B622-9841E6968FC3}"/>
              </a:ext>
            </a:extLst>
          </p:cNvPr>
          <p:cNvPicPr>
            <a:picLocks noChangeAspect="1"/>
          </p:cNvPicPr>
          <p:nvPr/>
        </p:nvPicPr>
        <p:blipFill>
          <a:blip r:embed="rId2"/>
          <a:stretch>
            <a:fillRect/>
          </a:stretch>
        </p:blipFill>
        <p:spPr>
          <a:xfrm>
            <a:off x="3744892" y="3519276"/>
            <a:ext cx="5934832" cy="763357"/>
          </a:xfrm>
          <a:prstGeom prst="rect">
            <a:avLst/>
          </a:prstGeom>
        </p:spPr>
      </p:pic>
      <p:sp>
        <p:nvSpPr>
          <p:cNvPr id="8" name="Rectangle 7">
            <a:extLst>
              <a:ext uri="{FF2B5EF4-FFF2-40B4-BE49-F238E27FC236}">
                <a16:creationId xmlns:a16="http://schemas.microsoft.com/office/drawing/2014/main" id="{74EFEDF3-FD73-47CF-9F17-70BF85A53A22}"/>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518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B056-927C-41B1-888C-D729D6FFBE5B}"/>
              </a:ext>
            </a:extLst>
          </p:cNvPr>
          <p:cNvSpPr>
            <a:spLocks noGrp="1"/>
          </p:cNvSpPr>
          <p:nvPr>
            <p:ph type="title"/>
          </p:nvPr>
        </p:nvSpPr>
        <p:spPr/>
        <p:txBody>
          <a:bodyPr/>
          <a:lstStyle/>
          <a:p>
            <a:r>
              <a:rPr lang="en-US" dirty="0"/>
              <a:t>Feedback Linearization</a:t>
            </a:r>
          </a:p>
        </p:txBody>
      </p:sp>
      <p:sp>
        <p:nvSpPr>
          <p:cNvPr id="4" name="Date Placeholder 3">
            <a:extLst>
              <a:ext uri="{FF2B5EF4-FFF2-40B4-BE49-F238E27FC236}">
                <a16:creationId xmlns:a16="http://schemas.microsoft.com/office/drawing/2014/main" id="{CB03FB4B-7F63-43FF-A4CD-2FABF748933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C9632D7-EFC9-4F8A-B9DC-8A40A2113987}"/>
              </a:ext>
            </a:extLst>
          </p:cNvPr>
          <p:cNvSpPr>
            <a:spLocks noGrp="1"/>
          </p:cNvSpPr>
          <p:nvPr>
            <p:ph type="sldNum" sz="quarter" idx="12"/>
          </p:nvPr>
        </p:nvSpPr>
        <p:spPr/>
        <p:txBody>
          <a:bodyPr/>
          <a:lstStyle/>
          <a:p>
            <a:fld id="{CF42BA20-F9F9-475C-A1FF-4CF8D7FA83FE}" type="slidenum">
              <a:rPr lang="en-US" smtClean="0"/>
              <a:t>13</a:t>
            </a:fld>
            <a:endParaRPr lang="en-US"/>
          </a:p>
        </p:txBody>
      </p:sp>
      <p:pic>
        <p:nvPicPr>
          <p:cNvPr id="6" name="Picture 5">
            <a:extLst>
              <a:ext uri="{FF2B5EF4-FFF2-40B4-BE49-F238E27FC236}">
                <a16:creationId xmlns:a16="http://schemas.microsoft.com/office/drawing/2014/main" id="{657AC216-1C4D-4584-84A4-692C0F1317E8}"/>
              </a:ext>
            </a:extLst>
          </p:cNvPr>
          <p:cNvPicPr>
            <a:picLocks noChangeAspect="1"/>
          </p:cNvPicPr>
          <p:nvPr/>
        </p:nvPicPr>
        <p:blipFill>
          <a:blip r:embed="rId2"/>
          <a:stretch>
            <a:fillRect/>
          </a:stretch>
        </p:blipFill>
        <p:spPr>
          <a:xfrm>
            <a:off x="1185018" y="1867563"/>
            <a:ext cx="2586503" cy="1561437"/>
          </a:xfrm>
          <a:prstGeom prst="rect">
            <a:avLst/>
          </a:prstGeom>
          <a:scene3d>
            <a:camera prst="orthographicFront"/>
            <a:lightRig rig="threePt" dir="t"/>
          </a:scene3d>
          <a:sp3d>
            <a:bevelT/>
          </a:sp3d>
        </p:spPr>
      </p:pic>
      <p:pic>
        <p:nvPicPr>
          <p:cNvPr id="7" name="Picture 6">
            <a:extLst>
              <a:ext uri="{FF2B5EF4-FFF2-40B4-BE49-F238E27FC236}">
                <a16:creationId xmlns:a16="http://schemas.microsoft.com/office/drawing/2014/main" id="{E69F7C70-577C-4619-996C-136DF34A8847}"/>
              </a:ext>
            </a:extLst>
          </p:cNvPr>
          <p:cNvPicPr>
            <a:picLocks noChangeAspect="1"/>
          </p:cNvPicPr>
          <p:nvPr/>
        </p:nvPicPr>
        <p:blipFill>
          <a:blip r:embed="rId3"/>
          <a:stretch>
            <a:fillRect/>
          </a:stretch>
        </p:blipFill>
        <p:spPr>
          <a:xfrm>
            <a:off x="4016349" y="1867562"/>
            <a:ext cx="3023208" cy="1561437"/>
          </a:xfrm>
          <a:prstGeom prst="rect">
            <a:avLst/>
          </a:prstGeom>
          <a:scene3d>
            <a:camera prst="orthographicFront"/>
            <a:lightRig rig="threePt" dir="t"/>
          </a:scene3d>
          <a:sp3d>
            <a:bevelT/>
            <a:bevelB/>
          </a:sp3d>
        </p:spPr>
      </p:pic>
      <p:pic>
        <p:nvPicPr>
          <p:cNvPr id="9" name="Picture 8">
            <a:extLst>
              <a:ext uri="{FF2B5EF4-FFF2-40B4-BE49-F238E27FC236}">
                <a16:creationId xmlns:a16="http://schemas.microsoft.com/office/drawing/2014/main" id="{541D80DC-8ADA-4F1A-A444-66EBD1CAD44B}"/>
              </a:ext>
            </a:extLst>
          </p:cNvPr>
          <p:cNvPicPr>
            <a:picLocks noChangeAspect="1"/>
          </p:cNvPicPr>
          <p:nvPr/>
        </p:nvPicPr>
        <p:blipFill>
          <a:blip r:embed="rId4"/>
          <a:stretch>
            <a:fillRect/>
          </a:stretch>
        </p:blipFill>
        <p:spPr>
          <a:xfrm>
            <a:off x="7284385" y="1867562"/>
            <a:ext cx="4137239" cy="1561437"/>
          </a:xfrm>
          <a:prstGeom prst="rect">
            <a:avLst/>
          </a:prstGeom>
          <a:scene3d>
            <a:camera prst="orthographicFront"/>
            <a:lightRig rig="threePt" dir="t"/>
          </a:scene3d>
          <a:sp3d>
            <a:bevelT/>
            <a:bevelB/>
          </a:sp3d>
        </p:spPr>
      </p:pic>
      <p:pic>
        <p:nvPicPr>
          <p:cNvPr id="10" name="Picture 9">
            <a:extLst>
              <a:ext uri="{FF2B5EF4-FFF2-40B4-BE49-F238E27FC236}">
                <a16:creationId xmlns:a16="http://schemas.microsoft.com/office/drawing/2014/main" id="{EDA31DB5-94E5-4E6D-96BB-974E3608F1CA}"/>
              </a:ext>
            </a:extLst>
          </p:cNvPr>
          <p:cNvPicPr>
            <a:picLocks noChangeAspect="1"/>
          </p:cNvPicPr>
          <p:nvPr/>
        </p:nvPicPr>
        <p:blipFill>
          <a:blip r:embed="rId5"/>
          <a:stretch>
            <a:fillRect/>
          </a:stretch>
        </p:blipFill>
        <p:spPr>
          <a:xfrm>
            <a:off x="7354980" y="4009741"/>
            <a:ext cx="4066644" cy="2000099"/>
          </a:xfrm>
          <a:prstGeom prst="rect">
            <a:avLst/>
          </a:prstGeom>
          <a:scene3d>
            <a:camera prst="orthographicFront"/>
            <a:lightRig rig="threePt" dir="t"/>
          </a:scene3d>
          <a:sp3d>
            <a:bevelT/>
            <a:bevelB/>
          </a:sp3d>
        </p:spPr>
      </p:pic>
      <p:pic>
        <p:nvPicPr>
          <p:cNvPr id="11" name="Picture 10">
            <a:extLst>
              <a:ext uri="{FF2B5EF4-FFF2-40B4-BE49-F238E27FC236}">
                <a16:creationId xmlns:a16="http://schemas.microsoft.com/office/drawing/2014/main" id="{29806100-3C23-47C7-97A7-1DFD176D4457}"/>
              </a:ext>
            </a:extLst>
          </p:cNvPr>
          <p:cNvPicPr>
            <a:picLocks noChangeAspect="1"/>
          </p:cNvPicPr>
          <p:nvPr/>
        </p:nvPicPr>
        <p:blipFill>
          <a:blip r:embed="rId6"/>
          <a:stretch>
            <a:fillRect/>
          </a:stretch>
        </p:blipFill>
        <p:spPr>
          <a:xfrm>
            <a:off x="1050695" y="4009581"/>
            <a:ext cx="2885773" cy="2000099"/>
          </a:xfrm>
          <a:prstGeom prst="rect">
            <a:avLst/>
          </a:prstGeom>
          <a:scene3d>
            <a:camera prst="orthographicFront"/>
            <a:lightRig rig="threePt" dir="t"/>
          </a:scene3d>
          <a:sp3d>
            <a:bevelT/>
            <a:bevelB/>
          </a:sp3d>
        </p:spPr>
      </p:pic>
      <p:sp>
        <p:nvSpPr>
          <p:cNvPr id="12" name="Arrow: Down 11">
            <a:extLst>
              <a:ext uri="{FF2B5EF4-FFF2-40B4-BE49-F238E27FC236}">
                <a16:creationId xmlns:a16="http://schemas.microsoft.com/office/drawing/2014/main" id="{F0DC0ADA-8E59-4D98-BFC9-99658F8B1F3E}"/>
              </a:ext>
            </a:extLst>
          </p:cNvPr>
          <p:cNvSpPr/>
          <p:nvPr/>
        </p:nvSpPr>
        <p:spPr>
          <a:xfrm>
            <a:off x="9329195" y="3428999"/>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 13">
            <a:extLst>
              <a:ext uri="{FF2B5EF4-FFF2-40B4-BE49-F238E27FC236}">
                <a16:creationId xmlns:a16="http://schemas.microsoft.com/office/drawing/2014/main" id="{86837B23-E77D-4DC3-9633-AF6477715C2B}"/>
              </a:ext>
            </a:extLst>
          </p:cNvPr>
          <p:cNvSpPr/>
          <p:nvPr/>
        </p:nvSpPr>
        <p:spPr>
          <a:xfrm rot="16002126">
            <a:off x="6394606" y="3304063"/>
            <a:ext cx="791875" cy="1085116"/>
          </a:xfrm>
          <a:prstGeom prst="bentArrow">
            <a:avLst>
              <a:gd name="adj1" fmla="val 8948"/>
              <a:gd name="adj2" fmla="val 168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Down 14">
            <a:extLst>
              <a:ext uri="{FF2B5EF4-FFF2-40B4-BE49-F238E27FC236}">
                <a16:creationId xmlns:a16="http://schemas.microsoft.com/office/drawing/2014/main" id="{39A8DBF7-319E-4202-A916-1DF0523135B7}"/>
              </a:ext>
            </a:extLst>
          </p:cNvPr>
          <p:cNvSpPr/>
          <p:nvPr/>
        </p:nvSpPr>
        <p:spPr>
          <a:xfrm>
            <a:off x="1726557" y="3444400"/>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Down 16">
            <a:extLst>
              <a:ext uri="{FF2B5EF4-FFF2-40B4-BE49-F238E27FC236}">
                <a16:creationId xmlns:a16="http://schemas.microsoft.com/office/drawing/2014/main" id="{08A66352-DA88-4FF5-9AB1-122E99580C5D}"/>
              </a:ext>
            </a:extLst>
          </p:cNvPr>
          <p:cNvSpPr/>
          <p:nvPr/>
        </p:nvSpPr>
        <p:spPr>
          <a:xfrm rot="10800000">
            <a:off x="3531134" y="3404800"/>
            <a:ext cx="846778" cy="3298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B64EEE66-2CB4-47A2-98D3-43091AD02320}"/>
              </a:ext>
            </a:extLst>
          </p:cNvPr>
          <p:cNvPicPr>
            <a:picLocks noChangeAspect="1"/>
          </p:cNvPicPr>
          <p:nvPr/>
        </p:nvPicPr>
        <p:blipFill>
          <a:blip r:embed="rId7"/>
          <a:stretch>
            <a:fillRect/>
          </a:stretch>
        </p:blipFill>
        <p:spPr>
          <a:xfrm>
            <a:off x="3569551" y="6006913"/>
            <a:ext cx="4410075" cy="323850"/>
          </a:xfrm>
          <a:prstGeom prst="rect">
            <a:avLst/>
          </a:prstGeom>
          <a:scene3d>
            <a:camera prst="orthographicFront"/>
            <a:lightRig rig="sunset" dir="t"/>
          </a:scene3d>
        </p:spPr>
      </p:pic>
      <p:sp>
        <p:nvSpPr>
          <p:cNvPr id="19" name="Rectangle 18">
            <a:extLst>
              <a:ext uri="{FF2B5EF4-FFF2-40B4-BE49-F238E27FC236}">
                <a16:creationId xmlns:a16="http://schemas.microsoft.com/office/drawing/2014/main" id="{56B53A38-7F0B-4CA5-913F-46680682767C}"/>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3722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9D03-ABE1-489F-B3CC-B4C30C70AC25}"/>
              </a:ext>
            </a:extLst>
          </p:cNvPr>
          <p:cNvSpPr>
            <a:spLocks noGrp="1"/>
          </p:cNvSpPr>
          <p:nvPr>
            <p:ph type="title"/>
          </p:nvPr>
        </p:nvSpPr>
        <p:spPr/>
        <p:txBody>
          <a:bodyPr/>
          <a:lstStyle/>
          <a:p>
            <a:r>
              <a:rPr lang="en-US" dirty="0"/>
              <a:t>Laplace Transformation of the Linear Model and PID Controller</a:t>
            </a:r>
          </a:p>
        </p:txBody>
      </p:sp>
      <p:sp>
        <p:nvSpPr>
          <p:cNvPr id="4" name="Date Placeholder 3">
            <a:extLst>
              <a:ext uri="{FF2B5EF4-FFF2-40B4-BE49-F238E27FC236}">
                <a16:creationId xmlns:a16="http://schemas.microsoft.com/office/drawing/2014/main" id="{DF9E399C-1E47-459C-B17A-EA5AEA1630D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D7210E1E-0FBC-4815-B0DC-2B635B5BD7B9}"/>
              </a:ext>
            </a:extLst>
          </p:cNvPr>
          <p:cNvSpPr>
            <a:spLocks noGrp="1"/>
          </p:cNvSpPr>
          <p:nvPr>
            <p:ph type="sldNum" sz="quarter" idx="12"/>
          </p:nvPr>
        </p:nvSpPr>
        <p:spPr/>
        <p:txBody>
          <a:bodyPr/>
          <a:lstStyle/>
          <a:p>
            <a:fld id="{CF42BA20-F9F9-475C-A1FF-4CF8D7FA83FE}" type="slidenum">
              <a:rPr lang="en-US" smtClean="0"/>
              <a:t>14</a:t>
            </a:fld>
            <a:endParaRPr lang="en-US"/>
          </a:p>
        </p:txBody>
      </p:sp>
      <p:pic>
        <p:nvPicPr>
          <p:cNvPr id="6" name="Picture 5">
            <a:extLst>
              <a:ext uri="{FF2B5EF4-FFF2-40B4-BE49-F238E27FC236}">
                <a16:creationId xmlns:a16="http://schemas.microsoft.com/office/drawing/2014/main" id="{ABA5B5B4-F538-472F-AAA0-7009229096BB}"/>
              </a:ext>
            </a:extLst>
          </p:cNvPr>
          <p:cNvPicPr>
            <a:picLocks noChangeAspect="1"/>
          </p:cNvPicPr>
          <p:nvPr/>
        </p:nvPicPr>
        <p:blipFill>
          <a:blip r:embed="rId2"/>
          <a:stretch>
            <a:fillRect/>
          </a:stretch>
        </p:blipFill>
        <p:spPr>
          <a:xfrm>
            <a:off x="1097280" y="1928497"/>
            <a:ext cx="3324818" cy="2513887"/>
          </a:xfrm>
          <a:prstGeom prst="rect">
            <a:avLst/>
          </a:prstGeom>
          <a:scene3d>
            <a:camera prst="orthographicFront"/>
            <a:lightRig rig="threePt" dir="t"/>
          </a:scene3d>
          <a:sp3d>
            <a:bevelT/>
            <a:bevelB/>
          </a:sp3d>
        </p:spPr>
      </p:pic>
      <p:sp>
        <p:nvSpPr>
          <p:cNvPr id="7" name="Rectangle 6">
            <a:extLst>
              <a:ext uri="{FF2B5EF4-FFF2-40B4-BE49-F238E27FC236}">
                <a16:creationId xmlns:a16="http://schemas.microsoft.com/office/drawing/2014/main" id="{E78B4EA4-3FA6-40A8-BE76-4DDB035178FF}"/>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pic>
        <p:nvPicPr>
          <p:cNvPr id="1026" name="Picture 2" descr="Image result for laplace transformation of pid controller">
            <a:extLst>
              <a:ext uri="{FF2B5EF4-FFF2-40B4-BE49-F238E27FC236}">
                <a16:creationId xmlns:a16="http://schemas.microsoft.com/office/drawing/2014/main" id="{4827C74A-B29B-4C64-B649-1797FCD09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927" y="1928497"/>
            <a:ext cx="6060612" cy="2513887"/>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0646A6-13E2-4E83-8EBE-635B9A1DD04F}"/>
              </a:ext>
            </a:extLst>
          </p:cNvPr>
          <p:cNvSpPr txBox="1"/>
          <p:nvPr/>
        </p:nvSpPr>
        <p:spPr>
          <a:xfrm>
            <a:off x="5104927" y="4633521"/>
            <a:ext cx="3587660" cy="1200329"/>
          </a:xfrm>
          <a:prstGeom prst="rect">
            <a:avLst/>
          </a:prstGeom>
          <a:noFill/>
        </p:spPr>
        <p:txBody>
          <a:bodyPr wrap="square" rtlCol="0">
            <a:spAutoFit/>
          </a:bodyPr>
          <a:lstStyle/>
          <a:p>
            <a:r>
              <a:rPr lang="en-US" dirty="0"/>
              <a:t>Where, </a:t>
            </a:r>
          </a:p>
          <a:p>
            <a:r>
              <a:rPr lang="en-US" dirty="0"/>
              <a:t>	</a:t>
            </a:r>
            <a:r>
              <a:rPr lang="en-US" dirty="0" err="1"/>
              <a:t>k</a:t>
            </a:r>
            <a:r>
              <a:rPr lang="en-US" sz="1200" dirty="0" err="1"/>
              <a:t>p</a:t>
            </a:r>
            <a:r>
              <a:rPr lang="en-US" dirty="0"/>
              <a:t> = proportional gain</a:t>
            </a:r>
          </a:p>
          <a:p>
            <a:r>
              <a:rPr lang="en-US" dirty="0"/>
              <a:t>	</a:t>
            </a:r>
            <a:r>
              <a:rPr lang="en-US" dirty="0" err="1"/>
              <a:t>k</a:t>
            </a:r>
            <a:r>
              <a:rPr lang="en-US" sz="1200" dirty="0" err="1"/>
              <a:t>i</a:t>
            </a:r>
            <a:r>
              <a:rPr lang="en-US" dirty="0"/>
              <a:t>  = integral gain</a:t>
            </a:r>
          </a:p>
          <a:p>
            <a:r>
              <a:rPr lang="en-US" dirty="0"/>
              <a:t>	</a:t>
            </a:r>
            <a:r>
              <a:rPr lang="en-US" dirty="0" err="1"/>
              <a:t>k</a:t>
            </a:r>
            <a:r>
              <a:rPr lang="en-US" sz="1200" dirty="0" err="1"/>
              <a:t>d</a:t>
            </a:r>
            <a:r>
              <a:rPr lang="en-US" dirty="0"/>
              <a:t> = differential gain</a:t>
            </a:r>
          </a:p>
        </p:txBody>
      </p:sp>
    </p:spTree>
    <p:extLst>
      <p:ext uri="{BB962C8B-B14F-4D97-AF65-F5344CB8AC3E}">
        <p14:creationId xmlns:p14="http://schemas.microsoft.com/office/powerpoint/2010/main" val="417416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09C5-E50E-4F37-A22B-8D43E02E6CBE}"/>
              </a:ext>
            </a:extLst>
          </p:cNvPr>
          <p:cNvSpPr>
            <a:spLocks noGrp="1"/>
          </p:cNvSpPr>
          <p:nvPr>
            <p:ph type="title"/>
          </p:nvPr>
        </p:nvSpPr>
        <p:spPr/>
        <p:txBody>
          <a:bodyPr/>
          <a:lstStyle/>
          <a:p>
            <a:r>
              <a:rPr lang="en-US" dirty="0"/>
              <a:t>Altitude Controller</a:t>
            </a:r>
          </a:p>
        </p:txBody>
      </p:sp>
      <p:sp>
        <p:nvSpPr>
          <p:cNvPr id="4" name="Date Placeholder 3">
            <a:extLst>
              <a:ext uri="{FF2B5EF4-FFF2-40B4-BE49-F238E27FC236}">
                <a16:creationId xmlns:a16="http://schemas.microsoft.com/office/drawing/2014/main" id="{EDEE810B-C9EC-40F8-B2A2-7D6D2A4AEA5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1693D5A3-1B71-43D5-A63C-FFDDD23A5C85}"/>
              </a:ext>
            </a:extLst>
          </p:cNvPr>
          <p:cNvSpPr>
            <a:spLocks noGrp="1"/>
          </p:cNvSpPr>
          <p:nvPr>
            <p:ph type="sldNum" sz="quarter" idx="12"/>
          </p:nvPr>
        </p:nvSpPr>
        <p:spPr/>
        <p:txBody>
          <a:bodyPr/>
          <a:lstStyle/>
          <a:p>
            <a:fld id="{CF42BA20-F9F9-475C-A1FF-4CF8D7FA83FE}" type="slidenum">
              <a:rPr lang="en-US" smtClean="0"/>
              <a:t>15</a:t>
            </a:fld>
            <a:endParaRPr lang="en-US"/>
          </a:p>
        </p:txBody>
      </p:sp>
      <p:sp>
        <p:nvSpPr>
          <p:cNvPr id="6" name="Rectangle 5">
            <a:extLst>
              <a:ext uri="{FF2B5EF4-FFF2-40B4-BE49-F238E27FC236}">
                <a16:creationId xmlns:a16="http://schemas.microsoft.com/office/drawing/2014/main" id="{B2A5070C-ED94-4010-90B6-111A51FB0AEB}"/>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DDD2635A-C180-41B1-9FA3-FB78B84FA026}"/>
              </a:ext>
            </a:extLst>
          </p:cNvPr>
          <p:cNvPicPr>
            <a:picLocks noChangeAspect="1"/>
          </p:cNvPicPr>
          <p:nvPr/>
        </p:nvPicPr>
        <p:blipFill>
          <a:blip r:embed="rId2"/>
          <a:stretch>
            <a:fillRect/>
          </a:stretch>
        </p:blipFill>
        <p:spPr>
          <a:xfrm>
            <a:off x="2597961" y="1906816"/>
            <a:ext cx="6996077" cy="3618473"/>
          </a:xfrm>
          <a:prstGeom prst="rect">
            <a:avLst/>
          </a:prstGeom>
        </p:spPr>
      </p:pic>
      <p:sp>
        <p:nvSpPr>
          <p:cNvPr id="8" name="TextBox 7">
            <a:extLst>
              <a:ext uri="{FF2B5EF4-FFF2-40B4-BE49-F238E27FC236}">
                <a16:creationId xmlns:a16="http://schemas.microsoft.com/office/drawing/2014/main" id="{59C2DCD5-E669-47E6-B8F2-15FBA8B37F8F}"/>
              </a:ext>
            </a:extLst>
          </p:cNvPr>
          <p:cNvSpPr txBox="1"/>
          <p:nvPr/>
        </p:nvSpPr>
        <p:spPr>
          <a:xfrm>
            <a:off x="4621988" y="5694745"/>
            <a:ext cx="3622082" cy="369332"/>
          </a:xfrm>
          <a:prstGeom prst="rect">
            <a:avLst/>
          </a:prstGeom>
          <a:noFill/>
        </p:spPr>
        <p:txBody>
          <a:bodyPr wrap="none" rtlCol="0">
            <a:spAutoFit/>
          </a:bodyPr>
          <a:lstStyle/>
          <a:p>
            <a:r>
              <a:rPr lang="en-US" dirty="0"/>
              <a:t>Block Diagram for Altitude Controller</a:t>
            </a:r>
          </a:p>
        </p:txBody>
      </p:sp>
    </p:spTree>
    <p:extLst>
      <p:ext uri="{BB962C8B-B14F-4D97-AF65-F5344CB8AC3E}">
        <p14:creationId xmlns:p14="http://schemas.microsoft.com/office/powerpoint/2010/main" val="113634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2DAE-75FE-4F4F-86AF-7144F3C55403}"/>
              </a:ext>
            </a:extLst>
          </p:cNvPr>
          <p:cNvSpPr>
            <a:spLocks noGrp="1"/>
          </p:cNvSpPr>
          <p:nvPr>
            <p:ph type="title"/>
          </p:nvPr>
        </p:nvSpPr>
        <p:spPr/>
        <p:txBody>
          <a:bodyPr/>
          <a:lstStyle/>
          <a:p>
            <a:r>
              <a:rPr lang="en-US" dirty="0"/>
              <a:t>Attitude and Heading Controller</a:t>
            </a:r>
          </a:p>
        </p:txBody>
      </p:sp>
      <p:sp>
        <p:nvSpPr>
          <p:cNvPr id="4" name="Date Placeholder 3">
            <a:extLst>
              <a:ext uri="{FF2B5EF4-FFF2-40B4-BE49-F238E27FC236}">
                <a16:creationId xmlns:a16="http://schemas.microsoft.com/office/drawing/2014/main" id="{DD31B6E9-9506-4E39-BBB6-ECF804565F9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1F0F6AC-BD75-4114-A2C2-E0E7E9064B5A}"/>
              </a:ext>
            </a:extLst>
          </p:cNvPr>
          <p:cNvSpPr>
            <a:spLocks noGrp="1"/>
          </p:cNvSpPr>
          <p:nvPr>
            <p:ph type="sldNum" sz="quarter" idx="12"/>
          </p:nvPr>
        </p:nvSpPr>
        <p:spPr/>
        <p:txBody>
          <a:bodyPr/>
          <a:lstStyle/>
          <a:p>
            <a:fld id="{CF42BA20-F9F9-475C-A1FF-4CF8D7FA83FE}" type="slidenum">
              <a:rPr lang="en-US" smtClean="0"/>
              <a:t>16</a:t>
            </a:fld>
            <a:endParaRPr lang="en-US"/>
          </a:p>
        </p:txBody>
      </p:sp>
      <p:pic>
        <p:nvPicPr>
          <p:cNvPr id="6" name="Picture 5">
            <a:extLst>
              <a:ext uri="{FF2B5EF4-FFF2-40B4-BE49-F238E27FC236}">
                <a16:creationId xmlns:a16="http://schemas.microsoft.com/office/drawing/2014/main" id="{6F40F437-45FE-4005-85DE-2504066F23CD}"/>
              </a:ext>
            </a:extLst>
          </p:cNvPr>
          <p:cNvPicPr>
            <a:picLocks noChangeAspect="1"/>
          </p:cNvPicPr>
          <p:nvPr/>
        </p:nvPicPr>
        <p:blipFill>
          <a:blip r:embed="rId2"/>
          <a:stretch>
            <a:fillRect/>
          </a:stretch>
        </p:blipFill>
        <p:spPr>
          <a:xfrm>
            <a:off x="3134113" y="1771768"/>
            <a:ext cx="6766345" cy="4107643"/>
          </a:xfrm>
          <a:prstGeom prst="rect">
            <a:avLst/>
          </a:prstGeom>
        </p:spPr>
      </p:pic>
      <p:sp>
        <p:nvSpPr>
          <p:cNvPr id="7" name="TextBox 6">
            <a:extLst>
              <a:ext uri="{FF2B5EF4-FFF2-40B4-BE49-F238E27FC236}">
                <a16:creationId xmlns:a16="http://schemas.microsoft.com/office/drawing/2014/main" id="{7D008824-ECBF-491E-80F5-8D28A419E119}"/>
              </a:ext>
            </a:extLst>
          </p:cNvPr>
          <p:cNvSpPr txBox="1"/>
          <p:nvPr/>
        </p:nvSpPr>
        <p:spPr>
          <a:xfrm>
            <a:off x="4069595" y="5882678"/>
            <a:ext cx="4895379" cy="369332"/>
          </a:xfrm>
          <a:prstGeom prst="rect">
            <a:avLst/>
          </a:prstGeom>
          <a:noFill/>
        </p:spPr>
        <p:txBody>
          <a:bodyPr wrap="none" rtlCol="0">
            <a:spAutoFit/>
          </a:bodyPr>
          <a:lstStyle/>
          <a:p>
            <a:r>
              <a:rPr lang="en-US" dirty="0"/>
              <a:t>Block Diagram for Attitude and Heading Controller</a:t>
            </a:r>
          </a:p>
        </p:txBody>
      </p:sp>
      <p:sp>
        <p:nvSpPr>
          <p:cNvPr id="8" name="Rectangle 7">
            <a:extLst>
              <a:ext uri="{FF2B5EF4-FFF2-40B4-BE49-F238E27FC236}">
                <a16:creationId xmlns:a16="http://schemas.microsoft.com/office/drawing/2014/main" id="{54A1E2AF-D2DE-4E87-854A-6E6F3E65C6B9}"/>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157428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58F-CFBD-464D-94C8-2706D9E6AB0B}"/>
              </a:ext>
            </a:extLst>
          </p:cNvPr>
          <p:cNvSpPr>
            <a:spLocks noGrp="1"/>
          </p:cNvSpPr>
          <p:nvPr>
            <p:ph type="title"/>
          </p:nvPr>
        </p:nvSpPr>
        <p:spPr/>
        <p:txBody>
          <a:bodyPr/>
          <a:lstStyle/>
          <a:p>
            <a:r>
              <a:rPr lang="en-US" dirty="0"/>
              <a:t>Position Controller</a:t>
            </a:r>
          </a:p>
        </p:txBody>
      </p:sp>
      <p:sp>
        <p:nvSpPr>
          <p:cNvPr id="3" name="Content Placeholder 2">
            <a:extLst>
              <a:ext uri="{FF2B5EF4-FFF2-40B4-BE49-F238E27FC236}">
                <a16:creationId xmlns:a16="http://schemas.microsoft.com/office/drawing/2014/main" id="{1C8D5173-0CDF-45DC-92D1-A00EEC74EC3D}"/>
              </a:ext>
            </a:extLst>
          </p:cNvPr>
          <p:cNvSpPr>
            <a:spLocks noGrp="1"/>
          </p:cNvSpPr>
          <p:nvPr>
            <p:ph idx="1"/>
          </p:nvPr>
        </p:nvSpPr>
        <p:spPr/>
        <p:txBody>
          <a:bodyPr/>
          <a:lstStyle/>
          <a:p>
            <a:pPr>
              <a:buFont typeface="Wingdings" panose="05000000000000000000" pitchFamily="2" charset="2"/>
              <a:buChar char="q"/>
            </a:pPr>
            <a:r>
              <a:rPr lang="en-US" dirty="0"/>
              <a:t> Position can not be controlled directly for a quadcopter.</a:t>
            </a:r>
          </a:p>
          <a:p>
            <a:pPr marL="0" indent="0">
              <a:buNone/>
            </a:pPr>
            <a:endParaRPr lang="en-US" dirty="0"/>
          </a:p>
        </p:txBody>
      </p:sp>
      <p:sp>
        <p:nvSpPr>
          <p:cNvPr id="4" name="Date Placeholder 3">
            <a:extLst>
              <a:ext uri="{FF2B5EF4-FFF2-40B4-BE49-F238E27FC236}">
                <a16:creationId xmlns:a16="http://schemas.microsoft.com/office/drawing/2014/main" id="{409595A1-FA52-4CEF-95CE-EDD1439AB52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87848F50-3792-400F-AC72-3462927C6793}"/>
              </a:ext>
            </a:extLst>
          </p:cNvPr>
          <p:cNvSpPr>
            <a:spLocks noGrp="1"/>
          </p:cNvSpPr>
          <p:nvPr>
            <p:ph type="sldNum" sz="quarter" idx="12"/>
          </p:nvPr>
        </p:nvSpPr>
        <p:spPr/>
        <p:txBody>
          <a:bodyPr/>
          <a:lstStyle/>
          <a:p>
            <a:fld id="{CF42BA20-F9F9-475C-A1FF-4CF8D7FA83FE}" type="slidenum">
              <a:rPr lang="en-US" smtClean="0"/>
              <a:t>17</a:t>
            </a:fld>
            <a:endParaRPr lang="en-US"/>
          </a:p>
        </p:txBody>
      </p:sp>
      <p:pic>
        <p:nvPicPr>
          <p:cNvPr id="7" name="Picture 6">
            <a:extLst>
              <a:ext uri="{FF2B5EF4-FFF2-40B4-BE49-F238E27FC236}">
                <a16:creationId xmlns:a16="http://schemas.microsoft.com/office/drawing/2014/main" id="{A0593326-53EE-45E3-8FCD-0051DF33045A}"/>
              </a:ext>
            </a:extLst>
          </p:cNvPr>
          <p:cNvPicPr>
            <a:picLocks noChangeAspect="1"/>
          </p:cNvPicPr>
          <p:nvPr/>
        </p:nvPicPr>
        <p:blipFill>
          <a:blip r:embed="rId2"/>
          <a:stretch>
            <a:fillRect/>
          </a:stretch>
        </p:blipFill>
        <p:spPr>
          <a:xfrm>
            <a:off x="1036319" y="2362199"/>
            <a:ext cx="4172431" cy="1283825"/>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DA827778-7902-403F-9290-9C0EE92CA0D1}"/>
              </a:ext>
            </a:extLst>
          </p:cNvPr>
          <p:cNvPicPr>
            <a:picLocks noChangeAspect="1"/>
          </p:cNvPicPr>
          <p:nvPr/>
        </p:nvPicPr>
        <p:blipFill>
          <a:blip r:embed="rId3"/>
          <a:stretch>
            <a:fillRect/>
          </a:stretch>
        </p:blipFill>
        <p:spPr>
          <a:xfrm>
            <a:off x="7612657" y="2362198"/>
            <a:ext cx="3222663" cy="1283825"/>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5E247CBB-5BF4-4ED2-A2F6-28264CDD061A}"/>
              </a:ext>
            </a:extLst>
          </p:cNvPr>
          <p:cNvPicPr>
            <a:picLocks noChangeAspect="1"/>
          </p:cNvPicPr>
          <p:nvPr/>
        </p:nvPicPr>
        <p:blipFill>
          <a:blip r:embed="rId4"/>
          <a:stretch>
            <a:fillRect/>
          </a:stretch>
        </p:blipFill>
        <p:spPr>
          <a:xfrm>
            <a:off x="4680744" y="3829768"/>
            <a:ext cx="3247200" cy="223200"/>
          </a:xfrm>
          <a:prstGeom prst="rect">
            <a:avLst/>
          </a:prstGeom>
        </p:spPr>
      </p:pic>
      <p:pic>
        <p:nvPicPr>
          <p:cNvPr id="10" name="Picture 9">
            <a:extLst>
              <a:ext uri="{FF2B5EF4-FFF2-40B4-BE49-F238E27FC236}">
                <a16:creationId xmlns:a16="http://schemas.microsoft.com/office/drawing/2014/main" id="{74405905-0728-4670-AE17-1E512CD5551D}"/>
              </a:ext>
            </a:extLst>
          </p:cNvPr>
          <p:cNvPicPr>
            <a:picLocks noChangeAspect="1"/>
          </p:cNvPicPr>
          <p:nvPr/>
        </p:nvPicPr>
        <p:blipFill>
          <a:blip r:embed="rId5"/>
          <a:stretch>
            <a:fillRect/>
          </a:stretch>
        </p:blipFill>
        <p:spPr>
          <a:xfrm>
            <a:off x="5107305" y="4060499"/>
            <a:ext cx="2038350" cy="352425"/>
          </a:xfrm>
          <a:prstGeom prst="rect">
            <a:avLst/>
          </a:prstGeom>
        </p:spPr>
      </p:pic>
      <p:sp>
        <p:nvSpPr>
          <p:cNvPr id="11" name="Arrow: Curved Right 10">
            <a:extLst>
              <a:ext uri="{FF2B5EF4-FFF2-40B4-BE49-F238E27FC236}">
                <a16:creationId xmlns:a16="http://schemas.microsoft.com/office/drawing/2014/main" id="{923C1713-80A1-41A0-AE80-5048F40F2E79}"/>
              </a:ext>
            </a:extLst>
          </p:cNvPr>
          <p:cNvSpPr/>
          <p:nvPr/>
        </p:nvSpPr>
        <p:spPr>
          <a:xfrm rot="18081144">
            <a:off x="4023046" y="3535458"/>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964CBD61-9C4D-42B2-917A-7BDEB1AA2007}"/>
              </a:ext>
            </a:extLst>
          </p:cNvPr>
          <p:cNvSpPr/>
          <p:nvPr/>
        </p:nvSpPr>
        <p:spPr>
          <a:xfrm rot="14645684">
            <a:off x="7747600" y="3377592"/>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63C898CA-A93E-4235-B55E-EFC5096F0AA7}"/>
              </a:ext>
            </a:extLst>
          </p:cNvPr>
          <p:cNvPicPr>
            <a:picLocks noChangeAspect="1"/>
          </p:cNvPicPr>
          <p:nvPr/>
        </p:nvPicPr>
        <p:blipFill>
          <a:blip r:embed="rId6"/>
          <a:stretch>
            <a:fillRect/>
          </a:stretch>
        </p:blipFill>
        <p:spPr>
          <a:xfrm>
            <a:off x="8662700" y="3972598"/>
            <a:ext cx="3067050" cy="2238375"/>
          </a:xfrm>
          <a:prstGeom prst="rect">
            <a:avLst/>
          </a:prstGeom>
          <a:scene3d>
            <a:camera prst="orthographicFront"/>
            <a:lightRig rig="threePt" dir="t"/>
          </a:scene3d>
          <a:sp3d>
            <a:bevelT/>
          </a:sp3d>
        </p:spPr>
      </p:pic>
      <p:sp>
        <p:nvSpPr>
          <p:cNvPr id="14" name="Arrow: Curved Down 13">
            <a:extLst>
              <a:ext uri="{FF2B5EF4-FFF2-40B4-BE49-F238E27FC236}">
                <a16:creationId xmlns:a16="http://schemas.microsoft.com/office/drawing/2014/main" id="{E1922AC1-48EF-4B63-A195-ACFD81103D0C}"/>
              </a:ext>
            </a:extLst>
          </p:cNvPr>
          <p:cNvSpPr/>
          <p:nvPr/>
        </p:nvSpPr>
        <p:spPr>
          <a:xfrm rot="2867213">
            <a:off x="10832048" y="3199636"/>
            <a:ext cx="1132903" cy="6419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4788C410-6D95-4034-A164-33C3987D83A8}"/>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290167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5443-50CF-4A32-8943-DB644D84CBBE}"/>
              </a:ext>
            </a:extLst>
          </p:cNvPr>
          <p:cNvSpPr>
            <a:spLocks noGrp="1"/>
          </p:cNvSpPr>
          <p:nvPr>
            <p:ph type="title"/>
          </p:nvPr>
        </p:nvSpPr>
        <p:spPr/>
        <p:txBody>
          <a:bodyPr/>
          <a:lstStyle/>
          <a:p>
            <a:r>
              <a:rPr lang="en-US" dirty="0"/>
              <a:t>Position Controller (cont.)</a:t>
            </a:r>
          </a:p>
        </p:txBody>
      </p:sp>
      <p:sp>
        <p:nvSpPr>
          <p:cNvPr id="4" name="Date Placeholder 3">
            <a:extLst>
              <a:ext uri="{FF2B5EF4-FFF2-40B4-BE49-F238E27FC236}">
                <a16:creationId xmlns:a16="http://schemas.microsoft.com/office/drawing/2014/main" id="{14AAEB18-83DF-4BD6-9686-C0F5EF4A8B1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9BEA6E2B-473D-4589-A331-7F3543A0CB1E}"/>
              </a:ext>
            </a:extLst>
          </p:cNvPr>
          <p:cNvSpPr>
            <a:spLocks noGrp="1"/>
          </p:cNvSpPr>
          <p:nvPr>
            <p:ph type="sldNum" sz="quarter" idx="12"/>
          </p:nvPr>
        </p:nvSpPr>
        <p:spPr/>
        <p:txBody>
          <a:bodyPr/>
          <a:lstStyle/>
          <a:p>
            <a:fld id="{CF42BA20-F9F9-475C-A1FF-4CF8D7FA83FE}" type="slidenum">
              <a:rPr lang="en-US" smtClean="0"/>
              <a:t>18</a:t>
            </a:fld>
            <a:endParaRPr lang="en-US"/>
          </a:p>
        </p:txBody>
      </p:sp>
      <p:sp>
        <p:nvSpPr>
          <p:cNvPr id="6" name="Rectangle 5">
            <a:extLst>
              <a:ext uri="{FF2B5EF4-FFF2-40B4-BE49-F238E27FC236}">
                <a16:creationId xmlns:a16="http://schemas.microsoft.com/office/drawing/2014/main" id="{118314DB-7E3C-4702-A83C-4D8B6E131DFE}"/>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29E15619-FDFE-49C2-82B0-1D4EA74B3F6F}"/>
              </a:ext>
            </a:extLst>
          </p:cNvPr>
          <p:cNvPicPr>
            <a:picLocks noChangeAspect="1"/>
          </p:cNvPicPr>
          <p:nvPr/>
        </p:nvPicPr>
        <p:blipFill>
          <a:blip r:embed="rId2"/>
          <a:stretch>
            <a:fillRect/>
          </a:stretch>
        </p:blipFill>
        <p:spPr>
          <a:xfrm>
            <a:off x="3022511" y="2004689"/>
            <a:ext cx="5835912" cy="3840525"/>
          </a:xfrm>
          <a:prstGeom prst="rect">
            <a:avLst/>
          </a:prstGeom>
        </p:spPr>
      </p:pic>
      <p:sp>
        <p:nvSpPr>
          <p:cNvPr id="8" name="TextBox 7">
            <a:extLst>
              <a:ext uri="{FF2B5EF4-FFF2-40B4-BE49-F238E27FC236}">
                <a16:creationId xmlns:a16="http://schemas.microsoft.com/office/drawing/2014/main" id="{A3669C4C-0EDB-47FC-A961-CD0E495E1971}"/>
              </a:ext>
            </a:extLst>
          </p:cNvPr>
          <p:cNvSpPr txBox="1"/>
          <p:nvPr/>
        </p:nvSpPr>
        <p:spPr>
          <a:xfrm>
            <a:off x="4621988" y="5694745"/>
            <a:ext cx="3652538" cy="369332"/>
          </a:xfrm>
          <a:prstGeom prst="rect">
            <a:avLst/>
          </a:prstGeom>
          <a:noFill/>
        </p:spPr>
        <p:txBody>
          <a:bodyPr wrap="none" rtlCol="0">
            <a:spAutoFit/>
          </a:bodyPr>
          <a:lstStyle/>
          <a:p>
            <a:r>
              <a:rPr lang="en-US" dirty="0"/>
              <a:t>Block Diagram for Position Controller</a:t>
            </a:r>
          </a:p>
        </p:txBody>
      </p:sp>
    </p:spTree>
    <p:extLst>
      <p:ext uri="{BB962C8B-B14F-4D97-AF65-F5344CB8AC3E}">
        <p14:creationId xmlns:p14="http://schemas.microsoft.com/office/powerpoint/2010/main" val="200388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593E-9C4C-4FC7-A80C-511C932DB01A}"/>
              </a:ext>
            </a:extLst>
          </p:cNvPr>
          <p:cNvSpPr>
            <a:spLocks noGrp="1"/>
          </p:cNvSpPr>
          <p:nvPr>
            <p:ph type="title"/>
          </p:nvPr>
        </p:nvSpPr>
        <p:spPr/>
        <p:txBody>
          <a:bodyPr/>
          <a:lstStyle/>
          <a:p>
            <a:r>
              <a:rPr lang="en-US" dirty="0"/>
              <a:t>Simulation</a:t>
            </a:r>
          </a:p>
        </p:txBody>
      </p:sp>
      <p:graphicFrame>
        <p:nvGraphicFramePr>
          <p:cNvPr id="6" name="Content Placeholder 5">
            <a:extLst>
              <a:ext uri="{FF2B5EF4-FFF2-40B4-BE49-F238E27FC236}">
                <a16:creationId xmlns:a16="http://schemas.microsoft.com/office/drawing/2014/main" id="{A0D08971-F61C-4685-97DD-025F4862FA7B}"/>
              </a:ext>
            </a:extLst>
          </p:cNvPr>
          <p:cNvGraphicFramePr>
            <a:graphicFrameLocks noGrp="1"/>
          </p:cNvGraphicFramePr>
          <p:nvPr>
            <p:ph idx="1"/>
            <p:extLst>
              <p:ext uri="{D42A27DB-BD31-4B8C-83A1-F6EECF244321}">
                <p14:modId xmlns:p14="http://schemas.microsoft.com/office/powerpoint/2010/main" val="2377339067"/>
              </p:ext>
            </p:extLst>
          </p:nvPr>
        </p:nvGraphicFramePr>
        <p:xfrm>
          <a:off x="1097280" y="1814651"/>
          <a:ext cx="10058400" cy="4470401"/>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956101163"/>
                    </a:ext>
                  </a:extLst>
                </a:gridCol>
                <a:gridCol w="3352800">
                  <a:extLst>
                    <a:ext uri="{9D8B030D-6E8A-4147-A177-3AD203B41FA5}">
                      <a16:colId xmlns:a16="http://schemas.microsoft.com/office/drawing/2014/main" val="904402312"/>
                    </a:ext>
                  </a:extLst>
                </a:gridCol>
                <a:gridCol w="3352800">
                  <a:extLst>
                    <a:ext uri="{9D8B030D-6E8A-4147-A177-3AD203B41FA5}">
                      <a16:colId xmlns:a16="http://schemas.microsoft.com/office/drawing/2014/main" val="85895645"/>
                    </a:ext>
                  </a:extLst>
                </a:gridCol>
              </a:tblGrid>
              <a:tr h="343877">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Values</a:t>
                      </a:r>
                    </a:p>
                  </a:txBody>
                  <a:tcPr/>
                </a:tc>
                <a:extLst>
                  <a:ext uri="{0D108BD9-81ED-4DB2-BD59-A6C34878D82A}">
                    <a16:rowId xmlns:a16="http://schemas.microsoft.com/office/drawing/2014/main" val="2491825879"/>
                  </a:ext>
                </a:extLst>
              </a:tr>
              <a:tr h="343877">
                <a:tc>
                  <a:txBody>
                    <a:bodyPr/>
                    <a:lstStyle/>
                    <a:p>
                      <a:pPr algn="ctr"/>
                      <a:r>
                        <a:rPr lang="en-US" sz="1600" dirty="0"/>
                        <a:t>m</a:t>
                      </a:r>
                    </a:p>
                  </a:txBody>
                  <a:tcPr/>
                </a:tc>
                <a:tc>
                  <a:txBody>
                    <a:bodyPr/>
                    <a:lstStyle/>
                    <a:p>
                      <a:pPr algn="ctr"/>
                      <a:r>
                        <a:rPr lang="en-US" sz="1600" b="0" i="0" u="none" strike="noStrike" kern="1200" baseline="0" dirty="0">
                          <a:solidFill>
                            <a:schemeClr val="dk1"/>
                          </a:solidFill>
                          <a:latin typeface="+mn-lt"/>
                          <a:ea typeface="+mn-ea"/>
                          <a:cs typeface="+mn-cs"/>
                        </a:rPr>
                        <a:t>Quadrotor mass</a:t>
                      </a:r>
                      <a:endParaRPr lang="en-US" sz="1600" dirty="0"/>
                    </a:p>
                  </a:txBody>
                  <a:tcPr/>
                </a:tc>
                <a:tc>
                  <a:txBody>
                    <a:bodyPr/>
                    <a:lstStyle/>
                    <a:p>
                      <a:pPr algn="ctr"/>
                      <a:r>
                        <a:rPr lang="en-US" sz="1600" dirty="0"/>
                        <a:t>0.4794 kg</a:t>
                      </a:r>
                    </a:p>
                  </a:txBody>
                  <a:tcPr/>
                </a:tc>
                <a:extLst>
                  <a:ext uri="{0D108BD9-81ED-4DB2-BD59-A6C34878D82A}">
                    <a16:rowId xmlns:a16="http://schemas.microsoft.com/office/drawing/2014/main" val="2660128342"/>
                  </a:ext>
                </a:extLst>
              </a:tr>
              <a:tr h="343877">
                <a:tc>
                  <a:txBody>
                    <a:bodyPr/>
                    <a:lstStyle/>
                    <a:p>
                      <a:pPr algn="ctr"/>
                      <a:r>
                        <a:rPr lang="en-US" sz="1600" dirty="0"/>
                        <a:t>g</a:t>
                      </a:r>
                    </a:p>
                  </a:txBody>
                  <a:tcPr/>
                </a:tc>
                <a:tc>
                  <a:txBody>
                    <a:bodyPr/>
                    <a:lstStyle/>
                    <a:p>
                      <a:pPr algn="ctr"/>
                      <a:r>
                        <a:rPr lang="en-US" sz="1600" dirty="0"/>
                        <a:t>Gravitational acceleration</a:t>
                      </a:r>
                    </a:p>
                  </a:txBody>
                  <a:tcPr/>
                </a:tc>
                <a:tc>
                  <a:txBody>
                    <a:bodyPr/>
                    <a:lstStyle/>
                    <a:p>
                      <a:pPr algn="ctr"/>
                      <a:r>
                        <a:rPr lang="en-US" sz="1600" dirty="0"/>
                        <a:t>9.8 m/s</a:t>
                      </a:r>
                      <a:r>
                        <a:rPr lang="en-US" sz="1600" baseline="30000" dirty="0"/>
                        <a:t>2</a:t>
                      </a:r>
                    </a:p>
                  </a:txBody>
                  <a:tcPr/>
                </a:tc>
                <a:extLst>
                  <a:ext uri="{0D108BD9-81ED-4DB2-BD59-A6C34878D82A}">
                    <a16:rowId xmlns:a16="http://schemas.microsoft.com/office/drawing/2014/main" val="2104238917"/>
                  </a:ext>
                </a:extLst>
              </a:tr>
              <a:tr h="343877">
                <a:tc>
                  <a:txBody>
                    <a:bodyPr/>
                    <a:lstStyle/>
                    <a:p>
                      <a:pPr algn="ctr"/>
                      <a:r>
                        <a:rPr lang="en-US" sz="1600" dirty="0"/>
                        <a:t>l</a:t>
                      </a:r>
                    </a:p>
                  </a:txBody>
                  <a:tcPr/>
                </a:tc>
                <a:tc>
                  <a:txBody>
                    <a:bodyPr/>
                    <a:lstStyle/>
                    <a:p>
                      <a:pPr algn="ctr"/>
                      <a:r>
                        <a:rPr lang="en-US" sz="1600" b="0" i="0" u="none" strike="noStrike" kern="1200" baseline="0" dirty="0">
                          <a:solidFill>
                            <a:schemeClr val="dk1"/>
                          </a:solidFill>
                          <a:latin typeface="+mn-lt"/>
                          <a:ea typeface="+mn-ea"/>
                          <a:cs typeface="+mn-cs"/>
                        </a:rPr>
                        <a:t>Moment arm</a:t>
                      </a:r>
                      <a:endParaRPr lang="en-US" sz="1600" dirty="0"/>
                    </a:p>
                  </a:txBody>
                  <a:tcPr/>
                </a:tc>
                <a:tc>
                  <a:txBody>
                    <a:bodyPr/>
                    <a:lstStyle/>
                    <a:p>
                      <a:pPr algn="ctr"/>
                      <a:r>
                        <a:rPr lang="en-US" sz="1600" dirty="0"/>
                        <a:t>0.225 m</a:t>
                      </a:r>
                    </a:p>
                  </a:txBody>
                  <a:tcPr/>
                </a:tc>
                <a:extLst>
                  <a:ext uri="{0D108BD9-81ED-4DB2-BD59-A6C34878D82A}">
                    <a16:rowId xmlns:a16="http://schemas.microsoft.com/office/drawing/2014/main" val="4228008684"/>
                  </a:ext>
                </a:extLst>
              </a:tr>
              <a:tr h="343877">
                <a:tc>
                  <a:txBody>
                    <a:bodyPr/>
                    <a:lstStyle/>
                    <a:p>
                      <a:pPr algn="ctr"/>
                      <a:r>
                        <a:rPr lang="en-US" sz="1600" dirty="0"/>
                        <a:t>I</a:t>
                      </a:r>
                      <a:r>
                        <a:rPr lang="en-US" sz="1600" baseline="-25000" dirty="0"/>
                        <a:t>x </a:t>
                      </a:r>
                    </a:p>
                  </a:txBody>
                  <a:tcPr/>
                </a:tc>
                <a:tc>
                  <a:txBody>
                    <a:bodyPr/>
                    <a:lstStyle/>
                    <a:p>
                      <a:pPr algn="ctr"/>
                      <a:r>
                        <a:rPr lang="en-US" sz="1600" b="0" i="0" u="none" strike="noStrike" kern="1200" baseline="0" dirty="0">
                          <a:solidFill>
                            <a:schemeClr val="dk1"/>
                          </a:solidFill>
                          <a:latin typeface="+mn-lt"/>
                          <a:ea typeface="+mn-ea"/>
                          <a:cs typeface="+mn-cs"/>
                        </a:rPr>
                        <a:t>MOI about body frame's x-axis</a:t>
                      </a:r>
                      <a:endParaRPr lang="en-US" sz="1600" baseline="-25000" dirty="0"/>
                    </a:p>
                  </a:txBody>
                  <a:tcPr/>
                </a:tc>
                <a:tc>
                  <a:txBody>
                    <a:bodyPr/>
                    <a:lstStyle/>
                    <a:p>
                      <a:pPr algn="ctr"/>
                      <a:r>
                        <a:rPr lang="en-US" sz="1600" dirty="0"/>
                        <a:t>0.0086 kg.m</a:t>
                      </a:r>
                      <a:r>
                        <a:rPr lang="en-US" sz="1600" baseline="30000" dirty="0"/>
                        <a:t>2</a:t>
                      </a:r>
                    </a:p>
                  </a:txBody>
                  <a:tcPr/>
                </a:tc>
                <a:extLst>
                  <a:ext uri="{0D108BD9-81ED-4DB2-BD59-A6C34878D82A}">
                    <a16:rowId xmlns:a16="http://schemas.microsoft.com/office/drawing/2014/main" val="369440099"/>
                  </a:ext>
                </a:extLst>
              </a:tr>
              <a:tr h="343877">
                <a:tc>
                  <a:txBody>
                    <a:bodyPr/>
                    <a:lstStyle/>
                    <a:p>
                      <a:pPr algn="ctr"/>
                      <a:r>
                        <a:rPr lang="en-US" sz="1600" dirty="0" err="1"/>
                        <a:t>I</a:t>
                      </a:r>
                      <a:r>
                        <a:rPr lang="en-US" sz="1600" baseline="-25000" dirty="0" err="1"/>
                        <a:t>y</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y-axis</a:t>
                      </a:r>
                      <a:endParaRPr lang="en-US"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0.0086 kg.m</a:t>
                      </a:r>
                      <a:r>
                        <a:rPr lang="en-US" sz="1600" baseline="30000" dirty="0"/>
                        <a:t>2</a:t>
                      </a:r>
                    </a:p>
                  </a:txBody>
                  <a:tcPr/>
                </a:tc>
                <a:extLst>
                  <a:ext uri="{0D108BD9-81ED-4DB2-BD59-A6C34878D82A}">
                    <a16:rowId xmlns:a16="http://schemas.microsoft.com/office/drawing/2014/main" val="1544866995"/>
                  </a:ext>
                </a:extLst>
              </a:tr>
              <a:tr h="343877">
                <a:tc>
                  <a:txBody>
                    <a:bodyPr/>
                    <a:lstStyle/>
                    <a:p>
                      <a:pPr algn="ctr"/>
                      <a:r>
                        <a:rPr lang="en-US" sz="1600" dirty="0" err="1"/>
                        <a:t>I</a:t>
                      </a:r>
                      <a:r>
                        <a:rPr lang="en-US" sz="1600" baseline="-25000" dirty="0" err="1"/>
                        <a:t>z</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z-axis</a:t>
                      </a:r>
                      <a:endParaRPr lang="en-US" sz="1600" baseline="-25000" dirty="0"/>
                    </a:p>
                  </a:txBody>
                  <a:tcPr/>
                </a:tc>
                <a:tc>
                  <a:txBody>
                    <a:bodyPr/>
                    <a:lstStyle/>
                    <a:p>
                      <a:pPr algn="ctr"/>
                      <a:r>
                        <a:rPr lang="en-US" sz="1600" dirty="0"/>
                        <a:t>0.0172 kg.m</a:t>
                      </a:r>
                      <a:r>
                        <a:rPr lang="en-US" sz="1600" baseline="30000" dirty="0"/>
                        <a:t>2</a:t>
                      </a:r>
                    </a:p>
                  </a:txBody>
                  <a:tcPr/>
                </a:tc>
                <a:extLst>
                  <a:ext uri="{0D108BD9-81ED-4DB2-BD59-A6C34878D82A}">
                    <a16:rowId xmlns:a16="http://schemas.microsoft.com/office/drawing/2014/main" val="48868267"/>
                  </a:ext>
                </a:extLst>
              </a:tr>
              <a:tr h="343877">
                <a:tc>
                  <a:txBody>
                    <a:bodyPr/>
                    <a:lstStyle/>
                    <a:p>
                      <a:pPr algn="ctr"/>
                      <a:r>
                        <a:rPr lang="en-US" sz="1600" dirty="0"/>
                        <a:t>J</a:t>
                      </a:r>
                      <a:r>
                        <a:rPr lang="en-US" sz="1600" baseline="-25000" dirty="0"/>
                        <a:t>r</a:t>
                      </a:r>
                    </a:p>
                  </a:txBody>
                  <a:tcPr/>
                </a:tc>
                <a:tc>
                  <a:txBody>
                    <a:bodyPr/>
                    <a:lstStyle/>
                    <a:p>
                      <a:pPr algn="ctr"/>
                      <a:r>
                        <a:rPr lang="en-US" sz="1600" b="0" i="0" u="none" strike="noStrike" kern="1200" baseline="0" dirty="0">
                          <a:solidFill>
                            <a:schemeClr val="dk1"/>
                          </a:solidFill>
                          <a:latin typeface="+mn-lt"/>
                          <a:ea typeface="+mn-ea"/>
                          <a:cs typeface="+mn-cs"/>
                        </a:rPr>
                        <a:t>Rotor inertia</a:t>
                      </a:r>
                      <a:endParaRPr lang="en-US" sz="1600" baseline="-25000" dirty="0"/>
                    </a:p>
                  </a:txBody>
                  <a:tcPr/>
                </a:tc>
                <a:tc>
                  <a:txBody>
                    <a:bodyPr/>
                    <a:lstStyle/>
                    <a:p>
                      <a:pPr algn="ctr"/>
                      <a:r>
                        <a:rPr lang="en-US" sz="1600" dirty="0"/>
                        <a:t>3.7404 x 10</a:t>
                      </a:r>
                      <a:r>
                        <a:rPr lang="en-US" sz="1600" baseline="30000" dirty="0"/>
                        <a:t>-5 </a:t>
                      </a:r>
                      <a:r>
                        <a:rPr lang="en-US" sz="1600" dirty="0"/>
                        <a:t>kg.m</a:t>
                      </a:r>
                      <a:r>
                        <a:rPr lang="en-US" sz="1600" baseline="30000" dirty="0"/>
                        <a:t>2</a:t>
                      </a:r>
                    </a:p>
                  </a:txBody>
                  <a:tcPr/>
                </a:tc>
                <a:extLst>
                  <a:ext uri="{0D108BD9-81ED-4DB2-BD59-A6C34878D82A}">
                    <a16:rowId xmlns:a16="http://schemas.microsoft.com/office/drawing/2014/main" val="4110626677"/>
                  </a:ext>
                </a:extLst>
              </a:tr>
              <a:tr h="343877">
                <a:tc>
                  <a:txBody>
                    <a:bodyPr/>
                    <a:lstStyle/>
                    <a:p>
                      <a:pPr algn="ctr"/>
                      <a:r>
                        <a:rPr lang="en-US" sz="1600" dirty="0"/>
                        <a:t>b</a:t>
                      </a:r>
                    </a:p>
                  </a:txBody>
                  <a:tcPr/>
                </a:tc>
                <a:tc>
                  <a:txBody>
                    <a:bodyPr/>
                    <a:lstStyle/>
                    <a:p>
                      <a:pPr algn="ctr"/>
                      <a:r>
                        <a:rPr lang="en-US" sz="1600" b="0" i="0" u="none" strike="noStrike" kern="1200" baseline="0" dirty="0">
                          <a:solidFill>
                            <a:schemeClr val="dk1"/>
                          </a:solidFill>
                          <a:latin typeface="+mn-lt"/>
                          <a:ea typeface="+mn-ea"/>
                          <a:cs typeface="+mn-cs"/>
                        </a:rPr>
                        <a:t>Aerodynamic force constant</a:t>
                      </a:r>
                      <a:endParaRPr lang="en-US" sz="1600" dirty="0"/>
                    </a:p>
                  </a:txBody>
                  <a:tcPr/>
                </a:tc>
                <a:tc>
                  <a:txBody>
                    <a:bodyPr/>
                    <a:lstStyle/>
                    <a:p>
                      <a:pPr algn="ctr"/>
                      <a:r>
                        <a:rPr lang="en-US" sz="1600" dirty="0"/>
                        <a:t>3.13 x  10</a:t>
                      </a:r>
                      <a:r>
                        <a:rPr lang="en-US" sz="1600" baseline="30000" dirty="0"/>
                        <a:t>-5 </a:t>
                      </a:r>
                      <a:r>
                        <a:rPr lang="en-US" sz="1600" baseline="0" dirty="0"/>
                        <a:t>N.s</a:t>
                      </a:r>
                      <a:r>
                        <a:rPr lang="en-US" sz="1600" baseline="30000" dirty="0"/>
                        <a:t>2</a:t>
                      </a:r>
                    </a:p>
                  </a:txBody>
                  <a:tcPr/>
                </a:tc>
                <a:extLst>
                  <a:ext uri="{0D108BD9-81ED-4DB2-BD59-A6C34878D82A}">
                    <a16:rowId xmlns:a16="http://schemas.microsoft.com/office/drawing/2014/main" val="746266206"/>
                  </a:ext>
                </a:extLst>
              </a:tr>
              <a:tr h="343877">
                <a:tc>
                  <a:txBody>
                    <a:bodyPr/>
                    <a:lstStyle/>
                    <a:p>
                      <a:pPr algn="ctr"/>
                      <a:r>
                        <a:rPr lang="en-US" sz="1600" dirty="0"/>
                        <a:t>d</a:t>
                      </a:r>
                    </a:p>
                  </a:txBody>
                  <a:tcPr/>
                </a:tc>
                <a:tc>
                  <a:txBody>
                    <a:bodyPr/>
                    <a:lstStyle/>
                    <a:p>
                      <a:pPr algn="ctr"/>
                      <a:r>
                        <a:rPr lang="en-US" sz="1600" b="0" i="0" u="none" strike="noStrike" kern="1200" baseline="0" dirty="0">
                          <a:solidFill>
                            <a:schemeClr val="dk1"/>
                          </a:solidFill>
                          <a:latin typeface="+mn-lt"/>
                          <a:ea typeface="+mn-ea"/>
                          <a:cs typeface="+mn-cs"/>
                        </a:rPr>
                        <a:t>Aerodynamic moment constant</a:t>
                      </a:r>
                      <a:endParaRPr lang="en-US" sz="1600" dirty="0"/>
                    </a:p>
                  </a:txBody>
                  <a:tcPr/>
                </a:tc>
                <a:tc>
                  <a:txBody>
                    <a:bodyPr/>
                    <a:lstStyle/>
                    <a:p>
                      <a:pPr algn="ctr"/>
                      <a:r>
                        <a:rPr lang="en-US" sz="1600" dirty="0"/>
                        <a:t>9 x 10</a:t>
                      </a:r>
                      <a:r>
                        <a:rPr lang="en-US" sz="1600" baseline="30000" dirty="0"/>
                        <a:t>-7 </a:t>
                      </a:r>
                      <a:r>
                        <a:rPr lang="en-US" sz="1600" baseline="0" dirty="0"/>
                        <a:t>Nm.s</a:t>
                      </a:r>
                      <a:r>
                        <a:rPr lang="en-US" sz="1600" baseline="30000" dirty="0"/>
                        <a:t>2</a:t>
                      </a:r>
                    </a:p>
                  </a:txBody>
                  <a:tcPr/>
                </a:tc>
                <a:extLst>
                  <a:ext uri="{0D108BD9-81ED-4DB2-BD59-A6C34878D82A}">
                    <a16:rowId xmlns:a16="http://schemas.microsoft.com/office/drawing/2014/main" val="3963350158"/>
                  </a:ext>
                </a:extLst>
              </a:tr>
              <a:tr h="343877">
                <a:tc>
                  <a:txBody>
                    <a:bodyPr/>
                    <a:lstStyle/>
                    <a:p>
                      <a:pPr algn="ctr"/>
                      <a:r>
                        <a:rPr lang="en-US" sz="1600" dirty="0"/>
                        <a:t>K</a:t>
                      </a:r>
                      <a:r>
                        <a:rPr lang="en-US" sz="1600" baseline="-250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4103653119"/>
                  </a:ext>
                </a:extLst>
              </a:tr>
              <a:tr h="343877">
                <a:tc>
                  <a:txBody>
                    <a:bodyPr/>
                    <a:lstStyle/>
                    <a:p>
                      <a:pPr algn="ctr"/>
                      <a:r>
                        <a:rPr lang="en-US" sz="1600" dirty="0"/>
                        <a:t>K</a:t>
                      </a:r>
                      <a:r>
                        <a:rPr lang="en-US" sz="1600" baseline="-250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209943565"/>
                  </a:ext>
                </a:extLst>
              </a:tr>
              <a:tr h="343877">
                <a:tc>
                  <a:txBody>
                    <a:bodyPr/>
                    <a:lstStyle/>
                    <a:p>
                      <a:pPr algn="ctr"/>
                      <a:r>
                        <a:rPr lang="en-US" sz="1600" dirty="0"/>
                        <a:t>K</a:t>
                      </a:r>
                      <a:r>
                        <a:rPr lang="en-US" sz="1600" baseline="-250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-32</a:t>
                      </a:r>
                    </a:p>
                  </a:txBody>
                  <a:tcPr/>
                </a:tc>
                <a:extLst>
                  <a:ext uri="{0D108BD9-81ED-4DB2-BD59-A6C34878D82A}">
                    <a16:rowId xmlns:a16="http://schemas.microsoft.com/office/drawing/2014/main" val="2777127490"/>
                  </a:ext>
                </a:extLst>
              </a:tr>
            </a:tbl>
          </a:graphicData>
        </a:graphic>
      </p:graphicFrame>
      <p:sp>
        <p:nvSpPr>
          <p:cNvPr id="4" name="Date Placeholder 3">
            <a:extLst>
              <a:ext uri="{FF2B5EF4-FFF2-40B4-BE49-F238E27FC236}">
                <a16:creationId xmlns:a16="http://schemas.microsoft.com/office/drawing/2014/main" id="{0C87DFDF-C3BD-43CC-A80D-39F17643C70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2A79299-AF7A-4370-B158-92A561CA40EF}"/>
              </a:ext>
            </a:extLst>
          </p:cNvPr>
          <p:cNvSpPr>
            <a:spLocks noGrp="1"/>
          </p:cNvSpPr>
          <p:nvPr>
            <p:ph type="sldNum" sz="quarter" idx="12"/>
          </p:nvPr>
        </p:nvSpPr>
        <p:spPr/>
        <p:txBody>
          <a:bodyPr/>
          <a:lstStyle/>
          <a:p>
            <a:fld id="{CF42BA20-F9F9-475C-A1FF-4CF8D7FA83FE}" type="slidenum">
              <a:rPr lang="en-US" smtClean="0"/>
              <a:t>19</a:t>
            </a:fld>
            <a:endParaRPr lang="en-US"/>
          </a:p>
        </p:txBody>
      </p:sp>
      <p:sp>
        <p:nvSpPr>
          <p:cNvPr id="7" name="Rectangle 6">
            <a:extLst>
              <a:ext uri="{FF2B5EF4-FFF2-40B4-BE49-F238E27FC236}">
                <a16:creationId xmlns:a16="http://schemas.microsoft.com/office/drawing/2014/main" id="{0EA7599C-934F-409C-94E3-E92F80506F06}"/>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5754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804-FCD2-43AD-8A35-55B0699F44DC}"/>
              </a:ext>
            </a:extLst>
          </p:cNvPr>
          <p:cNvSpPr>
            <a:spLocks noGrp="1"/>
          </p:cNvSpPr>
          <p:nvPr>
            <p:ph type="title"/>
          </p:nvPr>
        </p:nvSpPr>
        <p:spPr>
          <a:xfrm>
            <a:off x="1059180" y="286603"/>
            <a:ext cx="10058400" cy="1450757"/>
          </a:xfrm>
        </p:spPr>
        <p:txBody>
          <a:bodyPr/>
          <a:lstStyle/>
          <a:p>
            <a:r>
              <a:rPr lang="en-US" dirty="0"/>
              <a:t>Overview</a:t>
            </a:r>
          </a:p>
        </p:txBody>
      </p:sp>
      <p:sp>
        <p:nvSpPr>
          <p:cNvPr id="3" name="Content Placeholder 2">
            <a:extLst>
              <a:ext uri="{FF2B5EF4-FFF2-40B4-BE49-F238E27FC236}">
                <a16:creationId xmlns:a16="http://schemas.microsoft.com/office/drawing/2014/main" id="{B03187B5-59F3-4DC3-AF38-D39D0298A10F}"/>
              </a:ext>
            </a:extLst>
          </p:cNvPr>
          <p:cNvSpPr>
            <a:spLocks noGrp="1"/>
          </p:cNvSpPr>
          <p:nvPr>
            <p:ph idx="1"/>
          </p:nvPr>
        </p:nvSpPr>
        <p:spPr>
          <a:xfrm>
            <a:off x="1202055" y="1845734"/>
            <a:ext cx="10058400" cy="4023360"/>
          </a:xfrm>
        </p:spPr>
        <p:txBody>
          <a:bodyPr/>
          <a:lstStyle/>
          <a:p>
            <a:pPr>
              <a:buFont typeface="Wingdings" panose="05000000000000000000" pitchFamily="2" charset="2"/>
              <a:buChar char="ü"/>
            </a:pPr>
            <a:r>
              <a:rPr lang="en-US" dirty="0">
                <a:solidFill>
                  <a:srgbClr val="00B0F0"/>
                </a:solidFill>
              </a:rPr>
              <a:t>Motivation</a:t>
            </a:r>
          </a:p>
          <a:p>
            <a:pPr>
              <a:buFont typeface="Wingdings" panose="05000000000000000000" pitchFamily="2" charset="2"/>
              <a:buChar char="ü"/>
            </a:pPr>
            <a:r>
              <a:rPr lang="en-US" dirty="0">
                <a:solidFill>
                  <a:srgbClr val="00B0F0"/>
                </a:solidFill>
              </a:rPr>
              <a:t>Challenges</a:t>
            </a:r>
          </a:p>
          <a:p>
            <a:pPr>
              <a:buFont typeface="Wingdings" panose="05000000000000000000" pitchFamily="2" charset="2"/>
              <a:buChar char="ü"/>
            </a:pPr>
            <a:r>
              <a:rPr lang="en-US" dirty="0">
                <a:solidFill>
                  <a:srgbClr val="00B0F0"/>
                </a:solidFill>
              </a:rPr>
              <a:t>Mathematical modeling of quadrotor</a:t>
            </a:r>
          </a:p>
          <a:p>
            <a:pPr>
              <a:buFont typeface="Wingdings" panose="05000000000000000000" pitchFamily="2" charset="2"/>
              <a:buChar char="ü"/>
            </a:pPr>
            <a:r>
              <a:rPr lang="en-US" dirty="0">
                <a:solidFill>
                  <a:srgbClr val="00B050"/>
                </a:solidFill>
              </a:rPr>
              <a:t>PID controller design</a:t>
            </a:r>
          </a:p>
          <a:p>
            <a:pPr>
              <a:buFont typeface="Wingdings" panose="05000000000000000000" pitchFamily="2" charset="2"/>
              <a:buChar char="ü"/>
            </a:pPr>
            <a:r>
              <a:rPr lang="en-US" dirty="0">
                <a:solidFill>
                  <a:srgbClr val="FF0000"/>
                </a:solidFill>
              </a:rPr>
              <a:t>Fuzzy-PID controller design</a:t>
            </a:r>
          </a:p>
          <a:p>
            <a:pPr>
              <a:buFont typeface="Wingdings" panose="05000000000000000000" pitchFamily="2" charset="2"/>
              <a:buChar char="ü"/>
            </a:pPr>
            <a:r>
              <a:rPr lang="en-US" dirty="0">
                <a:solidFill>
                  <a:srgbClr val="92D050"/>
                </a:solidFill>
              </a:rPr>
              <a:t>Simulation</a:t>
            </a:r>
          </a:p>
          <a:p>
            <a:pPr>
              <a:buFont typeface="Wingdings" panose="05000000000000000000" pitchFamily="2" charset="2"/>
              <a:buChar char="ü"/>
            </a:pPr>
            <a:r>
              <a:rPr lang="en-US" dirty="0">
                <a:solidFill>
                  <a:srgbClr val="FF0000"/>
                </a:solidFill>
              </a:rPr>
              <a:t>Conclusion</a:t>
            </a:r>
          </a:p>
        </p:txBody>
      </p:sp>
      <p:sp>
        <p:nvSpPr>
          <p:cNvPr id="4" name="Date Placeholder 3">
            <a:extLst>
              <a:ext uri="{FF2B5EF4-FFF2-40B4-BE49-F238E27FC236}">
                <a16:creationId xmlns:a16="http://schemas.microsoft.com/office/drawing/2014/main" id="{4FA08144-8C1A-428B-BF4E-1D784BBECC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C98EC82-8A58-406A-94F1-F00F9B3E24D0}"/>
              </a:ext>
            </a:extLst>
          </p:cNvPr>
          <p:cNvSpPr>
            <a:spLocks noGrp="1"/>
          </p:cNvSpPr>
          <p:nvPr>
            <p:ph type="sldNum" sz="quarter" idx="12"/>
          </p:nvPr>
        </p:nvSpPr>
        <p:spPr/>
        <p:txBody>
          <a:bodyPr/>
          <a:lstStyle/>
          <a:p>
            <a:fld id="{CF42BA20-F9F9-475C-A1FF-4CF8D7FA83FE}" type="slidenum">
              <a:rPr lang="en-US" smtClean="0"/>
              <a:t>2</a:t>
            </a:fld>
            <a:endParaRPr lang="en-US"/>
          </a:p>
        </p:txBody>
      </p:sp>
    </p:spTree>
    <p:extLst>
      <p:ext uri="{BB962C8B-B14F-4D97-AF65-F5344CB8AC3E}">
        <p14:creationId xmlns:p14="http://schemas.microsoft.com/office/powerpoint/2010/main" val="343841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048-D04B-46D7-B4D6-E91B84E5895C}"/>
              </a:ext>
            </a:extLst>
          </p:cNvPr>
          <p:cNvSpPr>
            <a:spLocks noGrp="1"/>
          </p:cNvSpPr>
          <p:nvPr>
            <p:ph type="title"/>
          </p:nvPr>
        </p:nvSpPr>
        <p:spPr>
          <a:xfrm>
            <a:off x="1097280" y="286603"/>
            <a:ext cx="10058400" cy="1450757"/>
          </a:xfrm>
        </p:spPr>
        <p:txBody>
          <a:bodyPr/>
          <a:lstStyle/>
          <a:p>
            <a:r>
              <a:rPr lang="en-US" dirty="0"/>
              <a:t>Simulink Model</a:t>
            </a:r>
          </a:p>
        </p:txBody>
      </p:sp>
      <p:sp>
        <p:nvSpPr>
          <p:cNvPr id="4" name="Date Placeholder 3">
            <a:extLst>
              <a:ext uri="{FF2B5EF4-FFF2-40B4-BE49-F238E27FC236}">
                <a16:creationId xmlns:a16="http://schemas.microsoft.com/office/drawing/2014/main" id="{2786B2F4-C0DD-4E13-BCFC-BEE1863BF7C7}"/>
              </a:ext>
            </a:extLst>
          </p:cNvPr>
          <p:cNvSpPr>
            <a:spLocks noGrp="1"/>
          </p:cNvSpPr>
          <p:nvPr>
            <p:ph type="dt" sz="half" idx="10"/>
          </p:nvPr>
        </p:nvSpPr>
        <p:spPr>
          <a:xfrm>
            <a:off x="1097280" y="6459785"/>
            <a:ext cx="2472271" cy="365125"/>
          </a:xfrm>
        </p:spPr>
        <p:txBody>
          <a:bodyPr/>
          <a:lstStyle/>
          <a:p>
            <a:r>
              <a:rPr lang="en-US" dirty="0"/>
              <a:t>11/13/2017</a:t>
            </a:r>
          </a:p>
        </p:txBody>
      </p:sp>
      <p:sp>
        <p:nvSpPr>
          <p:cNvPr id="5" name="Slide Number Placeholder 4">
            <a:extLst>
              <a:ext uri="{FF2B5EF4-FFF2-40B4-BE49-F238E27FC236}">
                <a16:creationId xmlns:a16="http://schemas.microsoft.com/office/drawing/2014/main" id="{AC33269E-351F-4E8E-8F3D-4F666AF462D7}"/>
              </a:ext>
            </a:extLst>
          </p:cNvPr>
          <p:cNvSpPr>
            <a:spLocks noGrp="1"/>
          </p:cNvSpPr>
          <p:nvPr>
            <p:ph type="sldNum" sz="quarter" idx="12"/>
          </p:nvPr>
        </p:nvSpPr>
        <p:spPr>
          <a:xfrm>
            <a:off x="9900458" y="6459785"/>
            <a:ext cx="1312025" cy="365125"/>
          </a:xfrm>
        </p:spPr>
        <p:txBody>
          <a:bodyPr/>
          <a:lstStyle/>
          <a:p>
            <a:fld id="{CF42BA20-F9F9-475C-A1FF-4CF8D7FA83FE}" type="slidenum">
              <a:rPr lang="en-US" smtClean="0"/>
              <a:t>20</a:t>
            </a:fld>
            <a:endParaRPr lang="en-US"/>
          </a:p>
        </p:txBody>
      </p:sp>
      <p:pic>
        <p:nvPicPr>
          <p:cNvPr id="7" name="Picture 6" descr="A screenshot of text&#10;&#10;Description generated with very high confidence">
            <a:extLst>
              <a:ext uri="{FF2B5EF4-FFF2-40B4-BE49-F238E27FC236}">
                <a16:creationId xmlns:a16="http://schemas.microsoft.com/office/drawing/2014/main" id="{B731CB54-D409-4670-8560-3661B4012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460" y="1841532"/>
            <a:ext cx="7664998" cy="4339804"/>
          </a:xfrm>
          <a:prstGeom prst="rect">
            <a:avLst/>
          </a:prstGeom>
        </p:spPr>
      </p:pic>
    </p:spTree>
    <p:extLst>
      <p:ext uri="{BB962C8B-B14F-4D97-AF65-F5344CB8AC3E}">
        <p14:creationId xmlns:p14="http://schemas.microsoft.com/office/powerpoint/2010/main" val="272693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1EAD-C80F-46D1-BE28-C2969BDEF9E1}"/>
              </a:ext>
            </a:extLst>
          </p:cNvPr>
          <p:cNvSpPr>
            <a:spLocks noGrp="1"/>
          </p:cNvSpPr>
          <p:nvPr>
            <p:ph type="title"/>
          </p:nvPr>
        </p:nvSpPr>
        <p:spPr/>
        <p:txBody>
          <a:bodyPr/>
          <a:lstStyle/>
          <a:p>
            <a:r>
              <a:rPr lang="en-US" dirty="0"/>
              <a:t>Altitude Controller(Simulation Result)</a:t>
            </a:r>
          </a:p>
        </p:txBody>
      </p:sp>
      <p:sp>
        <p:nvSpPr>
          <p:cNvPr id="4" name="Date Placeholder 3">
            <a:extLst>
              <a:ext uri="{FF2B5EF4-FFF2-40B4-BE49-F238E27FC236}">
                <a16:creationId xmlns:a16="http://schemas.microsoft.com/office/drawing/2014/main" id="{6A3153B0-91B1-4438-98F6-A606ACD1818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D17EDFA-F38E-437B-89C6-56A7747E99FF}"/>
              </a:ext>
            </a:extLst>
          </p:cNvPr>
          <p:cNvSpPr>
            <a:spLocks noGrp="1"/>
          </p:cNvSpPr>
          <p:nvPr>
            <p:ph type="sldNum" sz="quarter" idx="12"/>
          </p:nvPr>
        </p:nvSpPr>
        <p:spPr/>
        <p:txBody>
          <a:bodyPr/>
          <a:lstStyle/>
          <a:p>
            <a:fld id="{CF42BA20-F9F9-475C-A1FF-4CF8D7FA83FE}" type="slidenum">
              <a:rPr lang="en-US" smtClean="0"/>
              <a:t>21</a:t>
            </a:fld>
            <a:endParaRPr lang="en-US"/>
          </a:p>
        </p:txBody>
      </p:sp>
      <p:pic>
        <p:nvPicPr>
          <p:cNvPr id="6" name="Picture 5">
            <a:extLst>
              <a:ext uri="{FF2B5EF4-FFF2-40B4-BE49-F238E27FC236}">
                <a16:creationId xmlns:a16="http://schemas.microsoft.com/office/drawing/2014/main" id="{848FD21F-086B-4BE4-98FE-B3447054B481}"/>
              </a:ext>
            </a:extLst>
          </p:cNvPr>
          <p:cNvPicPr>
            <a:picLocks noChangeAspect="1"/>
          </p:cNvPicPr>
          <p:nvPr/>
        </p:nvPicPr>
        <p:blipFill>
          <a:blip r:embed="rId2"/>
          <a:stretch>
            <a:fillRect/>
          </a:stretch>
        </p:blipFill>
        <p:spPr>
          <a:xfrm>
            <a:off x="6790061" y="4436425"/>
            <a:ext cx="3614080" cy="1809421"/>
          </a:xfrm>
          <a:prstGeom prst="rect">
            <a:avLst/>
          </a:prstGeom>
        </p:spPr>
      </p:pic>
      <p:graphicFrame>
        <p:nvGraphicFramePr>
          <p:cNvPr id="7" name="Table 6">
            <a:extLst>
              <a:ext uri="{FF2B5EF4-FFF2-40B4-BE49-F238E27FC236}">
                <a16:creationId xmlns:a16="http://schemas.microsoft.com/office/drawing/2014/main" id="{81D0F4A1-FE31-4067-8038-CD7150609529}"/>
              </a:ext>
            </a:extLst>
          </p:cNvPr>
          <p:cNvGraphicFramePr>
            <a:graphicFrameLocks noGrp="1"/>
          </p:cNvGraphicFramePr>
          <p:nvPr>
            <p:extLst>
              <p:ext uri="{D42A27DB-BD31-4B8C-83A1-F6EECF244321}">
                <p14:modId xmlns:p14="http://schemas.microsoft.com/office/powerpoint/2010/main" val="20822635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30</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10</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702.5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1.5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0</a:t>
                      </a:r>
                    </a:p>
                  </a:txBody>
                  <a:tcPr/>
                </a:tc>
                <a:extLst>
                  <a:ext uri="{0D108BD9-81ED-4DB2-BD59-A6C34878D82A}">
                    <a16:rowId xmlns:a16="http://schemas.microsoft.com/office/drawing/2014/main" val="1558191038"/>
                  </a:ext>
                </a:extLst>
              </a:tr>
            </a:tbl>
          </a:graphicData>
        </a:graphic>
      </p:graphicFrame>
      <p:pic>
        <p:nvPicPr>
          <p:cNvPr id="13" name="Picture 12" descr="A screenshot of a cell phone&#10;&#10;Description generated with high confidence">
            <a:extLst>
              <a:ext uri="{FF2B5EF4-FFF2-40B4-BE49-F238E27FC236}">
                <a16:creationId xmlns:a16="http://schemas.microsoft.com/office/drawing/2014/main" id="{4708C2CA-99AE-4B9F-91A8-4945D360E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092" y="2938592"/>
            <a:ext cx="4703172" cy="3126541"/>
          </a:xfrm>
          <a:prstGeom prst="rect">
            <a:avLst/>
          </a:prstGeom>
        </p:spPr>
      </p:pic>
      <p:pic>
        <p:nvPicPr>
          <p:cNvPr id="14" name="Picture 13">
            <a:extLst>
              <a:ext uri="{FF2B5EF4-FFF2-40B4-BE49-F238E27FC236}">
                <a16:creationId xmlns:a16="http://schemas.microsoft.com/office/drawing/2014/main" id="{A160AE69-3D66-479B-98D9-1E00E51B1680}"/>
              </a:ext>
            </a:extLst>
          </p:cNvPr>
          <p:cNvPicPr>
            <a:picLocks noChangeAspect="1"/>
          </p:cNvPicPr>
          <p:nvPr/>
        </p:nvPicPr>
        <p:blipFill>
          <a:blip r:embed="rId4"/>
          <a:stretch>
            <a:fillRect/>
          </a:stretch>
        </p:blipFill>
        <p:spPr>
          <a:xfrm>
            <a:off x="1336092" y="2034075"/>
            <a:ext cx="3686175" cy="523875"/>
          </a:xfrm>
          <a:prstGeom prst="rect">
            <a:avLst/>
          </a:prstGeom>
        </p:spPr>
      </p:pic>
    </p:spTree>
    <p:extLst>
      <p:ext uri="{BB962C8B-B14F-4D97-AF65-F5344CB8AC3E}">
        <p14:creationId xmlns:p14="http://schemas.microsoft.com/office/powerpoint/2010/main" val="399924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5A75-D0CB-440A-A5DD-7F20FA2F6443}"/>
              </a:ext>
            </a:extLst>
          </p:cNvPr>
          <p:cNvSpPr>
            <a:spLocks noGrp="1"/>
          </p:cNvSpPr>
          <p:nvPr>
            <p:ph type="title"/>
          </p:nvPr>
        </p:nvSpPr>
        <p:spPr/>
        <p:txBody>
          <a:bodyPr/>
          <a:lstStyle/>
          <a:p>
            <a:r>
              <a:rPr lang="en-US" dirty="0"/>
              <a:t>Roll Controller</a:t>
            </a:r>
          </a:p>
        </p:txBody>
      </p:sp>
      <p:sp>
        <p:nvSpPr>
          <p:cNvPr id="4" name="Date Placeholder 3">
            <a:extLst>
              <a:ext uri="{FF2B5EF4-FFF2-40B4-BE49-F238E27FC236}">
                <a16:creationId xmlns:a16="http://schemas.microsoft.com/office/drawing/2014/main" id="{B8354E25-41E2-49C4-990F-24034A521EA6}"/>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88BF41D-16C4-4BEA-9FF1-E922236F8936}"/>
              </a:ext>
            </a:extLst>
          </p:cNvPr>
          <p:cNvSpPr>
            <a:spLocks noGrp="1"/>
          </p:cNvSpPr>
          <p:nvPr>
            <p:ph type="sldNum" sz="quarter" idx="12"/>
          </p:nvPr>
        </p:nvSpPr>
        <p:spPr/>
        <p:txBody>
          <a:bodyPr/>
          <a:lstStyle/>
          <a:p>
            <a:fld id="{CF42BA20-F9F9-475C-A1FF-4CF8D7FA83FE}" type="slidenum">
              <a:rPr lang="en-US" smtClean="0"/>
              <a:t>22</a:t>
            </a:fld>
            <a:endParaRPr lang="en-US"/>
          </a:p>
        </p:txBody>
      </p:sp>
      <p:graphicFrame>
        <p:nvGraphicFramePr>
          <p:cNvPr id="6" name="Table 5">
            <a:extLst>
              <a:ext uri="{FF2B5EF4-FFF2-40B4-BE49-F238E27FC236}">
                <a16:creationId xmlns:a16="http://schemas.microsoft.com/office/drawing/2014/main" id="{682E4DEC-9224-4526-A8D3-381FCD53C059}"/>
              </a:ext>
            </a:extLst>
          </p:cNvPr>
          <p:cNvGraphicFramePr>
            <a:graphicFrameLocks noGrp="1"/>
          </p:cNvGraphicFramePr>
          <p:nvPr>
            <p:extLst>
              <p:ext uri="{D42A27DB-BD31-4B8C-83A1-F6EECF244321}">
                <p14:modId xmlns:p14="http://schemas.microsoft.com/office/powerpoint/2010/main" val="349137149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3F0E8CFF-90A4-49FD-9BAE-654F7CC1231D}"/>
              </a:ext>
            </a:extLst>
          </p:cNvPr>
          <p:cNvPicPr>
            <a:picLocks noChangeAspect="1"/>
          </p:cNvPicPr>
          <p:nvPr/>
        </p:nvPicPr>
        <p:blipFill>
          <a:blip r:embed="rId2"/>
          <a:stretch>
            <a:fillRect/>
          </a:stretch>
        </p:blipFill>
        <p:spPr>
          <a:xfrm>
            <a:off x="1097280" y="1866741"/>
            <a:ext cx="4382647" cy="664996"/>
          </a:xfrm>
          <a:prstGeom prst="rect">
            <a:avLst/>
          </a:prstGeom>
        </p:spPr>
      </p:pic>
      <p:pic>
        <p:nvPicPr>
          <p:cNvPr id="8" name="Picture 7">
            <a:extLst>
              <a:ext uri="{FF2B5EF4-FFF2-40B4-BE49-F238E27FC236}">
                <a16:creationId xmlns:a16="http://schemas.microsoft.com/office/drawing/2014/main" id="{9C39E8E8-2EA7-4AC6-AA1E-8ED07502C76A}"/>
              </a:ext>
            </a:extLst>
          </p:cNvPr>
          <p:cNvPicPr>
            <a:picLocks noChangeAspect="1"/>
          </p:cNvPicPr>
          <p:nvPr/>
        </p:nvPicPr>
        <p:blipFill>
          <a:blip r:embed="rId3"/>
          <a:stretch>
            <a:fillRect/>
          </a:stretch>
        </p:blipFill>
        <p:spPr>
          <a:xfrm>
            <a:off x="7281072" y="4556442"/>
            <a:ext cx="3063933" cy="1770666"/>
          </a:xfrm>
          <a:prstGeom prst="rect">
            <a:avLst/>
          </a:prstGeom>
        </p:spPr>
      </p:pic>
      <p:pic>
        <p:nvPicPr>
          <p:cNvPr id="10" name="Picture 9">
            <a:extLst>
              <a:ext uri="{FF2B5EF4-FFF2-40B4-BE49-F238E27FC236}">
                <a16:creationId xmlns:a16="http://schemas.microsoft.com/office/drawing/2014/main" id="{3DAFCF8E-B10F-4E73-AD03-001B41AD4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46" y="2611764"/>
            <a:ext cx="5158154" cy="3429000"/>
          </a:xfrm>
          <a:prstGeom prst="rect">
            <a:avLst/>
          </a:prstGeom>
        </p:spPr>
      </p:pic>
    </p:spTree>
    <p:extLst>
      <p:ext uri="{BB962C8B-B14F-4D97-AF65-F5344CB8AC3E}">
        <p14:creationId xmlns:p14="http://schemas.microsoft.com/office/powerpoint/2010/main" val="79158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0EC6-9E50-4FF5-B1DD-1F6E52954F70}"/>
              </a:ext>
            </a:extLst>
          </p:cNvPr>
          <p:cNvSpPr>
            <a:spLocks noGrp="1"/>
          </p:cNvSpPr>
          <p:nvPr>
            <p:ph type="title"/>
          </p:nvPr>
        </p:nvSpPr>
        <p:spPr/>
        <p:txBody>
          <a:bodyPr/>
          <a:lstStyle/>
          <a:p>
            <a:r>
              <a:rPr lang="en-US" dirty="0"/>
              <a:t>Pitch Controller</a:t>
            </a:r>
          </a:p>
        </p:txBody>
      </p:sp>
      <p:sp>
        <p:nvSpPr>
          <p:cNvPr id="4" name="Date Placeholder 3">
            <a:extLst>
              <a:ext uri="{FF2B5EF4-FFF2-40B4-BE49-F238E27FC236}">
                <a16:creationId xmlns:a16="http://schemas.microsoft.com/office/drawing/2014/main" id="{5F2FF64C-B550-4F99-A116-BA06C5893A8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F291715-EA97-4E3F-9ACF-E73FC8F83160}"/>
              </a:ext>
            </a:extLst>
          </p:cNvPr>
          <p:cNvSpPr>
            <a:spLocks noGrp="1"/>
          </p:cNvSpPr>
          <p:nvPr>
            <p:ph type="sldNum" sz="quarter" idx="12"/>
          </p:nvPr>
        </p:nvSpPr>
        <p:spPr/>
        <p:txBody>
          <a:bodyPr/>
          <a:lstStyle/>
          <a:p>
            <a:fld id="{CF42BA20-F9F9-475C-A1FF-4CF8D7FA83FE}" type="slidenum">
              <a:rPr lang="en-US" smtClean="0"/>
              <a:t>23</a:t>
            </a:fld>
            <a:endParaRPr lang="en-US"/>
          </a:p>
        </p:txBody>
      </p:sp>
      <p:pic>
        <p:nvPicPr>
          <p:cNvPr id="6" name="Picture 5">
            <a:extLst>
              <a:ext uri="{FF2B5EF4-FFF2-40B4-BE49-F238E27FC236}">
                <a16:creationId xmlns:a16="http://schemas.microsoft.com/office/drawing/2014/main" id="{6D329698-1566-4CB6-B46C-3D65EBED858E}"/>
              </a:ext>
            </a:extLst>
          </p:cNvPr>
          <p:cNvPicPr>
            <a:picLocks noChangeAspect="1"/>
          </p:cNvPicPr>
          <p:nvPr/>
        </p:nvPicPr>
        <p:blipFill>
          <a:blip r:embed="rId2"/>
          <a:stretch>
            <a:fillRect/>
          </a:stretch>
        </p:blipFill>
        <p:spPr>
          <a:xfrm>
            <a:off x="6933880" y="4427061"/>
            <a:ext cx="3948979" cy="1908504"/>
          </a:xfrm>
          <a:prstGeom prst="rect">
            <a:avLst/>
          </a:prstGeom>
        </p:spPr>
      </p:pic>
      <p:graphicFrame>
        <p:nvGraphicFramePr>
          <p:cNvPr id="7" name="Table 6">
            <a:extLst>
              <a:ext uri="{FF2B5EF4-FFF2-40B4-BE49-F238E27FC236}">
                <a16:creationId xmlns:a16="http://schemas.microsoft.com/office/drawing/2014/main" id="{A3031F69-F35B-4A33-8AA6-67DA2B066522}"/>
              </a:ext>
            </a:extLst>
          </p:cNvPr>
          <p:cNvGraphicFramePr>
            <a:graphicFrameLocks noGrp="1"/>
          </p:cNvGraphicFramePr>
          <p:nvPr>
            <p:extLst>
              <p:ext uri="{D42A27DB-BD31-4B8C-83A1-F6EECF244321}">
                <p14:modId xmlns:p14="http://schemas.microsoft.com/office/powerpoint/2010/main" val="235367407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F1A62850-0E3C-4CE5-A928-435C6F50F879}"/>
              </a:ext>
            </a:extLst>
          </p:cNvPr>
          <p:cNvPicPr>
            <a:picLocks noChangeAspect="1"/>
          </p:cNvPicPr>
          <p:nvPr/>
        </p:nvPicPr>
        <p:blipFill>
          <a:blip r:embed="rId3"/>
          <a:stretch>
            <a:fillRect/>
          </a:stretch>
        </p:blipFill>
        <p:spPr>
          <a:xfrm>
            <a:off x="1280658" y="2018418"/>
            <a:ext cx="4445505" cy="816967"/>
          </a:xfrm>
          <a:prstGeom prst="rect">
            <a:avLst/>
          </a:prstGeom>
        </p:spPr>
      </p:pic>
      <p:pic>
        <p:nvPicPr>
          <p:cNvPr id="10" name="Picture 9">
            <a:extLst>
              <a:ext uri="{FF2B5EF4-FFF2-40B4-BE49-F238E27FC236}">
                <a16:creationId xmlns:a16="http://schemas.microsoft.com/office/drawing/2014/main" id="{928EA36E-8165-4CCF-BF5F-E017AD6EF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486" y="2762017"/>
            <a:ext cx="5164875" cy="3433468"/>
          </a:xfrm>
          <a:prstGeom prst="rect">
            <a:avLst/>
          </a:prstGeom>
        </p:spPr>
      </p:pic>
    </p:spTree>
    <p:extLst>
      <p:ext uri="{BB962C8B-B14F-4D97-AF65-F5344CB8AC3E}">
        <p14:creationId xmlns:p14="http://schemas.microsoft.com/office/powerpoint/2010/main" val="119383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A344-0E36-4AC8-9A49-38B9B386EB9E}"/>
              </a:ext>
            </a:extLst>
          </p:cNvPr>
          <p:cNvSpPr>
            <a:spLocks noGrp="1"/>
          </p:cNvSpPr>
          <p:nvPr>
            <p:ph type="title"/>
          </p:nvPr>
        </p:nvSpPr>
        <p:spPr/>
        <p:txBody>
          <a:bodyPr/>
          <a:lstStyle/>
          <a:p>
            <a:r>
              <a:rPr lang="en-US" dirty="0"/>
              <a:t>Yaw Controller</a:t>
            </a:r>
          </a:p>
        </p:txBody>
      </p:sp>
      <p:sp>
        <p:nvSpPr>
          <p:cNvPr id="4" name="Date Placeholder 3">
            <a:extLst>
              <a:ext uri="{FF2B5EF4-FFF2-40B4-BE49-F238E27FC236}">
                <a16:creationId xmlns:a16="http://schemas.microsoft.com/office/drawing/2014/main" id="{F7B28642-473C-4744-98EE-A822FC11DC4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2CC8C834-EA41-410E-A514-6CAC4E5A0578}"/>
              </a:ext>
            </a:extLst>
          </p:cNvPr>
          <p:cNvSpPr>
            <a:spLocks noGrp="1"/>
          </p:cNvSpPr>
          <p:nvPr>
            <p:ph type="sldNum" sz="quarter" idx="12"/>
          </p:nvPr>
        </p:nvSpPr>
        <p:spPr/>
        <p:txBody>
          <a:bodyPr/>
          <a:lstStyle/>
          <a:p>
            <a:fld id="{CF42BA20-F9F9-475C-A1FF-4CF8D7FA83FE}" type="slidenum">
              <a:rPr lang="en-US" smtClean="0"/>
              <a:t>24</a:t>
            </a:fld>
            <a:endParaRPr lang="en-US"/>
          </a:p>
        </p:txBody>
      </p:sp>
      <p:graphicFrame>
        <p:nvGraphicFramePr>
          <p:cNvPr id="7" name="Table 6">
            <a:extLst>
              <a:ext uri="{FF2B5EF4-FFF2-40B4-BE49-F238E27FC236}">
                <a16:creationId xmlns:a16="http://schemas.microsoft.com/office/drawing/2014/main" id="{796D1524-B42F-45EA-B412-83BF4A4302B4}"/>
              </a:ext>
            </a:extLst>
          </p:cNvPr>
          <p:cNvGraphicFramePr>
            <a:graphicFrameLocks noGrp="1"/>
          </p:cNvGraphicFramePr>
          <p:nvPr>
            <p:extLst>
              <p:ext uri="{D42A27DB-BD31-4B8C-83A1-F6EECF244321}">
                <p14:modId xmlns:p14="http://schemas.microsoft.com/office/powerpoint/2010/main" val="3339113320"/>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3.9</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172.4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1.22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39.16</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ED3E3126-F830-47D1-B0AD-7C2EEC74CE1F}"/>
              </a:ext>
            </a:extLst>
          </p:cNvPr>
          <p:cNvPicPr>
            <a:picLocks noChangeAspect="1"/>
          </p:cNvPicPr>
          <p:nvPr/>
        </p:nvPicPr>
        <p:blipFill>
          <a:blip r:embed="rId2"/>
          <a:stretch>
            <a:fillRect/>
          </a:stretch>
        </p:blipFill>
        <p:spPr>
          <a:xfrm>
            <a:off x="7162271" y="4427061"/>
            <a:ext cx="3296975" cy="1854951"/>
          </a:xfrm>
          <a:prstGeom prst="rect">
            <a:avLst/>
          </a:prstGeom>
        </p:spPr>
      </p:pic>
      <p:pic>
        <p:nvPicPr>
          <p:cNvPr id="9" name="Picture 8">
            <a:extLst>
              <a:ext uri="{FF2B5EF4-FFF2-40B4-BE49-F238E27FC236}">
                <a16:creationId xmlns:a16="http://schemas.microsoft.com/office/drawing/2014/main" id="{23B72C57-628F-4B97-91AB-040249FB44CE}"/>
              </a:ext>
            </a:extLst>
          </p:cNvPr>
          <p:cNvPicPr>
            <a:picLocks noChangeAspect="1"/>
          </p:cNvPicPr>
          <p:nvPr/>
        </p:nvPicPr>
        <p:blipFill>
          <a:blip r:embed="rId3"/>
          <a:stretch>
            <a:fillRect/>
          </a:stretch>
        </p:blipFill>
        <p:spPr>
          <a:xfrm>
            <a:off x="1494159" y="1983129"/>
            <a:ext cx="4384202" cy="841094"/>
          </a:xfrm>
          <a:prstGeom prst="rect">
            <a:avLst/>
          </a:prstGeom>
        </p:spPr>
      </p:pic>
      <p:pic>
        <p:nvPicPr>
          <p:cNvPr id="11" name="Picture 10">
            <a:extLst>
              <a:ext uri="{FF2B5EF4-FFF2-40B4-BE49-F238E27FC236}">
                <a16:creationId xmlns:a16="http://schemas.microsoft.com/office/drawing/2014/main" id="{78028781-CB18-4C17-B1EB-55F509930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815" y="2710986"/>
            <a:ext cx="5162891" cy="3432149"/>
          </a:xfrm>
          <a:prstGeom prst="rect">
            <a:avLst/>
          </a:prstGeom>
        </p:spPr>
      </p:pic>
    </p:spTree>
    <p:extLst>
      <p:ext uri="{BB962C8B-B14F-4D97-AF65-F5344CB8AC3E}">
        <p14:creationId xmlns:p14="http://schemas.microsoft.com/office/powerpoint/2010/main" val="2964268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(X)</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25</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extLst>
              <p:ext uri="{D42A27DB-BD31-4B8C-83A1-F6EECF244321}">
                <p14:modId xmlns:p14="http://schemas.microsoft.com/office/powerpoint/2010/main" val="2994320843"/>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24A4368C-EA04-4A81-9CF5-AB0F2677500E}"/>
              </a:ext>
            </a:extLst>
          </p:cNvPr>
          <p:cNvPicPr>
            <a:picLocks noChangeAspect="1"/>
          </p:cNvPicPr>
          <p:nvPr/>
        </p:nvPicPr>
        <p:blipFill>
          <a:blip r:embed="rId2"/>
          <a:stretch>
            <a:fillRect/>
          </a:stretch>
        </p:blipFill>
        <p:spPr>
          <a:xfrm>
            <a:off x="1285358" y="1866741"/>
            <a:ext cx="4859292" cy="656540"/>
          </a:xfrm>
          <a:prstGeom prst="rect">
            <a:avLst/>
          </a:prstGeom>
        </p:spPr>
      </p:pic>
      <p:pic>
        <p:nvPicPr>
          <p:cNvPr id="9" name="Picture 8" descr="A close up of a mans face&#10;&#10;Description generated with very high confidence">
            <a:extLst>
              <a:ext uri="{FF2B5EF4-FFF2-40B4-BE49-F238E27FC236}">
                <a16:creationId xmlns:a16="http://schemas.microsoft.com/office/drawing/2014/main" id="{C28D1CDD-F3E8-433F-AB6F-6246675D2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2523281"/>
            <a:ext cx="5345328" cy="3553428"/>
          </a:xfrm>
          <a:prstGeom prst="rect">
            <a:avLst/>
          </a:prstGeom>
        </p:spPr>
      </p:pic>
      <p:pic>
        <p:nvPicPr>
          <p:cNvPr id="10" name="Picture 9">
            <a:extLst>
              <a:ext uri="{FF2B5EF4-FFF2-40B4-BE49-F238E27FC236}">
                <a16:creationId xmlns:a16="http://schemas.microsoft.com/office/drawing/2014/main" id="{D121A63C-66B9-4265-9054-3F1F6065DB86}"/>
              </a:ext>
            </a:extLst>
          </p:cNvPr>
          <p:cNvPicPr>
            <a:picLocks noChangeAspect="1"/>
          </p:cNvPicPr>
          <p:nvPr/>
        </p:nvPicPr>
        <p:blipFill>
          <a:blip r:embed="rId4"/>
          <a:stretch>
            <a:fillRect/>
          </a:stretch>
        </p:blipFill>
        <p:spPr>
          <a:xfrm>
            <a:off x="6598010" y="4427061"/>
            <a:ext cx="4689842" cy="1877354"/>
          </a:xfrm>
          <a:prstGeom prst="rect">
            <a:avLst/>
          </a:prstGeom>
        </p:spPr>
      </p:pic>
    </p:spTree>
    <p:extLst>
      <p:ext uri="{BB962C8B-B14F-4D97-AF65-F5344CB8AC3E}">
        <p14:creationId xmlns:p14="http://schemas.microsoft.com/office/powerpoint/2010/main" val="388079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(Y)</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26</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3" name="Picture 2">
            <a:extLst>
              <a:ext uri="{FF2B5EF4-FFF2-40B4-BE49-F238E27FC236}">
                <a16:creationId xmlns:a16="http://schemas.microsoft.com/office/drawing/2014/main" id="{EB5D9A7B-A619-4870-B654-A78E1C18AC8D}"/>
              </a:ext>
            </a:extLst>
          </p:cNvPr>
          <p:cNvPicPr>
            <a:picLocks noChangeAspect="1"/>
          </p:cNvPicPr>
          <p:nvPr/>
        </p:nvPicPr>
        <p:blipFill>
          <a:blip r:embed="rId2"/>
          <a:stretch>
            <a:fillRect/>
          </a:stretch>
        </p:blipFill>
        <p:spPr>
          <a:xfrm>
            <a:off x="1294097" y="1866741"/>
            <a:ext cx="5016420" cy="749137"/>
          </a:xfrm>
          <a:prstGeom prst="rect">
            <a:avLst/>
          </a:prstGeom>
        </p:spPr>
      </p:pic>
      <p:pic>
        <p:nvPicPr>
          <p:cNvPr id="8" name="Picture 7">
            <a:extLst>
              <a:ext uri="{FF2B5EF4-FFF2-40B4-BE49-F238E27FC236}">
                <a16:creationId xmlns:a16="http://schemas.microsoft.com/office/drawing/2014/main" id="{8A54055F-F559-42C5-B1DA-A96A689AEE62}"/>
              </a:ext>
            </a:extLst>
          </p:cNvPr>
          <p:cNvPicPr>
            <a:picLocks noChangeAspect="1"/>
          </p:cNvPicPr>
          <p:nvPr/>
        </p:nvPicPr>
        <p:blipFill>
          <a:blip r:embed="rId3"/>
          <a:stretch>
            <a:fillRect/>
          </a:stretch>
        </p:blipFill>
        <p:spPr>
          <a:xfrm>
            <a:off x="6607171" y="4427061"/>
            <a:ext cx="4238307" cy="1875357"/>
          </a:xfrm>
          <a:prstGeom prst="rect">
            <a:avLst/>
          </a:prstGeom>
        </p:spPr>
      </p:pic>
      <p:pic>
        <p:nvPicPr>
          <p:cNvPr id="12" name="Picture 11" descr="A close up of a person&#10;&#10;Description generated with high confidence">
            <a:extLst>
              <a:ext uri="{FF2B5EF4-FFF2-40B4-BE49-F238E27FC236}">
                <a16:creationId xmlns:a16="http://schemas.microsoft.com/office/drawing/2014/main" id="{906C90A8-36DA-4695-808E-EFA600B7F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28" y="2453834"/>
            <a:ext cx="5380150" cy="3576577"/>
          </a:xfrm>
          <a:prstGeom prst="rect">
            <a:avLst/>
          </a:prstGeom>
        </p:spPr>
      </p:pic>
    </p:spTree>
    <p:extLst>
      <p:ext uri="{BB962C8B-B14F-4D97-AF65-F5344CB8AC3E}">
        <p14:creationId xmlns:p14="http://schemas.microsoft.com/office/powerpoint/2010/main" val="71756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E60C-5CD8-4693-A4EF-61FEAFF20EF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07A4466E-2533-4E49-A44A-1F7A96CE8288}"/>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E8F7CB9-09BE-486D-92E0-86D5C60B3034}"/>
              </a:ext>
            </a:extLst>
          </p:cNvPr>
          <p:cNvSpPr>
            <a:spLocks noGrp="1"/>
          </p:cNvSpPr>
          <p:nvPr>
            <p:ph type="sldNum" sz="quarter" idx="12"/>
          </p:nvPr>
        </p:nvSpPr>
        <p:spPr/>
        <p:txBody>
          <a:bodyPr/>
          <a:lstStyle/>
          <a:p>
            <a:fld id="{CF42BA20-F9F9-475C-A1FF-4CF8D7FA83FE}" type="slidenum">
              <a:rPr lang="en-US" smtClean="0"/>
              <a:t>27</a:t>
            </a:fld>
            <a:endParaRPr lang="en-US"/>
          </a:p>
        </p:txBody>
      </p:sp>
      <p:pic>
        <p:nvPicPr>
          <p:cNvPr id="7" name="Picture 6" descr="A picture containing sky, indoor, person&#10;&#10;Description generated with very high confidence">
            <a:extLst>
              <a:ext uri="{FF2B5EF4-FFF2-40B4-BE49-F238E27FC236}">
                <a16:creationId xmlns:a16="http://schemas.microsoft.com/office/drawing/2014/main" id="{1853E75B-4416-4CF7-8D99-4609A92F1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51" y="2063117"/>
            <a:ext cx="5727657" cy="2872778"/>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953CFF77-0E13-40C3-845C-C4D4B3F9A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293" y="2103201"/>
            <a:ext cx="6096000" cy="3057525"/>
          </a:xfrm>
          <a:prstGeom prst="rect">
            <a:avLst/>
          </a:prstGeom>
        </p:spPr>
      </p:pic>
      <p:sp>
        <p:nvSpPr>
          <p:cNvPr id="10" name="TextBox 9">
            <a:extLst>
              <a:ext uri="{FF2B5EF4-FFF2-40B4-BE49-F238E27FC236}">
                <a16:creationId xmlns:a16="http://schemas.microsoft.com/office/drawing/2014/main" id="{A61248B2-0EA5-4194-96AA-690DE5D8A2FC}"/>
              </a:ext>
            </a:extLst>
          </p:cNvPr>
          <p:cNvSpPr txBox="1"/>
          <p:nvPr/>
        </p:nvSpPr>
        <p:spPr>
          <a:xfrm>
            <a:off x="1660124" y="5160726"/>
            <a:ext cx="2673232" cy="369332"/>
          </a:xfrm>
          <a:prstGeom prst="rect">
            <a:avLst/>
          </a:prstGeom>
          <a:noFill/>
        </p:spPr>
        <p:txBody>
          <a:bodyPr wrap="none" rtlCol="0">
            <a:spAutoFit/>
          </a:bodyPr>
          <a:lstStyle/>
          <a:p>
            <a:r>
              <a:rPr lang="en-US" dirty="0"/>
              <a:t>Plot of the Trajectory in 2d</a:t>
            </a:r>
          </a:p>
        </p:txBody>
      </p:sp>
      <p:sp>
        <p:nvSpPr>
          <p:cNvPr id="11" name="TextBox 10">
            <a:extLst>
              <a:ext uri="{FF2B5EF4-FFF2-40B4-BE49-F238E27FC236}">
                <a16:creationId xmlns:a16="http://schemas.microsoft.com/office/drawing/2014/main" id="{8268DB9C-62C0-4F46-91AD-D4629CB04318}"/>
              </a:ext>
            </a:extLst>
          </p:cNvPr>
          <p:cNvSpPr txBox="1"/>
          <p:nvPr/>
        </p:nvSpPr>
        <p:spPr>
          <a:xfrm>
            <a:off x="7307801" y="5157235"/>
            <a:ext cx="2673232" cy="369332"/>
          </a:xfrm>
          <a:prstGeom prst="rect">
            <a:avLst/>
          </a:prstGeom>
          <a:noFill/>
        </p:spPr>
        <p:txBody>
          <a:bodyPr wrap="none" rtlCol="0">
            <a:spAutoFit/>
          </a:bodyPr>
          <a:lstStyle/>
          <a:p>
            <a:r>
              <a:rPr lang="en-US" dirty="0"/>
              <a:t>Plot of the Trajectory in 3d</a:t>
            </a:r>
          </a:p>
        </p:txBody>
      </p:sp>
    </p:spTree>
    <p:extLst>
      <p:ext uri="{BB962C8B-B14F-4D97-AF65-F5344CB8AC3E}">
        <p14:creationId xmlns:p14="http://schemas.microsoft.com/office/powerpoint/2010/main" val="313255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6FDE-58C5-4289-91CB-4ACB0BFDA55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83072C32-2562-4577-8269-5D4B5EFC6B4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98B2E7F-606D-4321-8FF7-DBC9F6F691F8}"/>
              </a:ext>
            </a:extLst>
          </p:cNvPr>
          <p:cNvSpPr>
            <a:spLocks noGrp="1"/>
          </p:cNvSpPr>
          <p:nvPr>
            <p:ph type="sldNum" sz="quarter" idx="12"/>
          </p:nvPr>
        </p:nvSpPr>
        <p:spPr/>
        <p:txBody>
          <a:bodyPr/>
          <a:lstStyle/>
          <a:p>
            <a:fld id="{CF42BA20-F9F9-475C-A1FF-4CF8D7FA83FE}" type="slidenum">
              <a:rPr lang="en-US" smtClean="0"/>
              <a:t>28</a:t>
            </a:fld>
            <a:endParaRPr lang="en-US"/>
          </a:p>
        </p:txBody>
      </p:sp>
      <p:pic>
        <p:nvPicPr>
          <p:cNvPr id="7" name="Picture 6">
            <a:extLst>
              <a:ext uri="{FF2B5EF4-FFF2-40B4-BE49-F238E27FC236}">
                <a16:creationId xmlns:a16="http://schemas.microsoft.com/office/drawing/2014/main" id="{5A0F9586-CD74-4EDE-97BB-BDFCEE47C024}"/>
              </a:ext>
            </a:extLst>
          </p:cNvPr>
          <p:cNvPicPr>
            <a:picLocks noChangeAspect="1"/>
          </p:cNvPicPr>
          <p:nvPr/>
        </p:nvPicPr>
        <p:blipFill>
          <a:blip r:embed="rId2"/>
          <a:stretch>
            <a:fillRect/>
          </a:stretch>
        </p:blipFill>
        <p:spPr>
          <a:xfrm>
            <a:off x="1763487" y="1874271"/>
            <a:ext cx="9097346" cy="4448602"/>
          </a:xfrm>
          <a:prstGeom prst="rect">
            <a:avLst/>
          </a:prstGeom>
        </p:spPr>
      </p:pic>
    </p:spTree>
    <p:extLst>
      <p:ext uri="{BB962C8B-B14F-4D97-AF65-F5344CB8AC3E}">
        <p14:creationId xmlns:p14="http://schemas.microsoft.com/office/powerpoint/2010/main" val="2890640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D59-CA3C-4E80-9F28-150328A7D41A}"/>
              </a:ext>
            </a:extLst>
          </p:cNvPr>
          <p:cNvSpPr>
            <a:spLocks noGrp="1"/>
          </p:cNvSpPr>
          <p:nvPr>
            <p:ph type="title"/>
          </p:nvPr>
        </p:nvSpPr>
        <p:spPr/>
        <p:txBody>
          <a:bodyPr/>
          <a:lstStyle/>
          <a:p>
            <a:r>
              <a:rPr lang="en-US" dirty="0"/>
              <a:t>To be Continued …</a:t>
            </a:r>
          </a:p>
        </p:txBody>
      </p:sp>
      <p:sp>
        <p:nvSpPr>
          <p:cNvPr id="4" name="Date Placeholder 3">
            <a:extLst>
              <a:ext uri="{FF2B5EF4-FFF2-40B4-BE49-F238E27FC236}">
                <a16:creationId xmlns:a16="http://schemas.microsoft.com/office/drawing/2014/main" id="{58D7A53C-939C-428B-8BE4-3EABD10235E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2223EF1D-8D89-4E4F-9C5B-715057B39B55}"/>
              </a:ext>
            </a:extLst>
          </p:cNvPr>
          <p:cNvSpPr>
            <a:spLocks noGrp="1"/>
          </p:cNvSpPr>
          <p:nvPr>
            <p:ph type="sldNum" sz="quarter" idx="12"/>
          </p:nvPr>
        </p:nvSpPr>
        <p:spPr/>
        <p:txBody>
          <a:bodyPr/>
          <a:lstStyle/>
          <a:p>
            <a:fld id="{CF42BA20-F9F9-475C-A1FF-4CF8D7FA83FE}" type="slidenum">
              <a:rPr lang="en-US" smtClean="0"/>
              <a:t>29</a:t>
            </a:fld>
            <a:endParaRPr lang="en-US"/>
          </a:p>
        </p:txBody>
      </p:sp>
    </p:spTree>
    <p:extLst>
      <p:ext uri="{BB962C8B-B14F-4D97-AF65-F5344CB8AC3E}">
        <p14:creationId xmlns:p14="http://schemas.microsoft.com/office/powerpoint/2010/main" val="236213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0D69-44C8-470A-BCBE-C3CD46E04747}"/>
              </a:ext>
            </a:extLst>
          </p:cNvPr>
          <p:cNvSpPr>
            <a:spLocks noGrp="1"/>
          </p:cNvSpPr>
          <p:nvPr>
            <p:ph type="title"/>
          </p:nvPr>
        </p:nvSpPr>
        <p:spPr>
          <a:xfrm>
            <a:off x="1076325" y="465137"/>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C2A2F5B1-83AB-4905-8DC8-585DC6B7047E}"/>
              </a:ext>
            </a:extLst>
          </p:cNvPr>
          <p:cNvSpPr>
            <a:spLocks noGrp="1"/>
          </p:cNvSpPr>
          <p:nvPr>
            <p:ph idx="1"/>
          </p:nvPr>
        </p:nvSpPr>
        <p:spPr>
          <a:xfrm>
            <a:off x="1190625" y="1790700"/>
            <a:ext cx="10515600" cy="4629150"/>
          </a:xfrm>
        </p:spPr>
        <p:txBody>
          <a:bodyPr>
            <a:normAutofit/>
          </a:bodyPr>
          <a:lstStyle/>
          <a:p>
            <a:pPr>
              <a:buFont typeface="Wingdings" panose="05000000000000000000" pitchFamily="2" charset="2"/>
              <a:buChar char="ü"/>
            </a:pPr>
            <a:r>
              <a:rPr lang="en-US" dirty="0"/>
              <a:t> Fuzzy PID Controller solves the problem of fixed gain</a:t>
            </a:r>
          </a:p>
          <a:p>
            <a:pPr>
              <a:buFont typeface="Wingdings" panose="05000000000000000000" pitchFamily="2" charset="2"/>
              <a:buChar char="ü"/>
            </a:pPr>
            <a:r>
              <a:rPr lang="en-US" dirty="0"/>
              <a:t> Fuzzy PID Controller is cheaper to develop</a:t>
            </a:r>
          </a:p>
          <a:p>
            <a:pPr>
              <a:buFont typeface="Wingdings" panose="05000000000000000000" pitchFamily="2" charset="2"/>
              <a:buChar char="ü"/>
            </a:pPr>
            <a:r>
              <a:rPr lang="en-US" dirty="0"/>
              <a:t> Fuzzy PID Controller covers a wider range of operating conditions </a:t>
            </a:r>
          </a:p>
          <a:p>
            <a:pPr>
              <a:buFont typeface="Wingdings" panose="05000000000000000000" pitchFamily="2" charset="2"/>
              <a:buChar char="ü"/>
            </a:pPr>
            <a:r>
              <a:rPr lang="en-US" dirty="0"/>
              <a:t> Fuzzy PID Controllers are more readily customizable</a:t>
            </a:r>
          </a:p>
          <a:p>
            <a:pPr>
              <a:buFont typeface="Wingdings" panose="05000000000000000000" pitchFamily="2" charset="2"/>
              <a:buChar char="ü"/>
            </a:pPr>
            <a:r>
              <a:rPr lang="en-US" dirty="0"/>
              <a:t> Fuzzy PID Controller is robust in terms of uncertainty </a:t>
            </a:r>
          </a:p>
          <a:p>
            <a:pPr marL="0" indent="0">
              <a:buNone/>
            </a:pPr>
            <a:endParaRPr lang="en-US" dirty="0"/>
          </a:p>
          <a:p>
            <a:pPr>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8507D134-CBEA-4B4F-B6F7-ECE211C800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75CCAC32-D6A5-4AF4-8315-FCF9AA75E7BF}"/>
              </a:ext>
            </a:extLst>
          </p:cNvPr>
          <p:cNvSpPr>
            <a:spLocks noGrp="1"/>
          </p:cNvSpPr>
          <p:nvPr>
            <p:ph type="sldNum" sz="quarter" idx="12"/>
          </p:nvPr>
        </p:nvSpPr>
        <p:spPr/>
        <p:txBody>
          <a:bodyPr/>
          <a:lstStyle/>
          <a:p>
            <a:fld id="{CF42BA20-F9F9-475C-A1FF-4CF8D7FA83FE}" type="slidenum">
              <a:rPr lang="en-US" smtClean="0"/>
              <a:t>3</a:t>
            </a:fld>
            <a:endParaRPr lang="en-US"/>
          </a:p>
        </p:txBody>
      </p:sp>
    </p:spTree>
    <p:extLst>
      <p:ext uri="{BB962C8B-B14F-4D97-AF65-F5344CB8AC3E}">
        <p14:creationId xmlns:p14="http://schemas.microsoft.com/office/powerpoint/2010/main" val="269711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44C-EE01-4810-8579-C90931D7136E}"/>
              </a:ext>
            </a:extLst>
          </p:cNvPr>
          <p:cNvSpPr>
            <a:spLocks noGrp="1"/>
          </p:cNvSpPr>
          <p:nvPr>
            <p:ph type="title"/>
          </p:nvPr>
        </p:nvSpPr>
        <p:spPr>
          <a:xfrm>
            <a:off x="1059180" y="277078"/>
            <a:ext cx="10058400" cy="1450757"/>
          </a:xfrm>
        </p:spPr>
        <p:txBody>
          <a:bodyPr/>
          <a:lstStyle/>
          <a:p>
            <a:r>
              <a:rPr lang="en-US" dirty="0"/>
              <a:t>Challenges</a:t>
            </a:r>
          </a:p>
        </p:txBody>
      </p:sp>
      <p:sp>
        <p:nvSpPr>
          <p:cNvPr id="3" name="Content Placeholder 2">
            <a:extLst>
              <a:ext uri="{FF2B5EF4-FFF2-40B4-BE49-F238E27FC236}">
                <a16:creationId xmlns:a16="http://schemas.microsoft.com/office/drawing/2014/main" id="{B7AF7F00-D27C-4231-B1B3-652CA61598BE}"/>
              </a:ext>
            </a:extLst>
          </p:cNvPr>
          <p:cNvSpPr>
            <a:spLocks noGrp="1"/>
          </p:cNvSpPr>
          <p:nvPr>
            <p:ph idx="1"/>
          </p:nvPr>
        </p:nvSpPr>
        <p:spPr>
          <a:xfrm>
            <a:off x="1190625" y="1806575"/>
            <a:ext cx="10572750" cy="4394200"/>
          </a:xfrm>
        </p:spPr>
        <p:txBody>
          <a:bodyPr/>
          <a:lstStyle/>
          <a:p>
            <a:pPr>
              <a:buFont typeface="Wingdings" panose="05000000000000000000" pitchFamily="2" charset="2"/>
              <a:buChar char="ü"/>
            </a:pPr>
            <a:r>
              <a:rPr lang="en-US" dirty="0">
                <a:solidFill>
                  <a:srgbClr val="00B050"/>
                </a:solidFill>
              </a:rPr>
              <a:t>Nonlinear system</a:t>
            </a:r>
          </a:p>
          <a:p>
            <a:pPr>
              <a:buFont typeface="Wingdings" panose="05000000000000000000" pitchFamily="2" charset="2"/>
              <a:buChar char="ü"/>
            </a:pPr>
            <a:r>
              <a:rPr lang="en-US" dirty="0">
                <a:solidFill>
                  <a:srgbClr val="00B050"/>
                </a:solidFill>
              </a:rPr>
              <a:t>Under actuated system</a:t>
            </a:r>
          </a:p>
          <a:p>
            <a:pPr>
              <a:buFont typeface="Wingdings" panose="05000000000000000000" pitchFamily="2" charset="2"/>
              <a:buChar char="ü"/>
            </a:pPr>
            <a:r>
              <a:rPr lang="en-US" dirty="0">
                <a:solidFill>
                  <a:srgbClr val="FF0000"/>
                </a:solidFill>
              </a:rPr>
              <a:t>Low on board processing capability</a:t>
            </a:r>
          </a:p>
          <a:p>
            <a:pPr>
              <a:buFont typeface="Wingdings" panose="05000000000000000000" pitchFamily="2" charset="2"/>
              <a:buChar char="ü"/>
            </a:pPr>
            <a:r>
              <a:rPr lang="en-US" dirty="0">
                <a:solidFill>
                  <a:srgbClr val="FF0000"/>
                </a:solidFill>
              </a:rPr>
              <a:t>Low operation time</a:t>
            </a:r>
          </a:p>
          <a:p>
            <a:pPr>
              <a:buFont typeface="Wingdings" panose="05000000000000000000" pitchFamily="2" charset="2"/>
              <a:buChar char="ü"/>
            </a:pPr>
            <a:r>
              <a:rPr lang="en-US" dirty="0">
                <a:solidFill>
                  <a:srgbClr val="FF0000"/>
                </a:solidFill>
              </a:rPr>
              <a:t>Low efficiency in power consumption</a:t>
            </a:r>
          </a:p>
          <a:p>
            <a:pPr marL="0" indent="0">
              <a:buNone/>
            </a:pPr>
            <a:endParaRPr lang="en-US" dirty="0">
              <a:solidFill>
                <a:srgbClr val="FF0000"/>
              </a:solidFill>
            </a:endParaRPr>
          </a:p>
        </p:txBody>
      </p:sp>
      <p:sp>
        <p:nvSpPr>
          <p:cNvPr id="4" name="Date Placeholder 3">
            <a:extLst>
              <a:ext uri="{FF2B5EF4-FFF2-40B4-BE49-F238E27FC236}">
                <a16:creationId xmlns:a16="http://schemas.microsoft.com/office/drawing/2014/main" id="{B1A98DF4-28CD-421C-A350-926F4D16872E}"/>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EFEACBA6-2E39-4D39-97CA-B82F42F35765}"/>
              </a:ext>
            </a:extLst>
          </p:cNvPr>
          <p:cNvSpPr>
            <a:spLocks noGrp="1"/>
          </p:cNvSpPr>
          <p:nvPr>
            <p:ph type="sldNum" sz="quarter" idx="12"/>
          </p:nvPr>
        </p:nvSpPr>
        <p:spPr/>
        <p:txBody>
          <a:bodyPr/>
          <a:lstStyle/>
          <a:p>
            <a:fld id="{CF42BA20-F9F9-475C-A1FF-4CF8D7FA83FE}" type="slidenum">
              <a:rPr lang="en-US" smtClean="0"/>
              <a:t>4</a:t>
            </a:fld>
            <a:endParaRPr lang="en-US"/>
          </a:p>
        </p:txBody>
      </p:sp>
    </p:spTree>
    <p:extLst>
      <p:ext uri="{BB962C8B-B14F-4D97-AF65-F5344CB8AC3E}">
        <p14:creationId xmlns:p14="http://schemas.microsoft.com/office/powerpoint/2010/main" val="276475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EAA-4E5A-48D3-9B2F-26B97E351E40}"/>
              </a:ext>
            </a:extLst>
          </p:cNvPr>
          <p:cNvSpPr>
            <a:spLocks noGrp="1"/>
          </p:cNvSpPr>
          <p:nvPr>
            <p:ph type="title"/>
          </p:nvPr>
        </p:nvSpPr>
        <p:spPr/>
        <p:txBody>
          <a:bodyPr/>
          <a:lstStyle/>
          <a:p>
            <a:r>
              <a:rPr lang="en-US" dirty="0"/>
              <a:t>Mathematical modeling of quadrotor</a:t>
            </a:r>
          </a:p>
        </p:txBody>
      </p:sp>
      <p:pic>
        <p:nvPicPr>
          <p:cNvPr id="5" name="Content Placeholder 4">
            <a:extLst>
              <a:ext uri="{FF2B5EF4-FFF2-40B4-BE49-F238E27FC236}">
                <a16:creationId xmlns:a16="http://schemas.microsoft.com/office/drawing/2014/main" id="{C9FAE3D1-0820-426A-9210-151B3DB40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548" y="1803915"/>
            <a:ext cx="5413046" cy="4415856"/>
          </a:xfrm>
        </p:spPr>
      </p:pic>
      <p:sp>
        <p:nvSpPr>
          <p:cNvPr id="6" name="TextBox 5">
            <a:extLst>
              <a:ext uri="{FF2B5EF4-FFF2-40B4-BE49-F238E27FC236}">
                <a16:creationId xmlns:a16="http://schemas.microsoft.com/office/drawing/2014/main" id="{523DF1DB-EA00-4F8F-A808-6F5A8F49B864}"/>
              </a:ext>
            </a:extLst>
          </p:cNvPr>
          <p:cNvSpPr txBox="1"/>
          <p:nvPr/>
        </p:nvSpPr>
        <p:spPr>
          <a:xfrm>
            <a:off x="4546802" y="5916994"/>
            <a:ext cx="2471189" cy="369332"/>
          </a:xfrm>
          <a:prstGeom prst="rect">
            <a:avLst/>
          </a:prstGeom>
          <a:noFill/>
        </p:spPr>
        <p:txBody>
          <a:bodyPr wrap="none" rtlCol="0">
            <a:spAutoFit/>
          </a:bodyPr>
          <a:lstStyle/>
          <a:p>
            <a:r>
              <a:rPr lang="en-US" dirty="0"/>
              <a:t>Structure of a quadrotor</a:t>
            </a:r>
          </a:p>
        </p:txBody>
      </p:sp>
      <p:sp>
        <p:nvSpPr>
          <p:cNvPr id="3" name="Date Placeholder 2">
            <a:extLst>
              <a:ext uri="{FF2B5EF4-FFF2-40B4-BE49-F238E27FC236}">
                <a16:creationId xmlns:a16="http://schemas.microsoft.com/office/drawing/2014/main" id="{24A7A5AE-C71A-4E28-87DE-9C299B81460C}"/>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B3B863B8-44FD-411B-BA7A-3D614FEA00CF}"/>
              </a:ext>
            </a:extLst>
          </p:cNvPr>
          <p:cNvSpPr>
            <a:spLocks noGrp="1"/>
          </p:cNvSpPr>
          <p:nvPr>
            <p:ph type="sldNum" sz="quarter" idx="12"/>
          </p:nvPr>
        </p:nvSpPr>
        <p:spPr/>
        <p:txBody>
          <a:bodyPr/>
          <a:lstStyle/>
          <a:p>
            <a:fld id="{CF42BA20-F9F9-475C-A1FF-4CF8D7FA83FE}" type="slidenum">
              <a:rPr lang="en-US" smtClean="0"/>
              <a:t>5</a:t>
            </a:fld>
            <a:endParaRPr lang="en-US"/>
          </a:p>
        </p:txBody>
      </p:sp>
      <p:sp>
        <p:nvSpPr>
          <p:cNvPr id="7" name="TextBox 6">
            <a:extLst>
              <a:ext uri="{FF2B5EF4-FFF2-40B4-BE49-F238E27FC236}">
                <a16:creationId xmlns:a16="http://schemas.microsoft.com/office/drawing/2014/main" id="{55EA2CEB-C30B-46D1-AA3D-A78CC2BC66C8}"/>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92029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D981-DE79-4B28-BDC5-91F19660F12D}"/>
              </a:ext>
            </a:extLst>
          </p:cNvPr>
          <p:cNvSpPr>
            <a:spLocks noGrp="1"/>
          </p:cNvSpPr>
          <p:nvPr>
            <p:ph type="title"/>
          </p:nvPr>
        </p:nvSpPr>
        <p:spPr>
          <a:xfrm>
            <a:off x="1114425" y="793750"/>
            <a:ext cx="10515600" cy="930275"/>
          </a:xfrm>
        </p:spPr>
        <p:txBody>
          <a:bodyPr/>
          <a:lstStyle/>
          <a:p>
            <a:r>
              <a:rPr lang="en-US" dirty="0"/>
              <a:t>Cont.</a:t>
            </a:r>
          </a:p>
        </p:txBody>
      </p:sp>
      <p:pic>
        <p:nvPicPr>
          <p:cNvPr id="4" name="Picture 3">
            <a:extLst>
              <a:ext uri="{FF2B5EF4-FFF2-40B4-BE49-F238E27FC236}">
                <a16:creationId xmlns:a16="http://schemas.microsoft.com/office/drawing/2014/main" id="{BECB9AE0-85B9-4D33-A841-698ADF161BE2}"/>
              </a:ext>
            </a:extLst>
          </p:cNvPr>
          <p:cNvPicPr>
            <a:picLocks noChangeAspect="1"/>
          </p:cNvPicPr>
          <p:nvPr/>
        </p:nvPicPr>
        <p:blipFill>
          <a:blip r:embed="rId2"/>
          <a:stretch>
            <a:fillRect/>
          </a:stretch>
        </p:blipFill>
        <p:spPr>
          <a:xfrm>
            <a:off x="1114425" y="1887939"/>
            <a:ext cx="3019425" cy="2943225"/>
          </a:xfrm>
          <a:prstGeom prst="rect">
            <a:avLst/>
          </a:prstGeom>
        </p:spPr>
      </p:pic>
      <p:pic>
        <p:nvPicPr>
          <p:cNvPr id="5" name="Picture 4">
            <a:extLst>
              <a:ext uri="{FF2B5EF4-FFF2-40B4-BE49-F238E27FC236}">
                <a16:creationId xmlns:a16="http://schemas.microsoft.com/office/drawing/2014/main" id="{450DC936-94CB-47CE-9F34-E8CBFFDA3992}"/>
              </a:ext>
            </a:extLst>
          </p:cNvPr>
          <p:cNvPicPr>
            <a:picLocks noChangeAspect="1"/>
          </p:cNvPicPr>
          <p:nvPr/>
        </p:nvPicPr>
        <p:blipFill>
          <a:blip r:embed="rId3"/>
          <a:stretch>
            <a:fillRect/>
          </a:stretch>
        </p:blipFill>
        <p:spPr>
          <a:xfrm>
            <a:off x="1491023" y="4995078"/>
            <a:ext cx="2867025" cy="428625"/>
          </a:xfrm>
          <a:prstGeom prst="rect">
            <a:avLst/>
          </a:prstGeom>
        </p:spPr>
      </p:pic>
      <p:pic>
        <p:nvPicPr>
          <p:cNvPr id="6" name="Picture 5">
            <a:extLst>
              <a:ext uri="{FF2B5EF4-FFF2-40B4-BE49-F238E27FC236}">
                <a16:creationId xmlns:a16="http://schemas.microsoft.com/office/drawing/2014/main" id="{C174B634-E979-4BF9-9F15-F803EA1509AB}"/>
              </a:ext>
            </a:extLst>
          </p:cNvPr>
          <p:cNvPicPr>
            <a:picLocks noChangeAspect="1"/>
          </p:cNvPicPr>
          <p:nvPr/>
        </p:nvPicPr>
        <p:blipFill>
          <a:blip r:embed="rId4"/>
          <a:stretch>
            <a:fillRect/>
          </a:stretch>
        </p:blipFill>
        <p:spPr>
          <a:xfrm>
            <a:off x="1236683" y="5423703"/>
            <a:ext cx="1847850" cy="723900"/>
          </a:xfrm>
          <a:prstGeom prst="rect">
            <a:avLst/>
          </a:prstGeom>
        </p:spPr>
      </p:pic>
      <p:pic>
        <p:nvPicPr>
          <p:cNvPr id="7" name="Picture 6">
            <a:extLst>
              <a:ext uri="{FF2B5EF4-FFF2-40B4-BE49-F238E27FC236}">
                <a16:creationId xmlns:a16="http://schemas.microsoft.com/office/drawing/2014/main" id="{0B49096E-BD4D-4E1E-9198-9D70F0E8AD28}"/>
              </a:ext>
            </a:extLst>
          </p:cNvPr>
          <p:cNvPicPr>
            <a:picLocks noChangeAspect="1"/>
          </p:cNvPicPr>
          <p:nvPr/>
        </p:nvPicPr>
        <p:blipFill>
          <a:blip r:embed="rId5"/>
          <a:stretch>
            <a:fillRect/>
          </a:stretch>
        </p:blipFill>
        <p:spPr>
          <a:xfrm>
            <a:off x="4651515" y="2039794"/>
            <a:ext cx="5564412" cy="1583081"/>
          </a:xfrm>
          <a:prstGeom prst="rect">
            <a:avLst/>
          </a:prstGeom>
        </p:spPr>
      </p:pic>
      <p:pic>
        <p:nvPicPr>
          <p:cNvPr id="8" name="Picture 7">
            <a:extLst>
              <a:ext uri="{FF2B5EF4-FFF2-40B4-BE49-F238E27FC236}">
                <a16:creationId xmlns:a16="http://schemas.microsoft.com/office/drawing/2014/main" id="{35F1F1B2-B370-4ACC-B254-21527470EEA9}"/>
              </a:ext>
            </a:extLst>
          </p:cNvPr>
          <p:cNvPicPr>
            <a:picLocks noChangeAspect="1"/>
          </p:cNvPicPr>
          <p:nvPr/>
        </p:nvPicPr>
        <p:blipFill>
          <a:blip r:embed="rId6"/>
          <a:stretch>
            <a:fillRect/>
          </a:stretch>
        </p:blipFill>
        <p:spPr>
          <a:xfrm>
            <a:off x="4771182" y="3662340"/>
            <a:ext cx="2289376" cy="276304"/>
          </a:xfrm>
          <a:prstGeom prst="rect">
            <a:avLst/>
          </a:prstGeom>
        </p:spPr>
      </p:pic>
      <p:pic>
        <p:nvPicPr>
          <p:cNvPr id="9" name="Picture 8">
            <a:extLst>
              <a:ext uri="{FF2B5EF4-FFF2-40B4-BE49-F238E27FC236}">
                <a16:creationId xmlns:a16="http://schemas.microsoft.com/office/drawing/2014/main" id="{93ADA030-B720-49E2-8CB3-55BBAFDFF4B9}"/>
              </a:ext>
            </a:extLst>
          </p:cNvPr>
          <p:cNvPicPr>
            <a:picLocks noChangeAspect="1"/>
          </p:cNvPicPr>
          <p:nvPr/>
        </p:nvPicPr>
        <p:blipFill>
          <a:blip r:embed="rId7"/>
          <a:stretch>
            <a:fillRect/>
          </a:stretch>
        </p:blipFill>
        <p:spPr>
          <a:xfrm>
            <a:off x="7142183" y="3655376"/>
            <a:ext cx="4667250" cy="266700"/>
          </a:xfrm>
          <a:prstGeom prst="rect">
            <a:avLst/>
          </a:prstGeom>
        </p:spPr>
      </p:pic>
      <p:sp>
        <p:nvSpPr>
          <p:cNvPr id="3" name="Date Placeholder 2">
            <a:extLst>
              <a:ext uri="{FF2B5EF4-FFF2-40B4-BE49-F238E27FC236}">
                <a16:creationId xmlns:a16="http://schemas.microsoft.com/office/drawing/2014/main" id="{C0464C0A-A6C1-47A3-8E59-4193DC6E7C65}"/>
              </a:ext>
            </a:extLst>
          </p:cNvPr>
          <p:cNvSpPr>
            <a:spLocks noGrp="1"/>
          </p:cNvSpPr>
          <p:nvPr>
            <p:ph type="dt" sz="half" idx="10"/>
          </p:nvPr>
        </p:nvSpPr>
        <p:spPr/>
        <p:txBody>
          <a:bodyPr/>
          <a:lstStyle/>
          <a:p>
            <a:r>
              <a:rPr lang="en-US"/>
              <a:t>11/7/2017</a:t>
            </a:r>
          </a:p>
        </p:txBody>
      </p:sp>
      <p:sp>
        <p:nvSpPr>
          <p:cNvPr id="10" name="Slide Number Placeholder 9">
            <a:extLst>
              <a:ext uri="{FF2B5EF4-FFF2-40B4-BE49-F238E27FC236}">
                <a16:creationId xmlns:a16="http://schemas.microsoft.com/office/drawing/2014/main" id="{D20857B5-E87F-4768-B511-F55557AFFD59}"/>
              </a:ext>
            </a:extLst>
          </p:cNvPr>
          <p:cNvSpPr>
            <a:spLocks noGrp="1"/>
          </p:cNvSpPr>
          <p:nvPr>
            <p:ph type="sldNum" sz="quarter" idx="12"/>
          </p:nvPr>
        </p:nvSpPr>
        <p:spPr/>
        <p:txBody>
          <a:bodyPr/>
          <a:lstStyle/>
          <a:p>
            <a:fld id="{CF42BA20-F9F9-475C-A1FF-4CF8D7FA83FE}" type="slidenum">
              <a:rPr lang="en-US" smtClean="0"/>
              <a:t>6</a:t>
            </a:fld>
            <a:endParaRPr lang="en-US"/>
          </a:p>
        </p:txBody>
      </p:sp>
      <p:sp>
        <p:nvSpPr>
          <p:cNvPr id="11" name="TextBox 10">
            <a:extLst>
              <a:ext uri="{FF2B5EF4-FFF2-40B4-BE49-F238E27FC236}">
                <a16:creationId xmlns:a16="http://schemas.microsoft.com/office/drawing/2014/main" id="{1A3FF880-1C2A-4106-BEE7-B8C5AE3D1BD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8473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FBC-70AA-423D-AF92-3CBE98DBBD12}"/>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600352E2-5A75-4BE8-BE5F-63CEC693B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365" y="1864683"/>
            <a:ext cx="4225049" cy="3691165"/>
          </a:xfrm>
        </p:spPr>
      </p:pic>
      <p:pic>
        <p:nvPicPr>
          <p:cNvPr id="7" name="Picture 6">
            <a:extLst>
              <a:ext uri="{FF2B5EF4-FFF2-40B4-BE49-F238E27FC236}">
                <a16:creationId xmlns:a16="http://schemas.microsoft.com/office/drawing/2014/main" id="{50D036E6-1F19-4BEC-A9E2-79888BB82BED}"/>
              </a:ext>
            </a:extLst>
          </p:cNvPr>
          <p:cNvPicPr>
            <a:picLocks noChangeAspect="1"/>
          </p:cNvPicPr>
          <p:nvPr/>
        </p:nvPicPr>
        <p:blipFill>
          <a:blip r:embed="rId3"/>
          <a:stretch>
            <a:fillRect/>
          </a:stretch>
        </p:blipFill>
        <p:spPr>
          <a:xfrm>
            <a:off x="1216114" y="5683171"/>
            <a:ext cx="4305300" cy="257175"/>
          </a:xfrm>
          <a:prstGeom prst="rect">
            <a:avLst/>
          </a:prstGeom>
        </p:spPr>
      </p:pic>
      <p:pic>
        <p:nvPicPr>
          <p:cNvPr id="8" name="Picture 7">
            <a:extLst>
              <a:ext uri="{FF2B5EF4-FFF2-40B4-BE49-F238E27FC236}">
                <a16:creationId xmlns:a16="http://schemas.microsoft.com/office/drawing/2014/main" id="{E88450CA-BD09-46CB-99CD-A35C414AF6D5}"/>
              </a:ext>
            </a:extLst>
          </p:cNvPr>
          <p:cNvPicPr>
            <a:picLocks noChangeAspect="1"/>
          </p:cNvPicPr>
          <p:nvPr/>
        </p:nvPicPr>
        <p:blipFill>
          <a:blip r:embed="rId4"/>
          <a:stretch>
            <a:fillRect/>
          </a:stretch>
        </p:blipFill>
        <p:spPr>
          <a:xfrm>
            <a:off x="1216114" y="5940346"/>
            <a:ext cx="2609850" cy="228600"/>
          </a:xfrm>
          <a:prstGeom prst="rect">
            <a:avLst/>
          </a:prstGeom>
        </p:spPr>
      </p:pic>
      <p:pic>
        <p:nvPicPr>
          <p:cNvPr id="9" name="Picture 8">
            <a:extLst>
              <a:ext uri="{FF2B5EF4-FFF2-40B4-BE49-F238E27FC236}">
                <a16:creationId xmlns:a16="http://schemas.microsoft.com/office/drawing/2014/main" id="{506663D3-1943-425E-973B-427946705450}"/>
              </a:ext>
            </a:extLst>
          </p:cNvPr>
          <p:cNvPicPr>
            <a:picLocks noChangeAspect="1"/>
          </p:cNvPicPr>
          <p:nvPr/>
        </p:nvPicPr>
        <p:blipFill>
          <a:blip r:embed="rId5"/>
          <a:stretch>
            <a:fillRect/>
          </a:stretch>
        </p:blipFill>
        <p:spPr>
          <a:xfrm>
            <a:off x="6843912" y="2005776"/>
            <a:ext cx="1558248" cy="1003641"/>
          </a:xfrm>
          <a:prstGeom prst="rect">
            <a:avLst/>
          </a:prstGeom>
        </p:spPr>
      </p:pic>
      <p:pic>
        <p:nvPicPr>
          <p:cNvPr id="10" name="Picture 9">
            <a:extLst>
              <a:ext uri="{FF2B5EF4-FFF2-40B4-BE49-F238E27FC236}">
                <a16:creationId xmlns:a16="http://schemas.microsoft.com/office/drawing/2014/main" id="{BB4785EC-AA08-4D42-A7C3-39C27126EC28}"/>
              </a:ext>
            </a:extLst>
          </p:cNvPr>
          <p:cNvPicPr>
            <a:picLocks noChangeAspect="1"/>
          </p:cNvPicPr>
          <p:nvPr/>
        </p:nvPicPr>
        <p:blipFill>
          <a:blip r:embed="rId6"/>
          <a:stretch>
            <a:fillRect/>
          </a:stretch>
        </p:blipFill>
        <p:spPr>
          <a:xfrm>
            <a:off x="6126480" y="3152264"/>
            <a:ext cx="4277382" cy="1280839"/>
          </a:xfrm>
          <a:prstGeom prst="rect">
            <a:avLst/>
          </a:prstGeom>
        </p:spPr>
      </p:pic>
      <p:sp>
        <p:nvSpPr>
          <p:cNvPr id="3" name="Date Placeholder 2">
            <a:extLst>
              <a:ext uri="{FF2B5EF4-FFF2-40B4-BE49-F238E27FC236}">
                <a16:creationId xmlns:a16="http://schemas.microsoft.com/office/drawing/2014/main" id="{270FF89C-1171-44C7-A7C7-511125C3236B}"/>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6C864038-5EF4-43E4-9178-E29ED844E16C}"/>
              </a:ext>
            </a:extLst>
          </p:cNvPr>
          <p:cNvSpPr>
            <a:spLocks noGrp="1"/>
          </p:cNvSpPr>
          <p:nvPr>
            <p:ph type="sldNum" sz="quarter" idx="12"/>
          </p:nvPr>
        </p:nvSpPr>
        <p:spPr/>
        <p:txBody>
          <a:bodyPr/>
          <a:lstStyle/>
          <a:p>
            <a:fld id="{CF42BA20-F9F9-475C-A1FF-4CF8D7FA83FE}" type="slidenum">
              <a:rPr lang="en-US" smtClean="0"/>
              <a:t>7</a:t>
            </a:fld>
            <a:endParaRPr lang="en-US"/>
          </a:p>
        </p:txBody>
      </p:sp>
      <p:sp>
        <p:nvSpPr>
          <p:cNvPr id="11" name="TextBox 10">
            <a:extLst>
              <a:ext uri="{FF2B5EF4-FFF2-40B4-BE49-F238E27FC236}">
                <a16:creationId xmlns:a16="http://schemas.microsoft.com/office/drawing/2014/main" id="{E23029D3-2087-445A-9CAB-7A5D2C154ADF}"/>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22883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90B-9D8D-4F7F-95A8-CFEA0B80E62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880CBD-AE82-4554-8F69-286F92D51DFB}"/>
              </a:ext>
            </a:extLst>
          </p:cNvPr>
          <p:cNvSpPr>
            <a:spLocks noGrp="1"/>
          </p:cNvSpPr>
          <p:nvPr>
            <p:ph idx="1"/>
          </p:nvPr>
        </p:nvSpPr>
        <p:spPr/>
        <p:txBody>
          <a:bodyPr/>
          <a:lstStyle/>
          <a:p>
            <a:r>
              <a:rPr lang="en-US" b="1" u="sng" dirty="0"/>
              <a:t>Dynamic Model:</a:t>
            </a:r>
            <a:r>
              <a:rPr lang="en-US" dirty="0"/>
              <a:t> The dynamics model is composed of the rotational and translational motions. The rotational motion is fully actuated, while the translational motion is underactuated. In the body coordinate system, the rotational motion equations are derived according to the law of momentum theorem and gyroscopic effect of quadrotor, and they are given by,</a:t>
            </a:r>
          </a:p>
        </p:txBody>
      </p:sp>
      <p:pic>
        <p:nvPicPr>
          <p:cNvPr id="4" name="Picture 3">
            <a:extLst>
              <a:ext uri="{FF2B5EF4-FFF2-40B4-BE49-F238E27FC236}">
                <a16:creationId xmlns:a16="http://schemas.microsoft.com/office/drawing/2014/main" id="{93B4731C-0397-4E8F-8A55-F39272A2F445}"/>
              </a:ext>
            </a:extLst>
          </p:cNvPr>
          <p:cNvPicPr>
            <a:picLocks noChangeAspect="1"/>
          </p:cNvPicPr>
          <p:nvPr/>
        </p:nvPicPr>
        <p:blipFill>
          <a:blip r:embed="rId2"/>
          <a:stretch>
            <a:fillRect/>
          </a:stretch>
        </p:blipFill>
        <p:spPr>
          <a:xfrm>
            <a:off x="4269964" y="3081217"/>
            <a:ext cx="3713031" cy="437487"/>
          </a:xfrm>
          <a:prstGeom prst="rect">
            <a:avLst/>
          </a:prstGeom>
        </p:spPr>
      </p:pic>
      <p:pic>
        <p:nvPicPr>
          <p:cNvPr id="5" name="Picture 4">
            <a:extLst>
              <a:ext uri="{FF2B5EF4-FFF2-40B4-BE49-F238E27FC236}">
                <a16:creationId xmlns:a16="http://schemas.microsoft.com/office/drawing/2014/main" id="{F613FE18-5B61-4D11-B26D-CC481D74EA3C}"/>
              </a:ext>
            </a:extLst>
          </p:cNvPr>
          <p:cNvPicPr>
            <a:picLocks noChangeAspect="1"/>
          </p:cNvPicPr>
          <p:nvPr/>
        </p:nvPicPr>
        <p:blipFill>
          <a:blip r:embed="rId3"/>
          <a:stretch>
            <a:fillRect/>
          </a:stretch>
        </p:blipFill>
        <p:spPr>
          <a:xfrm>
            <a:off x="5069204" y="3518704"/>
            <a:ext cx="1057275" cy="828675"/>
          </a:xfrm>
          <a:prstGeom prst="rect">
            <a:avLst/>
          </a:prstGeom>
        </p:spPr>
      </p:pic>
      <p:pic>
        <p:nvPicPr>
          <p:cNvPr id="7" name="Picture 6">
            <a:extLst>
              <a:ext uri="{FF2B5EF4-FFF2-40B4-BE49-F238E27FC236}">
                <a16:creationId xmlns:a16="http://schemas.microsoft.com/office/drawing/2014/main" id="{52BFC61B-51A7-4243-A9C0-8D6A24FC6CE0}"/>
              </a:ext>
            </a:extLst>
          </p:cNvPr>
          <p:cNvPicPr>
            <a:picLocks noChangeAspect="1"/>
          </p:cNvPicPr>
          <p:nvPr/>
        </p:nvPicPr>
        <p:blipFill>
          <a:blip r:embed="rId4"/>
          <a:stretch>
            <a:fillRect/>
          </a:stretch>
        </p:blipFill>
        <p:spPr>
          <a:xfrm>
            <a:off x="4118477" y="4336690"/>
            <a:ext cx="4695825" cy="238125"/>
          </a:xfrm>
          <a:prstGeom prst="rect">
            <a:avLst/>
          </a:prstGeom>
        </p:spPr>
      </p:pic>
      <p:pic>
        <p:nvPicPr>
          <p:cNvPr id="8" name="Picture 7">
            <a:extLst>
              <a:ext uri="{FF2B5EF4-FFF2-40B4-BE49-F238E27FC236}">
                <a16:creationId xmlns:a16="http://schemas.microsoft.com/office/drawing/2014/main" id="{F42409D7-EB88-4159-B04B-1678B6432B48}"/>
              </a:ext>
            </a:extLst>
          </p:cNvPr>
          <p:cNvPicPr>
            <a:picLocks noChangeAspect="1"/>
          </p:cNvPicPr>
          <p:nvPr/>
        </p:nvPicPr>
        <p:blipFill>
          <a:blip r:embed="rId5"/>
          <a:stretch>
            <a:fillRect/>
          </a:stretch>
        </p:blipFill>
        <p:spPr>
          <a:xfrm>
            <a:off x="1166477" y="4741214"/>
            <a:ext cx="2952000" cy="1097400"/>
          </a:xfrm>
          <a:prstGeom prst="rect">
            <a:avLst/>
          </a:prstGeom>
        </p:spPr>
      </p:pic>
      <p:pic>
        <p:nvPicPr>
          <p:cNvPr id="9" name="Picture 8">
            <a:extLst>
              <a:ext uri="{FF2B5EF4-FFF2-40B4-BE49-F238E27FC236}">
                <a16:creationId xmlns:a16="http://schemas.microsoft.com/office/drawing/2014/main" id="{3FB7B49F-5EF8-494F-AFA1-0BE5881F002E}"/>
              </a:ext>
            </a:extLst>
          </p:cNvPr>
          <p:cNvPicPr>
            <a:picLocks noChangeAspect="1"/>
          </p:cNvPicPr>
          <p:nvPr/>
        </p:nvPicPr>
        <p:blipFill>
          <a:blip r:embed="rId6"/>
          <a:stretch>
            <a:fillRect/>
          </a:stretch>
        </p:blipFill>
        <p:spPr>
          <a:xfrm>
            <a:off x="4497703" y="5051789"/>
            <a:ext cx="2200275" cy="476250"/>
          </a:xfrm>
          <a:prstGeom prst="rect">
            <a:avLst/>
          </a:prstGeom>
        </p:spPr>
      </p:pic>
      <p:pic>
        <p:nvPicPr>
          <p:cNvPr id="10" name="Picture 9">
            <a:extLst>
              <a:ext uri="{FF2B5EF4-FFF2-40B4-BE49-F238E27FC236}">
                <a16:creationId xmlns:a16="http://schemas.microsoft.com/office/drawing/2014/main" id="{6A07FAFA-7D2F-4223-9AD7-3E1EF6586960}"/>
              </a:ext>
            </a:extLst>
          </p:cNvPr>
          <p:cNvPicPr>
            <a:picLocks noChangeAspect="1"/>
          </p:cNvPicPr>
          <p:nvPr/>
        </p:nvPicPr>
        <p:blipFill>
          <a:blip r:embed="rId7"/>
          <a:stretch>
            <a:fillRect/>
          </a:stretch>
        </p:blipFill>
        <p:spPr>
          <a:xfrm>
            <a:off x="7077204" y="4871019"/>
            <a:ext cx="3057525" cy="1009650"/>
          </a:xfrm>
          <a:prstGeom prst="rect">
            <a:avLst/>
          </a:prstGeom>
        </p:spPr>
      </p:pic>
      <p:sp>
        <p:nvSpPr>
          <p:cNvPr id="6" name="Date Placeholder 5">
            <a:extLst>
              <a:ext uri="{FF2B5EF4-FFF2-40B4-BE49-F238E27FC236}">
                <a16:creationId xmlns:a16="http://schemas.microsoft.com/office/drawing/2014/main" id="{57BB7DE5-79BF-4D87-AE40-B55C1529F301}"/>
              </a:ext>
            </a:extLst>
          </p:cNvPr>
          <p:cNvSpPr>
            <a:spLocks noGrp="1"/>
          </p:cNvSpPr>
          <p:nvPr>
            <p:ph type="dt" sz="half" idx="10"/>
          </p:nvPr>
        </p:nvSpPr>
        <p:spPr/>
        <p:txBody>
          <a:bodyPr/>
          <a:lstStyle/>
          <a:p>
            <a:r>
              <a:rPr lang="en-US"/>
              <a:t>11/7/2017</a:t>
            </a:r>
          </a:p>
        </p:txBody>
      </p:sp>
      <p:sp>
        <p:nvSpPr>
          <p:cNvPr id="11" name="Slide Number Placeholder 10">
            <a:extLst>
              <a:ext uri="{FF2B5EF4-FFF2-40B4-BE49-F238E27FC236}">
                <a16:creationId xmlns:a16="http://schemas.microsoft.com/office/drawing/2014/main" id="{028D202C-C487-48C5-8319-2673D6F2CD81}"/>
              </a:ext>
            </a:extLst>
          </p:cNvPr>
          <p:cNvSpPr>
            <a:spLocks noGrp="1"/>
          </p:cNvSpPr>
          <p:nvPr>
            <p:ph type="sldNum" sz="quarter" idx="12"/>
          </p:nvPr>
        </p:nvSpPr>
        <p:spPr/>
        <p:txBody>
          <a:bodyPr/>
          <a:lstStyle/>
          <a:p>
            <a:fld id="{CF42BA20-F9F9-475C-A1FF-4CF8D7FA83FE}" type="slidenum">
              <a:rPr lang="en-US" smtClean="0"/>
              <a:t>8</a:t>
            </a:fld>
            <a:endParaRPr lang="en-US"/>
          </a:p>
        </p:txBody>
      </p:sp>
      <p:sp>
        <p:nvSpPr>
          <p:cNvPr id="12" name="TextBox 11">
            <a:extLst>
              <a:ext uri="{FF2B5EF4-FFF2-40B4-BE49-F238E27FC236}">
                <a16:creationId xmlns:a16="http://schemas.microsoft.com/office/drawing/2014/main" id="{54CB0099-E005-45B6-8867-B518DBFE34B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401873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2CED-9FF6-49BD-9DEC-8924A1A0228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B30DCE3-AD14-449E-A488-6A3F245DC6C9}"/>
              </a:ext>
            </a:extLst>
          </p:cNvPr>
          <p:cNvSpPr>
            <a:spLocks noGrp="1"/>
          </p:cNvSpPr>
          <p:nvPr>
            <p:ph idx="1"/>
          </p:nvPr>
        </p:nvSpPr>
        <p:spPr/>
        <p:txBody>
          <a:bodyPr/>
          <a:lstStyle/>
          <a:p>
            <a:r>
              <a:rPr lang="en-US" b="1" u="sng" dirty="0"/>
              <a:t>The Motion Equations of Quadrotor:</a:t>
            </a:r>
          </a:p>
          <a:p>
            <a:endParaRPr lang="en-US" b="1" u="sng" dirty="0"/>
          </a:p>
        </p:txBody>
      </p:sp>
      <p:pic>
        <p:nvPicPr>
          <p:cNvPr id="4" name="Picture 3">
            <a:extLst>
              <a:ext uri="{FF2B5EF4-FFF2-40B4-BE49-F238E27FC236}">
                <a16:creationId xmlns:a16="http://schemas.microsoft.com/office/drawing/2014/main" id="{97E3BB14-4CE3-4017-AEDC-A511E6EB9E0B}"/>
              </a:ext>
            </a:extLst>
          </p:cNvPr>
          <p:cNvPicPr>
            <a:picLocks noChangeAspect="1"/>
          </p:cNvPicPr>
          <p:nvPr/>
        </p:nvPicPr>
        <p:blipFill>
          <a:blip r:embed="rId2"/>
          <a:stretch>
            <a:fillRect/>
          </a:stretch>
        </p:blipFill>
        <p:spPr>
          <a:xfrm>
            <a:off x="1097280" y="2158251"/>
            <a:ext cx="3876675" cy="4029075"/>
          </a:xfrm>
          <a:prstGeom prst="rect">
            <a:avLst/>
          </a:prstGeom>
        </p:spPr>
      </p:pic>
      <p:pic>
        <p:nvPicPr>
          <p:cNvPr id="5" name="Picture 4">
            <a:extLst>
              <a:ext uri="{FF2B5EF4-FFF2-40B4-BE49-F238E27FC236}">
                <a16:creationId xmlns:a16="http://schemas.microsoft.com/office/drawing/2014/main" id="{C2559167-9E22-43FD-B962-908B1EA6E225}"/>
              </a:ext>
            </a:extLst>
          </p:cNvPr>
          <p:cNvPicPr>
            <a:picLocks noChangeAspect="1"/>
          </p:cNvPicPr>
          <p:nvPr/>
        </p:nvPicPr>
        <p:blipFill>
          <a:blip r:embed="rId3"/>
          <a:stretch>
            <a:fillRect/>
          </a:stretch>
        </p:blipFill>
        <p:spPr>
          <a:xfrm>
            <a:off x="5669003" y="2158251"/>
            <a:ext cx="5590653" cy="1140534"/>
          </a:xfrm>
          <a:prstGeom prst="rect">
            <a:avLst/>
          </a:prstGeom>
        </p:spPr>
      </p:pic>
      <p:sp>
        <p:nvSpPr>
          <p:cNvPr id="6" name="Date Placeholder 5">
            <a:extLst>
              <a:ext uri="{FF2B5EF4-FFF2-40B4-BE49-F238E27FC236}">
                <a16:creationId xmlns:a16="http://schemas.microsoft.com/office/drawing/2014/main" id="{B0131BE2-4BF4-42BF-A266-195D5AD5A2F5}"/>
              </a:ext>
            </a:extLst>
          </p:cNvPr>
          <p:cNvSpPr>
            <a:spLocks noGrp="1"/>
          </p:cNvSpPr>
          <p:nvPr>
            <p:ph type="dt" sz="half" idx="10"/>
          </p:nvPr>
        </p:nvSpPr>
        <p:spPr/>
        <p:txBody>
          <a:bodyPr/>
          <a:lstStyle/>
          <a:p>
            <a:r>
              <a:rPr lang="en-US"/>
              <a:t>11/7/2017</a:t>
            </a:r>
          </a:p>
        </p:txBody>
      </p:sp>
      <p:sp>
        <p:nvSpPr>
          <p:cNvPr id="7" name="Slide Number Placeholder 6">
            <a:extLst>
              <a:ext uri="{FF2B5EF4-FFF2-40B4-BE49-F238E27FC236}">
                <a16:creationId xmlns:a16="http://schemas.microsoft.com/office/drawing/2014/main" id="{23B125BE-C3C2-4C46-AD8B-A6FA997FC3BD}"/>
              </a:ext>
            </a:extLst>
          </p:cNvPr>
          <p:cNvSpPr>
            <a:spLocks noGrp="1"/>
          </p:cNvSpPr>
          <p:nvPr>
            <p:ph type="sldNum" sz="quarter" idx="12"/>
          </p:nvPr>
        </p:nvSpPr>
        <p:spPr/>
        <p:txBody>
          <a:bodyPr/>
          <a:lstStyle/>
          <a:p>
            <a:fld id="{CF42BA20-F9F9-475C-A1FF-4CF8D7FA83FE}" type="slidenum">
              <a:rPr lang="en-US" smtClean="0"/>
              <a:t>9</a:t>
            </a:fld>
            <a:endParaRPr lang="en-US"/>
          </a:p>
        </p:txBody>
      </p:sp>
      <p:sp>
        <p:nvSpPr>
          <p:cNvPr id="8" name="TextBox 7">
            <a:extLst>
              <a:ext uri="{FF2B5EF4-FFF2-40B4-BE49-F238E27FC236}">
                <a16:creationId xmlns:a16="http://schemas.microsoft.com/office/drawing/2014/main" id="{FD5EEA15-910F-4318-9237-F931D5A86942}"/>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0836063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510</TotalTime>
  <Words>1128</Words>
  <Application>Microsoft Office PowerPoint</Application>
  <PresentationFormat>Widescreen</PresentationFormat>
  <Paragraphs>321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Design of a Fuzzy-PID Controller for Controlling Quadrotor Attitude and Altitude</vt:lpstr>
      <vt:lpstr>Overview</vt:lpstr>
      <vt:lpstr>Motivation</vt:lpstr>
      <vt:lpstr>Challenges</vt:lpstr>
      <vt:lpstr>Mathematical modeling of quadrotor</vt:lpstr>
      <vt:lpstr>Cont.</vt:lpstr>
      <vt:lpstr>Cont.</vt:lpstr>
      <vt:lpstr>Cont.</vt:lpstr>
      <vt:lpstr>Cont.</vt:lpstr>
      <vt:lpstr>Cont. (State space model)</vt:lpstr>
      <vt:lpstr>PID Controller Design</vt:lpstr>
      <vt:lpstr>Hovering Condition</vt:lpstr>
      <vt:lpstr>Feedback Linearization</vt:lpstr>
      <vt:lpstr>Laplace Transformation of the Linear Model and PID Controller</vt:lpstr>
      <vt:lpstr>Altitude Controller</vt:lpstr>
      <vt:lpstr>Attitude and Heading Controller</vt:lpstr>
      <vt:lpstr>Position Controller</vt:lpstr>
      <vt:lpstr>Position Controller (cont.)</vt:lpstr>
      <vt:lpstr>Simulation</vt:lpstr>
      <vt:lpstr>Simulink Model</vt:lpstr>
      <vt:lpstr>Altitude Controller(Simulation Result)</vt:lpstr>
      <vt:lpstr>Roll Controller</vt:lpstr>
      <vt:lpstr>Pitch Controller</vt:lpstr>
      <vt:lpstr>Yaw Controller</vt:lpstr>
      <vt:lpstr>Position Controller (X)</vt:lpstr>
      <vt:lpstr>Position Controller (Y)</vt:lpstr>
      <vt:lpstr>Simulation of Quadrotor on a Circular Trajectory</vt:lpstr>
      <vt:lpstr>Simulation of Quadrotor on a Circular Trajectory</vt:lpstr>
      <vt:lpstr>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Fuzzy-PID controller for Controlling Quadrotor Attitude and Altitude</dc:title>
  <dc:creator>MRINMOY SARKAR</dc:creator>
  <cp:lastModifiedBy>MRINMOY SARKAR</cp:lastModifiedBy>
  <cp:revision>47</cp:revision>
  <dcterms:created xsi:type="dcterms:W3CDTF">2017-11-06T15:26:12Z</dcterms:created>
  <dcterms:modified xsi:type="dcterms:W3CDTF">2017-11-14T01:01:18Z</dcterms:modified>
</cp:coreProperties>
</file>