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2" r:id="rId7"/>
    <p:sldId id="261" r:id="rId8"/>
    <p:sldId id="263" r:id="rId9"/>
    <p:sldId id="264" r:id="rId10"/>
    <p:sldId id="266" r:id="rId11"/>
    <p:sldId id="288" r:id="rId12"/>
    <p:sldId id="265" r:id="rId13"/>
    <p:sldId id="267" r:id="rId14"/>
    <p:sldId id="268" r:id="rId15"/>
    <p:sldId id="269" r:id="rId16"/>
    <p:sldId id="271" r:id="rId17"/>
    <p:sldId id="272" r:id="rId18"/>
    <p:sldId id="273" r:id="rId19"/>
    <p:sldId id="274" r:id="rId20"/>
    <p:sldId id="270" r:id="rId21"/>
    <p:sldId id="275" r:id="rId22"/>
    <p:sldId id="276" r:id="rId23"/>
    <p:sldId id="277" r:id="rId24"/>
    <p:sldId id="278" r:id="rId25"/>
    <p:sldId id="279" r:id="rId26"/>
    <p:sldId id="280" r:id="rId27"/>
    <p:sldId id="281" r:id="rId28"/>
    <p:sldId id="282" r:id="rId29"/>
    <p:sldId id="283" r:id="rId30"/>
    <p:sldId id="289" r:id="rId31"/>
    <p:sldId id="285" r:id="rId32"/>
    <p:sldId id="286" r:id="rId33"/>
    <p:sldId id="287" r:id="rId34"/>
    <p:sldId id="284" r:id="rId35"/>
    <p:sldId id="290" r:id="rId36"/>
    <p:sldId id="291" r:id="rId37"/>
    <p:sldId id="292" r:id="rId38"/>
    <p:sldId id="300" r:id="rId39"/>
    <p:sldId id="293" r:id="rId40"/>
    <p:sldId id="294" r:id="rId41"/>
    <p:sldId id="297" r:id="rId42"/>
    <p:sldId id="295" r:id="rId43"/>
    <p:sldId id="296" r:id="rId44"/>
    <p:sldId id="298"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96" y="9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CFE62-0641-4EEC-AFAA-EB5B2423B20E}" type="datetimeFigureOut">
              <a:rPr lang="en-US" smtClean="0"/>
              <a:t>11/21/2017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B254E-7E79-48FC-A522-9A535032A005}" type="slidenum">
              <a:rPr lang="en-US" smtClean="0"/>
              <a:t>‹#›</a:t>
            </a:fld>
            <a:endParaRPr lang="en-US"/>
          </a:p>
        </p:txBody>
      </p:sp>
    </p:spTree>
    <p:extLst>
      <p:ext uri="{BB962C8B-B14F-4D97-AF65-F5344CB8AC3E}">
        <p14:creationId xmlns:p14="http://schemas.microsoft.com/office/powerpoint/2010/main" val="320270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32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5903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45404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278834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32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55823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29946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91980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11/7/2017</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78827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11/7/2017</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42BA20-F9F9-475C-A1FF-4CF8D7FA83FE}" type="slidenum">
              <a:rPr lang="en-US" smtClean="0"/>
              <a:t>‹#›</a:t>
            </a:fld>
            <a:endParaRPr lang="en-US"/>
          </a:p>
        </p:txBody>
      </p:sp>
    </p:spTree>
    <p:extLst>
      <p:ext uri="{BB962C8B-B14F-4D97-AF65-F5344CB8AC3E}">
        <p14:creationId xmlns:p14="http://schemas.microsoft.com/office/powerpoint/2010/main" val="157857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38724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11/7/2017</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42BA20-F9F9-475C-A1FF-4CF8D7FA83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129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emf"/></Relationships>
</file>

<file path=ppt/slides/_rels/slide1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emf"/><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FFA6-F7BA-4DC5-83EB-AEAFFF52C4B7}"/>
              </a:ext>
            </a:extLst>
          </p:cNvPr>
          <p:cNvSpPr>
            <a:spLocks noGrp="1"/>
          </p:cNvSpPr>
          <p:nvPr>
            <p:ph type="ctrTitle"/>
          </p:nvPr>
        </p:nvSpPr>
        <p:spPr>
          <a:xfrm>
            <a:off x="1304925" y="714375"/>
            <a:ext cx="9372600" cy="3148013"/>
          </a:xfrm>
        </p:spPr>
        <p:txBody>
          <a:bodyPr>
            <a:noAutofit/>
          </a:bodyPr>
          <a:lstStyle/>
          <a:p>
            <a:r>
              <a:rPr lang="en-US" sz="6000" dirty="0"/>
              <a:t>Design of a Fuzzy-PID Controller for Controlling Quadrotor Attitude and Altitude</a:t>
            </a:r>
          </a:p>
        </p:txBody>
      </p:sp>
      <p:sp>
        <p:nvSpPr>
          <p:cNvPr id="3" name="Subtitle 2">
            <a:extLst>
              <a:ext uri="{FF2B5EF4-FFF2-40B4-BE49-F238E27FC236}">
                <a16:creationId xmlns:a16="http://schemas.microsoft.com/office/drawing/2014/main" id="{64660808-C43A-4EDA-BF0A-6A72FEE0B207}"/>
              </a:ext>
            </a:extLst>
          </p:cNvPr>
          <p:cNvSpPr>
            <a:spLocks noGrp="1"/>
          </p:cNvSpPr>
          <p:nvPr>
            <p:ph type="subTitle" idx="1"/>
          </p:nvPr>
        </p:nvSpPr>
        <p:spPr>
          <a:xfrm>
            <a:off x="8439150" y="4773613"/>
            <a:ext cx="3752850" cy="1570037"/>
          </a:xfrm>
        </p:spPr>
        <p:txBody>
          <a:bodyPr>
            <a:normAutofit/>
          </a:bodyPr>
          <a:lstStyle/>
          <a:p>
            <a:r>
              <a:rPr lang="en-US" sz="1600" dirty="0"/>
              <a:t>Prepared by,</a:t>
            </a:r>
          </a:p>
          <a:p>
            <a:r>
              <a:rPr lang="en-US" sz="1600" dirty="0"/>
              <a:t>Mrinmoy Sarkar &amp; Brian </a:t>
            </a:r>
            <a:r>
              <a:rPr lang="en-US" sz="1600" dirty="0" err="1"/>
              <a:t>Baity</a:t>
            </a:r>
            <a:endParaRPr lang="en-US" sz="1600" dirty="0"/>
          </a:p>
          <a:p>
            <a:r>
              <a:rPr lang="en-US" sz="1600" dirty="0"/>
              <a:t>Advisor,</a:t>
            </a:r>
          </a:p>
          <a:p>
            <a:r>
              <a:rPr lang="en-US" sz="1600" dirty="0"/>
              <a:t>Dr. </a:t>
            </a:r>
            <a:r>
              <a:rPr lang="en-US" sz="1600" dirty="0" err="1"/>
              <a:t>Abdollah</a:t>
            </a:r>
            <a:r>
              <a:rPr lang="en-US" sz="1600" dirty="0"/>
              <a:t> </a:t>
            </a:r>
            <a:r>
              <a:rPr lang="en-US" sz="1600" dirty="0" err="1"/>
              <a:t>homaifar</a:t>
            </a:r>
            <a:endParaRPr lang="en-US" sz="1600" dirty="0"/>
          </a:p>
        </p:txBody>
      </p:sp>
      <p:sp>
        <p:nvSpPr>
          <p:cNvPr id="4" name="Date Placeholder 3">
            <a:extLst>
              <a:ext uri="{FF2B5EF4-FFF2-40B4-BE49-F238E27FC236}">
                <a16:creationId xmlns:a16="http://schemas.microsoft.com/office/drawing/2014/main" id="{834DAF33-3890-42A8-8939-497BB7C77765}"/>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B18D131A-7A96-403B-BB02-F52BC9CDF3A2}"/>
              </a:ext>
            </a:extLst>
          </p:cNvPr>
          <p:cNvSpPr>
            <a:spLocks noGrp="1"/>
          </p:cNvSpPr>
          <p:nvPr>
            <p:ph type="sldNum" sz="quarter" idx="12"/>
          </p:nvPr>
        </p:nvSpPr>
        <p:spPr/>
        <p:txBody>
          <a:bodyPr/>
          <a:lstStyle/>
          <a:p>
            <a:fld id="{CF42BA20-F9F9-475C-A1FF-4CF8D7FA83FE}" type="slidenum">
              <a:rPr lang="en-US" smtClean="0"/>
              <a:t>1</a:t>
            </a:fld>
            <a:endParaRPr lang="en-US"/>
          </a:p>
        </p:txBody>
      </p:sp>
    </p:spTree>
    <p:extLst>
      <p:ext uri="{BB962C8B-B14F-4D97-AF65-F5344CB8AC3E}">
        <p14:creationId xmlns:p14="http://schemas.microsoft.com/office/powerpoint/2010/main" val="174337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831B-5377-4D21-9D0E-B3E0DC345682}"/>
              </a:ext>
            </a:extLst>
          </p:cNvPr>
          <p:cNvSpPr>
            <a:spLocks noGrp="1"/>
          </p:cNvSpPr>
          <p:nvPr>
            <p:ph type="title"/>
          </p:nvPr>
        </p:nvSpPr>
        <p:spPr/>
        <p:txBody>
          <a:bodyPr/>
          <a:lstStyle/>
          <a:p>
            <a:r>
              <a:rPr lang="en-US" dirty="0"/>
              <a:t>Cont. (State space model)</a:t>
            </a:r>
          </a:p>
        </p:txBody>
      </p:sp>
      <p:sp>
        <p:nvSpPr>
          <p:cNvPr id="4" name="Date Placeholder 3">
            <a:extLst>
              <a:ext uri="{FF2B5EF4-FFF2-40B4-BE49-F238E27FC236}">
                <a16:creationId xmlns:a16="http://schemas.microsoft.com/office/drawing/2014/main" id="{D00ADA03-803E-4700-923B-E2327A062DF4}"/>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8FD611A6-38FF-423F-9A4A-FF90785FC9BC}"/>
              </a:ext>
            </a:extLst>
          </p:cNvPr>
          <p:cNvSpPr>
            <a:spLocks noGrp="1"/>
          </p:cNvSpPr>
          <p:nvPr>
            <p:ph type="sldNum" sz="quarter" idx="12"/>
          </p:nvPr>
        </p:nvSpPr>
        <p:spPr/>
        <p:txBody>
          <a:bodyPr/>
          <a:lstStyle/>
          <a:p>
            <a:fld id="{CF42BA20-F9F9-475C-A1FF-4CF8D7FA83FE}" type="slidenum">
              <a:rPr lang="en-US" smtClean="0"/>
              <a:t>10</a:t>
            </a:fld>
            <a:endParaRPr lang="en-US"/>
          </a:p>
        </p:txBody>
      </p:sp>
      <p:pic>
        <p:nvPicPr>
          <p:cNvPr id="7" name="Picture 6">
            <a:extLst>
              <a:ext uri="{FF2B5EF4-FFF2-40B4-BE49-F238E27FC236}">
                <a16:creationId xmlns:a16="http://schemas.microsoft.com/office/drawing/2014/main" id="{AA6D3750-BF9E-4850-AD95-E14DE442E747}"/>
              </a:ext>
            </a:extLst>
          </p:cNvPr>
          <p:cNvPicPr>
            <a:picLocks noChangeAspect="1"/>
          </p:cNvPicPr>
          <p:nvPr/>
        </p:nvPicPr>
        <p:blipFill>
          <a:blip r:embed="rId2"/>
          <a:stretch>
            <a:fillRect/>
          </a:stretch>
        </p:blipFill>
        <p:spPr>
          <a:xfrm>
            <a:off x="1182788" y="1806575"/>
            <a:ext cx="5219700" cy="2514600"/>
          </a:xfrm>
          <a:prstGeom prst="rect">
            <a:avLst/>
          </a:prstGeom>
        </p:spPr>
      </p:pic>
      <p:pic>
        <p:nvPicPr>
          <p:cNvPr id="8" name="Picture 7">
            <a:extLst>
              <a:ext uri="{FF2B5EF4-FFF2-40B4-BE49-F238E27FC236}">
                <a16:creationId xmlns:a16="http://schemas.microsoft.com/office/drawing/2014/main" id="{BD5CB11C-4A40-4EA6-850A-33D0C344E0D4}"/>
              </a:ext>
            </a:extLst>
          </p:cNvPr>
          <p:cNvPicPr>
            <a:picLocks noChangeAspect="1"/>
          </p:cNvPicPr>
          <p:nvPr/>
        </p:nvPicPr>
        <p:blipFill>
          <a:blip r:embed="rId3"/>
          <a:stretch>
            <a:fillRect/>
          </a:stretch>
        </p:blipFill>
        <p:spPr>
          <a:xfrm>
            <a:off x="6814776" y="1806576"/>
            <a:ext cx="4111726" cy="4319308"/>
          </a:xfrm>
          <a:prstGeom prst="rect">
            <a:avLst/>
          </a:prstGeom>
        </p:spPr>
      </p:pic>
      <p:sp>
        <p:nvSpPr>
          <p:cNvPr id="10" name="Rectangle 9">
            <a:extLst>
              <a:ext uri="{FF2B5EF4-FFF2-40B4-BE49-F238E27FC236}">
                <a16:creationId xmlns:a16="http://schemas.microsoft.com/office/drawing/2014/main" id="{2F9B0D2B-FCDD-4D7B-9299-177817A612E7}"/>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06292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294-CC34-4B10-8E56-EA71A46244E9}"/>
              </a:ext>
            </a:extLst>
          </p:cNvPr>
          <p:cNvSpPr>
            <a:spLocks noGrp="1"/>
          </p:cNvSpPr>
          <p:nvPr>
            <p:ph type="title"/>
          </p:nvPr>
        </p:nvSpPr>
        <p:spPr/>
        <p:txBody>
          <a:bodyPr/>
          <a:lstStyle/>
          <a:p>
            <a:r>
              <a:rPr lang="en-US" dirty="0" err="1"/>
              <a:t>Underactuation</a:t>
            </a:r>
            <a:endParaRPr lang="en-US" dirty="0"/>
          </a:p>
        </p:txBody>
      </p:sp>
      <p:sp>
        <p:nvSpPr>
          <p:cNvPr id="3" name="Content Placeholder 2">
            <a:extLst>
              <a:ext uri="{FF2B5EF4-FFF2-40B4-BE49-F238E27FC236}">
                <a16:creationId xmlns:a16="http://schemas.microsoft.com/office/drawing/2014/main" id="{F5EA46F7-F549-4F1C-AED1-F88E8B86603E}"/>
              </a:ext>
            </a:extLst>
          </p:cNvPr>
          <p:cNvSpPr>
            <a:spLocks noGrp="1"/>
          </p:cNvSpPr>
          <p:nvPr>
            <p:ph idx="1"/>
          </p:nvPr>
        </p:nvSpPr>
        <p:spPr>
          <a:xfrm>
            <a:off x="1097280" y="1845734"/>
            <a:ext cx="10058400" cy="1450757"/>
          </a:xfrm>
        </p:spPr>
        <p:txBody>
          <a:bodyPr>
            <a:normAutofit fontScale="85000" lnSpcReduction="20000"/>
          </a:bodyPr>
          <a:lstStyle/>
          <a:p>
            <a:r>
              <a:rPr lang="en-US" sz="1900" dirty="0" err="1"/>
              <a:t>Underactuation</a:t>
            </a:r>
            <a:r>
              <a:rPr lang="en-US" sz="1900" dirty="0"/>
              <a:t> is a technical term used in robotics and control theory to describe mechanical systems that cannot be commanded to follow arbitrary trajectories in configuration space. This condition can occur for a number of reasons, the simplest of which is when the system has a </a:t>
            </a:r>
            <a:r>
              <a:rPr lang="en-US" sz="1900" dirty="0">
                <a:solidFill>
                  <a:srgbClr val="FF0000"/>
                </a:solidFill>
              </a:rPr>
              <a:t>lower number of actuators than degrees of freedom</a:t>
            </a:r>
            <a:r>
              <a:rPr lang="en-US" sz="1900" dirty="0"/>
              <a:t>. In this case, the system is said to be trivially underactuated.</a:t>
            </a:r>
          </a:p>
          <a:p>
            <a:r>
              <a:rPr lang="en-US" sz="1900" dirty="0"/>
              <a:t>The class of underactuated mechanical systems is very rich and includes such diverse members as automobiles, airplanes, and even animals.</a:t>
            </a:r>
          </a:p>
          <a:p>
            <a:endParaRPr lang="en-US" dirty="0"/>
          </a:p>
        </p:txBody>
      </p:sp>
      <p:sp>
        <p:nvSpPr>
          <p:cNvPr id="4" name="Date Placeholder 3">
            <a:extLst>
              <a:ext uri="{FF2B5EF4-FFF2-40B4-BE49-F238E27FC236}">
                <a16:creationId xmlns:a16="http://schemas.microsoft.com/office/drawing/2014/main" id="{B6CB7C56-9DDF-4888-A885-54E95534F5B6}"/>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EBD3B9BC-17C9-4547-A577-6C56BC99138E}"/>
              </a:ext>
            </a:extLst>
          </p:cNvPr>
          <p:cNvSpPr>
            <a:spLocks noGrp="1"/>
          </p:cNvSpPr>
          <p:nvPr>
            <p:ph type="sldNum" sz="quarter" idx="12"/>
          </p:nvPr>
        </p:nvSpPr>
        <p:spPr/>
        <p:txBody>
          <a:bodyPr/>
          <a:lstStyle/>
          <a:p>
            <a:fld id="{CF42BA20-F9F9-475C-A1FF-4CF8D7FA83FE}" type="slidenum">
              <a:rPr lang="en-US" smtClean="0"/>
              <a:t>11</a:t>
            </a:fld>
            <a:endParaRPr lang="en-US"/>
          </a:p>
        </p:txBody>
      </p:sp>
      <p:pic>
        <p:nvPicPr>
          <p:cNvPr id="13" name="Picture 12">
            <a:extLst>
              <a:ext uri="{FF2B5EF4-FFF2-40B4-BE49-F238E27FC236}">
                <a16:creationId xmlns:a16="http://schemas.microsoft.com/office/drawing/2014/main" id="{DE0407C8-9B0E-4079-A391-B3DD50E7BCF0}"/>
              </a:ext>
            </a:extLst>
          </p:cNvPr>
          <p:cNvPicPr>
            <a:picLocks noChangeAspect="1"/>
          </p:cNvPicPr>
          <p:nvPr/>
        </p:nvPicPr>
        <p:blipFill>
          <a:blip r:embed="rId2"/>
          <a:stretch>
            <a:fillRect/>
          </a:stretch>
        </p:blipFill>
        <p:spPr>
          <a:xfrm>
            <a:off x="2255188" y="3161108"/>
            <a:ext cx="7439025" cy="3105150"/>
          </a:xfrm>
          <a:prstGeom prst="rect">
            <a:avLst/>
          </a:prstGeom>
        </p:spPr>
      </p:pic>
    </p:spTree>
    <p:extLst>
      <p:ext uri="{BB962C8B-B14F-4D97-AF65-F5344CB8AC3E}">
        <p14:creationId xmlns:p14="http://schemas.microsoft.com/office/powerpoint/2010/main" val="173035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FE2A-D7A1-4334-B210-E1198D62671C}"/>
              </a:ext>
            </a:extLst>
          </p:cNvPr>
          <p:cNvSpPr>
            <a:spLocks noGrp="1"/>
          </p:cNvSpPr>
          <p:nvPr>
            <p:ph type="title"/>
          </p:nvPr>
        </p:nvSpPr>
        <p:spPr>
          <a:xfrm>
            <a:off x="1154083" y="298540"/>
            <a:ext cx="10058400" cy="1450757"/>
          </a:xfrm>
        </p:spPr>
        <p:txBody>
          <a:bodyPr/>
          <a:lstStyle/>
          <a:p>
            <a:r>
              <a:rPr lang="en-US" dirty="0">
                <a:solidFill>
                  <a:schemeClr val="tx1"/>
                </a:solidFill>
              </a:rPr>
              <a:t>PID Controller Design</a:t>
            </a:r>
          </a:p>
        </p:txBody>
      </p:sp>
      <p:sp>
        <p:nvSpPr>
          <p:cNvPr id="3" name="Date Placeholder 2">
            <a:extLst>
              <a:ext uri="{FF2B5EF4-FFF2-40B4-BE49-F238E27FC236}">
                <a16:creationId xmlns:a16="http://schemas.microsoft.com/office/drawing/2014/main" id="{E6EECFC9-9595-48E6-814C-2DC7D55001AB}"/>
              </a:ext>
            </a:extLst>
          </p:cNvPr>
          <p:cNvSpPr>
            <a:spLocks noGrp="1"/>
          </p:cNvSpPr>
          <p:nvPr>
            <p:ph type="dt" sz="half" idx="10"/>
          </p:nvPr>
        </p:nvSpPr>
        <p:spPr/>
        <p:txBody>
          <a:bodyPr/>
          <a:lstStyle/>
          <a:p>
            <a:r>
              <a:rPr lang="en-US" dirty="0"/>
              <a:t>11/13/2017</a:t>
            </a:r>
          </a:p>
        </p:txBody>
      </p:sp>
      <p:sp>
        <p:nvSpPr>
          <p:cNvPr id="4" name="Slide Number Placeholder 3">
            <a:extLst>
              <a:ext uri="{FF2B5EF4-FFF2-40B4-BE49-F238E27FC236}">
                <a16:creationId xmlns:a16="http://schemas.microsoft.com/office/drawing/2014/main" id="{496DEC6D-324F-4635-A293-BD97559B1715}"/>
              </a:ext>
            </a:extLst>
          </p:cNvPr>
          <p:cNvSpPr>
            <a:spLocks noGrp="1"/>
          </p:cNvSpPr>
          <p:nvPr>
            <p:ph type="sldNum" sz="quarter" idx="12"/>
          </p:nvPr>
        </p:nvSpPr>
        <p:spPr/>
        <p:txBody>
          <a:bodyPr/>
          <a:lstStyle/>
          <a:p>
            <a:fld id="{CF42BA20-F9F9-475C-A1FF-4CF8D7FA83FE}" type="slidenum">
              <a:rPr lang="en-US" smtClean="0"/>
              <a:t>12</a:t>
            </a:fld>
            <a:endParaRPr lang="en-US"/>
          </a:p>
        </p:txBody>
      </p:sp>
      <p:pic>
        <p:nvPicPr>
          <p:cNvPr id="6" name="Picture 5">
            <a:extLst>
              <a:ext uri="{FF2B5EF4-FFF2-40B4-BE49-F238E27FC236}">
                <a16:creationId xmlns:a16="http://schemas.microsoft.com/office/drawing/2014/main" id="{7EE0E331-5D13-4E4D-9CE5-348AAF37E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166" y="1915657"/>
            <a:ext cx="7113335" cy="3489720"/>
          </a:xfrm>
          <a:prstGeom prst="rect">
            <a:avLst/>
          </a:prstGeom>
        </p:spPr>
      </p:pic>
      <p:sp>
        <p:nvSpPr>
          <p:cNvPr id="7" name="TextBox 6">
            <a:extLst>
              <a:ext uri="{FF2B5EF4-FFF2-40B4-BE49-F238E27FC236}">
                <a16:creationId xmlns:a16="http://schemas.microsoft.com/office/drawing/2014/main" id="{4FAD5D73-9D25-4383-ABAA-B98CCB8D8E59}"/>
              </a:ext>
            </a:extLst>
          </p:cNvPr>
          <p:cNvSpPr txBox="1"/>
          <p:nvPr/>
        </p:nvSpPr>
        <p:spPr>
          <a:xfrm>
            <a:off x="3980941" y="5639304"/>
            <a:ext cx="3659784" cy="461665"/>
          </a:xfrm>
          <a:prstGeom prst="rect">
            <a:avLst/>
          </a:prstGeom>
          <a:noFill/>
        </p:spPr>
        <p:txBody>
          <a:bodyPr wrap="none" rtlCol="0">
            <a:spAutoFit/>
          </a:bodyPr>
          <a:lstStyle/>
          <a:p>
            <a:r>
              <a:rPr lang="en-US" sz="2400" dirty="0"/>
              <a:t>Quadrotor control structure</a:t>
            </a:r>
          </a:p>
        </p:txBody>
      </p:sp>
      <p:sp>
        <p:nvSpPr>
          <p:cNvPr id="8" name="Rectangle 7">
            <a:extLst>
              <a:ext uri="{FF2B5EF4-FFF2-40B4-BE49-F238E27FC236}">
                <a16:creationId xmlns:a16="http://schemas.microsoft.com/office/drawing/2014/main" id="{CD0A3B6F-F001-4F85-A708-4DD5D21D1669}"/>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45516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4A1E-5091-46E6-8077-58849DAC016C}"/>
              </a:ext>
            </a:extLst>
          </p:cNvPr>
          <p:cNvSpPr>
            <a:spLocks noGrp="1"/>
          </p:cNvSpPr>
          <p:nvPr>
            <p:ph type="title"/>
          </p:nvPr>
        </p:nvSpPr>
        <p:spPr/>
        <p:txBody>
          <a:bodyPr/>
          <a:lstStyle/>
          <a:p>
            <a:r>
              <a:rPr lang="en-US" dirty="0"/>
              <a:t>Hovering Condition</a:t>
            </a:r>
          </a:p>
        </p:txBody>
      </p:sp>
      <p:sp>
        <p:nvSpPr>
          <p:cNvPr id="3" name="Content Placeholder 2">
            <a:extLst>
              <a:ext uri="{FF2B5EF4-FFF2-40B4-BE49-F238E27FC236}">
                <a16:creationId xmlns:a16="http://schemas.microsoft.com/office/drawing/2014/main" id="{EBC9DF70-3733-46C2-BB89-42B589F7A038}"/>
              </a:ext>
            </a:extLst>
          </p:cNvPr>
          <p:cNvSpPr>
            <a:spLocks noGrp="1"/>
          </p:cNvSpPr>
          <p:nvPr>
            <p:ph idx="1"/>
          </p:nvPr>
        </p:nvSpPr>
        <p:spPr>
          <a:xfrm>
            <a:off x="1097281" y="1845734"/>
            <a:ext cx="1283970" cy="3974041"/>
          </a:xfrm>
        </p:spPr>
        <p:txBody>
          <a:bodyPr>
            <a:normAutofit fontScale="92500" lnSpcReduction="20000"/>
          </a:bodyPr>
          <a:lstStyle/>
          <a:p>
            <a:r>
              <a:rPr lang="en-US" dirty="0"/>
              <a:t>For hovering,</a:t>
            </a:r>
          </a:p>
          <a:p>
            <a:r>
              <a:rPr lang="el-GR" dirty="0"/>
              <a:t>Φ</a:t>
            </a:r>
            <a:r>
              <a:rPr lang="en-US" dirty="0"/>
              <a:t> = 0;</a:t>
            </a:r>
          </a:p>
          <a:p>
            <a:r>
              <a:rPr lang="el-GR" dirty="0"/>
              <a:t>θ</a:t>
            </a:r>
            <a:r>
              <a:rPr lang="en-US" dirty="0"/>
              <a:t>  = 0;</a:t>
            </a:r>
          </a:p>
          <a:p>
            <a:r>
              <a:rPr lang="el-GR" dirty="0"/>
              <a:t>Ψ</a:t>
            </a:r>
            <a:r>
              <a:rPr lang="en-US" dirty="0"/>
              <a:t> = 0;</a:t>
            </a:r>
          </a:p>
          <a:p>
            <a:r>
              <a:rPr lang="el-GR" dirty="0"/>
              <a:t>Φ</a:t>
            </a:r>
            <a:r>
              <a:rPr lang="en-US" dirty="0"/>
              <a:t>` = 0;</a:t>
            </a:r>
          </a:p>
          <a:p>
            <a:r>
              <a:rPr lang="el-GR" dirty="0"/>
              <a:t>Θ</a:t>
            </a:r>
            <a:r>
              <a:rPr lang="en-US" dirty="0"/>
              <a:t>`  = 0;</a:t>
            </a:r>
          </a:p>
          <a:p>
            <a:r>
              <a:rPr lang="el-GR" dirty="0"/>
              <a:t>Ψ</a:t>
            </a:r>
            <a:r>
              <a:rPr lang="en-US" dirty="0"/>
              <a:t>` = 0;</a:t>
            </a:r>
          </a:p>
          <a:p>
            <a:r>
              <a:rPr lang="en-US" dirty="0"/>
              <a:t>X` = 0;</a:t>
            </a:r>
          </a:p>
          <a:p>
            <a:r>
              <a:rPr lang="en-US" dirty="0"/>
              <a:t>Y` = 0;</a:t>
            </a:r>
          </a:p>
          <a:p>
            <a:r>
              <a:rPr lang="en-US" dirty="0"/>
              <a:t>Z` = 0;</a:t>
            </a:r>
          </a:p>
          <a:p>
            <a:endParaRPr lang="en-US" dirty="0"/>
          </a:p>
          <a:p>
            <a:endParaRPr lang="en-US" dirty="0"/>
          </a:p>
        </p:txBody>
      </p:sp>
      <p:sp>
        <p:nvSpPr>
          <p:cNvPr id="4" name="Date Placeholder 3">
            <a:extLst>
              <a:ext uri="{FF2B5EF4-FFF2-40B4-BE49-F238E27FC236}">
                <a16:creationId xmlns:a16="http://schemas.microsoft.com/office/drawing/2014/main" id="{CCDE3D57-84D7-4FFE-BF74-318B4B569CC5}"/>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47A15F39-3AE9-4957-92E4-90A158610D58}"/>
              </a:ext>
            </a:extLst>
          </p:cNvPr>
          <p:cNvSpPr>
            <a:spLocks noGrp="1"/>
          </p:cNvSpPr>
          <p:nvPr>
            <p:ph type="sldNum" sz="quarter" idx="12"/>
          </p:nvPr>
        </p:nvSpPr>
        <p:spPr/>
        <p:txBody>
          <a:bodyPr/>
          <a:lstStyle/>
          <a:p>
            <a:fld id="{CF42BA20-F9F9-475C-A1FF-4CF8D7FA83FE}" type="slidenum">
              <a:rPr lang="en-US" smtClean="0"/>
              <a:t>13</a:t>
            </a:fld>
            <a:endParaRPr lang="en-US"/>
          </a:p>
        </p:txBody>
      </p:sp>
      <p:sp>
        <p:nvSpPr>
          <p:cNvPr id="6" name="TextBox 5">
            <a:extLst>
              <a:ext uri="{FF2B5EF4-FFF2-40B4-BE49-F238E27FC236}">
                <a16:creationId xmlns:a16="http://schemas.microsoft.com/office/drawing/2014/main" id="{90C21A44-1730-4BB7-B436-9B50A86A9FBE}"/>
              </a:ext>
            </a:extLst>
          </p:cNvPr>
          <p:cNvSpPr txBox="1"/>
          <p:nvPr/>
        </p:nvSpPr>
        <p:spPr>
          <a:xfrm>
            <a:off x="3744892" y="1845734"/>
            <a:ext cx="4768613" cy="2031325"/>
          </a:xfrm>
          <a:prstGeom prst="rect">
            <a:avLst/>
          </a:prstGeom>
          <a:noFill/>
        </p:spPr>
        <p:txBody>
          <a:bodyPr wrap="none" rtlCol="0">
            <a:spAutoFit/>
          </a:bodyPr>
          <a:lstStyle/>
          <a:p>
            <a:r>
              <a:rPr lang="en-US" dirty="0"/>
              <a:t>So, for hovering Condition the control inputs are,</a:t>
            </a:r>
          </a:p>
          <a:p>
            <a:r>
              <a:rPr lang="en-US" dirty="0"/>
              <a:t>U</a:t>
            </a:r>
            <a:r>
              <a:rPr lang="en-US" sz="1200" dirty="0"/>
              <a:t>1  </a:t>
            </a:r>
            <a:r>
              <a:rPr lang="en-US" dirty="0"/>
              <a:t>= mg</a:t>
            </a:r>
          </a:p>
          <a:p>
            <a:r>
              <a:rPr lang="en-US" dirty="0"/>
              <a:t>U</a:t>
            </a:r>
            <a:r>
              <a:rPr lang="en-US" sz="1200" dirty="0"/>
              <a:t>2  </a:t>
            </a:r>
            <a:r>
              <a:rPr lang="en-US" dirty="0"/>
              <a:t>= 0</a:t>
            </a:r>
          </a:p>
          <a:p>
            <a:r>
              <a:rPr lang="en-US" dirty="0"/>
              <a:t>U</a:t>
            </a:r>
            <a:r>
              <a:rPr lang="en-US" sz="1200" dirty="0"/>
              <a:t>3  </a:t>
            </a:r>
            <a:r>
              <a:rPr lang="en-US" dirty="0"/>
              <a:t>= 0</a:t>
            </a:r>
          </a:p>
          <a:p>
            <a:r>
              <a:rPr lang="en-US" dirty="0"/>
              <a:t>U</a:t>
            </a:r>
            <a:r>
              <a:rPr lang="en-US" sz="1200" dirty="0"/>
              <a:t>4  </a:t>
            </a:r>
            <a:r>
              <a:rPr lang="en-US" dirty="0"/>
              <a:t>= 0</a:t>
            </a:r>
          </a:p>
          <a:p>
            <a:endParaRPr lang="en-US" dirty="0"/>
          </a:p>
          <a:p>
            <a:endParaRPr lang="en-US" dirty="0"/>
          </a:p>
        </p:txBody>
      </p:sp>
      <p:pic>
        <p:nvPicPr>
          <p:cNvPr id="7" name="Picture 6">
            <a:extLst>
              <a:ext uri="{FF2B5EF4-FFF2-40B4-BE49-F238E27FC236}">
                <a16:creationId xmlns:a16="http://schemas.microsoft.com/office/drawing/2014/main" id="{D197A819-8E64-458B-B622-9841E6968FC3}"/>
              </a:ext>
            </a:extLst>
          </p:cNvPr>
          <p:cNvPicPr>
            <a:picLocks noChangeAspect="1"/>
          </p:cNvPicPr>
          <p:nvPr/>
        </p:nvPicPr>
        <p:blipFill>
          <a:blip r:embed="rId2"/>
          <a:stretch>
            <a:fillRect/>
          </a:stretch>
        </p:blipFill>
        <p:spPr>
          <a:xfrm>
            <a:off x="3744892" y="3519276"/>
            <a:ext cx="5934832" cy="763357"/>
          </a:xfrm>
          <a:prstGeom prst="rect">
            <a:avLst/>
          </a:prstGeom>
        </p:spPr>
      </p:pic>
      <p:sp>
        <p:nvSpPr>
          <p:cNvPr id="8" name="Rectangle 7">
            <a:extLst>
              <a:ext uri="{FF2B5EF4-FFF2-40B4-BE49-F238E27FC236}">
                <a16:creationId xmlns:a16="http://schemas.microsoft.com/office/drawing/2014/main" id="{74EFEDF3-FD73-47CF-9F17-70BF85A53A22}"/>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
        <p:nvSpPr>
          <p:cNvPr id="9" name="TextBox 8">
            <a:extLst>
              <a:ext uri="{FF2B5EF4-FFF2-40B4-BE49-F238E27FC236}">
                <a16:creationId xmlns:a16="http://schemas.microsoft.com/office/drawing/2014/main" id="{285A322C-A147-4510-A5C4-ED254D852DD8}"/>
              </a:ext>
            </a:extLst>
          </p:cNvPr>
          <p:cNvSpPr txBox="1"/>
          <p:nvPr/>
        </p:nvSpPr>
        <p:spPr>
          <a:xfrm>
            <a:off x="2116046" y="2413337"/>
            <a:ext cx="925253" cy="2031325"/>
          </a:xfrm>
          <a:prstGeom prst="rect">
            <a:avLst/>
          </a:prstGeom>
          <a:noFill/>
        </p:spPr>
        <p:txBody>
          <a:bodyPr wrap="none" rtlCol="0">
            <a:spAutoFit/>
          </a:bodyPr>
          <a:lstStyle/>
          <a:p>
            <a:r>
              <a:rPr lang="el-GR" dirty="0"/>
              <a:t>Φ</a:t>
            </a:r>
            <a:r>
              <a:rPr lang="en-US" dirty="0"/>
              <a:t>`` = 0;</a:t>
            </a:r>
          </a:p>
          <a:p>
            <a:r>
              <a:rPr lang="el-GR" dirty="0"/>
              <a:t>Θ</a:t>
            </a:r>
            <a:r>
              <a:rPr lang="en-US" dirty="0"/>
              <a:t>``  = 0;</a:t>
            </a:r>
          </a:p>
          <a:p>
            <a:r>
              <a:rPr lang="el-GR" dirty="0"/>
              <a:t>Ψ</a:t>
            </a:r>
            <a:r>
              <a:rPr lang="en-US" dirty="0"/>
              <a:t>`` = 0;</a:t>
            </a:r>
          </a:p>
          <a:p>
            <a:r>
              <a:rPr lang="en-US" dirty="0"/>
              <a:t>X`` = 0;</a:t>
            </a:r>
          </a:p>
          <a:p>
            <a:r>
              <a:rPr lang="en-US" dirty="0"/>
              <a:t>Y`` = 0;</a:t>
            </a:r>
          </a:p>
          <a:p>
            <a:r>
              <a:rPr lang="en-US" dirty="0"/>
              <a:t>Z`` = 0;</a:t>
            </a:r>
          </a:p>
          <a:p>
            <a:endParaRPr lang="en-US" dirty="0"/>
          </a:p>
        </p:txBody>
      </p:sp>
    </p:spTree>
    <p:extLst>
      <p:ext uri="{BB962C8B-B14F-4D97-AF65-F5344CB8AC3E}">
        <p14:creationId xmlns:p14="http://schemas.microsoft.com/office/powerpoint/2010/main" val="25187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B056-927C-41B1-888C-D729D6FFBE5B}"/>
              </a:ext>
            </a:extLst>
          </p:cNvPr>
          <p:cNvSpPr>
            <a:spLocks noGrp="1"/>
          </p:cNvSpPr>
          <p:nvPr>
            <p:ph type="title"/>
          </p:nvPr>
        </p:nvSpPr>
        <p:spPr/>
        <p:txBody>
          <a:bodyPr/>
          <a:lstStyle/>
          <a:p>
            <a:r>
              <a:rPr lang="en-US" dirty="0"/>
              <a:t>Feedback Linearization</a:t>
            </a:r>
          </a:p>
        </p:txBody>
      </p:sp>
      <p:sp>
        <p:nvSpPr>
          <p:cNvPr id="4" name="Date Placeholder 3">
            <a:extLst>
              <a:ext uri="{FF2B5EF4-FFF2-40B4-BE49-F238E27FC236}">
                <a16:creationId xmlns:a16="http://schemas.microsoft.com/office/drawing/2014/main" id="{CB03FB4B-7F63-43FF-A4CD-2FABF748933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BC9632D7-EFC9-4F8A-B9DC-8A40A2113987}"/>
              </a:ext>
            </a:extLst>
          </p:cNvPr>
          <p:cNvSpPr>
            <a:spLocks noGrp="1"/>
          </p:cNvSpPr>
          <p:nvPr>
            <p:ph type="sldNum" sz="quarter" idx="12"/>
          </p:nvPr>
        </p:nvSpPr>
        <p:spPr/>
        <p:txBody>
          <a:bodyPr/>
          <a:lstStyle/>
          <a:p>
            <a:fld id="{CF42BA20-F9F9-475C-A1FF-4CF8D7FA83FE}" type="slidenum">
              <a:rPr lang="en-US" smtClean="0"/>
              <a:t>14</a:t>
            </a:fld>
            <a:endParaRPr lang="en-US"/>
          </a:p>
        </p:txBody>
      </p:sp>
      <p:pic>
        <p:nvPicPr>
          <p:cNvPr id="6" name="Picture 5">
            <a:extLst>
              <a:ext uri="{FF2B5EF4-FFF2-40B4-BE49-F238E27FC236}">
                <a16:creationId xmlns:a16="http://schemas.microsoft.com/office/drawing/2014/main" id="{657AC216-1C4D-4584-84A4-692C0F1317E8}"/>
              </a:ext>
            </a:extLst>
          </p:cNvPr>
          <p:cNvPicPr>
            <a:picLocks noChangeAspect="1"/>
          </p:cNvPicPr>
          <p:nvPr/>
        </p:nvPicPr>
        <p:blipFill>
          <a:blip r:embed="rId2"/>
          <a:stretch>
            <a:fillRect/>
          </a:stretch>
        </p:blipFill>
        <p:spPr>
          <a:xfrm>
            <a:off x="1185018" y="1867563"/>
            <a:ext cx="2586503" cy="1561437"/>
          </a:xfrm>
          <a:prstGeom prst="rect">
            <a:avLst/>
          </a:prstGeom>
          <a:scene3d>
            <a:camera prst="orthographicFront"/>
            <a:lightRig rig="threePt" dir="t"/>
          </a:scene3d>
          <a:sp3d>
            <a:bevelT/>
          </a:sp3d>
        </p:spPr>
      </p:pic>
      <p:pic>
        <p:nvPicPr>
          <p:cNvPr id="7" name="Picture 6">
            <a:extLst>
              <a:ext uri="{FF2B5EF4-FFF2-40B4-BE49-F238E27FC236}">
                <a16:creationId xmlns:a16="http://schemas.microsoft.com/office/drawing/2014/main" id="{E69F7C70-577C-4619-996C-136DF34A8847}"/>
              </a:ext>
            </a:extLst>
          </p:cNvPr>
          <p:cNvPicPr>
            <a:picLocks noChangeAspect="1"/>
          </p:cNvPicPr>
          <p:nvPr/>
        </p:nvPicPr>
        <p:blipFill>
          <a:blip r:embed="rId3"/>
          <a:stretch>
            <a:fillRect/>
          </a:stretch>
        </p:blipFill>
        <p:spPr>
          <a:xfrm>
            <a:off x="4016349" y="1867562"/>
            <a:ext cx="3023208" cy="1561437"/>
          </a:xfrm>
          <a:prstGeom prst="rect">
            <a:avLst/>
          </a:prstGeom>
          <a:scene3d>
            <a:camera prst="orthographicFront"/>
            <a:lightRig rig="threePt" dir="t"/>
          </a:scene3d>
          <a:sp3d>
            <a:bevelT/>
            <a:bevelB/>
          </a:sp3d>
        </p:spPr>
      </p:pic>
      <p:pic>
        <p:nvPicPr>
          <p:cNvPr id="9" name="Picture 8">
            <a:extLst>
              <a:ext uri="{FF2B5EF4-FFF2-40B4-BE49-F238E27FC236}">
                <a16:creationId xmlns:a16="http://schemas.microsoft.com/office/drawing/2014/main" id="{541D80DC-8ADA-4F1A-A444-66EBD1CAD44B}"/>
              </a:ext>
            </a:extLst>
          </p:cNvPr>
          <p:cNvPicPr>
            <a:picLocks noChangeAspect="1"/>
          </p:cNvPicPr>
          <p:nvPr/>
        </p:nvPicPr>
        <p:blipFill>
          <a:blip r:embed="rId4"/>
          <a:stretch>
            <a:fillRect/>
          </a:stretch>
        </p:blipFill>
        <p:spPr>
          <a:xfrm>
            <a:off x="7284385" y="1867562"/>
            <a:ext cx="4137239" cy="1561437"/>
          </a:xfrm>
          <a:prstGeom prst="rect">
            <a:avLst/>
          </a:prstGeom>
          <a:scene3d>
            <a:camera prst="orthographicFront"/>
            <a:lightRig rig="threePt" dir="t"/>
          </a:scene3d>
          <a:sp3d>
            <a:bevelT/>
            <a:bevelB/>
          </a:sp3d>
        </p:spPr>
      </p:pic>
      <p:pic>
        <p:nvPicPr>
          <p:cNvPr id="10" name="Picture 9">
            <a:extLst>
              <a:ext uri="{FF2B5EF4-FFF2-40B4-BE49-F238E27FC236}">
                <a16:creationId xmlns:a16="http://schemas.microsoft.com/office/drawing/2014/main" id="{EDA31DB5-94E5-4E6D-96BB-974E3608F1CA}"/>
              </a:ext>
            </a:extLst>
          </p:cNvPr>
          <p:cNvPicPr>
            <a:picLocks noChangeAspect="1"/>
          </p:cNvPicPr>
          <p:nvPr/>
        </p:nvPicPr>
        <p:blipFill>
          <a:blip r:embed="rId5"/>
          <a:stretch>
            <a:fillRect/>
          </a:stretch>
        </p:blipFill>
        <p:spPr>
          <a:xfrm>
            <a:off x="7354980" y="4009741"/>
            <a:ext cx="4066644" cy="2000099"/>
          </a:xfrm>
          <a:prstGeom prst="rect">
            <a:avLst/>
          </a:prstGeom>
          <a:scene3d>
            <a:camera prst="orthographicFront"/>
            <a:lightRig rig="threePt" dir="t"/>
          </a:scene3d>
          <a:sp3d>
            <a:bevelT/>
            <a:bevelB/>
          </a:sp3d>
        </p:spPr>
      </p:pic>
      <p:pic>
        <p:nvPicPr>
          <p:cNvPr id="11" name="Picture 10">
            <a:extLst>
              <a:ext uri="{FF2B5EF4-FFF2-40B4-BE49-F238E27FC236}">
                <a16:creationId xmlns:a16="http://schemas.microsoft.com/office/drawing/2014/main" id="{29806100-3C23-47C7-97A7-1DFD176D4457}"/>
              </a:ext>
            </a:extLst>
          </p:cNvPr>
          <p:cNvPicPr>
            <a:picLocks noChangeAspect="1"/>
          </p:cNvPicPr>
          <p:nvPr/>
        </p:nvPicPr>
        <p:blipFill>
          <a:blip r:embed="rId6"/>
          <a:stretch>
            <a:fillRect/>
          </a:stretch>
        </p:blipFill>
        <p:spPr>
          <a:xfrm>
            <a:off x="1050695" y="4009581"/>
            <a:ext cx="2885773" cy="2000099"/>
          </a:xfrm>
          <a:prstGeom prst="rect">
            <a:avLst/>
          </a:prstGeom>
          <a:scene3d>
            <a:camera prst="orthographicFront"/>
            <a:lightRig rig="threePt" dir="t"/>
          </a:scene3d>
          <a:sp3d>
            <a:bevelT/>
            <a:bevelB/>
          </a:sp3d>
        </p:spPr>
      </p:pic>
      <p:sp>
        <p:nvSpPr>
          <p:cNvPr id="12" name="Arrow: Down 11">
            <a:extLst>
              <a:ext uri="{FF2B5EF4-FFF2-40B4-BE49-F238E27FC236}">
                <a16:creationId xmlns:a16="http://schemas.microsoft.com/office/drawing/2014/main" id="{F0DC0ADA-8E59-4D98-BFC9-99658F8B1F3E}"/>
              </a:ext>
            </a:extLst>
          </p:cNvPr>
          <p:cNvSpPr/>
          <p:nvPr/>
        </p:nvSpPr>
        <p:spPr>
          <a:xfrm>
            <a:off x="9329195" y="3428999"/>
            <a:ext cx="196770" cy="58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Bent 13">
            <a:extLst>
              <a:ext uri="{FF2B5EF4-FFF2-40B4-BE49-F238E27FC236}">
                <a16:creationId xmlns:a16="http://schemas.microsoft.com/office/drawing/2014/main" id="{86837B23-E77D-4DC3-9633-AF6477715C2B}"/>
              </a:ext>
            </a:extLst>
          </p:cNvPr>
          <p:cNvSpPr/>
          <p:nvPr/>
        </p:nvSpPr>
        <p:spPr>
          <a:xfrm rot="16002126">
            <a:off x="6394606" y="3304063"/>
            <a:ext cx="791875" cy="1085116"/>
          </a:xfrm>
          <a:prstGeom prst="bentArrow">
            <a:avLst>
              <a:gd name="adj1" fmla="val 8948"/>
              <a:gd name="adj2" fmla="val 1689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Down 14">
            <a:extLst>
              <a:ext uri="{FF2B5EF4-FFF2-40B4-BE49-F238E27FC236}">
                <a16:creationId xmlns:a16="http://schemas.microsoft.com/office/drawing/2014/main" id="{39A8DBF7-319E-4202-A916-1DF0523135B7}"/>
              </a:ext>
            </a:extLst>
          </p:cNvPr>
          <p:cNvSpPr/>
          <p:nvPr/>
        </p:nvSpPr>
        <p:spPr>
          <a:xfrm>
            <a:off x="1726557" y="3444400"/>
            <a:ext cx="196770" cy="58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Curved Down 16">
            <a:extLst>
              <a:ext uri="{FF2B5EF4-FFF2-40B4-BE49-F238E27FC236}">
                <a16:creationId xmlns:a16="http://schemas.microsoft.com/office/drawing/2014/main" id="{08A66352-DA88-4FF5-9AB1-122E99580C5D}"/>
              </a:ext>
            </a:extLst>
          </p:cNvPr>
          <p:cNvSpPr/>
          <p:nvPr/>
        </p:nvSpPr>
        <p:spPr>
          <a:xfrm rot="10800000">
            <a:off x="3531134" y="3404800"/>
            <a:ext cx="846778" cy="3298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B64EEE66-2CB4-47A2-98D3-43091AD02320}"/>
              </a:ext>
            </a:extLst>
          </p:cNvPr>
          <p:cNvPicPr>
            <a:picLocks noChangeAspect="1"/>
          </p:cNvPicPr>
          <p:nvPr/>
        </p:nvPicPr>
        <p:blipFill>
          <a:blip r:embed="rId7"/>
          <a:stretch>
            <a:fillRect/>
          </a:stretch>
        </p:blipFill>
        <p:spPr>
          <a:xfrm>
            <a:off x="3569551" y="6006913"/>
            <a:ext cx="4410075" cy="323850"/>
          </a:xfrm>
          <a:prstGeom prst="rect">
            <a:avLst/>
          </a:prstGeom>
          <a:scene3d>
            <a:camera prst="orthographicFront"/>
            <a:lightRig rig="sunset" dir="t"/>
          </a:scene3d>
        </p:spPr>
      </p:pic>
      <p:sp>
        <p:nvSpPr>
          <p:cNvPr id="19" name="Rectangle 18">
            <a:extLst>
              <a:ext uri="{FF2B5EF4-FFF2-40B4-BE49-F238E27FC236}">
                <a16:creationId xmlns:a16="http://schemas.microsoft.com/office/drawing/2014/main" id="{56B53A38-7F0B-4CA5-913F-46680682767C}"/>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3722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9D03-ABE1-489F-B3CC-B4C30C70AC25}"/>
              </a:ext>
            </a:extLst>
          </p:cNvPr>
          <p:cNvSpPr>
            <a:spLocks noGrp="1"/>
          </p:cNvSpPr>
          <p:nvPr>
            <p:ph type="title"/>
          </p:nvPr>
        </p:nvSpPr>
        <p:spPr/>
        <p:txBody>
          <a:bodyPr/>
          <a:lstStyle/>
          <a:p>
            <a:r>
              <a:rPr lang="en-US" dirty="0"/>
              <a:t>Laplace Transformation of the Linear Model and PID Controller</a:t>
            </a:r>
          </a:p>
        </p:txBody>
      </p:sp>
      <p:sp>
        <p:nvSpPr>
          <p:cNvPr id="4" name="Date Placeholder 3">
            <a:extLst>
              <a:ext uri="{FF2B5EF4-FFF2-40B4-BE49-F238E27FC236}">
                <a16:creationId xmlns:a16="http://schemas.microsoft.com/office/drawing/2014/main" id="{DF9E399C-1E47-459C-B17A-EA5AEA1630D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D7210E1E-0FBC-4815-B0DC-2B635B5BD7B9}"/>
              </a:ext>
            </a:extLst>
          </p:cNvPr>
          <p:cNvSpPr>
            <a:spLocks noGrp="1"/>
          </p:cNvSpPr>
          <p:nvPr>
            <p:ph type="sldNum" sz="quarter" idx="12"/>
          </p:nvPr>
        </p:nvSpPr>
        <p:spPr/>
        <p:txBody>
          <a:bodyPr/>
          <a:lstStyle/>
          <a:p>
            <a:fld id="{CF42BA20-F9F9-475C-A1FF-4CF8D7FA83FE}" type="slidenum">
              <a:rPr lang="en-US" smtClean="0"/>
              <a:t>15</a:t>
            </a:fld>
            <a:endParaRPr lang="en-US"/>
          </a:p>
        </p:txBody>
      </p:sp>
      <p:pic>
        <p:nvPicPr>
          <p:cNvPr id="6" name="Picture 5">
            <a:extLst>
              <a:ext uri="{FF2B5EF4-FFF2-40B4-BE49-F238E27FC236}">
                <a16:creationId xmlns:a16="http://schemas.microsoft.com/office/drawing/2014/main" id="{ABA5B5B4-F538-472F-AAA0-7009229096BB}"/>
              </a:ext>
            </a:extLst>
          </p:cNvPr>
          <p:cNvPicPr>
            <a:picLocks noChangeAspect="1"/>
          </p:cNvPicPr>
          <p:nvPr/>
        </p:nvPicPr>
        <p:blipFill>
          <a:blip r:embed="rId2"/>
          <a:stretch>
            <a:fillRect/>
          </a:stretch>
        </p:blipFill>
        <p:spPr>
          <a:xfrm>
            <a:off x="1097280" y="1928497"/>
            <a:ext cx="3324818" cy="2513887"/>
          </a:xfrm>
          <a:prstGeom prst="rect">
            <a:avLst/>
          </a:prstGeom>
          <a:scene3d>
            <a:camera prst="orthographicFront"/>
            <a:lightRig rig="threePt" dir="t"/>
          </a:scene3d>
          <a:sp3d>
            <a:bevelT/>
            <a:bevelB/>
          </a:sp3d>
        </p:spPr>
      </p:pic>
      <p:sp>
        <p:nvSpPr>
          <p:cNvPr id="7" name="Rectangle 6">
            <a:extLst>
              <a:ext uri="{FF2B5EF4-FFF2-40B4-BE49-F238E27FC236}">
                <a16:creationId xmlns:a16="http://schemas.microsoft.com/office/drawing/2014/main" id="{E78B4EA4-3FA6-40A8-BE76-4DDB035178FF}"/>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pic>
        <p:nvPicPr>
          <p:cNvPr id="1026" name="Picture 2" descr="Image result for laplace transformation of pid controller">
            <a:extLst>
              <a:ext uri="{FF2B5EF4-FFF2-40B4-BE49-F238E27FC236}">
                <a16:creationId xmlns:a16="http://schemas.microsoft.com/office/drawing/2014/main" id="{4827C74A-B29B-4C64-B649-1797FCD09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927" y="1928497"/>
            <a:ext cx="6060612" cy="2513887"/>
          </a:xfrm>
          <a:prstGeom prst="rect">
            <a:avLst/>
          </a:prstGeom>
          <a:noFill/>
          <a:scene3d>
            <a:camera prst="orthographicFront"/>
            <a:lightRig rig="threePt" dir="t"/>
          </a:scene3d>
          <a:sp3d>
            <a:bevelT/>
            <a:bevelB/>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0646A6-13E2-4E83-8EBE-635B9A1DD04F}"/>
              </a:ext>
            </a:extLst>
          </p:cNvPr>
          <p:cNvSpPr txBox="1"/>
          <p:nvPr/>
        </p:nvSpPr>
        <p:spPr>
          <a:xfrm>
            <a:off x="5104927" y="4633521"/>
            <a:ext cx="3587660" cy="1200329"/>
          </a:xfrm>
          <a:prstGeom prst="rect">
            <a:avLst/>
          </a:prstGeom>
          <a:noFill/>
        </p:spPr>
        <p:txBody>
          <a:bodyPr wrap="square" rtlCol="0">
            <a:spAutoFit/>
          </a:bodyPr>
          <a:lstStyle/>
          <a:p>
            <a:r>
              <a:rPr lang="en-US" dirty="0"/>
              <a:t>Where, </a:t>
            </a:r>
          </a:p>
          <a:p>
            <a:r>
              <a:rPr lang="en-US" dirty="0"/>
              <a:t>	</a:t>
            </a:r>
            <a:r>
              <a:rPr lang="en-US" dirty="0" err="1"/>
              <a:t>k</a:t>
            </a:r>
            <a:r>
              <a:rPr lang="en-US" sz="1200" dirty="0" err="1"/>
              <a:t>p</a:t>
            </a:r>
            <a:r>
              <a:rPr lang="en-US" dirty="0"/>
              <a:t> = proportional gain</a:t>
            </a:r>
          </a:p>
          <a:p>
            <a:r>
              <a:rPr lang="en-US" dirty="0"/>
              <a:t>	</a:t>
            </a:r>
            <a:r>
              <a:rPr lang="en-US" dirty="0" err="1"/>
              <a:t>k</a:t>
            </a:r>
            <a:r>
              <a:rPr lang="en-US" sz="1200" dirty="0" err="1"/>
              <a:t>i</a:t>
            </a:r>
            <a:r>
              <a:rPr lang="en-US" dirty="0"/>
              <a:t>  = integral gain</a:t>
            </a:r>
          </a:p>
          <a:p>
            <a:r>
              <a:rPr lang="en-US" dirty="0"/>
              <a:t>	</a:t>
            </a:r>
            <a:r>
              <a:rPr lang="en-US" dirty="0" err="1"/>
              <a:t>k</a:t>
            </a:r>
            <a:r>
              <a:rPr lang="en-US" sz="1200" dirty="0" err="1"/>
              <a:t>d</a:t>
            </a:r>
            <a:r>
              <a:rPr lang="en-US" dirty="0"/>
              <a:t> = differential gain</a:t>
            </a:r>
          </a:p>
        </p:txBody>
      </p:sp>
    </p:spTree>
    <p:extLst>
      <p:ext uri="{BB962C8B-B14F-4D97-AF65-F5344CB8AC3E}">
        <p14:creationId xmlns:p14="http://schemas.microsoft.com/office/powerpoint/2010/main" val="417416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09C5-E50E-4F37-A22B-8D43E02E6CBE}"/>
              </a:ext>
            </a:extLst>
          </p:cNvPr>
          <p:cNvSpPr>
            <a:spLocks noGrp="1"/>
          </p:cNvSpPr>
          <p:nvPr>
            <p:ph type="title"/>
          </p:nvPr>
        </p:nvSpPr>
        <p:spPr/>
        <p:txBody>
          <a:bodyPr/>
          <a:lstStyle/>
          <a:p>
            <a:r>
              <a:rPr lang="en-US" dirty="0"/>
              <a:t>Altitude Controller</a:t>
            </a:r>
          </a:p>
        </p:txBody>
      </p:sp>
      <p:sp>
        <p:nvSpPr>
          <p:cNvPr id="4" name="Date Placeholder 3">
            <a:extLst>
              <a:ext uri="{FF2B5EF4-FFF2-40B4-BE49-F238E27FC236}">
                <a16:creationId xmlns:a16="http://schemas.microsoft.com/office/drawing/2014/main" id="{EDEE810B-C9EC-40F8-B2A2-7D6D2A4AEA5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1693D5A3-1B71-43D5-A63C-FFDDD23A5C85}"/>
              </a:ext>
            </a:extLst>
          </p:cNvPr>
          <p:cNvSpPr>
            <a:spLocks noGrp="1"/>
          </p:cNvSpPr>
          <p:nvPr>
            <p:ph type="sldNum" sz="quarter" idx="12"/>
          </p:nvPr>
        </p:nvSpPr>
        <p:spPr/>
        <p:txBody>
          <a:bodyPr/>
          <a:lstStyle/>
          <a:p>
            <a:fld id="{CF42BA20-F9F9-475C-A1FF-4CF8D7FA83FE}" type="slidenum">
              <a:rPr lang="en-US" smtClean="0"/>
              <a:t>16</a:t>
            </a:fld>
            <a:endParaRPr lang="en-US" dirty="0"/>
          </a:p>
        </p:txBody>
      </p:sp>
      <p:sp>
        <p:nvSpPr>
          <p:cNvPr id="6" name="Rectangle 5">
            <a:extLst>
              <a:ext uri="{FF2B5EF4-FFF2-40B4-BE49-F238E27FC236}">
                <a16:creationId xmlns:a16="http://schemas.microsoft.com/office/drawing/2014/main" id="{B2A5070C-ED94-4010-90B6-111A51FB0AEB}"/>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pic>
        <p:nvPicPr>
          <p:cNvPr id="7" name="Picture 6">
            <a:extLst>
              <a:ext uri="{FF2B5EF4-FFF2-40B4-BE49-F238E27FC236}">
                <a16:creationId xmlns:a16="http://schemas.microsoft.com/office/drawing/2014/main" id="{DDD2635A-C180-41B1-9FA3-FB78B84FA026}"/>
              </a:ext>
            </a:extLst>
          </p:cNvPr>
          <p:cNvPicPr>
            <a:picLocks noChangeAspect="1"/>
          </p:cNvPicPr>
          <p:nvPr/>
        </p:nvPicPr>
        <p:blipFill>
          <a:blip r:embed="rId2"/>
          <a:stretch>
            <a:fillRect/>
          </a:stretch>
        </p:blipFill>
        <p:spPr>
          <a:xfrm>
            <a:off x="2597961" y="1906816"/>
            <a:ext cx="6996077" cy="3618473"/>
          </a:xfrm>
          <a:prstGeom prst="rect">
            <a:avLst/>
          </a:prstGeom>
        </p:spPr>
      </p:pic>
      <p:sp>
        <p:nvSpPr>
          <p:cNvPr id="8" name="TextBox 7">
            <a:extLst>
              <a:ext uri="{FF2B5EF4-FFF2-40B4-BE49-F238E27FC236}">
                <a16:creationId xmlns:a16="http://schemas.microsoft.com/office/drawing/2014/main" id="{59C2DCD5-E669-47E6-B8F2-15FBA8B37F8F}"/>
              </a:ext>
            </a:extLst>
          </p:cNvPr>
          <p:cNvSpPr txBox="1"/>
          <p:nvPr/>
        </p:nvSpPr>
        <p:spPr>
          <a:xfrm>
            <a:off x="4621988" y="5694745"/>
            <a:ext cx="3622082" cy="369332"/>
          </a:xfrm>
          <a:prstGeom prst="rect">
            <a:avLst/>
          </a:prstGeom>
          <a:noFill/>
        </p:spPr>
        <p:txBody>
          <a:bodyPr wrap="none" rtlCol="0">
            <a:spAutoFit/>
          </a:bodyPr>
          <a:lstStyle/>
          <a:p>
            <a:r>
              <a:rPr lang="en-US" dirty="0"/>
              <a:t>Block Diagram for Altitude Controller</a:t>
            </a:r>
          </a:p>
        </p:txBody>
      </p:sp>
      <p:sp>
        <p:nvSpPr>
          <p:cNvPr id="9" name="Rectangle 8">
            <a:extLst>
              <a:ext uri="{FF2B5EF4-FFF2-40B4-BE49-F238E27FC236}">
                <a16:creationId xmlns:a16="http://schemas.microsoft.com/office/drawing/2014/main" id="{2867E948-AEF7-4E5A-A725-41CD74F75CC7}"/>
              </a:ext>
            </a:extLst>
          </p:cNvPr>
          <p:cNvSpPr/>
          <p:nvPr/>
        </p:nvSpPr>
        <p:spPr>
          <a:xfrm>
            <a:off x="5279934" y="6265321"/>
            <a:ext cx="1693092" cy="230832"/>
          </a:xfrm>
          <a:prstGeom prst="rect">
            <a:avLst/>
          </a:prstGeom>
        </p:spPr>
        <p:txBody>
          <a:bodyPr wrap="none">
            <a:spAutoFit/>
          </a:bodyPr>
          <a:lstStyle/>
          <a:p>
            <a:r>
              <a:rPr lang="en-US" sz="900" dirty="0"/>
              <a:t>The American university in </a:t>
            </a:r>
            <a:r>
              <a:rPr lang="en-US" sz="900" dirty="0" err="1"/>
              <a:t>cairo</a:t>
            </a:r>
            <a:endParaRPr lang="en-US" sz="900" dirty="0"/>
          </a:p>
        </p:txBody>
      </p:sp>
    </p:spTree>
    <p:extLst>
      <p:ext uri="{BB962C8B-B14F-4D97-AF65-F5344CB8AC3E}">
        <p14:creationId xmlns:p14="http://schemas.microsoft.com/office/powerpoint/2010/main" val="113634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2DAE-75FE-4F4F-86AF-7144F3C55403}"/>
              </a:ext>
            </a:extLst>
          </p:cNvPr>
          <p:cNvSpPr>
            <a:spLocks noGrp="1"/>
          </p:cNvSpPr>
          <p:nvPr>
            <p:ph type="title"/>
          </p:nvPr>
        </p:nvSpPr>
        <p:spPr/>
        <p:txBody>
          <a:bodyPr/>
          <a:lstStyle/>
          <a:p>
            <a:r>
              <a:rPr lang="en-US" dirty="0"/>
              <a:t>Attitude and Heading Controller</a:t>
            </a:r>
          </a:p>
        </p:txBody>
      </p:sp>
      <p:sp>
        <p:nvSpPr>
          <p:cNvPr id="4" name="Date Placeholder 3">
            <a:extLst>
              <a:ext uri="{FF2B5EF4-FFF2-40B4-BE49-F238E27FC236}">
                <a16:creationId xmlns:a16="http://schemas.microsoft.com/office/drawing/2014/main" id="{DD31B6E9-9506-4E39-BBB6-ECF804565F9B}"/>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F1F0F6AC-BD75-4114-A2C2-E0E7E9064B5A}"/>
              </a:ext>
            </a:extLst>
          </p:cNvPr>
          <p:cNvSpPr>
            <a:spLocks noGrp="1"/>
          </p:cNvSpPr>
          <p:nvPr>
            <p:ph type="sldNum" sz="quarter" idx="12"/>
          </p:nvPr>
        </p:nvSpPr>
        <p:spPr/>
        <p:txBody>
          <a:bodyPr/>
          <a:lstStyle/>
          <a:p>
            <a:fld id="{CF42BA20-F9F9-475C-A1FF-4CF8D7FA83FE}" type="slidenum">
              <a:rPr lang="en-US" smtClean="0"/>
              <a:t>17</a:t>
            </a:fld>
            <a:endParaRPr lang="en-US"/>
          </a:p>
        </p:txBody>
      </p:sp>
      <p:pic>
        <p:nvPicPr>
          <p:cNvPr id="6" name="Picture 5">
            <a:extLst>
              <a:ext uri="{FF2B5EF4-FFF2-40B4-BE49-F238E27FC236}">
                <a16:creationId xmlns:a16="http://schemas.microsoft.com/office/drawing/2014/main" id="{6F40F437-45FE-4005-85DE-2504066F23CD}"/>
              </a:ext>
            </a:extLst>
          </p:cNvPr>
          <p:cNvPicPr>
            <a:picLocks noChangeAspect="1"/>
          </p:cNvPicPr>
          <p:nvPr/>
        </p:nvPicPr>
        <p:blipFill>
          <a:blip r:embed="rId2"/>
          <a:stretch>
            <a:fillRect/>
          </a:stretch>
        </p:blipFill>
        <p:spPr>
          <a:xfrm>
            <a:off x="3134113" y="1771768"/>
            <a:ext cx="6766345" cy="4107643"/>
          </a:xfrm>
          <a:prstGeom prst="rect">
            <a:avLst/>
          </a:prstGeom>
        </p:spPr>
      </p:pic>
      <p:sp>
        <p:nvSpPr>
          <p:cNvPr id="7" name="TextBox 6">
            <a:extLst>
              <a:ext uri="{FF2B5EF4-FFF2-40B4-BE49-F238E27FC236}">
                <a16:creationId xmlns:a16="http://schemas.microsoft.com/office/drawing/2014/main" id="{7D008824-ECBF-491E-80F5-8D28A419E119}"/>
              </a:ext>
            </a:extLst>
          </p:cNvPr>
          <p:cNvSpPr txBox="1"/>
          <p:nvPr/>
        </p:nvSpPr>
        <p:spPr>
          <a:xfrm>
            <a:off x="4069595" y="5882678"/>
            <a:ext cx="4895379" cy="369332"/>
          </a:xfrm>
          <a:prstGeom prst="rect">
            <a:avLst/>
          </a:prstGeom>
          <a:noFill/>
        </p:spPr>
        <p:txBody>
          <a:bodyPr wrap="none" rtlCol="0">
            <a:spAutoFit/>
          </a:bodyPr>
          <a:lstStyle/>
          <a:p>
            <a:r>
              <a:rPr lang="en-US" dirty="0"/>
              <a:t>Block Diagram for Attitude and Heading Controller</a:t>
            </a:r>
          </a:p>
        </p:txBody>
      </p:sp>
      <p:sp>
        <p:nvSpPr>
          <p:cNvPr id="8" name="Rectangle 7">
            <a:extLst>
              <a:ext uri="{FF2B5EF4-FFF2-40B4-BE49-F238E27FC236}">
                <a16:creationId xmlns:a16="http://schemas.microsoft.com/office/drawing/2014/main" id="{54A1E2AF-D2DE-4E87-854A-6E6F3E65C6B9}"/>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spTree>
    <p:extLst>
      <p:ext uri="{BB962C8B-B14F-4D97-AF65-F5344CB8AC3E}">
        <p14:creationId xmlns:p14="http://schemas.microsoft.com/office/powerpoint/2010/main" val="157428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258F-CFBD-464D-94C8-2706D9E6AB0B}"/>
              </a:ext>
            </a:extLst>
          </p:cNvPr>
          <p:cNvSpPr>
            <a:spLocks noGrp="1"/>
          </p:cNvSpPr>
          <p:nvPr>
            <p:ph type="title"/>
          </p:nvPr>
        </p:nvSpPr>
        <p:spPr/>
        <p:txBody>
          <a:bodyPr/>
          <a:lstStyle/>
          <a:p>
            <a:r>
              <a:rPr lang="en-US" dirty="0"/>
              <a:t>Position Controller</a:t>
            </a:r>
          </a:p>
        </p:txBody>
      </p:sp>
      <p:sp>
        <p:nvSpPr>
          <p:cNvPr id="3" name="Content Placeholder 2">
            <a:extLst>
              <a:ext uri="{FF2B5EF4-FFF2-40B4-BE49-F238E27FC236}">
                <a16:creationId xmlns:a16="http://schemas.microsoft.com/office/drawing/2014/main" id="{1C8D5173-0CDF-45DC-92D1-A00EEC74EC3D}"/>
              </a:ext>
            </a:extLst>
          </p:cNvPr>
          <p:cNvSpPr>
            <a:spLocks noGrp="1"/>
          </p:cNvSpPr>
          <p:nvPr>
            <p:ph idx="1"/>
          </p:nvPr>
        </p:nvSpPr>
        <p:spPr/>
        <p:txBody>
          <a:bodyPr/>
          <a:lstStyle/>
          <a:p>
            <a:pPr>
              <a:buFont typeface="Wingdings" panose="05000000000000000000" pitchFamily="2" charset="2"/>
              <a:buChar char="q"/>
            </a:pPr>
            <a:r>
              <a:rPr lang="en-US" dirty="0"/>
              <a:t> Position can not be controlled directly for a quadcopter.</a:t>
            </a:r>
          </a:p>
          <a:p>
            <a:pPr marL="0" indent="0">
              <a:buNone/>
            </a:pPr>
            <a:endParaRPr lang="en-US" dirty="0"/>
          </a:p>
        </p:txBody>
      </p:sp>
      <p:sp>
        <p:nvSpPr>
          <p:cNvPr id="4" name="Date Placeholder 3">
            <a:extLst>
              <a:ext uri="{FF2B5EF4-FFF2-40B4-BE49-F238E27FC236}">
                <a16:creationId xmlns:a16="http://schemas.microsoft.com/office/drawing/2014/main" id="{409595A1-FA52-4CEF-95CE-EDD1439AB527}"/>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87848F50-3792-400F-AC72-3462927C6793}"/>
              </a:ext>
            </a:extLst>
          </p:cNvPr>
          <p:cNvSpPr>
            <a:spLocks noGrp="1"/>
          </p:cNvSpPr>
          <p:nvPr>
            <p:ph type="sldNum" sz="quarter" idx="12"/>
          </p:nvPr>
        </p:nvSpPr>
        <p:spPr/>
        <p:txBody>
          <a:bodyPr/>
          <a:lstStyle/>
          <a:p>
            <a:fld id="{CF42BA20-F9F9-475C-A1FF-4CF8D7FA83FE}" type="slidenum">
              <a:rPr lang="en-US" smtClean="0"/>
              <a:t>18</a:t>
            </a:fld>
            <a:endParaRPr lang="en-US"/>
          </a:p>
        </p:txBody>
      </p:sp>
      <p:pic>
        <p:nvPicPr>
          <p:cNvPr id="7" name="Picture 6">
            <a:extLst>
              <a:ext uri="{FF2B5EF4-FFF2-40B4-BE49-F238E27FC236}">
                <a16:creationId xmlns:a16="http://schemas.microsoft.com/office/drawing/2014/main" id="{A0593326-53EE-45E3-8FCD-0051DF33045A}"/>
              </a:ext>
            </a:extLst>
          </p:cNvPr>
          <p:cNvPicPr>
            <a:picLocks noChangeAspect="1"/>
          </p:cNvPicPr>
          <p:nvPr/>
        </p:nvPicPr>
        <p:blipFill>
          <a:blip r:embed="rId2"/>
          <a:stretch>
            <a:fillRect/>
          </a:stretch>
        </p:blipFill>
        <p:spPr>
          <a:xfrm>
            <a:off x="1036319" y="2362199"/>
            <a:ext cx="4172431" cy="1283825"/>
          </a:xfrm>
          <a:prstGeom prst="rect">
            <a:avLst/>
          </a:prstGeom>
          <a:scene3d>
            <a:camera prst="orthographicFront"/>
            <a:lightRig rig="threePt" dir="t"/>
          </a:scene3d>
          <a:sp3d>
            <a:bevelT/>
          </a:sp3d>
        </p:spPr>
      </p:pic>
      <p:pic>
        <p:nvPicPr>
          <p:cNvPr id="8" name="Picture 7">
            <a:extLst>
              <a:ext uri="{FF2B5EF4-FFF2-40B4-BE49-F238E27FC236}">
                <a16:creationId xmlns:a16="http://schemas.microsoft.com/office/drawing/2014/main" id="{DA827778-7902-403F-9290-9C0EE92CA0D1}"/>
              </a:ext>
            </a:extLst>
          </p:cNvPr>
          <p:cNvPicPr>
            <a:picLocks noChangeAspect="1"/>
          </p:cNvPicPr>
          <p:nvPr/>
        </p:nvPicPr>
        <p:blipFill>
          <a:blip r:embed="rId3"/>
          <a:stretch>
            <a:fillRect/>
          </a:stretch>
        </p:blipFill>
        <p:spPr>
          <a:xfrm>
            <a:off x="7612657" y="2362198"/>
            <a:ext cx="3222663" cy="1283825"/>
          </a:xfrm>
          <a:prstGeom prst="rect">
            <a:avLst/>
          </a:prstGeom>
          <a:scene3d>
            <a:camera prst="orthographicFront"/>
            <a:lightRig rig="threePt" dir="t"/>
          </a:scene3d>
          <a:sp3d>
            <a:bevelT/>
          </a:sp3d>
        </p:spPr>
      </p:pic>
      <p:pic>
        <p:nvPicPr>
          <p:cNvPr id="9" name="Picture 8">
            <a:extLst>
              <a:ext uri="{FF2B5EF4-FFF2-40B4-BE49-F238E27FC236}">
                <a16:creationId xmlns:a16="http://schemas.microsoft.com/office/drawing/2014/main" id="{5E247CBB-5BF4-4ED2-A2F6-28264CDD061A}"/>
              </a:ext>
            </a:extLst>
          </p:cNvPr>
          <p:cNvPicPr>
            <a:picLocks noChangeAspect="1"/>
          </p:cNvPicPr>
          <p:nvPr/>
        </p:nvPicPr>
        <p:blipFill>
          <a:blip r:embed="rId4"/>
          <a:stretch>
            <a:fillRect/>
          </a:stretch>
        </p:blipFill>
        <p:spPr>
          <a:xfrm>
            <a:off x="4680744" y="3829768"/>
            <a:ext cx="3247200" cy="223200"/>
          </a:xfrm>
          <a:prstGeom prst="rect">
            <a:avLst/>
          </a:prstGeom>
        </p:spPr>
      </p:pic>
      <p:pic>
        <p:nvPicPr>
          <p:cNvPr id="10" name="Picture 9">
            <a:extLst>
              <a:ext uri="{FF2B5EF4-FFF2-40B4-BE49-F238E27FC236}">
                <a16:creationId xmlns:a16="http://schemas.microsoft.com/office/drawing/2014/main" id="{74405905-0728-4670-AE17-1E512CD5551D}"/>
              </a:ext>
            </a:extLst>
          </p:cNvPr>
          <p:cNvPicPr>
            <a:picLocks noChangeAspect="1"/>
          </p:cNvPicPr>
          <p:nvPr/>
        </p:nvPicPr>
        <p:blipFill>
          <a:blip r:embed="rId5"/>
          <a:stretch>
            <a:fillRect/>
          </a:stretch>
        </p:blipFill>
        <p:spPr>
          <a:xfrm>
            <a:off x="5107305" y="4060499"/>
            <a:ext cx="2038350" cy="352425"/>
          </a:xfrm>
          <a:prstGeom prst="rect">
            <a:avLst/>
          </a:prstGeom>
        </p:spPr>
      </p:pic>
      <p:sp>
        <p:nvSpPr>
          <p:cNvPr id="11" name="Arrow: Curved Right 10">
            <a:extLst>
              <a:ext uri="{FF2B5EF4-FFF2-40B4-BE49-F238E27FC236}">
                <a16:creationId xmlns:a16="http://schemas.microsoft.com/office/drawing/2014/main" id="{923C1713-80A1-41A0-AE80-5048F40F2E79}"/>
              </a:ext>
            </a:extLst>
          </p:cNvPr>
          <p:cNvSpPr/>
          <p:nvPr/>
        </p:nvSpPr>
        <p:spPr>
          <a:xfrm rot="18081144">
            <a:off x="4023046" y="3535458"/>
            <a:ext cx="540738" cy="1365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Right 11">
            <a:extLst>
              <a:ext uri="{FF2B5EF4-FFF2-40B4-BE49-F238E27FC236}">
                <a16:creationId xmlns:a16="http://schemas.microsoft.com/office/drawing/2014/main" id="{964CBD61-9C4D-42B2-917A-7BDEB1AA2007}"/>
              </a:ext>
            </a:extLst>
          </p:cNvPr>
          <p:cNvSpPr/>
          <p:nvPr/>
        </p:nvSpPr>
        <p:spPr>
          <a:xfrm rot="14645684">
            <a:off x="7747600" y="3377592"/>
            <a:ext cx="540738" cy="1365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63C898CA-A93E-4235-B55E-EFC5096F0AA7}"/>
              </a:ext>
            </a:extLst>
          </p:cNvPr>
          <p:cNvPicPr>
            <a:picLocks noChangeAspect="1"/>
          </p:cNvPicPr>
          <p:nvPr/>
        </p:nvPicPr>
        <p:blipFill>
          <a:blip r:embed="rId6"/>
          <a:stretch>
            <a:fillRect/>
          </a:stretch>
        </p:blipFill>
        <p:spPr>
          <a:xfrm>
            <a:off x="8662700" y="3972598"/>
            <a:ext cx="3067050" cy="2238375"/>
          </a:xfrm>
          <a:prstGeom prst="rect">
            <a:avLst/>
          </a:prstGeom>
          <a:scene3d>
            <a:camera prst="orthographicFront"/>
            <a:lightRig rig="threePt" dir="t"/>
          </a:scene3d>
          <a:sp3d>
            <a:bevelT/>
          </a:sp3d>
        </p:spPr>
      </p:pic>
      <p:sp>
        <p:nvSpPr>
          <p:cNvPr id="14" name="Arrow: Curved Down 13">
            <a:extLst>
              <a:ext uri="{FF2B5EF4-FFF2-40B4-BE49-F238E27FC236}">
                <a16:creationId xmlns:a16="http://schemas.microsoft.com/office/drawing/2014/main" id="{E1922AC1-48EF-4B63-A195-ACFD81103D0C}"/>
              </a:ext>
            </a:extLst>
          </p:cNvPr>
          <p:cNvSpPr/>
          <p:nvPr/>
        </p:nvSpPr>
        <p:spPr>
          <a:xfrm rot="2867213">
            <a:off x="10832048" y="3199636"/>
            <a:ext cx="1132903" cy="64191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4788C410-6D95-4034-A164-33C3987D83A8}"/>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spTree>
    <p:extLst>
      <p:ext uri="{BB962C8B-B14F-4D97-AF65-F5344CB8AC3E}">
        <p14:creationId xmlns:p14="http://schemas.microsoft.com/office/powerpoint/2010/main" val="290167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5443-50CF-4A32-8943-DB644D84CBBE}"/>
              </a:ext>
            </a:extLst>
          </p:cNvPr>
          <p:cNvSpPr>
            <a:spLocks noGrp="1"/>
          </p:cNvSpPr>
          <p:nvPr>
            <p:ph type="title"/>
          </p:nvPr>
        </p:nvSpPr>
        <p:spPr/>
        <p:txBody>
          <a:bodyPr/>
          <a:lstStyle/>
          <a:p>
            <a:r>
              <a:rPr lang="en-US" dirty="0"/>
              <a:t>Position Controller (cont.)</a:t>
            </a:r>
          </a:p>
        </p:txBody>
      </p:sp>
      <p:sp>
        <p:nvSpPr>
          <p:cNvPr id="4" name="Date Placeholder 3">
            <a:extLst>
              <a:ext uri="{FF2B5EF4-FFF2-40B4-BE49-F238E27FC236}">
                <a16:creationId xmlns:a16="http://schemas.microsoft.com/office/drawing/2014/main" id="{14AAEB18-83DF-4BD6-9686-C0F5EF4A8B17}"/>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9BEA6E2B-473D-4589-A331-7F3543A0CB1E}"/>
              </a:ext>
            </a:extLst>
          </p:cNvPr>
          <p:cNvSpPr>
            <a:spLocks noGrp="1"/>
          </p:cNvSpPr>
          <p:nvPr>
            <p:ph type="sldNum" sz="quarter" idx="12"/>
          </p:nvPr>
        </p:nvSpPr>
        <p:spPr/>
        <p:txBody>
          <a:bodyPr/>
          <a:lstStyle/>
          <a:p>
            <a:fld id="{CF42BA20-F9F9-475C-A1FF-4CF8D7FA83FE}" type="slidenum">
              <a:rPr lang="en-US" smtClean="0"/>
              <a:t>19</a:t>
            </a:fld>
            <a:endParaRPr lang="en-US"/>
          </a:p>
        </p:txBody>
      </p:sp>
      <p:sp>
        <p:nvSpPr>
          <p:cNvPr id="6" name="Rectangle 5">
            <a:extLst>
              <a:ext uri="{FF2B5EF4-FFF2-40B4-BE49-F238E27FC236}">
                <a16:creationId xmlns:a16="http://schemas.microsoft.com/office/drawing/2014/main" id="{118314DB-7E3C-4702-A83C-4D8B6E131DFE}"/>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pic>
        <p:nvPicPr>
          <p:cNvPr id="7" name="Picture 6">
            <a:extLst>
              <a:ext uri="{FF2B5EF4-FFF2-40B4-BE49-F238E27FC236}">
                <a16:creationId xmlns:a16="http://schemas.microsoft.com/office/drawing/2014/main" id="{29E15619-FDFE-49C2-82B0-1D4EA74B3F6F}"/>
              </a:ext>
            </a:extLst>
          </p:cNvPr>
          <p:cNvPicPr>
            <a:picLocks noChangeAspect="1"/>
          </p:cNvPicPr>
          <p:nvPr/>
        </p:nvPicPr>
        <p:blipFill>
          <a:blip r:embed="rId2"/>
          <a:stretch>
            <a:fillRect/>
          </a:stretch>
        </p:blipFill>
        <p:spPr>
          <a:xfrm>
            <a:off x="3022511" y="2004689"/>
            <a:ext cx="5835912" cy="3840525"/>
          </a:xfrm>
          <a:prstGeom prst="rect">
            <a:avLst/>
          </a:prstGeom>
        </p:spPr>
      </p:pic>
      <p:sp>
        <p:nvSpPr>
          <p:cNvPr id="8" name="TextBox 7">
            <a:extLst>
              <a:ext uri="{FF2B5EF4-FFF2-40B4-BE49-F238E27FC236}">
                <a16:creationId xmlns:a16="http://schemas.microsoft.com/office/drawing/2014/main" id="{A3669C4C-0EDB-47FC-A961-CD0E495E1971}"/>
              </a:ext>
            </a:extLst>
          </p:cNvPr>
          <p:cNvSpPr txBox="1"/>
          <p:nvPr/>
        </p:nvSpPr>
        <p:spPr>
          <a:xfrm>
            <a:off x="4621988" y="5694745"/>
            <a:ext cx="3652538" cy="369332"/>
          </a:xfrm>
          <a:prstGeom prst="rect">
            <a:avLst/>
          </a:prstGeom>
          <a:noFill/>
        </p:spPr>
        <p:txBody>
          <a:bodyPr wrap="none" rtlCol="0">
            <a:spAutoFit/>
          </a:bodyPr>
          <a:lstStyle/>
          <a:p>
            <a:r>
              <a:rPr lang="en-US" dirty="0"/>
              <a:t>Block Diagram for Position Controller</a:t>
            </a:r>
          </a:p>
        </p:txBody>
      </p:sp>
    </p:spTree>
    <p:extLst>
      <p:ext uri="{BB962C8B-B14F-4D97-AF65-F5344CB8AC3E}">
        <p14:creationId xmlns:p14="http://schemas.microsoft.com/office/powerpoint/2010/main" val="200388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804-FCD2-43AD-8A35-55B0699F44DC}"/>
              </a:ext>
            </a:extLst>
          </p:cNvPr>
          <p:cNvSpPr>
            <a:spLocks noGrp="1"/>
          </p:cNvSpPr>
          <p:nvPr>
            <p:ph type="title"/>
          </p:nvPr>
        </p:nvSpPr>
        <p:spPr>
          <a:xfrm>
            <a:off x="1059180" y="286603"/>
            <a:ext cx="10058400" cy="1450757"/>
          </a:xfrm>
        </p:spPr>
        <p:txBody>
          <a:bodyPr/>
          <a:lstStyle/>
          <a:p>
            <a:r>
              <a:rPr lang="en-US" dirty="0"/>
              <a:t>Overview</a:t>
            </a:r>
          </a:p>
        </p:txBody>
      </p:sp>
      <p:sp>
        <p:nvSpPr>
          <p:cNvPr id="3" name="Content Placeholder 2">
            <a:extLst>
              <a:ext uri="{FF2B5EF4-FFF2-40B4-BE49-F238E27FC236}">
                <a16:creationId xmlns:a16="http://schemas.microsoft.com/office/drawing/2014/main" id="{B03187B5-59F3-4DC3-AF38-D39D0298A10F}"/>
              </a:ext>
            </a:extLst>
          </p:cNvPr>
          <p:cNvSpPr>
            <a:spLocks noGrp="1"/>
          </p:cNvSpPr>
          <p:nvPr>
            <p:ph idx="1"/>
          </p:nvPr>
        </p:nvSpPr>
        <p:spPr>
          <a:xfrm>
            <a:off x="1202055" y="1845734"/>
            <a:ext cx="10058400" cy="4023360"/>
          </a:xfrm>
        </p:spPr>
        <p:txBody>
          <a:bodyPr/>
          <a:lstStyle/>
          <a:p>
            <a:pPr>
              <a:buFont typeface="Wingdings" panose="05000000000000000000" pitchFamily="2" charset="2"/>
              <a:buChar char="ü"/>
            </a:pPr>
            <a:r>
              <a:rPr lang="en-US" dirty="0">
                <a:solidFill>
                  <a:srgbClr val="00B0F0"/>
                </a:solidFill>
              </a:rPr>
              <a:t>Motivation</a:t>
            </a:r>
          </a:p>
          <a:p>
            <a:pPr>
              <a:buFont typeface="Wingdings" panose="05000000000000000000" pitchFamily="2" charset="2"/>
              <a:buChar char="ü"/>
            </a:pPr>
            <a:r>
              <a:rPr lang="en-US" dirty="0">
                <a:solidFill>
                  <a:srgbClr val="00B0F0"/>
                </a:solidFill>
              </a:rPr>
              <a:t>Challenges</a:t>
            </a:r>
          </a:p>
          <a:p>
            <a:pPr>
              <a:buFont typeface="Wingdings" panose="05000000000000000000" pitchFamily="2" charset="2"/>
              <a:buChar char="ü"/>
            </a:pPr>
            <a:r>
              <a:rPr lang="en-US" dirty="0">
                <a:solidFill>
                  <a:srgbClr val="00B0F0"/>
                </a:solidFill>
              </a:rPr>
              <a:t>Mathematical modeling of quadrotor</a:t>
            </a:r>
          </a:p>
          <a:p>
            <a:pPr>
              <a:buFont typeface="Wingdings" panose="05000000000000000000" pitchFamily="2" charset="2"/>
              <a:buChar char="ü"/>
            </a:pPr>
            <a:r>
              <a:rPr lang="en-US" dirty="0">
                <a:solidFill>
                  <a:srgbClr val="00B0F0"/>
                </a:solidFill>
              </a:rPr>
              <a:t>PID controller design</a:t>
            </a:r>
          </a:p>
          <a:p>
            <a:pPr>
              <a:buFont typeface="Wingdings" panose="05000000000000000000" pitchFamily="2" charset="2"/>
              <a:buChar char="ü"/>
            </a:pPr>
            <a:r>
              <a:rPr lang="en-US" dirty="0">
                <a:solidFill>
                  <a:srgbClr val="00B050"/>
                </a:solidFill>
              </a:rPr>
              <a:t>Fuzzy-PID controller design</a:t>
            </a:r>
          </a:p>
          <a:p>
            <a:pPr>
              <a:buFont typeface="Wingdings" panose="05000000000000000000" pitchFamily="2" charset="2"/>
              <a:buChar char="ü"/>
            </a:pPr>
            <a:r>
              <a:rPr lang="en-US" dirty="0">
                <a:solidFill>
                  <a:srgbClr val="00B050"/>
                </a:solidFill>
              </a:rPr>
              <a:t>Simulation</a:t>
            </a:r>
          </a:p>
          <a:p>
            <a:pPr>
              <a:buFont typeface="Wingdings" panose="05000000000000000000" pitchFamily="2" charset="2"/>
              <a:buChar char="ü"/>
            </a:pPr>
            <a:r>
              <a:rPr lang="en-US" dirty="0">
                <a:solidFill>
                  <a:srgbClr val="00B050"/>
                </a:solidFill>
              </a:rPr>
              <a:t>Conclusion</a:t>
            </a:r>
          </a:p>
        </p:txBody>
      </p:sp>
      <p:sp>
        <p:nvSpPr>
          <p:cNvPr id="4" name="Date Placeholder 3">
            <a:extLst>
              <a:ext uri="{FF2B5EF4-FFF2-40B4-BE49-F238E27FC236}">
                <a16:creationId xmlns:a16="http://schemas.microsoft.com/office/drawing/2014/main" id="{4FA08144-8C1A-428B-BF4E-1D784BBECC3C}"/>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8C98EC82-8A58-406A-94F1-F00F9B3E24D0}"/>
              </a:ext>
            </a:extLst>
          </p:cNvPr>
          <p:cNvSpPr>
            <a:spLocks noGrp="1"/>
          </p:cNvSpPr>
          <p:nvPr>
            <p:ph type="sldNum" sz="quarter" idx="12"/>
          </p:nvPr>
        </p:nvSpPr>
        <p:spPr/>
        <p:txBody>
          <a:bodyPr/>
          <a:lstStyle/>
          <a:p>
            <a:fld id="{CF42BA20-F9F9-475C-A1FF-4CF8D7FA83FE}" type="slidenum">
              <a:rPr lang="en-US" smtClean="0"/>
              <a:t>2</a:t>
            </a:fld>
            <a:endParaRPr lang="en-US"/>
          </a:p>
        </p:txBody>
      </p:sp>
    </p:spTree>
    <p:extLst>
      <p:ext uri="{BB962C8B-B14F-4D97-AF65-F5344CB8AC3E}">
        <p14:creationId xmlns:p14="http://schemas.microsoft.com/office/powerpoint/2010/main" val="343841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593E-9C4C-4FC7-A80C-511C932DB01A}"/>
              </a:ext>
            </a:extLst>
          </p:cNvPr>
          <p:cNvSpPr>
            <a:spLocks noGrp="1"/>
          </p:cNvSpPr>
          <p:nvPr>
            <p:ph type="title"/>
          </p:nvPr>
        </p:nvSpPr>
        <p:spPr/>
        <p:txBody>
          <a:bodyPr/>
          <a:lstStyle/>
          <a:p>
            <a:r>
              <a:rPr lang="en-US" dirty="0"/>
              <a:t>Simulation</a:t>
            </a:r>
          </a:p>
        </p:txBody>
      </p:sp>
      <p:graphicFrame>
        <p:nvGraphicFramePr>
          <p:cNvPr id="6" name="Content Placeholder 5">
            <a:extLst>
              <a:ext uri="{FF2B5EF4-FFF2-40B4-BE49-F238E27FC236}">
                <a16:creationId xmlns:a16="http://schemas.microsoft.com/office/drawing/2014/main" id="{A0D08971-F61C-4685-97DD-025F4862FA7B}"/>
              </a:ext>
            </a:extLst>
          </p:cNvPr>
          <p:cNvGraphicFramePr>
            <a:graphicFrameLocks noGrp="1"/>
          </p:cNvGraphicFramePr>
          <p:nvPr>
            <p:ph idx="1"/>
            <p:extLst>
              <p:ext uri="{D42A27DB-BD31-4B8C-83A1-F6EECF244321}">
                <p14:modId xmlns:p14="http://schemas.microsoft.com/office/powerpoint/2010/main" val="2377339067"/>
              </p:ext>
            </p:extLst>
          </p:nvPr>
        </p:nvGraphicFramePr>
        <p:xfrm>
          <a:off x="1097280" y="1814651"/>
          <a:ext cx="10058400" cy="4470401"/>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956101163"/>
                    </a:ext>
                  </a:extLst>
                </a:gridCol>
                <a:gridCol w="3352800">
                  <a:extLst>
                    <a:ext uri="{9D8B030D-6E8A-4147-A177-3AD203B41FA5}">
                      <a16:colId xmlns:a16="http://schemas.microsoft.com/office/drawing/2014/main" val="904402312"/>
                    </a:ext>
                  </a:extLst>
                </a:gridCol>
                <a:gridCol w="3352800">
                  <a:extLst>
                    <a:ext uri="{9D8B030D-6E8A-4147-A177-3AD203B41FA5}">
                      <a16:colId xmlns:a16="http://schemas.microsoft.com/office/drawing/2014/main" val="85895645"/>
                    </a:ext>
                  </a:extLst>
                </a:gridCol>
              </a:tblGrid>
              <a:tr h="343877">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Values</a:t>
                      </a:r>
                    </a:p>
                  </a:txBody>
                  <a:tcPr/>
                </a:tc>
                <a:extLst>
                  <a:ext uri="{0D108BD9-81ED-4DB2-BD59-A6C34878D82A}">
                    <a16:rowId xmlns:a16="http://schemas.microsoft.com/office/drawing/2014/main" val="2491825879"/>
                  </a:ext>
                </a:extLst>
              </a:tr>
              <a:tr h="343877">
                <a:tc>
                  <a:txBody>
                    <a:bodyPr/>
                    <a:lstStyle/>
                    <a:p>
                      <a:pPr algn="ctr"/>
                      <a:r>
                        <a:rPr lang="en-US" sz="1600" dirty="0"/>
                        <a:t>m</a:t>
                      </a:r>
                    </a:p>
                  </a:txBody>
                  <a:tcPr/>
                </a:tc>
                <a:tc>
                  <a:txBody>
                    <a:bodyPr/>
                    <a:lstStyle/>
                    <a:p>
                      <a:pPr algn="ctr"/>
                      <a:r>
                        <a:rPr lang="en-US" sz="1600" b="0" i="0" u="none" strike="noStrike" kern="1200" baseline="0" dirty="0">
                          <a:solidFill>
                            <a:schemeClr val="dk1"/>
                          </a:solidFill>
                          <a:latin typeface="+mn-lt"/>
                          <a:ea typeface="+mn-ea"/>
                          <a:cs typeface="+mn-cs"/>
                        </a:rPr>
                        <a:t>Quadrotor mass</a:t>
                      </a:r>
                      <a:endParaRPr lang="en-US" sz="1600" dirty="0"/>
                    </a:p>
                  </a:txBody>
                  <a:tcPr/>
                </a:tc>
                <a:tc>
                  <a:txBody>
                    <a:bodyPr/>
                    <a:lstStyle/>
                    <a:p>
                      <a:pPr algn="ctr"/>
                      <a:r>
                        <a:rPr lang="en-US" sz="1600" dirty="0"/>
                        <a:t>0.4794 kg</a:t>
                      </a:r>
                    </a:p>
                  </a:txBody>
                  <a:tcPr/>
                </a:tc>
                <a:extLst>
                  <a:ext uri="{0D108BD9-81ED-4DB2-BD59-A6C34878D82A}">
                    <a16:rowId xmlns:a16="http://schemas.microsoft.com/office/drawing/2014/main" val="2660128342"/>
                  </a:ext>
                </a:extLst>
              </a:tr>
              <a:tr h="343877">
                <a:tc>
                  <a:txBody>
                    <a:bodyPr/>
                    <a:lstStyle/>
                    <a:p>
                      <a:pPr algn="ctr"/>
                      <a:r>
                        <a:rPr lang="en-US" sz="1600" dirty="0"/>
                        <a:t>g</a:t>
                      </a:r>
                    </a:p>
                  </a:txBody>
                  <a:tcPr/>
                </a:tc>
                <a:tc>
                  <a:txBody>
                    <a:bodyPr/>
                    <a:lstStyle/>
                    <a:p>
                      <a:pPr algn="ctr"/>
                      <a:r>
                        <a:rPr lang="en-US" sz="1600" dirty="0"/>
                        <a:t>Gravitational acceleration</a:t>
                      </a:r>
                    </a:p>
                  </a:txBody>
                  <a:tcPr/>
                </a:tc>
                <a:tc>
                  <a:txBody>
                    <a:bodyPr/>
                    <a:lstStyle/>
                    <a:p>
                      <a:pPr algn="ctr"/>
                      <a:r>
                        <a:rPr lang="en-US" sz="1600" dirty="0"/>
                        <a:t>9.8 m/s</a:t>
                      </a:r>
                      <a:r>
                        <a:rPr lang="en-US" sz="1600" baseline="30000" dirty="0"/>
                        <a:t>2</a:t>
                      </a:r>
                    </a:p>
                  </a:txBody>
                  <a:tcPr/>
                </a:tc>
                <a:extLst>
                  <a:ext uri="{0D108BD9-81ED-4DB2-BD59-A6C34878D82A}">
                    <a16:rowId xmlns:a16="http://schemas.microsoft.com/office/drawing/2014/main" val="2104238917"/>
                  </a:ext>
                </a:extLst>
              </a:tr>
              <a:tr h="343877">
                <a:tc>
                  <a:txBody>
                    <a:bodyPr/>
                    <a:lstStyle/>
                    <a:p>
                      <a:pPr algn="ctr"/>
                      <a:r>
                        <a:rPr lang="en-US" sz="1600" dirty="0"/>
                        <a:t>l</a:t>
                      </a:r>
                    </a:p>
                  </a:txBody>
                  <a:tcPr/>
                </a:tc>
                <a:tc>
                  <a:txBody>
                    <a:bodyPr/>
                    <a:lstStyle/>
                    <a:p>
                      <a:pPr algn="ctr"/>
                      <a:r>
                        <a:rPr lang="en-US" sz="1600" b="0" i="0" u="none" strike="noStrike" kern="1200" baseline="0" dirty="0">
                          <a:solidFill>
                            <a:schemeClr val="dk1"/>
                          </a:solidFill>
                          <a:latin typeface="+mn-lt"/>
                          <a:ea typeface="+mn-ea"/>
                          <a:cs typeface="+mn-cs"/>
                        </a:rPr>
                        <a:t>Moment arm</a:t>
                      </a:r>
                      <a:endParaRPr lang="en-US" sz="1600" dirty="0"/>
                    </a:p>
                  </a:txBody>
                  <a:tcPr/>
                </a:tc>
                <a:tc>
                  <a:txBody>
                    <a:bodyPr/>
                    <a:lstStyle/>
                    <a:p>
                      <a:pPr algn="ctr"/>
                      <a:r>
                        <a:rPr lang="en-US" sz="1600" dirty="0"/>
                        <a:t>0.225 m</a:t>
                      </a:r>
                    </a:p>
                  </a:txBody>
                  <a:tcPr/>
                </a:tc>
                <a:extLst>
                  <a:ext uri="{0D108BD9-81ED-4DB2-BD59-A6C34878D82A}">
                    <a16:rowId xmlns:a16="http://schemas.microsoft.com/office/drawing/2014/main" val="4228008684"/>
                  </a:ext>
                </a:extLst>
              </a:tr>
              <a:tr h="343877">
                <a:tc>
                  <a:txBody>
                    <a:bodyPr/>
                    <a:lstStyle/>
                    <a:p>
                      <a:pPr algn="ctr"/>
                      <a:r>
                        <a:rPr lang="en-US" sz="1600" dirty="0"/>
                        <a:t>I</a:t>
                      </a:r>
                      <a:r>
                        <a:rPr lang="en-US" sz="1600" baseline="-25000" dirty="0"/>
                        <a:t>x </a:t>
                      </a:r>
                    </a:p>
                  </a:txBody>
                  <a:tcPr/>
                </a:tc>
                <a:tc>
                  <a:txBody>
                    <a:bodyPr/>
                    <a:lstStyle/>
                    <a:p>
                      <a:pPr algn="ctr"/>
                      <a:r>
                        <a:rPr lang="en-US" sz="1600" b="0" i="0" u="none" strike="noStrike" kern="1200" baseline="0" dirty="0">
                          <a:solidFill>
                            <a:schemeClr val="dk1"/>
                          </a:solidFill>
                          <a:latin typeface="+mn-lt"/>
                          <a:ea typeface="+mn-ea"/>
                          <a:cs typeface="+mn-cs"/>
                        </a:rPr>
                        <a:t>MOI about body frame's x-axis</a:t>
                      </a:r>
                      <a:endParaRPr lang="en-US" sz="1600" baseline="-25000" dirty="0"/>
                    </a:p>
                  </a:txBody>
                  <a:tcPr/>
                </a:tc>
                <a:tc>
                  <a:txBody>
                    <a:bodyPr/>
                    <a:lstStyle/>
                    <a:p>
                      <a:pPr algn="ctr"/>
                      <a:r>
                        <a:rPr lang="en-US" sz="1600" dirty="0"/>
                        <a:t>0.0086 kg.m</a:t>
                      </a:r>
                      <a:r>
                        <a:rPr lang="en-US" sz="1600" baseline="30000" dirty="0"/>
                        <a:t>2</a:t>
                      </a:r>
                    </a:p>
                  </a:txBody>
                  <a:tcPr/>
                </a:tc>
                <a:extLst>
                  <a:ext uri="{0D108BD9-81ED-4DB2-BD59-A6C34878D82A}">
                    <a16:rowId xmlns:a16="http://schemas.microsoft.com/office/drawing/2014/main" val="369440099"/>
                  </a:ext>
                </a:extLst>
              </a:tr>
              <a:tr h="343877">
                <a:tc>
                  <a:txBody>
                    <a:bodyPr/>
                    <a:lstStyle/>
                    <a:p>
                      <a:pPr algn="ctr"/>
                      <a:r>
                        <a:rPr lang="en-US" sz="1600" dirty="0" err="1"/>
                        <a:t>I</a:t>
                      </a:r>
                      <a:r>
                        <a:rPr lang="en-US" sz="1600" baseline="-25000" dirty="0" err="1"/>
                        <a:t>y</a:t>
                      </a:r>
                      <a:endParaRPr lang="en-US" sz="1600" baseline="-25000" dirty="0"/>
                    </a:p>
                  </a:txBody>
                  <a:tcPr/>
                </a:tc>
                <a:tc>
                  <a:txBody>
                    <a:bodyPr/>
                    <a:lstStyle/>
                    <a:p>
                      <a:pPr algn="ctr"/>
                      <a:r>
                        <a:rPr lang="en-US" sz="1600" b="0" i="0" u="none" strike="noStrike" kern="1200" baseline="0" dirty="0">
                          <a:solidFill>
                            <a:schemeClr val="dk1"/>
                          </a:solidFill>
                          <a:latin typeface="+mn-lt"/>
                          <a:ea typeface="+mn-ea"/>
                          <a:cs typeface="+mn-cs"/>
                        </a:rPr>
                        <a:t>MOI about body frame's y-axis</a:t>
                      </a:r>
                      <a:endParaRPr lang="en-US"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0.0086 kg.m</a:t>
                      </a:r>
                      <a:r>
                        <a:rPr lang="en-US" sz="1600" baseline="30000" dirty="0"/>
                        <a:t>2</a:t>
                      </a:r>
                    </a:p>
                  </a:txBody>
                  <a:tcPr/>
                </a:tc>
                <a:extLst>
                  <a:ext uri="{0D108BD9-81ED-4DB2-BD59-A6C34878D82A}">
                    <a16:rowId xmlns:a16="http://schemas.microsoft.com/office/drawing/2014/main" val="1544866995"/>
                  </a:ext>
                </a:extLst>
              </a:tr>
              <a:tr h="343877">
                <a:tc>
                  <a:txBody>
                    <a:bodyPr/>
                    <a:lstStyle/>
                    <a:p>
                      <a:pPr algn="ctr"/>
                      <a:r>
                        <a:rPr lang="en-US" sz="1600" dirty="0" err="1"/>
                        <a:t>I</a:t>
                      </a:r>
                      <a:r>
                        <a:rPr lang="en-US" sz="1600" baseline="-25000" dirty="0" err="1"/>
                        <a:t>z</a:t>
                      </a:r>
                      <a:endParaRPr lang="en-US" sz="1600" baseline="-25000" dirty="0"/>
                    </a:p>
                  </a:txBody>
                  <a:tcPr/>
                </a:tc>
                <a:tc>
                  <a:txBody>
                    <a:bodyPr/>
                    <a:lstStyle/>
                    <a:p>
                      <a:pPr algn="ctr"/>
                      <a:r>
                        <a:rPr lang="en-US" sz="1600" b="0" i="0" u="none" strike="noStrike" kern="1200" baseline="0" dirty="0">
                          <a:solidFill>
                            <a:schemeClr val="dk1"/>
                          </a:solidFill>
                          <a:latin typeface="+mn-lt"/>
                          <a:ea typeface="+mn-ea"/>
                          <a:cs typeface="+mn-cs"/>
                        </a:rPr>
                        <a:t>MOI about body frame's z-axis</a:t>
                      </a:r>
                      <a:endParaRPr lang="en-US" sz="1600" baseline="-25000" dirty="0"/>
                    </a:p>
                  </a:txBody>
                  <a:tcPr/>
                </a:tc>
                <a:tc>
                  <a:txBody>
                    <a:bodyPr/>
                    <a:lstStyle/>
                    <a:p>
                      <a:pPr algn="ctr"/>
                      <a:r>
                        <a:rPr lang="en-US" sz="1600" dirty="0"/>
                        <a:t>0.0172 kg.m</a:t>
                      </a:r>
                      <a:r>
                        <a:rPr lang="en-US" sz="1600" baseline="30000" dirty="0"/>
                        <a:t>2</a:t>
                      </a:r>
                    </a:p>
                  </a:txBody>
                  <a:tcPr/>
                </a:tc>
                <a:extLst>
                  <a:ext uri="{0D108BD9-81ED-4DB2-BD59-A6C34878D82A}">
                    <a16:rowId xmlns:a16="http://schemas.microsoft.com/office/drawing/2014/main" val="48868267"/>
                  </a:ext>
                </a:extLst>
              </a:tr>
              <a:tr h="343877">
                <a:tc>
                  <a:txBody>
                    <a:bodyPr/>
                    <a:lstStyle/>
                    <a:p>
                      <a:pPr algn="ctr"/>
                      <a:r>
                        <a:rPr lang="en-US" sz="1600" dirty="0"/>
                        <a:t>J</a:t>
                      </a:r>
                      <a:r>
                        <a:rPr lang="en-US" sz="1600" baseline="-25000" dirty="0"/>
                        <a:t>r</a:t>
                      </a:r>
                    </a:p>
                  </a:txBody>
                  <a:tcPr/>
                </a:tc>
                <a:tc>
                  <a:txBody>
                    <a:bodyPr/>
                    <a:lstStyle/>
                    <a:p>
                      <a:pPr algn="ctr"/>
                      <a:r>
                        <a:rPr lang="en-US" sz="1600" b="0" i="0" u="none" strike="noStrike" kern="1200" baseline="0" dirty="0">
                          <a:solidFill>
                            <a:schemeClr val="dk1"/>
                          </a:solidFill>
                          <a:latin typeface="+mn-lt"/>
                          <a:ea typeface="+mn-ea"/>
                          <a:cs typeface="+mn-cs"/>
                        </a:rPr>
                        <a:t>Rotor inertia</a:t>
                      </a:r>
                      <a:endParaRPr lang="en-US" sz="1600" baseline="-25000" dirty="0"/>
                    </a:p>
                  </a:txBody>
                  <a:tcPr/>
                </a:tc>
                <a:tc>
                  <a:txBody>
                    <a:bodyPr/>
                    <a:lstStyle/>
                    <a:p>
                      <a:pPr algn="ctr"/>
                      <a:r>
                        <a:rPr lang="en-US" sz="1600" dirty="0"/>
                        <a:t>3.7404 x 10</a:t>
                      </a:r>
                      <a:r>
                        <a:rPr lang="en-US" sz="1600" baseline="30000" dirty="0"/>
                        <a:t>-5 </a:t>
                      </a:r>
                      <a:r>
                        <a:rPr lang="en-US" sz="1600" dirty="0"/>
                        <a:t>kg.m</a:t>
                      </a:r>
                      <a:r>
                        <a:rPr lang="en-US" sz="1600" baseline="30000" dirty="0"/>
                        <a:t>2</a:t>
                      </a:r>
                    </a:p>
                  </a:txBody>
                  <a:tcPr/>
                </a:tc>
                <a:extLst>
                  <a:ext uri="{0D108BD9-81ED-4DB2-BD59-A6C34878D82A}">
                    <a16:rowId xmlns:a16="http://schemas.microsoft.com/office/drawing/2014/main" val="4110626677"/>
                  </a:ext>
                </a:extLst>
              </a:tr>
              <a:tr h="343877">
                <a:tc>
                  <a:txBody>
                    <a:bodyPr/>
                    <a:lstStyle/>
                    <a:p>
                      <a:pPr algn="ctr"/>
                      <a:r>
                        <a:rPr lang="en-US" sz="1600" dirty="0"/>
                        <a:t>b</a:t>
                      </a:r>
                    </a:p>
                  </a:txBody>
                  <a:tcPr/>
                </a:tc>
                <a:tc>
                  <a:txBody>
                    <a:bodyPr/>
                    <a:lstStyle/>
                    <a:p>
                      <a:pPr algn="ctr"/>
                      <a:r>
                        <a:rPr lang="en-US" sz="1600" b="0" i="0" u="none" strike="noStrike" kern="1200" baseline="0" dirty="0">
                          <a:solidFill>
                            <a:schemeClr val="dk1"/>
                          </a:solidFill>
                          <a:latin typeface="+mn-lt"/>
                          <a:ea typeface="+mn-ea"/>
                          <a:cs typeface="+mn-cs"/>
                        </a:rPr>
                        <a:t>Aerodynamic force constant</a:t>
                      </a:r>
                      <a:endParaRPr lang="en-US" sz="1600" dirty="0"/>
                    </a:p>
                  </a:txBody>
                  <a:tcPr/>
                </a:tc>
                <a:tc>
                  <a:txBody>
                    <a:bodyPr/>
                    <a:lstStyle/>
                    <a:p>
                      <a:pPr algn="ctr"/>
                      <a:r>
                        <a:rPr lang="en-US" sz="1600" dirty="0"/>
                        <a:t>3.13 x  10</a:t>
                      </a:r>
                      <a:r>
                        <a:rPr lang="en-US" sz="1600" baseline="30000" dirty="0"/>
                        <a:t>-5 </a:t>
                      </a:r>
                      <a:r>
                        <a:rPr lang="en-US" sz="1600" baseline="0" dirty="0"/>
                        <a:t>N.s</a:t>
                      </a:r>
                      <a:r>
                        <a:rPr lang="en-US" sz="1600" baseline="30000" dirty="0"/>
                        <a:t>2</a:t>
                      </a:r>
                    </a:p>
                  </a:txBody>
                  <a:tcPr/>
                </a:tc>
                <a:extLst>
                  <a:ext uri="{0D108BD9-81ED-4DB2-BD59-A6C34878D82A}">
                    <a16:rowId xmlns:a16="http://schemas.microsoft.com/office/drawing/2014/main" val="746266206"/>
                  </a:ext>
                </a:extLst>
              </a:tr>
              <a:tr h="343877">
                <a:tc>
                  <a:txBody>
                    <a:bodyPr/>
                    <a:lstStyle/>
                    <a:p>
                      <a:pPr algn="ctr"/>
                      <a:r>
                        <a:rPr lang="en-US" sz="1600" dirty="0"/>
                        <a:t>d</a:t>
                      </a:r>
                    </a:p>
                  </a:txBody>
                  <a:tcPr/>
                </a:tc>
                <a:tc>
                  <a:txBody>
                    <a:bodyPr/>
                    <a:lstStyle/>
                    <a:p>
                      <a:pPr algn="ctr"/>
                      <a:r>
                        <a:rPr lang="en-US" sz="1600" b="0" i="0" u="none" strike="noStrike" kern="1200" baseline="0" dirty="0">
                          <a:solidFill>
                            <a:schemeClr val="dk1"/>
                          </a:solidFill>
                          <a:latin typeface="+mn-lt"/>
                          <a:ea typeface="+mn-ea"/>
                          <a:cs typeface="+mn-cs"/>
                        </a:rPr>
                        <a:t>Aerodynamic moment constant</a:t>
                      </a:r>
                      <a:endParaRPr lang="en-US" sz="1600" dirty="0"/>
                    </a:p>
                  </a:txBody>
                  <a:tcPr/>
                </a:tc>
                <a:tc>
                  <a:txBody>
                    <a:bodyPr/>
                    <a:lstStyle/>
                    <a:p>
                      <a:pPr algn="ctr"/>
                      <a:r>
                        <a:rPr lang="en-US" sz="1600" dirty="0"/>
                        <a:t>9 x 10</a:t>
                      </a:r>
                      <a:r>
                        <a:rPr lang="en-US" sz="1600" baseline="30000" dirty="0"/>
                        <a:t>-7 </a:t>
                      </a:r>
                      <a:r>
                        <a:rPr lang="en-US" sz="1600" baseline="0" dirty="0"/>
                        <a:t>Nm.s</a:t>
                      </a:r>
                      <a:r>
                        <a:rPr lang="en-US" sz="1600" baseline="30000" dirty="0"/>
                        <a:t>2</a:t>
                      </a:r>
                    </a:p>
                  </a:txBody>
                  <a:tcPr/>
                </a:tc>
                <a:extLst>
                  <a:ext uri="{0D108BD9-81ED-4DB2-BD59-A6C34878D82A}">
                    <a16:rowId xmlns:a16="http://schemas.microsoft.com/office/drawing/2014/main" val="3963350158"/>
                  </a:ext>
                </a:extLst>
              </a:tr>
              <a:tr h="343877">
                <a:tc>
                  <a:txBody>
                    <a:bodyPr/>
                    <a:lstStyle/>
                    <a:p>
                      <a:pPr algn="ctr"/>
                      <a:r>
                        <a:rPr lang="en-US" sz="1600" dirty="0"/>
                        <a:t>K</a:t>
                      </a:r>
                      <a:r>
                        <a:rPr lang="en-US" sz="1600" baseline="-250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-14.6211</a:t>
                      </a:r>
                    </a:p>
                  </a:txBody>
                  <a:tcPr/>
                </a:tc>
                <a:extLst>
                  <a:ext uri="{0D108BD9-81ED-4DB2-BD59-A6C34878D82A}">
                    <a16:rowId xmlns:a16="http://schemas.microsoft.com/office/drawing/2014/main" val="4103653119"/>
                  </a:ext>
                </a:extLst>
              </a:tr>
              <a:tr h="343877">
                <a:tc>
                  <a:txBody>
                    <a:bodyPr/>
                    <a:lstStyle/>
                    <a:p>
                      <a:pPr algn="ctr"/>
                      <a:r>
                        <a:rPr lang="en-US" sz="1600" dirty="0"/>
                        <a:t>K</a:t>
                      </a:r>
                      <a:r>
                        <a:rPr lang="en-US" sz="1600" baseline="-250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-14.6211</a:t>
                      </a:r>
                    </a:p>
                  </a:txBody>
                  <a:tcPr/>
                </a:tc>
                <a:extLst>
                  <a:ext uri="{0D108BD9-81ED-4DB2-BD59-A6C34878D82A}">
                    <a16:rowId xmlns:a16="http://schemas.microsoft.com/office/drawing/2014/main" val="209943565"/>
                  </a:ext>
                </a:extLst>
              </a:tr>
              <a:tr h="343877">
                <a:tc>
                  <a:txBody>
                    <a:bodyPr/>
                    <a:lstStyle/>
                    <a:p>
                      <a:pPr algn="ctr"/>
                      <a:r>
                        <a:rPr lang="en-US" sz="1600" dirty="0"/>
                        <a:t>K</a:t>
                      </a:r>
                      <a:r>
                        <a:rPr lang="en-US" sz="1600" baseline="-250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-32</a:t>
                      </a:r>
                    </a:p>
                  </a:txBody>
                  <a:tcPr/>
                </a:tc>
                <a:extLst>
                  <a:ext uri="{0D108BD9-81ED-4DB2-BD59-A6C34878D82A}">
                    <a16:rowId xmlns:a16="http://schemas.microsoft.com/office/drawing/2014/main" val="2777127490"/>
                  </a:ext>
                </a:extLst>
              </a:tr>
            </a:tbl>
          </a:graphicData>
        </a:graphic>
      </p:graphicFrame>
      <p:sp>
        <p:nvSpPr>
          <p:cNvPr id="4" name="Date Placeholder 3">
            <a:extLst>
              <a:ext uri="{FF2B5EF4-FFF2-40B4-BE49-F238E27FC236}">
                <a16:creationId xmlns:a16="http://schemas.microsoft.com/office/drawing/2014/main" id="{0C87DFDF-C3BD-43CC-A80D-39F17643C70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E2A79299-AF7A-4370-B158-92A561CA40EF}"/>
              </a:ext>
            </a:extLst>
          </p:cNvPr>
          <p:cNvSpPr>
            <a:spLocks noGrp="1"/>
          </p:cNvSpPr>
          <p:nvPr>
            <p:ph type="sldNum" sz="quarter" idx="12"/>
          </p:nvPr>
        </p:nvSpPr>
        <p:spPr/>
        <p:txBody>
          <a:bodyPr/>
          <a:lstStyle/>
          <a:p>
            <a:fld id="{CF42BA20-F9F9-475C-A1FF-4CF8D7FA83FE}" type="slidenum">
              <a:rPr lang="en-US" smtClean="0"/>
              <a:t>20</a:t>
            </a:fld>
            <a:endParaRPr lang="en-US"/>
          </a:p>
        </p:txBody>
      </p:sp>
      <p:sp>
        <p:nvSpPr>
          <p:cNvPr id="7" name="Rectangle 6">
            <a:extLst>
              <a:ext uri="{FF2B5EF4-FFF2-40B4-BE49-F238E27FC236}">
                <a16:creationId xmlns:a16="http://schemas.microsoft.com/office/drawing/2014/main" id="{0EA7599C-934F-409C-94E3-E92F80506F06}"/>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57543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F048-D04B-46D7-B4D6-E91B84E5895C}"/>
              </a:ext>
            </a:extLst>
          </p:cNvPr>
          <p:cNvSpPr>
            <a:spLocks noGrp="1"/>
          </p:cNvSpPr>
          <p:nvPr>
            <p:ph type="title"/>
          </p:nvPr>
        </p:nvSpPr>
        <p:spPr>
          <a:xfrm>
            <a:off x="1097280" y="286603"/>
            <a:ext cx="10058400" cy="1450757"/>
          </a:xfrm>
        </p:spPr>
        <p:txBody>
          <a:bodyPr/>
          <a:lstStyle/>
          <a:p>
            <a:r>
              <a:rPr lang="en-US" dirty="0"/>
              <a:t>Simulink Model</a:t>
            </a:r>
          </a:p>
        </p:txBody>
      </p:sp>
      <p:sp>
        <p:nvSpPr>
          <p:cNvPr id="4" name="Date Placeholder 3">
            <a:extLst>
              <a:ext uri="{FF2B5EF4-FFF2-40B4-BE49-F238E27FC236}">
                <a16:creationId xmlns:a16="http://schemas.microsoft.com/office/drawing/2014/main" id="{2786B2F4-C0DD-4E13-BCFC-BEE1863BF7C7}"/>
              </a:ext>
            </a:extLst>
          </p:cNvPr>
          <p:cNvSpPr>
            <a:spLocks noGrp="1"/>
          </p:cNvSpPr>
          <p:nvPr>
            <p:ph type="dt" sz="half" idx="10"/>
          </p:nvPr>
        </p:nvSpPr>
        <p:spPr>
          <a:xfrm>
            <a:off x="1097280" y="6459785"/>
            <a:ext cx="2472271" cy="365125"/>
          </a:xfrm>
        </p:spPr>
        <p:txBody>
          <a:bodyPr/>
          <a:lstStyle/>
          <a:p>
            <a:r>
              <a:rPr lang="en-US" dirty="0"/>
              <a:t>11/13/2017</a:t>
            </a:r>
          </a:p>
        </p:txBody>
      </p:sp>
      <p:sp>
        <p:nvSpPr>
          <p:cNvPr id="5" name="Slide Number Placeholder 4">
            <a:extLst>
              <a:ext uri="{FF2B5EF4-FFF2-40B4-BE49-F238E27FC236}">
                <a16:creationId xmlns:a16="http://schemas.microsoft.com/office/drawing/2014/main" id="{AC33269E-351F-4E8E-8F3D-4F666AF462D7}"/>
              </a:ext>
            </a:extLst>
          </p:cNvPr>
          <p:cNvSpPr>
            <a:spLocks noGrp="1"/>
          </p:cNvSpPr>
          <p:nvPr>
            <p:ph type="sldNum" sz="quarter" idx="12"/>
          </p:nvPr>
        </p:nvSpPr>
        <p:spPr>
          <a:xfrm>
            <a:off x="9900458" y="6459785"/>
            <a:ext cx="1312025" cy="365125"/>
          </a:xfrm>
        </p:spPr>
        <p:txBody>
          <a:bodyPr/>
          <a:lstStyle/>
          <a:p>
            <a:fld id="{CF42BA20-F9F9-475C-A1FF-4CF8D7FA83FE}" type="slidenum">
              <a:rPr lang="en-US" smtClean="0"/>
              <a:t>21</a:t>
            </a:fld>
            <a:endParaRPr lang="en-US"/>
          </a:p>
        </p:txBody>
      </p:sp>
      <p:pic>
        <p:nvPicPr>
          <p:cNvPr id="7" name="Picture 6" descr="A screenshot of text&#10;&#10;Description generated with very high confidence">
            <a:extLst>
              <a:ext uri="{FF2B5EF4-FFF2-40B4-BE49-F238E27FC236}">
                <a16:creationId xmlns:a16="http://schemas.microsoft.com/office/drawing/2014/main" id="{B731CB54-D409-4670-8560-3661B4012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460" y="1841532"/>
            <a:ext cx="7664998" cy="4339804"/>
          </a:xfrm>
          <a:prstGeom prst="rect">
            <a:avLst/>
          </a:prstGeom>
        </p:spPr>
      </p:pic>
    </p:spTree>
    <p:extLst>
      <p:ext uri="{BB962C8B-B14F-4D97-AF65-F5344CB8AC3E}">
        <p14:creationId xmlns:p14="http://schemas.microsoft.com/office/powerpoint/2010/main" val="272693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1EAD-C80F-46D1-BE28-C2969BDEF9E1}"/>
              </a:ext>
            </a:extLst>
          </p:cNvPr>
          <p:cNvSpPr>
            <a:spLocks noGrp="1"/>
          </p:cNvSpPr>
          <p:nvPr>
            <p:ph type="title"/>
          </p:nvPr>
        </p:nvSpPr>
        <p:spPr/>
        <p:txBody>
          <a:bodyPr/>
          <a:lstStyle/>
          <a:p>
            <a:r>
              <a:rPr lang="en-US" dirty="0"/>
              <a:t>Altitude Controller(Simulation Result)</a:t>
            </a:r>
          </a:p>
        </p:txBody>
      </p:sp>
      <p:sp>
        <p:nvSpPr>
          <p:cNvPr id="4" name="Date Placeholder 3">
            <a:extLst>
              <a:ext uri="{FF2B5EF4-FFF2-40B4-BE49-F238E27FC236}">
                <a16:creationId xmlns:a16="http://schemas.microsoft.com/office/drawing/2014/main" id="{6A3153B0-91B1-4438-98F6-A606ACD1818B}"/>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BD17EDFA-F38E-437B-89C6-56A7747E99FF}"/>
              </a:ext>
            </a:extLst>
          </p:cNvPr>
          <p:cNvSpPr>
            <a:spLocks noGrp="1"/>
          </p:cNvSpPr>
          <p:nvPr>
            <p:ph type="sldNum" sz="quarter" idx="12"/>
          </p:nvPr>
        </p:nvSpPr>
        <p:spPr/>
        <p:txBody>
          <a:bodyPr/>
          <a:lstStyle/>
          <a:p>
            <a:fld id="{CF42BA20-F9F9-475C-A1FF-4CF8D7FA83FE}" type="slidenum">
              <a:rPr lang="en-US" smtClean="0"/>
              <a:t>22</a:t>
            </a:fld>
            <a:endParaRPr lang="en-US"/>
          </a:p>
        </p:txBody>
      </p:sp>
      <p:pic>
        <p:nvPicPr>
          <p:cNvPr id="6" name="Picture 5">
            <a:extLst>
              <a:ext uri="{FF2B5EF4-FFF2-40B4-BE49-F238E27FC236}">
                <a16:creationId xmlns:a16="http://schemas.microsoft.com/office/drawing/2014/main" id="{848FD21F-086B-4BE4-98FE-B3447054B481}"/>
              </a:ext>
            </a:extLst>
          </p:cNvPr>
          <p:cNvPicPr>
            <a:picLocks noChangeAspect="1"/>
          </p:cNvPicPr>
          <p:nvPr/>
        </p:nvPicPr>
        <p:blipFill>
          <a:blip r:embed="rId2"/>
          <a:stretch>
            <a:fillRect/>
          </a:stretch>
        </p:blipFill>
        <p:spPr>
          <a:xfrm>
            <a:off x="6790061" y="4436425"/>
            <a:ext cx="3614080" cy="1809421"/>
          </a:xfrm>
          <a:prstGeom prst="rect">
            <a:avLst/>
          </a:prstGeom>
        </p:spPr>
      </p:pic>
      <p:graphicFrame>
        <p:nvGraphicFramePr>
          <p:cNvPr id="7" name="Table 6">
            <a:extLst>
              <a:ext uri="{FF2B5EF4-FFF2-40B4-BE49-F238E27FC236}">
                <a16:creationId xmlns:a16="http://schemas.microsoft.com/office/drawing/2014/main" id="{81D0F4A1-FE31-4067-8038-CD7150609529}"/>
              </a:ext>
            </a:extLst>
          </p:cNvPr>
          <p:cNvGraphicFramePr>
            <a:graphicFrameLocks noGrp="1"/>
          </p:cNvGraphicFramePr>
          <p:nvPr>
            <p:extLst>
              <p:ext uri="{D42A27DB-BD31-4B8C-83A1-F6EECF244321}">
                <p14:modId xmlns:p14="http://schemas.microsoft.com/office/powerpoint/2010/main" val="20822635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30</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10</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702.5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1.5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0</a:t>
                      </a:r>
                    </a:p>
                  </a:txBody>
                  <a:tcPr/>
                </a:tc>
                <a:extLst>
                  <a:ext uri="{0D108BD9-81ED-4DB2-BD59-A6C34878D82A}">
                    <a16:rowId xmlns:a16="http://schemas.microsoft.com/office/drawing/2014/main" val="1558191038"/>
                  </a:ext>
                </a:extLst>
              </a:tr>
            </a:tbl>
          </a:graphicData>
        </a:graphic>
      </p:graphicFrame>
      <p:pic>
        <p:nvPicPr>
          <p:cNvPr id="13" name="Picture 12" descr="A screenshot of a cell phone&#10;&#10;Description generated with high confidence">
            <a:extLst>
              <a:ext uri="{FF2B5EF4-FFF2-40B4-BE49-F238E27FC236}">
                <a16:creationId xmlns:a16="http://schemas.microsoft.com/office/drawing/2014/main" id="{4708C2CA-99AE-4B9F-91A8-4945D360E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092" y="2938592"/>
            <a:ext cx="4703172" cy="3126541"/>
          </a:xfrm>
          <a:prstGeom prst="rect">
            <a:avLst/>
          </a:prstGeom>
        </p:spPr>
      </p:pic>
      <p:pic>
        <p:nvPicPr>
          <p:cNvPr id="14" name="Picture 13">
            <a:extLst>
              <a:ext uri="{FF2B5EF4-FFF2-40B4-BE49-F238E27FC236}">
                <a16:creationId xmlns:a16="http://schemas.microsoft.com/office/drawing/2014/main" id="{A160AE69-3D66-479B-98D9-1E00E51B1680}"/>
              </a:ext>
            </a:extLst>
          </p:cNvPr>
          <p:cNvPicPr>
            <a:picLocks noChangeAspect="1"/>
          </p:cNvPicPr>
          <p:nvPr/>
        </p:nvPicPr>
        <p:blipFill>
          <a:blip r:embed="rId4"/>
          <a:stretch>
            <a:fillRect/>
          </a:stretch>
        </p:blipFill>
        <p:spPr>
          <a:xfrm>
            <a:off x="1336092" y="2034075"/>
            <a:ext cx="3686175" cy="523875"/>
          </a:xfrm>
          <a:prstGeom prst="rect">
            <a:avLst/>
          </a:prstGeom>
        </p:spPr>
      </p:pic>
    </p:spTree>
    <p:extLst>
      <p:ext uri="{BB962C8B-B14F-4D97-AF65-F5344CB8AC3E}">
        <p14:creationId xmlns:p14="http://schemas.microsoft.com/office/powerpoint/2010/main" val="399924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5A75-D0CB-440A-A5DD-7F20FA2F6443}"/>
              </a:ext>
            </a:extLst>
          </p:cNvPr>
          <p:cNvSpPr>
            <a:spLocks noGrp="1"/>
          </p:cNvSpPr>
          <p:nvPr>
            <p:ph type="title"/>
          </p:nvPr>
        </p:nvSpPr>
        <p:spPr/>
        <p:txBody>
          <a:bodyPr/>
          <a:lstStyle/>
          <a:p>
            <a:r>
              <a:rPr lang="en-US" dirty="0"/>
              <a:t>Roll Controller</a:t>
            </a:r>
          </a:p>
        </p:txBody>
      </p:sp>
      <p:sp>
        <p:nvSpPr>
          <p:cNvPr id="4" name="Date Placeholder 3">
            <a:extLst>
              <a:ext uri="{FF2B5EF4-FFF2-40B4-BE49-F238E27FC236}">
                <a16:creationId xmlns:a16="http://schemas.microsoft.com/office/drawing/2014/main" id="{B8354E25-41E2-49C4-990F-24034A521EA6}"/>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C88BF41D-16C4-4BEA-9FF1-E922236F8936}"/>
              </a:ext>
            </a:extLst>
          </p:cNvPr>
          <p:cNvSpPr>
            <a:spLocks noGrp="1"/>
          </p:cNvSpPr>
          <p:nvPr>
            <p:ph type="sldNum" sz="quarter" idx="12"/>
          </p:nvPr>
        </p:nvSpPr>
        <p:spPr/>
        <p:txBody>
          <a:bodyPr/>
          <a:lstStyle/>
          <a:p>
            <a:fld id="{CF42BA20-F9F9-475C-A1FF-4CF8D7FA83FE}" type="slidenum">
              <a:rPr lang="en-US" smtClean="0"/>
              <a:t>23</a:t>
            </a:fld>
            <a:endParaRPr lang="en-US"/>
          </a:p>
        </p:txBody>
      </p:sp>
      <p:graphicFrame>
        <p:nvGraphicFramePr>
          <p:cNvPr id="6" name="Table 5">
            <a:extLst>
              <a:ext uri="{FF2B5EF4-FFF2-40B4-BE49-F238E27FC236}">
                <a16:creationId xmlns:a16="http://schemas.microsoft.com/office/drawing/2014/main" id="{682E4DEC-9224-4526-A8D3-381FCD53C059}"/>
              </a:ext>
            </a:extLst>
          </p:cNvPr>
          <p:cNvGraphicFramePr>
            <a:graphicFrameLocks noGrp="1"/>
          </p:cNvGraphicFramePr>
          <p:nvPr>
            <p:extLst>
              <p:ext uri="{D42A27DB-BD31-4B8C-83A1-F6EECF244321}">
                <p14:modId xmlns:p14="http://schemas.microsoft.com/office/powerpoint/2010/main" val="349137149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2.9996</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0.17</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0.87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110.1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597.5 </a:t>
                      </a:r>
                      <a:r>
                        <a:rPr lang="en-US" dirty="0" err="1"/>
                        <a:t>ms</a:t>
                      </a:r>
                      <a:endParaRPr lang="en-US" dirty="0"/>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1.37</a:t>
                      </a:r>
                    </a:p>
                  </a:txBody>
                  <a:tcPr/>
                </a:tc>
                <a:extLst>
                  <a:ext uri="{0D108BD9-81ED-4DB2-BD59-A6C34878D82A}">
                    <a16:rowId xmlns:a16="http://schemas.microsoft.com/office/drawing/2014/main" val="1558191038"/>
                  </a:ext>
                </a:extLst>
              </a:tr>
            </a:tbl>
          </a:graphicData>
        </a:graphic>
      </p:graphicFrame>
      <p:pic>
        <p:nvPicPr>
          <p:cNvPr id="7" name="Picture 6">
            <a:extLst>
              <a:ext uri="{FF2B5EF4-FFF2-40B4-BE49-F238E27FC236}">
                <a16:creationId xmlns:a16="http://schemas.microsoft.com/office/drawing/2014/main" id="{3F0E8CFF-90A4-49FD-9BAE-654F7CC1231D}"/>
              </a:ext>
            </a:extLst>
          </p:cNvPr>
          <p:cNvPicPr>
            <a:picLocks noChangeAspect="1"/>
          </p:cNvPicPr>
          <p:nvPr/>
        </p:nvPicPr>
        <p:blipFill>
          <a:blip r:embed="rId2"/>
          <a:stretch>
            <a:fillRect/>
          </a:stretch>
        </p:blipFill>
        <p:spPr>
          <a:xfrm>
            <a:off x="1097280" y="1866741"/>
            <a:ext cx="4382647" cy="664996"/>
          </a:xfrm>
          <a:prstGeom prst="rect">
            <a:avLst/>
          </a:prstGeom>
        </p:spPr>
      </p:pic>
      <p:pic>
        <p:nvPicPr>
          <p:cNvPr id="8" name="Picture 7">
            <a:extLst>
              <a:ext uri="{FF2B5EF4-FFF2-40B4-BE49-F238E27FC236}">
                <a16:creationId xmlns:a16="http://schemas.microsoft.com/office/drawing/2014/main" id="{9C39E8E8-2EA7-4AC6-AA1E-8ED07502C76A}"/>
              </a:ext>
            </a:extLst>
          </p:cNvPr>
          <p:cNvPicPr>
            <a:picLocks noChangeAspect="1"/>
          </p:cNvPicPr>
          <p:nvPr/>
        </p:nvPicPr>
        <p:blipFill>
          <a:blip r:embed="rId3"/>
          <a:stretch>
            <a:fillRect/>
          </a:stretch>
        </p:blipFill>
        <p:spPr>
          <a:xfrm>
            <a:off x="7281072" y="4556442"/>
            <a:ext cx="3063933" cy="1770666"/>
          </a:xfrm>
          <a:prstGeom prst="rect">
            <a:avLst/>
          </a:prstGeom>
        </p:spPr>
      </p:pic>
      <p:pic>
        <p:nvPicPr>
          <p:cNvPr id="10" name="Picture 9">
            <a:extLst>
              <a:ext uri="{FF2B5EF4-FFF2-40B4-BE49-F238E27FC236}">
                <a16:creationId xmlns:a16="http://schemas.microsoft.com/office/drawing/2014/main" id="{3DAFCF8E-B10F-4E73-AD03-001B41AD4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846" y="2611764"/>
            <a:ext cx="5158154" cy="3429000"/>
          </a:xfrm>
          <a:prstGeom prst="rect">
            <a:avLst/>
          </a:prstGeom>
        </p:spPr>
      </p:pic>
    </p:spTree>
    <p:extLst>
      <p:ext uri="{BB962C8B-B14F-4D97-AF65-F5344CB8AC3E}">
        <p14:creationId xmlns:p14="http://schemas.microsoft.com/office/powerpoint/2010/main" val="79158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0EC6-9E50-4FF5-B1DD-1F6E52954F70}"/>
              </a:ext>
            </a:extLst>
          </p:cNvPr>
          <p:cNvSpPr>
            <a:spLocks noGrp="1"/>
          </p:cNvSpPr>
          <p:nvPr>
            <p:ph type="title"/>
          </p:nvPr>
        </p:nvSpPr>
        <p:spPr/>
        <p:txBody>
          <a:bodyPr/>
          <a:lstStyle/>
          <a:p>
            <a:r>
              <a:rPr lang="en-US" dirty="0"/>
              <a:t>Pitch Controller</a:t>
            </a:r>
          </a:p>
        </p:txBody>
      </p:sp>
      <p:sp>
        <p:nvSpPr>
          <p:cNvPr id="4" name="Date Placeholder 3">
            <a:extLst>
              <a:ext uri="{FF2B5EF4-FFF2-40B4-BE49-F238E27FC236}">
                <a16:creationId xmlns:a16="http://schemas.microsoft.com/office/drawing/2014/main" id="{5F2FF64C-B550-4F99-A116-BA06C5893A8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FF291715-EA97-4E3F-9ACF-E73FC8F83160}"/>
              </a:ext>
            </a:extLst>
          </p:cNvPr>
          <p:cNvSpPr>
            <a:spLocks noGrp="1"/>
          </p:cNvSpPr>
          <p:nvPr>
            <p:ph type="sldNum" sz="quarter" idx="12"/>
          </p:nvPr>
        </p:nvSpPr>
        <p:spPr/>
        <p:txBody>
          <a:bodyPr/>
          <a:lstStyle/>
          <a:p>
            <a:fld id="{CF42BA20-F9F9-475C-A1FF-4CF8D7FA83FE}" type="slidenum">
              <a:rPr lang="en-US" smtClean="0"/>
              <a:t>24</a:t>
            </a:fld>
            <a:endParaRPr lang="en-US"/>
          </a:p>
        </p:txBody>
      </p:sp>
      <p:pic>
        <p:nvPicPr>
          <p:cNvPr id="6" name="Picture 5">
            <a:extLst>
              <a:ext uri="{FF2B5EF4-FFF2-40B4-BE49-F238E27FC236}">
                <a16:creationId xmlns:a16="http://schemas.microsoft.com/office/drawing/2014/main" id="{6D329698-1566-4CB6-B46C-3D65EBED858E}"/>
              </a:ext>
            </a:extLst>
          </p:cNvPr>
          <p:cNvPicPr>
            <a:picLocks noChangeAspect="1"/>
          </p:cNvPicPr>
          <p:nvPr/>
        </p:nvPicPr>
        <p:blipFill>
          <a:blip r:embed="rId2"/>
          <a:stretch>
            <a:fillRect/>
          </a:stretch>
        </p:blipFill>
        <p:spPr>
          <a:xfrm>
            <a:off x="6933880" y="4427061"/>
            <a:ext cx="3948979" cy="1908504"/>
          </a:xfrm>
          <a:prstGeom prst="rect">
            <a:avLst/>
          </a:prstGeom>
        </p:spPr>
      </p:pic>
      <p:graphicFrame>
        <p:nvGraphicFramePr>
          <p:cNvPr id="7" name="Table 6">
            <a:extLst>
              <a:ext uri="{FF2B5EF4-FFF2-40B4-BE49-F238E27FC236}">
                <a16:creationId xmlns:a16="http://schemas.microsoft.com/office/drawing/2014/main" id="{A3031F69-F35B-4A33-8AA6-67DA2B066522}"/>
              </a:ext>
            </a:extLst>
          </p:cNvPr>
          <p:cNvGraphicFramePr>
            <a:graphicFrameLocks noGrp="1"/>
          </p:cNvGraphicFramePr>
          <p:nvPr>
            <p:extLst>
              <p:ext uri="{D42A27DB-BD31-4B8C-83A1-F6EECF244321}">
                <p14:modId xmlns:p14="http://schemas.microsoft.com/office/powerpoint/2010/main" val="235367407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2.9996</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0.17</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0.87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110.1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597.5 </a:t>
                      </a:r>
                      <a:r>
                        <a:rPr lang="en-US" dirty="0" err="1"/>
                        <a:t>ms</a:t>
                      </a:r>
                      <a:endParaRPr lang="en-US" dirty="0"/>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1.37</a:t>
                      </a:r>
                    </a:p>
                  </a:txBody>
                  <a:tcPr/>
                </a:tc>
                <a:extLst>
                  <a:ext uri="{0D108BD9-81ED-4DB2-BD59-A6C34878D82A}">
                    <a16:rowId xmlns:a16="http://schemas.microsoft.com/office/drawing/2014/main" val="1558191038"/>
                  </a:ext>
                </a:extLst>
              </a:tr>
            </a:tbl>
          </a:graphicData>
        </a:graphic>
      </p:graphicFrame>
      <p:pic>
        <p:nvPicPr>
          <p:cNvPr id="8" name="Picture 7">
            <a:extLst>
              <a:ext uri="{FF2B5EF4-FFF2-40B4-BE49-F238E27FC236}">
                <a16:creationId xmlns:a16="http://schemas.microsoft.com/office/drawing/2014/main" id="{F1A62850-0E3C-4CE5-A928-435C6F50F879}"/>
              </a:ext>
            </a:extLst>
          </p:cNvPr>
          <p:cNvPicPr>
            <a:picLocks noChangeAspect="1"/>
          </p:cNvPicPr>
          <p:nvPr/>
        </p:nvPicPr>
        <p:blipFill>
          <a:blip r:embed="rId3"/>
          <a:stretch>
            <a:fillRect/>
          </a:stretch>
        </p:blipFill>
        <p:spPr>
          <a:xfrm>
            <a:off x="1280658" y="2018418"/>
            <a:ext cx="4445505" cy="816967"/>
          </a:xfrm>
          <a:prstGeom prst="rect">
            <a:avLst/>
          </a:prstGeom>
        </p:spPr>
      </p:pic>
      <p:pic>
        <p:nvPicPr>
          <p:cNvPr id="10" name="Picture 9">
            <a:extLst>
              <a:ext uri="{FF2B5EF4-FFF2-40B4-BE49-F238E27FC236}">
                <a16:creationId xmlns:a16="http://schemas.microsoft.com/office/drawing/2014/main" id="{928EA36E-8165-4CCF-BF5F-E017AD6EF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486" y="2762017"/>
            <a:ext cx="5164875" cy="3433468"/>
          </a:xfrm>
          <a:prstGeom prst="rect">
            <a:avLst/>
          </a:prstGeom>
        </p:spPr>
      </p:pic>
    </p:spTree>
    <p:extLst>
      <p:ext uri="{BB962C8B-B14F-4D97-AF65-F5344CB8AC3E}">
        <p14:creationId xmlns:p14="http://schemas.microsoft.com/office/powerpoint/2010/main" val="1193837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A344-0E36-4AC8-9A49-38B9B386EB9E}"/>
              </a:ext>
            </a:extLst>
          </p:cNvPr>
          <p:cNvSpPr>
            <a:spLocks noGrp="1"/>
          </p:cNvSpPr>
          <p:nvPr>
            <p:ph type="title"/>
          </p:nvPr>
        </p:nvSpPr>
        <p:spPr/>
        <p:txBody>
          <a:bodyPr/>
          <a:lstStyle/>
          <a:p>
            <a:r>
              <a:rPr lang="en-US" dirty="0"/>
              <a:t>Yaw Controller</a:t>
            </a:r>
          </a:p>
        </p:txBody>
      </p:sp>
      <p:sp>
        <p:nvSpPr>
          <p:cNvPr id="4" name="Date Placeholder 3">
            <a:extLst>
              <a:ext uri="{FF2B5EF4-FFF2-40B4-BE49-F238E27FC236}">
                <a16:creationId xmlns:a16="http://schemas.microsoft.com/office/drawing/2014/main" id="{F7B28642-473C-4744-98EE-A822FC11DC4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2CC8C834-EA41-410E-A514-6CAC4E5A0578}"/>
              </a:ext>
            </a:extLst>
          </p:cNvPr>
          <p:cNvSpPr>
            <a:spLocks noGrp="1"/>
          </p:cNvSpPr>
          <p:nvPr>
            <p:ph type="sldNum" sz="quarter" idx="12"/>
          </p:nvPr>
        </p:nvSpPr>
        <p:spPr/>
        <p:txBody>
          <a:bodyPr/>
          <a:lstStyle/>
          <a:p>
            <a:fld id="{CF42BA20-F9F9-475C-A1FF-4CF8D7FA83FE}" type="slidenum">
              <a:rPr lang="en-US" smtClean="0"/>
              <a:t>25</a:t>
            </a:fld>
            <a:endParaRPr lang="en-US"/>
          </a:p>
        </p:txBody>
      </p:sp>
      <p:graphicFrame>
        <p:nvGraphicFramePr>
          <p:cNvPr id="7" name="Table 6">
            <a:extLst>
              <a:ext uri="{FF2B5EF4-FFF2-40B4-BE49-F238E27FC236}">
                <a16:creationId xmlns:a16="http://schemas.microsoft.com/office/drawing/2014/main" id="{796D1524-B42F-45EA-B412-83BF4A4302B4}"/>
              </a:ext>
            </a:extLst>
          </p:cNvPr>
          <p:cNvGraphicFramePr>
            <a:graphicFrameLocks noGrp="1"/>
          </p:cNvGraphicFramePr>
          <p:nvPr>
            <p:extLst>
              <p:ext uri="{D42A27DB-BD31-4B8C-83A1-F6EECF244321}">
                <p14:modId xmlns:p14="http://schemas.microsoft.com/office/powerpoint/2010/main" val="2122923358"/>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3.9</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2.57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94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1.5s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6.09</a:t>
                      </a:r>
                    </a:p>
                  </a:txBody>
                  <a:tcPr/>
                </a:tc>
                <a:extLst>
                  <a:ext uri="{0D108BD9-81ED-4DB2-BD59-A6C34878D82A}">
                    <a16:rowId xmlns:a16="http://schemas.microsoft.com/office/drawing/2014/main" val="1558191038"/>
                  </a:ext>
                </a:extLst>
              </a:tr>
            </a:tbl>
          </a:graphicData>
        </a:graphic>
      </p:graphicFrame>
      <p:pic>
        <p:nvPicPr>
          <p:cNvPr id="8" name="Picture 7">
            <a:extLst>
              <a:ext uri="{FF2B5EF4-FFF2-40B4-BE49-F238E27FC236}">
                <a16:creationId xmlns:a16="http://schemas.microsoft.com/office/drawing/2014/main" id="{ED3E3126-F830-47D1-B0AD-7C2EEC74CE1F}"/>
              </a:ext>
            </a:extLst>
          </p:cNvPr>
          <p:cNvPicPr>
            <a:picLocks noChangeAspect="1"/>
          </p:cNvPicPr>
          <p:nvPr/>
        </p:nvPicPr>
        <p:blipFill>
          <a:blip r:embed="rId2"/>
          <a:stretch>
            <a:fillRect/>
          </a:stretch>
        </p:blipFill>
        <p:spPr>
          <a:xfrm>
            <a:off x="7162271" y="4427061"/>
            <a:ext cx="3296975" cy="1854951"/>
          </a:xfrm>
          <a:prstGeom prst="rect">
            <a:avLst/>
          </a:prstGeom>
        </p:spPr>
      </p:pic>
      <p:pic>
        <p:nvPicPr>
          <p:cNvPr id="9" name="Picture 8">
            <a:extLst>
              <a:ext uri="{FF2B5EF4-FFF2-40B4-BE49-F238E27FC236}">
                <a16:creationId xmlns:a16="http://schemas.microsoft.com/office/drawing/2014/main" id="{23B72C57-628F-4B97-91AB-040249FB44CE}"/>
              </a:ext>
            </a:extLst>
          </p:cNvPr>
          <p:cNvPicPr>
            <a:picLocks noChangeAspect="1"/>
          </p:cNvPicPr>
          <p:nvPr/>
        </p:nvPicPr>
        <p:blipFill>
          <a:blip r:embed="rId3"/>
          <a:stretch>
            <a:fillRect/>
          </a:stretch>
        </p:blipFill>
        <p:spPr>
          <a:xfrm>
            <a:off x="1494159" y="1983129"/>
            <a:ext cx="4384202" cy="841094"/>
          </a:xfrm>
          <a:prstGeom prst="rect">
            <a:avLst/>
          </a:prstGeom>
        </p:spPr>
      </p:pic>
      <p:pic>
        <p:nvPicPr>
          <p:cNvPr id="12" name="Picture 11">
            <a:extLst>
              <a:ext uri="{FF2B5EF4-FFF2-40B4-BE49-F238E27FC236}">
                <a16:creationId xmlns:a16="http://schemas.microsoft.com/office/drawing/2014/main" id="{0020687A-0116-4305-88C3-9109B0952B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423" y="2824223"/>
            <a:ext cx="5644256" cy="2765804"/>
          </a:xfrm>
          <a:prstGeom prst="rect">
            <a:avLst/>
          </a:prstGeom>
        </p:spPr>
      </p:pic>
    </p:spTree>
    <p:extLst>
      <p:ext uri="{BB962C8B-B14F-4D97-AF65-F5344CB8AC3E}">
        <p14:creationId xmlns:p14="http://schemas.microsoft.com/office/powerpoint/2010/main" val="2964268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E685-7CFD-424A-9D5F-E56CDA406DAF}"/>
              </a:ext>
            </a:extLst>
          </p:cNvPr>
          <p:cNvSpPr>
            <a:spLocks noGrp="1"/>
          </p:cNvSpPr>
          <p:nvPr>
            <p:ph type="title"/>
          </p:nvPr>
        </p:nvSpPr>
        <p:spPr/>
        <p:txBody>
          <a:bodyPr/>
          <a:lstStyle/>
          <a:p>
            <a:r>
              <a:rPr lang="en-US" dirty="0"/>
              <a:t>Position Controller (X)</a:t>
            </a:r>
          </a:p>
        </p:txBody>
      </p:sp>
      <p:sp>
        <p:nvSpPr>
          <p:cNvPr id="4" name="Date Placeholder 3">
            <a:extLst>
              <a:ext uri="{FF2B5EF4-FFF2-40B4-BE49-F238E27FC236}">
                <a16:creationId xmlns:a16="http://schemas.microsoft.com/office/drawing/2014/main" id="{29B4BF22-6B3F-493A-8CC2-D802610C59A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7A5AED1E-AFB0-4117-B501-2D4C6DF7282A}"/>
              </a:ext>
            </a:extLst>
          </p:cNvPr>
          <p:cNvSpPr>
            <a:spLocks noGrp="1"/>
          </p:cNvSpPr>
          <p:nvPr>
            <p:ph type="sldNum" sz="quarter" idx="12"/>
          </p:nvPr>
        </p:nvSpPr>
        <p:spPr/>
        <p:txBody>
          <a:bodyPr/>
          <a:lstStyle/>
          <a:p>
            <a:fld id="{CF42BA20-F9F9-475C-A1FF-4CF8D7FA83FE}" type="slidenum">
              <a:rPr lang="en-US" smtClean="0"/>
              <a:t>26</a:t>
            </a:fld>
            <a:endParaRPr lang="en-US"/>
          </a:p>
        </p:txBody>
      </p:sp>
      <p:graphicFrame>
        <p:nvGraphicFramePr>
          <p:cNvPr id="6" name="Table 5">
            <a:extLst>
              <a:ext uri="{FF2B5EF4-FFF2-40B4-BE49-F238E27FC236}">
                <a16:creationId xmlns:a16="http://schemas.microsoft.com/office/drawing/2014/main" id="{ACA62240-A4C1-4168-A973-478870F9A14E}"/>
              </a:ext>
            </a:extLst>
          </p:cNvPr>
          <p:cNvGraphicFramePr>
            <a:graphicFrameLocks noGrp="1"/>
          </p:cNvGraphicFramePr>
          <p:nvPr>
            <p:extLst>
              <p:ext uri="{D42A27DB-BD31-4B8C-83A1-F6EECF244321}">
                <p14:modId xmlns:p14="http://schemas.microsoft.com/office/powerpoint/2010/main" val="2994320843"/>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19.5</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5.7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592.8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1.83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8.42</a:t>
                      </a:r>
                    </a:p>
                  </a:txBody>
                  <a:tcPr/>
                </a:tc>
                <a:extLst>
                  <a:ext uri="{0D108BD9-81ED-4DB2-BD59-A6C34878D82A}">
                    <a16:rowId xmlns:a16="http://schemas.microsoft.com/office/drawing/2014/main" val="1558191038"/>
                  </a:ext>
                </a:extLst>
              </a:tr>
            </a:tbl>
          </a:graphicData>
        </a:graphic>
      </p:graphicFrame>
      <p:pic>
        <p:nvPicPr>
          <p:cNvPr id="7" name="Picture 6">
            <a:extLst>
              <a:ext uri="{FF2B5EF4-FFF2-40B4-BE49-F238E27FC236}">
                <a16:creationId xmlns:a16="http://schemas.microsoft.com/office/drawing/2014/main" id="{24A4368C-EA04-4A81-9CF5-AB0F2677500E}"/>
              </a:ext>
            </a:extLst>
          </p:cNvPr>
          <p:cNvPicPr>
            <a:picLocks noChangeAspect="1"/>
          </p:cNvPicPr>
          <p:nvPr/>
        </p:nvPicPr>
        <p:blipFill>
          <a:blip r:embed="rId2"/>
          <a:stretch>
            <a:fillRect/>
          </a:stretch>
        </p:blipFill>
        <p:spPr>
          <a:xfrm>
            <a:off x="1285358" y="1866741"/>
            <a:ext cx="4859292" cy="656540"/>
          </a:xfrm>
          <a:prstGeom prst="rect">
            <a:avLst/>
          </a:prstGeom>
        </p:spPr>
      </p:pic>
      <p:pic>
        <p:nvPicPr>
          <p:cNvPr id="9" name="Picture 8" descr="A close up of a mans face&#10;&#10;Description generated with very high confidence">
            <a:extLst>
              <a:ext uri="{FF2B5EF4-FFF2-40B4-BE49-F238E27FC236}">
                <a16:creationId xmlns:a16="http://schemas.microsoft.com/office/drawing/2014/main" id="{C28D1CDD-F3E8-433F-AB6F-6246675D2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2523281"/>
            <a:ext cx="5345328" cy="3553428"/>
          </a:xfrm>
          <a:prstGeom prst="rect">
            <a:avLst/>
          </a:prstGeom>
        </p:spPr>
      </p:pic>
      <p:pic>
        <p:nvPicPr>
          <p:cNvPr id="10" name="Picture 9">
            <a:extLst>
              <a:ext uri="{FF2B5EF4-FFF2-40B4-BE49-F238E27FC236}">
                <a16:creationId xmlns:a16="http://schemas.microsoft.com/office/drawing/2014/main" id="{D121A63C-66B9-4265-9054-3F1F6065DB86}"/>
              </a:ext>
            </a:extLst>
          </p:cNvPr>
          <p:cNvPicPr>
            <a:picLocks noChangeAspect="1"/>
          </p:cNvPicPr>
          <p:nvPr/>
        </p:nvPicPr>
        <p:blipFill>
          <a:blip r:embed="rId4"/>
          <a:stretch>
            <a:fillRect/>
          </a:stretch>
        </p:blipFill>
        <p:spPr>
          <a:xfrm>
            <a:off x="6598010" y="4427061"/>
            <a:ext cx="4689842" cy="1877354"/>
          </a:xfrm>
          <a:prstGeom prst="rect">
            <a:avLst/>
          </a:prstGeom>
        </p:spPr>
      </p:pic>
    </p:spTree>
    <p:extLst>
      <p:ext uri="{BB962C8B-B14F-4D97-AF65-F5344CB8AC3E}">
        <p14:creationId xmlns:p14="http://schemas.microsoft.com/office/powerpoint/2010/main" val="3880790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E685-7CFD-424A-9D5F-E56CDA406DAF}"/>
              </a:ext>
            </a:extLst>
          </p:cNvPr>
          <p:cNvSpPr>
            <a:spLocks noGrp="1"/>
          </p:cNvSpPr>
          <p:nvPr>
            <p:ph type="title"/>
          </p:nvPr>
        </p:nvSpPr>
        <p:spPr/>
        <p:txBody>
          <a:bodyPr/>
          <a:lstStyle/>
          <a:p>
            <a:r>
              <a:rPr lang="en-US" dirty="0"/>
              <a:t>Position Controller (Y)</a:t>
            </a:r>
          </a:p>
        </p:txBody>
      </p:sp>
      <p:sp>
        <p:nvSpPr>
          <p:cNvPr id="4" name="Date Placeholder 3">
            <a:extLst>
              <a:ext uri="{FF2B5EF4-FFF2-40B4-BE49-F238E27FC236}">
                <a16:creationId xmlns:a16="http://schemas.microsoft.com/office/drawing/2014/main" id="{29B4BF22-6B3F-493A-8CC2-D802610C59A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7A5AED1E-AFB0-4117-B501-2D4C6DF7282A}"/>
              </a:ext>
            </a:extLst>
          </p:cNvPr>
          <p:cNvSpPr>
            <a:spLocks noGrp="1"/>
          </p:cNvSpPr>
          <p:nvPr>
            <p:ph type="sldNum" sz="quarter" idx="12"/>
          </p:nvPr>
        </p:nvSpPr>
        <p:spPr/>
        <p:txBody>
          <a:bodyPr/>
          <a:lstStyle/>
          <a:p>
            <a:fld id="{CF42BA20-F9F9-475C-A1FF-4CF8D7FA83FE}" type="slidenum">
              <a:rPr lang="en-US" smtClean="0"/>
              <a:t>27</a:t>
            </a:fld>
            <a:endParaRPr lang="en-US"/>
          </a:p>
        </p:txBody>
      </p:sp>
      <p:graphicFrame>
        <p:nvGraphicFramePr>
          <p:cNvPr id="6" name="Table 5">
            <a:extLst>
              <a:ext uri="{FF2B5EF4-FFF2-40B4-BE49-F238E27FC236}">
                <a16:creationId xmlns:a16="http://schemas.microsoft.com/office/drawing/2014/main" id="{ACA62240-A4C1-4168-A973-478870F9A14E}"/>
              </a:ext>
            </a:extLst>
          </p:cNvPr>
          <p:cNvGraphicFramePr>
            <a:graphicFrameLocks noGrp="1"/>
          </p:cNvGraphicFramePr>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19.5</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5.7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592.8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1.83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8.42</a:t>
                      </a:r>
                    </a:p>
                  </a:txBody>
                  <a:tcPr/>
                </a:tc>
                <a:extLst>
                  <a:ext uri="{0D108BD9-81ED-4DB2-BD59-A6C34878D82A}">
                    <a16:rowId xmlns:a16="http://schemas.microsoft.com/office/drawing/2014/main" val="1558191038"/>
                  </a:ext>
                </a:extLst>
              </a:tr>
            </a:tbl>
          </a:graphicData>
        </a:graphic>
      </p:graphicFrame>
      <p:pic>
        <p:nvPicPr>
          <p:cNvPr id="3" name="Picture 2">
            <a:extLst>
              <a:ext uri="{FF2B5EF4-FFF2-40B4-BE49-F238E27FC236}">
                <a16:creationId xmlns:a16="http://schemas.microsoft.com/office/drawing/2014/main" id="{EB5D9A7B-A619-4870-B654-A78E1C18AC8D}"/>
              </a:ext>
            </a:extLst>
          </p:cNvPr>
          <p:cNvPicPr>
            <a:picLocks noChangeAspect="1"/>
          </p:cNvPicPr>
          <p:nvPr/>
        </p:nvPicPr>
        <p:blipFill>
          <a:blip r:embed="rId2"/>
          <a:stretch>
            <a:fillRect/>
          </a:stretch>
        </p:blipFill>
        <p:spPr>
          <a:xfrm>
            <a:off x="1294097" y="1866741"/>
            <a:ext cx="5016420" cy="749137"/>
          </a:xfrm>
          <a:prstGeom prst="rect">
            <a:avLst/>
          </a:prstGeom>
        </p:spPr>
      </p:pic>
      <p:pic>
        <p:nvPicPr>
          <p:cNvPr id="8" name="Picture 7">
            <a:extLst>
              <a:ext uri="{FF2B5EF4-FFF2-40B4-BE49-F238E27FC236}">
                <a16:creationId xmlns:a16="http://schemas.microsoft.com/office/drawing/2014/main" id="{8A54055F-F559-42C5-B1DA-A96A689AEE62}"/>
              </a:ext>
            </a:extLst>
          </p:cNvPr>
          <p:cNvPicPr>
            <a:picLocks noChangeAspect="1"/>
          </p:cNvPicPr>
          <p:nvPr/>
        </p:nvPicPr>
        <p:blipFill>
          <a:blip r:embed="rId3"/>
          <a:stretch>
            <a:fillRect/>
          </a:stretch>
        </p:blipFill>
        <p:spPr>
          <a:xfrm>
            <a:off x="6607171" y="4427061"/>
            <a:ext cx="4238307" cy="1875357"/>
          </a:xfrm>
          <a:prstGeom prst="rect">
            <a:avLst/>
          </a:prstGeom>
        </p:spPr>
      </p:pic>
      <p:pic>
        <p:nvPicPr>
          <p:cNvPr id="12" name="Picture 11" descr="A close up of a person&#10;&#10;Description generated with high confidence">
            <a:extLst>
              <a:ext uri="{FF2B5EF4-FFF2-40B4-BE49-F238E27FC236}">
                <a16:creationId xmlns:a16="http://schemas.microsoft.com/office/drawing/2014/main" id="{906C90A8-36DA-4695-808E-EFA600B7F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028" y="2453834"/>
            <a:ext cx="5380150" cy="3576577"/>
          </a:xfrm>
          <a:prstGeom prst="rect">
            <a:avLst/>
          </a:prstGeom>
        </p:spPr>
      </p:pic>
    </p:spTree>
    <p:extLst>
      <p:ext uri="{BB962C8B-B14F-4D97-AF65-F5344CB8AC3E}">
        <p14:creationId xmlns:p14="http://schemas.microsoft.com/office/powerpoint/2010/main" val="717566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E60C-5CD8-4693-A4EF-61FEAFF20EFC}"/>
              </a:ext>
            </a:extLst>
          </p:cNvPr>
          <p:cNvSpPr>
            <a:spLocks noGrp="1"/>
          </p:cNvSpPr>
          <p:nvPr>
            <p:ph type="title"/>
          </p:nvPr>
        </p:nvSpPr>
        <p:spPr/>
        <p:txBody>
          <a:bodyPr/>
          <a:lstStyle/>
          <a:p>
            <a:r>
              <a:rPr lang="en-US" dirty="0"/>
              <a:t>Simulation of Quadrotor on a Circular Trajectory</a:t>
            </a:r>
          </a:p>
        </p:txBody>
      </p:sp>
      <p:sp>
        <p:nvSpPr>
          <p:cNvPr id="4" name="Date Placeholder 3">
            <a:extLst>
              <a:ext uri="{FF2B5EF4-FFF2-40B4-BE49-F238E27FC236}">
                <a16:creationId xmlns:a16="http://schemas.microsoft.com/office/drawing/2014/main" id="{07A4466E-2533-4E49-A44A-1F7A96CE8288}"/>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CE8F7CB9-09BE-486D-92E0-86D5C60B3034}"/>
              </a:ext>
            </a:extLst>
          </p:cNvPr>
          <p:cNvSpPr>
            <a:spLocks noGrp="1"/>
          </p:cNvSpPr>
          <p:nvPr>
            <p:ph type="sldNum" sz="quarter" idx="12"/>
          </p:nvPr>
        </p:nvSpPr>
        <p:spPr/>
        <p:txBody>
          <a:bodyPr/>
          <a:lstStyle/>
          <a:p>
            <a:fld id="{CF42BA20-F9F9-475C-A1FF-4CF8D7FA83FE}" type="slidenum">
              <a:rPr lang="en-US" smtClean="0"/>
              <a:t>28</a:t>
            </a:fld>
            <a:endParaRPr lang="en-US"/>
          </a:p>
        </p:txBody>
      </p:sp>
      <p:sp>
        <p:nvSpPr>
          <p:cNvPr id="10" name="TextBox 9">
            <a:extLst>
              <a:ext uri="{FF2B5EF4-FFF2-40B4-BE49-F238E27FC236}">
                <a16:creationId xmlns:a16="http://schemas.microsoft.com/office/drawing/2014/main" id="{A61248B2-0EA5-4194-96AA-690DE5D8A2FC}"/>
              </a:ext>
            </a:extLst>
          </p:cNvPr>
          <p:cNvSpPr txBox="1"/>
          <p:nvPr/>
        </p:nvSpPr>
        <p:spPr>
          <a:xfrm>
            <a:off x="1660124" y="5160726"/>
            <a:ext cx="2673232" cy="369332"/>
          </a:xfrm>
          <a:prstGeom prst="rect">
            <a:avLst/>
          </a:prstGeom>
          <a:noFill/>
        </p:spPr>
        <p:txBody>
          <a:bodyPr wrap="none" rtlCol="0">
            <a:spAutoFit/>
          </a:bodyPr>
          <a:lstStyle/>
          <a:p>
            <a:r>
              <a:rPr lang="en-US" dirty="0"/>
              <a:t>Plot of the Trajectory in 2d</a:t>
            </a:r>
          </a:p>
        </p:txBody>
      </p:sp>
      <p:sp>
        <p:nvSpPr>
          <p:cNvPr id="11" name="TextBox 10">
            <a:extLst>
              <a:ext uri="{FF2B5EF4-FFF2-40B4-BE49-F238E27FC236}">
                <a16:creationId xmlns:a16="http://schemas.microsoft.com/office/drawing/2014/main" id="{8268DB9C-62C0-4F46-91AD-D4629CB04318}"/>
              </a:ext>
            </a:extLst>
          </p:cNvPr>
          <p:cNvSpPr txBox="1"/>
          <p:nvPr/>
        </p:nvSpPr>
        <p:spPr>
          <a:xfrm>
            <a:off x="7307801" y="5157235"/>
            <a:ext cx="2673232" cy="369332"/>
          </a:xfrm>
          <a:prstGeom prst="rect">
            <a:avLst/>
          </a:prstGeom>
          <a:noFill/>
        </p:spPr>
        <p:txBody>
          <a:bodyPr wrap="none" rtlCol="0">
            <a:spAutoFit/>
          </a:bodyPr>
          <a:lstStyle/>
          <a:p>
            <a:r>
              <a:rPr lang="en-US" dirty="0"/>
              <a:t>Plot of the Trajectory in 3d</a:t>
            </a:r>
          </a:p>
        </p:txBody>
      </p:sp>
      <p:pic>
        <p:nvPicPr>
          <p:cNvPr id="6" name="Picture 5" descr="A picture containing sky, person, indoor, flying&#10;&#10;Description generated with high confidence">
            <a:extLst>
              <a:ext uri="{FF2B5EF4-FFF2-40B4-BE49-F238E27FC236}">
                <a16:creationId xmlns:a16="http://schemas.microsoft.com/office/drawing/2014/main" id="{68808A98-3BC3-48F5-A4CB-384FF3A64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49" y="2103201"/>
            <a:ext cx="5654351" cy="2836010"/>
          </a:xfrm>
          <a:prstGeom prst="rect">
            <a:avLst/>
          </a:prstGeom>
        </p:spPr>
      </p:pic>
      <p:pic>
        <p:nvPicPr>
          <p:cNvPr id="12" name="Picture 11" descr="A close up of a map&#10;&#10;Description generated with high confidence">
            <a:extLst>
              <a:ext uri="{FF2B5EF4-FFF2-40B4-BE49-F238E27FC236}">
                <a16:creationId xmlns:a16="http://schemas.microsoft.com/office/drawing/2014/main" id="{997F12AE-B58B-4B4B-AD2D-A606376AD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402" y="2054128"/>
            <a:ext cx="5850029" cy="2934155"/>
          </a:xfrm>
          <a:prstGeom prst="rect">
            <a:avLst/>
          </a:prstGeom>
        </p:spPr>
      </p:pic>
    </p:spTree>
    <p:extLst>
      <p:ext uri="{BB962C8B-B14F-4D97-AF65-F5344CB8AC3E}">
        <p14:creationId xmlns:p14="http://schemas.microsoft.com/office/powerpoint/2010/main" val="3132558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6FDE-58C5-4289-91CB-4ACB0BFDA55C}"/>
              </a:ext>
            </a:extLst>
          </p:cNvPr>
          <p:cNvSpPr>
            <a:spLocks noGrp="1"/>
          </p:cNvSpPr>
          <p:nvPr>
            <p:ph type="title"/>
          </p:nvPr>
        </p:nvSpPr>
        <p:spPr/>
        <p:txBody>
          <a:bodyPr/>
          <a:lstStyle/>
          <a:p>
            <a:r>
              <a:rPr lang="en-US" dirty="0"/>
              <a:t>Simulation of Quadrotor on a Circular Trajectory</a:t>
            </a:r>
          </a:p>
        </p:txBody>
      </p:sp>
      <p:sp>
        <p:nvSpPr>
          <p:cNvPr id="4" name="Date Placeholder 3">
            <a:extLst>
              <a:ext uri="{FF2B5EF4-FFF2-40B4-BE49-F238E27FC236}">
                <a16:creationId xmlns:a16="http://schemas.microsoft.com/office/drawing/2014/main" id="{83072C32-2562-4577-8269-5D4B5EFC6B4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E98B2E7F-606D-4321-8FF7-DBC9F6F691F8}"/>
              </a:ext>
            </a:extLst>
          </p:cNvPr>
          <p:cNvSpPr>
            <a:spLocks noGrp="1"/>
          </p:cNvSpPr>
          <p:nvPr>
            <p:ph type="sldNum" sz="quarter" idx="12"/>
          </p:nvPr>
        </p:nvSpPr>
        <p:spPr/>
        <p:txBody>
          <a:bodyPr/>
          <a:lstStyle/>
          <a:p>
            <a:fld id="{CF42BA20-F9F9-475C-A1FF-4CF8D7FA83FE}" type="slidenum">
              <a:rPr lang="en-US" smtClean="0"/>
              <a:t>29</a:t>
            </a:fld>
            <a:endParaRPr lang="en-US"/>
          </a:p>
        </p:txBody>
      </p:sp>
      <p:pic>
        <p:nvPicPr>
          <p:cNvPr id="8" name="Picture 7">
            <a:extLst>
              <a:ext uri="{FF2B5EF4-FFF2-40B4-BE49-F238E27FC236}">
                <a16:creationId xmlns:a16="http://schemas.microsoft.com/office/drawing/2014/main" id="{D9AA7A9C-8B0B-45D8-9D87-A91E10C5DDF7}"/>
              </a:ext>
            </a:extLst>
          </p:cNvPr>
          <p:cNvPicPr>
            <a:picLocks noChangeAspect="1"/>
          </p:cNvPicPr>
          <p:nvPr/>
        </p:nvPicPr>
        <p:blipFill>
          <a:blip r:embed="rId2"/>
          <a:stretch>
            <a:fillRect/>
          </a:stretch>
        </p:blipFill>
        <p:spPr>
          <a:xfrm>
            <a:off x="1671198" y="1865394"/>
            <a:ext cx="9133652" cy="4466356"/>
          </a:xfrm>
          <a:prstGeom prst="rect">
            <a:avLst/>
          </a:prstGeom>
        </p:spPr>
      </p:pic>
    </p:spTree>
    <p:extLst>
      <p:ext uri="{BB962C8B-B14F-4D97-AF65-F5344CB8AC3E}">
        <p14:creationId xmlns:p14="http://schemas.microsoft.com/office/powerpoint/2010/main" val="289064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0D69-44C8-470A-BCBE-C3CD46E04747}"/>
              </a:ext>
            </a:extLst>
          </p:cNvPr>
          <p:cNvSpPr>
            <a:spLocks noGrp="1"/>
          </p:cNvSpPr>
          <p:nvPr>
            <p:ph type="title"/>
          </p:nvPr>
        </p:nvSpPr>
        <p:spPr>
          <a:xfrm>
            <a:off x="1076325" y="465137"/>
            <a:ext cx="10515600" cy="1325563"/>
          </a:xfrm>
        </p:spPr>
        <p:txBody>
          <a:bodyPr/>
          <a:lstStyle/>
          <a:p>
            <a:r>
              <a:rPr lang="en-US" dirty="0"/>
              <a:t>Motivation</a:t>
            </a:r>
          </a:p>
        </p:txBody>
      </p:sp>
      <p:sp>
        <p:nvSpPr>
          <p:cNvPr id="3" name="Content Placeholder 2">
            <a:extLst>
              <a:ext uri="{FF2B5EF4-FFF2-40B4-BE49-F238E27FC236}">
                <a16:creationId xmlns:a16="http://schemas.microsoft.com/office/drawing/2014/main" id="{C2A2F5B1-83AB-4905-8DC8-585DC6B7047E}"/>
              </a:ext>
            </a:extLst>
          </p:cNvPr>
          <p:cNvSpPr>
            <a:spLocks noGrp="1"/>
          </p:cNvSpPr>
          <p:nvPr>
            <p:ph idx="1"/>
          </p:nvPr>
        </p:nvSpPr>
        <p:spPr>
          <a:xfrm>
            <a:off x="1190625" y="1790700"/>
            <a:ext cx="10515600" cy="4629150"/>
          </a:xfrm>
        </p:spPr>
        <p:txBody>
          <a:bodyPr>
            <a:normAutofit/>
          </a:bodyPr>
          <a:lstStyle/>
          <a:p>
            <a:pPr>
              <a:buFont typeface="Wingdings" panose="05000000000000000000" pitchFamily="2" charset="2"/>
              <a:buChar char="ü"/>
            </a:pPr>
            <a:r>
              <a:rPr lang="en-US" dirty="0"/>
              <a:t> Fuzzy PID Controller solves the problem of fixed gain</a:t>
            </a:r>
          </a:p>
          <a:p>
            <a:pPr>
              <a:buFont typeface="Wingdings" panose="05000000000000000000" pitchFamily="2" charset="2"/>
              <a:buChar char="ü"/>
            </a:pPr>
            <a:r>
              <a:rPr lang="en-US" dirty="0"/>
              <a:t> Fuzzy PID Controller is cheaper to develop</a:t>
            </a:r>
          </a:p>
          <a:p>
            <a:pPr>
              <a:buFont typeface="Wingdings" panose="05000000000000000000" pitchFamily="2" charset="2"/>
              <a:buChar char="ü"/>
            </a:pPr>
            <a:r>
              <a:rPr lang="en-US" dirty="0"/>
              <a:t> Fuzzy PID Controller covers a wider range of operating conditions </a:t>
            </a:r>
          </a:p>
          <a:p>
            <a:pPr>
              <a:buFont typeface="Wingdings" panose="05000000000000000000" pitchFamily="2" charset="2"/>
              <a:buChar char="ü"/>
            </a:pPr>
            <a:r>
              <a:rPr lang="en-US" dirty="0"/>
              <a:t> Fuzzy PID Controllers are more readily customizable</a:t>
            </a:r>
          </a:p>
          <a:p>
            <a:pPr>
              <a:buFont typeface="Wingdings" panose="05000000000000000000" pitchFamily="2" charset="2"/>
              <a:buChar char="ü"/>
            </a:pPr>
            <a:r>
              <a:rPr lang="en-US" dirty="0"/>
              <a:t> Fuzzy PID Controller is robust in terms of uncertainty </a:t>
            </a:r>
          </a:p>
          <a:p>
            <a:pPr marL="0" indent="0">
              <a:buNone/>
            </a:pPr>
            <a:endParaRPr lang="en-US" dirty="0"/>
          </a:p>
          <a:p>
            <a:pPr>
              <a:buFont typeface="Wingdings" panose="05000000000000000000" pitchFamily="2" charset="2"/>
              <a:buChar char="ü"/>
            </a:pPr>
            <a:endParaRPr lang="en-US" dirty="0"/>
          </a:p>
        </p:txBody>
      </p:sp>
      <p:sp>
        <p:nvSpPr>
          <p:cNvPr id="4" name="Date Placeholder 3">
            <a:extLst>
              <a:ext uri="{FF2B5EF4-FFF2-40B4-BE49-F238E27FC236}">
                <a16:creationId xmlns:a16="http://schemas.microsoft.com/office/drawing/2014/main" id="{8507D134-CBEA-4B4F-B6F7-ECE211C8003C}"/>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75CCAC32-D6A5-4AF4-8315-FCF9AA75E7BF}"/>
              </a:ext>
            </a:extLst>
          </p:cNvPr>
          <p:cNvSpPr>
            <a:spLocks noGrp="1"/>
          </p:cNvSpPr>
          <p:nvPr>
            <p:ph type="sldNum" sz="quarter" idx="12"/>
          </p:nvPr>
        </p:nvSpPr>
        <p:spPr/>
        <p:txBody>
          <a:bodyPr/>
          <a:lstStyle/>
          <a:p>
            <a:fld id="{CF42BA20-F9F9-475C-A1FF-4CF8D7FA83FE}" type="slidenum">
              <a:rPr lang="en-US" smtClean="0"/>
              <a:t>3</a:t>
            </a:fld>
            <a:endParaRPr lang="en-US"/>
          </a:p>
        </p:txBody>
      </p:sp>
    </p:spTree>
    <p:extLst>
      <p:ext uri="{BB962C8B-B14F-4D97-AF65-F5344CB8AC3E}">
        <p14:creationId xmlns:p14="http://schemas.microsoft.com/office/powerpoint/2010/main" val="2697119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6A0C-C91E-4040-9CAF-944E7ABE48EA}"/>
              </a:ext>
            </a:extLst>
          </p:cNvPr>
          <p:cNvSpPr>
            <a:spLocks noGrp="1"/>
          </p:cNvSpPr>
          <p:nvPr>
            <p:ph type="title"/>
          </p:nvPr>
        </p:nvSpPr>
        <p:spPr/>
        <p:txBody>
          <a:bodyPr/>
          <a:lstStyle/>
          <a:p>
            <a:r>
              <a:rPr lang="en-US" dirty="0"/>
              <a:t>Control Input Signals</a:t>
            </a:r>
          </a:p>
        </p:txBody>
      </p:sp>
      <p:pic>
        <p:nvPicPr>
          <p:cNvPr id="7" name="Content Placeholder 6">
            <a:extLst>
              <a:ext uri="{FF2B5EF4-FFF2-40B4-BE49-F238E27FC236}">
                <a16:creationId xmlns:a16="http://schemas.microsoft.com/office/drawing/2014/main" id="{83B1418C-2E48-4A37-B2DA-E482FA49D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408" y="1846263"/>
            <a:ext cx="6669251" cy="4458799"/>
          </a:xfrm>
        </p:spPr>
      </p:pic>
      <p:sp>
        <p:nvSpPr>
          <p:cNvPr id="4" name="Date Placeholder 3">
            <a:extLst>
              <a:ext uri="{FF2B5EF4-FFF2-40B4-BE49-F238E27FC236}">
                <a16:creationId xmlns:a16="http://schemas.microsoft.com/office/drawing/2014/main" id="{A826FCED-55FB-4113-AF98-99C170A33D21}"/>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22B41A5F-173A-4567-A0F7-40D365A4C7E6}"/>
              </a:ext>
            </a:extLst>
          </p:cNvPr>
          <p:cNvSpPr>
            <a:spLocks noGrp="1"/>
          </p:cNvSpPr>
          <p:nvPr>
            <p:ph type="sldNum" sz="quarter" idx="12"/>
          </p:nvPr>
        </p:nvSpPr>
        <p:spPr/>
        <p:txBody>
          <a:bodyPr/>
          <a:lstStyle/>
          <a:p>
            <a:fld id="{CF42BA20-F9F9-475C-A1FF-4CF8D7FA83FE}" type="slidenum">
              <a:rPr lang="en-US" smtClean="0"/>
              <a:t>30</a:t>
            </a:fld>
            <a:endParaRPr lang="en-US"/>
          </a:p>
        </p:txBody>
      </p:sp>
    </p:spTree>
    <p:extLst>
      <p:ext uri="{BB962C8B-B14F-4D97-AF65-F5344CB8AC3E}">
        <p14:creationId xmlns:p14="http://schemas.microsoft.com/office/powerpoint/2010/main" val="2844758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of Conventional PID Controller</a:t>
            </a:r>
          </a:p>
        </p:txBody>
      </p:sp>
      <p:pic>
        <p:nvPicPr>
          <p:cNvPr id="6" name="Content Placeholder 5"/>
          <p:cNvPicPr>
            <a:picLocks noGrp="1" noChangeAspect="1"/>
          </p:cNvPicPr>
          <p:nvPr>
            <p:ph idx="1"/>
          </p:nvPr>
        </p:nvPicPr>
        <p:blipFill>
          <a:blip r:embed="rId2"/>
          <a:stretch>
            <a:fillRect/>
          </a:stretch>
        </p:blipFill>
        <p:spPr>
          <a:xfrm>
            <a:off x="1182688" y="1902069"/>
            <a:ext cx="3028950" cy="781050"/>
          </a:xfrm>
          <a:prstGeom prst="rect">
            <a:avLst/>
          </a:prstGeom>
        </p:spPr>
      </p:pic>
      <p:sp>
        <p:nvSpPr>
          <p:cNvPr id="4" name="Date Placeholder 3"/>
          <p:cNvSpPr>
            <a:spLocks noGrp="1"/>
          </p:cNvSpPr>
          <p:nvPr>
            <p:ph type="dt" sz="half" idx="10"/>
          </p:nvPr>
        </p:nvSpPr>
        <p:spPr/>
        <p:txBody>
          <a:bodyPr/>
          <a:lstStyle/>
          <a:p>
            <a:r>
              <a:rPr lang="en-US" dirty="0"/>
              <a:t>11/13/2017</a:t>
            </a:r>
          </a:p>
        </p:txBody>
      </p:sp>
      <p:sp>
        <p:nvSpPr>
          <p:cNvPr id="5" name="Slide Number Placeholder 4"/>
          <p:cNvSpPr>
            <a:spLocks noGrp="1"/>
          </p:cNvSpPr>
          <p:nvPr>
            <p:ph type="sldNum" sz="quarter" idx="12"/>
          </p:nvPr>
        </p:nvSpPr>
        <p:spPr/>
        <p:txBody>
          <a:bodyPr/>
          <a:lstStyle/>
          <a:p>
            <a:fld id="{CF42BA20-F9F9-475C-A1FF-4CF8D7FA83FE}" type="slidenum">
              <a:rPr lang="en-US" smtClean="0"/>
              <a:t>31</a:t>
            </a:fld>
            <a:endParaRPr lang="en-US"/>
          </a:p>
        </p:txBody>
      </p:sp>
      <p:pic>
        <p:nvPicPr>
          <p:cNvPr id="7" name="Picture 6"/>
          <p:cNvPicPr>
            <a:picLocks noChangeAspect="1"/>
          </p:cNvPicPr>
          <p:nvPr/>
        </p:nvPicPr>
        <p:blipFill>
          <a:blip r:embed="rId3"/>
          <a:stretch>
            <a:fillRect/>
          </a:stretch>
        </p:blipFill>
        <p:spPr>
          <a:xfrm>
            <a:off x="4713776" y="2292594"/>
            <a:ext cx="3819525" cy="1457325"/>
          </a:xfrm>
          <a:prstGeom prst="rect">
            <a:avLst/>
          </a:prstGeom>
        </p:spPr>
      </p:pic>
      <p:pic>
        <p:nvPicPr>
          <p:cNvPr id="8" name="Picture 7"/>
          <p:cNvPicPr>
            <a:picLocks noChangeAspect="1"/>
          </p:cNvPicPr>
          <p:nvPr/>
        </p:nvPicPr>
        <p:blipFill>
          <a:blip r:embed="rId4"/>
          <a:stretch>
            <a:fillRect/>
          </a:stretch>
        </p:blipFill>
        <p:spPr>
          <a:xfrm>
            <a:off x="5720495" y="2092569"/>
            <a:ext cx="1419225" cy="200025"/>
          </a:xfrm>
          <a:prstGeom prst="rect">
            <a:avLst/>
          </a:prstGeom>
        </p:spPr>
      </p:pic>
    </p:spTree>
    <p:extLst>
      <p:ext uri="{BB962C8B-B14F-4D97-AF65-F5344CB8AC3E}">
        <p14:creationId xmlns:p14="http://schemas.microsoft.com/office/powerpoint/2010/main" val="3804594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Fuzzy Logic Controller (FLC)</a:t>
            </a:r>
          </a:p>
        </p:txBody>
      </p:sp>
      <p:sp>
        <p:nvSpPr>
          <p:cNvPr id="3" name="Content Placeholder 2"/>
          <p:cNvSpPr>
            <a:spLocks noGrp="1"/>
          </p:cNvSpPr>
          <p:nvPr>
            <p:ph idx="1"/>
          </p:nvPr>
        </p:nvSpPr>
        <p:spPr/>
        <p:txBody>
          <a:bodyPr/>
          <a:lstStyle/>
          <a:p>
            <a:r>
              <a:rPr lang="en-US" dirty="0"/>
              <a:t>FLC implementations require the following:</a:t>
            </a:r>
          </a:p>
          <a:p>
            <a:r>
              <a:rPr lang="en-US" dirty="0"/>
              <a:t>1) </a:t>
            </a:r>
            <a:r>
              <a:rPr lang="en-US" dirty="0" err="1"/>
              <a:t>Fuzzification</a:t>
            </a:r>
            <a:endParaRPr lang="en-US" dirty="0"/>
          </a:p>
          <a:p>
            <a:r>
              <a:rPr lang="en-US" dirty="0"/>
              <a:t>2) Knowledge Base</a:t>
            </a:r>
          </a:p>
          <a:p>
            <a:r>
              <a:rPr lang="en-US" dirty="0"/>
              <a:t>      a. Data Base</a:t>
            </a:r>
          </a:p>
          <a:p>
            <a:r>
              <a:rPr lang="en-US" dirty="0"/>
              <a:t>      b. Rule Base</a:t>
            </a:r>
          </a:p>
          <a:p>
            <a:r>
              <a:rPr lang="en-US" dirty="0"/>
              <a:t>3) Fuzzy inference system</a:t>
            </a:r>
          </a:p>
          <a:p>
            <a:r>
              <a:rPr lang="en-US" dirty="0"/>
              <a:t>4) </a:t>
            </a:r>
            <a:r>
              <a:rPr lang="en-US" dirty="0" err="1"/>
              <a:t>Defuzzifcation</a:t>
            </a:r>
            <a:endParaRPr lang="en-US" dirty="0"/>
          </a:p>
        </p:txBody>
      </p:sp>
      <p:sp>
        <p:nvSpPr>
          <p:cNvPr id="4" name="Date Placeholder 3"/>
          <p:cNvSpPr>
            <a:spLocks noGrp="1"/>
          </p:cNvSpPr>
          <p:nvPr>
            <p:ph type="dt" sz="half" idx="10"/>
          </p:nvPr>
        </p:nvSpPr>
        <p:spPr/>
        <p:txBody>
          <a:bodyPr/>
          <a:lstStyle/>
          <a:p>
            <a:r>
              <a:rPr lang="en-US" dirty="0"/>
              <a:t>11/13/2017</a:t>
            </a:r>
          </a:p>
        </p:txBody>
      </p:sp>
      <p:sp>
        <p:nvSpPr>
          <p:cNvPr id="5" name="Slide Number Placeholder 4"/>
          <p:cNvSpPr>
            <a:spLocks noGrp="1"/>
          </p:cNvSpPr>
          <p:nvPr>
            <p:ph type="sldNum" sz="quarter" idx="12"/>
          </p:nvPr>
        </p:nvSpPr>
        <p:spPr/>
        <p:txBody>
          <a:bodyPr/>
          <a:lstStyle/>
          <a:p>
            <a:fld id="{CF42BA20-F9F9-475C-A1FF-4CF8D7FA83FE}" type="slidenum">
              <a:rPr lang="en-US" smtClean="0"/>
              <a:t>32</a:t>
            </a:fld>
            <a:endParaRPr lang="en-US"/>
          </a:p>
        </p:txBody>
      </p:sp>
    </p:spTree>
    <p:extLst>
      <p:ext uri="{BB962C8B-B14F-4D97-AF65-F5344CB8AC3E}">
        <p14:creationId xmlns:p14="http://schemas.microsoft.com/office/powerpoint/2010/main" val="2150251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Tuning Sample</a:t>
            </a:r>
          </a:p>
        </p:txBody>
      </p:sp>
      <p:sp>
        <p:nvSpPr>
          <p:cNvPr id="4" name="Date Placeholder 3"/>
          <p:cNvSpPr>
            <a:spLocks noGrp="1"/>
          </p:cNvSpPr>
          <p:nvPr>
            <p:ph type="dt" sz="half" idx="10"/>
          </p:nvPr>
        </p:nvSpPr>
        <p:spPr/>
        <p:txBody>
          <a:bodyPr/>
          <a:lstStyle/>
          <a:p>
            <a:r>
              <a:rPr lang="en-US" dirty="0"/>
              <a:t>11/13/2017</a:t>
            </a:r>
          </a:p>
        </p:txBody>
      </p:sp>
      <p:sp>
        <p:nvSpPr>
          <p:cNvPr id="5" name="Slide Number Placeholder 4"/>
          <p:cNvSpPr>
            <a:spLocks noGrp="1"/>
          </p:cNvSpPr>
          <p:nvPr>
            <p:ph type="sldNum" sz="quarter" idx="12"/>
          </p:nvPr>
        </p:nvSpPr>
        <p:spPr/>
        <p:txBody>
          <a:bodyPr/>
          <a:lstStyle/>
          <a:p>
            <a:fld id="{CF42BA20-F9F9-475C-A1FF-4CF8D7FA83FE}" type="slidenum">
              <a:rPr lang="en-US" smtClean="0"/>
              <a:t>33</a:t>
            </a:fld>
            <a:endParaRPr lang="en-US"/>
          </a:p>
        </p:txBody>
      </p:sp>
      <p:pic>
        <p:nvPicPr>
          <p:cNvPr id="11" name="Content Placeholder 10"/>
          <p:cNvPicPr>
            <a:picLocks noGrp="1" noChangeAspect="1"/>
          </p:cNvPicPr>
          <p:nvPr>
            <p:ph idx="1"/>
          </p:nvPr>
        </p:nvPicPr>
        <p:blipFill>
          <a:blip r:embed="rId2"/>
          <a:stretch>
            <a:fillRect/>
          </a:stretch>
        </p:blipFill>
        <p:spPr>
          <a:xfrm>
            <a:off x="8416781" y="3320716"/>
            <a:ext cx="2266950" cy="2536948"/>
          </a:xfrm>
          <a:prstGeom prst="rect">
            <a:avLst/>
          </a:prstGeom>
        </p:spPr>
      </p:pic>
      <p:pic>
        <p:nvPicPr>
          <p:cNvPr id="8" name="Picture 7"/>
          <p:cNvPicPr>
            <a:picLocks noChangeAspect="1"/>
          </p:cNvPicPr>
          <p:nvPr/>
        </p:nvPicPr>
        <p:blipFill>
          <a:blip r:embed="rId3"/>
          <a:stretch>
            <a:fillRect/>
          </a:stretch>
        </p:blipFill>
        <p:spPr>
          <a:xfrm>
            <a:off x="1097280" y="1845735"/>
            <a:ext cx="4196615" cy="1843950"/>
          </a:xfrm>
          <a:prstGeom prst="rect">
            <a:avLst/>
          </a:prstGeom>
        </p:spPr>
      </p:pic>
      <p:pic>
        <p:nvPicPr>
          <p:cNvPr id="9" name="Picture 8"/>
          <p:cNvPicPr>
            <a:picLocks noChangeAspect="1"/>
          </p:cNvPicPr>
          <p:nvPr/>
        </p:nvPicPr>
        <p:blipFill>
          <a:blip r:embed="rId4"/>
          <a:stretch>
            <a:fillRect/>
          </a:stretch>
        </p:blipFill>
        <p:spPr>
          <a:xfrm>
            <a:off x="3569551" y="3926836"/>
            <a:ext cx="4101264" cy="2050632"/>
          </a:xfrm>
          <a:prstGeom prst="rect">
            <a:avLst/>
          </a:prstGeom>
        </p:spPr>
      </p:pic>
      <p:pic>
        <p:nvPicPr>
          <p:cNvPr id="10" name="Picture 9"/>
          <p:cNvPicPr>
            <a:picLocks noChangeAspect="1"/>
          </p:cNvPicPr>
          <p:nvPr/>
        </p:nvPicPr>
        <p:blipFill>
          <a:blip r:embed="rId5"/>
          <a:stretch>
            <a:fillRect/>
          </a:stretch>
        </p:blipFill>
        <p:spPr>
          <a:xfrm>
            <a:off x="3836178" y="3615534"/>
            <a:ext cx="4580603" cy="241880"/>
          </a:xfrm>
          <a:prstGeom prst="rect">
            <a:avLst/>
          </a:prstGeom>
        </p:spPr>
      </p:pic>
      <p:pic>
        <p:nvPicPr>
          <p:cNvPr id="12" name="Picture 11"/>
          <p:cNvPicPr>
            <a:picLocks noChangeAspect="1"/>
          </p:cNvPicPr>
          <p:nvPr/>
        </p:nvPicPr>
        <p:blipFill>
          <a:blip r:embed="rId6"/>
          <a:stretch>
            <a:fillRect/>
          </a:stretch>
        </p:blipFill>
        <p:spPr>
          <a:xfrm>
            <a:off x="7705296" y="2907070"/>
            <a:ext cx="3689919" cy="407404"/>
          </a:xfrm>
          <a:prstGeom prst="rect">
            <a:avLst/>
          </a:prstGeom>
        </p:spPr>
      </p:pic>
    </p:spTree>
    <p:extLst>
      <p:ext uri="{BB962C8B-B14F-4D97-AF65-F5344CB8AC3E}">
        <p14:creationId xmlns:p14="http://schemas.microsoft.com/office/powerpoint/2010/main" val="3590763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0D59-CA3C-4E80-9F28-150328A7D41A}"/>
              </a:ext>
            </a:extLst>
          </p:cNvPr>
          <p:cNvSpPr>
            <a:spLocks noGrp="1"/>
          </p:cNvSpPr>
          <p:nvPr>
            <p:ph type="title"/>
          </p:nvPr>
        </p:nvSpPr>
        <p:spPr/>
        <p:txBody>
          <a:bodyPr/>
          <a:lstStyle/>
          <a:p>
            <a:r>
              <a:rPr lang="en-US" dirty="0"/>
              <a:t>Conventional PID vs Fuzzy PID (Structure)</a:t>
            </a:r>
          </a:p>
        </p:txBody>
      </p:sp>
      <p:sp>
        <p:nvSpPr>
          <p:cNvPr id="4" name="Date Placeholder 3">
            <a:extLst>
              <a:ext uri="{FF2B5EF4-FFF2-40B4-BE49-F238E27FC236}">
                <a16:creationId xmlns:a16="http://schemas.microsoft.com/office/drawing/2014/main" id="{58D7A53C-939C-428B-8BE4-3EABD10235EB}"/>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2223EF1D-8D89-4E4F-9C5B-715057B39B55}"/>
              </a:ext>
            </a:extLst>
          </p:cNvPr>
          <p:cNvSpPr>
            <a:spLocks noGrp="1"/>
          </p:cNvSpPr>
          <p:nvPr>
            <p:ph type="sldNum" sz="quarter" idx="12"/>
          </p:nvPr>
        </p:nvSpPr>
        <p:spPr/>
        <p:txBody>
          <a:bodyPr/>
          <a:lstStyle/>
          <a:p>
            <a:fld id="{CF42BA20-F9F9-475C-A1FF-4CF8D7FA83FE}" type="slidenum">
              <a:rPr lang="en-US" smtClean="0"/>
              <a:t>34</a:t>
            </a:fld>
            <a:endParaRPr lang="en-US"/>
          </a:p>
        </p:txBody>
      </p:sp>
      <p:pic>
        <p:nvPicPr>
          <p:cNvPr id="3" name="Picture 2">
            <a:extLst>
              <a:ext uri="{FF2B5EF4-FFF2-40B4-BE49-F238E27FC236}">
                <a16:creationId xmlns:a16="http://schemas.microsoft.com/office/drawing/2014/main" id="{A78D0B14-3788-4701-9514-6200BFE56CAF}"/>
              </a:ext>
            </a:extLst>
          </p:cNvPr>
          <p:cNvPicPr>
            <a:picLocks noChangeAspect="1"/>
          </p:cNvPicPr>
          <p:nvPr/>
        </p:nvPicPr>
        <p:blipFill>
          <a:blip r:embed="rId2"/>
          <a:stretch>
            <a:fillRect/>
          </a:stretch>
        </p:blipFill>
        <p:spPr>
          <a:xfrm>
            <a:off x="2160667" y="1939767"/>
            <a:ext cx="7477125" cy="1695450"/>
          </a:xfrm>
          <a:prstGeom prst="rect">
            <a:avLst/>
          </a:prstGeom>
        </p:spPr>
      </p:pic>
      <p:pic>
        <p:nvPicPr>
          <p:cNvPr id="6" name="Picture 5">
            <a:extLst>
              <a:ext uri="{FF2B5EF4-FFF2-40B4-BE49-F238E27FC236}">
                <a16:creationId xmlns:a16="http://schemas.microsoft.com/office/drawing/2014/main" id="{AD84CA83-65F1-4D4B-830D-A2CFB91EFFD9}"/>
              </a:ext>
            </a:extLst>
          </p:cNvPr>
          <p:cNvPicPr>
            <a:picLocks noChangeAspect="1"/>
          </p:cNvPicPr>
          <p:nvPr/>
        </p:nvPicPr>
        <p:blipFill>
          <a:blip r:embed="rId3"/>
          <a:stretch>
            <a:fillRect/>
          </a:stretch>
        </p:blipFill>
        <p:spPr>
          <a:xfrm>
            <a:off x="1704975" y="3922360"/>
            <a:ext cx="8782050" cy="2047875"/>
          </a:xfrm>
          <a:prstGeom prst="rect">
            <a:avLst/>
          </a:prstGeom>
        </p:spPr>
      </p:pic>
      <p:sp>
        <p:nvSpPr>
          <p:cNvPr id="7" name="TextBox 6">
            <a:extLst>
              <a:ext uri="{FF2B5EF4-FFF2-40B4-BE49-F238E27FC236}">
                <a16:creationId xmlns:a16="http://schemas.microsoft.com/office/drawing/2014/main" id="{122C8C51-97E4-46DF-A45F-DF65BE458BF8}"/>
              </a:ext>
            </a:extLst>
          </p:cNvPr>
          <p:cNvSpPr txBox="1"/>
          <p:nvPr/>
        </p:nvSpPr>
        <p:spPr>
          <a:xfrm>
            <a:off x="4456253" y="3553028"/>
            <a:ext cx="2702022" cy="369332"/>
          </a:xfrm>
          <a:prstGeom prst="rect">
            <a:avLst/>
          </a:prstGeom>
          <a:noFill/>
        </p:spPr>
        <p:txBody>
          <a:bodyPr wrap="none" rtlCol="0">
            <a:spAutoFit/>
          </a:bodyPr>
          <a:lstStyle/>
          <a:p>
            <a:r>
              <a:rPr lang="en-US" dirty="0"/>
              <a:t>Conventional PID structure</a:t>
            </a:r>
          </a:p>
        </p:txBody>
      </p:sp>
      <p:sp>
        <p:nvSpPr>
          <p:cNvPr id="8" name="TextBox 7">
            <a:extLst>
              <a:ext uri="{FF2B5EF4-FFF2-40B4-BE49-F238E27FC236}">
                <a16:creationId xmlns:a16="http://schemas.microsoft.com/office/drawing/2014/main" id="{FB2E6C5D-88BF-498A-AF15-8177224CAE11}"/>
              </a:ext>
            </a:extLst>
          </p:cNvPr>
          <p:cNvSpPr txBox="1"/>
          <p:nvPr/>
        </p:nvSpPr>
        <p:spPr>
          <a:xfrm>
            <a:off x="4818660" y="5863048"/>
            <a:ext cx="1977208" cy="369332"/>
          </a:xfrm>
          <a:prstGeom prst="rect">
            <a:avLst/>
          </a:prstGeom>
          <a:noFill/>
        </p:spPr>
        <p:txBody>
          <a:bodyPr wrap="none" rtlCol="0">
            <a:spAutoFit/>
          </a:bodyPr>
          <a:lstStyle/>
          <a:p>
            <a:r>
              <a:rPr lang="en-US" dirty="0"/>
              <a:t>Fuzzy PID structure</a:t>
            </a:r>
          </a:p>
        </p:txBody>
      </p:sp>
    </p:spTree>
    <p:extLst>
      <p:ext uri="{BB962C8B-B14F-4D97-AF65-F5344CB8AC3E}">
        <p14:creationId xmlns:p14="http://schemas.microsoft.com/office/powerpoint/2010/main" val="2362138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CA6E-888D-4C5D-AB83-D3D1CB083DE3}"/>
              </a:ext>
            </a:extLst>
          </p:cNvPr>
          <p:cNvSpPr>
            <a:spLocks noGrp="1"/>
          </p:cNvSpPr>
          <p:nvPr>
            <p:ph type="title"/>
          </p:nvPr>
        </p:nvSpPr>
        <p:spPr/>
        <p:txBody>
          <a:bodyPr/>
          <a:lstStyle/>
          <a:p>
            <a:r>
              <a:rPr lang="en-US" dirty="0"/>
              <a:t>Relation between Conventional PID gain and Fuzzy PID gain</a:t>
            </a:r>
          </a:p>
        </p:txBody>
      </p:sp>
      <p:sp>
        <p:nvSpPr>
          <p:cNvPr id="4" name="Date Placeholder 3">
            <a:extLst>
              <a:ext uri="{FF2B5EF4-FFF2-40B4-BE49-F238E27FC236}">
                <a16:creationId xmlns:a16="http://schemas.microsoft.com/office/drawing/2014/main" id="{F6D2BDC1-7F39-4981-A98E-56A1C3DEDD1A}"/>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D65A5205-3869-441D-BB33-0C7899567722}"/>
              </a:ext>
            </a:extLst>
          </p:cNvPr>
          <p:cNvSpPr>
            <a:spLocks noGrp="1"/>
          </p:cNvSpPr>
          <p:nvPr>
            <p:ph type="sldNum" sz="quarter" idx="12"/>
          </p:nvPr>
        </p:nvSpPr>
        <p:spPr/>
        <p:txBody>
          <a:bodyPr/>
          <a:lstStyle/>
          <a:p>
            <a:fld id="{CF42BA20-F9F9-475C-A1FF-4CF8D7FA83FE}" type="slidenum">
              <a:rPr lang="en-US" smtClean="0"/>
              <a:t>35</a:t>
            </a:fld>
            <a:endParaRPr lang="en-US"/>
          </a:p>
        </p:txBody>
      </p:sp>
      <p:pic>
        <p:nvPicPr>
          <p:cNvPr id="6" name="Picture 5">
            <a:extLst>
              <a:ext uri="{FF2B5EF4-FFF2-40B4-BE49-F238E27FC236}">
                <a16:creationId xmlns:a16="http://schemas.microsoft.com/office/drawing/2014/main" id="{31B054A4-0B89-4A31-9459-FA2B338ADB5D}"/>
              </a:ext>
            </a:extLst>
          </p:cNvPr>
          <p:cNvPicPr>
            <a:picLocks noChangeAspect="1"/>
          </p:cNvPicPr>
          <p:nvPr/>
        </p:nvPicPr>
        <p:blipFill>
          <a:blip r:embed="rId2"/>
          <a:stretch>
            <a:fillRect/>
          </a:stretch>
        </p:blipFill>
        <p:spPr>
          <a:xfrm>
            <a:off x="703741" y="1919076"/>
            <a:ext cx="5534025" cy="1704975"/>
          </a:xfrm>
          <a:prstGeom prst="rect">
            <a:avLst/>
          </a:prstGeom>
        </p:spPr>
      </p:pic>
      <p:pic>
        <p:nvPicPr>
          <p:cNvPr id="7" name="Picture 6">
            <a:extLst>
              <a:ext uri="{FF2B5EF4-FFF2-40B4-BE49-F238E27FC236}">
                <a16:creationId xmlns:a16="http://schemas.microsoft.com/office/drawing/2014/main" id="{0EE99B1E-F235-4CF1-BB6A-3DFA318D70E1}"/>
              </a:ext>
            </a:extLst>
          </p:cNvPr>
          <p:cNvPicPr>
            <a:picLocks noChangeAspect="1"/>
          </p:cNvPicPr>
          <p:nvPr/>
        </p:nvPicPr>
        <p:blipFill>
          <a:blip r:embed="rId3"/>
          <a:stretch>
            <a:fillRect/>
          </a:stretch>
        </p:blipFill>
        <p:spPr>
          <a:xfrm>
            <a:off x="6914426" y="1919076"/>
            <a:ext cx="1905000" cy="1085850"/>
          </a:xfrm>
          <a:prstGeom prst="rect">
            <a:avLst/>
          </a:prstGeom>
        </p:spPr>
      </p:pic>
      <p:pic>
        <p:nvPicPr>
          <p:cNvPr id="8" name="Picture 7">
            <a:extLst>
              <a:ext uri="{FF2B5EF4-FFF2-40B4-BE49-F238E27FC236}">
                <a16:creationId xmlns:a16="http://schemas.microsoft.com/office/drawing/2014/main" id="{1AA06D5B-7CBF-4614-86E1-1439F7CBB6BC}"/>
              </a:ext>
            </a:extLst>
          </p:cNvPr>
          <p:cNvPicPr>
            <a:picLocks noChangeAspect="1"/>
          </p:cNvPicPr>
          <p:nvPr/>
        </p:nvPicPr>
        <p:blipFill>
          <a:blip r:embed="rId4"/>
          <a:stretch>
            <a:fillRect/>
          </a:stretch>
        </p:blipFill>
        <p:spPr>
          <a:xfrm>
            <a:off x="6695351" y="2771563"/>
            <a:ext cx="2124075" cy="885825"/>
          </a:xfrm>
          <a:prstGeom prst="rect">
            <a:avLst/>
          </a:prstGeom>
        </p:spPr>
      </p:pic>
      <p:sp>
        <p:nvSpPr>
          <p:cNvPr id="9" name="TextBox 8">
            <a:extLst>
              <a:ext uri="{FF2B5EF4-FFF2-40B4-BE49-F238E27FC236}">
                <a16:creationId xmlns:a16="http://schemas.microsoft.com/office/drawing/2014/main" id="{A8AE4923-A319-48EB-A192-7E106C51F844}"/>
              </a:ext>
            </a:extLst>
          </p:cNvPr>
          <p:cNvSpPr txBox="1"/>
          <p:nvPr/>
        </p:nvSpPr>
        <p:spPr>
          <a:xfrm>
            <a:off x="1666754" y="4444678"/>
            <a:ext cx="6227180" cy="1477328"/>
          </a:xfrm>
          <a:prstGeom prst="rect">
            <a:avLst/>
          </a:prstGeom>
          <a:noFill/>
        </p:spPr>
        <p:txBody>
          <a:bodyPr wrap="square" rtlCol="0">
            <a:spAutoFit/>
          </a:bodyPr>
          <a:lstStyle/>
          <a:p>
            <a:r>
              <a:rPr lang="en-US" dirty="0"/>
              <a:t>Where, </a:t>
            </a:r>
          </a:p>
          <a:p>
            <a:r>
              <a:rPr lang="en-US" dirty="0"/>
              <a:t>	GE   -&gt; Error Normalization factor</a:t>
            </a:r>
          </a:p>
          <a:p>
            <a:r>
              <a:rPr lang="en-US" dirty="0"/>
              <a:t>	GCE -&gt; Change in measurement normalization factor</a:t>
            </a:r>
          </a:p>
          <a:p>
            <a:r>
              <a:rPr lang="en-US" dirty="0"/>
              <a:t>	GU   -&gt; response de-normalization factor</a:t>
            </a:r>
          </a:p>
          <a:p>
            <a:r>
              <a:rPr lang="en-US" dirty="0"/>
              <a:t>	GCU -&gt; change in the response de-normalization factor</a:t>
            </a:r>
          </a:p>
        </p:txBody>
      </p:sp>
    </p:spTree>
    <p:extLst>
      <p:ext uri="{BB962C8B-B14F-4D97-AF65-F5344CB8AC3E}">
        <p14:creationId xmlns:p14="http://schemas.microsoft.com/office/powerpoint/2010/main" val="867018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3769-7E02-436B-9BB0-4CA99DB07F1B}"/>
              </a:ext>
            </a:extLst>
          </p:cNvPr>
          <p:cNvSpPr>
            <a:spLocks noGrp="1"/>
          </p:cNvSpPr>
          <p:nvPr>
            <p:ph type="title"/>
          </p:nvPr>
        </p:nvSpPr>
        <p:spPr/>
        <p:txBody>
          <a:bodyPr/>
          <a:lstStyle/>
          <a:p>
            <a:r>
              <a:rPr lang="en-US" dirty="0"/>
              <a:t>Fuzzy Membership Function</a:t>
            </a:r>
          </a:p>
        </p:txBody>
      </p:sp>
      <p:sp>
        <p:nvSpPr>
          <p:cNvPr id="4" name="Date Placeholder 3">
            <a:extLst>
              <a:ext uri="{FF2B5EF4-FFF2-40B4-BE49-F238E27FC236}">
                <a16:creationId xmlns:a16="http://schemas.microsoft.com/office/drawing/2014/main" id="{16F23DD0-11CE-4883-B87D-5F3A772E3BBD}"/>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E6D3C5A8-673E-4BCA-BB9A-1AFA89B44091}"/>
              </a:ext>
            </a:extLst>
          </p:cNvPr>
          <p:cNvSpPr>
            <a:spLocks noGrp="1"/>
          </p:cNvSpPr>
          <p:nvPr>
            <p:ph type="sldNum" sz="quarter" idx="12"/>
          </p:nvPr>
        </p:nvSpPr>
        <p:spPr/>
        <p:txBody>
          <a:bodyPr/>
          <a:lstStyle/>
          <a:p>
            <a:fld id="{CF42BA20-F9F9-475C-A1FF-4CF8D7FA83FE}" type="slidenum">
              <a:rPr lang="en-US" smtClean="0"/>
              <a:t>36</a:t>
            </a:fld>
            <a:endParaRPr lang="en-US"/>
          </a:p>
        </p:txBody>
      </p:sp>
      <p:pic>
        <p:nvPicPr>
          <p:cNvPr id="7" name="Picture 6" descr="A group of people posing for the camera&#10;&#10;Description generated with very high confidence">
            <a:extLst>
              <a:ext uri="{FF2B5EF4-FFF2-40B4-BE49-F238E27FC236}">
                <a16:creationId xmlns:a16="http://schemas.microsoft.com/office/drawing/2014/main" id="{791712D1-9F98-4243-8E46-6202E6338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192" y="1868374"/>
            <a:ext cx="4740718" cy="2230198"/>
          </a:xfrm>
          <a:prstGeom prst="rect">
            <a:avLst/>
          </a:prstGeom>
        </p:spPr>
      </p:pic>
      <p:pic>
        <p:nvPicPr>
          <p:cNvPr id="9" name="Picture 8" descr="A group of people performing on a counter&#10;&#10;Description generated with high confidence">
            <a:extLst>
              <a:ext uri="{FF2B5EF4-FFF2-40B4-BE49-F238E27FC236}">
                <a16:creationId xmlns:a16="http://schemas.microsoft.com/office/drawing/2014/main" id="{AEEED1FE-D980-4F92-8F8A-5729A183E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192" y="4098572"/>
            <a:ext cx="4740718" cy="2135133"/>
          </a:xfrm>
          <a:prstGeom prst="rect">
            <a:avLst/>
          </a:prstGeom>
        </p:spPr>
      </p:pic>
      <p:pic>
        <p:nvPicPr>
          <p:cNvPr id="11" name="Picture 10" descr="A picture containing water, boat, sky&#10;&#10;Description generated with very high confidence">
            <a:extLst>
              <a:ext uri="{FF2B5EF4-FFF2-40B4-BE49-F238E27FC236}">
                <a16:creationId xmlns:a16="http://schemas.microsoft.com/office/drawing/2014/main" id="{94BDF166-4C8C-41BA-B47E-662505DD6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719" y="2771199"/>
            <a:ext cx="4740718" cy="2173513"/>
          </a:xfrm>
          <a:prstGeom prst="rect">
            <a:avLst/>
          </a:prstGeom>
        </p:spPr>
      </p:pic>
      <p:sp>
        <p:nvSpPr>
          <p:cNvPr id="12" name="TextBox 11">
            <a:extLst>
              <a:ext uri="{FF2B5EF4-FFF2-40B4-BE49-F238E27FC236}">
                <a16:creationId xmlns:a16="http://schemas.microsoft.com/office/drawing/2014/main" id="{AC512524-AC8C-4608-966D-56EBA5B3568E}"/>
              </a:ext>
            </a:extLst>
          </p:cNvPr>
          <p:cNvSpPr txBox="1"/>
          <p:nvPr/>
        </p:nvSpPr>
        <p:spPr>
          <a:xfrm>
            <a:off x="3168639" y="1778774"/>
            <a:ext cx="801823" cy="369332"/>
          </a:xfrm>
          <a:prstGeom prst="rect">
            <a:avLst/>
          </a:prstGeom>
          <a:noFill/>
        </p:spPr>
        <p:txBody>
          <a:bodyPr wrap="none" rtlCol="0">
            <a:spAutoFit/>
          </a:bodyPr>
          <a:lstStyle/>
          <a:p>
            <a:r>
              <a:rPr lang="en-US" dirty="0"/>
              <a:t>Input1</a:t>
            </a:r>
          </a:p>
        </p:txBody>
      </p:sp>
      <p:sp>
        <p:nvSpPr>
          <p:cNvPr id="13" name="TextBox 12">
            <a:extLst>
              <a:ext uri="{FF2B5EF4-FFF2-40B4-BE49-F238E27FC236}">
                <a16:creationId xmlns:a16="http://schemas.microsoft.com/office/drawing/2014/main" id="{45EF9612-C97F-4C7B-8309-9EB530990518}"/>
              </a:ext>
            </a:extLst>
          </p:cNvPr>
          <p:cNvSpPr txBox="1"/>
          <p:nvPr/>
        </p:nvSpPr>
        <p:spPr>
          <a:xfrm>
            <a:off x="3168639" y="3955320"/>
            <a:ext cx="801823" cy="369332"/>
          </a:xfrm>
          <a:prstGeom prst="rect">
            <a:avLst/>
          </a:prstGeom>
          <a:noFill/>
        </p:spPr>
        <p:txBody>
          <a:bodyPr wrap="none" rtlCol="0">
            <a:spAutoFit/>
          </a:bodyPr>
          <a:lstStyle/>
          <a:p>
            <a:r>
              <a:rPr lang="en-US" dirty="0"/>
              <a:t>Input2</a:t>
            </a:r>
          </a:p>
        </p:txBody>
      </p:sp>
      <p:sp>
        <p:nvSpPr>
          <p:cNvPr id="14" name="TextBox 13">
            <a:extLst>
              <a:ext uri="{FF2B5EF4-FFF2-40B4-BE49-F238E27FC236}">
                <a16:creationId xmlns:a16="http://schemas.microsoft.com/office/drawing/2014/main" id="{503B2A77-71A1-454B-A5F6-98AFA7CBD43B}"/>
              </a:ext>
            </a:extLst>
          </p:cNvPr>
          <p:cNvSpPr txBox="1"/>
          <p:nvPr/>
        </p:nvSpPr>
        <p:spPr>
          <a:xfrm>
            <a:off x="8597166" y="2653531"/>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818434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F92F-3EE1-4829-8BE0-602A002B7AF7}"/>
              </a:ext>
            </a:extLst>
          </p:cNvPr>
          <p:cNvSpPr>
            <a:spLocks noGrp="1"/>
          </p:cNvSpPr>
          <p:nvPr>
            <p:ph type="title"/>
          </p:nvPr>
        </p:nvSpPr>
        <p:spPr/>
        <p:txBody>
          <a:bodyPr/>
          <a:lstStyle/>
          <a:p>
            <a:r>
              <a:rPr lang="en-US" dirty="0"/>
              <a:t>Fuzzy Inference Rules</a:t>
            </a:r>
          </a:p>
        </p:txBody>
      </p:sp>
      <p:sp>
        <p:nvSpPr>
          <p:cNvPr id="4" name="Date Placeholder 3">
            <a:extLst>
              <a:ext uri="{FF2B5EF4-FFF2-40B4-BE49-F238E27FC236}">
                <a16:creationId xmlns:a16="http://schemas.microsoft.com/office/drawing/2014/main" id="{CBFADC26-039A-49FE-82AA-595E9E6D9CD8}"/>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A5219627-B76D-4AC5-A549-EE6B85BF4A12}"/>
              </a:ext>
            </a:extLst>
          </p:cNvPr>
          <p:cNvSpPr>
            <a:spLocks noGrp="1"/>
          </p:cNvSpPr>
          <p:nvPr>
            <p:ph type="sldNum" sz="quarter" idx="12"/>
          </p:nvPr>
        </p:nvSpPr>
        <p:spPr/>
        <p:txBody>
          <a:bodyPr/>
          <a:lstStyle/>
          <a:p>
            <a:fld id="{CF42BA20-F9F9-475C-A1FF-4CF8D7FA83FE}" type="slidenum">
              <a:rPr lang="en-US" smtClean="0"/>
              <a:t>37</a:t>
            </a:fld>
            <a:endParaRPr lang="en-US"/>
          </a:p>
        </p:txBody>
      </p:sp>
      <p:pic>
        <p:nvPicPr>
          <p:cNvPr id="6" name="Picture 5">
            <a:extLst>
              <a:ext uri="{FF2B5EF4-FFF2-40B4-BE49-F238E27FC236}">
                <a16:creationId xmlns:a16="http://schemas.microsoft.com/office/drawing/2014/main" id="{CF701F26-07E8-46AB-BFF0-9C4DD3EB54FA}"/>
              </a:ext>
            </a:extLst>
          </p:cNvPr>
          <p:cNvPicPr>
            <a:picLocks noChangeAspect="1"/>
          </p:cNvPicPr>
          <p:nvPr/>
        </p:nvPicPr>
        <p:blipFill>
          <a:blip r:embed="rId2"/>
          <a:stretch>
            <a:fillRect/>
          </a:stretch>
        </p:blipFill>
        <p:spPr>
          <a:xfrm>
            <a:off x="1097280" y="1945705"/>
            <a:ext cx="6372225" cy="2714625"/>
          </a:xfrm>
          <a:prstGeom prst="rect">
            <a:avLst/>
          </a:prstGeom>
        </p:spPr>
      </p:pic>
      <p:graphicFrame>
        <p:nvGraphicFramePr>
          <p:cNvPr id="7" name="Table 6">
            <a:extLst>
              <a:ext uri="{FF2B5EF4-FFF2-40B4-BE49-F238E27FC236}">
                <a16:creationId xmlns:a16="http://schemas.microsoft.com/office/drawing/2014/main" id="{1F86E985-7DED-4281-8F7A-F00BD97C951F}"/>
              </a:ext>
            </a:extLst>
          </p:cNvPr>
          <p:cNvGraphicFramePr>
            <a:graphicFrameLocks noGrp="1"/>
          </p:cNvGraphicFramePr>
          <p:nvPr>
            <p:extLst>
              <p:ext uri="{D42A27DB-BD31-4B8C-83A1-F6EECF244321}">
                <p14:modId xmlns:p14="http://schemas.microsoft.com/office/powerpoint/2010/main" val="3940976402"/>
              </p:ext>
            </p:extLst>
          </p:nvPr>
        </p:nvGraphicFramePr>
        <p:xfrm>
          <a:off x="7669530" y="2090485"/>
          <a:ext cx="3817620" cy="2926080"/>
        </p:xfrm>
        <a:graphic>
          <a:graphicData uri="http://schemas.openxmlformats.org/drawingml/2006/table">
            <a:tbl>
              <a:tblPr firstRow="1" bandRow="1">
                <a:tableStyleId>{5C22544A-7EE6-4342-B048-85BDC9FD1C3A}</a:tableStyleId>
              </a:tblPr>
              <a:tblGrid>
                <a:gridCol w="1908810">
                  <a:extLst>
                    <a:ext uri="{9D8B030D-6E8A-4147-A177-3AD203B41FA5}">
                      <a16:colId xmlns:a16="http://schemas.microsoft.com/office/drawing/2014/main" val="3733073062"/>
                    </a:ext>
                  </a:extLst>
                </a:gridCol>
                <a:gridCol w="1908810">
                  <a:extLst>
                    <a:ext uri="{9D8B030D-6E8A-4147-A177-3AD203B41FA5}">
                      <a16:colId xmlns:a16="http://schemas.microsoft.com/office/drawing/2014/main" val="2038687991"/>
                    </a:ext>
                  </a:extLst>
                </a:gridCol>
              </a:tblGrid>
              <a:tr h="346083">
                <a:tc>
                  <a:txBody>
                    <a:bodyPr/>
                    <a:lstStyle/>
                    <a:p>
                      <a:pPr algn="ctr"/>
                      <a:r>
                        <a:rPr lang="en-US" dirty="0"/>
                        <a:t>Linguistic Variable</a:t>
                      </a:r>
                    </a:p>
                  </a:txBody>
                  <a:tcPr/>
                </a:tc>
                <a:tc>
                  <a:txBody>
                    <a:bodyPr/>
                    <a:lstStyle/>
                    <a:p>
                      <a:pPr algn="ctr"/>
                      <a:r>
                        <a:rPr lang="en-US" dirty="0"/>
                        <a:t>Meaning</a:t>
                      </a:r>
                    </a:p>
                  </a:txBody>
                  <a:tcPr/>
                </a:tc>
                <a:extLst>
                  <a:ext uri="{0D108BD9-81ED-4DB2-BD59-A6C34878D82A}">
                    <a16:rowId xmlns:a16="http://schemas.microsoft.com/office/drawing/2014/main" val="1935656263"/>
                  </a:ext>
                </a:extLst>
              </a:tr>
              <a:tr h="346083">
                <a:tc>
                  <a:txBody>
                    <a:bodyPr/>
                    <a:lstStyle/>
                    <a:p>
                      <a:pPr algn="ctr"/>
                      <a:r>
                        <a:rPr lang="en-US" dirty="0"/>
                        <a:t>NL</a:t>
                      </a:r>
                    </a:p>
                  </a:txBody>
                  <a:tcPr/>
                </a:tc>
                <a:tc>
                  <a:txBody>
                    <a:bodyPr/>
                    <a:lstStyle/>
                    <a:p>
                      <a:pPr algn="ctr"/>
                      <a:r>
                        <a:rPr lang="en-US" dirty="0"/>
                        <a:t>Negative Large</a:t>
                      </a:r>
                    </a:p>
                  </a:txBody>
                  <a:tcPr/>
                </a:tc>
                <a:extLst>
                  <a:ext uri="{0D108BD9-81ED-4DB2-BD59-A6C34878D82A}">
                    <a16:rowId xmlns:a16="http://schemas.microsoft.com/office/drawing/2014/main" val="2996354942"/>
                  </a:ext>
                </a:extLst>
              </a:tr>
              <a:tr h="346083">
                <a:tc>
                  <a:txBody>
                    <a:bodyPr/>
                    <a:lstStyle/>
                    <a:p>
                      <a:pPr algn="ctr"/>
                      <a:r>
                        <a:rPr lang="en-US" dirty="0"/>
                        <a:t>NM</a:t>
                      </a:r>
                    </a:p>
                  </a:txBody>
                  <a:tcPr/>
                </a:tc>
                <a:tc>
                  <a:txBody>
                    <a:bodyPr/>
                    <a:lstStyle/>
                    <a:p>
                      <a:pPr algn="ctr"/>
                      <a:r>
                        <a:rPr lang="en-US" dirty="0"/>
                        <a:t>Negative Medium</a:t>
                      </a:r>
                    </a:p>
                  </a:txBody>
                  <a:tcPr/>
                </a:tc>
                <a:extLst>
                  <a:ext uri="{0D108BD9-81ED-4DB2-BD59-A6C34878D82A}">
                    <a16:rowId xmlns:a16="http://schemas.microsoft.com/office/drawing/2014/main" val="264015701"/>
                  </a:ext>
                </a:extLst>
              </a:tr>
              <a:tr h="346083">
                <a:tc>
                  <a:txBody>
                    <a:bodyPr/>
                    <a:lstStyle/>
                    <a:p>
                      <a:pPr algn="ctr"/>
                      <a:r>
                        <a:rPr lang="en-US" dirty="0"/>
                        <a:t>NS</a:t>
                      </a:r>
                    </a:p>
                  </a:txBody>
                  <a:tcPr/>
                </a:tc>
                <a:tc>
                  <a:txBody>
                    <a:bodyPr/>
                    <a:lstStyle/>
                    <a:p>
                      <a:pPr algn="ctr"/>
                      <a:r>
                        <a:rPr lang="en-US" dirty="0"/>
                        <a:t>Negative Small</a:t>
                      </a:r>
                    </a:p>
                  </a:txBody>
                  <a:tcPr/>
                </a:tc>
                <a:extLst>
                  <a:ext uri="{0D108BD9-81ED-4DB2-BD59-A6C34878D82A}">
                    <a16:rowId xmlns:a16="http://schemas.microsoft.com/office/drawing/2014/main" val="2902354664"/>
                  </a:ext>
                </a:extLst>
              </a:tr>
              <a:tr h="346083">
                <a:tc>
                  <a:txBody>
                    <a:bodyPr/>
                    <a:lstStyle/>
                    <a:p>
                      <a:pPr algn="ctr"/>
                      <a:r>
                        <a:rPr lang="en-US" dirty="0"/>
                        <a:t>Z</a:t>
                      </a:r>
                    </a:p>
                  </a:txBody>
                  <a:tcPr/>
                </a:tc>
                <a:tc>
                  <a:txBody>
                    <a:bodyPr/>
                    <a:lstStyle/>
                    <a:p>
                      <a:pPr algn="ctr"/>
                      <a:r>
                        <a:rPr lang="en-US" dirty="0"/>
                        <a:t>Zero</a:t>
                      </a:r>
                    </a:p>
                  </a:txBody>
                  <a:tcPr/>
                </a:tc>
                <a:extLst>
                  <a:ext uri="{0D108BD9-81ED-4DB2-BD59-A6C34878D82A}">
                    <a16:rowId xmlns:a16="http://schemas.microsoft.com/office/drawing/2014/main" val="270761550"/>
                  </a:ext>
                </a:extLst>
              </a:tr>
              <a:tr h="346083">
                <a:tc>
                  <a:txBody>
                    <a:bodyPr/>
                    <a:lstStyle/>
                    <a:p>
                      <a:pPr algn="ctr"/>
                      <a:r>
                        <a:rPr lang="en-US" dirty="0"/>
                        <a:t>PS</a:t>
                      </a:r>
                    </a:p>
                  </a:txBody>
                  <a:tcPr/>
                </a:tc>
                <a:tc>
                  <a:txBody>
                    <a:bodyPr/>
                    <a:lstStyle/>
                    <a:p>
                      <a:pPr algn="ctr"/>
                      <a:r>
                        <a:rPr lang="en-US" dirty="0"/>
                        <a:t>Positive Small</a:t>
                      </a:r>
                    </a:p>
                  </a:txBody>
                  <a:tcPr/>
                </a:tc>
                <a:extLst>
                  <a:ext uri="{0D108BD9-81ED-4DB2-BD59-A6C34878D82A}">
                    <a16:rowId xmlns:a16="http://schemas.microsoft.com/office/drawing/2014/main" val="2070004919"/>
                  </a:ext>
                </a:extLst>
              </a:tr>
              <a:tr h="346083">
                <a:tc>
                  <a:txBody>
                    <a:bodyPr/>
                    <a:lstStyle/>
                    <a:p>
                      <a:pPr algn="ctr"/>
                      <a:r>
                        <a:rPr lang="en-US" dirty="0"/>
                        <a:t>PM</a:t>
                      </a:r>
                    </a:p>
                  </a:txBody>
                  <a:tcPr/>
                </a:tc>
                <a:tc>
                  <a:txBody>
                    <a:bodyPr/>
                    <a:lstStyle/>
                    <a:p>
                      <a:pPr algn="ctr"/>
                      <a:r>
                        <a:rPr lang="en-US" dirty="0"/>
                        <a:t>Positive Medium</a:t>
                      </a:r>
                    </a:p>
                  </a:txBody>
                  <a:tcPr/>
                </a:tc>
                <a:extLst>
                  <a:ext uri="{0D108BD9-81ED-4DB2-BD59-A6C34878D82A}">
                    <a16:rowId xmlns:a16="http://schemas.microsoft.com/office/drawing/2014/main" val="2241147547"/>
                  </a:ext>
                </a:extLst>
              </a:tr>
              <a:tr h="346083">
                <a:tc>
                  <a:txBody>
                    <a:bodyPr/>
                    <a:lstStyle/>
                    <a:p>
                      <a:pPr algn="ctr"/>
                      <a:r>
                        <a:rPr lang="en-US" dirty="0"/>
                        <a:t>PL</a:t>
                      </a:r>
                    </a:p>
                  </a:txBody>
                  <a:tcPr/>
                </a:tc>
                <a:tc>
                  <a:txBody>
                    <a:bodyPr/>
                    <a:lstStyle/>
                    <a:p>
                      <a:pPr algn="ctr"/>
                      <a:r>
                        <a:rPr lang="en-US" dirty="0"/>
                        <a:t>Positive Large</a:t>
                      </a:r>
                    </a:p>
                  </a:txBody>
                  <a:tcPr/>
                </a:tc>
                <a:extLst>
                  <a:ext uri="{0D108BD9-81ED-4DB2-BD59-A6C34878D82A}">
                    <a16:rowId xmlns:a16="http://schemas.microsoft.com/office/drawing/2014/main" val="968744364"/>
                  </a:ext>
                </a:extLst>
              </a:tr>
            </a:tbl>
          </a:graphicData>
        </a:graphic>
      </p:graphicFrame>
    </p:spTree>
    <p:extLst>
      <p:ext uri="{BB962C8B-B14F-4D97-AF65-F5344CB8AC3E}">
        <p14:creationId xmlns:p14="http://schemas.microsoft.com/office/powerpoint/2010/main" val="3100505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68B9-DB9B-48A1-B255-5208E3F9B6F7}"/>
              </a:ext>
            </a:extLst>
          </p:cNvPr>
          <p:cNvSpPr>
            <a:spLocks noGrp="1"/>
          </p:cNvSpPr>
          <p:nvPr>
            <p:ph type="title"/>
          </p:nvPr>
        </p:nvSpPr>
        <p:spPr/>
        <p:txBody>
          <a:bodyPr/>
          <a:lstStyle/>
          <a:p>
            <a:r>
              <a:rPr lang="en-US" dirty="0"/>
              <a:t>Parameters for fuzzy-PID controller</a:t>
            </a:r>
          </a:p>
        </p:txBody>
      </p:sp>
      <p:graphicFrame>
        <p:nvGraphicFramePr>
          <p:cNvPr id="6" name="Content Placeholder 5">
            <a:extLst>
              <a:ext uri="{FF2B5EF4-FFF2-40B4-BE49-F238E27FC236}">
                <a16:creationId xmlns:a16="http://schemas.microsoft.com/office/drawing/2014/main" id="{637C045E-13D7-4003-9925-1046CFAC7AE9}"/>
              </a:ext>
            </a:extLst>
          </p:cNvPr>
          <p:cNvGraphicFramePr>
            <a:graphicFrameLocks noGrp="1"/>
          </p:cNvGraphicFramePr>
          <p:nvPr>
            <p:ph idx="1"/>
            <p:extLst>
              <p:ext uri="{D42A27DB-BD31-4B8C-83A1-F6EECF244321}">
                <p14:modId xmlns:p14="http://schemas.microsoft.com/office/powerpoint/2010/main" val="3756969730"/>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501156443"/>
                    </a:ext>
                  </a:extLst>
                </a:gridCol>
                <a:gridCol w="5029200">
                  <a:extLst>
                    <a:ext uri="{9D8B030D-6E8A-4147-A177-3AD203B41FA5}">
                      <a16:colId xmlns:a16="http://schemas.microsoft.com/office/drawing/2014/main" val="2891074610"/>
                    </a:ext>
                  </a:extLst>
                </a:gridCol>
              </a:tblGrid>
              <a:tr h="370840">
                <a:tc>
                  <a:txBody>
                    <a:bodyPr/>
                    <a:lstStyle/>
                    <a:p>
                      <a:pPr algn="ctr"/>
                      <a:r>
                        <a:rPr lang="en-US" dirty="0"/>
                        <a:t>Fuzzy-PID Gain</a:t>
                      </a:r>
                    </a:p>
                  </a:txBody>
                  <a:tcPr/>
                </a:tc>
                <a:tc>
                  <a:txBody>
                    <a:bodyPr/>
                    <a:lstStyle/>
                    <a:p>
                      <a:pPr algn="ctr"/>
                      <a:r>
                        <a:rPr lang="en-US" dirty="0"/>
                        <a:t>Value</a:t>
                      </a:r>
                    </a:p>
                  </a:txBody>
                  <a:tcPr/>
                </a:tc>
                <a:extLst>
                  <a:ext uri="{0D108BD9-81ED-4DB2-BD59-A6C34878D82A}">
                    <a16:rowId xmlns:a16="http://schemas.microsoft.com/office/drawing/2014/main" val="1802481205"/>
                  </a:ext>
                </a:extLst>
              </a:tr>
              <a:tr h="370840">
                <a:tc>
                  <a:txBody>
                    <a:bodyPr/>
                    <a:lstStyle/>
                    <a:p>
                      <a:pPr algn="ctr"/>
                      <a:r>
                        <a:rPr lang="en-US" dirty="0"/>
                        <a:t>GE</a:t>
                      </a:r>
                    </a:p>
                  </a:txBody>
                  <a:tcPr/>
                </a:tc>
                <a:tc>
                  <a:txBody>
                    <a:bodyPr/>
                    <a:lstStyle/>
                    <a:p>
                      <a:pPr algn="ctr"/>
                      <a:r>
                        <a:rPr lang="en-US" dirty="0"/>
                        <a:t>1.15</a:t>
                      </a:r>
                    </a:p>
                  </a:txBody>
                  <a:tcPr/>
                </a:tc>
                <a:extLst>
                  <a:ext uri="{0D108BD9-81ED-4DB2-BD59-A6C34878D82A}">
                    <a16:rowId xmlns:a16="http://schemas.microsoft.com/office/drawing/2014/main" val="2358291910"/>
                  </a:ext>
                </a:extLst>
              </a:tr>
              <a:tr h="370840">
                <a:tc>
                  <a:txBody>
                    <a:bodyPr/>
                    <a:lstStyle/>
                    <a:p>
                      <a:pPr algn="ctr"/>
                      <a:r>
                        <a:rPr lang="en-US" dirty="0"/>
                        <a:t>GCE</a:t>
                      </a:r>
                    </a:p>
                  </a:txBody>
                  <a:tcPr/>
                </a:tc>
                <a:tc>
                  <a:txBody>
                    <a:bodyPr/>
                    <a:lstStyle/>
                    <a:p>
                      <a:pPr algn="ctr"/>
                      <a:r>
                        <a:rPr lang="en-US" dirty="0"/>
                        <a:t>0.45</a:t>
                      </a:r>
                    </a:p>
                  </a:txBody>
                  <a:tcPr/>
                </a:tc>
                <a:extLst>
                  <a:ext uri="{0D108BD9-81ED-4DB2-BD59-A6C34878D82A}">
                    <a16:rowId xmlns:a16="http://schemas.microsoft.com/office/drawing/2014/main" val="475507188"/>
                  </a:ext>
                </a:extLst>
              </a:tr>
              <a:tr h="370840">
                <a:tc>
                  <a:txBody>
                    <a:bodyPr/>
                    <a:lstStyle/>
                    <a:p>
                      <a:pPr algn="ctr"/>
                      <a:r>
                        <a:rPr lang="en-US" dirty="0"/>
                        <a:t>GU</a:t>
                      </a:r>
                    </a:p>
                  </a:txBody>
                  <a:tcPr/>
                </a:tc>
                <a:tc>
                  <a:txBody>
                    <a:bodyPr/>
                    <a:lstStyle/>
                    <a:p>
                      <a:pPr algn="ctr"/>
                      <a:r>
                        <a:rPr lang="en-US" dirty="0"/>
                        <a:t>1.97</a:t>
                      </a:r>
                    </a:p>
                  </a:txBody>
                  <a:tcPr/>
                </a:tc>
                <a:extLst>
                  <a:ext uri="{0D108BD9-81ED-4DB2-BD59-A6C34878D82A}">
                    <a16:rowId xmlns:a16="http://schemas.microsoft.com/office/drawing/2014/main" val="2390549579"/>
                  </a:ext>
                </a:extLst>
              </a:tr>
              <a:tr h="370840">
                <a:tc>
                  <a:txBody>
                    <a:bodyPr/>
                    <a:lstStyle/>
                    <a:p>
                      <a:pPr algn="ctr"/>
                      <a:r>
                        <a:rPr lang="en-US" dirty="0"/>
                        <a:t>GCU</a:t>
                      </a:r>
                    </a:p>
                  </a:txBody>
                  <a:tcPr/>
                </a:tc>
                <a:tc>
                  <a:txBody>
                    <a:bodyPr/>
                    <a:lstStyle/>
                    <a:p>
                      <a:pPr algn="ctr"/>
                      <a:r>
                        <a:rPr lang="en-US" dirty="0"/>
                        <a:t>0</a:t>
                      </a:r>
                    </a:p>
                  </a:txBody>
                  <a:tcPr/>
                </a:tc>
                <a:extLst>
                  <a:ext uri="{0D108BD9-81ED-4DB2-BD59-A6C34878D82A}">
                    <a16:rowId xmlns:a16="http://schemas.microsoft.com/office/drawing/2014/main" val="816891273"/>
                  </a:ext>
                </a:extLst>
              </a:tr>
            </a:tbl>
          </a:graphicData>
        </a:graphic>
      </p:graphicFrame>
      <p:sp>
        <p:nvSpPr>
          <p:cNvPr id="4" name="Date Placeholder 3">
            <a:extLst>
              <a:ext uri="{FF2B5EF4-FFF2-40B4-BE49-F238E27FC236}">
                <a16:creationId xmlns:a16="http://schemas.microsoft.com/office/drawing/2014/main" id="{88EF6DF9-8D38-4328-9D8D-DDF870E2A59B}"/>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E73DBC7C-689C-4582-B831-23CF139AEFD6}"/>
              </a:ext>
            </a:extLst>
          </p:cNvPr>
          <p:cNvSpPr>
            <a:spLocks noGrp="1"/>
          </p:cNvSpPr>
          <p:nvPr>
            <p:ph type="sldNum" sz="quarter" idx="12"/>
          </p:nvPr>
        </p:nvSpPr>
        <p:spPr/>
        <p:txBody>
          <a:bodyPr/>
          <a:lstStyle/>
          <a:p>
            <a:fld id="{CF42BA20-F9F9-475C-A1FF-4CF8D7FA83FE}" type="slidenum">
              <a:rPr lang="en-US" smtClean="0"/>
              <a:t>38</a:t>
            </a:fld>
            <a:endParaRPr lang="en-US"/>
          </a:p>
        </p:txBody>
      </p:sp>
    </p:spTree>
    <p:extLst>
      <p:ext uri="{BB962C8B-B14F-4D97-AF65-F5344CB8AC3E}">
        <p14:creationId xmlns:p14="http://schemas.microsoft.com/office/powerpoint/2010/main" val="197125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D5C3-7EBC-4D43-BDA0-E51AB9F06CFD}"/>
              </a:ext>
            </a:extLst>
          </p:cNvPr>
          <p:cNvSpPr>
            <a:spLocks noGrp="1"/>
          </p:cNvSpPr>
          <p:nvPr>
            <p:ph type="title"/>
          </p:nvPr>
        </p:nvSpPr>
        <p:spPr/>
        <p:txBody>
          <a:bodyPr/>
          <a:lstStyle/>
          <a:p>
            <a:r>
              <a:rPr lang="en-US" dirty="0"/>
              <a:t>Plot of Trajectory (No Noise)</a:t>
            </a:r>
          </a:p>
        </p:txBody>
      </p:sp>
      <p:sp>
        <p:nvSpPr>
          <p:cNvPr id="4" name="Date Placeholder 3">
            <a:extLst>
              <a:ext uri="{FF2B5EF4-FFF2-40B4-BE49-F238E27FC236}">
                <a16:creationId xmlns:a16="http://schemas.microsoft.com/office/drawing/2014/main" id="{5C28FDB4-9BD7-4B08-9A6B-809722651557}"/>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BA9EE9B3-23B5-42D5-9AD6-9A73A08BB56E}"/>
              </a:ext>
            </a:extLst>
          </p:cNvPr>
          <p:cNvSpPr>
            <a:spLocks noGrp="1"/>
          </p:cNvSpPr>
          <p:nvPr>
            <p:ph type="sldNum" sz="quarter" idx="12"/>
          </p:nvPr>
        </p:nvSpPr>
        <p:spPr/>
        <p:txBody>
          <a:bodyPr/>
          <a:lstStyle/>
          <a:p>
            <a:fld id="{CF42BA20-F9F9-475C-A1FF-4CF8D7FA83FE}" type="slidenum">
              <a:rPr lang="en-US" smtClean="0"/>
              <a:t>39</a:t>
            </a:fld>
            <a:endParaRPr lang="en-US"/>
          </a:p>
        </p:txBody>
      </p:sp>
      <p:pic>
        <p:nvPicPr>
          <p:cNvPr id="7" name="Picture 6" descr="A close up of a mans face&#10;&#10;Description generated with very high confidence">
            <a:extLst>
              <a:ext uri="{FF2B5EF4-FFF2-40B4-BE49-F238E27FC236}">
                <a16:creationId xmlns:a16="http://schemas.microsoft.com/office/drawing/2014/main" id="{3C42D866-460F-4626-B09C-70CBB8EE0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69" y="2073003"/>
            <a:ext cx="5985062" cy="4051139"/>
          </a:xfrm>
          <a:prstGeom prst="rect">
            <a:avLst/>
          </a:prstGeom>
        </p:spPr>
      </p:pic>
      <p:pic>
        <p:nvPicPr>
          <p:cNvPr id="9" name="Picture 8" descr="A close up of a map&#10;&#10;Description generated with high confidence">
            <a:extLst>
              <a:ext uri="{FF2B5EF4-FFF2-40B4-BE49-F238E27FC236}">
                <a16:creationId xmlns:a16="http://schemas.microsoft.com/office/drawing/2014/main" id="{DA9346F4-6943-4321-BB4F-54B043ECC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162" y="2073003"/>
            <a:ext cx="5761085" cy="3899534"/>
          </a:xfrm>
          <a:prstGeom prst="rect">
            <a:avLst/>
          </a:prstGeom>
        </p:spPr>
      </p:pic>
    </p:spTree>
    <p:extLst>
      <p:ext uri="{BB962C8B-B14F-4D97-AF65-F5344CB8AC3E}">
        <p14:creationId xmlns:p14="http://schemas.microsoft.com/office/powerpoint/2010/main" val="276163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D44C-EE01-4810-8579-C90931D7136E}"/>
              </a:ext>
            </a:extLst>
          </p:cNvPr>
          <p:cNvSpPr>
            <a:spLocks noGrp="1"/>
          </p:cNvSpPr>
          <p:nvPr>
            <p:ph type="title"/>
          </p:nvPr>
        </p:nvSpPr>
        <p:spPr>
          <a:xfrm>
            <a:off x="1059180" y="277078"/>
            <a:ext cx="10058400" cy="1450757"/>
          </a:xfrm>
        </p:spPr>
        <p:txBody>
          <a:bodyPr/>
          <a:lstStyle/>
          <a:p>
            <a:r>
              <a:rPr lang="en-US" dirty="0"/>
              <a:t>Challenges</a:t>
            </a:r>
          </a:p>
        </p:txBody>
      </p:sp>
      <p:sp>
        <p:nvSpPr>
          <p:cNvPr id="3" name="Content Placeholder 2">
            <a:extLst>
              <a:ext uri="{FF2B5EF4-FFF2-40B4-BE49-F238E27FC236}">
                <a16:creationId xmlns:a16="http://schemas.microsoft.com/office/drawing/2014/main" id="{B7AF7F00-D27C-4231-B1B3-652CA61598BE}"/>
              </a:ext>
            </a:extLst>
          </p:cNvPr>
          <p:cNvSpPr>
            <a:spLocks noGrp="1"/>
          </p:cNvSpPr>
          <p:nvPr>
            <p:ph idx="1"/>
          </p:nvPr>
        </p:nvSpPr>
        <p:spPr>
          <a:xfrm>
            <a:off x="1190625" y="1806575"/>
            <a:ext cx="10572750" cy="4394200"/>
          </a:xfrm>
        </p:spPr>
        <p:txBody>
          <a:bodyPr/>
          <a:lstStyle/>
          <a:p>
            <a:pPr>
              <a:buFont typeface="Wingdings" panose="05000000000000000000" pitchFamily="2" charset="2"/>
              <a:buChar char="ü"/>
            </a:pPr>
            <a:r>
              <a:rPr lang="en-US" dirty="0">
                <a:solidFill>
                  <a:srgbClr val="00B050"/>
                </a:solidFill>
              </a:rPr>
              <a:t>Nonlinear system</a:t>
            </a:r>
          </a:p>
          <a:p>
            <a:pPr>
              <a:buFont typeface="Wingdings" panose="05000000000000000000" pitchFamily="2" charset="2"/>
              <a:buChar char="ü"/>
            </a:pPr>
            <a:r>
              <a:rPr lang="en-US" dirty="0">
                <a:solidFill>
                  <a:srgbClr val="00B050"/>
                </a:solidFill>
              </a:rPr>
              <a:t>Under actuated system</a:t>
            </a:r>
          </a:p>
          <a:p>
            <a:pPr>
              <a:buFont typeface="Wingdings" panose="05000000000000000000" pitchFamily="2" charset="2"/>
              <a:buChar char="ü"/>
            </a:pPr>
            <a:r>
              <a:rPr lang="en-US" dirty="0">
                <a:solidFill>
                  <a:srgbClr val="FF0000"/>
                </a:solidFill>
              </a:rPr>
              <a:t>Low on board processing capability</a:t>
            </a:r>
          </a:p>
          <a:p>
            <a:pPr>
              <a:buFont typeface="Wingdings" panose="05000000000000000000" pitchFamily="2" charset="2"/>
              <a:buChar char="ü"/>
            </a:pPr>
            <a:r>
              <a:rPr lang="en-US" dirty="0">
                <a:solidFill>
                  <a:srgbClr val="FF0000"/>
                </a:solidFill>
              </a:rPr>
              <a:t>Low operation time</a:t>
            </a:r>
          </a:p>
          <a:p>
            <a:pPr>
              <a:buFont typeface="Wingdings" panose="05000000000000000000" pitchFamily="2" charset="2"/>
              <a:buChar char="ü"/>
            </a:pPr>
            <a:r>
              <a:rPr lang="en-US" dirty="0">
                <a:solidFill>
                  <a:srgbClr val="FF0000"/>
                </a:solidFill>
              </a:rPr>
              <a:t>Low efficiency in power consumption</a:t>
            </a:r>
          </a:p>
          <a:p>
            <a:pPr marL="0" indent="0">
              <a:buNone/>
            </a:pPr>
            <a:endParaRPr lang="en-US" dirty="0">
              <a:solidFill>
                <a:srgbClr val="FF0000"/>
              </a:solidFill>
            </a:endParaRPr>
          </a:p>
        </p:txBody>
      </p:sp>
      <p:sp>
        <p:nvSpPr>
          <p:cNvPr id="4" name="Date Placeholder 3">
            <a:extLst>
              <a:ext uri="{FF2B5EF4-FFF2-40B4-BE49-F238E27FC236}">
                <a16:creationId xmlns:a16="http://schemas.microsoft.com/office/drawing/2014/main" id="{B1A98DF4-28CD-421C-A350-926F4D16872E}"/>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EFEACBA6-2E39-4D39-97CA-B82F42F35765}"/>
              </a:ext>
            </a:extLst>
          </p:cNvPr>
          <p:cNvSpPr>
            <a:spLocks noGrp="1"/>
          </p:cNvSpPr>
          <p:nvPr>
            <p:ph type="sldNum" sz="quarter" idx="12"/>
          </p:nvPr>
        </p:nvSpPr>
        <p:spPr/>
        <p:txBody>
          <a:bodyPr/>
          <a:lstStyle/>
          <a:p>
            <a:fld id="{CF42BA20-F9F9-475C-A1FF-4CF8D7FA83FE}" type="slidenum">
              <a:rPr lang="en-US" smtClean="0"/>
              <a:t>4</a:t>
            </a:fld>
            <a:endParaRPr lang="en-US"/>
          </a:p>
        </p:txBody>
      </p:sp>
    </p:spTree>
    <p:extLst>
      <p:ext uri="{BB962C8B-B14F-4D97-AF65-F5344CB8AC3E}">
        <p14:creationId xmlns:p14="http://schemas.microsoft.com/office/powerpoint/2010/main" val="2764754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0B87-E292-4041-AD71-3B9FE75D31C9}"/>
              </a:ext>
            </a:extLst>
          </p:cNvPr>
          <p:cNvSpPr>
            <a:spLocks noGrp="1"/>
          </p:cNvSpPr>
          <p:nvPr>
            <p:ph type="title"/>
          </p:nvPr>
        </p:nvSpPr>
        <p:spPr/>
        <p:txBody>
          <a:bodyPr/>
          <a:lstStyle/>
          <a:p>
            <a:r>
              <a:rPr lang="en-US" dirty="0"/>
              <a:t>Plot of Input Signal(No Noise)</a:t>
            </a:r>
          </a:p>
        </p:txBody>
      </p:sp>
      <p:sp>
        <p:nvSpPr>
          <p:cNvPr id="4" name="Date Placeholder 3">
            <a:extLst>
              <a:ext uri="{FF2B5EF4-FFF2-40B4-BE49-F238E27FC236}">
                <a16:creationId xmlns:a16="http://schemas.microsoft.com/office/drawing/2014/main" id="{4246EF11-A759-4681-AF2B-403D9E6EB216}"/>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97648088-E1BE-456A-B3D4-2812F640DAAB}"/>
              </a:ext>
            </a:extLst>
          </p:cNvPr>
          <p:cNvSpPr>
            <a:spLocks noGrp="1"/>
          </p:cNvSpPr>
          <p:nvPr>
            <p:ph type="sldNum" sz="quarter" idx="12"/>
          </p:nvPr>
        </p:nvSpPr>
        <p:spPr/>
        <p:txBody>
          <a:bodyPr/>
          <a:lstStyle/>
          <a:p>
            <a:fld id="{CF42BA20-F9F9-475C-A1FF-4CF8D7FA83FE}" type="slidenum">
              <a:rPr lang="en-US" smtClean="0"/>
              <a:t>40</a:t>
            </a:fld>
            <a:endParaRPr lang="en-US"/>
          </a:p>
        </p:txBody>
      </p:sp>
      <p:pic>
        <p:nvPicPr>
          <p:cNvPr id="7" name="Picture 6">
            <a:extLst>
              <a:ext uri="{FF2B5EF4-FFF2-40B4-BE49-F238E27FC236}">
                <a16:creationId xmlns:a16="http://schemas.microsoft.com/office/drawing/2014/main" id="{0C23E918-5C03-47AA-ADDF-35B73162B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40" y="1875099"/>
            <a:ext cx="5920992" cy="3958542"/>
          </a:xfrm>
          <a:prstGeom prst="rect">
            <a:avLst/>
          </a:prstGeom>
        </p:spPr>
      </p:pic>
      <p:pic>
        <p:nvPicPr>
          <p:cNvPr id="9" name="Picture 8" descr="A picture containing building, window&#10;&#10;Description generated with high confidence">
            <a:extLst>
              <a:ext uri="{FF2B5EF4-FFF2-40B4-BE49-F238E27FC236}">
                <a16:creationId xmlns:a16="http://schemas.microsoft.com/office/drawing/2014/main" id="{857294A1-7297-4D19-B7F1-2C8CBF095B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008" y="1875099"/>
            <a:ext cx="5920992" cy="3958542"/>
          </a:xfrm>
          <a:prstGeom prst="rect">
            <a:avLst/>
          </a:prstGeom>
        </p:spPr>
      </p:pic>
      <p:sp>
        <p:nvSpPr>
          <p:cNvPr id="10" name="TextBox 9">
            <a:extLst>
              <a:ext uri="{FF2B5EF4-FFF2-40B4-BE49-F238E27FC236}">
                <a16:creationId xmlns:a16="http://schemas.microsoft.com/office/drawing/2014/main" id="{132DB418-9495-43AD-90F1-AB787C8272DE}"/>
              </a:ext>
            </a:extLst>
          </p:cNvPr>
          <p:cNvSpPr txBox="1"/>
          <p:nvPr/>
        </p:nvSpPr>
        <p:spPr>
          <a:xfrm>
            <a:off x="2520966" y="5777381"/>
            <a:ext cx="503664" cy="369332"/>
          </a:xfrm>
          <a:prstGeom prst="rect">
            <a:avLst/>
          </a:prstGeom>
          <a:noFill/>
        </p:spPr>
        <p:txBody>
          <a:bodyPr wrap="none" rtlCol="0">
            <a:spAutoFit/>
          </a:bodyPr>
          <a:lstStyle/>
          <a:p>
            <a:r>
              <a:rPr lang="en-US" dirty="0"/>
              <a:t>PID</a:t>
            </a:r>
          </a:p>
        </p:txBody>
      </p:sp>
      <p:sp>
        <p:nvSpPr>
          <p:cNvPr id="11" name="TextBox 10">
            <a:extLst>
              <a:ext uri="{FF2B5EF4-FFF2-40B4-BE49-F238E27FC236}">
                <a16:creationId xmlns:a16="http://schemas.microsoft.com/office/drawing/2014/main" id="{9B3445FA-D1F9-43D3-915F-6E5AF8B96EED}"/>
              </a:ext>
            </a:extLst>
          </p:cNvPr>
          <p:cNvSpPr txBox="1"/>
          <p:nvPr/>
        </p:nvSpPr>
        <p:spPr>
          <a:xfrm>
            <a:off x="8831383" y="5777381"/>
            <a:ext cx="1069075" cy="369332"/>
          </a:xfrm>
          <a:prstGeom prst="rect">
            <a:avLst/>
          </a:prstGeom>
          <a:noFill/>
        </p:spPr>
        <p:txBody>
          <a:bodyPr wrap="none" rtlCol="0">
            <a:spAutoFit/>
          </a:bodyPr>
          <a:lstStyle/>
          <a:p>
            <a:r>
              <a:rPr lang="en-US" dirty="0"/>
              <a:t>Fuzzy PID</a:t>
            </a:r>
          </a:p>
        </p:txBody>
      </p:sp>
    </p:spTree>
    <p:extLst>
      <p:ext uri="{BB962C8B-B14F-4D97-AF65-F5344CB8AC3E}">
        <p14:creationId xmlns:p14="http://schemas.microsoft.com/office/powerpoint/2010/main" val="26408065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643B-0F4D-4EE1-A1FA-1DAF9BD09B1B}"/>
              </a:ext>
            </a:extLst>
          </p:cNvPr>
          <p:cNvSpPr>
            <a:spLocks noGrp="1"/>
          </p:cNvSpPr>
          <p:nvPr>
            <p:ph type="title"/>
          </p:nvPr>
        </p:nvSpPr>
        <p:spPr/>
        <p:txBody>
          <a:bodyPr/>
          <a:lstStyle/>
          <a:p>
            <a:r>
              <a:rPr lang="en-US" dirty="0"/>
              <a:t>Noisy Simulation Block Diagram</a:t>
            </a:r>
          </a:p>
        </p:txBody>
      </p:sp>
      <p:sp>
        <p:nvSpPr>
          <p:cNvPr id="4" name="Date Placeholder 3">
            <a:extLst>
              <a:ext uri="{FF2B5EF4-FFF2-40B4-BE49-F238E27FC236}">
                <a16:creationId xmlns:a16="http://schemas.microsoft.com/office/drawing/2014/main" id="{C5C41028-A2CB-4391-8077-66F0C8701775}"/>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C2A8C2FD-838A-4972-9009-592DFD18EB17}"/>
              </a:ext>
            </a:extLst>
          </p:cNvPr>
          <p:cNvSpPr>
            <a:spLocks noGrp="1"/>
          </p:cNvSpPr>
          <p:nvPr>
            <p:ph type="sldNum" sz="quarter" idx="12"/>
          </p:nvPr>
        </p:nvSpPr>
        <p:spPr/>
        <p:txBody>
          <a:bodyPr/>
          <a:lstStyle/>
          <a:p>
            <a:fld id="{CF42BA20-F9F9-475C-A1FF-4CF8D7FA83FE}" type="slidenum">
              <a:rPr lang="en-US" smtClean="0"/>
              <a:t>41</a:t>
            </a:fld>
            <a:endParaRPr lang="en-US"/>
          </a:p>
        </p:txBody>
      </p:sp>
      <p:pic>
        <p:nvPicPr>
          <p:cNvPr id="6" name="Picture 5">
            <a:extLst>
              <a:ext uri="{FF2B5EF4-FFF2-40B4-BE49-F238E27FC236}">
                <a16:creationId xmlns:a16="http://schemas.microsoft.com/office/drawing/2014/main" id="{6575D362-86DE-434F-BCC4-05ACF1C6CE48}"/>
              </a:ext>
            </a:extLst>
          </p:cNvPr>
          <p:cNvPicPr>
            <a:picLocks noChangeAspect="1"/>
          </p:cNvPicPr>
          <p:nvPr/>
        </p:nvPicPr>
        <p:blipFill>
          <a:blip r:embed="rId2"/>
          <a:stretch>
            <a:fillRect/>
          </a:stretch>
        </p:blipFill>
        <p:spPr>
          <a:xfrm>
            <a:off x="2092419" y="1853911"/>
            <a:ext cx="7398822" cy="4151138"/>
          </a:xfrm>
          <a:prstGeom prst="rect">
            <a:avLst/>
          </a:prstGeom>
        </p:spPr>
      </p:pic>
      <p:sp>
        <p:nvSpPr>
          <p:cNvPr id="7" name="TextBox 6">
            <a:extLst>
              <a:ext uri="{FF2B5EF4-FFF2-40B4-BE49-F238E27FC236}">
                <a16:creationId xmlns:a16="http://schemas.microsoft.com/office/drawing/2014/main" id="{320DF3CD-17D5-4C75-97AD-BC4C3B9738AF}"/>
              </a:ext>
            </a:extLst>
          </p:cNvPr>
          <p:cNvSpPr txBox="1"/>
          <p:nvPr/>
        </p:nvSpPr>
        <p:spPr>
          <a:xfrm>
            <a:off x="3895725" y="6005049"/>
            <a:ext cx="3286734" cy="307777"/>
          </a:xfrm>
          <a:prstGeom prst="rect">
            <a:avLst/>
          </a:prstGeom>
          <a:noFill/>
        </p:spPr>
        <p:txBody>
          <a:bodyPr wrap="none" rtlCol="0">
            <a:spAutoFit/>
          </a:bodyPr>
          <a:lstStyle/>
          <a:p>
            <a:r>
              <a:rPr lang="en-US" sz="1400" dirty="0"/>
              <a:t>N.B. : Band Limited White Noise power 0.1</a:t>
            </a:r>
          </a:p>
        </p:txBody>
      </p:sp>
    </p:spTree>
    <p:extLst>
      <p:ext uri="{BB962C8B-B14F-4D97-AF65-F5344CB8AC3E}">
        <p14:creationId xmlns:p14="http://schemas.microsoft.com/office/powerpoint/2010/main" val="337145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1D72-5DD4-4F60-9B68-6A8C2204EBAC}"/>
              </a:ext>
            </a:extLst>
          </p:cNvPr>
          <p:cNvSpPr>
            <a:spLocks noGrp="1"/>
          </p:cNvSpPr>
          <p:nvPr>
            <p:ph type="title"/>
          </p:nvPr>
        </p:nvSpPr>
        <p:spPr/>
        <p:txBody>
          <a:bodyPr/>
          <a:lstStyle/>
          <a:p>
            <a:r>
              <a:rPr lang="en-US" dirty="0"/>
              <a:t>Plot of Trajectory (Noisy)</a:t>
            </a:r>
          </a:p>
        </p:txBody>
      </p:sp>
      <p:sp>
        <p:nvSpPr>
          <p:cNvPr id="4" name="Date Placeholder 3">
            <a:extLst>
              <a:ext uri="{FF2B5EF4-FFF2-40B4-BE49-F238E27FC236}">
                <a16:creationId xmlns:a16="http://schemas.microsoft.com/office/drawing/2014/main" id="{7533873A-9D66-48AC-8D79-885228C948D1}"/>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F48AEE99-A749-49E8-AC72-E12490A27AF1}"/>
              </a:ext>
            </a:extLst>
          </p:cNvPr>
          <p:cNvSpPr>
            <a:spLocks noGrp="1"/>
          </p:cNvSpPr>
          <p:nvPr>
            <p:ph type="sldNum" sz="quarter" idx="12"/>
          </p:nvPr>
        </p:nvSpPr>
        <p:spPr/>
        <p:txBody>
          <a:bodyPr/>
          <a:lstStyle/>
          <a:p>
            <a:fld id="{CF42BA20-F9F9-475C-A1FF-4CF8D7FA83FE}" type="slidenum">
              <a:rPr lang="en-US" smtClean="0"/>
              <a:t>42</a:t>
            </a:fld>
            <a:endParaRPr lang="en-US"/>
          </a:p>
        </p:txBody>
      </p:sp>
      <p:pic>
        <p:nvPicPr>
          <p:cNvPr id="7" name="Picture 6" descr="A close up of a mans face&#10;&#10;Description generated with very high confidence">
            <a:extLst>
              <a:ext uri="{FF2B5EF4-FFF2-40B4-BE49-F238E27FC236}">
                <a16:creationId xmlns:a16="http://schemas.microsoft.com/office/drawing/2014/main" id="{AC6894D9-F6E5-4C57-BE09-38EE08A35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4053"/>
            <a:ext cx="6366076" cy="4309038"/>
          </a:xfrm>
          <a:prstGeom prst="rect">
            <a:avLst/>
          </a:prstGeom>
        </p:spPr>
      </p:pic>
      <p:pic>
        <p:nvPicPr>
          <p:cNvPr id="9" name="Picture 8" descr="A close up of a map&#10;&#10;Description generated with high confidence">
            <a:extLst>
              <a:ext uri="{FF2B5EF4-FFF2-40B4-BE49-F238E27FC236}">
                <a16:creationId xmlns:a16="http://schemas.microsoft.com/office/drawing/2014/main" id="{A81571B7-93EC-44AE-94FD-5B70B8888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1" y="2271400"/>
            <a:ext cx="5570578" cy="3770585"/>
          </a:xfrm>
          <a:prstGeom prst="rect">
            <a:avLst/>
          </a:prstGeom>
        </p:spPr>
      </p:pic>
    </p:spTree>
    <p:extLst>
      <p:ext uri="{BB962C8B-B14F-4D97-AF65-F5344CB8AC3E}">
        <p14:creationId xmlns:p14="http://schemas.microsoft.com/office/powerpoint/2010/main" val="2360086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8FA4-4F47-4181-AD10-3C232B6956FA}"/>
              </a:ext>
            </a:extLst>
          </p:cNvPr>
          <p:cNvSpPr>
            <a:spLocks noGrp="1"/>
          </p:cNvSpPr>
          <p:nvPr>
            <p:ph type="title"/>
          </p:nvPr>
        </p:nvSpPr>
        <p:spPr/>
        <p:txBody>
          <a:bodyPr/>
          <a:lstStyle/>
          <a:p>
            <a:r>
              <a:rPr lang="en-US" dirty="0"/>
              <a:t>Plot of Input Signal(Noisy)</a:t>
            </a:r>
          </a:p>
        </p:txBody>
      </p:sp>
      <p:sp>
        <p:nvSpPr>
          <p:cNvPr id="4" name="Date Placeholder 3">
            <a:extLst>
              <a:ext uri="{FF2B5EF4-FFF2-40B4-BE49-F238E27FC236}">
                <a16:creationId xmlns:a16="http://schemas.microsoft.com/office/drawing/2014/main" id="{D9EC3FB6-965D-4984-92C9-2AA7F0AF0B91}"/>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1063E0FF-E9A0-4B02-9897-4FA45F0EF956}"/>
              </a:ext>
            </a:extLst>
          </p:cNvPr>
          <p:cNvSpPr>
            <a:spLocks noGrp="1"/>
          </p:cNvSpPr>
          <p:nvPr>
            <p:ph type="sldNum" sz="quarter" idx="12"/>
          </p:nvPr>
        </p:nvSpPr>
        <p:spPr/>
        <p:txBody>
          <a:bodyPr/>
          <a:lstStyle/>
          <a:p>
            <a:fld id="{CF42BA20-F9F9-475C-A1FF-4CF8D7FA83FE}" type="slidenum">
              <a:rPr lang="en-US" smtClean="0"/>
              <a:t>43</a:t>
            </a:fld>
            <a:endParaRPr lang="en-US"/>
          </a:p>
        </p:txBody>
      </p:sp>
      <p:pic>
        <p:nvPicPr>
          <p:cNvPr id="7" name="Picture 6" descr="A close up of a window&#10;&#10;Description generated with high confidence">
            <a:extLst>
              <a:ext uri="{FF2B5EF4-FFF2-40B4-BE49-F238E27FC236}">
                <a16:creationId xmlns:a16="http://schemas.microsoft.com/office/drawing/2014/main" id="{A3EE10DD-BBDB-4B01-A906-D9699966F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1" y="2003576"/>
            <a:ext cx="5642254" cy="3772189"/>
          </a:xfrm>
          <a:prstGeom prst="rect">
            <a:avLst/>
          </a:prstGeom>
        </p:spPr>
      </p:pic>
      <p:pic>
        <p:nvPicPr>
          <p:cNvPr id="9" name="Picture 8" descr="A picture containing building&#10;&#10;Description generated with high confidence">
            <a:extLst>
              <a:ext uri="{FF2B5EF4-FFF2-40B4-BE49-F238E27FC236}">
                <a16:creationId xmlns:a16="http://schemas.microsoft.com/office/drawing/2014/main" id="{2F48A2AB-9865-4538-AFF8-9640250A4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33221"/>
            <a:ext cx="5642255" cy="3772189"/>
          </a:xfrm>
          <a:prstGeom prst="rect">
            <a:avLst/>
          </a:prstGeom>
        </p:spPr>
      </p:pic>
      <p:sp>
        <p:nvSpPr>
          <p:cNvPr id="12" name="TextBox 11">
            <a:extLst>
              <a:ext uri="{FF2B5EF4-FFF2-40B4-BE49-F238E27FC236}">
                <a16:creationId xmlns:a16="http://schemas.microsoft.com/office/drawing/2014/main" id="{0C481D5E-32DA-4579-AAD5-97920884F8A5}"/>
              </a:ext>
            </a:extLst>
          </p:cNvPr>
          <p:cNvSpPr txBox="1"/>
          <p:nvPr/>
        </p:nvSpPr>
        <p:spPr>
          <a:xfrm>
            <a:off x="2520966" y="5777381"/>
            <a:ext cx="503664" cy="369332"/>
          </a:xfrm>
          <a:prstGeom prst="rect">
            <a:avLst/>
          </a:prstGeom>
          <a:noFill/>
        </p:spPr>
        <p:txBody>
          <a:bodyPr wrap="none" rtlCol="0">
            <a:spAutoFit/>
          </a:bodyPr>
          <a:lstStyle/>
          <a:p>
            <a:r>
              <a:rPr lang="en-US" dirty="0"/>
              <a:t>PID</a:t>
            </a:r>
          </a:p>
        </p:txBody>
      </p:sp>
      <p:sp>
        <p:nvSpPr>
          <p:cNvPr id="14" name="TextBox 13">
            <a:extLst>
              <a:ext uri="{FF2B5EF4-FFF2-40B4-BE49-F238E27FC236}">
                <a16:creationId xmlns:a16="http://schemas.microsoft.com/office/drawing/2014/main" id="{4852C75E-CDFD-4141-87DF-DFEBFA2B51C1}"/>
              </a:ext>
            </a:extLst>
          </p:cNvPr>
          <p:cNvSpPr txBox="1"/>
          <p:nvPr/>
        </p:nvSpPr>
        <p:spPr>
          <a:xfrm>
            <a:off x="8517058" y="5763265"/>
            <a:ext cx="1069075" cy="369332"/>
          </a:xfrm>
          <a:prstGeom prst="rect">
            <a:avLst/>
          </a:prstGeom>
          <a:noFill/>
        </p:spPr>
        <p:txBody>
          <a:bodyPr wrap="none" rtlCol="0">
            <a:spAutoFit/>
          </a:bodyPr>
          <a:lstStyle/>
          <a:p>
            <a:r>
              <a:rPr lang="en-US" dirty="0"/>
              <a:t>Fuzzy PID</a:t>
            </a:r>
          </a:p>
        </p:txBody>
      </p:sp>
    </p:spTree>
    <p:extLst>
      <p:ext uri="{BB962C8B-B14F-4D97-AF65-F5344CB8AC3E}">
        <p14:creationId xmlns:p14="http://schemas.microsoft.com/office/powerpoint/2010/main" val="1525293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1DD3-AD91-4460-A6BD-EAC022B17D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186DD1-A7B2-4870-ADED-12AC2545891C}"/>
              </a:ext>
            </a:extLst>
          </p:cNvPr>
          <p:cNvSpPr>
            <a:spLocks noGrp="1"/>
          </p:cNvSpPr>
          <p:nvPr>
            <p:ph idx="1"/>
          </p:nvPr>
        </p:nvSpPr>
        <p:spPr/>
        <p:txBody>
          <a:bodyPr/>
          <a:lstStyle/>
          <a:p>
            <a:pPr>
              <a:buFont typeface="Wingdings" panose="05000000000000000000" pitchFamily="2" charset="2"/>
              <a:buChar char="§"/>
            </a:pPr>
            <a:r>
              <a:rPr lang="en-US" dirty="0"/>
              <a:t> Studied the mathematical modelling of quadcopter</a:t>
            </a:r>
          </a:p>
          <a:p>
            <a:pPr>
              <a:buFont typeface="Wingdings" panose="05000000000000000000" pitchFamily="2" charset="2"/>
              <a:buChar char="§"/>
            </a:pPr>
            <a:r>
              <a:rPr lang="en-US" dirty="0"/>
              <a:t> Developed conventional PID controller for controlling attitude and altitude of a quadcopter</a:t>
            </a:r>
          </a:p>
          <a:p>
            <a:pPr>
              <a:buFont typeface="Wingdings" panose="05000000000000000000" pitchFamily="2" charset="2"/>
              <a:buChar char="§"/>
            </a:pPr>
            <a:r>
              <a:rPr lang="en-US" dirty="0"/>
              <a:t> Simulated the system with conventional PID controller in Simulink</a:t>
            </a:r>
          </a:p>
          <a:p>
            <a:pPr>
              <a:buFont typeface="Wingdings" panose="05000000000000000000" pitchFamily="2" charset="2"/>
              <a:buChar char="§"/>
            </a:pPr>
            <a:r>
              <a:rPr lang="en-US" dirty="0"/>
              <a:t> Developed Fuzzy-PID controller to control the position of the quadcopter</a:t>
            </a:r>
          </a:p>
          <a:p>
            <a:pPr>
              <a:buFont typeface="Wingdings" panose="05000000000000000000" pitchFamily="2" charset="2"/>
              <a:buChar char="§"/>
            </a:pPr>
            <a:r>
              <a:rPr lang="en-US" dirty="0"/>
              <a:t> Simulated the system with Fuzzy-PID controller</a:t>
            </a:r>
          </a:p>
          <a:p>
            <a:pPr>
              <a:buFont typeface="Wingdings" panose="05000000000000000000" pitchFamily="2" charset="2"/>
              <a:buChar char="§"/>
            </a:pPr>
            <a:r>
              <a:rPr lang="en-US" dirty="0"/>
              <a:t> After adding noise, the system is simulated using both PID and fuzzy-PID controller </a:t>
            </a:r>
          </a:p>
          <a:p>
            <a:pPr marL="0" indent="0">
              <a:buNone/>
            </a:pPr>
            <a:r>
              <a:rPr lang="en-US" b="1" u="sng" dirty="0">
                <a:solidFill>
                  <a:srgbClr val="00B050"/>
                </a:solidFill>
              </a:rPr>
              <a:t>Remarks:</a:t>
            </a:r>
          </a:p>
          <a:p>
            <a:pPr lvl="1">
              <a:buFont typeface="Wingdings" panose="05000000000000000000" pitchFamily="2" charset="2"/>
              <a:buChar char="§"/>
            </a:pPr>
            <a:r>
              <a:rPr lang="en-US" dirty="0">
                <a:solidFill>
                  <a:srgbClr val="00B050"/>
                </a:solidFill>
              </a:rPr>
              <a:t>With proper tuning of gains in noise free system the performance of conventional PID and Fuzzy PID is same</a:t>
            </a:r>
          </a:p>
          <a:p>
            <a:pPr lvl="1">
              <a:buFont typeface="Wingdings" panose="05000000000000000000" pitchFamily="2" charset="2"/>
              <a:buChar char="§"/>
            </a:pPr>
            <a:r>
              <a:rPr lang="en-US" dirty="0">
                <a:solidFill>
                  <a:srgbClr val="00B050"/>
                </a:solidFill>
              </a:rPr>
              <a:t>But in noisy system Fuzzy PID is better than conventional PID 	</a:t>
            </a:r>
          </a:p>
        </p:txBody>
      </p:sp>
      <p:sp>
        <p:nvSpPr>
          <p:cNvPr id="4" name="Date Placeholder 3">
            <a:extLst>
              <a:ext uri="{FF2B5EF4-FFF2-40B4-BE49-F238E27FC236}">
                <a16:creationId xmlns:a16="http://schemas.microsoft.com/office/drawing/2014/main" id="{F9872FF1-9E90-462D-A50C-984CDDE85918}"/>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A75B0843-8E57-4117-8288-A774B6FAAB2F}"/>
              </a:ext>
            </a:extLst>
          </p:cNvPr>
          <p:cNvSpPr>
            <a:spLocks noGrp="1"/>
          </p:cNvSpPr>
          <p:nvPr>
            <p:ph type="sldNum" sz="quarter" idx="12"/>
          </p:nvPr>
        </p:nvSpPr>
        <p:spPr/>
        <p:txBody>
          <a:bodyPr/>
          <a:lstStyle/>
          <a:p>
            <a:fld id="{CF42BA20-F9F9-475C-A1FF-4CF8D7FA83FE}" type="slidenum">
              <a:rPr lang="en-US" smtClean="0"/>
              <a:t>44</a:t>
            </a:fld>
            <a:endParaRPr lang="en-US"/>
          </a:p>
        </p:txBody>
      </p:sp>
    </p:spTree>
    <p:extLst>
      <p:ext uri="{BB962C8B-B14F-4D97-AF65-F5344CB8AC3E}">
        <p14:creationId xmlns:p14="http://schemas.microsoft.com/office/powerpoint/2010/main" val="1082897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AE00-E22C-42B4-B863-6A9C5F84EC98}"/>
              </a:ext>
            </a:extLst>
          </p:cNvPr>
          <p:cNvSpPr>
            <a:spLocks noGrp="1"/>
          </p:cNvSpPr>
          <p:nvPr>
            <p:ph type="title"/>
          </p:nvPr>
        </p:nvSpPr>
        <p:spPr/>
        <p:txBody>
          <a:bodyPr/>
          <a:lstStyle/>
          <a:p>
            <a:pPr algn="ctr"/>
            <a:r>
              <a:rPr lang="en-US" dirty="0"/>
              <a:t>Thank You</a:t>
            </a:r>
          </a:p>
        </p:txBody>
      </p:sp>
      <p:sp>
        <p:nvSpPr>
          <p:cNvPr id="4" name="Date Placeholder 3">
            <a:extLst>
              <a:ext uri="{FF2B5EF4-FFF2-40B4-BE49-F238E27FC236}">
                <a16:creationId xmlns:a16="http://schemas.microsoft.com/office/drawing/2014/main" id="{B63FE066-5879-4DB8-BE1E-9425CD5D19B1}"/>
              </a:ext>
            </a:extLst>
          </p:cNvPr>
          <p:cNvSpPr>
            <a:spLocks noGrp="1"/>
          </p:cNvSpPr>
          <p:nvPr>
            <p:ph type="dt" sz="half" idx="10"/>
          </p:nvPr>
        </p:nvSpPr>
        <p:spPr/>
        <p:txBody>
          <a:bodyPr/>
          <a:lstStyle/>
          <a:p>
            <a:r>
              <a:rPr lang="en-US" dirty="0"/>
              <a:t>11/21/2017</a:t>
            </a:r>
          </a:p>
        </p:txBody>
      </p:sp>
      <p:sp>
        <p:nvSpPr>
          <p:cNvPr id="5" name="Slide Number Placeholder 4">
            <a:extLst>
              <a:ext uri="{FF2B5EF4-FFF2-40B4-BE49-F238E27FC236}">
                <a16:creationId xmlns:a16="http://schemas.microsoft.com/office/drawing/2014/main" id="{57C690D8-75F5-465B-9A6C-620F7D10C0C6}"/>
              </a:ext>
            </a:extLst>
          </p:cNvPr>
          <p:cNvSpPr>
            <a:spLocks noGrp="1"/>
          </p:cNvSpPr>
          <p:nvPr>
            <p:ph type="sldNum" sz="quarter" idx="12"/>
          </p:nvPr>
        </p:nvSpPr>
        <p:spPr/>
        <p:txBody>
          <a:bodyPr/>
          <a:lstStyle/>
          <a:p>
            <a:fld id="{CF42BA20-F9F9-475C-A1FF-4CF8D7FA83FE}" type="slidenum">
              <a:rPr lang="en-US" smtClean="0"/>
              <a:t>45</a:t>
            </a:fld>
            <a:endParaRPr lang="en-US"/>
          </a:p>
        </p:txBody>
      </p:sp>
      <p:pic>
        <p:nvPicPr>
          <p:cNvPr id="1026" name="Picture 2" descr="Related image">
            <a:extLst>
              <a:ext uri="{FF2B5EF4-FFF2-40B4-BE49-F238E27FC236}">
                <a16:creationId xmlns:a16="http://schemas.microsoft.com/office/drawing/2014/main" id="{367013FE-F52E-48B7-AE2F-70CBD0D49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54426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08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EAA-4E5A-48D3-9B2F-26B97E351E40}"/>
              </a:ext>
            </a:extLst>
          </p:cNvPr>
          <p:cNvSpPr>
            <a:spLocks noGrp="1"/>
          </p:cNvSpPr>
          <p:nvPr>
            <p:ph type="title"/>
          </p:nvPr>
        </p:nvSpPr>
        <p:spPr/>
        <p:txBody>
          <a:bodyPr/>
          <a:lstStyle/>
          <a:p>
            <a:r>
              <a:rPr lang="en-US" dirty="0"/>
              <a:t>Mathematical modeling of quadrotor</a:t>
            </a:r>
          </a:p>
        </p:txBody>
      </p:sp>
      <p:pic>
        <p:nvPicPr>
          <p:cNvPr id="5" name="Content Placeholder 4">
            <a:extLst>
              <a:ext uri="{FF2B5EF4-FFF2-40B4-BE49-F238E27FC236}">
                <a16:creationId xmlns:a16="http://schemas.microsoft.com/office/drawing/2014/main" id="{C9FAE3D1-0820-426A-9210-151B3DB40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548" y="1803915"/>
            <a:ext cx="5413046" cy="4415856"/>
          </a:xfrm>
        </p:spPr>
      </p:pic>
      <p:sp>
        <p:nvSpPr>
          <p:cNvPr id="6" name="TextBox 5">
            <a:extLst>
              <a:ext uri="{FF2B5EF4-FFF2-40B4-BE49-F238E27FC236}">
                <a16:creationId xmlns:a16="http://schemas.microsoft.com/office/drawing/2014/main" id="{523DF1DB-EA00-4F8F-A808-6F5A8F49B864}"/>
              </a:ext>
            </a:extLst>
          </p:cNvPr>
          <p:cNvSpPr txBox="1"/>
          <p:nvPr/>
        </p:nvSpPr>
        <p:spPr>
          <a:xfrm>
            <a:off x="4546802" y="5916994"/>
            <a:ext cx="2471189" cy="369332"/>
          </a:xfrm>
          <a:prstGeom prst="rect">
            <a:avLst/>
          </a:prstGeom>
          <a:noFill/>
        </p:spPr>
        <p:txBody>
          <a:bodyPr wrap="none" rtlCol="0">
            <a:spAutoFit/>
          </a:bodyPr>
          <a:lstStyle/>
          <a:p>
            <a:r>
              <a:rPr lang="en-US" dirty="0"/>
              <a:t>Structure of a quadrotor</a:t>
            </a:r>
          </a:p>
        </p:txBody>
      </p:sp>
      <p:sp>
        <p:nvSpPr>
          <p:cNvPr id="3" name="Date Placeholder 2">
            <a:extLst>
              <a:ext uri="{FF2B5EF4-FFF2-40B4-BE49-F238E27FC236}">
                <a16:creationId xmlns:a16="http://schemas.microsoft.com/office/drawing/2014/main" id="{24A7A5AE-C71A-4E28-87DE-9C299B81460C}"/>
              </a:ext>
            </a:extLst>
          </p:cNvPr>
          <p:cNvSpPr>
            <a:spLocks noGrp="1"/>
          </p:cNvSpPr>
          <p:nvPr>
            <p:ph type="dt" sz="half" idx="10"/>
          </p:nvPr>
        </p:nvSpPr>
        <p:spPr/>
        <p:txBody>
          <a:bodyPr/>
          <a:lstStyle/>
          <a:p>
            <a:r>
              <a:rPr lang="en-US"/>
              <a:t>11/7/2017</a:t>
            </a:r>
          </a:p>
        </p:txBody>
      </p:sp>
      <p:sp>
        <p:nvSpPr>
          <p:cNvPr id="4" name="Slide Number Placeholder 3">
            <a:extLst>
              <a:ext uri="{FF2B5EF4-FFF2-40B4-BE49-F238E27FC236}">
                <a16:creationId xmlns:a16="http://schemas.microsoft.com/office/drawing/2014/main" id="{B3B863B8-44FD-411B-BA7A-3D614FEA00CF}"/>
              </a:ext>
            </a:extLst>
          </p:cNvPr>
          <p:cNvSpPr>
            <a:spLocks noGrp="1"/>
          </p:cNvSpPr>
          <p:nvPr>
            <p:ph type="sldNum" sz="quarter" idx="12"/>
          </p:nvPr>
        </p:nvSpPr>
        <p:spPr/>
        <p:txBody>
          <a:bodyPr/>
          <a:lstStyle/>
          <a:p>
            <a:fld id="{CF42BA20-F9F9-475C-A1FF-4CF8D7FA83FE}" type="slidenum">
              <a:rPr lang="en-US" smtClean="0"/>
              <a:t>5</a:t>
            </a:fld>
            <a:endParaRPr lang="en-US"/>
          </a:p>
        </p:txBody>
      </p:sp>
      <p:sp>
        <p:nvSpPr>
          <p:cNvPr id="7" name="TextBox 6">
            <a:extLst>
              <a:ext uri="{FF2B5EF4-FFF2-40B4-BE49-F238E27FC236}">
                <a16:creationId xmlns:a16="http://schemas.microsoft.com/office/drawing/2014/main" id="{55EA2CEB-C30B-46D1-AA3D-A78CC2BC66C8}"/>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92029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D981-DE79-4B28-BDC5-91F19660F12D}"/>
              </a:ext>
            </a:extLst>
          </p:cNvPr>
          <p:cNvSpPr>
            <a:spLocks noGrp="1"/>
          </p:cNvSpPr>
          <p:nvPr>
            <p:ph type="title"/>
          </p:nvPr>
        </p:nvSpPr>
        <p:spPr>
          <a:xfrm>
            <a:off x="1114425" y="793750"/>
            <a:ext cx="10515600" cy="930275"/>
          </a:xfrm>
        </p:spPr>
        <p:txBody>
          <a:bodyPr/>
          <a:lstStyle/>
          <a:p>
            <a:r>
              <a:rPr lang="en-US" dirty="0"/>
              <a:t>Cont.</a:t>
            </a:r>
          </a:p>
        </p:txBody>
      </p:sp>
      <p:pic>
        <p:nvPicPr>
          <p:cNvPr id="4" name="Picture 3">
            <a:extLst>
              <a:ext uri="{FF2B5EF4-FFF2-40B4-BE49-F238E27FC236}">
                <a16:creationId xmlns:a16="http://schemas.microsoft.com/office/drawing/2014/main" id="{BECB9AE0-85B9-4D33-A841-698ADF161BE2}"/>
              </a:ext>
            </a:extLst>
          </p:cNvPr>
          <p:cNvPicPr>
            <a:picLocks noChangeAspect="1"/>
          </p:cNvPicPr>
          <p:nvPr/>
        </p:nvPicPr>
        <p:blipFill>
          <a:blip r:embed="rId2"/>
          <a:stretch>
            <a:fillRect/>
          </a:stretch>
        </p:blipFill>
        <p:spPr>
          <a:xfrm>
            <a:off x="1114425" y="1887939"/>
            <a:ext cx="3019425" cy="2943225"/>
          </a:xfrm>
          <a:prstGeom prst="rect">
            <a:avLst/>
          </a:prstGeom>
        </p:spPr>
      </p:pic>
      <p:pic>
        <p:nvPicPr>
          <p:cNvPr id="5" name="Picture 4">
            <a:extLst>
              <a:ext uri="{FF2B5EF4-FFF2-40B4-BE49-F238E27FC236}">
                <a16:creationId xmlns:a16="http://schemas.microsoft.com/office/drawing/2014/main" id="{450DC936-94CB-47CE-9F34-E8CBFFDA3992}"/>
              </a:ext>
            </a:extLst>
          </p:cNvPr>
          <p:cNvPicPr>
            <a:picLocks noChangeAspect="1"/>
          </p:cNvPicPr>
          <p:nvPr/>
        </p:nvPicPr>
        <p:blipFill>
          <a:blip r:embed="rId3"/>
          <a:stretch>
            <a:fillRect/>
          </a:stretch>
        </p:blipFill>
        <p:spPr>
          <a:xfrm>
            <a:off x="1491023" y="4995078"/>
            <a:ext cx="2867025" cy="428625"/>
          </a:xfrm>
          <a:prstGeom prst="rect">
            <a:avLst/>
          </a:prstGeom>
        </p:spPr>
      </p:pic>
      <p:pic>
        <p:nvPicPr>
          <p:cNvPr id="6" name="Picture 5">
            <a:extLst>
              <a:ext uri="{FF2B5EF4-FFF2-40B4-BE49-F238E27FC236}">
                <a16:creationId xmlns:a16="http://schemas.microsoft.com/office/drawing/2014/main" id="{C174B634-E979-4BF9-9F15-F803EA1509AB}"/>
              </a:ext>
            </a:extLst>
          </p:cNvPr>
          <p:cNvPicPr>
            <a:picLocks noChangeAspect="1"/>
          </p:cNvPicPr>
          <p:nvPr/>
        </p:nvPicPr>
        <p:blipFill>
          <a:blip r:embed="rId4"/>
          <a:stretch>
            <a:fillRect/>
          </a:stretch>
        </p:blipFill>
        <p:spPr>
          <a:xfrm>
            <a:off x="1236683" y="5423703"/>
            <a:ext cx="1847850" cy="723900"/>
          </a:xfrm>
          <a:prstGeom prst="rect">
            <a:avLst/>
          </a:prstGeom>
        </p:spPr>
      </p:pic>
      <p:pic>
        <p:nvPicPr>
          <p:cNvPr id="7" name="Picture 6">
            <a:extLst>
              <a:ext uri="{FF2B5EF4-FFF2-40B4-BE49-F238E27FC236}">
                <a16:creationId xmlns:a16="http://schemas.microsoft.com/office/drawing/2014/main" id="{0B49096E-BD4D-4E1E-9198-9D70F0E8AD28}"/>
              </a:ext>
            </a:extLst>
          </p:cNvPr>
          <p:cNvPicPr>
            <a:picLocks noChangeAspect="1"/>
          </p:cNvPicPr>
          <p:nvPr/>
        </p:nvPicPr>
        <p:blipFill>
          <a:blip r:embed="rId5"/>
          <a:stretch>
            <a:fillRect/>
          </a:stretch>
        </p:blipFill>
        <p:spPr>
          <a:xfrm>
            <a:off x="4651515" y="2039794"/>
            <a:ext cx="5564412" cy="1583081"/>
          </a:xfrm>
          <a:prstGeom prst="rect">
            <a:avLst/>
          </a:prstGeom>
        </p:spPr>
      </p:pic>
      <p:pic>
        <p:nvPicPr>
          <p:cNvPr id="8" name="Picture 7">
            <a:extLst>
              <a:ext uri="{FF2B5EF4-FFF2-40B4-BE49-F238E27FC236}">
                <a16:creationId xmlns:a16="http://schemas.microsoft.com/office/drawing/2014/main" id="{35F1F1B2-B370-4ACC-B254-21527470EEA9}"/>
              </a:ext>
            </a:extLst>
          </p:cNvPr>
          <p:cNvPicPr>
            <a:picLocks noChangeAspect="1"/>
          </p:cNvPicPr>
          <p:nvPr/>
        </p:nvPicPr>
        <p:blipFill>
          <a:blip r:embed="rId6"/>
          <a:stretch>
            <a:fillRect/>
          </a:stretch>
        </p:blipFill>
        <p:spPr>
          <a:xfrm>
            <a:off x="4771182" y="3662340"/>
            <a:ext cx="2289376" cy="276304"/>
          </a:xfrm>
          <a:prstGeom prst="rect">
            <a:avLst/>
          </a:prstGeom>
        </p:spPr>
      </p:pic>
      <p:pic>
        <p:nvPicPr>
          <p:cNvPr id="9" name="Picture 8">
            <a:extLst>
              <a:ext uri="{FF2B5EF4-FFF2-40B4-BE49-F238E27FC236}">
                <a16:creationId xmlns:a16="http://schemas.microsoft.com/office/drawing/2014/main" id="{93ADA030-B720-49E2-8CB3-55BBAFDFF4B9}"/>
              </a:ext>
            </a:extLst>
          </p:cNvPr>
          <p:cNvPicPr>
            <a:picLocks noChangeAspect="1"/>
          </p:cNvPicPr>
          <p:nvPr/>
        </p:nvPicPr>
        <p:blipFill>
          <a:blip r:embed="rId7"/>
          <a:stretch>
            <a:fillRect/>
          </a:stretch>
        </p:blipFill>
        <p:spPr>
          <a:xfrm>
            <a:off x="7142183" y="3655376"/>
            <a:ext cx="4667250" cy="266700"/>
          </a:xfrm>
          <a:prstGeom prst="rect">
            <a:avLst/>
          </a:prstGeom>
        </p:spPr>
      </p:pic>
      <p:sp>
        <p:nvSpPr>
          <p:cNvPr id="3" name="Date Placeholder 2">
            <a:extLst>
              <a:ext uri="{FF2B5EF4-FFF2-40B4-BE49-F238E27FC236}">
                <a16:creationId xmlns:a16="http://schemas.microsoft.com/office/drawing/2014/main" id="{C0464C0A-A6C1-47A3-8E59-4193DC6E7C65}"/>
              </a:ext>
            </a:extLst>
          </p:cNvPr>
          <p:cNvSpPr>
            <a:spLocks noGrp="1"/>
          </p:cNvSpPr>
          <p:nvPr>
            <p:ph type="dt" sz="half" idx="10"/>
          </p:nvPr>
        </p:nvSpPr>
        <p:spPr/>
        <p:txBody>
          <a:bodyPr/>
          <a:lstStyle/>
          <a:p>
            <a:r>
              <a:rPr lang="en-US"/>
              <a:t>11/7/2017</a:t>
            </a:r>
          </a:p>
        </p:txBody>
      </p:sp>
      <p:sp>
        <p:nvSpPr>
          <p:cNvPr id="10" name="Slide Number Placeholder 9">
            <a:extLst>
              <a:ext uri="{FF2B5EF4-FFF2-40B4-BE49-F238E27FC236}">
                <a16:creationId xmlns:a16="http://schemas.microsoft.com/office/drawing/2014/main" id="{D20857B5-E87F-4768-B511-F55557AFFD59}"/>
              </a:ext>
            </a:extLst>
          </p:cNvPr>
          <p:cNvSpPr>
            <a:spLocks noGrp="1"/>
          </p:cNvSpPr>
          <p:nvPr>
            <p:ph type="sldNum" sz="quarter" idx="12"/>
          </p:nvPr>
        </p:nvSpPr>
        <p:spPr/>
        <p:txBody>
          <a:bodyPr/>
          <a:lstStyle/>
          <a:p>
            <a:fld id="{CF42BA20-F9F9-475C-A1FF-4CF8D7FA83FE}" type="slidenum">
              <a:rPr lang="en-US" smtClean="0"/>
              <a:t>6</a:t>
            </a:fld>
            <a:endParaRPr lang="en-US"/>
          </a:p>
        </p:txBody>
      </p:sp>
      <p:sp>
        <p:nvSpPr>
          <p:cNvPr id="11" name="TextBox 10">
            <a:extLst>
              <a:ext uri="{FF2B5EF4-FFF2-40B4-BE49-F238E27FC236}">
                <a16:creationId xmlns:a16="http://schemas.microsoft.com/office/drawing/2014/main" id="{1A3FF880-1C2A-4106-BEE7-B8C5AE3D1BDA}"/>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84730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EFBC-70AA-423D-AF92-3CBE98DBBD12}"/>
              </a:ext>
            </a:extLst>
          </p:cNvPr>
          <p:cNvSpPr>
            <a:spLocks noGrp="1"/>
          </p:cNvSpPr>
          <p:nvPr>
            <p:ph type="title"/>
          </p:nvPr>
        </p:nvSpPr>
        <p:spPr/>
        <p:txBody>
          <a:bodyPr/>
          <a:lstStyle/>
          <a:p>
            <a:r>
              <a:rPr lang="en-US" dirty="0"/>
              <a:t>Cont.</a:t>
            </a:r>
          </a:p>
        </p:txBody>
      </p:sp>
      <p:pic>
        <p:nvPicPr>
          <p:cNvPr id="5" name="Content Placeholder 4">
            <a:extLst>
              <a:ext uri="{FF2B5EF4-FFF2-40B4-BE49-F238E27FC236}">
                <a16:creationId xmlns:a16="http://schemas.microsoft.com/office/drawing/2014/main" id="{600352E2-5A75-4BE8-BE5F-63CEC693B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365" y="1864683"/>
            <a:ext cx="4225049" cy="3691165"/>
          </a:xfrm>
        </p:spPr>
      </p:pic>
      <p:pic>
        <p:nvPicPr>
          <p:cNvPr id="7" name="Picture 6">
            <a:extLst>
              <a:ext uri="{FF2B5EF4-FFF2-40B4-BE49-F238E27FC236}">
                <a16:creationId xmlns:a16="http://schemas.microsoft.com/office/drawing/2014/main" id="{50D036E6-1F19-4BEC-A9E2-79888BB82BED}"/>
              </a:ext>
            </a:extLst>
          </p:cNvPr>
          <p:cNvPicPr>
            <a:picLocks noChangeAspect="1"/>
          </p:cNvPicPr>
          <p:nvPr/>
        </p:nvPicPr>
        <p:blipFill>
          <a:blip r:embed="rId3"/>
          <a:stretch>
            <a:fillRect/>
          </a:stretch>
        </p:blipFill>
        <p:spPr>
          <a:xfrm>
            <a:off x="1216114" y="5683171"/>
            <a:ext cx="4305300" cy="257175"/>
          </a:xfrm>
          <a:prstGeom prst="rect">
            <a:avLst/>
          </a:prstGeom>
        </p:spPr>
      </p:pic>
      <p:pic>
        <p:nvPicPr>
          <p:cNvPr id="8" name="Picture 7">
            <a:extLst>
              <a:ext uri="{FF2B5EF4-FFF2-40B4-BE49-F238E27FC236}">
                <a16:creationId xmlns:a16="http://schemas.microsoft.com/office/drawing/2014/main" id="{E88450CA-BD09-46CB-99CD-A35C414AF6D5}"/>
              </a:ext>
            </a:extLst>
          </p:cNvPr>
          <p:cNvPicPr>
            <a:picLocks noChangeAspect="1"/>
          </p:cNvPicPr>
          <p:nvPr/>
        </p:nvPicPr>
        <p:blipFill>
          <a:blip r:embed="rId4"/>
          <a:stretch>
            <a:fillRect/>
          </a:stretch>
        </p:blipFill>
        <p:spPr>
          <a:xfrm>
            <a:off x="1216114" y="5940346"/>
            <a:ext cx="2609850" cy="228600"/>
          </a:xfrm>
          <a:prstGeom prst="rect">
            <a:avLst/>
          </a:prstGeom>
        </p:spPr>
      </p:pic>
      <p:pic>
        <p:nvPicPr>
          <p:cNvPr id="9" name="Picture 8">
            <a:extLst>
              <a:ext uri="{FF2B5EF4-FFF2-40B4-BE49-F238E27FC236}">
                <a16:creationId xmlns:a16="http://schemas.microsoft.com/office/drawing/2014/main" id="{506663D3-1943-425E-973B-427946705450}"/>
              </a:ext>
            </a:extLst>
          </p:cNvPr>
          <p:cNvPicPr>
            <a:picLocks noChangeAspect="1"/>
          </p:cNvPicPr>
          <p:nvPr/>
        </p:nvPicPr>
        <p:blipFill>
          <a:blip r:embed="rId5"/>
          <a:stretch>
            <a:fillRect/>
          </a:stretch>
        </p:blipFill>
        <p:spPr>
          <a:xfrm>
            <a:off x="6843912" y="2005776"/>
            <a:ext cx="1558248" cy="1003641"/>
          </a:xfrm>
          <a:prstGeom prst="rect">
            <a:avLst/>
          </a:prstGeom>
        </p:spPr>
      </p:pic>
      <p:pic>
        <p:nvPicPr>
          <p:cNvPr id="10" name="Picture 9">
            <a:extLst>
              <a:ext uri="{FF2B5EF4-FFF2-40B4-BE49-F238E27FC236}">
                <a16:creationId xmlns:a16="http://schemas.microsoft.com/office/drawing/2014/main" id="{BB4785EC-AA08-4D42-A7C3-39C27126EC28}"/>
              </a:ext>
            </a:extLst>
          </p:cNvPr>
          <p:cNvPicPr>
            <a:picLocks noChangeAspect="1"/>
          </p:cNvPicPr>
          <p:nvPr/>
        </p:nvPicPr>
        <p:blipFill>
          <a:blip r:embed="rId6"/>
          <a:stretch>
            <a:fillRect/>
          </a:stretch>
        </p:blipFill>
        <p:spPr>
          <a:xfrm>
            <a:off x="6126480" y="3152264"/>
            <a:ext cx="4277382" cy="1280839"/>
          </a:xfrm>
          <a:prstGeom prst="rect">
            <a:avLst/>
          </a:prstGeom>
        </p:spPr>
      </p:pic>
      <p:sp>
        <p:nvSpPr>
          <p:cNvPr id="3" name="Date Placeholder 2">
            <a:extLst>
              <a:ext uri="{FF2B5EF4-FFF2-40B4-BE49-F238E27FC236}">
                <a16:creationId xmlns:a16="http://schemas.microsoft.com/office/drawing/2014/main" id="{270FF89C-1171-44C7-A7C7-511125C3236B}"/>
              </a:ext>
            </a:extLst>
          </p:cNvPr>
          <p:cNvSpPr>
            <a:spLocks noGrp="1"/>
          </p:cNvSpPr>
          <p:nvPr>
            <p:ph type="dt" sz="half" idx="10"/>
          </p:nvPr>
        </p:nvSpPr>
        <p:spPr/>
        <p:txBody>
          <a:bodyPr/>
          <a:lstStyle/>
          <a:p>
            <a:r>
              <a:rPr lang="en-US"/>
              <a:t>11/7/2017</a:t>
            </a:r>
          </a:p>
        </p:txBody>
      </p:sp>
      <p:sp>
        <p:nvSpPr>
          <p:cNvPr id="4" name="Slide Number Placeholder 3">
            <a:extLst>
              <a:ext uri="{FF2B5EF4-FFF2-40B4-BE49-F238E27FC236}">
                <a16:creationId xmlns:a16="http://schemas.microsoft.com/office/drawing/2014/main" id="{6C864038-5EF4-43E4-9178-E29ED844E16C}"/>
              </a:ext>
            </a:extLst>
          </p:cNvPr>
          <p:cNvSpPr>
            <a:spLocks noGrp="1"/>
          </p:cNvSpPr>
          <p:nvPr>
            <p:ph type="sldNum" sz="quarter" idx="12"/>
          </p:nvPr>
        </p:nvSpPr>
        <p:spPr/>
        <p:txBody>
          <a:bodyPr/>
          <a:lstStyle/>
          <a:p>
            <a:fld id="{CF42BA20-F9F9-475C-A1FF-4CF8D7FA83FE}" type="slidenum">
              <a:rPr lang="en-US" smtClean="0"/>
              <a:t>7</a:t>
            </a:fld>
            <a:endParaRPr lang="en-US"/>
          </a:p>
        </p:txBody>
      </p:sp>
      <p:sp>
        <p:nvSpPr>
          <p:cNvPr id="11" name="TextBox 10">
            <a:extLst>
              <a:ext uri="{FF2B5EF4-FFF2-40B4-BE49-F238E27FC236}">
                <a16:creationId xmlns:a16="http://schemas.microsoft.com/office/drawing/2014/main" id="{E23029D3-2087-445A-9CAB-7A5D2C154ADF}"/>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222883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790B-9D8D-4F7F-95A8-CFEA0B80E62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A880CBD-AE82-4554-8F69-286F92D51DFB}"/>
              </a:ext>
            </a:extLst>
          </p:cNvPr>
          <p:cNvSpPr>
            <a:spLocks noGrp="1"/>
          </p:cNvSpPr>
          <p:nvPr>
            <p:ph idx="1"/>
          </p:nvPr>
        </p:nvSpPr>
        <p:spPr/>
        <p:txBody>
          <a:bodyPr/>
          <a:lstStyle/>
          <a:p>
            <a:r>
              <a:rPr lang="en-US" b="1" u="sng" dirty="0"/>
              <a:t>Dynamic Model:</a:t>
            </a:r>
            <a:r>
              <a:rPr lang="en-US" dirty="0"/>
              <a:t> The dynamics model is composed of the rotational and translational motions. The rotational motion is fully actuated, while the translational motion is underactuated. In the body coordinate system, the rotational motion equations are derived according to the law of momentum theorem and gyroscopic effect of quadrotor, and they are given by,</a:t>
            </a:r>
          </a:p>
        </p:txBody>
      </p:sp>
      <p:pic>
        <p:nvPicPr>
          <p:cNvPr id="4" name="Picture 3">
            <a:extLst>
              <a:ext uri="{FF2B5EF4-FFF2-40B4-BE49-F238E27FC236}">
                <a16:creationId xmlns:a16="http://schemas.microsoft.com/office/drawing/2014/main" id="{93B4731C-0397-4E8F-8A55-F39272A2F445}"/>
              </a:ext>
            </a:extLst>
          </p:cNvPr>
          <p:cNvPicPr>
            <a:picLocks noChangeAspect="1"/>
          </p:cNvPicPr>
          <p:nvPr/>
        </p:nvPicPr>
        <p:blipFill>
          <a:blip r:embed="rId2"/>
          <a:stretch>
            <a:fillRect/>
          </a:stretch>
        </p:blipFill>
        <p:spPr>
          <a:xfrm>
            <a:off x="4269964" y="3081217"/>
            <a:ext cx="3713031" cy="437487"/>
          </a:xfrm>
          <a:prstGeom prst="rect">
            <a:avLst/>
          </a:prstGeom>
        </p:spPr>
      </p:pic>
      <p:pic>
        <p:nvPicPr>
          <p:cNvPr id="5" name="Picture 4">
            <a:extLst>
              <a:ext uri="{FF2B5EF4-FFF2-40B4-BE49-F238E27FC236}">
                <a16:creationId xmlns:a16="http://schemas.microsoft.com/office/drawing/2014/main" id="{F613FE18-5B61-4D11-B26D-CC481D74EA3C}"/>
              </a:ext>
            </a:extLst>
          </p:cNvPr>
          <p:cNvPicPr>
            <a:picLocks noChangeAspect="1"/>
          </p:cNvPicPr>
          <p:nvPr/>
        </p:nvPicPr>
        <p:blipFill>
          <a:blip r:embed="rId3"/>
          <a:stretch>
            <a:fillRect/>
          </a:stretch>
        </p:blipFill>
        <p:spPr>
          <a:xfrm>
            <a:off x="5069204" y="3518704"/>
            <a:ext cx="1057275" cy="828675"/>
          </a:xfrm>
          <a:prstGeom prst="rect">
            <a:avLst/>
          </a:prstGeom>
        </p:spPr>
      </p:pic>
      <p:pic>
        <p:nvPicPr>
          <p:cNvPr id="7" name="Picture 6">
            <a:extLst>
              <a:ext uri="{FF2B5EF4-FFF2-40B4-BE49-F238E27FC236}">
                <a16:creationId xmlns:a16="http://schemas.microsoft.com/office/drawing/2014/main" id="{52BFC61B-51A7-4243-A9C0-8D6A24FC6CE0}"/>
              </a:ext>
            </a:extLst>
          </p:cNvPr>
          <p:cNvPicPr>
            <a:picLocks noChangeAspect="1"/>
          </p:cNvPicPr>
          <p:nvPr/>
        </p:nvPicPr>
        <p:blipFill>
          <a:blip r:embed="rId4"/>
          <a:stretch>
            <a:fillRect/>
          </a:stretch>
        </p:blipFill>
        <p:spPr>
          <a:xfrm>
            <a:off x="4118477" y="4336690"/>
            <a:ext cx="4695825" cy="238125"/>
          </a:xfrm>
          <a:prstGeom prst="rect">
            <a:avLst/>
          </a:prstGeom>
        </p:spPr>
      </p:pic>
      <p:pic>
        <p:nvPicPr>
          <p:cNvPr id="8" name="Picture 7">
            <a:extLst>
              <a:ext uri="{FF2B5EF4-FFF2-40B4-BE49-F238E27FC236}">
                <a16:creationId xmlns:a16="http://schemas.microsoft.com/office/drawing/2014/main" id="{F42409D7-EB88-4159-B04B-1678B6432B48}"/>
              </a:ext>
            </a:extLst>
          </p:cNvPr>
          <p:cNvPicPr>
            <a:picLocks noChangeAspect="1"/>
          </p:cNvPicPr>
          <p:nvPr/>
        </p:nvPicPr>
        <p:blipFill>
          <a:blip r:embed="rId5"/>
          <a:stretch>
            <a:fillRect/>
          </a:stretch>
        </p:blipFill>
        <p:spPr>
          <a:xfrm>
            <a:off x="1166477" y="4741214"/>
            <a:ext cx="2952000" cy="1097400"/>
          </a:xfrm>
          <a:prstGeom prst="rect">
            <a:avLst/>
          </a:prstGeom>
        </p:spPr>
      </p:pic>
      <p:pic>
        <p:nvPicPr>
          <p:cNvPr id="9" name="Picture 8">
            <a:extLst>
              <a:ext uri="{FF2B5EF4-FFF2-40B4-BE49-F238E27FC236}">
                <a16:creationId xmlns:a16="http://schemas.microsoft.com/office/drawing/2014/main" id="{3FB7B49F-5EF8-494F-AFA1-0BE5881F002E}"/>
              </a:ext>
            </a:extLst>
          </p:cNvPr>
          <p:cNvPicPr>
            <a:picLocks noChangeAspect="1"/>
          </p:cNvPicPr>
          <p:nvPr/>
        </p:nvPicPr>
        <p:blipFill>
          <a:blip r:embed="rId6"/>
          <a:stretch>
            <a:fillRect/>
          </a:stretch>
        </p:blipFill>
        <p:spPr>
          <a:xfrm>
            <a:off x="4497703" y="5051789"/>
            <a:ext cx="2200275" cy="476250"/>
          </a:xfrm>
          <a:prstGeom prst="rect">
            <a:avLst/>
          </a:prstGeom>
        </p:spPr>
      </p:pic>
      <p:pic>
        <p:nvPicPr>
          <p:cNvPr id="10" name="Picture 9">
            <a:extLst>
              <a:ext uri="{FF2B5EF4-FFF2-40B4-BE49-F238E27FC236}">
                <a16:creationId xmlns:a16="http://schemas.microsoft.com/office/drawing/2014/main" id="{6A07FAFA-7D2F-4223-9AD7-3E1EF6586960}"/>
              </a:ext>
            </a:extLst>
          </p:cNvPr>
          <p:cNvPicPr>
            <a:picLocks noChangeAspect="1"/>
          </p:cNvPicPr>
          <p:nvPr/>
        </p:nvPicPr>
        <p:blipFill>
          <a:blip r:embed="rId7"/>
          <a:stretch>
            <a:fillRect/>
          </a:stretch>
        </p:blipFill>
        <p:spPr>
          <a:xfrm>
            <a:off x="7077204" y="4871019"/>
            <a:ext cx="3057525" cy="1009650"/>
          </a:xfrm>
          <a:prstGeom prst="rect">
            <a:avLst/>
          </a:prstGeom>
        </p:spPr>
      </p:pic>
      <p:sp>
        <p:nvSpPr>
          <p:cNvPr id="6" name="Date Placeholder 5">
            <a:extLst>
              <a:ext uri="{FF2B5EF4-FFF2-40B4-BE49-F238E27FC236}">
                <a16:creationId xmlns:a16="http://schemas.microsoft.com/office/drawing/2014/main" id="{57BB7DE5-79BF-4D87-AE40-B55C1529F301}"/>
              </a:ext>
            </a:extLst>
          </p:cNvPr>
          <p:cNvSpPr>
            <a:spLocks noGrp="1"/>
          </p:cNvSpPr>
          <p:nvPr>
            <p:ph type="dt" sz="half" idx="10"/>
          </p:nvPr>
        </p:nvSpPr>
        <p:spPr/>
        <p:txBody>
          <a:bodyPr/>
          <a:lstStyle/>
          <a:p>
            <a:r>
              <a:rPr lang="en-US"/>
              <a:t>11/7/2017</a:t>
            </a:r>
          </a:p>
        </p:txBody>
      </p:sp>
      <p:sp>
        <p:nvSpPr>
          <p:cNvPr id="11" name="Slide Number Placeholder 10">
            <a:extLst>
              <a:ext uri="{FF2B5EF4-FFF2-40B4-BE49-F238E27FC236}">
                <a16:creationId xmlns:a16="http://schemas.microsoft.com/office/drawing/2014/main" id="{028D202C-C487-48C5-8319-2673D6F2CD81}"/>
              </a:ext>
            </a:extLst>
          </p:cNvPr>
          <p:cNvSpPr>
            <a:spLocks noGrp="1"/>
          </p:cNvSpPr>
          <p:nvPr>
            <p:ph type="sldNum" sz="quarter" idx="12"/>
          </p:nvPr>
        </p:nvSpPr>
        <p:spPr/>
        <p:txBody>
          <a:bodyPr/>
          <a:lstStyle/>
          <a:p>
            <a:fld id="{CF42BA20-F9F9-475C-A1FF-4CF8D7FA83FE}" type="slidenum">
              <a:rPr lang="en-US" smtClean="0"/>
              <a:t>8</a:t>
            </a:fld>
            <a:endParaRPr lang="en-US"/>
          </a:p>
        </p:txBody>
      </p:sp>
      <p:sp>
        <p:nvSpPr>
          <p:cNvPr id="12" name="TextBox 11">
            <a:extLst>
              <a:ext uri="{FF2B5EF4-FFF2-40B4-BE49-F238E27FC236}">
                <a16:creationId xmlns:a16="http://schemas.microsoft.com/office/drawing/2014/main" id="{54CB0099-E005-45B6-8867-B518DBFE34BA}"/>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401873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2CED-9FF6-49BD-9DEC-8924A1A0228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B30DCE3-AD14-449E-A488-6A3F245DC6C9}"/>
              </a:ext>
            </a:extLst>
          </p:cNvPr>
          <p:cNvSpPr>
            <a:spLocks noGrp="1"/>
          </p:cNvSpPr>
          <p:nvPr>
            <p:ph idx="1"/>
          </p:nvPr>
        </p:nvSpPr>
        <p:spPr/>
        <p:txBody>
          <a:bodyPr/>
          <a:lstStyle/>
          <a:p>
            <a:r>
              <a:rPr lang="en-US" b="1" u="sng" dirty="0"/>
              <a:t>The Motion Equations of Quadrotor:</a:t>
            </a:r>
          </a:p>
          <a:p>
            <a:endParaRPr lang="en-US" b="1" u="sng" dirty="0"/>
          </a:p>
        </p:txBody>
      </p:sp>
      <p:pic>
        <p:nvPicPr>
          <p:cNvPr id="4" name="Picture 3">
            <a:extLst>
              <a:ext uri="{FF2B5EF4-FFF2-40B4-BE49-F238E27FC236}">
                <a16:creationId xmlns:a16="http://schemas.microsoft.com/office/drawing/2014/main" id="{97E3BB14-4CE3-4017-AEDC-A511E6EB9E0B}"/>
              </a:ext>
            </a:extLst>
          </p:cNvPr>
          <p:cNvPicPr>
            <a:picLocks noChangeAspect="1"/>
          </p:cNvPicPr>
          <p:nvPr/>
        </p:nvPicPr>
        <p:blipFill>
          <a:blip r:embed="rId2"/>
          <a:stretch>
            <a:fillRect/>
          </a:stretch>
        </p:blipFill>
        <p:spPr>
          <a:xfrm>
            <a:off x="1097280" y="2158251"/>
            <a:ext cx="3876675" cy="4029075"/>
          </a:xfrm>
          <a:prstGeom prst="rect">
            <a:avLst/>
          </a:prstGeom>
        </p:spPr>
      </p:pic>
      <p:pic>
        <p:nvPicPr>
          <p:cNvPr id="5" name="Picture 4">
            <a:extLst>
              <a:ext uri="{FF2B5EF4-FFF2-40B4-BE49-F238E27FC236}">
                <a16:creationId xmlns:a16="http://schemas.microsoft.com/office/drawing/2014/main" id="{C2559167-9E22-43FD-B962-908B1EA6E225}"/>
              </a:ext>
            </a:extLst>
          </p:cNvPr>
          <p:cNvPicPr>
            <a:picLocks noChangeAspect="1"/>
          </p:cNvPicPr>
          <p:nvPr/>
        </p:nvPicPr>
        <p:blipFill>
          <a:blip r:embed="rId3"/>
          <a:stretch>
            <a:fillRect/>
          </a:stretch>
        </p:blipFill>
        <p:spPr>
          <a:xfrm>
            <a:off x="5669003" y="2158251"/>
            <a:ext cx="5590653" cy="1140534"/>
          </a:xfrm>
          <a:prstGeom prst="rect">
            <a:avLst/>
          </a:prstGeom>
        </p:spPr>
      </p:pic>
      <p:sp>
        <p:nvSpPr>
          <p:cNvPr id="6" name="Date Placeholder 5">
            <a:extLst>
              <a:ext uri="{FF2B5EF4-FFF2-40B4-BE49-F238E27FC236}">
                <a16:creationId xmlns:a16="http://schemas.microsoft.com/office/drawing/2014/main" id="{B0131BE2-4BF4-42BF-A266-195D5AD5A2F5}"/>
              </a:ext>
            </a:extLst>
          </p:cNvPr>
          <p:cNvSpPr>
            <a:spLocks noGrp="1"/>
          </p:cNvSpPr>
          <p:nvPr>
            <p:ph type="dt" sz="half" idx="10"/>
          </p:nvPr>
        </p:nvSpPr>
        <p:spPr/>
        <p:txBody>
          <a:bodyPr/>
          <a:lstStyle/>
          <a:p>
            <a:r>
              <a:rPr lang="en-US"/>
              <a:t>11/7/2017</a:t>
            </a:r>
          </a:p>
        </p:txBody>
      </p:sp>
      <p:sp>
        <p:nvSpPr>
          <p:cNvPr id="7" name="Slide Number Placeholder 6">
            <a:extLst>
              <a:ext uri="{FF2B5EF4-FFF2-40B4-BE49-F238E27FC236}">
                <a16:creationId xmlns:a16="http://schemas.microsoft.com/office/drawing/2014/main" id="{23B125BE-C3C2-4C46-AD8B-A6FA997FC3BD}"/>
              </a:ext>
            </a:extLst>
          </p:cNvPr>
          <p:cNvSpPr>
            <a:spLocks noGrp="1"/>
          </p:cNvSpPr>
          <p:nvPr>
            <p:ph type="sldNum" sz="quarter" idx="12"/>
          </p:nvPr>
        </p:nvSpPr>
        <p:spPr/>
        <p:txBody>
          <a:bodyPr/>
          <a:lstStyle/>
          <a:p>
            <a:fld id="{CF42BA20-F9F9-475C-A1FF-4CF8D7FA83FE}" type="slidenum">
              <a:rPr lang="en-US" smtClean="0"/>
              <a:t>9</a:t>
            </a:fld>
            <a:endParaRPr lang="en-US"/>
          </a:p>
        </p:txBody>
      </p:sp>
      <p:sp>
        <p:nvSpPr>
          <p:cNvPr id="8" name="TextBox 7">
            <a:extLst>
              <a:ext uri="{FF2B5EF4-FFF2-40B4-BE49-F238E27FC236}">
                <a16:creationId xmlns:a16="http://schemas.microsoft.com/office/drawing/2014/main" id="{FD5EEA15-910F-4318-9237-F931D5A86942}"/>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20836063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727</TotalTime>
  <Words>1512</Words>
  <Application>Microsoft Office PowerPoint</Application>
  <PresentationFormat>Widescreen</PresentationFormat>
  <Paragraphs>435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Wingdings</vt:lpstr>
      <vt:lpstr>Retrospect</vt:lpstr>
      <vt:lpstr>Design of a Fuzzy-PID Controller for Controlling Quadrotor Attitude and Altitude</vt:lpstr>
      <vt:lpstr>Overview</vt:lpstr>
      <vt:lpstr>Motivation</vt:lpstr>
      <vt:lpstr>Challenges</vt:lpstr>
      <vt:lpstr>Mathematical modeling of quadrotor</vt:lpstr>
      <vt:lpstr>Cont.</vt:lpstr>
      <vt:lpstr>Cont.</vt:lpstr>
      <vt:lpstr>Cont.</vt:lpstr>
      <vt:lpstr>Cont.</vt:lpstr>
      <vt:lpstr>Cont. (State space model)</vt:lpstr>
      <vt:lpstr>Underactuation</vt:lpstr>
      <vt:lpstr>PID Controller Design</vt:lpstr>
      <vt:lpstr>Hovering Condition</vt:lpstr>
      <vt:lpstr>Feedback Linearization</vt:lpstr>
      <vt:lpstr>Laplace Transformation of the Linear Model and PID Controller</vt:lpstr>
      <vt:lpstr>Altitude Controller</vt:lpstr>
      <vt:lpstr>Attitude and Heading Controller</vt:lpstr>
      <vt:lpstr>Position Controller</vt:lpstr>
      <vt:lpstr>Position Controller (cont.)</vt:lpstr>
      <vt:lpstr>Simulation</vt:lpstr>
      <vt:lpstr>Simulink Model</vt:lpstr>
      <vt:lpstr>Altitude Controller(Simulation Result)</vt:lpstr>
      <vt:lpstr>Roll Controller</vt:lpstr>
      <vt:lpstr>Pitch Controller</vt:lpstr>
      <vt:lpstr>Yaw Controller</vt:lpstr>
      <vt:lpstr>Position Controller (X)</vt:lpstr>
      <vt:lpstr>Position Controller (Y)</vt:lpstr>
      <vt:lpstr>Simulation of Quadrotor on a Circular Trajectory</vt:lpstr>
      <vt:lpstr>Simulation of Quadrotor on a Circular Trajectory</vt:lpstr>
      <vt:lpstr>Control Input Signals</vt:lpstr>
      <vt:lpstr>Tuning of Conventional PID Controller</vt:lpstr>
      <vt:lpstr>Principle of Fuzzy Logic Controller (FLC)</vt:lpstr>
      <vt:lpstr>Design and Tuning Sample</vt:lpstr>
      <vt:lpstr>Conventional PID vs Fuzzy PID (Structure)</vt:lpstr>
      <vt:lpstr>Relation between Conventional PID gain and Fuzzy PID gain</vt:lpstr>
      <vt:lpstr>Fuzzy Membership Function</vt:lpstr>
      <vt:lpstr>Fuzzy Inference Rules</vt:lpstr>
      <vt:lpstr>Parameters for fuzzy-PID controller</vt:lpstr>
      <vt:lpstr>Plot of Trajectory (No Noise)</vt:lpstr>
      <vt:lpstr>Plot of Input Signal(No Noise)</vt:lpstr>
      <vt:lpstr>Noisy Simulation Block Diagram</vt:lpstr>
      <vt:lpstr>Plot of Trajectory (Noisy)</vt:lpstr>
      <vt:lpstr>Plot of Input Signal(Noisy)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Fuzzy-PID controller for Controlling Quadrotor Attitude and Altitude</dc:title>
  <dc:creator>MRINMOY SARKAR</dc:creator>
  <cp:lastModifiedBy>MRINMOY SARKAR</cp:lastModifiedBy>
  <cp:revision>67</cp:revision>
  <dcterms:created xsi:type="dcterms:W3CDTF">2017-11-06T15:26:12Z</dcterms:created>
  <dcterms:modified xsi:type="dcterms:W3CDTF">2017-11-21T17:57:58Z</dcterms:modified>
</cp:coreProperties>
</file>