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19"/>
  </p:notesMasterIdLst>
  <p:handoutMasterIdLst>
    <p:handoutMasterId r:id="rId20"/>
  </p:handoutMasterIdLst>
  <p:sldIdLst>
    <p:sldId id="256" r:id="rId2"/>
    <p:sldId id="257" r:id="rId3"/>
    <p:sldId id="425" r:id="rId4"/>
    <p:sldId id="422" r:id="rId5"/>
    <p:sldId id="383" r:id="rId6"/>
    <p:sldId id="423" r:id="rId7"/>
    <p:sldId id="419" r:id="rId8"/>
    <p:sldId id="384" r:id="rId9"/>
    <p:sldId id="424" r:id="rId10"/>
    <p:sldId id="385" r:id="rId11"/>
    <p:sldId id="420" r:id="rId12"/>
    <p:sldId id="427" r:id="rId13"/>
    <p:sldId id="428" r:id="rId14"/>
    <p:sldId id="429" r:id="rId15"/>
    <p:sldId id="412" r:id="rId16"/>
    <p:sldId id="426" r:id="rId17"/>
    <p:sldId id="416" r:id="rId18"/>
  </p:sldIdLst>
  <p:sldSz cx="9144000" cy="6858000" type="screen4x3"/>
  <p:notesSz cx="7315200" cy="9601200"/>
  <p:defaultTextStyle>
    <a:defPPr>
      <a:defRPr lang="en-US"/>
    </a:defPPr>
    <a:lvl1pPr algn="l" rtl="0" fontAlgn="base">
      <a:spcBef>
        <a:spcPct val="0"/>
      </a:spcBef>
      <a:spcAft>
        <a:spcPct val="0"/>
      </a:spcAft>
      <a:defRPr sz="2000" i="1" kern="1200">
        <a:solidFill>
          <a:schemeClr val="tx1"/>
        </a:solidFill>
        <a:latin typeface="Courier New" pitchFamily="49" charset="0"/>
        <a:ea typeface="+mn-ea"/>
        <a:cs typeface="Arial" charset="0"/>
      </a:defRPr>
    </a:lvl1pPr>
    <a:lvl2pPr marL="457200" algn="l" rtl="0" fontAlgn="base">
      <a:spcBef>
        <a:spcPct val="0"/>
      </a:spcBef>
      <a:spcAft>
        <a:spcPct val="0"/>
      </a:spcAft>
      <a:defRPr sz="2000" i="1" kern="1200">
        <a:solidFill>
          <a:schemeClr val="tx1"/>
        </a:solidFill>
        <a:latin typeface="Courier New" pitchFamily="49" charset="0"/>
        <a:ea typeface="+mn-ea"/>
        <a:cs typeface="Arial" charset="0"/>
      </a:defRPr>
    </a:lvl2pPr>
    <a:lvl3pPr marL="914400" algn="l" rtl="0" fontAlgn="base">
      <a:spcBef>
        <a:spcPct val="0"/>
      </a:spcBef>
      <a:spcAft>
        <a:spcPct val="0"/>
      </a:spcAft>
      <a:defRPr sz="2000" i="1" kern="1200">
        <a:solidFill>
          <a:schemeClr val="tx1"/>
        </a:solidFill>
        <a:latin typeface="Courier New" pitchFamily="49" charset="0"/>
        <a:ea typeface="+mn-ea"/>
        <a:cs typeface="Arial" charset="0"/>
      </a:defRPr>
    </a:lvl3pPr>
    <a:lvl4pPr marL="1371600" algn="l" rtl="0" fontAlgn="base">
      <a:spcBef>
        <a:spcPct val="0"/>
      </a:spcBef>
      <a:spcAft>
        <a:spcPct val="0"/>
      </a:spcAft>
      <a:defRPr sz="2000" i="1" kern="1200">
        <a:solidFill>
          <a:schemeClr val="tx1"/>
        </a:solidFill>
        <a:latin typeface="Courier New" pitchFamily="49" charset="0"/>
        <a:ea typeface="+mn-ea"/>
        <a:cs typeface="Arial" charset="0"/>
      </a:defRPr>
    </a:lvl4pPr>
    <a:lvl5pPr marL="1828800" algn="l" rtl="0" fontAlgn="base">
      <a:spcBef>
        <a:spcPct val="0"/>
      </a:spcBef>
      <a:spcAft>
        <a:spcPct val="0"/>
      </a:spcAft>
      <a:defRPr sz="2000" i="1" kern="1200">
        <a:solidFill>
          <a:schemeClr val="tx1"/>
        </a:solidFill>
        <a:latin typeface="Courier New" pitchFamily="49" charset="0"/>
        <a:ea typeface="+mn-ea"/>
        <a:cs typeface="Arial" charset="0"/>
      </a:defRPr>
    </a:lvl5pPr>
    <a:lvl6pPr marL="2286000" algn="l" defTabSz="914400" rtl="0" eaLnBrk="1" latinLnBrk="0" hangingPunct="1">
      <a:defRPr sz="2000" i="1" kern="1200">
        <a:solidFill>
          <a:schemeClr val="tx1"/>
        </a:solidFill>
        <a:latin typeface="Courier New" pitchFamily="49" charset="0"/>
        <a:ea typeface="+mn-ea"/>
        <a:cs typeface="Arial" charset="0"/>
      </a:defRPr>
    </a:lvl6pPr>
    <a:lvl7pPr marL="2743200" algn="l" defTabSz="914400" rtl="0" eaLnBrk="1" latinLnBrk="0" hangingPunct="1">
      <a:defRPr sz="2000" i="1" kern="1200">
        <a:solidFill>
          <a:schemeClr val="tx1"/>
        </a:solidFill>
        <a:latin typeface="Courier New" pitchFamily="49" charset="0"/>
        <a:ea typeface="+mn-ea"/>
        <a:cs typeface="Arial" charset="0"/>
      </a:defRPr>
    </a:lvl7pPr>
    <a:lvl8pPr marL="3200400" algn="l" defTabSz="914400" rtl="0" eaLnBrk="1" latinLnBrk="0" hangingPunct="1">
      <a:defRPr sz="2000" i="1" kern="1200">
        <a:solidFill>
          <a:schemeClr val="tx1"/>
        </a:solidFill>
        <a:latin typeface="Courier New" pitchFamily="49" charset="0"/>
        <a:ea typeface="+mn-ea"/>
        <a:cs typeface="Arial" charset="0"/>
      </a:defRPr>
    </a:lvl8pPr>
    <a:lvl9pPr marL="3657600" algn="l" defTabSz="914400" rtl="0" eaLnBrk="1" latinLnBrk="0" hangingPunct="1">
      <a:defRPr sz="2000" i="1" kern="1200">
        <a:solidFill>
          <a:schemeClr val="tx1"/>
        </a:solidFill>
        <a:latin typeface="Courier New" pitchFamily="49"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FF"/>
    <a:srgbClr val="996633"/>
    <a:srgbClr val="0000CC"/>
    <a:srgbClr val="CC0066"/>
    <a:srgbClr val="CC0099"/>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9290" autoAdjust="0"/>
  </p:normalViewPr>
  <p:slideViewPr>
    <p:cSldViewPr snapToGrid="0">
      <p:cViewPr varScale="1">
        <p:scale>
          <a:sx n="114" d="100"/>
          <a:sy n="114" d="100"/>
        </p:scale>
        <p:origin x="15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32771" name="Rectangle 3"/>
          <p:cNvSpPr>
            <a:spLocks noGrp="1" noChangeArrowheads="1"/>
          </p:cNvSpPr>
          <p:nvPr>
            <p:ph type="dt" sz="quarter" idx="1"/>
          </p:nvPr>
        </p:nvSpPr>
        <p:spPr bwMode="auto">
          <a:xfrm>
            <a:off x="4144489" y="0"/>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lgn="r">
              <a:defRPr sz="1200" i="0">
                <a:latin typeface="Times New Roman" charset="0"/>
                <a:cs typeface="+mn-cs"/>
              </a:defRPr>
            </a:lvl1pPr>
          </a:lstStyle>
          <a:p>
            <a:pPr>
              <a:defRPr/>
            </a:pPr>
            <a:endParaRPr lang="en-US" altLang="en-US"/>
          </a:p>
        </p:txBody>
      </p:sp>
      <p:sp>
        <p:nvSpPr>
          <p:cNvPr id="32772" name="Rectangle 4"/>
          <p:cNvSpPr>
            <a:spLocks noGrp="1" noChangeArrowheads="1"/>
          </p:cNvSpPr>
          <p:nvPr>
            <p:ph type="ftr" sz="quarter" idx="2"/>
          </p:nvPr>
        </p:nvSpPr>
        <p:spPr bwMode="auto">
          <a:xfrm>
            <a:off x="0" y="9121059"/>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32773" name="Rectangle 5"/>
          <p:cNvSpPr>
            <a:spLocks noGrp="1" noChangeArrowheads="1"/>
          </p:cNvSpPr>
          <p:nvPr>
            <p:ph type="sldNum" sz="quarter" idx="3"/>
          </p:nvPr>
        </p:nvSpPr>
        <p:spPr bwMode="auto">
          <a:xfrm>
            <a:off x="4144489" y="9121059"/>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lgn="r">
              <a:defRPr sz="1200" i="0">
                <a:latin typeface="Times New Roman" charset="0"/>
                <a:cs typeface="+mn-cs"/>
              </a:defRPr>
            </a:lvl1pPr>
          </a:lstStyle>
          <a:p>
            <a:pPr>
              <a:defRPr/>
            </a:pPr>
            <a:fld id="{5266AE4B-AD92-448C-A56B-21DE25ACA47A}" type="slidenum">
              <a:rPr lang="en-US" altLang="en-US"/>
              <a:pPr>
                <a:defRPr/>
              </a:pPr>
              <a:t>‹#›</a:t>
            </a:fld>
            <a:endParaRPr lang="en-US" altLang="en-US"/>
          </a:p>
        </p:txBody>
      </p:sp>
    </p:spTree>
    <p:extLst>
      <p:ext uri="{BB962C8B-B14F-4D97-AF65-F5344CB8AC3E}">
        <p14:creationId xmlns:p14="http://schemas.microsoft.com/office/powerpoint/2010/main" val="2620582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51203" name="Rectangle 3"/>
          <p:cNvSpPr>
            <a:spLocks noGrp="1" noChangeArrowheads="1"/>
          </p:cNvSpPr>
          <p:nvPr>
            <p:ph type="dt" idx="1"/>
          </p:nvPr>
        </p:nvSpPr>
        <p:spPr bwMode="auto">
          <a:xfrm>
            <a:off x="4144489" y="0"/>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lgn="r">
              <a:defRPr sz="1200" i="0">
                <a:latin typeface="Times New Roman" charset="0"/>
                <a:cs typeface="+mn-cs"/>
              </a:defRPr>
            </a:lvl1pPr>
          </a:lstStyle>
          <a:p>
            <a:pPr>
              <a:defRPr/>
            </a:pPr>
            <a:endParaRPr lang="en-US" altLang="en-US"/>
          </a:p>
        </p:txBody>
      </p:sp>
      <p:sp>
        <p:nvSpPr>
          <p:cNvPr id="6554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75474" y="4561341"/>
            <a:ext cx="5364254" cy="431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06" name="Rectangle 6"/>
          <p:cNvSpPr>
            <a:spLocks noGrp="1" noChangeArrowheads="1"/>
          </p:cNvSpPr>
          <p:nvPr>
            <p:ph type="ftr" sz="quarter" idx="4"/>
          </p:nvPr>
        </p:nvSpPr>
        <p:spPr bwMode="auto">
          <a:xfrm>
            <a:off x="0" y="9121059"/>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51207" name="Rectangle 7"/>
          <p:cNvSpPr>
            <a:spLocks noGrp="1" noChangeArrowheads="1"/>
          </p:cNvSpPr>
          <p:nvPr>
            <p:ph type="sldNum" sz="quarter" idx="5"/>
          </p:nvPr>
        </p:nvSpPr>
        <p:spPr bwMode="auto">
          <a:xfrm>
            <a:off x="4144489" y="9121059"/>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lgn="r">
              <a:defRPr sz="1200" i="0">
                <a:latin typeface="Times New Roman" charset="0"/>
                <a:cs typeface="+mn-cs"/>
              </a:defRPr>
            </a:lvl1pPr>
          </a:lstStyle>
          <a:p>
            <a:pPr>
              <a:defRPr/>
            </a:pPr>
            <a:fld id="{F6DA60B8-C513-40BA-8E74-B22882748BC1}" type="slidenum">
              <a:rPr lang="en-US" altLang="en-US"/>
              <a:pPr>
                <a:defRPr/>
              </a:pPr>
              <a:t>‹#›</a:t>
            </a:fld>
            <a:endParaRPr lang="en-US" altLang="en-US"/>
          </a:p>
        </p:txBody>
      </p:sp>
    </p:spTree>
    <p:extLst>
      <p:ext uri="{BB962C8B-B14F-4D97-AF65-F5344CB8AC3E}">
        <p14:creationId xmlns:p14="http://schemas.microsoft.com/office/powerpoint/2010/main" val="2702590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846A1C4-F03B-4908-9EC3-36965D89BDD5}"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6504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0D8C018B-D248-44E9-A039-078FA8FF4C7F}"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6380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BBF1AE41-5F65-430F-AE32-34136CE5836A}"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1119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76250"/>
            <a:ext cx="7772400" cy="7429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424C2B84-F6F2-4FF6-905F-F77E7FEE5A62}"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945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5D0D33B-90A4-4386-8E93-7377819E7973}"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7573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74F3E83-8A0C-4CAB-8FFC-780010E406B8}"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9213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7BE153BF-6596-422E-96F8-E137E7280B58}" type="slidenum">
              <a:rPr lang="en-US" altLang="en-US"/>
              <a:pPr>
                <a:defRPr/>
              </a:pPr>
              <a:t>‹#›</a:t>
            </a:fld>
            <a:endParaRPr lang="en-US" altLang="en-US">
              <a:latin typeface="+mn-lt"/>
            </a:endParaRPr>
          </a:p>
        </p:txBody>
      </p:sp>
      <p:sp>
        <p:nvSpPr>
          <p:cNvPr id="9"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7433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0A30558F-E461-4906-8A71-2B32664B670E}" type="slidenum">
              <a:rPr lang="en-US" altLang="en-US"/>
              <a:pPr>
                <a:defRPr/>
              </a:pPr>
              <a:t>‹#›</a:t>
            </a:fld>
            <a:endParaRPr lang="en-US" altLang="en-US">
              <a:latin typeface="+mn-lt"/>
            </a:endParaRPr>
          </a:p>
        </p:txBody>
      </p:sp>
      <p:sp>
        <p:nvSpPr>
          <p:cNvPr id="5"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1518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0FD1420C-4C4C-4504-BC7C-730A17B1F8C1}" type="slidenum">
              <a:rPr lang="en-US" altLang="en-US"/>
              <a:pPr>
                <a:defRPr/>
              </a:pPr>
              <a:t>‹#›</a:t>
            </a:fld>
            <a:endParaRPr lang="en-US" altLang="en-US">
              <a:latin typeface="+mn-lt"/>
            </a:endParaRPr>
          </a:p>
        </p:txBody>
      </p:sp>
      <p:sp>
        <p:nvSpPr>
          <p:cNvPr id="4"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749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BE5E659A-F426-49A4-A740-6C208D4F0422}"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8530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D617108-ABDC-4435-99D4-194577C4A8E0}"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531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371600"/>
            <a:ext cx="7772400"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level Second </a:t>
            </a:r>
          </a:p>
          <a:p>
            <a:pPr lvl="2"/>
            <a:r>
              <a:rPr lang="en-US" altLang="en-US" dirty="0"/>
              <a:t>Third level</a:t>
            </a:r>
          </a:p>
          <a:p>
            <a:pPr lvl="3"/>
            <a:r>
              <a:rPr lang="en-US" altLang="en-US" dirty="0"/>
              <a:t>Fourth level</a:t>
            </a:r>
          </a:p>
          <a:p>
            <a:pPr lvl="4"/>
            <a:r>
              <a:rPr lang="en-US" altLang="en-US" dirty="0"/>
              <a:t>Fifth level</a:t>
            </a:r>
          </a:p>
        </p:txBody>
      </p:sp>
      <p:sp>
        <p:nvSpPr>
          <p:cNvPr id="65540" name="Rectangle 4"/>
          <p:cNvSpPr>
            <a:spLocks noGrp="1" noChangeArrowheads="1"/>
          </p:cNvSpPr>
          <p:nvPr>
            <p:ph type="dt" sz="half" idx="2"/>
          </p:nvPr>
        </p:nvSpPr>
        <p:spPr bwMode="auto">
          <a:xfrm>
            <a:off x="2286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i="0">
                <a:solidFill>
                  <a:srgbClr val="FF9933"/>
                </a:solidFill>
                <a:latin typeface="+mn-lt"/>
                <a:cs typeface="+mn-cs"/>
              </a:defRPr>
            </a:lvl1pPr>
          </a:lstStyle>
          <a:p>
            <a:pPr>
              <a:defRPr/>
            </a:pPr>
            <a:endParaRPr lang="en-US" altLang="en-US"/>
          </a:p>
        </p:txBody>
      </p:sp>
      <p:sp>
        <p:nvSpPr>
          <p:cNvPr id="1029" name="Line 5"/>
          <p:cNvSpPr>
            <a:spLocks noChangeShapeType="1"/>
          </p:cNvSpPr>
          <p:nvPr/>
        </p:nvSpPr>
        <p:spPr bwMode="auto">
          <a:xfrm>
            <a:off x="533400" y="1295400"/>
            <a:ext cx="8077200" cy="0"/>
          </a:xfrm>
          <a:prstGeom prst="line">
            <a:avLst/>
          </a:prstGeom>
          <a:noFill/>
          <a:ln w="762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2" name="Rectangle 6"/>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0">
                <a:latin typeface="Helvetica" pitchFamily="34" charset="0"/>
                <a:cs typeface="+mn-cs"/>
              </a:defRPr>
            </a:lvl1pPr>
          </a:lstStyle>
          <a:p>
            <a:pPr>
              <a:defRPr/>
            </a:pPr>
            <a:fld id="{AFFAC997-8C9B-4C6F-85FF-0256BDB46702}" type="slidenum">
              <a:rPr lang="en-US" altLang="en-US"/>
              <a:pPr>
                <a:defRPr/>
              </a:pPr>
              <a:t>‹#›</a:t>
            </a:fld>
            <a:endParaRPr lang="en-US" altLang="en-US">
              <a:latin typeface="+mn-lt"/>
            </a:endParaRPr>
          </a:p>
        </p:txBody>
      </p:sp>
      <p:sp>
        <p:nvSpPr>
          <p:cNvPr id="65543" name="Rectangle 7"/>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Clr>
                <a:srgbClr val="FF0000"/>
              </a:buClr>
              <a:buFontTx/>
              <a:buChar char="•"/>
              <a:defRPr sz="1400" i="0">
                <a:solidFill>
                  <a:srgbClr val="CC6600"/>
                </a:solidFill>
                <a:latin typeface="+mn-lt"/>
                <a:cs typeface="+mn-cs"/>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charset="0"/>
        </a:defRPr>
      </a:lvl2pPr>
      <a:lvl3pPr algn="ctr" rtl="0" eaLnBrk="1" fontAlgn="base" hangingPunct="1">
        <a:spcBef>
          <a:spcPct val="0"/>
        </a:spcBef>
        <a:spcAft>
          <a:spcPct val="0"/>
        </a:spcAft>
        <a:defRPr sz="3600">
          <a:solidFill>
            <a:schemeClr val="tx2"/>
          </a:solidFill>
          <a:latin typeface="Times New Roman" charset="0"/>
        </a:defRPr>
      </a:lvl3pPr>
      <a:lvl4pPr algn="ctr" rtl="0" eaLnBrk="1" fontAlgn="base" hangingPunct="1">
        <a:spcBef>
          <a:spcPct val="0"/>
        </a:spcBef>
        <a:spcAft>
          <a:spcPct val="0"/>
        </a:spcAft>
        <a:defRPr sz="3600">
          <a:solidFill>
            <a:schemeClr val="tx2"/>
          </a:solidFill>
          <a:latin typeface="Times New Roman" charset="0"/>
        </a:defRPr>
      </a:lvl4pPr>
      <a:lvl5pPr algn="ctr" rtl="0" eaLnBrk="1" fontAlgn="base" hangingPunct="1">
        <a:spcBef>
          <a:spcPct val="0"/>
        </a:spcBef>
        <a:spcAft>
          <a:spcPct val="0"/>
        </a:spcAft>
        <a:defRPr sz="3600">
          <a:solidFill>
            <a:schemeClr val="tx2"/>
          </a:solidFill>
          <a:latin typeface="Times New Roman" charset="0"/>
        </a:defRPr>
      </a:lvl5pPr>
      <a:lvl6pPr marL="457200" algn="ctr" rtl="0" eaLnBrk="1" fontAlgn="base" hangingPunct="1">
        <a:spcBef>
          <a:spcPct val="0"/>
        </a:spcBef>
        <a:spcAft>
          <a:spcPct val="0"/>
        </a:spcAft>
        <a:defRPr sz="3600">
          <a:solidFill>
            <a:schemeClr val="tx2"/>
          </a:solidFill>
          <a:latin typeface="Times New Roman" charset="0"/>
        </a:defRPr>
      </a:lvl6pPr>
      <a:lvl7pPr marL="914400" algn="ctr" rtl="0" eaLnBrk="1" fontAlgn="base" hangingPunct="1">
        <a:spcBef>
          <a:spcPct val="0"/>
        </a:spcBef>
        <a:spcAft>
          <a:spcPct val="0"/>
        </a:spcAft>
        <a:defRPr sz="3600">
          <a:solidFill>
            <a:schemeClr val="tx2"/>
          </a:solidFill>
          <a:latin typeface="Times New Roman" charset="0"/>
        </a:defRPr>
      </a:lvl7pPr>
      <a:lvl8pPr marL="1371600" algn="ctr" rtl="0" eaLnBrk="1" fontAlgn="base" hangingPunct="1">
        <a:spcBef>
          <a:spcPct val="0"/>
        </a:spcBef>
        <a:spcAft>
          <a:spcPct val="0"/>
        </a:spcAft>
        <a:defRPr sz="3600">
          <a:solidFill>
            <a:schemeClr val="tx2"/>
          </a:solidFill>
          <a:latin typeface="Times New Roman" charset="0"/>
        </a:defRPr>
      </a:lvl8pPr>
      <a:lvl9pPr marL="1828800" algn="ctr" rtl="0" eaLnBrk="1" fontAlgn="base" hangingPunct="1">
        <a:spcBef>
          <a:spcPct val="0"/>
        </a:spcBef>
        <a:spcAft>
          <a:spcPct val="0"/>
        </a:spcAft>
        <a:defRPr sz="3600">
          <a:solidFill>
            <a:schemeClr val="tx2"/>
          </a:solidFill>
          <a:latin typeface="Times New Roman"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CC00"/>
        </a:buClr>
        <a:buChar char="–"/>
        <a:defRPr sz="2800">
          <a:solidFill>
            <a:srgbClr val="333399"/>
          </a:solidFill>
          <a:latin typeface="+mn-lt"/>
        </a:defRPr>
      </a:lvl2pPr>
      <a:lvl3pPr marL="1143000" indent="-228600" algn="l" rtl="0" eaLnBrk="1" fontAlgn="base" hangingPunct="1">
        <a:spcBef>
          <a:spcPct val="20000"/>
        </a:spcBef>
        <a:spcAft>
          <a:spcPct val="0"/>
        </a:spcAft>
        <a:buClr>
          <a:srgbClr val="3333CC"/>
        </a:buClr>
        <a:buChar char="•"/>
        <a:defRPr sz="2400">
          <a:solidFill>
            <a:srgbClr val="006600"/>
          </a:solidFill>
          <a:latin typeface="+mn-lt"/>
        </a:defRPr>
      </a:lvl3pPr>
      <a:lvl4pPr marL="1600200" indent="-228600" algn="l" rtl="0" eaLnBrk="1" fontAlgn="base" hangingPunct="1">
        <a:spcBef>
          <a:spcPct val="20000"/>
        </a:spcBef>
        <a:spcAft>
          <a:spcPct val="0"/>
        </a:spcAft>
        <a:buClr>
          <a:srgbClr val="3333CC"/>
        </a:buClr>
        <a:buChar char="–"/>
        <a:defRPr sz="2000">
          <a:solidFill>
            <a:schemeClr val="tx1"/>
          </a:solidFill>
          <a:latin typeface="+mn-lt"/>
        </a:defRPr>
      </a:lvl4pPr>
      <a:lvl5pPr marL="2057400" indent="-228600" algn="l" rtl="0" eaLnBrk="1" fontAlgn="base" hangingPunct="1">
        <a:spcBef>
          <a:spcPct val="20000"/>
        </a:spcBef>
        <a:spcAft>
          <a:spcPct val="0"/>
        </a:spcAft>
        <a:buClr>
          <a:srgbClr val="3333CC"/>
        </a:buClr>
        <a:buChar char="»"/>
        <a:defRPr sz="2000">
          <a:solidFill>
            <a:srgbClr val="0000CC"/>
          </a:solidFill>
          <a:latin typeface="+mn-lt"/>
        </a:defRPr>
      </a:lvl5pPr>
      <a:lvl6pPr marL="2514600" indent="-228600" algn="l" rtl="0" eaLnBrk="1" fontAlgn="base" hangingPunct="1">
        <a:spcBef>
          <a:spcPct val="20000"/>
        </a:spcBef>
        <a:spcAft>
          <a:spcPct val="0"/>
        </a:spcAft>
        <a:buClr>
          <a:srgbClr val="3333CC"/>
        </a:buClr>
        <a:buChar char="»"/>
        <a:defRPr sz="2000">
          <a:solidFill>
            <a:srgbClr val="0000CC"/>
          </a:solidFill>
          <a:latin typeface="+mn-lt"/>
        </a:defRPr>
      </a:lvl6pPr>
      <a:lvl7pPr marL="2971800" indent="-228600" algn="l" rtl="0" eaLnBrk="1" fontAlgn="base" hangingPunct="1">
        <a:spcBef>
          <a:spcPct val="20000"/>
        </a:spcBef>
        <a:spcAft>
          <a:spcPct val="0"/>
        </a:spcAft>
        <a:buClr>
          <a:srgbClr val="3333CC"/>
        </a:buClr>
        <a:buChar char="»"/>
        <a:defRPr sz="2000">
          <a:solidFill>
            <a:srgbClr val="0000CC"/>
          </a:solidFill>
          <a:latin typeface="+mn-lt"/>
        </a:defRPr>
      </a:lvl7pPr>
      <a:lvl8pPr marL="3429000" indent="-228600" algn="l" rtl="0" eaLnBrk="1" fontAlgn="base" hangingPunct="1">
        <a:spcBef>
          <a:spcPct val="20000"/>
        </a:spcBef>
        <a:spcAft>
          <a:spcPct val="0"/>
        </a:spcAft>
        <a:buClr>
          <a:srgbClr val="3333CC"/>
        </a:buClr>
        <a:buChar char="»"/>
        <a:defRPr sz="2000">
          <a:solidFill>
            <a:srgbClr val="0000CC"/>
          </a:solidFill>
          <a:latin typeface="+mn-lt"/>
        </a:defRPr>
      </a:lvl8pPr>
      <a:lvl9pPr marL="3886200" indent="-228600" algn="l" rtl="0" eaLnBrk="1" fontAlgn="base" hangingPunct="1">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bayesserver.com/docs/introduction/bayesian-net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98499" y="2130425"/>
            <a:ext cx="8245475" cy="1470025"/>
          </a:xfrm>
        </p:spPr>
        <p:txBody>
          <a:bodyPr/>
          <a:lstStyle/>
          <a:p>
            <a:pPr eaLnBrk="1" hangingPunct="1"/>
            <a:r>
              <a:rPr lang="en-US" altLang="en-US" sz="3200" b="1" dirty="0">
                <a:latin typeface="Consolas" pitchFamily="49" charset="0"/>
                <a:cs typeface="Consolas" pitchFamily="49" charset="0"/>
              </a:rPr>
              <a:t>Structure Learning of Bayesian Networks using Genetic Algorithms</a:t>
            </a:r>
            <a:br>
              <a:rPr lang="en-US" altLang="en-US" b="1" dirty="0">
                <a:latin typeface="Consolas" pitchFamily="49" charset="0"/>
                <a:cs typeface="Consolas" pitchFamily="49" charset="0"/>
              </a:rPr>
            </a:br>
            <a:endParaRPr lang="en-US" altLang="en-US" sz="2400" b="1" i="1" dirty="0">
              <a:solidFill>
                <a:schemeClr val="tx1"/>
              </a:solidFill>
              <a:latin typeface="Consolas" pitchFamily="49" charset="0"/>
              <a:cs typeface="Consolas" pitchFamily="49" charset="0"/>
            </a:endParaRPr>
          </a:p>
        </p:txBody>
      </p:sp>
      <p:sp>
        <p:nvSpPr>
          <p:cNvPr id="2051" name="Rectangle 7"/>
          <p:cNvSpPr>
            <a:spLocks noGrp="1" noChangeArrowheads="1"/>
          </p:cNvSpPr>
          <p:nvPr>
            <p:ph type="subTitle" idx="1"/>
          </p:nvPr>
        </p:nvSpPr>
        <p:spPr>
          <a:xfrm>
            <a:off x="1352550" y="3762374"/>
            <a:ext cx="6515100" cy="2390776"/>
          </a:xfrm>
        </p:spPr>
        <p:txBody>
          <a:bodyPr/>
          <a:lstStyle/>
          <a:p>
            <a:pPr eaLnBrk="1" hangingPunct="1"/>
            <a:r>
              <a:rPr lang="en-US" altLang="en-US" sz="1600" dirty="0">
                <a:latin typeface="Consolas" pitchFamily="49" charset="0"/>
                <a:cs typeface="Consolas" pitchFamily="49" charset="0"/>
              </a:rPr>
              <a:t>Presenters:</a:t>
            </a:r>
          </a:p>
          <a:p>
            <a:pPr eaLnBrk="1" hangingPunct="1"/>
            <a:r>
              <a:rPr lang="en-US" altLang="en-US" sz="1600" dirty="0">
                <a:latin typeface="Consolas" pitchFamily="49" charset="0"/>
                <a:cs typeface="Consolas" pitchFamily="49" charset="0"/>
              </a:rPr>
              <a:t> </a:t>
            </a:r>
          </a:p>
          <a:p>
            <a:pPr eaLnBrk="1" hangingPunct="1"/>
            <a:r>
              <a:rPr lang="en-US" altLang="en-US" sz="1600" dirty="0" err="1">
                <a:latin typeface="Consolas" pitchFamily="49" charset="0"/>
                <a:cs typeface="Consolas" pitchFamily="49" charset="0"/>
              </a:rPr>
              <a:t>Biniam</a:t>
            </a:r>
            <a:r>
              <a:rPr lang="en-US" altLang="en-US" sz="1600" dirty="0">
                <a:latin typeface="Consolas" pitchFamily="49" charset="0"/>
                <a:cs typeface="Consolas" pitchFamily="49" charset="0"/>
              </a:rPr>
              <a:t> T. </a:t>
            </a:r>
            <a:r>
              <a:rPr lang="en-US" altLang="en-US" sz="1600" dirty="0" err="1">
                <a:latin typeface="Consolas" pitchFamily="49" charset="0"/>
                <a:cs typeface="Consolas" pitchFamily="49" charset="0"/>
              </a:rPr>
              <a:t>Gebru</a:t>
            </a:r>
            <a:endParaRPr lang="en-US" altLang="en-US" sz="1600" dirty="0">
              <a:latin typeface="Consolas" pitchFamily="49" charset="0"/>
              <a:cs typeface="Consolas" pitchFamily="49" charset="0"/>
            </a:endParaRPr>
          </a:p>
          <a:p>
            <a:pPr eaLnBrk="1" hangingPunct="1"/>
            <a:r>
              <a:rPr lang="en-US" altLang="en-US" sz="1600" dirty="0" err="1">
                <a:latin typeface="Consolas" pitchFamily="49" charset="0"/>
                <a:cs typeface="Consolas" pitchFamily="49" charset="0"/>
              </a:rPr>
              <a:t>Mrinmoy</a:t>
            </a:r>
            <a:r>
              <a:rPr lang="en-US" altLang="en-US" sz="1600" dirty="0">
                <a:latin typeface="Consolas" pitchFamily="49" charset="0"/>
                <a:cs typeface="Consolas" pitchFamily="49" charset="0"/>
              </a:rPr>
              <a:t> Sarkar</a:t>
            </a:r>
          </a:p>
          <a:p>
            <a:pPr eaLnBrk="1" hangingPunct="1"/>
            <a:endParaRPr lang="en-US" altLang="en-US" sz="1600" dirty="0">
              <a:latin typeface="Consolas" pitchFamily="49" charset="0"/>
              <a:cs typeface="Consolas" pitchFamily="49" charset="0"/>
            </a:endParaRPr>
          </a:p>
          <a:p>
            <a:pPr eaLnBrk="1" hangingPunct="1"/>
            <a:r>
              <a:rPr lang="en-US" altLang="en-US" sz="1600" dirty="0">
                <a:latin typeface="Consolas" pitchFamily="49" charset="0"/>
                <a:cs typeface="Consolas" pitchFamily="49" charset="0"/>
              </a:rPr>
              <a:t>Advisor: Dr. </a:t>
            </a:r>
            <a:r>
              <a:rPr lang="en-US" altLang="en-US" sz="1600" dirty="0" err="1">
                <a:latin typeface="Consolas" pitchFamily="49" charset="0"/>
                <a:cs typeface="Consolas" pitchFamily="49" charset="0"/>
              </a:rPr>
              <a:t>Abdollah</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Homaifar</a:t>
            </a:r>
            <a:endParaRPr lang="en-US" altLang="en-US" sz="1600" dirty="0">
              <a:latin typeface="Consolas" pitchFamily="49" charset="0"/>
              <a:cs typeface="Consolas" pitchFamily="49" charset="0"/>
            </a:endParaRPr>
          </a:p>
          <a:p>
            <a:pPr eaLnBrk="1" hangingPunct="1"/>
            <a:endParaRPr lang="en-US" altLang="en-US" sz="1600" dirty="0">
              <a:latin typeface="Consolas" pitchFamily="49" charset="0"/>
              <a:cs typeface="Consolas" pitchFamily="49" charset="0"/>
            </a:endParaRPr>
          </a:p>
          <a:p>
            <a:pPr eaLnBrk="1" hangingPunct="1"/>
            <a:r>
              <a:rPr lang="en-US" altLang="en-US" sz="1600" dirty="0">
                <a:latin typeface="Consolas" pitchFamily="49" charset="0"/>
                <a:cs typeface="Consolas" pitchFamily="49" charset="0"/>
              </a:rPr>
              <a:t>Spring, 2017</a:t>
            </a:r>
          </a:p>
        </p:txBody>
      </p:sp>
      <p:sp>
        <p:nvSpPr>
          <p:cNvPr id="2" name="AutoShape 2" descr="Image result for smiley f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b="1" dirty="0">
                <a:latin typeface="Bell MT" pitchFamily="18" charset="0"/>
              </a:rPr>
              <a:t>Part II – Structure Learning (SL)</a:t>
            </a:r>
          </a:p>
        </p:txBody>
      </p:sp>
      <p:sp>
        <p:nvSpPr>
          <p:cNvPr id="3" name="Content Placeholder 2"/>
          <p:cNvSpPr>
            <a:spLocks noGrp="1"/>
          </p:cNvSpPr>
          <p:nvPr>
            <p:ph idx="1"/>
          </p:nvPr>
        </p:nvSpPr>
        <p:spPr>
          <a:xfrm>
            <a:off x="276225" y="1362075"/>
            <a:ext cx="8324850" cy="4995863"/>
          </a:xfrm>
        </p:spPr>
        <p:txBody>
          <a:bodyPr/>
          <a:lstStyle/>
          <a:p>
            <a:pPr marL="1314450">
              <a:buFont typeface="Wingdings" panose="05000000000000000000" pitchFamily="2" charset="2"/>
              <a:buChar char="§"/>
            </a:pPr>
            <a:endParaRPr lang="en-US" altLang="en-US" sz="1400" i="1" dirty="0">
              <a:latin typeface="Bell MT" panose="02020503060305020303" pitchFamily="18" charset="0"/>
            </a:endParaRPr>
          </a:p>
          <a:p>
            <a:pPr marL="1374775" indent="0">
              <a:buFontTx/>
              <a:buNone/>
              <a:defRPr/>
            </a:pPr>
            <a:endParaRPr lang="en-US" sz="1600" dirty="0"/>
          </a:p>
        </p:txBody>
      </p:sp>
      <p:sp>
        <p:nvSpPr>
          <p:cNvPr id="4" name="Slide Number Placeholder 3"/>
          <p:cNvSpPr>
            <a:spLocks noGrp="1"/>
          </p:cNvSpPr>
          <p:nvPr>
            <p:ph type="sldNum" sz="quarter" idx="11"/>
          </p:nvPr>
        </p:nvSpPr>
        <p:spPr/>
        <p:txBody>
          <a:bodyPr/>
          <a:lstStyle/>
          <a:p>
            <a:pPr>
              <a:defRPr/>
            </a:pPr>
            <a:fld id="{E8B79A2C-A2E7-4586-9203-46C79A2085CB}" type="slidenum">
              <a:rPr lang="en-US" altLang="en-US" smtClean="0"/>
              <a:pPr>
                <a:defRPr/>
              </a:pPr>
              <a:t>10</a:t>
            </a:fld>
            <a:endParaRPr lang="en-US" altLang="en-US">
              <a:latin typeface="+mn-lt"/>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B1E3908-E14B-47BD-84B5-78C1BDB84B44}"/>
                  </a:ext>
                </a:extLst>
              </p:cNvPr>
              <p:cNvSpPr/>
              <p:nvPr/>
            </p:nvSpPr>
            <p:spPr>
              <a:xfrm>
                <a:off x="542924" y="1362075"/>
                <a:ext cx="6528928" cy="1425070"/>
              </a:xfrm>
              <a:prstGeom prst="rect">
                <a:avLst/>
              </a:prstGeom>
            </p:spPr>
            <p:txBody>
              <a:bodyPr wrap="square">
                <a:spAutoFit/>
              </a:bodyPr>
              <a:lstStyle/>
              <a:p>
                <a:r>
                  <a:rPr lang="en-US" sz="1600" i="0" dirty="0">
                    <a:solidFill>
                      <a:schemeClr val="tx1"/>
                    </a:solidFill>
                    <a:latin typeface="Bell MT" panose="02020503060305020303" pitchFamily="18" charset="0"/>
                  </a:rPr>
                  <a:t>The number of possible network structure for n node of a Bayesian network can be found by using the following formula:</a:t>
                </a:r>
              </a:p>
              <a:p>
                <a:pPr lvl="2"/>
                <a14:m>
                  <m:oMathPara xmlns:m="http://schemas.openxmlformats.org/officeDocument/2006/math">
                    <m:oMathParaPr>
                      <m:jc m:val="centerGroup"/>
                    </m:oMathParaPr>
                    <m:oMath xmlns:m="http://schemas.openxmlformats.org/officeDocument/2006/math">
                      <m:r>
                        <a:rPr lang="en-US">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𝑛</m:t>
                          </m:r>
                        </m:e>
                      </m:d>
                      <m:r>
                        <a:rPr lang="en-US">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−1</m:t>
                                  </m:r>
                                </m:e>
                              </m:d>
                            </m:e>
                            <m:sup>
                              <m: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+1</m:t>
                              </m:r>
                            </m:sup>
                          </m:sSup>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num>
                            <m:den>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𝑖</m:t>
                                  </m:r>
                                </m:e>
                              </m:d>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den>
                          </m:f>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2</m:t>
                              </m:r>
                            </m:e>
                            <m:sup>
                              <m:r>
                                <a:rPr lang="en-US">
                                  <a:solidFill>
                                    <a:schemeClr val="tx1"/>
                                  </a:solidFill>
                                  <a:latin typeface="Cambria Math" panose="02040503050406030204" pitchFamily="18" charset="0"/>
                                </a:rPr>
                                <m:t>𝑖</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𝑖</m:t>
                                  </m:r>
                                </m:e>
                              </m:d>
                            </m:sup>
                          </m:sSup>
                          <m:r>
                            <a:rPr lang="en-US">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−1)</m:t>
                          </m:r>
                        </m:e>
                      </m:nary>
                    </m:oMath>
                  </m:oMathPara>
                </a14:m>
                <a:endParaRPr lang="en-US" dirty="0">
                  <a:solidFill>
                    <a:schemeClr val="tx1"/>
                  </a:solidFill>
                </a:endParaRPr>
              </a:p>
            </p:txBody>
          </p:sp>
        </mc:Choice>
        <mc:Fallback xmlns="">
          <p:sp>
            <p:nvSpPr>
              <p:cNvPr id="2" name="Rectangle 1">
                <a:extLst>
                  <a:ext uri="{FF2B5EF4-FFF2-40B4-BE49-F238E27FC236}">
                    <a16:creationId xmlns:a16="http://schemas.microsoft.com/office/drawing/2014/main" id="{5B1E3908-E14B-47BD-84B5-78C1BDB84B44}"/>
                  </a:ext>
                </a:extLst>
              </p:cNvPr>
              <p:cNvSpPr>
                <a:spLocks noRot="1" noChangeAspect="1" noMove="1" noResize="1" noEditPoints="1" noAdjustHandles="1" noChangeArrowheads="1" noChangeShapeType="1" noTextEdit="1"/>
              </p:cNvSpPr>
              <p:nvPr/>
            </p:nvSpPr>
            <p:spPr>
              <a:xfrm>
                <a:off x="542924" y="1362075"/>
                <a:ext cx="6528928" cy="1425070"/>
              </a:xfrm>
              <a:prstGeom prst="rect">
                <a:avLst/>
              </a:prstGeom>
              <a:blipFill>
                <a:blip r:embed="rId2"/>
                <a:stretch>
                  <a:fillRect l="-467" t="-128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1AACDF9-FA13-4CC2-A3CA-8193A5D1FC3E}"/>
              </a:ext>
            </a:extLst>
          </p:cNvPr>
          <p:cNvPicPr>
            <a:picLocks noChangeAspect="1"/>
          </p:cNvPicPr>
          <p:nvPr/>
        </p:nvPicPr>
        <p:blipFill>
          <a:blip r:embed="rId3"/>
          <a:stretch>
            <a:fillRect/>
          </a:stretch>
        </p:blipFill>
        <p:spPr>
          <a:xfrm>
            <a:off x="4728320" y="2548454"/>
            <a:ext cx="4206744" cy="2947471"/>
          </a:xfrm>
          <a:prstGeom prst="rect">
            <a:avLst/>
          </a:prstGeom>
        </p:spPr>
      </p:pic>
      <p:sp>
        <p:nvSpPr>
          <p:cNvPr id="5" name="Rectangle 4">
            <a:extLst>
              <a:ext uri="{FF2B5EF4-FFF2-40B4-BE49-F238E27FC236}">
                <a16:creationId xmlns:a16="http://schemas.microsoft.com/office/drawing/2014/main" id="{EC0DC2B3-F9EB-4469-8855-91E043BD9543}"/>
              </a:ext>
            </a:extLst>
          </p:cNvPr>
          <p:cNvSpPr/>
          <p:nvPr/>
        </p:nvSpPr>
        <p:spPr>
          <a:xfrm>
            <a:off x="4785852" y="5538787"/>
            <a:ext cx="4572000" cy="584775"/>
          </a:xfrm>
          <a:prstGeom prst="rect">
            <a:avLst/>
          </a:prstGeom>
        </p:spPr>
        <p:txBody>
          <a:bodyPr>
            <a:spAutoFit/>
          </a:bodyPr>
          <a:lstStyle/>
          <a:p>
            <a:r>
              <a:rPr lang="en-US" sz="1600" i="0" dirty="0">
                <a:latin typeface="Bell MT" panose="02020503060305020303" pitchFamily="18" charset="0"/>
              </a:rPr>
              <a:t>The no. of different DAGs that can be generated for a given no. of nodes</a:t>
            </a:r>
          </a:p>
        </p:txBody>
      </p:sp>
      <p:sp>
        <p:nvSpPr>
          <p:cNvPr id="7" name="TextBox 6">
            <a:extLst>
              <a:ext uri="{FF2B5EF4-FFF2-40B4-BE49-F238E27FC236}">
                <a16:creationId xmlns:a16="http://schemas.microsoft.com/office/drawing/2014/main" id="{2A6A1C35-8A7B-4B85-807D-4A39E8E664CE}"/>
              </a:ext>
            </a:extLst>
          </p:cNvPr>
          <p:cNvSpPr txBox="1"/>
          <p:nvPr/>
        </p:nvSpPr>
        <p:spPr>
          <a:xfrm>
            <a:off x="685799" y="3200400"/>
            <a:ext cx="3989440" cy="2062103"/>
          </a:xfrm>
          <a:prstGeom prst="rect">
            <a:avLst/>
          </a:prstGeom>
          <a:noFill/>
        </p:spPr>
        <p:txBody>
          <a:bodyPr wrap="square" rtlCol="0">
            <a:spAutoFit/>
          </a:bodyPr>
          <a:lstStyle/>
          <a:p>
            <a:r>
              <a:rPr lang="en-US" sz="1600" b="1" i="0" dirty="0">
                <a:latin typeface="Bell MT" panose="02020503060305020303" pitchFamily="18" charset="0"/>
              </a:rPr>
              <a:t>Challenges:</a:t>
            </a:r>
          </a:p>
          <a:p>
            <a:pPr marL="742950" lvl="1" indent="-285750">
              <a:buFont typeface="Arial" panose="020B0604020202020204" pitchFamily="34" charset="0"/>
              <a:buChar char="•"/>
            </a:pPr>
            <a:r>
              <a:rPr lang="en-US" sz="1600" i="0" dirty="0">
                <a:latin typeface="Bell MT" panose="02020503060305020303" pitchFamily="18" charset="0"/>
              </a:rPr>
              <a:t>The space of all Bayesian network structures is extremely large.</a:t>
            </a:r>
          </a:p>
          <a:p>
            <a:pPr marL="742950" lvl="1" indent="-285750">
              <a:buFont typeface="Arial" panose="020B0604020202020204" pitchFamily="34" charset="0"/>
              <a:buChar char="•"/>
            </a:pPr>
            <a:r>
              <a:rPr lang="en-US" sz="1600" i="0" dirty="0">
                <a:latin typeface="Bell MT" panose="02020503060305020303" pitchFamily="18" charset="0"/>
              </a:rPr>
              <a:t>when searching through the network structures, we may end up with several equally good candidate structures.</a:t>
            </a:r>
            <a:endParaRPr lang="en-US" sz="1600" b="1" i="0" dirty="0">
              <a:latin typeface="Bell MT" panose="02020503060305020303" pitchFamily="18" charset="0"/>
            </a:endParaRPr>
          </a:p>
          <a:p>
            <a:pPr marL="742950" lvl="1" indent="-285750">
              <a:buFont typeface="Arial" panose="020B0604020202020204" pitchFamily="34" charset="0"/>
              <a:buChar char="•"/>
            </a:pPr>
            <a:endParaRPr lang="en-US" sz="1600" b="1" i="0"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II – SL…</a:t>
            </a:r>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11</a:t>
            </a:fld>
            <a:endParaRPr lang="en-US" altLang="en-US">
              <a:latin typeface="+mn-lt"/>
            </a:endParaRPr>
          </a:p>
        </p:txBody>
      </p:sp>
      <p:sp>
        <p:nvSpPr>
          <p:cNvPr id="5" name="Content Placeholder 4"/>
          <p:cNvSpPr>
            <a:spLocks noGrp="1"/>
          </p:cNvSpPr>
          <p:nvPr>
            <p:ph idx="1"/>
          </p:nvPr>
        </p:nvSpPr>
        <p:spPr/>
        <p:txBody>
          <a:bodyPr/>
          <a:lstStyle/>
          <a:p>
            <a:pPr marL="0" indent="0">
              <a:buNone/>
            </a:pPr>
            <a:r>
              <a:rPr lang="en-US" sz="2000" b="1" dirty="0">
                <a:latin typeface="Bell MT" panose="02020503060305020303" pitchFamily="18" charset="0"/>
              </a:rPr>
              <a:t>General procedure in Structure Learning:</a:t>
            </a:r>
          </a:p>
          <a:p>
            <a:pPr lvl="1">
              <a:buFont typeface="+mj-lt"/>
              <a:buAutoNum type="arabicPeriod"/>
            </a:pPr>
            <a:r>
              <a:rPr lang="en-US" sz="1600" b="1" dirty="0">
                <a:latin typeface="Bell MT" panose="02020503060305020303" pitchFamily="18" charset="0"/>
              </a:rPr>
              <a:t>Constraint-based</a:t>
            </a:r>
          </a:p>
          <a:p>
            <a:pPr lvl="1">
              <a:buFont typeface="+mj-lt"/>
              <a:buAutoNum type="arabicPeriod"/>
            </a:pPr>
            <a:r>
              <a:rPr lang="en-US" sz="1600" b="1" dirty="0">
                <a:latin typeface="Bell MT" panose="02020503060305020303" pitchFamily="18" charset="0"/>
              </a:rPr>
              <a:t>Score-based</a:t>
            </a:r>
          </a:p>
        </p:txBody>
      </p:sp>
    </p:spTree>
    <p:extLst>
      <p:ext uri="{BB962C8B-B14F-4D97-AF65-F5344CB8AC3E}">
        <p14:creationId xmlns:p14="http://schemas.microsoft.com/office/powerpoint/2010/main" val="390093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61F5-2EFA-4C5E-8DD5-E2439BA38B39}"/>
              </a:ext>
            </a:extLst>
          </p:cNvPr>
          <p:cNvSpPr>
            <a:spLocks noGrp="1"/>
          </p:cNvSpPr>
          <p:nvPr>
            <p:ph type="title"/>
          </p:nvPr>
        </p:nvSpPr>
        <p:spPr/>
        <p:txBody>
          <a:bodyPr/>
          <a:lstStyle/>
          <a:p>
            <a:r>
              <a:rPr lang="en-US" dirty="0"/>
              <a:t>Score-based Structure learning</a:t>
            </a:r>
          </a:p>
        </p:txBody>
      </p:sp>
      <p:sp>
        <p:nvSpPr>
          <p:cNvPr id="3" name="Content Placeholder 2">
            <a:extLst>
              <a:ext uri="{FF2B5EF4-FFF2-40B4-BE49-F238E27FC236}">
                <a16:creationId xmlns:a16="http://schemas.microsoft.com/office/drawing/2014/main" id="{35055A21-5F7A-46D9-9EDA-CE62F3CD9298}"/>
              </a:ext>
            </a:extLst>
          </p:cNvPr>
          <p:cNvSpPr>
            <a:spLocks noGrp="1"/>
          </p:cNvSpPr>
          <p:nvPr>
            <p:ph idx="1"/>
          </p:nvPr>
        </p:nvSpPr>
        <p:spPr/>
        <p:txBody>
          <a:bodyPr/>
          <a:lstStyle/>
          <a:p>
            <a:pPr marL="0" indent="0">
              <a:buNone/>
            </a:pPr>
            <a:r>
              <a:rPr lang="en-US" sz="2400" dirty="0"/>
              <a:t>There are two component of score based learning:</a:t>
            </a:r>
          </a:p>
          <a:p>
            <a:pPr marL="514350" indent="-514350">
              <a:buFont typeface="+mj-lt"/>
              <a:buAutoNum type="arabicPeriod"/>
            </a:pPr>
            <a:r>
              <a:rPr lang="en-US" sz="2400" dirty="0"/>
              <a:t>a score function</a:t>
            </a:r>
          </a:p>
          <a:p>
            <a:pPr marL="514350" indent="-514350">
              <a:buFont typeface="+mj-lt"/>
              <a:buAutoNum type="arabicPeriod"/>
            </a:pPr>
            <a:r>
              <a:rPr lang="en-US" sz="2400" dirty="0"/>
              <a:t>a search procedure</a:t>
            </a:r>
          </a:p>
          <a:p>
            <a:pPr marL="0" indent="0">
              <a:buNone/>
            </a:pPr>
            <a:endParaRPr lang="en-US" dirty="0"/>
          </a:p>
          <a:p>
            <a:pPr marL="0" indent="0">
              <a:buNone/>
            </a:pPr>
            <a:r>
              <a:rPr lang="en-US" sz="2400" dirty="0"/>
              <a:t>Property of a score function:</a:t>
            </a:r>
          </a:p>
          <a:p>
            <a:r>
              <a:rPr lang="en-US" sz="2400" dirty="0"/>
              <a:t>It should balance the accuracy of a structure with the complexity of the structure.</a:t>
            </a:r>
          </a:p>
          <a:p>
            <a:r>
              <a:rPr lang="en-US" sz="2400" dirty="0"/>
              <a:t>It should be computationally tractable to evaluate.</a:t>
            </a:r>
          </a:p>
        </p:txBody>
      </p:sp>
      <p:sp>
        <p:nvSpPr>
          <p:cNvPr id="4" name="Slide Number Placeholder 3">
            <a:extLst>
              <a:ext uri="{FF2B5EF4-FFF2-40B4-BE49-F238E27FC236}">
                <a16:creationId xmlns:a16="http://schemas.microsoft.com/office/drawing/2014/main" id="{9E88A515-48E5-46A9-9B8A-FDC08E71047A}"/>
              </a:ext>
            </a:extLst>
          </p:cNvPr>
          <p:cNvSpPr>
            <a:spLocks noGrp="1"/>
          </p:cNvSpPr>
          <p:nvPr>
            <p:ph type="sldNum" sz="quarter" idx="11"/>
          </p:nvPr>
        </p:nvSpPr>
        <p:spPr/>
        <p:txBody>
          <a:bodyPr/>
          <a:lstStyle/>
          <a:p>
            <a:pPr>
              <a:defRPr/>
            </a:pPr>
            <a:fld id="{424C2B84-F6F2-4FF6-905F-F77E7FEE5A62}" type="slidenum">
              <a:rPr lang="en-US" altLang="en-US" smtClean="0"/>
              <a:pPr>
                <a:defRPr/>
              </a:pPr>
              <a:t>12</a:t>
            </a:fld>
            <a:endParaRPr lang="en-US" altLang="en-US">
              <a:latin typeface="+mn-lt"/>
            </a:endParaRPr>
          </a:p>
        </p:txBody>
      </p:sp>
    </p:spTree>
    <p:extLst>
      <p:ext uri="{BB962C8B-B14F-4D97-AF65-F5344CB8AC3E}">
        <p14:creationId xmlns:p14="http://schemas.microsoft.com/office/powerpoint/2010/main" val="337456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92E-5FCA-4F62-8572-5E3C3641FBCF}"/>
              </a:ext>
            </a:extLst>
          </p:cNvPr>
          <p:cNvSpPr>
            <a:spLocks noGrp="1"/>
          </p:cNvSpPr>
          <p:nvPr>
            <p:ph type="title"/>
          </p:nvPr>
        </p:nvSpPr>
        <p:spPr/>
        <p:txBody>
          <a:bodyPr/>
          <a:lstStyle/>
          <a:p>
            <a:r>
              <a:rPr lang="en-US" dirty="0"/>
              <a:t>Score Function</a:t>
            </a:r>
          </a:p>
        </p:txBody>
      </p:sp>
      <p:sp>
        <p:nvSpPr>
          <p:cNvPr id="3" name="Content Placeholder 2">
            <a:extLst>
              <a:ext uri="{FF2B5EF4-FFF2-40B4-BE49-F238E27FC236}">
                <a16:creationId xmlns:a16="http://schemas.microsoft.com/office/drawing/2014/main" id="{A82D2700-CEFE-4FAC-9AE6-A978C550F3B6}"/>
              </a:ext>
            </a:extLst>
          </p:cNvPr>
          <p:cNvSpPr>
            <a:spLocks noGrp="1"/>
          </p:cNvSpPr>
          <p:nvPr>
            <p:ph idx="1"/>
          </p:nvPr>
        </p:nvSpPr>
        <p:spPr/>
        <p:txBody>
          <a:bodyPr/>
          <a:lstStyle/>
          <a:p>
            <a:pPr marL="0" indent="0">
              <a:buNone/>
            </a:pPr>
            <a:r>
              <a:rPr lang="en-US" sz="2400" dirty="0"/>
              <a:t>The Bayesian Information Criterion(BIC):</a:t>
            </a:r>
          </a:p>
          <a:p>
            <a:pPr marL="0" indent="0">
              <a:buNone/>
            </a:pPr>
            <a:endParaRPr lang="en-US" b="1" dirty="0"/>
          </a:p>
          <a:p>
            <a:pPr marL="0" indent="0">
              <a:buNone/>
            </a:pPr>
            <a:r>
              <a:rPr lang="en-US" sz="2400" dirty="0"/>
              <a:t>If we furthermore assume that the cases are independent given the model, then</a:t>
            </a:r>
          </a:p>
          <a:p>
            <a:pPr marL="0" indent="0">
              <a:buNone/>
            </a:pPr>
            <a:endParaRPr lang="en-US" dirty="0"/>
          </a:p>
          <a:p>
            <a:pPr marL="0" indent="0">
              <a:buNone/>
            </a:pPr>
            <a:endParaRPr lang="en-US" dirty="0"/>
          </a:p>
          <a:p>
            <a:pPr marL="0" indent="0">
              <a:buNone/>
            </a:pPr>
            <a:r>
              <a:rPr lang="en-US" sz="2400" dirty="0"/>
              <a:t>The calculation of the BIC score can be reduced to a counting problem:</a:t>
            </a:r>
          </a:p>
          <a:p>
            <a:pPr marL="0" indent="0">
              <a:buNone/>
            </a:pPr>
            <a:endParaRPr lang="en-US" dirty="0"/>
          </a:p>
          <a:p>
            <a:pPr marL="0" indent="0">
              <a:buNone/>
            </a:pPr>
            <a:endParaRPr lang="en-US" b="1" dirty="0"/>
          </a:p>
        </p:txBody>
      </p:sp>
      <p:sp>
        <p:nvSpPr>
          <p:cNvPr id="4" name="Slide Number Placeholder 3">
            <a:extLst>
              <a:ext uri="{FF2B5EF4-FFF2-40B4-BE49-F238E27FC236}">
                <a16:creationId xmlns:a16="http://schemas.microsoft.com/office/drawing/2014/main" id="{827C25CD-6E13-4F13-B596-9F44CF2634C0}"/>
              </a:ext>
            </a:extLst>
          </p:cNvPr>
          <p:cNvSpPr>
            <a:spLocks noGrp="1"/>
          </p:cNvSpPr>
          <p:nvPr>
            <p:ph type="sldNum" sz="quarter" idx="11"/>
          </p:nvPr>
        </p:nvSpPr>
        <p:spPr/>
        <p:txBody>
          <a:bodyPr/>
          <a:lstStyle/>
          <a:p>
            <a:pPr>
              <a:defRPr/>
            </a:pPr>
            <a:fld id="{424C2B84-F6F2-4FF6-905F-F77E7FEE5A62}" type="slidenum">
              <a:rPr lang="en-US" altLang="en-US" smtClean="0"/>
              <a:pPr>
                <a:defRPr/>
              </a:pPr>
              <a:t>13</a:t>
            </a:fld>
            <a:endParaRPr lang="en-US" altLang="en-US">
              <a:latin typeface="+mn-lt"/>
            </a:endParaRPr>
          </a:p>
        </p:txBody>
      </p:sp>
      <p:pic>
        <p:nvPicPr>
          <p:cNvPr id="5" name="Picture 4">
            <a:extLst>
              <a:ext uri="{FF2B5EF4-FFF2-40B4-BE49-F238E27FC236}">
                <a16:creationId xmlns:a16="http://schemas.microsoft.com/office/drawing/2014/main" id="{105A9F30-407A-4D7F-AA31-FEAEB435ED92}"/>
              </a:ext>
            </a:extLst>
          </p:cNvPr>
          <p:cNvPicPr>
            <a:picLocks noChangeAspect="1"/>
          </p:cNvPicPr>
          <p:nvPr/>
        </p:nvPicPr>
        <p:blipFill>
          <a:blip r:embed="rId2"/>
          <a:stretch>
            <a:fillRect/>
          </a:stretch>
        </p:blipFill>
        <p:spPr>
          <a:xfrm>
            <a:off x="2420882" y="1961153"/>
            <a:ext cx="4822354" cy="603556"/>
          </a:xfrm>
          <a:prstGeom prst="rect">
            <a:avLst/>
          </a:prstGeom>
        </p:spPr>
      </p:pic>
      <p:pic>
        <p:nvPicPr>
          <p:cNvPr id="6" name="Picture 5">
            <a:extLst>
              <a:ext uri="{FF2B5EF4-FFF2-40B4-BE49-F238E27FC236}">
                <a16:creationId xmlns:a16="http://schemas.microsoft.com/office/drawing/2014/main" id="{96426F96-4FB7-4FCD-9879-418D3BBCE20A}"/>
              </a:ext>
            </a:extLst>
          </p:cNvPr>
          <p:cNvPicPr>
            <a:picLocks noChangeAspect="1"/>
          </p:cNvPicPr>
          <p:nvPr/>
        </p:nvPicPr>
        <p:blipFill>
          <a:blip r:embed="rId3"/>
          <a:stretch>
            <a:fillRect/>
          </a:stretch>
        </p:blipFill>
        <p:spPr>
          <a:xfrm>
            <a:off x="2328959" y="3154262"/>
            <a:ext cx="5566130" cy="932769"/>
          </a:xfrm>
          <a:prstGeom prst="rect">
            <a:avLst/>
          </a:prstGeom>
        </p:spPr>
      </p:pic>
      <p:pic>
        <p:nvPicPr>
          <p:cNvPr id="7" name="Picture 6">
            <a:extLst>
              <a:ext uri="{FF2B5EF4-FFF2-40B4-BE49-F238E27FC236}">
                <a16:creationId xmlns:a16="http://schemas.microsoft.com/office/drawing/2014/main" id="{92CD87EC-32F5-48D1-9B60-5F0A302F0E31}"/>
              </a:ext>
            </a:extLst>
          </p:cNvPr>
          <p:cNvPicPr>
            <a:picLocks noChangeAspect="1"/>
          </p:cNvPicPr>
          <p:nvPr/>
        </p:nvPicPr>
        <p:blipFill>
          <a:blip r:embed="rId4"/>
          <a:stretch>
            <a:fillRect/>
          </a:stretch>
        </p:blipFill>
        <p:spPr>
          <a:xfrm>
            <a:off x="2038621" y="4876189"/>
            <a:ext cx="6274869" cy="890177"/>
          </a:xfrm>
          <a:prstGeom prst="rect">
            <a:avLst/>
          </a:prstGeom>
        </p:spPr>
      </p:pic>
      <p:sp>
        <p:nvSpPr>
          <p:cNvPr id="8" name="TextBox 7">
            <a:extLst>
              <a:ext uri="{FF2B5EF4-FFF2-40B4-BE49-F238E27FC236}">
                <a16:creationId xmlns:a16="http://schemas.microsoft.com/office/drawing/2014/main" id="{1B1F1A34-97BF-4E2D-92CE-54B072052B8E}"/>
              </a:ext>
            </a:extLst>
          </p:cNvPr>
          <p:cNvSpPr txBox="1"/>
          <p:nvPr/>
        </p:nvSpPr>
        <p:spPr>
          <a:xfrm>
            <a:off x="304800" y="5692179"/>
            <a:ext cx="8153400" cy="830997"/>
          </a:xfrm>
          <a:prstGeom prst="rect">
            <a:avLst/>
          </a:prstGeom>
          <a:noFill/>
        </p:spPr>
        <p:txBody>
          <a:bodyPr wrap="square" rtlCol="0">
            <a:spAutoFit/>
          </a:bodyPr>
          <a:lstStyle/>
          <a:p>
            <a:pPr defTabSz="457200" fontAlgn="auto">
              <a:spcBef>
                <a:spcPts val="0"/>
              </a:spcBef>
              <a:spcAft>
                <a:spcPts val="0"/>
              </a:spcAft>
            </a:pPr>
            <a:r>
              <a:rPr lang="en-US" sz="1600" i="0" dirty="0">
                <a:solidFill>
                  <a:prstClr val="black"/>
                </a:solidFill>
                <a:latin typeface="Tw Cen MT" panose="020B0602020104020603"/>
                <a:cs typeface="+mn-cs"/>
              </a:rPr>
              <a:t>Where, </a:t>
            </a:r>
            <a:r>
              <a:rPr lang="en-US" sz="1600" i="0" dirty="0" err="1">
                <a:solidFill>
                  <a:prstClr val="black"/>
                </a:solidFill>
                <a:latin typeface="Tw Cen MT" panose="020B0602020104020603"/>
                <a:cs typeface="+mn-cs"/>
              </a:rPr>
              <a:t>N</a:t>
            </a:r>
            <a:r>
              <a:rPr lang="en-US" sz="1600" i="0" baseline="-25000" dirty="0" err="1">
                <a:solidFill>
                  <a:prstClr val="black"/>
                </a:solidFill>
                <a:latin typeface="Tw Cen MT" panose="020B0602020104020603"/>
                <a:cs typeface="+mn-cs"/>
              </a:rPr>
              <a:t>ijk</a:t>
            </a:r>
            <a:r>
              <a:rPr lang="en-US" sz="1600" i="0" dirty="0">
                <a:solidFill>
                  <a:prstClr val="black"/>
                </a:solidFill>
                <a:latin typeface="Tw Cen MT" panose="020B0602020104020603"/>
                <a:cs typeface="+mn-cs"/>
              </a:rPr>
              <a:t> denotes the number of cases in the database with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its kth configuration and pa(X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the </a:t>
            </a:r>
            <a:r>
              <a:rPr lang="en-US" sz="1600" i="0" dirty="0" err="1">
                <a:solidFill>
                  <a:prstClr val="black"/>
                </a:solidFill>
                <a:latin typeface="Tw Cen MT" panose="020B0602020104020603"/>
                <a:cs typeface="+mn-cs"/>
              </a:rPr>
              <a:t>jth</a:t>
            </a:r>
            <a:r>
              <a:rPr lang="en-US" sz="1600" i="0" dirty="0">
                <a:solidFill>
                  <a:prstClr val="black"/>
                </a:solidFill>
                <a:latin typeface="Tw Cen MT" panose="020B0602020104020603"/>
                <a:cs typeface="+mn-cs"/>
              </a:rPr>
              <a:t> configuration, </a:t>
            </a:r>
            <a:r>
              <a:rPr lang="en-US" sz="1600" i="0" dirty="0" err="1">
                <a:solidFill>
                  <a:prstClr val="black"/>
                </a:solidFill>
                <a:latin typeface="Tw Cen MT" panose="020B0602020104020603"/>
                <a:cs typeface="+mn-cs"/>
              </a:rPr>
              <a:t>r</a:t>
            </a:r>
            <a:r>
              <a:rPr lang="en-US" sz="1600" i="0" baseline="-25000" dirty="0" err="1">
                <a:solidFill>
                  <a:prstClr val="black"/>
                </a:solidFill>
                <a:latin typeface="Tw Cen MT" panose="020B0602020104020603"/>
                <a:cs typeface="+mn-cs"/>
              </a:rPr>
              <a:t>i</a:t>
            </a:r>
            <a:r>
              <a:rPr lang="en-US" sz="1600" i="0" dirty="0">
                <a:solidFill>
                  <a:prstClr val="black"/>
                </a:solidFill>
                <a:latin typeface="Tw Cen MT" panose="020B0602020104020603"/>
                <a:cs typeface="+mn-cs"/>
              </a:rPr>
              <a:t> denote the number of states for variable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q</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denote the number of configurations over the parents for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S (if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does not have any parents then q</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 1)</a:t>
            </a:r>
          </a:p>
        </p:txBody>
      </p:sp>
    </p:spTree>
    <p:extLst>
      <p:ext uri="{BB962C8B-B14F-4D97-AF65-F5344CB8AC3E}">
        <p14:creationId xmlns:p14="http://schemas.microsoft.com/office/powerpoint/2010/main" val="170038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80FE-BD43-40CB-BCA3-C8720AEB82A3}"/>
              </a:ext>
            </a:extLst>
          </p:cNvPr>
          <p:cNvSpPr>
            <a:spLocks noGrp="1"/>
          </p:cNvSpPr>
          <p:nvPr>
            <p:ph type="title"/>
          </p:nvPr>
        </p:nvSpPr>
        <p:spPr>
          <a:xfrm>
            <a:off x="685800" y="350416"/>
            <a:ext cx="7772400" cy="742950"/>
          </a:xfrm>
        </p:spPr>
        <p:txBody>
          <a:bodyPr/>
          <a:lstStyle/>
          <a:p>
            <a:r>
              <a:rPr lang="en-US" dirty="0"/>
              <a:t>Score-based Structure learning(An example)</a:t>
            </a:r>
          </a:p>
        </p:txBody>
      </p:sp>
      <p:sp>
        <p:nvSpPr>
          <p:cNvPr id="4" name="Slide Number Placeholder 3">
            <a:extLst>
              <a:ext uri="{FF2B5EF4-FFF2-40B4-BE49-F238E27FC236}">
                <a16:creationId xmlns:a16="http://schemas.microsoft.com/office/drawing/2014/main" id="{4D150DAB-212C-46A8-BDA3-8E62AA42D228}"/>
              </a:ext>
            </a:extLst>
          </p:cNvPr>
          <p:cNvSpPr>
            <a:spLocks noGrp="1"/>
          </p:cNvSpPr>
          <p:nvPr>
            <p:ph type="sldNum" sz="quarter" idx="11"/>
          </p:nvPr>
        </p:nvSpPr>
        <p:spPr/>
        <p:txBody>
          <a:bodyPr/>
          <a:lstStyle/>
          <a:p>
            <a:pPr>
              <a:defRPr/>
            </a:pPr>
            <a:fld id="{424C2B84-F6F2-4FF6-905F-F77E7FEE5A62}" type="slidenum">
              <a:rPr lang="en-US" altLang="en-US" smtClean="0"/>
              <a:pPr>
                <a:defRPr/>
              </a:pPr>
              <a:t>14</a:t>
            </a:fld>
            <a:endParaRPr lang="en-US" altLang="en-US">
              <a:latin typeface="+mn-lt"/>
            </a:endParaRPr>
          </a:p>
        </p:txBody>
      </p:sp>
      <p:pic>
        <p:nvPicPr>
          <p:cNvPr id="5" name="Content Placeholder 4">
            <a:extLst>
              <a:ext uri="{FF2B5EF4-FFF2-40B4-BE49-F238E27FC236}">
                <a16:creationId xmlns:a16="http://schemas.microsoft.com/office/drawing/2014/main" id="{2DE08691-EE5F-442B-9A5F-212419AD2F3D}"/>
              </a:ext>
            </a:extLst>
          </p:cNvPr>
          <p:cNvPicPr>
            <a:picLocks noGrp="1" noChangeAspect="1"/>
          </p:cNvPicPr>
          <p:nvPr>
            <p:ph idx="1"/>
          </p:nvPr>
        </p:nvPicPr>
        <p:blipFill>
          <a:blip r:embed="rId2"/>
          <a:stretch>
            <a:fillRect/>
          </a:stretch>
        </p:blipFill>
        <p:spPr>
          <a:xfrm>
            <a:off x="853799" y="1494125"/>
            <a:ext cx="7032901" cy="1322133"/>
          </a:xfrm>
          <a:prstGeom prst="rect">
            <a:avLst/>
          </a:prstGeom>
        </p:spPr>
      </p:pic>
      <p:pic>
        <p:nvPicPr>
          <p:cNvPr id="6" name="Picture 5">
            <a:extLst>
              <a:ext uri="{FF2B5EF4-FFF2-40B4-BE49-F238E27FC236}">
                <a16:creationId xmlns:a16="http://schemas.microsoft.com/office/drawing/2014/main" id="{1B525CF6-BCC3-440A-8C90-046B0507EC7F}"/>
              </a:ext>
            </a:extLst>
          </p:cNvPr>
          <p:cNvPicPr>
            <a:picLocks noChangeAspect="1"/>
          </p:cNvPicPr>
          <p:nvPr/>
        </p:nvPicPr>
        <p:blipFill>
          <a:blip r:embed="rId3"/>
          <a:stretch>
            <a:fillRect/>
          </a:stretch>
        </p:blipFill>
        <p:spPr>
          <a:xfrm>
            <a:off x="0" y="2703844"/>
            <a:ext cx="3431097" cy="3546534"/>
          </a:xfrm>
          <a:prstGeom prst="rect">
            <a:avLst/>
          </a:prstGeom>
        </p:spPr>
      </p:pic>
      <p:sp>
        <p:nvSpPr>
          <p:cNvPr id="8" name="TextBox 7">
            <a:extLst>
              <a:ext uri="{FF2B5EF4-FFF2-40B4-BE49-F238E27FC236}">
                <a16:creationId xmlns:a16="http://schemas.microsoft.com/office/drawing/2014/main" id="{B4A45F1D-2E82-457F-8B03-0C53539E4C2A}"/>
              </a:ext>
            </a:extLst>
          </p:cNvPr>
          <p:cNvSpPr txBox="1"/>
          <p:nvPr/>
        </p:nvSpPr>
        <p:spPr>
          <a:xfrm>
            <a:off x="5246035" y="3310690"/>
            <a:ext cx="1597873" cy="369332"/>
          </a:xfrm>
          <a:prstGeom prst="rect">
            <a:avLst/>
          </a:prstGeom>
          <a:noFill/>
        </p:spPr>
        <p:txBody>
          <a:bodyPr wrap="none" rtlCol="0">
            <a:spAutoFit/>
          </a:bodyPr>
          <a:lstStyle/>
          <a:p>
            <a:r>
              <a:rPr lang="en-US" b="1" dirty="0">
                <a:solidFill>
                  <a:schemeClr val="bg1"/>
                </a:solidFill>
              </a:rPr>
              <a:t>For structure a:</a:t>
            </a:r>
          </a:p>
        </p:txBody>
      </p:sp>
      <p:sp>
        <p:nvSpPr>
          <p:cNvPr id="9" name="TextBox 8">
            <a:extLst>
              <a:ext uri="{FF2B5EF4-FFF2-40B4-BE49-F238E27FC236}">
                <a16:creationId xmlns:a16="http://schemas.microsoft.com/office/drawing/2014/main" id="{442415D3-11C8-4B56-98EC-86DAB47AA9E7}"/>
              </a:ext>
            </a:extLst>
          </p:cNvPr>
          <p:cNvSpPr txBox="1"/>
          <p:nvPr/>
        </p:nvSpPr>
        <p:spPr>
          <a:xfrm>
            <a:off x="3648162" y="2700971"/>
            <a:ext cx="1597873" cy="369332"/>
          </a:xfrm>
          <a:prstGeom prst="rect">
            <a:avLst/>
          </a:prstGeom>
          <a:noFill/>
        </p:spPr>
        <p:txBody>
          <a:bodyPr wrap="none" rtlCol="0">
            <a:spAutoFit/>
          </a:bodyPr>
          <a:lstStyle/>
          <a:p>
            <a:pPr defTabSz="457200" fontAlgn="auto">
              <a:spcBef>
                <a:spcPts val="0"/>
              </a:spcBef>
              <a:spcAft>
                <a:spcPts val="0"/>
              </a:spcAft>
            </a:pPr>
            <a:r>
              <a:rPr lang="en-US" sz="1800" b="1" i="0" dirty="0">
                <a:solidFill>
                  <a:prstClr val="black"/>
                </a:solidFill>
                <a:latin typeface="Tw Cen MT" panose="020B0602020104020603"/>
                <a:cs typeface="+mn-cs"/>
              </a:rPr>
              <a:t>For structure a:</a:t>
            </a:r>
          </a:p>
        </p:txBody>
      </p:sp>
      <p:pic>
        <p:nvPicPr>
          <p:cNvPr id="10" name="Picture 9">
            <a:extLst>
              <a:ext uri="{FF2B5EF4-FFF2-40B4-BE49-F238E27FC236}">
                <a16:creationId xmlns:a16="http://schemas.microsoft.com/office/drawing/2014/main" id="{24E44CEF-8CBC-491F-BFD4-00ED7BAF7AE0}"/>
              </a:ext>
            </a:extLst>
          </p:cNvPr>
          <p:cNvPicPr>
            <a:picLocks noChangeAspect="1"/>
          </p:cNvPicPr>
          <p:nvPr/>
        </p:nvPicPr>
        <p:blipFill>
          <a:blip r:embed="rId4"/>
          <a:stretch>
            <a:fillRect/>
          </a:stretch>
        </p:blipFill>
        <p:spPr>
          <a:xfrm>
            <a:off x="3648162" y="3032201"/>
            <a:ext cx="4929811" cy="1238312"/>
          </a:xfrm>
          <a:prstGeom prst="rect">
            <a:avLst/>
          </a:prstGeom>
        </p:spPr>
      </p:pic>
      <p:sp>
        <p:nvSpPr>
          <p:cNvPr id="11" name="Rectangle 10">
            <a:extLst>
              <a:ext uri="{FF2B5EF4-FFF2-40B4-BE49-F238E27FC236}">
                <a16:creationId xmlns:a16="http://schemas.microsoft.com/office/drawing/2014/main" id="{635ACDB6-2660-4055-BB7B-12E337E68816}"/>
              </a:ext>
            </a:extLst>
          </p:cNvPr>
          <p:cNvSpPr/>
          <p:nvPr/>
        </p:nvSpPr>
        <p:spPr>
          <a:xfrm>
            <a:off x="3648162" y="4348652"/>
            <a:ext cx="1597873" cy="369332"/>
          </a:xfrm>
          <a:prstGeom prst="rect">
            <a:avLst/>
          </a:prstGeom>
        </p:spPr>
        <p:txBody>
          <a:bodyPr wrap="none">
            <a:spAutoFit/>
          </a:bodyPr>
          <a:lstStyle/>
          <a:p>
            <a:pPr defTabSz="457200" fontAlgn="auto">
              <a:spcBef>
                <a:spcPts val="0"/>
              </a:spcBef>
              <a:spcAft>
                <a:spcPts val="0"/>
              </a:spcAft>
            </a:pPr>
            <a:r>
              <a:rPr lang="en-US" sz="1800" b="1" i="0" dirty="0">
                <a:solidFill>
                  <a:prstClr val="black"/>
                </a:solidFill>
                <a:latin typeface="Tw Cen MT" panose="020B0602020104020603"/>
                <a:cs typeface="+mn-cs"/>
              </a:rPr>
              <a:t>For structure b:</a:t>
            </a:r>
          </a:p>
        </p:txBody>
      </p:sp>
      <p:pic>
        <p:nvPicPr>
          <p:cNvPr id="12" name="Picture 11">
            <a:extLst>
              <a:ext uri="{FF2B5EF4-FFF2-40B4-BE49-F238E27FC236}">
                <a16:creationId xmlns:a16="http://schemas.microsoft.com/office/drawing/2014/main" id="{ED8E7722-F2B8-40B9-92EB-C6C5D306D4B8}"/>
              </a:ext>
            </a:extLst>
          </p:cNvPr>
          <p:cNvPicPr>
            <a:picLocks noChangeAspect="1"/>
          </p:cNvPicPr>
          <p:nvPr/>
        </p:nvPicPr>
        <p:blipFill>
          <a:blip r:embed="rId5"/>
          <a:stretch>
            <a:fillRect/>
          </a:stretch>
        </p:blipFill>
        <p:spPr>
          <a:xfrm>
            <a:off x="3648162" y="4632823"/>
            <a:ext cx="4929811" cy="1219479"/>
          </a:xfrm>
          <a:prstGeom prst="rect">
            <a:avLst/>
          </a:prstGeom>
        </p:spPr>
      </p:pic>
      <p:sp>
        <p:nvSpPr>
          <p:cNvPr id="13" name="TextBox 12">
            <a:extLst>
              <a:ext uri="{FF2B5EF4-FFF2-40B4-BE49-F238E27FC236}">
                <a16:creationId xmlns:a16="http://schemas.microsoft.com/office/drawing/2014/main" id="{175B1F75-4D29-468A-93DA-8B040493C6C8}"/>
              </a:ext>
            </a:extLst>
          </p:cNvPr>
          <p:cNvSpPr txBox="1"/>
          <p:nvPr/>
        </p:nvSpPr>
        <p:spPr>
          <a:xfrm>
            <a:off x="807832" y="6281655"/>
            <a:ext cx="7278531" cy="369332"/>
          </a:xfrm>
          <a:prstGeom prst="rect">
            <a:avLst/>
          </a:prstGeom>
          <a:noFill/>
        </p:spPr>
        <p:txBody>
          <a:bodyPr wrap="none" rtlCol="0">
            <a:spAutoFit/>
          </a:bodyPr>
          <a:lstStyle/>
          <a:p>
            <a:pPr defTabSz="457200" fontAlgn="auto">
              <a:spcBef>
                <a:spcPts val="0"/>
              </a:spcBef>
              <a:spcAft>
                <a:spcPts val="0"/>
              </a:spcAft>
            </a:pPr>
            <a:r>
              <a:rPr lang="en-US" sz="1800" i="0" dirty="0">
                <a:solidFill>
                  <a:prstClr val="black"/>
                </a:solidFill>
                <a:latin typeface="Tw Cen MT" panose="020B0602020104020603"/>
                <a:cs typeface="+mn-cs"/>
              </a:rPr>
              <a:t>according to the BIC score we should choose structure a rather than structure b</a:t>
            </a:r>
          </a:p>
        </p:txBody>
      </p:sp>
    </p:spTree>
    <p:extLst>
      <p:ext uri="{BB962C8B-B14F-4D97-AF65-F5344CB8AC3E}">
        <p14:creationId xmlns:p14="http://schemas.microsoft.com/office/powerpoint/2010/main" val="141618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b="1" dirty="0">
                <a:latin typeface="Bell MT" pitchFamily="18" charset="0"/>
              </a:rPr>
              <a:t>Part III – Problem Statement</a:t>
            </a:r>
            <a:endParaRPr lang="en-US" altLang="en-US" dirty="0"/>
          </a:p>
        </p:txBody>
      </p:sp>
      <p:sp>
        <p:nvSpPr>
          <p:cNvPr id="3" name="Content Placeholder 2"/>
          <p:cNvSpPr>
            <a:spLocks noGrp="1"/>
          </p:cNvSpPr>
          <p:nvPr>
            <p:ph idx="1"/>
          </p:nvPr>
        </p:nvSpPr>
        <p:spPr>
          <a:xfrm>
            <a:off x="685800" y="1364227"/>
            <a:ext cx="5760783" cy="3635476"/>
          </a:xfrm>
        </p:spPr>
        <p:txBody>
          <a:bodyPr/>
          <a:lstStyle/>
          <a:p>
            <a:pPr marL="1143000" indent="0">
              <a:buNone/>
            </a:pPr>
            <a:r>
              <a:rPr lang="en-US" sz="2400" dirty="0">
                <a:latin typeface="Bell MT" panose="02020503060305020303" pitchFamily="18" charset="0"/>
              </a:rPr>
              <a:t>Given:</a:t>
            </a:r>
          </a:p>
          <a:p>
            <a:pPr marL="1885950" lvl="1"/>
            <a:r>
              <a:rPr lang="en-US" sz="2000" dirty="0">
                <a:latin typeface="Bell MT" panose="02020503060305020303" pitchFamily="18" charset="0"/>
              </a:rPr>
              <a:t>A set of data example, sampled from a Bayesian Network</a:t>
            </a:r>
          </a:p>
          <a:p>
            <a:pPr marL="2286000" lvl="2"/>
            <a:r>
              <a:rPr lang="en-US" sz="1600" dirty="0">
                <a:latin typeface="Bell MT" panose="02020503060305020303" pitchFamily="18" charset="0"/>
              </a:rPr>
              <a:t>E.g.: Diet=Low, Exercise=No, Weight Loss = Low; Diet=High, Exercise=Yes, Weight Loss = High;</a:t>
            </a:r>
          </a:p>
          <a:p>
            <a:pPr marL="1143000" indent="0">
              <a:buNone/>
            </a:pPr>
            <a:endParaRPr lang="en-US" sz="2000" dirty="0">
              <a:latin typeface="Bell MT" panose="02020503060305020303" pitchFamily="18" charset="0"/>
            </a:endParaRPr>
          </a:p>
          <a:p>
            <a:pPr marL="1143000" indent="0">
              <a:buNone/>
            </a:pPr>
            <a:r>
              <a:rPr lang="en-US" sz="2400" dirty="0">
                <a:latin typeface="Bell MT" panose="02020503060305020303" pitchFamily="18" charset="0"/>
              </a:rPr>
              <a:t>Unknown:</a:t>
            </a:r>
          </a:p>
          <a:p>
            <a:pPr marL="1885950" lvl="1"/>
            <a:r>
              <a:rPr lang="en-US" sz="2000" dirty="0">
                <a:latin typeface="Bell MT" panose="02020503060305020303" pitchFamily="18" charset="0"/>
              </a:rPr>
              <a:t>The Bayesian Network from which the data is sampled</a:t>
            </a:r>
          </a:p>
          <a:p>
            <a:pPr marL="2057400" lvl="2" indent="0">
              <a:buNone/>
            </a:pPr>
            <a:endParaRPr lang="en-US" sz="1200"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10241403-F189-4F51-9269-EFAFAA433FA2}" type="slidenum">
              <a:rPr lang="en-US" altLang="en-US" smtClean="0"/>
              <a:pPr>
                <a:defRPr/>
              </a:pPr>
              <a:t>15</a:t>
            </a:fld>
            <a:endParaRPr lang="en-US" altLang="en-US">
              <a:latin typeface="+mn-lt"/>
            </a:endParaRPr>
          </a:p>
        </p:txBody>
      </p:sp>
      <p:pic>
        <p:nvPicPr>
          <p:cNvPr id="4098" name="Picture 2" descr="Image result for bayesian network example simple">
            <a:extLst>
              <a:ext uri="{FF2B5EF4-FFF2-40B4-BE49-F238E27FC236}">
                <a16:creationId xmlns:a16="http://schemas.microsoft.com/office/drawing/2014/main" id="{6EEAE526-6493-44EC-A8C9-652E2C93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583" y="1758287"/>
            <a:ext cx="2179734" cy="113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5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What’s next?</a:t>
            </a:r>
          </a:p>
        </p:txBody>
      </p:sp>
      <p:sp>
        <p:nvSpPr>
          <p:cNvPr id="3" name="Content Placeholder 2"/>
          <p:cNvSpPr>
            <a:spLocks noGrp="1"/>
          </p:cNvSpPr>
          <p:nvPr>
            <p:ph idx="1"/>
          </p:nvPr>
        </p:nvSpPr>
        <p:spPr/>
        <p:txBody>
          <a:bodyPr/>
          <a:lstStyle/>
          <a:p>
            <a:pPr marL="0" indent="0">
              <a:lnSpc>
                <a:spcPct val="80000"/>
              </a:lnSpc>
              <a:buNone/>
              <a:defRPr/>
            </a:pPr>
            <a:r>
              <a:rPr lang="en-US" altLang="en-US" b="1" dirty="0">
                <a:latin typeface="Bell MT" pitchFamily="18" charset="0"/>
              </a:rPr>
              <a:t>Week II – Solution Formulation</a:t>
            </a:r>
          </a:p>
          <a:p>
            <a:pPr marL="911225">
              <a:lnSpc>
                <a:spcPct val="80000"/>
              </a:lnSpc>
            </a:pPr>
            <a:r>
              <a:rPr lang="en-US" altLang="en-US" dirty="0">
                <a:latin typeface="Bell MT" pitchFamily="18" charset="0"/>
              </a:rPr>
              <a:t>Summary  of Various Approaches</a:t>
            </a:r>
          </a:p>
          <a:p>
            <a:pPr marL="911225">
              <a:lnSpc>
                <a:spcPct val="80000"/>
              </a:lnSpc>
            </a:pPr>
            <a:r>
              <a:rPr lang="en-US" altLang="en-US" dirty="0">
                <a:latin typeface="Bell MT" pitchFamily="18" charset="0"/>
              </a:rPr>
              <a:t>Structure Learning using GA</a:t>
            </a:r>
          </a:p>
          <a:p>
            <a:pPr marL="911225">
              <a:lnSpc>
                <a:spcPct val="80000"/>
              </a:lnSpc>
            </a:pPr>
            <a:r>
              <a:rPr lang="en-US" altLang="en-US" dirty="0">
                <a:latin typeface="Bell MT" pitchFamily="18" charset="0"/>
              </a:rPr>
              <a:t>Why GA?</a:t>
            </a:r>
          </a:p>
          <a:p>
            <a:pPr marL="911225">
              <a:lnSpc>
                <a:spcPct val="80000"/>
              </a:lnSpc>
            </a:pPr>
            <a:r>
              <a:rPr lang="en-US" altLang="en-US" dirty="0">
                <a:latin typeface="Bell MT" pitchFamily="18" charset="0"/>
              </a:rPr>
              <a:t>Limitations</a:t>
            </a:r>
          </a:p>
          <a:p>
            <a:pPr marL="911225">
              <a:lnSpc>
                <a:spcPct val="80000"/>
              </a:lnSpc>
            </a:pPr>
            <a:r>
              <a:rPr lang="en-US" altLang="en-US" dirty="0">
                <a:latin typeface="Bell MT" pitchFamily="18" charset="0"/>
              </a:rPr>
              <a:t>Implementation/Simulation details</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16</a:t>
            </a:fld>
            <a:endParaRPr lang="en-US" altLang="en-US">
              <a:latin typeface="+mn-lt"/>
            </a:endParaRPr>
          </a:p>
        </p:txBody>
      </p:sp>
    </p:spTree>
    <p:extLst>
      <p:ext uri="{BB962C8B-B14F-4D97-AF65-F5344CB8AC3E}">
        <p14:creationId xmlns:p14="http://schemas.microsoft.com/office/powerpoint/2010/main" val="33015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b="1" dirty="0">
                <a:latin typeface="Bell MT" pitchFamily="18" charset="0"/>
              </a:rPr>
              <a:t>References</a:t>
            </a:r>
            <a:endParaRPr lang="en-US" altLang="en-US" dirty="0"/>
          </a:p>
        </p:txBody>
      </p:sp>
      <p:sp>
        <p:nvSpPr>
          <p:cNvPr id="3" name="Content Placeholder 2"/>
          <p:cNvSpPr>
            <a:spLocks noGrp="1"/>
          </p:cNvSpPr>
          <p:nvPr>
            <p:ph idx="1"/>
          </p:nvPr>
        </p:nvSpPr>
        <p:spPr>
          <a:xfrm>
            <a:off x="428625" y="1371600"/>
            <a:ext cx="8648700" cy="4687888"/>
          </a:xfrm>
        </p:spPr>
        <p:txBody>
          <a:bodyPr/>
          <a:lstStyle/>
          <a:p>
            <a:pPr lvl="0">
              <a:buFont typeface="+mj-lt"/>
              <a:buAutoNum type="arabicParenR"/>
            </a:pPr>
            <a:r>
              <a:rPr lang="en-US" sz="1600" dirty="0">
                <a:latin typeface="Bell MT" panose="02020503060305020303" pitchFamily="18" charset="0"/>
              </a:rPr>
              <a:t>Pedro </a:t>
            </a:r>
            <a:r>
              <a:rPr lang="en-US" sz="1600" dirty="0" err="1">
                <a:latin typeface="Bell MT" panose="02020503060305020303" pitchFamily="18" charset="0"/>
              </a:rPr>
              <a:t>Larranaga</a:t>
            </a:r>
            <a:r>
              <a:rPr lang="en-US" sz="1600" dirty="0">
                <a:latin typeface="Bell MT" panose="02020503060305020303" pitchFamily="18" charset="0"/>
              </a:rPr>
              <a:t>, et al, </a:t>
            </a:r>
            <a:r>
              <a:rPr lang="en-US" sz="1600" i="1" dirty="0">
                <a:latin typeface="Bell MT" panose="02020503060305020303" pitchFamily="18" charset="0"/>
              </a:rPr>
              <a:t>Structure Learning of Bayesian Networks by Genetic Algorithms: A performance analysis of Control Parameters</a:t>
            </a:r>
            <a:r>
              <a:rPr lang="en-US" sz="1600" dirty="0">
                <a:latin typeface="Bell MT" panose="02020503060305020303" pitchFamily="18" charset="0"/>
              </a:rPr>
              <a:t>, IEEE Transactions of pattern Analysis and Machine Intelligence, Vol. 18, No. 9, Sept, 1996</a:t>
            </a:r>
          </a:p>
          <a:p>
            <a:pPr lvl="0">
              <a:buFont typeface="+mj-lt"/>
              <a:buAutoNum type="arabicParenR"/>
            </a:pPr>
            <a:r>
              <a:rPr lang="en-US" sz="1600" dirty="0">
                <a:latin typeface="Bell MT" panose="02020503060305020303" pitchFamily="18" charset="0"/>
              </a:rPr>
              <a:t>Ben-Gal I., </a:t>
            </a:r>
            <a:r>
              <a:rPr lang="en-US" sz="1600" i="1" dirty="0">
                <a:latin typeface="Bell MT" panose="02020503060305020303" pitchFamily="18" charset="0"/>
              </a:rPr>
              <a:t>Bayesian Networks</a:t>
            </a:r>
            <a:r>
              <a:rPr lang="en-US" sz="1600" dirty="0">
                <a:latin typeface="Bell MT" panose="02020503060305020303" pitchFamily="18" charset="0"/>
              </a:rPr>
              <a:t>, Encyclopedia of Statistics in Quality and Reliability, Wiley &amp; Sons, 2007</a:t>
            </a:r>
          </a:p>
          <a:p>
            <a:pPr lvl="0">
              <a:buFont typeface="+mj-lt"/>
              <a:buAutoNum type="arabicParenR"/>
            </a:pPr>
            <a:r>
              <a:rPr lang="en-US" sz="1600" u="sng" dirty="0">
                <a:latin typeface="Bell MT" panose="02020503060305020303" pitchFamily="18" charset="0"/>
                <a:hlinkClick r:id="rId2"/>
              </a:rPr>
              <a:t>https://www.bayesserver.com/docs/introduction/bayesian-networks</a:t>
            </a:r>
            <a:r>
              <a:rPr lang="en-US" sz="1600" dirty="0">
                <a:latin typeface="Bell MT" panose="02020503060305020303" pitchFamily="18" charset="0"/>
              </a:rPr>
              <a:t> Retrieved on 18</a:t>
            </a:r>
            <a:r>
              <a:rPr lang="en-US" sz="1600" baseline="30000" dirty="0">
                <a:latin typeface="Bell MT" panose="02020503060305020303" pitchFamily="18" charset="0"/>
              </a:rPr>
              <a:t>th</a:t>
            </a:r>
            <a:r>
              <a:rPr lang="en-US" sz="1600" dirty="0">
                <a:latin typeface="Bell MT" panose="02020503060305020303" pitchFamily="18" charset="0"/>
              </a:rPr>
              <a:t> March, 2018</a:t>
            </a:r>
          </a:p>
          <a:p>
            <a:pPr>
              <a:buFont typeface="+mj-lt"/>
              <a:buAutoNum type="arabicParenR"/>
            </a:pPr>
            <a:endParaRPr lang="en-US" sz="1600"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10241403-F189-4F51-9269-EFAFAA433FA2}" type="slidenum">
              <a:rPr lang="en-US" altLang="en-US" smtClean="0"/>
              <a:pPr>
                <a:defRPr/>
              </a:pPr>
              <a:t>17</a:t>
            </a:fld>
            <a:endParaRPr lang="en-US" altLang="en-US">
              <a:latin typeface="+mn-lt"/>
            </a:endParaRPr>
          </a:p>
        </p:txBody>
      </p:sp>
    </p:spTree>
    <p:extLst>
      <p:ext uri="{BB962C8B-B14F-4D97-AF65-F5344CB8AC3E}">
        <p14:creationId xmlns:p14="http://schemas.microsoft.com/office/powerpoint/2010/main" val="26618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fld id="{7586EF93-D1C4-4470-B9CF-7EE0C06F3D42}" type="slidenum">
              <a:rPr lang="en-US" altLang="en-US" sz="1200" smtClean="0">
                <a:latin typeface="Helvetica" pitchFamily="34" charset="0"/>
              </a:rPr>
              <a:pPr eaLnBrk="1" hangingPunct="1">
                <a:spcBef>
                  <a:spcPct val="0"/>
                </a:spcBef>
                <a:buClrTx/>
                <a:buFontTx/>
                <a:buNone/>
              </a:pPr>
              <a:t>2</a:t>
            </a:fld>
            <a:endParaRPr lang="en-US" altLang="en-US" sz="1200"/>
          </a:p>
        </p:txBody>
      </p:sp>
      <p:sp>
        <p:nvSpPr>
          <p:cNvPr id="3075" name="Rectangle 2"/>
          <p:cNvSpPr>
            <a:spLocks noGrp="1" noChangeArrowheads="1"/>
          </p:cNvSpPr>
          <p:nvPr>
            <p:ph type="title"/>
          </p:nvPr>
        </p:nvSpPr>
        <p:spPr/>
        <p:txBody>
          <a:bodyPr/>
          <a:lstStyle/>
          <a:p>
            <a:pPr eaLnBrk="1" hangingPunct="1"/>
            <a:r>
              <a:rPr lang="en-US" altLang="en-US" b="1">
                <a:latin typeface="Bell MT" pitchFamily="18" charset="0"/>
              </a:rPr>
              <a:t>Outline</a:t>
            </a:r>
          </a:p>
        </p:txBody>
      </p:sp>
      <p:sp>
        <p:nvSpPr>
          <p:cNvPr id="360451" name="Rectangle 3"/>
          <p:cNvSpPr>
            <a:spLocks noGrp="1" noChangeArrowheads="1"/>
          </p:cNvSpPr>
          <p:nvPr>
            <p:ph type="body" idx="1"/>
          </p:nvPr>
        </p:nvSpPr>
        <p:spPr>
          <a:xfrm>
            <a:off x="796925" y="1409698"/>
            <a:ext cx="7585075" cy="5229227"/>
          </a:xfrm>
        </p:spPr>
        <p:txBody>
          <a:bodyPr/>
          <a:lstStyle/>
          <a:p>
            <a:pPr>
              <a:lnSpc>
                <a:spcPct val="80000"/>
              </a:lnSpc>
              <a:defRPr/>
            </a:pPr>
            <a:r>
              <a:rPr lang="en-US" altLang="en-US" sz="2000" b="1" dirty="0">
                <a:latin typeface="Bell MT" pitchFamily="18" charset="0"/>
              </a:rPr>
              <a:t>Week I – Introduction</a:t>
            </a:r>
          </a:p>
          <a:p>
            <a:pPr marL="914400" eaLnBrk="1" hangingPunct="1">
              <a:lnSpc>
                <a:spcPct val="80000"/>
              </a:lnSpc>
              <a:defRPr/>
            </a:pPr>
            <a:r>
              <a:rPr lang="en-US" altLang="en-US" sz="2000" dirty="0">
                <a:latin typeface="Bell MT" pitchFamily="18" charset="0"/>
              </a:rPr>
              <a:t>What are Bayesian Networks?</a:t>
            </a:r>
          </a:p>
          <a:p>
            <a:pPr marL="914400" eaLnBrk="1" hangingPunct="1">
              <a:lnSpc>
                <a:spcPct val="80000"/>
              </a:lnSpc>
              <a:defRPr/>
            </a:pPr>
            <a:r>
              <a:rPr lang="en-US" altLang="en-US" sz="2000" dirty="0">
                <a:latin typeface="Bell MT" pitchFamily="18" charset="0"/>
              </a:rPr>
              <a:t>What is Structure Learning? </a:t>
            </a:r>
          </a:p>
          <a:p>
            <a:pPr marL="914400" eaLnBrk="1" hangingPunct="1">
              <a:lnSpc>
                <a:spcPct val="80000"/>
              </a:lnSpc>
              <a:defRPr/>
            </a:pPr>
            <a:r>
              <a:rPr lang="en-US" altLang="en-US" sz="2000" dirty="0">
                <a:latin typeface="Bell MT" pitchFamily="18" charset="0"/>
              </a:rPr>
              <a:t>Problem Formulation</a:t>
            </a:r>
          </a:p>
          <a:p>
            <a:pPr marL="571500" indent="0" eaLnBrk="1" hangingPunct="1">
              <a:lnSpc>
                <a:spcPct val="80000"/>
              </a:lnSpc>
              <a:buNone/>
              <a:defRPr/>
            </a:pPr>
            <a:endParaRPr lang="en-US" altLang="en-US" sz="2000" dirty="0">
              <a:latin typeface="Bell MT" pitchFamily="18" charset="0"/>
            </a:endParaRPr>
          </a:p>
          <a:p>
            <a:pPr>
              <a:lnSpc>
                <a:spcPct val="80000"/>
              </a:lnSpc>
              <a:defRPr/>
            </a:pPr>
            <a:r>
              <a:rPr lang="en-US" altLang="en-US" sz="2000" b="1" dirty="0">
                <a:latin typeface="Bell MT" pitchFamily="18" charset="0"/>
              </a:rPr>
              <a:t>Week II – Solution Formulation</a:t>
            </a:r>
          </a:p>
          <a:p>
            <a:pPr marL="911225">
              <a:lnSpc>
                <a:spcPct val="80000"/>
              </a:lnSpc>
            </a:pPr>
            <a:r>
              <a:rPr lang="en-US" altLang="en-US" sz="2000" dirty="0">
                <a:latin typeface="Bell MT" pitchFamily="18" charset="0"/>
              </a:rPr>
              <a:t>Summary  of Various Approaches</a:t>
            </a:r>
          </a:p>
          <a:p>
            <a:pPr marL="911225">
              <a:lnSpc>
                <a:spcPct val="80000"/>
              </a:lnSpc>
            </a:pPr>
            <a:r>
              <a:rPr lang="en-US" altLang="en-US" sz="2000" dirty="0">
                <a:latin typeface="Bell MT" pitchFamily="18" charset="0"/>
              </a:rPr>
              <a:t>Structure Learning using GA</a:t>
            </a:r>
          </a:p>
          <a:p>
            <a:pPr marL="911225">
              <a:lnSpc>
                <a:spcPct val="80000"/>
              </a:lnSpc>
            </a:pPr>
            <a:r>
              <a:rPr lang="en-US" altLang="en-US" sz="2000" dirty="0">
                <a:latin typeface="Bell MT" pitchFamily="18" charset="0"/>
              </a:rPr>
              <a:t>Why GA?</a:t>
            </a:r>
          </a:p>
          <a:p>
            <a:pPr marL="911225">
              <a:lnSpc>
                <a:spcPct val="80000"/>
              </a:lnSpc>
            </a:pPr>
            <a:r>
              <a:rPr lang="en-US" altLang="en-US" sz="2000" dirty="0">
                <a:latin typeface="Bell MT" pitchFamily="18" charset="0"/>
              </a:rPr>
              <a:t>Limitations</a:t>
            </a:r>
          </a:p>
          <a:p>
            <a:pPr marL="911225">
              <a:lnSpc>
                <a:spcPct val="80000"/>
              </a:lnSpc>
            </a:pPr>
            <a:r>
              <a:rPr lang="en-US" altLang="en-US" sz="2000" dirty="0">
                <a:latin typeface="Bell MT" pitchFamily="18" charset="0"/>
              </a:rPr>
              <a:t>Implementation/Simulation details</a:t>
            </a:r>
          </a:p>
          <a:p>
            <a:pPr marL="911225">
              <a:lnSpc>
                <a:spcPct val="80000"/>
              </a:lnSpc>
            </a:pPr>
            <a:endParaRPr lang="en-US" altLang="en-US" sz="2000" dirty="0">
              <a:latin typeface="Bell MT" pitchFamily="18" charset="0"/>
            </a:endParaRPr>
          </a:p>
          <a:p>
            <a:pPr>
              <a:lnSpc>
                <a:spcPct val="80000"/>
              </a:lnSpc>
              <a:defRPr/>
            </a:pPr>
            <a:r>
              <a:rPr lang="en-US" altLang="en-US" sz="2000" b="1" dirty="0">
                <a:latin typeface="Bell MT" pitchFamily="18" charset="0"/>
              </a:rPr>
              <a:t>Week III – Simulation Results</a:t>
            </a:r>
          </a:p>
          <a:p>
            <a:pPr marL="914400" eaLnBrk="1" hangingPunct="1">
              <a:lnSpc>
                <a:spcPct val="80000"/>
              </a:lnSpc>
              <a:defRPr/>
            </a:pPr>
            <a:r>
              <a:rPr lang="en-US" altLang="en-US" sz="2000" dirty="0">
                <a:latin typeface="Bell MT" pitchFamily="18" charset="0"/>
              </a:rPr>
              <a:t>Structure learning results</a:t>
            </a:r>
          </a:p>
          <a:p>
            <a:pPr marL="914400" eaLnBrk="1" hangingPunct="1">
              <a:lnSpc>
                <a:spcPct val="80000"/>
              </a:lnSpc>
              <a:defRPr/>
            </a:pPr>
            <a:r>
              <a:rPr lang="en-US" altLang="en-US" sz="2000" dirty="0">
                <a:latin typeface="Bell MT" pitchFamily="18" charset="0"/>
              </a:rPr>
              <a:t>Modifications or post-processing, if any</a:t>
            </a:r>
          </a:p>
          <a:p>
            <a:pPr marL="571500" indent="0" eaLnBrk="1" hangingPunct="1">
              <a:lnSpc>
                <a:spcPct val="80000"/>
              </a:lnSpc>
              <a:buNone/>
              <a:defRPr/>
            </a:pPr>
            <a:endParaRPr lang="en-US" altLang="en-US" sz="2000" dirty="0">
              <a:latin typeface="Bell MT" pitchFamily="18" charset="0"/>
            </a:endParaRPr>
          </a:p>
          <a:p>
            <a:pPr>
              <a:lnSpc>
                <a:spcPct val="80000"/>
              </a:lnSpc>
              <a:defRPr/>
            </a:pPr>
            <a:r>
              <a:rPr lang="en-US" altLang="en-US" sz="2000" b="1" dirty="0">
                <a:latin typeface="Bell MT" pitchFamily="18" charset="0"/>
              </a:rPr>
              <a:t>Week VI – Final Presentation</a:t>
            </a: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latin typeface="Bell MT" pitchFamily="18" charset="0"/>
            </a:endParaRPr>
          </a:p>
          <a:p>
            <a:pPr eaLnBrk="1" hangingPunct="1">
              <a:lnSpc>
                <a:spcPct val="80000"/>
              </a:lnSpc>
              <a:defRPr/>
            </a:pPr>
            <a:endParaRPr lang="en-US" altLang="en-US" sz="1600" dirty="0"/>
          </a:p>
          <a:p>
            <a:pPr eaLnBrk="1" hangingPunct="1">
              <a:lnSpc>
                <a:spcPct val="80000"/>
              </a:lnSpc>
              <a:defRPr/>
            </a:pPr>
            <a:endParaRPr lang="en-US" altLang="en-US" sz="2400" dirty="0"/>
          </a:p>
          <a:p>
            <a:pPr eaLnBrk="1" hangingPunct="1">
              <a:lnSpc>
                <a:spcPct val="80000"/>
              </a:lnSpc>
              <a:defRPr/>
            </a:pPr>
            <a:endParaRPr lang="en-US" altLang="en-US" sz="2400" dirty="0"/>
          </a:p>
          <a:p>
            <a:pPr eaLnBrk="1" hangingPunct="1">
              <a:lnSpc>
                <a:spcPct val="80000"/>
              </a:lnSpc>
              <a:defRPr/>
            </a:pPr>
            <a:endParaRPr lang="en-US" altLang="en-US" sz="16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Today’s Outline</a:t>
            </a:r>
          </a:p>
        </p:txBody>
      </p:sp>
      <p:sp>
        <p:nvSpPr>
          <p:cNvPr id="3" name="Content Placeholder 2"/>
          <p:cNvSpPr>
            <a:spLocks noGrp="1"/>
          </p:cNvSpPr>
          <p:nvPr>
            <p:ph idx="1"/>
          </p:nvPr>
        </p:nvSpPr>
        <p:spPr/>
        <p:txBody>
          <a:bodyPr/>
          <a:lstStyle/>
          <a:p>
            <a:pPr>
              <a:lnSpc>
                <a:spcPct val="80000"/>
              </a:lnSpc>
              <a:defRPr/>
            </a:pPr>
            <a:r>
              <a:rPr lang="en-US" altLang="en-US" sz="2400" b="1" dirty="0">
                <a:latin typeface="Bell MT" pitchFamily="18" charset="0"/>
              </a:rPr>
              <a:t>Week I – Introduction</a:t>
            </a:r>
          </a:p>
          <a:p>
            <a:pPr marL="914400">
              <a:lnSpc>
                <a:spcPct val="80000"/>
              </a:lnSpc>
              <a:defRPr/>
            </a:pPr>
            <a:r>
              <a:rPr lang="en-US" altLang="en-US" sz="2400" b="1" dirty="0">
                <a:latin typeface="Bell MT" pitchFamily="18" charset="0"/>
              </a:rPr>
              <a:t>Part I</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What are Bayesian Networks?</a:t>
            </a:r>
          </a:p>
          <a:p>
            <a:pPr marL="914400">
              <a:lnSpc>
                <a:spcPct val="80000"/>
              </a:lnSpc>
              <a:defRPr/>
            </a:pPr>
            <a:r>
              <a:rPr lang="en-US" altLang="en-US" sz="2400" b="1" dirty="0">
                <a:latin typeface="Bell MT" pitchFamily="18" charset="0"/>
              </a:rPr>
              <a:t>Part II  </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What is Structure Learning?</a:t>
            </a:r>
            <a:r>
              <a:rPr lang="en-US" altLang="en-US" sz="2400" dirty="0">
                <a:latin typeface="Bell MT" pitchFamily="18" charset="0"/>
              </a:rPr>
              <a:t> </a:t>
            </a:r>
          </a:p>
          <a:p>
            <a:pPr marL="914400">
              <a:lnSpc>
                <a:spcPct val="80000"/>
              </a:lnSpc>
              <a:defRPr/>
            </a:pPr>
            <a:r>
              <a:rPr lang="en-US" altLang="en-US" sz="2400" b="1" dirty="0">
                <a:latin typeface="Bell MT" pitchFamily="18" charset="0"/>
              </a:rPr>
              <a:t>Part III  </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Problem Formulation</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3</a:t>
            </a:fld>
            <a:endParaRPr lang="en-US" altLang="en-US">
              <a:latin typeface="+mn-lt"/>
            </a:endParaRPr>
          </a:p>
        </p:txBody>
      </p:sp>
    </p:spTree>
    <p:extLst>
      <p:ext uri="{BB962C8B-B14F-4D97-AF65-F5344CB8AC3E}">
        <p14:creationId xmlns:p14="http://schemas.microsoft.com/office/powerpoint/2010/main" val="6979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Introduction</a:t>
            </a:r>
          </a:p>
        </p:txBody>
      </p:sp>
      <p:sp>
        <p:nvSpPr>
          <p:cNvPr id="3" name="Content Placeholder 2"/>
          <p:cNvSpPr>
            <a:spLocks noGrp="1"/>
          </p:cNvSpPr>
          <p:nvPr>
            <p:ph idx="1"/>
          </p:nvPr>
        </p:nvSpPr>
        <p:spPr/>
        <p:txBody>
          <a:bodyPr/>
          <a:lstStyle/>
          <a:p>
            <a:pPr marL="0" indent="0">
              <a:buNone/>
            </a:pPr>
            <a:r>
              <a:rPr lang="en-US" altLang="en-US" sz="2400" b="1" dirty="0">
                <a:latin typeface="Bell MT" panose="02020503060305020303" pitchFamily="18" charset="0"/>
              </a:rPr>
              <a:t>Motivation</a:t>
            </a:r>
          </a:p>
          <a:p>
            <a:pPr marL="971550" lvl="0" indent="-514350">
              <a:buFont typeface="Wingdings" panose="05000000000000000000" pitchFamily="2" charset="2"/>
              <a:buChar char="§"/>
            </a:pPr>
            <a:r>
              <a:rPr lang="en-US" sz="1800" dirty="0">
                <a:latin typeface="Bell MT" panose="02020503060305020303" pitchFamily="18" charset="0"/>
              </a:rPr>
              <a:t>Bayesian networks can readily handle incomplete data sets</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dirty="0">
                <a:latin typeface="Bell MT" panose="02020503060305020303" pitchFamily="18" charset="0"/>
              </a:rPr>
              <a:t>Bayesian networks allow one to learn about causal relationships</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i="1" dirty="0">
                <a:latin typeface="Bell MT" panose="02020503060305020303" pitchFamily="18" charset="0"/>
              </a:rPr>
              <a:t>Bayesian networks </a:t>
            </a:r>
            <a:r>
              <a:rPr lang="en-US" sz="1800" b="1" i="1" dirty="0">
                <a:latin typeface="Bell MT" panose="02020503060305020303" pitchFamily="18" charset="0"/>
              </a:rPr>
              <a:t>in conjunction with </a:t>
            </a:r>
            <a:r>
              <a:rPr lang="en-US" sz="1800" i="1" dirty="0">
                <a:latin typeface="Bell MT" panose="02020503060305020303" pitchFamily="18" charset="0"/>
              </a:rPr>
              <a:t>Bayesian statistical techniques facilitate the combination of domain knowledge and data</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dirty="0">
                <a:latin typeface="Bell MT" panose="02020503060305020303" pitchFamily="18" charset="0"/>
              </a:rPr>
              <a:t>Bayesian methods in conjunction with Bayesian networks and other types of models offers an efficient and principled approach for avoiding the overfitting of data</a:t>
            </a:r>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4</a:t>
            </a:fld>
            <a:endParaRPr lang="en-US" altLang="en-US">
              <a:latin typeface="+mn-lt"/>
            </a:endParaRPr>
          </a:p>
        </p:txBody>
      </p:sp>
    </p:spTree>
    <p:extLst>
      <p:ext uri="{BB962C8B-B14F-4D97-AF65-F5344CB8AC3E}">
        <p14:creationId xmlns:p14="http://schemas.microsoft.com/office/powerpoint/2010/main" val="24340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300038"/>
            <a:ext cx="7772400" cy="919162"/>
          </a:xfrm>
        </p:spPr>
        <p:txBody>
          <a:bodyPr/>
          <a:lstStyle/>
          <a:p>
            <a:r>
              <a:rPr lang="en-US" altLang="en-US" b="1" dirty="0">
                <a:latin typeface="Bell MT" pitchFamily="18" charset="0"/>
              </a:rPr>
              <a:t>Part I – Bayesian Networks (BNs)</a:t>
            </a:r>
            <a:endParaRPr lang="en-US" altLang="en-US" sz="2800" dirty="0"/>
          </a:p>
        </p:txBody>
      </p:sp>
      <p:sp>
        <p:nvSpPr>
          <p:cNvPr id="4099" name="Content Placeholder 2"/>
          <p:cNvSpPr>
            <a:spLocks noGrp="1"/>
          </p:cNvSpPr>
          <p:nvPr>
            <p:ph idx="1"/>
          </p:nvPr>
        </p:nvSpPr>
        <p:spPr>
          <a:xfrm>
            <a:off x="685800" y="1304925"/>
            <a:ext cx="7810500" cy="5362575"/>
          </a:xfrm>
        </p:spPr>
        <p:txBody>
          <a:bodyPr/>
          <a:lstStyle/>
          <a:p>
            <a:pPr marL="171450" indent="0">
              <a:lnSpc>
                <a:spcPct val="150000"/>
              </a:lnSpc>
              <a:buNone/>
            </a:pPr>
            <a:r>
              <a:rPr lang="en-US" altLang="en-US" sz="1800" b="1" dirty="0">
                <a:solidFill>
                  <a:schemeClr val="tx2"/>
                </a:solidFill>
                <a:latin typeface="Bell MT" panose="02020503060305020303" pitchFamily="18" charset="0"/>
              </a:rPr>
              <a:t>Bayesian Networks</a:t>
            </a:r>
          </a:p>
          <a:p>
            <a:pPr marL="971550" indent="-514350">
              <a:buFont typeface="Wingdings" panose="05000000000000000000" pitchFamily="2" charset="2"/>
              <a:buChar char="§"/>
            </a:pPr>
            <a:r>
              <a:rPr lang="en-US" sz="1800" dirty="0">
                <a:latin typeface="Bell MT" panose="02020503060305020303" pitchFamily="18" charset="0"/>
              </a:rPr>
              <a:t>A Bayesian network is a </a:t>
            </a:r>
            <a:r>
              <a:rPr lang="en-US" sz="1800" b="1" dirty="0">
                <a:latin typeface="Bell MT" panose="02020503060305020303" pitchFamily="18" charset="0"/>
              </a:rPr>
              <a:t>structure</a:t>
            </a:r>
            <a:r>
              <a:rPr lang="en-US" sz="1800" dirty="0">
                <a:latin typeface="Bell MT" panose="02020503060305020303" pitchFamily="18" charset="0"/>
              </a:rPr>
              <a:t> that can be represented as a </a:t>
            </a:r>
            <a:r>
              <a:rPr lang="en-US" sz="1800" b="1" dirty="0">
                <a:latin typeface="Bell MT" panose="02020503060305020303" pitchFamily="18" charset="0"/>
              </a:rPr>
              <a:t>directed acyclic graph </a:t>
            </a:r>
            <a:r>
              <a:rPr lang="en-US" sz="1800" dirty="0">
                <a:latin typeface="Bell MT" panose="02020503060305020303" pitchFamily="18" charset="0"/>
              </a:rPr>
              <a:t>(DAG), and the data it contains can be seen from the following two points of view: </a:t>
            </a:r>
          </a:p>
          <a:p>
            <a:pPr marL="1828800" indent="-514350">
              <a:buFont typeface="Wingdings" panose="05000000000000000000" pitchFamily="2" charset="2"/>
              <a:buChar char="§"/>
            </a:pPr>
            <a:r>
              <a:rPr lang="en-US" sz="1800" dirty="0">
                <a:latin typeface="Bell MT" panose="02020503060305020303" pitchFamily="18" charset="0"/>
              </a:rPr>
              <a:t>It allows a compact and modular representation of the joint distribution using the chain rule for Bayes network </a:t>
            </a:r>
          </a:p>
          <a:p>
            <a:pPr marL="1828800" indent="-514350">
              <a:buFont typeface="Wingdings" panose="05000000000000000000" pitchFamily="2" charset="2"/>
              <a:buChar char="§"/>
            </a:pPr>
            <a:r>
              <a:rPr lang="en-US" sz="1800" dirty="0">
                <a:latin typeface="Bell MT" panose="02020503060305020303" pitchFamily="18" charset="0"/>
              </a:rPr>
              <a:t>It allows the conditional independence assumptions between vertices to be observed</a:t>
            </a:r>
          </a:p>
          <a:p>
            <a:pPr marL="171450" indent="0">
              <a:lnSpc>
                <a:spcPct val="150000"/>
              </a:lnSpc>
              <a:buNone/>
            </a:pPr>
            <a:endParaRPr lang="en-US" altLang="en-US" sz="1800" b="1" dirty="0">
              <a:solidFill>
                <a:schemeClr val="tx2"/>
              </a:solidFill>
              <a:latin typeface="Bell MT" panose="02020503060305020303" pitchFamily="18" charset="0"/>
            </a:endParaRPr>
          </a:p>
          <a:p>
            <a:pPr marL="857250" indent="-228600">
              <a:buFont typeface="Wingdings" panose="05000000000000000000" pitchFamily="2" charset="2"/>
              <a:buChar char="§"/>
            </a:pPr>
            <a:endParaRPr lang="en-US" altLang="en-US" sz="1400" i="1" dirty="0">
              <a:latin typeface="Bell MT" panose="02020503060305020303" pitchFamily="18" charset="0"/>
            </a:endParaRPr>
          </a:p>
          <a:p>
            <a:pPr marL="1314450">
              <a:buFont typeface="Wingdings" panose="05000000000000000000" pitchFamily="2" charset="2"/>
              <a:buChar char="§"/>
            </a:pPr>
            <a:endParaRPr lang="en-US" altLang="en-US" sz="1600" i="1"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967DBDF4-EE57-4501-BB5A-2D1FC6199D56}" type="slidenum">
              <a:rPr lang="en-US" altLang="en-US" smtClean="0"/>
              <a:pPr>
                <a:defRPr/>
              </a:pPr>
              <a:t>5</a:t>
            </a:fld>
            <a:endParaRPr lang="en-US" altLang="en-US">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r>
              <a:rPr lang="en-US" b="1" dirty="0">
                <a:latin typeface="Bell MT" pitchFamily="18" charset="0"/>
              </a:rPr>
              <a:t>…</a:t>
            </a:r>
          </a:p>
        </p:txBody>
      </p:sp>
      <p:sp>
        <p:nvSpPr>
          <p:cNvPr id="3" name="Content Placeholder 2"/>
          <p:cNvSpPr>
            <a:spLocks noGrp="1"/>
          </p:cNvSpPr>
          <p:nvPr>
            <p:ph idx="1"/>
          </p:nvPr>
        </p:nvSpPr>
        <p:spPr>
          <a:xfrm>
            <a:off x="685800" y="1371600"/>
            <a:ext cx="7772400" cy="5238750"/>
          </a:xfrm>
        </p:spPr>
        <p:txBody>
          <a:bodyPr/>
          <a:lstStyle/>
          <a:p>
            <a:pPr marL="457200" indent="-285750">
              <a:lnSpc>
                <a:spcPct val="150000"/>
              </a:lnSpc>
            </a:pPr>
            <a:r>
              <a:rPr lang="en-US" altLang="en-US" sz="1800" b="1" dirty="0">
                <a:latin typeface="Bell MT" panose="02020503060305020303" pitchFamily="18" charset="0"/>
              </a:rPr>
              <a:t>General Background</a:t>
            </a:r>
          </a:p>
          <a:p>
            <a:pPr marL="857250" indent="-228600">
              <a:buFont typeface="Wingdings" panose="05000000000000000000" pitchFamily="2" charset="2"/>
              <a:buChar char="§"/>
            </a:pPr>
            <a:r>
              <a:rPr lang="en-US" altLang="en-US" sz="1600" i="1" dirty="0">
                <a:latin typeface="Bell MT" panose="02020503060305020303" pitchFamily="18" charset="0"/>
              </a:rPr>
              <a:t>Bayesian Reasoning</a:t>
            </a:r>
          </a:p>
          <a:p>
            <a:pPr marL="1143000" indent="-228600">
              <a:buFont typeface="Wingdings" panose="05000000000000000000" pitchFamily="2" charset="2"/>
              <a:buChar char="§"/>
            </a:pPr>
            <a:r>
              <a:rPr lang="en-US" altLang="en-US" sz="1600" dirty="0"/>
              <a:t>Bayesian reasoning provides a probabilistic approach to inference. It is based on the assumption that the quantities of interest are governed by probability distributions and that optimal decisions can be made by reasoning about these probabilities together with observed data.</a:t>
            </a:r>
          </a:p>
          <a:p>
            <a:pPr marL="857250" indent="-228600">
              <a:buFont typeface="Wingdings" panose="05000000000000000000" pitchFamily="2" charset="2"/>
              <a:buChar char="§"/>
            </a:pPr>
            <a:r>
              <a:rPr lang="en-US" altLang="en-US" sz="1600" i="1" dirty="0">
                <a:latin typeface="Bell MT" panose="02020503060305020303" pitchFamily="18" charset="0"/>
              </a:rPr>
              <a:t>Probabilistic Reasoning</a:t>
            </a:r>
          </a:p>
          <a:p>
            <a:pPr marL="1143000" indent="-228600">
              <a:buFont typeface="Wingdings" panose="05000000000000000000" pitchFamily="2" charset="2"/>
              <a:buChar char="§"/>
            </a:pPr>
            <a:r>
              <a:rPr lang="en-US" altLang="en-US" sz="1600" dirty="0"/>
              <a:t>In ML, we are often interested in determining the best hypothesis from some space H, given the observed training data D.</a:t>
            </a:r>
          </a:p>
          <a:p>
            <a:pPr marL="1143000" indent="-228600">
              <a:buFont typeface="Wingdings" panose="05000000000000000000" pitchFamily="2" charset="2"/>
              <a:buChar char="§"/>
            </a:pPr>
            <a:r>
              <a:rPr lang="en-US" altLang="en-US" sz="1600" dirty="0"/>
              <a:t>One way to specify what is meant by the best hypothesis is to say that we demand the most probable hypothesis, given the data D together with any initial knowledge about the prior probabilities of the various hypotheses in H.</a:t>
            </a:r>
          </a:p>
          <a:p>
            <a:pPr marL="857250" indent="-228600">
              <a:buFont typeface="Wingdings" panose="05000000000000000000" pitchFamily="2" charset="2"/>
              <a:buChar char="§"/>
            </a:pPr>
            <a:r>
              <a:rPr lang="en-US" altLang="en-US" sz="1600" i="1" dirty="0">
                <a:latin typeface="Bell MT" panose="02020503060305020303" pitchFamily="18" charset="0"/>
              </a:rPr>
              <a:t>Bayes' Theorem</a:t>
            </a:r>
          </a:p>
          <a:p>
            <a:pPr marL="1143000" indent="-228600">
              <a:buFont typeface="Wingdings" panose="05000000000000000000" pitchFamily="2" charset="2"/>
              <a:buChar char="§"/>
              <a:defRPr/>
            </a:pPr>
            <a:r>
              <a:rPr lang="en-US" sz="1600" dirty="0"/>
              <a:t>Bayes theorem is the cornerstone of Bayesian learning methods</a:t>
            </a:r>
          </a:p>
          <a:p>
            <a:pPr marL="1143000" indent="-228600">
              <a:buFont typeface="Wingdings" panose="05000000000000000000" pitchFamily="2" charset="2"/>
              <a:buChar char="§"/>
              <a:defRPr/>
            </a:pPr>
            <a:r>
              <a:rPr lang="en-US" sz="1600" dirty="0"/>
              <a:t>It provides a way of calculating the posterior probability P(h | D), from the prior probabilities P(h), P(D) and P(D | h), as follows:</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6</a:t>
            </a:fld>
            <a:endParaRPr lang="en-US" altLang="en-US">
              <a:latin typeface="+mn-lt"/>
            </a:endParaRPr>
          </a:p>
        </p:txBody>
      </p:sp>
      <p:graphicFrame>
        <p:nvGraphicFramePr>
          <p:cNvPr id="5" name="Object 4"/>
          <p:cNvGraphicFramePr>
            <a:graphicFrameLocks noGrp="1" noChangeAspect="1"/>
          </p:cNvGraphicFramePr>
          <p:nvPr>
            <p:extLst>
              <p:ext uri="{D42A27DB-BD31-4B8C-83A1-F6EECF244321}">
                <p14:modId xmlns:p14="http://schemas.microsoft.com/office/powerpoint/2010/main" val="135708858"/>
              </p:ext>
            </p:extLst>
          </p:nvPr>
        </p:nvGraphicFramePr>
        <p:xfrm>
          <a:off x="3409950" y="6019800"/>
          <a:ext cx="1838325" cy="460375"/>
        </p:xfrm>
        <a:graphic>
          <a:graphicData uri="http://schemas.openxmlformats.org/presentationml/2006/ole">
            <mc:AlternateContent xmlns:mc="http://schemas.openxmlformats.org/markup-compatibility/2006">
              <mc:Choice xmlns:v="urn:schemas-microsoft-com:vml" Requires="v">
                <p:oleObj spid="_x0000_s3083" name="Equation" r:id="rId3" imgW="2921000" imgH="787400" progId="Equation.3">
                  <p:embed/>
                </p:oleObj>
              </mc:Choice>
              <mc:Fallback>
                <p:oleObj name="Equation" r:id="rId3" imgW="2921000" imgH="787400" progId="Equation.3">
                  <p:embed/>
                  <p:pic>
                    <p:nvPicPr>
                      <p:cNvPr id="0"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6019800"/>
                        <a:ext cx="1838325" cy="4603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300038"/>
            <a:ext cx="7772400" cy="919162"/>
          </a:xfrm>
        </p:spPr>
        <p:txBody>
          <a:bodyPr/>
          <a:lstStyle/>
          <a:p>
            <a:r>
              <a:rPr lang="en-US" altLang="en-US" b="1" dirty="0">
                <a:latin typeface="Bell MT" pitchFamily="18" charset="0"/>
              </a:rPr>
              <a:t>Part I - BNs…</a:t>
            </a:r>
            <a:endParaRPr lang="en-US" altLang="en-US" sz="2800" dirty="0"/>
          </a:p>
        </p:txBody>
      </p:sp>
      <p:sp>
        <p:nvSpPr>
          <p:cNvPr id="4099" name="Content Placeholder 2"/>
          <p:cNvSpPr>
            <a:spLocks noGrp="1"/>
          </p:cNvSpPr>
          <p:nvPr>
            <p:ph idx="1"/>
          </p:nvPr>
        </p:nvSpPr>
        <p:spPr>
          <a:xfrm>
            <a:off x="685799" y="1371599"/>
            <a:ext cx="8143875" cy="5019675"/>
          </a:xfrm>
        </p:spPr>
        <p:txBody>
          <a:bodyPr/>
          <a:lstStyle/>
          <a:p>
            <a:r>
              <a:rPr lang="en-US" altLang="en-US" sz="2000" b="1" dirty="0">
                <a:latin typeface="Bell MT" panose="02020503060305020303" pitchFamily="18" charset="0"/>
              </a:rPr>
              <a:t>Graphical Models</a:t>
            </a:r>
          </a:p>
          <a:p>
            <a:pPr marL="1314450">
              <a:buFont typeface="Wingdings" panose="05000000000000000000" pitchFamily="2" charset="2"/>
              <a:buChar char="§"/>
            </a:pPr>
            <a:r>
              <a:rPr lang="en-US" altLang="en-US" sz="1600" dirty="0">
                <a:latin typeface="Bell MT" panose="02020503060305020303" pitchFamily="18" charset="0"/>
              </a:rPr>
              <a:t>Express the probabilistic dependency structure among a set of variables</a:t>
            </a:r>
          </a:p>
          <a:p>
            <a:pPr marL="1314450">
              <a:buFont typeface="Wingdings" panose="05000000000000000000" pitchFamily="2" charset="2"/>
              <a:buChar char="§"/>
            </a:pPr>
            <a:r>
              <a:rPr lang="en-US" altLang="en-US" sz="1600" dirty="0">
                <a:latin typeface="Bell MT" panose="02020503060305020303" pitchFamily="18" charset="0"/>
              </a:rPr>
              <a:t>Consist of</a:t>
            </a:r>
          </a:p>
          <a:p>
            <a:pPr marL="1885950"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nodes, corresponding to variables</a:t>
            </a:r>
          </a:p>
          <a:p>
            <a:pPr marL="1885950"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edges, indicating dependency</a:t>
            </a:r>
          </a:p>
          <a:p>
            <a:pPr marL="1885950"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functions defined on the graph that defines a probability distribution</a:t>
            </a:r>
          </a:p>
          <a:p>
            <a:pPr marL="1314450">
              <a:buFont typeface="Wingdings" panose="05000000000000000000" pitchFamily="2" charset="2"/>
              <a:buChar char="§"/>
            </a:pPr>
            <a:endParaRPr lang="en-US" altLang="en-US" sz="1600" dirty="0">
              <a:latin typeface="Bell MT" panose="02020503060305020303" pitchFamily="18" charset="0"/>
            </a:endParaRPr>
          </a:p>
          <a:p>
            <a:pPr marL="1314450">
              <a:buFont typeface="Wingdings" panose="05000000000000000000" pitchFamily="2" charset="2"/>
              <a:buChar char="§"/>
            </a:pPr>
            <a:endParaRPr lang="en-US" altLang="en-US" sz="1600" dirty="0">
              <a:latin typeface="Bell MT" panose="02020503060305020303" pitchFamily="18" charset="0"/>
            </a:endParaRPr>
          </a:p>
          <a:p>
            <a:pPr marL="1314450">
              <a:buFont typeface="Wingdings" panose="05000000000000000000" pitchFamily="2" charset="2"/>
              <a:buChar char="§"/>
            </a:pPr>
            <a:r>
              <a:rPr lang="en-US" altLang="en-US" sz="1600" dirty="0">
                <a:latin typeface="Bell MT" panose="02020503060305020303" pitchFamily="18" charset="0"/>
              </a:rPr>
              <a:t>Two types:</a:t>
            </a:r>
          </a:p>
          <a:p>
            <a:pPr marL="1885950" lvl="1" indent="-342900">
              <a:buClr>
                <a:srgbClr val="FF0000"/>
              </a:buClr>
              <a:buFont typeface="Wingdings" panose="05000000000000000000" pitchFamily="2" charset="2"/>
              <a:buChar char="§"/>
            </a:pPr>
            <a:r>
              <a:rPr lang="en-US" altLang="en-US" sz="1600" b="1" dirty="0">
                <a:solidFill>
                  <a:schemeClr val="tx1"/>
                </a:solidFill>
                <a:latin typeface="Bell MT" panose="02020503060305020303" pitchFamily="18" charset="0"/>
              </a:rPr>
              <a:t>Undirected </a:t>
            </a:r>
          </a:p>
          <a:p>
            <a:pPr marL="2343150" indent="-171450">
              <a:buFont typeface="Wingdings" panose="05000000000000000000" pitchFamily="2" charset="2"/>
              <a:buChar char="§"/>
            </a:pPr>
            <a:r>
              <a:rPr lang="en-US" altLang="en-US" sz="1600" dirty="0">
                <a:latin typeface="Bell MT" panose="02020503060305020303" pitchFamily="18" charset="0"/>
              </a:rPr>
              <a:t>Consist of</a:t>
            </a:r>
          </a:p>
          <a:p>
            <a:pPr marL="2628900"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nodes</a:t>
            </a:r>
          </a:p>
          <a:p>
            <a:pPr marL="2628900"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edges</a:t>
            </a:r>
          </a:p>
          <a:p>
            <a:pPr marL="2628900"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potential for each clique, multiplied together to yield the distribution over variables</a:t>
            </a:r>
          </a:p>
          <a:p>
            <a:pPr marL="1885950" lvl="1" indent="-342900">
              <a:buClr>
                <a:srgbClr val="FF0000"/>
              </a:buClr>
              <a:buFont typeface="Wingdings" panose="05000000000000000000" pitchFamily="2" charset="2"/>
              <a:buChar char="§"/>
            </a:pPr>
            <a:endParaRPr lang="en-US" altLang="en-US" sz="1600" dirty="0">
              <a:solidFill>
                <a:schemeClr val="tx1"/>
              </a:solidFill>
              <a:latin typeface="Bell MT" panose="02020503060305020303" pitchFamily="18" charset="0"/>
            </a:endParaRPr>
          </a:p>
          <a:p>
            <a:pPr marL="1885950"/>
            <a:endParaRPr lang="en-US" altLang="en-US" sz="2000" b="1"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967DBDF4-EE57-4501-BB5A-2D1FC6199D56}" type="slidenum">
              <a:rPr lang="en-US" altLang="en-US" smtClean="0"/>
              <a:pPr>
                <a:defRPr/>
              </a:pPr>
              <a:t>7</a:t>
            </a:fld>
            <a:endParaRPr lang="en-US" altLang="en-US">
              <a:latin typeface="+mn-lt"/>
            </a:endParaRPr>
          </a:p>
        </p:txBody>
      </p:sp>
      <p:grpSp>
        <p:nvGrpSpPr>
          <p:cNvPr id="5" name="Group 4"/>
          <p:cNvGrpSpPr/>
          <p:nvPr/>
        </p:nvGrpSpPr>
        <p:grpSpPr>
          <a:xfrm>
            <a:off x="4981575" y="3762376"/>
            <a:ext cx="3771900" cy="1661671"/>
            <a:chOff x="3643312" y="1752600"/>
            <a:chExt cx="4525115" cy="1686017"/>
          </a:xfrm>
        </p:grpSpPr>
        <p:sp>
          <p:nvSpPr>
            <p:cNvPr id="6" name="Text Box 10"/>
            <p:cNvSpPr txBox="1">
              <a:spLocks noChangeArrowheads="1"/>
            </p:cNvSpPr>
            <p:nvPr/>
          </p:nvSpPr>
          <p:spPr bwMode="auto">
            <a:xfrm>
              <a:off x="3643312" y="200117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1</a:t>
              </a:r>
              <a:endParaRPr lang="en-US" altLang="en-US" i="1" dirty="0"/>
            </a:p>
          </p:txBody>
        </p:sp>
        <p:sp>
          <p:nvSpPr>
            <p:cNvPr id="7" name="Text Box 11"/>
            <p:cNvSpPr txBox="1">
              <a:spLocks noChangeArrowheads="1"/>
            </p:cNvSpPr>
            <p:nvPr/>
          </p:nvSpPr>
          <p:spPr bwMode="auto">
            <a:xfrm>
              <a:off x="5124403" y="2819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2</a:t>
              </a:r>
              <a:endParaRPr lang="en-US" altLang="en-US" i="1" dirty="0"/>
            </a:p>
          </p:txBody>
        </p:sp>
        <p:sp>
          <p:nvSpPr>
            <p:cNvPr id="8" name="Text Box 12"/>
            <p:cNvSpPr txBox="1">
              <a:spLocks noChangeArrowheads="1"/>
            </p:cNvSpPr>
            <p:nvPr/>
          </p:nvSpPr>
          <p:spPr bwMode="auto">
            <a:xfrm>
              <a:off x="5808216" y="17526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3</a:t>
              </a:r>
              <a:endParaRPr lang="en-US" altLang="en-US" i="1" dirty="0"/>
            </a:p>
          </p:txBody>
        </p:sp>
        <p:sp>
          <p:nvSpPr>
            <p:cNvPr id="9" name="Text Box 13"/>
            <p:cNvSpPr txBox="1">
              <a:spLocks noChangeArrowheads="1"/>
            </p:cNvSpPr>
            <p:nvPr/>
          </p:nvSpPr>
          <p:spPr bwMode="auto">
            <a:xfrm>
              <a:off x="7696940" y="1771835"/>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4</a:t>
              </a:r>
              <a:endParaRPr lang="en-US" altLang="en-US" i="1" dirty="0"/>
            </a:p>
          </p:txBody>
        </p:sp>
        <p:sp>
          <p:nvSpPr>
            <p:cNvPr id="10" name="Text Box 14"/>
            <p:cNvSpPr txBox="1">
              <a:spLocks noChangeArrowheads="1"/>
            </p:cNvSpPr>
            <p:nvPr/>
          </p:nvSpPr>
          <p:spPr bwMode="auto">
            <a:xfrm>
              <a:off x="7010400" y="2981417"/>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5</a:t>
              </a:r>
              <a:endParaRPr lang="en-US" altLang="en-US" i="1" dirty="0"/>
            </a:p>
          </p:txBody>
        </p:sp>
        <p:grpSp>
          <p:nvGrpSpPr>
            <p:cNvPr id="11" name="Group 10"/>
            <p:cNvGrpSpPr/>
            <p:nvPr/>
          </p:nvGrpSpPr>
          <p:grpSpPr>
            <a:xfrm>
              <a:off x="3657600" y="1752600"/>
              <a:ext cx="4495800" cy="1676400"/>
              <a:chOff x="3657600" y="1752600"/>
              <a:chExt cx="4495800" cy="1676400"/>
            </a:xfrm>
          </p:grpSpPr>
          <p:sp>
            <p:nvSpPr>
              <p:cNvPr id="12" name="Oval 4"/>
              <p:cNvSpPr>
                <a:spLocks noChangeArrowheads="1"/>
              </p:cNvSpPr>
              <p:nvPr/>
            </p:nvSpPr>
            <p:spPr bwMode="auto">
              <a:xfrm>
                <a:off x="36576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3" name="Oval 6"/>
              <p:cNvSpPr>
                <a:spLocks noChangeArrowheads="1"/>
              </p:cNvSpPr>
              <p:nvPr/>
            </p:nvSpPr>
            <p:spPr bwMode="auto">
              <a:xfrm>
                <a:off x="5791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7"/>
              <p:cNvSpPr>
                <a:spLocks noChangeArrowheads="1"/>
              </p:cNvSpPr>
              <p:nvPr/>
            </p:nvSpPr>
            <p:spPr bwMode="auto">
              <a:xfrm>
                <a:off x="5105400" y="2819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8"/>
              <p:cNvSpPr>
                <a:spLocks noChangeArrowheads="1"/>
              </p:cNvSpPr>
              <p:nvPr/>
            </p:nvSpPr>
            <p:spPr bwMode="auto">
              <a:xfrm>
                <a:off x="70104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9"/>
              <p:cNvSpPr>
                <a:spLocks noChangeArrowheads="1"/>
              </p:cNvSpPr>
              <p:nvPr/>
            </p:nvSpPr>
            <p:spPr bwMode="auto">
              <a:xfrm>
                <a:off x="7696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a:off x="4114800" y="22860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6172200" y="2133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p:nvSpPr>
            <p:spPr bwMode="auto">
              <a:xfrm flipV="1">
                <a:off x="4114800" y="1981200"/>
                <a:ext cx="1676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H="1">
                <a:off x="5410200" y="21336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a:off x="6248400" y="1981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flipH="1">
                <a:off x="7391400" y="22098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2292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42950" y="228600"/>
            <a:ext cx="7772400" cy="990600"/>
          </a:xfrm>
        </p:spPr>
        <p:txBody>
          <a:bodyPr/>
          <a:lstStyle/>
          <a:p>
            <a:r>
              <a:rPr lang="en-US" altLang="en-US" b="1" dirty="0">
                <a:latin typeface="Bell MT" pitchFamily="18" charset="0"/>
              </a:rPr>
              <a:t>Part I - BNs…</a:t>
            </a:r>
            <a:endParaRPr lang="en-US" altLang="en-US" dirty="0"/>
          </a:p>
        </p:txBody>
      </p:sp>
      <p:sp>
        <p:nvSpPr>
          <p:cNvPr id="4" name="Slide Number Placeholder 3"/>
          <p:cNvSpPr>
            <a:spLocks noGrp="1"/>
          </p:cNvSpPr>
          <p:nvPr>
            <p:ph type="sldNum" sz="quarter" idx="11"/>
          </p:nvPr>
        </p:nvSpPr>
        <p:spPr/>
        <p:txBody>
          <a:bodyPr/>
          <a:lstStyle/>
          <a:p>
            <a:pPr>
              <a:defRPr/>
            </a:pPr>
            <a:fld id="{24D9D562-9572-4463-9647-27FBA55F3AAB}" type="slidenum">
              <a:rPr lang="en-US" altLang="en-US" smtClean="0"/>
              <a:pPr>
                <a:defRPr/>
              </a:pPr>
              <a:t>8</a:t>
            </a:fld>
            <a:endParaRPr lang="en-US" altLang="en-US">
              <a:latin typeface="+mn-lt"/>
            </a:endParaRPr>
          </a:p>
        </p:txBody>
      </p:sp>
      <p:sp>
        <p:nvSpPr>
          <p:cNvPr id="6" name="Content Placeholder 2"/>
          <p:cNvSpPr txBox="1">
            <a:spLocks/>
          </p:cNvSpPr>
          <p:nvPr/>
        </p:nvSpPr>
        <p:spPr bwMode="auto">
          <a:xfrm>
            <a:off x="561973" y="1371599"/>
            <a:ext cx="81438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CC00"/>
              </a:buClr>
              <a:buChar char="–"/>
              <a:defRPr sz="2800">
                <a:solidFill>
                  <a:srgbClr val="333399"/>
                </a:solidFill>
                <a:latin typeface="+mn-lt"/>
              </a:defRPr>
            </a:lvl2pPr>
            <a:lvl3pPr marL="1143000" indent="-228600" algn="l" rtl="0" eaLnBrk="1" fontAlgn="base" hangingPunct="1">
              <a:spcBef>
                <a:spcPct val="20000"/>
              </a:spcBef>
              <a:spcAft>
                <a:spcPct val="0"/>
              </a:spcAft>
              <a:buClr>
                <a:srgbClr val="3333CC"/>
              </a:buClr>
              <a:buChar char="•"/>
              <a:defRPr sz="2400">
                <a:solidFill>
                  <a:srgbClr val="006600"/>
                </a:solidFill>
                <a:latin typeface="+mn-lt"/>
              </a:defRPr>
            </a:lvl3pPr>
            <a:lvl4pPr marL="1600200" indent="-228600" algn="l" rtl="0" eaLnBrk="1" fontAlgn="base" hangingPunct="1">
              <a:spcBef>
                <a:spcPct val="20000"/>
              </a:spcBef>
              <a:spcAft>
                <a:spcPct val="0"/>
              </a:spcAft>
              <a:buClr>
                <a:srgbClr val="3333CC"/>
              </a:buClr>
              <a:buChar char="–"/>
              <a:defRPr sz="2000">
                <a:solidFill>
                  <a:schemeClr val="tx1"/>
                </a:solidFill>
                <a:latin typeface="+mn-lt"/>
              </a:defRPr>
            </a:lvl4pPr>
            <a:lvl5pPr marL="2057400" indent="-228600" algn="l" rtl="0" eaLnBrk="1" fontAlgn="base" hangingPunct="1">
              <a:spcBef>
                <a:spcPct val="20000"/>
              </a:spcBef>
              <a:spcAft>
                <a:spcPct val="0"/>
              </a:spcAft>
              <a:buClr>
                <a:srgbClr val="3333CC"/>
              </a:buClr>
              <a:buChar char="»"/>
              <a:defRPr sz="2000">
                <a:solidFill>
                  <a:srgbClr val="0000CC"/>
                </a:solidFill>
                <a:latin typeface="+mn-lt"/>
              </a:defRPr>
            </a:lvl5pPr>
            <a:lvl6pPr marL="2514600" indent="-228600" algn="l" rtl="0" eaLnBrk="1" fontAlgn="base" hangingPunct="1">
              <a:spcBef>
                <a:spcPct val="20000"/>
              </a:spcBef>
              <a:spcAft>
                <a:spcPct val="0"/>
              </a:spcAft>
              <a:buClr>
                <a:srgbClr val="3333CC"/>
              </a:buClr>
              <a:buChar char="»"/>
              <a:defRPr sz="2000">
                <a:solidFill>
                  <a:srgbClr val="0000CC"/>
                </a:solidFill>
                <a:latin typeface="+mn-lt"/>
              </a:defRPr>
            </a:lvl6pPr>
            <a:lvl7pPr marL="2971800" indent="-228600" algn="l" rtl="0" eaLnBrk="1" fontAlgn="base" hangingPunct="1">
              <a:spcBef>
                <a:spcPct val="20000"/>
              </a:spcBef>
              <a:spcAft>
                <a:spcPct val="0"/>
              </a:spcAft>
              <a:buClr>
                <a:srgbClr val="3333CC"/>
              </a:buClr>
              <a:buChar char="»"/>
              <a:defRPr sz="2000">
                <a:solidFill>
                  <a:srgbClr val="0000CC"/>
                </a:solidFill>
                <a:latin typeface="+mn-lt"/>
              </a:defRPr>
            </a:lvl7pPr>
            <a:lvl8pPr marL="3429000" indent="-228600" algn="l" rtl="0" eaLnBrk="1" fontAlgn="base" hangingPunct="1">
              <a:spcBef>
                <a:spcPct val="20000"/>
              </a:spcBef>
              <a:spcAft>
                <a:spcPct val="0"/>
              </a:spcAft>
              <a:buClr>
                <a:srgbClr val="3333CC"/>
              </a:buClr>
              <a:buChar char="»"/>
              <a:defRPr sz="2000">
                <a:solidFill>
                  <a:srgbClr val="0000CC"/>
                </a:solidFill>
                <a:latin typeface="+mn-lt"/>
              </a:defRPr>
            </a:lvl8pPr>
            <a:lvl9pPr marL="3886200" indent="-228600" algn="l" rtl="0" eaLnBrk="1" fontAlgn="base" hangingPunct="1">
              <a:spcBef>
                <a:spcPct val="20000"/>
              </a:spcBef>
              <a:spcAft>
                <a:spcPct val="0"/>
              </a:spcAft>
              <a:buClr>
                <a:srgbClr val="3333CC"/>
              </a:buClr>
              <a:buChar char="»"/>
              <a:defRPr sz="2000">
                <a:solidFill>
                  <a:srgbClr val="0000CC"/>
                </a:solidFill>
                <a:latin typeface="+mn-lt"/>
              </a:defRPr>
            </a:lvl9pPr>
          </a:lstStyle>
          <a:p>
            <a:r>
              <a:rPr lang="en-US" altLang="en-US" sz="2000" b="1" i="0" kern="0" dirty="0">
                <a:latin typeface="Bell MT" panose="02020503060305020303" pitchFamily="18" charset="0"/>
              </a:rPr>
              <a:t>Graphical Models….</a:t>
            </a:r>
          </a:p>
          <a:p>
            <a:pPr marL="1314450">
              <a:buFont typeface="Wingdings" panose="05000000000000000000" pitchFamily="2" charset="2"/>
              <a:buChar char="§"/>
            </a:pPr>
            <a:r>
              <a:rPr lang="en-US" altLang="en-US" sz="1600" i="0" kern="0" dirty="0">
                <a:latin typeface="Bell MT" panose="02020503060305020303" pitchFamily="18" charset="0"/>
              </a:rPr>
              <a:t>Two types…:</a:t>
            </a:r>
          </a:p>
          <a:p>
            <a:pPr marL="1885950" lvl="1" indent="-342900">
              <a:buClr>
                <a:srgbClr val="FF0000"/>
              </a:buClr>
              <a:buFont typeface="Wingdings" panose="05000000000000000000" pitchFamily="2" charset="2"/>
              <a:buChar char="§"/>
            </a:pPr>
            <a:r>
              <a:rPr lang="en-US" altLang="en-US" sz="1600" b="1" i="0" kern="0" dirty="0">
                <a:solidFill>
                  <a:schemeClr val="tx1"/>
                </a:solidFill>
                <a:latin typeface="Bell MT" panose="02020503060305020303" pitchFamily="18" charset="0"/>
              </a:rPr>
              <a:t>Directed</a:t>
            </a:r>
            <a:r>
              <a:rPr lang="en-US" altLang="en-US" sz="1600" i="0" kern="0" dirty="0">
                <a:solidFill>
                  <a:schemeClr val="tx1"/>
                </a:solidFill>
                <a:latin typeface="Bell MT" panose="02020503060305020303" pitchFamily="18" charset="0"/>
              </a:rPr>
              <a:t> </a:t>
            </a:r>
          </a:p>
          <a:p>
            <a:pPr marL="2343150" indent="-171450">
              <a:buFont typeface="Wingdings" panose="05000000000000000000" pitchFamily="2" charset="2"/>
              <a:buChar char="§"/>
            </a:pPr>
            <a:r>
              <a:rPr lang="en-US" altLang="en-US" sz="1600" i="0" kern="0" dirty="0">
                <a:latin typeface="Bell MT" panose="02020503060305020303" pitchFamily="18" charset="0"/>
              </a:rPr>
              <a:t>Consist of</a:t>
            </a:r>
          </a:p>
          <a:p>
            <a:pPr marL="2628900" lvl="1" indent="-171450">
              <a:buClr>
                <a:srgbClr val="FF0000"/>
              </a:buClr>
              <a:buFont typeface="Wingdings" panose="05000000000000000000" pitchFamily="2" charset="2"/>
              <a:buChar char="§"/>
            </a:pPr>
            <a:r>
              <a:rPr lang="en-US" altLang="en-US" sz="1600" i="0" kern="0" dirty="0">
                <a:solidFill>
                  <a:schemeClr val="tx1"/>
                </a:solidFill>
                <a:latin typeface="Bell MT" panose="02020503060305020303" pitchFamily="18" charset="0"/>
                <a:ea typeface="+mn-ea"/>
                <a:cs typeface="+mn-cs"/>
              </a:rPr>
              <a:t>a set of nodes</a:t>
            </a:r>
          </a:p>
          <a:p>
            <a:pPr marL="2628900" lvl="1" indent="-171450">
              <a:buClr>
                <a:srgbClr val="FF0000"/>
              </a:buClr>
              <a:buFont typeface="Wingdings" panose="05000000000000000000" pitchFamily="2" charset="2"/>
              <a:buChar char="§"/>
            </a:pPr>
            <a:r>
              <a:rPr lang="en-US" altLang="en-US" sz="1600" i="0" kern="0" dirty="0">
                <a:solidFill>
                  <a:schemeClr val="tx1"/>
                </a:solidFill>
                <a:latin typeface="Bell MT" panose="02020503060305020303" pitchFamily="18" charset="0"/>
                <a:ea typeface="+mn-ea"/>
                <a:cs typeface="+mn-cs"/>
              </a:rPr>
              <a:t>a set of edges</a:t>
            </a:r>
          </a:p>
          <a:p>
            <a:pPr marL="2628900" lvl="1" indent="-171450">
              <a:buClr>
                <a:srgbClr val="FF0000"/>
              </a:buClr>
              <a:buFont typeface="Wingdings" panose="05000000000000000000" pitchFamily="2" charset="2"/>
              <a:buChar char="§"/>
            </a:pPr>
            <a:r>
              <a:rPr lang="en-US" altLang="en-US" sz="1600" i="0" kern="0" dirty="0">
                <a:solidFill>
                  <a:schemeClr val="tx1"/>
                </a:solidFill>
                <a:latin typeface="Bell MT" panose="02020503060305020303" pitchFamily="18" charset="0"/>
                <a:ea typeface="+mn-ea"/>
                <a:cs typeface="+mn-cs"/>
              </a:rPr>
              <a:t>a conditional probability distribution for each node, conditioned on its parents, multiplied together to yield the distribution over variables</a:t>
            </a:r>
          </a:p>
          <a:p>
            <a:pPr marL="1314450">
              <a:buFont typeface="Wingdings" panose="05000000000000000000" pitchFamily="2" charset="2"/>
              <a:buChar char="§"/>
            </a:pPr>
            <a:r>
              <a:rPr lang="en-US" altLang="en-US" sz="1600" i="0" kern="0" dirty="0">
                <a:latin typeface="Bell MT" panose="02020503060305020303" pitchFamily="18" charset="0"/>
              </a:rPr>
              <a:t>Bayesian Networks are a subset of this: DAGs</a:t>
            </a:r>
          </a:p>
          <a:p>
            <a:pPr marL="1885950" lvl="1" indent="-342900">
              <a:buClr>
                <a:srgbClr val="FF0000"/>
              </a:buClr>
              <a:buFont typeface="Wingdings" panose="05000000000000000000" pitchFamily="2" charset="2"/>
              <a:buChar char="§"/>
            </a:pPr>
            <a:r>
              <a:rPr lang="en-US" altLang="en-US" sz="1600" b="1" i="0" kern="0" dirty="0">
                <a:solidFill>
                  <a:schemeClr val="tx1"/>
                </a:solidFill>
                <a:latin typeface="Bell MT" panose="02020503060305020303" pitchFamily="18" charset="0"/>
              </a:rPr>
              <a:t>Directed Acyclic graphs (DAGs)</a:t>
            </a:r>
          </a:p>
          <a:p>
            <a:pPr marL="2343150" indent="-171450">
              <a:buFont typeface="Wingdings" panose="05000000000000000000" pitchFamily="2" charset="2"/>
              <a:buChar char="§"/>
            </a:pPr>
            <a:r>
              <a:rPr lang="en-US" sz="1600" i="0" kern="0" dirty="0">
                <a:latin typeface="Bell MT" panose="02020503060305020303" pitchFamily="18" charset="0"/>
                <a:cs typeface="Arial" charset="0"/>
              </a:rPr>
              <a:t>A DAG is a finite directed graph with no </a:t>
            </a:r>
            <a:r>
              <a:rPr lang="en-US" sz="1600" kern="0" dirty="0">
                <a:latin typeface="Bell MT" panose="02020503060305020303" pitchFamily="18" charset="0"/>
                <a:cs typeface="Arial" charset="0"/>
              </a:rPr>
              <a:t>directed cycles. </a:t>
            </a:r>
          </a:p>
          <a:p>
            <a:pPr marL="2628900" indent="-171450">
              <a:buFont typeface="Wingdings" panose="05000000000000000000" pitchFamily="2" charset="2"/>
              <a:buChar char="§"/>
            </a:pPr>
            <a:r>
              <a:rPr lang="en-US" sz="1400" i="0" kern="0" dirty="0">
                <a:latin typeface="Bell MT" panose="02020503060305020303" pitchFamily="18" charset="0"/>
                <a:cs typeface="Arial" charset="0"/>
              </a:rPr>
              <a:t>That is, it consists of finitely many vertices and edges, with each edge directed from one vertex to another, such that there is no way to start at any vertex v and follow a consistently-directed sequence of edges that eventually loops back to v again. </a:t>
            </a:r>
          </a:p>
          <a:p>
            <a:pPr marL="2971800" indent="-285750">
              <a:buFont typeface="Wingdings" panose="05000000000000000000" pitchFamily="2" charset="2"/>
              <a:buChar char="ü"/>
            </a:pPr>
            <a:r>
              <a:rPr lang="en-US" sz="1400" i="0" kern="0" dirty="0">
                <a:latin typeface="Bell MT" panose="02020503060305020303" pitchFamily="18" charset="0"/>
                <a:cs typeface="Arial" charset="0"/>
              </a:rPr>
              <a:t>Equivalently, a DAG is a directed graph that has a topological ordering, a sequence of the vertices such that every edge is directed from earlier to later in the sequence.</a:t>
            </a:r>
            <a:endParaRPr lang="en-US" altLang="en-US" sz="1400" i="0" kern="0" dirty="0">
              <a:latin typeface="Bell MT" panose="02020503060305020303" pitchFamily="18" charset="0"/>
              <a:cs typeface="Arial" charset="0"/>
            </a:endParaRPr>
          </a:p>
          <a:p>
            <a:pPr marL="2628900" lvl="1" indent="-171450">
              <a:buClr>
                <a:srgbClr val="FF0000"/>
              </a:buClr>
              <a:buFont typeface="Wingdings" panose="05000000000000000000" pitchFamily="2" charset="2"/>
              <a:buChar char="§"/>
            </a:pPr>
            <a:endParaRPr lang="en-US" altLang="en-US" sz="1600" i="0" kern="0" dirty="0">
              <a:solidFill>
                <a:schemeClr val="tx1"/>
              </a:solidFill>
              <a:latin typeface="Bell MT" panose="02020503060305020303" pitchFamily="18" charset="0"/>
              <a:cs typeface="+mn-cs"/>
            </a:endParaRPr>
          </a:p>
          <a:p>
            <a:pPr marL="2628900" lvl="1" indent="-171450">
              <a:buClr>
                <a:srgbClr val="FF0000"/>
              </a:buClr>
              <a:buFont typeface="Wingdings" panose="05000000000000000000" pitchFamily="2" charset="2"/>
              <a:buChar char="§"/>
            </a:pPr>
            <a:endParaRPr lang="en-US" altLang="en-US" sz="1600" i="0" kern="0" dirty="0">
              <a:solidFill>
                <a:schemeClr val="tx1"/>
              </a:solidFill>
              <a:latin typeface="Bell MT" panose="02020503060305020303" pitchFamily="18" charset="0"/>
              <a:ea typeface="+mn-ea"/>
              <a:cs typeface="+mn-cs"/>
            </a:endParaRPr>
          </a:p>
          <a:p>
            <a:pPr marL="1885950" lvl="1" indent="-342900">
              <a:buClr>
                <a:srgbClr val="FF0000"/>
              </a:buClr>
              <a:buFont typeface="Wingdings" panose="05000000000000000000" pitchFamily="2" charset="2"/>
              <a:buChar char="§"/>
            </a:pPr>
            <a:endParaRPr lang="en-US" altLang="en-US" sz="1600" i="0" kern="0" dirty="0">
              <a:solidFill>
                <a:schemeClr val="tx1"/>
              </a:solidFill>
              <a:latin typeface="Bell MT" panose="02020503060305020303" pitchFamily="18" charset="0"/>
            </a:endParaRPr>
          </a:p>
          <a:p>
            <a:pPr marL="1885950"/>
            <a:endParaRPr lang="en-US" altLang="en-US" sz="2000" b="1" i="0" kern="0" dirty="0">
              <a:latin typeface="Bell MT" panose="02020503060305020303" pitchFamily="18" charset="0"/>
            </a:endParaRPr>
          </a:p>
        </p:txBody>
      </p:sp>
      <p:grpSp>
        <p:nvGrpSpPr>
          <p:cNvPr id="7" name="Group 6"/>
          <p:cNvGrpSpPr/>
          <p:nvPr/>
        </p:nvGrpSpPr>
        <p:grpSpPr>
          <a:xfrm>
            <a:off x="4315009" y="1581520"/>
            <a:ext cx="4503660" cy="1714130"/>
            <a:chOff x="3655149" y="1714870"/>
            <a:chExt cx="4503660" cy="1714130"/>
          </a:xfrm>
        </p:grpSpPr>
        <p:sp>
          <p:nvSpPr>
            <p:cNvPr id="8" name="Text Box 1031"/>
            <p:cNvSpPr txBox="1">
              <a:spLocks noChangeArrowheads="1"/>
            </p:cNvSpPr>
            <p:nvPr/>
          </p:nvSpPr>
          <p:spPr bwMode="auto">
            <a:xfrm>
              <a:off x="5784056" y="177368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3</a:t>
              </a:r>
              <a:endParaRPr lang="en-US" altLang="en-US" i="1" dirty="0"/>
            </a:p>
          </p:txBody>
        </p:sp>
        <p:sp>
          <p:nvSpPr>
            <p:cNvPr id="9" name="Text Box 1032"/>
            <p:cNvSpPr txBox="1">
              <a:spLocks noChangeArrowheads="1"/>
            </p:cNvSpPr>
            <p:nvPr/>
          </p:nvSpPr>
          <p:spPr bwMode="auto">
            <a:xfrm>
              <a:off x="7687322" y="1714870"/>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4</a:t>
              </a:r>
              <a:endParaRPr lang="en-US" altLang="en-US" i="1" dirty="0"/>
            </a:p>
          </p:txBody>
        </p:sp>
        <p:sp>
          <p:nvSpPr>
            <p:cNvPr id="10" name="Text Box 1033"/>
            <p:cNvSpPr txBox="1">
              <a:spLocks noChangeArrowheads="1"/>
            </p:cNvSpPr>
            <p:nvPr/>
          </p:nvSpPr>
          <p:spPr bwMode="auto">
            <a:xfrm>
              <a:off x="7003256" y="29718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5</a:t>
              </a:r>
              <a:endParaRPr lang="en-US" altLang="en-US" i="1" dirty="0"/>
            </a:p>
          </p:txBody>
        </p:sp>
        <p:sp>
          <p:nvSpPr>
            <p:cNvPr id="11" name="Text Box 1039"/>
            <p:cNvSpPr txBox="1">
              <a:spLocks noChangeArrowheads="1"/>
            </p:cNvSpPr>
            <p:nvPr/>
          </p:nvSpPr>
          <p:spPr bwMode="auto">
            <a:xfrm>
              <a:off x="3655149" y="200228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1</a:t>
              </a:r>
              <a:endParaRPr lang="en-US" altLang="en-US" i="1" dirty="0"/>
            </a:p>
          </p:txBody>
        </p:sp>
        <p:sp>
          <p:nvSpPr>
            <p:cNvPr id="12" name="Text Box 1040"/>
            <p:cNvSpPr txBox="1">
              <a:spLocks noChangeArrowheads="1"/>
            </p:cNvSpPr>
            <p:nvPr/>
          </p:nvSpPr>
          <p:spPr bwMode="auto">
            <a:xfrm>
              <a:off x="5091112" y="2819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2</a:t>
              </a:r>
              <a:endParaRPr lang="en-US" altLang="en-US" i="1" dirty="0"/>
            </a:p>
          </p:txBody>
        </p:sp>
        <p:grpSp>
          <p:nvGrpSpPr>
            <p:cNvPr id="13" name="Group 12"/>
            <p:cNvGrpSpPr/>
            <p:nvPr/>
          </p:nvGrpSpPr>
          <p:grpSpPr>
            <a:xfrm>
              <a:off x="3657600" y="1752600"/>
              <a:ext cx="4495800" cy="1676400"/>
              <a:chOff x="3657600" y="1752600"/>
              <a:chExt cx="4495800" cy="1676400"/>
            </a:xfrm>
          </p:grpSpPr>
          <p:sp>
            <p:nvSpPr>
              <p:cNvPr id="14" name="Oval 1028"/>
              <p:cNvSpPr>
                <a:spLocks noChangeArrowheads="1"/>
              </p:cNvSpPr>
              <p:nvPr/>
            </p:nvSpPr>
            <p:spPr bwMode="auto">
              <a:xfrm>
                <a:off x="5791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029"/>
              <p:cNvSpPr>
                <a:spLocks noChangeArrowheads="1"/>
              </p:cNvSpPr>
              <p:nvPr/>
            </p:nvSpPr>
            <p:spPr bwMode="auto">
              <a:xfrm>
                <a:off x="70104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030"/>
              <p:cNvSpPr>
                <a:spLocks noChangeArrowheads="1"/>
              </p:cNvSpPr>
              <p:nvPr/>
            </p:nvSpPr>
            <p:spPr bwMode="auto">
              <a:xfrm>
                <a:off x="7696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034"/>
              <p:cNvSpPr>
                <a:spLocks noChangeShapeType="1"/>
              </p:cNvSpPr>
              <p:nvPr/>
            </p:nvSpPr>
            <p:spPr bwMode="auto">
              <a:xfrm>
                <a:off x="6172200" y="2133600"/>
                <a:ext cx="914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36"/>
              <p:cNvSpPr>
                <a:spLocks noChangeShapeType="1"/>
              </p:cNvSpPr>
              <p:nvPr/>
            </p:nvSpPr>
            <p:spPr bwMode="auto">
              <a:xfrm flipH="1">
                <a:off x="7391400" y="2209800"/>
                <a:ext cx="457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037"/>
              <p:cNvSpPr>
                <a:spLocks noChangeArrowheads="1"/>
              </p:cNvSpPr>
              <p:nvPr/>
            </p:nvSpPr>
            <p:spPr bwMode="auto">
              <a:xfrm>
                <a:off x="36576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0" name="Oval 1038"/>
              <p:cNvSpPr>
                <a:spLocks noChangeArrowheads="1"/>
              </p:cNvSpPr>
              <p:nvPr/>
            </p:nvSpPr>
            <p:spPr bwMode="auto">
              <a:xfrm>
                <a:off x="5105400" y="2819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41"/>
              <p:cNvSpPr>
                <a:spLocks noChangeShapeType="1"/>
              </p:cNvSpPr>
              <p:nvPr/>
            </p:nvSpPr>
            <p:spPr bwMode="auto">
              <a:xfrm>
                <a:off x="4114800" y="22860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043"/>
              <p:cNvSpPr>
                <a:spLocks noChangeShapeType="1"/>
              </p:cNvSpPr>
              <p:nvPr/>
            </p:nvSpPr>
            <p:spPr bwMode="auto">
              <a:xfrm flipH="1">
                <a:off x="5410200" y="21336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3" name="Content Placeholder 2"/>
          <p:cNvSpPr>
            <a:spLocks noGrp="1"/>
          </p:cNvSpPr>
          <p:nvPr>
            <p:ph idx="1"/>
          </p:nvPr>
        </p:nvSpPr>
        <p:spPr>
          <a:xfrm>
            <a:off x="685800" y="1371600"/>
            <a:ext cx="7772400" cy="5219700"/>
          </a:xfrm>
        </p:spPr>
        <p:txBody>
          <a:bodyPr/>
          <a:lstStyle/>
          <a:p>
            <a:r>
              <a:rPr lang="en-US" altLang="en-US" sz="2000" b="1" dirty="0">
                <a:latin typeface="Bell MT" panose="02020503060305020303" pitchFamily="18" charset="0"/>
              </a:rPr>
              <a:t>Bayesian Networks….</a:t>
            </a:r>
          </a:p>
          <a:p>
            <a:pPr marL="1314450">
              <a:buFont typeface="Wingdings" panose="05000000000000000000" pitchFamily="2" charset="2"/>
              <a:buChar char="§"/>
            </a:pPr>
            <a:r>
              <a:rPr lang="en-US" altLang="en-US" sz="1600" dirty="0">
                <a:latin typeface="Bell MT" panose="02020503060305020303" pitchFamily="18" charset="0"/>
              </a:rPr>
              <a:t>Provide us with efficient representation and inference</a:t>
            </a:r>
          </a:p>
          <a:p>
            <a:pPr marL="1657350" indent="-285750">
              <a:buFont typeface="Wingdings" panose="05000000000000000000" pitchFamily="2" charset="2"/>
              <a:buChar char="ü"/>
            </a:pPr>
            <a:r>
              <a:rPr lang="en-US" altLang="en-US" sz="1600" dirty="0">
                <a:latin typeface="Bell MT" panose="02020503060305020303" pitchFamily="18" charset="0"/>
              </a:rPr>
              <a:t>Exploiting dependency </a:t>
            </a:r>
            <a:r>
              <a:rPr lang="en-US" altLang="en-US" sz="1600" b="1" dirty="0">
                <a:latin typeface="Bell MT" panose="02020503060305020303" pitchFamily="18" charset="0"/>
              </a:rPr>
              <a:t>structure</a:t>
            </a:r>
            <a:r>
              <a:rPr lang="en-US" altLang="en-US" sz="1600" dirty="0">
                <a:latin typeface="Bell MT" panose="02020503060305020303" pitchFamily="18" charset="0"/>
              </a:rPr>
              <a:t> makes it easier to represent and compute with probabilities</a:t>
            </a:r>
          </a:p>
          <a:p>
            <a:pPr marL="1314450">
              <a:buFont typeface="Wingdings" panose="05000000000000000000" pitchFamily="2" charset="2"/>
              <a:buChar char="§"/>
            </a:pPr>
            <a:r>
              <a:rPr lang="en-US" altLang="en-US" sz="1600" dirty="0">
                <a:latin typeface="Bell MT" panose="02020503060305020303" pitchFamily="18" charset="0"/>
              </a:rPr>
              <a:t>Represent causal dependencies among variables - </a:t>
            </a:r>
            <a:r>
              <a:rPr lang="en-US" altLang="en-US" sz="1600" i="1" dirty="0">
                <a:latin typeface="Bell MT" panose="02020503060305020303" pitchFamily="18" charset="0"/>
              </a:rPr>
              <a:t>causal</a:t>
            </a:r>
            <a:r>
              <a:rPr lang="en-US" altLang="en-US" sz="1600" dirty="0">
                <a:latin typeface="Bell MT" panose="02020503060305020303" pitchFamily="18" charset="0"/>
              </a:rPr>
              <a:t> graphical models</a:t>
            </a:r>
          </a:p>
          <a:p>
            <a:pPr marL="1657350" indent="-285750">
              <a:buFont typeface="Wingdings" panose="05000000000000000000" pitchFamily="2" charset="2"/>
              <a:buChar char="ü"/>
            </a:pPr>
            <a:r>
              <a:rPr lang="en-US" altLang="en-US" sz="1600" dirty="0">
                <a:latin typeface="Bell MT" panose="02020503060305020303" pitchFamily="18" charset="0"/>
              </a:rPr>
              <a:t>Express underlying causal structure</a:t>
            </a:r>
          </a:p>
          <a:p>
            <a:pPr marL="1657350" indent="-285750">
              <a:buFont typeface="Wingdings" panose="05000000000000000000" pitchFamily="2" charset="2"/>
              <a:buChar char="ü"/>
            </a:pPr>
            <a:r>
              <a:rPr lang="en-US" altLang="en-US" sz="1600" dirty="0">
                <a:latin typeface="Bell MT" panose="02020503060305020303" pitchFamily="18" charset="0"/>
              </a:rPr>
              <a:t>Causality simplifies inference</a:t>
            </a:r>
          </a:p>
          <a:p>
            <a:pPr marL="1943100" indent="-285750">
              <a:buFont typeface="Wingdings" panose="05000000000000000000" pitchFamily="2" charset="2"/>
              <a:buChar char="q"/>
            </a:pPr>
            <a:r>
              <a:rPr lang="en-US" altLang="en-US" sz="1600" dirty="0"/>
              <a:t>Using a representation in which the direction of causality is correct produces sparser graphs</a:t>
            </a:r>
          </a:p>
          <a:p>
            <a:pPr marL="1943100" indent="-285750">
              <a:buFont typeface="Wingdings" panose="05000000000000000000" pitchFamily="2" charset="2"/>
              <a:buChar char="q"/>
            </a:pPr>
            <a:endParaRPr lang="en-US" altLang="en-US" sz="1600" dirty="0"/>
          </a:p>
          <a:p>
            <a:pPr marL="400050" indent="-228600">
              <a:buFont typeface="Wingdings" panose="05000000000000000000" pitchFamily="2" charset="2"/>
              <a:buChar char="v"/>
            </a:pPr>
            <a:r>
              <a:rPr lang="en-US" altLang="en-US" sz="1600" dirty="0">
                <a:latin typeface="Bell MT" panose="02020503060305020303" pitchFamily="18" charset="0"/>
              </a:rPr>
              <a:t>Learning causal graphical models</a:t>
            </a:r>
          </a:p>
          <a:p>
            <a:pPr marL="742950" indent="-285750">
              <a:buFont typeface="Wingdings" panose="05000000000000000000" pitchFamily="2" charset="2"/>
              <a:buChar char="ü"/>
            </a:pPr>
            <a:r>
              <a:rPr lang="en-US" altLang="en-US" sz="1600" b="1" dirty="0"/>
              <a:t>Strength:</a:t>
            </a:r>
            <a:r>
              <a:rPr lang="en-US" altLang="en-US" sz="1600" dirty="0"/>
              <a:t> how strong is a relationship?</a:t>
            </a:r>
          </a:p>
          <a:p>
            <a:pPr marL="742950" indent="-285750">
              <a:buFont typeface="Wingdings" panose="05000000000000000000" pitchFamily="2" charset="2"/>
              <a:buChar char="ü"/>
            </a:pPr>
            <a:r>
              <a:rPr lang="en-US" altLang="en-US" sz="1600" b="1" dirty="0"/>
              <a:t>Structure:</a:t>
            </a:r>
            <a:r>
              <a:rPr lang="en-US" altLang="en-US" sz="1600" dirty="0"/>
              <a:t> does a relationship exist?</a:t>
            </a:r>
          </a:p>
          <a:p>
            <a:pPr marL="742950" indent="-285750">
              <a:buFont typeface="Wingdings" panose="05000000000000000000" pitchFamily="2" charset="2"/>
              <a:buChar char="ü"/>
            </a:pPr>
            <a:endParaRPr lang="en-US" altLang="en-US" sz="1600" dirty="0"/>
          </a:p>
          <a:p>
            <a:pPr marL="457200" indent="0">
              <a:buNone/>
            </a:pPr>
            <a:r>
              <a:rPr lang="en-US" altLang="en-US" sz="1600" i="1" dirty="0">
                <a:solidFill>
                  <a:schemeClr val="tx2"/>
                </a:solidFill>
              </a:rPr>
              <a:t>So what is Structure Learning?</a:t>
            </a:r>
          </a:p>
          <a:p>
            <a:pPr marL="1085850" indent="-400050">
              <a:buFont typeface="Wingdings" panose="05000000000000000000" pitchFamily="2" charset="2"/>
              <a:buChar char="v"/>
            </a:pPr>
            <a:endParaRPr lang="en-US" altLang="en-US" sz="1600" dirty="0">
              <a:latin typeface="Bell MT" panose="02020503060305020303" pitchFamily="18" charset="0"/>
            </a:endParaRPr>
          </a:p>
          <a:p>
            <a:pPr marL="1371600" indent="0">
              <a:buNone/>
            </a:pPr>
            <a:endParaRPr lang="en-US" altLang="en-US" sz="1600" dirty="0">
              <a:latin typeface="Bell MT" panose="02020503060305020303" pitchFamily="18" charset="0"/>
            </a:endParaRP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9</a:t>
            </a:fld>
            <a:endParaRPr lang="en-US" altLang="en-US">
              <a:latin typeface="+mn-lt"/>
            </a:endParaRPr>
          </a:p>
        </p:txBody>
      </p:sp>
      <p:grpSp>
        <p:nvGrpSpPr>
          <p:cNvPr id="5" name="Group 3"/>
          <p:cNvGrpSpPr>
            <a:grpSpLocks/>
          </p:cNvGrpSpPr>
          <p:nvPr/>
        </p:nvGrpSpPr>
        <p:grpSpPr bwMode="auto">
          <a:xfrm>
            <a:off x="5216847" y="4686615"/>
            <a:ext cx="1482725" cy="1223962"/>
            <a:chOff x="2306" y="1361"/>
            <a:chExt cx="1098" cy="1033"/>
          </a:xfrm>
        </p:grpSpPr>
        <p:grpSp>
          <p:nvGrpSpPr>
            <p:cNvPr id="6" name="Group 4"/>
            <p:cNvGrpSpPr>
              <a:grpSpLocks/>
            </p:cNvGrpSpPr>
            <p:nvPr/>
          </p:nvGrpSpPr>
          <p:grpSpPr bwMode="auto">
            <a:xfrm>
              <a:off x="2306" y="1361"/>
              <a:ext cx="1098" cy="1033"/>
              <a:chOff x="2306" y="1361"/>
              <a:chExt cx="1098" cy="1033"/>
            </a:xfrm>
          </p:grpSpPr>
          <p:sp>
            <p:nvSpPr>
              <p:cNvPr id="9" name="Oval 5"/>
              <p:cNvSpPr>
                <a:spLocks noChangeArrowheads="1"/>
              </p:cNvSpPr>
              <p:nvPr/>
            </p:nvSpPr>
            <p:spPr bwMode="auto">
              <a:xfrm>
                <a:off x="2686" y="2059"/>
                <a:ext cx="335" cy="3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t>
                </a:r>
              </a:p>
            </p:txBody>
          </p:sp>
          <p:sp>
            <p:nvSpPr>
              <p:cNvPr id="10" name="Oval 6" descr="Light upward diagonal"/>
              <p:cNvSpPr>
                <a:spLocks noChangeArrowheads="1"/>
              </p:cNvSpPr>
              <p:nvPr/>
            </p:nvSpPr>
            <p:spPr bwMode="auto">
              <a:xfrm>
                <a:off x="2306" y="1367"/>
                <a:ext cx="335" cy="335"/>
              </a:xfrm>
              <a:prstGeom prst="ellipse">
                <a:avLst/>
              </a:prstGeom>
              <a:noFill/>
              <a:ln w="9525">
                <a:solidFill>
                  <a:schemeClr val="tx1"/>
                </a:solidFill>
                <a:round/>
                <a:headEnd/>
                <a:tailEnd/>
              </a:ln>
              <a:effectLst/>
              <a:extLst>
                <a:ext uri="{909E8E84-426E-40DD-AFC4-6F175D3DCCD1}">
                  <a14:hiddenFill xmlns:a14="http://schemas.microsoft.com/office/drawing/2010/main">
                    <a:pattFill prst="ltUpDiag">
                      <a:fgClr>
                        <a:schemeClr val="tx1"/>
                      </a:fgClr>
                      <a:bgClr>
                        <a:srgbClr val="FFFFCC"/>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B</a:t>
                </a:r>
              </a:p>
            </p:txBody>
          </p:sp>
          <p:sp>
            <p:nvSpPr>
              <p:cNvPr id="11" name="Line 7"/>
              <p:cNvSpPr>
                <a:spLocks noChangeShapeType="1"/>
              </p:cNvSpPr>
              <p:nvPr/>
            </p:nvSpPr>
            <p:spPr bwMode="auto">
              <a:xfrm rot="3953104">
                <a:off x="2427" y="1896"/>
                <a:ext cx="460" cy="1"/>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auto">
              <a:xfrm>
                <a:off x="3069" y="1361"/>
                <a:ext cx="335" cy="3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a:t>
                </a:r>
              </a:p>
            </p:txBody>
          </p:sp>
          <p:sp>
            <p:nvSpPr>
              <p:cNvPr id="13" name="Line 9"/>
              <p:cNvSpPr>
                <a:spLocks noChangeShapeType="1"/>
              </p:cNvSpPr>
              <p:nvPr/>
            </p:nvSpPr>
            <p:spPr bwMode="auto">
              <a:xfrm rot="17646896" flipH="1">
                <a:off x="2835" y="1888"/>
                <a:ext cx="460" cy="1"/>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 Box 10"/>
            <p:cNvSpPr txBox="1">
              <a:spLocks noChangeArrowheads="1"/>
            </p:cNvSpPr>
            <p:nvPr/>
          </p:nvSpPr>
          <p:spPr bwMode="auto">
            <a:xfrm>
              <a:off x="2354" y="175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 name="Text Box 11"/>
            <p:cNvSpPr txBox="1">
              <a:spLocks noChangeArrowheads="1"/>
            </p:cNvSpPr>
            <p:nvPr/>
          </p:nvSpPr>
          <p:spPr bwMode="auto">
            <a:xfrm>
              <a:off x="3057" y="177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grpSp>
        <p:nvGrpSpPr>
          <p:cNvPr id="14" name="Group 12"/>
          <p:cNvGrpSpPr>
            <a:grpSpLocks/>
          </p:cNvGrpSpPr>
          <p:nvPr/>
        </p:nvGrpSpPr>
        <p:grpSpPr bwMode="auto">
          <a:xfrm>
            <a:off x="7093075" y="4664102"/>
            <a:ext cx="1482725" cy="1223963"/>
            <a:chOff x="3502" y="1835"/>
            <a:chExt cx="1098" cy="1033"/>
          </a:xfrm>
        </p:grpSpPr>
        <p:sp>
          <p:nvSpPr>
            <p:cNvPr id="15" name="Oval 13"/>
            <p:cNvSpPr>
              <a:spLocks noChangeArrowheads="1"/>
            </p:cNvSpPr>
            <p:nvPr/>
          </p:nvSpPr>
          <p:spPr bwMode="auto">
            <a:xfrm>
              <a:off x="3882" y="2533"/>
              <a:ext cx="335" cy="3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a:t>
              </a:r>
            </a:p>
          </p:txBody>
        </p:sp>
        <p:sp>
          <p:nvSpPr>
            <p:cNvPr id="16" name="Oval 14" descr="Light upward diagonal"/>
            <p:cNvSpPr>
              <a:spLocks noChangeArrowheads="1"/>
            </p:cNvSpPr>
            <p:nvPr/>
          </p:nvSpPr>
          <p:spPr bwMode="auto">
            <a:xfrm>
              <a:off x="3502" y="1841"/>
              <a:ext cx="335" cy="335"/>
            </a:xfrm>
            <a:prstGeom prst="ellipse">
              <a:avLst/>
            </a:prstGeom>
            <a:noFill/>
            <a:ln w="9525">
              <a:solidFill>
                <a:schemeClr val="tx1"/>
              </a:solidFill>
              <a:round/>
              <a:headEnd/>
              <a:tailEnd/>
            </a:ln>
            <a:effectLst/>
            <a:extLst>
              <a:ext uri="{909E8E84-426E-40DD-AFC4-6F175D3DCCD1}">
                <a14:hiddenFill xmlns:a14="http://schemas.microsoft.com/office/drawing/2010/main">
                  <a:pattFill prst="ltUpDiag">
                    <a:fgClr>
                      <a:schemeClr val="tx1"/>
                    </a:fgClr>
                    <a:bgClr>
                      <a:srgbClr val="FFFFCC"/>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B</a:t>
              </a:r>
            </a:p>
          </p:txBody>
        </p:sp>
        <p:sp>
          <p:nvSpPr>
            <p:cNvPr id="17" name="Line 15"/>
            <p:cNvSpPr>
              <a:spLocks noChangeShapeType="1"/>
            </p:cNvSpPr>
            <p:nvPr/>
          </p:nvSpPr>
          <p:spPr bwMode="auto">
            <a:xfrm rot="3953104">
              <a:off x="3623" y="2370"/>
              <a:ext cx="460" cy="1"/>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6"/>
            <p:cNvSpPr>
              <a:spLocks noChangeArrowheads="1"/>
            </p:cNvSpPr>
            <p:nvPr/>
          </p:nvSpPr>
          <p:spPr bwMode="auto">
            <a:xfrm>
              <a:off x="4265" y="1835"/>
              <a:ext cx="335" cy="3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9" name="Text Box 17"/>
            <p:cNvSpPr txBox="1">
              <a:spLocks noChangeArrowheads="1"/>
            </p:cNvSpPr>
            <p:nvPr/>
          </p:nvSpPr>
          <p:spPr bwMode="auto">
            <a:xfrm>
              <a:off x="3550" y="2231"/>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spTree>
    <p:extLst>
      <p:ext uri="{BB962C8B-B14F-4D97-AF65-F5344CB8AC3E}">
        <p14:creationId xmlns:p14="http://schemas.microsoft.com/office/powerpoint/2010/main" val="731443885"/>
      </p:ext>
    </p:extLst>
  </p:cSld>
  <p:clrMapOvr>
    <a:masterClrMapping/>
  </p:clrMapOvr>
</p:sld>
</file>

<file path=ppt/theme/theme1.xml><?xml version="1.0" encoding="utf-8"?>
<a:theme xmlns:a="http://schemas.openxmlformats.org/drawingml/2006/main" name="BTG_FPresentation_25102017_New">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0" i="1"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0" i="1" u="none" strike="noStrike" cap="none" normalizeH="0" baseline="0" smtClean="0">
            <a:ln>
              <a:noFill/>
            </a:ln>
            <a:solidFill>
              <a:schemeClr val="tx1"/>
            </a:solidFill>
            <a:effectLst/>
            <a:latin typeface="Courier New" pitchFamily="49"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BTG_FPresentation_25102017_New</Template>
  <TotalTime>1775</TotalTime>
  <Words>1097</Words>
  <Application>Microsoft Office PowerPoint</Application>
  <PresentationFormat>On-screen Show (4:3)</PresentationFormat>
  <Paragraphs>193</Paragraphs>
  <Slides>17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vt:lpstr>
      <vt:lpstr>Bell MT</vt:lpstr>
      <vt:lpstr>Cambria Math</vt:lpstr>
      <vt:lpstr>Consolas</vt:lpstr>
      <vt:lpstr>Courier New</vt:lpstr>
      <vt:lpstr>Helvetica</vt:lpstr>
      <vt:lpstr>Times New Roman</vt:lpstr>
      <vt:lpstr>Tw Cen MT</vt:lpstr>
      <vt:lpstr>Wingdings</vt:lpstr>
      <vt:lpstr>BTG_FPresentation_25102017_New</vt:lpstr>
      <vt:lpstr>Equation</vt:lpstr>
      <vt:lpstr>Structure Learning of Bayesian Networks using Genetic Algorithms </vt:lpstr>
      <vt:lpstr>Outline</vt:lpstr>
      <vt:lpstr>Today’s Outline</vt:lpstr>
      <vt:lpstr>Introduction</vt:lpstr>
      <vt:lpstr>Part I – Bayesian Networks (BNs)</vt:lpstr>
      <vt:lpstr>Part I - BNs…</vt:lpstr>
      <vt:lpstr>Part I - BNs…</vt:lpstr>
      <vt:lpstr>Part I - BNs…</vt:lpstr>
      <vt:lpstr>Part I - BNs…</vt:lpstr>
      <vt:lpstr>Part II – Structure Learning (SL)</vt:lpstr>
      <vt:lpstr>Part II – SL…</vt:lpstr>
      <vt:lpstr>Score-based Structure learning</vt:lpstr>
      <vt:lpstr>Score Function</vt:lpstr>
      <vt:lpstr>Score-based Structure learning(An example)</vt:lpstr>
      <vt:lpstr>Part III – Problem Statement</vt:lpstr>
      <vt:lpstr>What’s next?</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VII</dc:title>
  <dc:creator>Biniam T. Gebru</dc:creator>
  <cp:lastModifiedBy>MRINMOY SARKAR</cp:lastModifiedBy>
  <cp:revision>123</cp:revision>
  <cp:lastPrinted>2017-10-24T13:53:24Z</cp:lastPrinted>
  <dcterms:created xsi:type="dcterms:W3CDTF">2017-10-22T15:25:16Z</dcterms:created>
  <dcterms:modified xsi:type="dcterms:W3CDTF">2018-04-05T01:58:12Z</dcterms:modified>
</cp:coreProperties>
</file>