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425" r:id="rId4"/>
    <p:sldId id="432" r:id="rId5"/>
    <p:sldId id="426" r:id="rId6"/>
    <p:sldId id="257" r:id="rId7"/>
    <p:sldId id="258" r:id="rId8"/>
    <p:sldId id="259" r:id="rId9"/>
    <p:sldId id="260" r:id="rId10"/>
    <p:sldId id="261" r:id="rId11"/>
    <p:sldId id="427" r:id="rId12"/>
    <p:sldId id="428" r:id="rId13"/>
    <p:sldId id="429" r:id="rId14"/>
    <p:sldId id="431" r:id="rId15"/>
    <p:sldId id="4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7670-79D7-42DD-BF22-79EA10FA4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63DDB-CF1C-42AD-ADCA-49260FD31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516D-621A-4B22-8716-B204735C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C7F2-C089-484D-992E-A2E7441E35F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16088-0F77-45B0-8996-3F78BF1F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4BE57-F495-46FA-8E1F-B4E60CF6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6A5-5E3D-45CC-A8F9-EE92D473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6559-C03A-4405-A861-F1DD2FA9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4F470-D79A-45EC-AA99-1A7E8E4EB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91F3A-1042-452F-BE79-0EBDAFC5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C7F2-C089-484D-992E-A2E7441E35F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05B63-B173-4B26-B15B-C461A118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8CDD-0B50-4FBE-8120-5C421939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6A5-5E3D-45CC-A8F9-EE92D473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7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CC374-255C-4769-A28C-251CAAFB1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10DBC-7AC5-433C-8686-6C7A6338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38C33-CD37-41BF-97A0-CD3038AF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C7F2-C089-484D-992E-A2E7441E35F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8E1E9-747D-4F1B-BCA7-A58FC012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7FF2-4B51-44C2-AE09-9BC62CD8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6A5-5E3D-45CC-A8F9-EE92D473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1E3A-9F45-43A8-B0C9-7AB19EF2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1813-F3AD-4F46-962E-F738056F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CF10-62AE-4748-BA7A-93F35C0B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C7F2-C089-484D-992E-A2E7441E35F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F6C2-51C6-4A19-9260-CD30B16E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9C3E-7A09-47FF-9CA1-FD77C1EC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6A5-5E3D-45CC-A8F9-EE92D473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4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1267-8098-4698-B88E-F9E00696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9CDF-1552-4882-BA02-53033AE1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11E28-9A7D-43C0-90E1-03EEA971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C7F2-C089-484D-992E-A2E7441E35F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F2B28-F44F-49E3-877A-8947D3B3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D3E63-C2CA-48D4-A58F-CD0F047B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6A5-5E3D-45CC-A8F9-EE92D473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3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47D5-3F8F-44B3-882D-0ED43F66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8AE1-F8CD-48F4-9AB5-98BBE8885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F9C71-6ACF-428E-9534-5DF20A7E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77B0A-51D1-4785-B335-F0097434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C7F2-C089-484D-992E-A2E7441E35F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FCDCE-0DC1-4F08-8511-8C6F716B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3DF0E-929F-4BF5-8AB6-64348472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6A5-5E3D-45CC-A8F9-EE92D473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3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9C22-1A07-498C-99AC-AD545117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4F40B-4F9C-4310-A1CB-1EC0C39D8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34ED2-8FC9-4F05-8217-E4EEC6554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476FF-A134-496A-9714-D9CCF7F02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9CD22-CB33-4F93-B283-F140AD251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5DBA4-3029-4269-AB3A-3FC74A03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C7F2-C089-484D-992E-A2E7441E35F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5C154-43CF-4AB9-A3EF-352543A0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CA27A-358A-4567-B32E-35F70D7E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6A5-5E3D-45CC-A8F9-EE92D473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011-55B0-4044-8F8F-ED460BA8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CB363-E87C-49E7-B388-AC1F7893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C7F2-C089-484D-992E-A2E7441E35F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EA3BA-0D53-436A-AA9D-0C8ADEE8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EED0B-21E7-4C91-8FAF-75526D70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6A5-5E3D-45CC-A8F9-EE92D473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E5441-E8A3-4B47-9548-ACF5AFD3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C7F2-C089-484D-992E-A2E7441E35F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62E63-0A4E-4888-B9AE-1DCF9F5D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2127E-A8D2-415E-91CB-34F640CF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6A5-5E3D-45CC-A8F9-EE92D473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6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4BD6-63F1-4740-9C92-FC7C139A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FA68-9946-424C-BFF4-2D1131512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F138-8F94-46CE-A0A8-3F8FE616A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C9333-3D6E-4A1B-A15F-877A3142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C7F2-C089-484D-992E-A2E7441E35F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3625B-28CE-4489-917B-D5E7B536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10755-82E2-4C67-B8CA-B9BF0625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6A5-5E3D-45CC-A8F9-EE92D473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5303-4696-4FAE-9820-C7CA867F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D6E3C-AB40-4744-85ED-A1CEE3B98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DBCD4-1394-4690-9778-B7E86B189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7F814-E7ED-4869-A9B1-061029EE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C7F2-C089-484D-992E-A2E7441E35F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DE479-AC52-4E05-B296-52CBEC50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8492D-1495-4A82-92D6-E50F0E99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D6A5-5E3D-45CC-A8F9-EE92D473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1BA1B-D554-4ADC-BC82-DC77466C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8971B-E72E-4759-AE99-676985D9C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6BBB2-E738-4091-B824-33535D0BF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C7F2-C089-484D-992E-A2E7441E35F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3432-555B-4B4D-B203-3E0C97422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901A-BC43-49E4-8C33-36CE49A7D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4D6A5-5E3D-45CC-A8F9-EE92D473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yesserver.com/docs/introduction/bayesian-networ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22500" y="2130426"/>
            <a:ext cx="8245475" cy="14700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Consolas" pitchFamily="49" charset="0"/>
                <a:cs typeface="Consolas" pitchFamily="49" charset="0"/>
              </a:rPr>
              <a:t>Structure Learning of Bayesian Networks using Genetic Algorithms</a:t>
            </a:r>
            <a:br>
              <a:rPr lang="en-US" altLang="en-US" b="1" dirty="0">
                <a:latin typeface="Consolas" pitchFamily="49" charset="0"/>
                <a:cs typeface="Consolas" pitchFamily="49" charset="0"/>
              </a:rPr>
            </a:br>
            <a:endParaRPr lang="en-US" altLang="en-US" sz="2400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876550" y="3762374"/>
            <a:ext cx="6515100" cy="239077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Presenters: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1" hangingPunct="1"/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Biniam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T.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Gebru</a:t>
            </a: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Mrinmoy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Sarkar</a:t>
            </a:r>
          </a:p>
          <a:p>
            <a:pPr eaLnBrk="1" hangingPunct="1"/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Advisor: Dr.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Abdollah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Homaifar</a:t>
            </a: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 eaLnBrk="1" hangingPunct="1"/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Spring, 2018</a:t>
            </a:r>
          </a:p>
        </p:txBody>
      </p:sp>
      <p:sp>
        <p:nvSpPr>
          <p:cNvPr id="2" name="AutoShape 2" descr="Image result for smiley fac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7F01-7075-465F-B8AD-C77B0E68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"/>
            <a:ext cx="10515600" cy="1325563"/>
          </a:xfrm>
        </p:spPr>
        <p:txBody>
          <a:bodyPr/>
          <a:lstStyle/>
          <a:p>
            <a:r>
              <a:rPr lang="en-US" dirty="0"/>
              <a:t>Consequence of ordering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551D5-D8BE-453F-ADAC-DB6AE8FA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93" y="1340831"/>
            <a:ext cx="10668000" cy="4933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CDCBBF-C20E-440B-B8BB-76FDCE018963}"/>
              </a:ext>
            </a:extLst>
          </p:cNvPr>
          <p:cNvSpPr txBox="1"/>
          <p:nvPr/>
        </p:nvSpPr>
        <p:spPr>
          <a:xfrm>
            <a:off x="4047214" y="5905449"/>
            <a:ext cx="358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Remark: The problem is still NP hard</a:t>
            </a:r>
          </a:p>
        </p:txBody>
      </p:sp>
    </p:spTree>
    <p:extLst>
      <p:ext uri="{BB962C8B-B14F-4D97-AF65-F5344CB8AC3E}">
        <p14:creationId xmlns:p14="http://schemas.microsoft.com/office/powerpoint/2010/main" val="177075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05DA-0AC4-4DFE-AF67-DF74C167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224501"/>
          </a:xfrm>
        </p:spPr>
        <p:txBody>
          <a:bodyPr>
            <a:normAutofit fontScale="90000"/>
          </a:bodyPr>
          <a:lstStyle/>
          <a:p>
            <a:pPr marL="914400">
              <a:lnSpc>
                <a:spcPct val="80000"/>
              </a:lnSpc>
              <a:defRPr/>
            </a:pPr>
            <a:r>
              <a:rPr lang="en-US" altLang="en-US" b="1" dirty="0">
                <a:latin typeface="Bell MT" pitchFamily="18" charset="0"/>
              </a:rPr>
              <a:t>Part III - </a:t>
            </a:r>
            <a:r>
              <a:rPr lang="en-US" altLang="en-US" dirty="0">
                <a:latin typeface="Bell MT" pitchFamily="18" charset="0"/>
              </a:rPr>
              <a:t>Implementation/Simulation details</a:t>
            </a:r>
            <a:br>
              <a:rPr lang="en-US" altLang="en-US" i="1" dirty="0">
                <a:latin typeface="Bell MT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110F-86B7-4214-834E-CCC0BEB36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275" y="1081375"/>
            <a:ext cx="8328992" cy="44209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Determinate a BN (Structure + conditional probabilities) and simulate it, obtain a database of cases D, which must reflect the conditional independence relations between the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 GA find BN structure B</a:t>
            </a:r>
            <a:r>
              <a:rPr lang="en-US" baseline="30000" dirty="0"/>
              <a:t>*</a:t>
            </a:r>
            <a:r>
              <a:rPr lang="en-US" dirty="0"/>
              <a:t> , which maximizes the probability P(D|B)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the fitness of the solutions found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66981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B16B-3323-463D-BD7A-850D3F4C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ASIA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C211E-7202-4608-886F-792FC083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25" y="1614156"/>
            <a:ext cx="5143500" cy="3248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8AB59-1701-4F56-8996-18A206F01068}"/>
              </a:ext>
            </a:extLst>
          </p:cNvPr>
          <p:cNvSpPr txBox="1"/>
          <p:nvPr/>
        </p:nvSpPr>
        <p:spPr>
          <a:xfrm>
            <a:off x="3180522" y="5243844"/>
            <a:ext cx="337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structure of the ASIA network</a:t>
            </a:r>
          </a:p>
        </p:txBody>
      </p:sp>
    </p:spTree>
    <p:extLst>
      <p:ext uri="{BB962C8B-B14F-4D97-AF65-F5344CB8AC3E}">
        <p14:creationId xmlns:p14="http://schemas.microsoft.com/office/powerpoint/2010/main" val="228731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4725-9E83-404D-B1DE-1764D0DB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7C448-0E6F-46C9-88F1-F22DE92E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690687"/>
            <a:ext cx="8778240" cy="38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4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b="1" dirty="0">
                <a:latin typeface="Bell MT" pitchFamily="18" charset="0"/>
              </a:rPr>
              <a:t>Week III – Simulation Results</a:t>
            </a:r>
          </a:p>
          <a:p>
            <a:pPr marL="914400">
              <a:lnSpc>
                <a:spcPct val="80000"/>
              </a:lnSpc>
              <a:defRPr/>
            </a:pPr>
            <a:r>
              <a:rPr lang="en-US" altLang="en-US" dirty="0">
                <a:latin typeface="Bell MT" pitchFamily="18" charset="0"/>
              </a:rPr>
              <a:t>Structure learning results</a:t>
            </a:r>
          </a:p>
          <a:p>
            <a:pPr marL="914400">
              <a:lnSpc>
                <a:spcPct val="80000"/>
              </a:lnSpc>
              <a:defRPr/>
            </a:pPr>
            <a:r>
              <a:rPr lang="en-US" altLang="en-US" dirty="0">
                <a:latin typeface="Bell MT" pitchFamily="18" charset="0"/>
              </a:rPr>
              <a:t>Modifications or post-processing, if any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4C2B84-F6F2-4FF6-905F-F77E7FEE5A62}" type="slidenum">
              <a:rPr lang="en-US" altLang="en-US" smtClean="0"/>
              <a:pPr>
                <a:defRPr/>
              </a:pPr>
              <a:t>14</a:t>
            </a:fld>
            <a:endParaRPr lang="en-US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15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ell MT" pitchFamily="18" charset="0"/>
              </a:rPr>
              <a:t>References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625" y="1371600"/>
            <a:ext cx="8648700" cy="4687888"/>
          </a:xfrm>
        </p:spPr>
        <p:txBody>
          <a:bodyPr/>
          <a:lstStyle/>
          <a:p>
            <a:pPr lvl="0">
              <a:buFont typeface="+mj-lt"/>
              <a:buAutoNum type="arabicParenR"/>
            </a:pPr>
            <a:r>
              <a:rPr lang="en-US" sz="1600" dirty="0">
                <a:latin typeface="Bell MT" panose="02020503060305020303" pitchFamily="18" charset="0"/>
              </a:rPr>
              <a:t>Pedro </a:t>
            </a:r>
            <a:r>
              <a:rPr lang="en-US" sz="1600" dirty="0" err="1">
                <a:latin typeface="Bell MT" panose="02020503060305020303" pitchFamily="18" charset="0"/>
              </a:rPr>
              <a:t>Larranaga</a:t>
            </a:r>
            <a:r>
              <a:rPr lang="en-US" sz="1600" dirty="0">
                <a:latin typeface="Bell MT" panose="02020503060305020303" pitchFamily="18" charset="0"/>
              </a:rPr>
              <a:t>, et al, </a:t>
            </a:r>
            <a:r>
              <a:rPr lang="en-US" sz="1600" i="1" dirty="0">
                <a:latin typeface="Bell MT" panose="02020503060305020303" pitchFamily="18" charset="0"/>
              </a:rPr>
              <a:t>Structure Learning of Bayesian Networks by Genetic Algorithms: A performance analysis of Control Parameters</a:t>
            </a:r>
            <a:r>
              <a:rPr lang="en-US" sz="1600" dirty="0">
                <a:latin typeface="Bell MT" panose="02020503060305020303" pitchFamily="18" charset="0"/>
              </a:rPr>
              <a:t>, IEEE Transactions of pattern Analysis and Machine Intelligence, Vol. 18, No. 9, Sept, 1996</a:t>
            </a:r>
          </a:p>
          <a:p>
            <a:pPr lvl="0">
              <a:buFont typeface="+mj-lt"/>
              <a:buAutoNum type="arabicParenR"/>
            </a:pPr>
            <a:r>
              <a:rPr lang="en-US" sz="1600" dirty="0">
                <a:latin typeface="Bell MT" panose="02020503060305020303" pitchFamily="18" charset="0"/>
              </a:rPr>
              <a:t>Ben-Gal I., </a:t>
            </a:r>
            <a:r>
              <a:rPr lang="en-US" sz="1600" i="1" dirty="0">
                <a:latin typeface="Bell MT" panose="02020503060305020303" pitchFamily="18" charset="0"/>
              </a:rPr>
              <a:t>Bayesian Networks</a:t>
            </a:r>
            <a:r>
              <a:rPr lang="en-US" sz="1600" dirty="0">
                <a:latin typeface="Bell MT" panose="02020503060305020303" pitchFamily="18" charset="0"/>
              </a:rPr>
              <a:t>, Encyclopedia of Statistics in Quality and Reliability, Wiley &amp; Sons, 2007</a:t>
            </a:r>
          </a:p>
          <a:p>
            <a:pPr lvl="0">
              <a:buFont typeface="+mj-lt"/>
              <a:buAutoNum type="arabicParenR"/>
            </a:pPr>
            <a:r>
              <a:rPr lang="en-US" sz="1600" u="sng" dirty="0">
                <a:latin typeface="Bell MT" panose="02020503060305020303" pitchFamily="18" charset="0"/>
                <a:hlinkClick r:id="rId2"/>
              </a:rPr>
              <a:t>https://www.bayesserver.com/docs/introduction/bayesian-networks</a:t>
            </a:r>
            <a:r>
              <a:rPr lang="en-US" sz="1600" dirty="0">
                <a:latin typeface="Bell MT" panose="02020503060305020303" pitchFamily="18" charset="0"/>
              </a:rPr>
              <a:t> Retrieved on 18</a:t>
            </a:r>
            <a:r>
              <a:rPr lang="en-US" sz="1600" baseline="30000" dirty="0">
                <a:latin typeface="Bell MT" panose="02020503060305020303" pitchFamily="18" charset="0"/>
              </a:rPr>
              <a:t>th</a:t>
            </a:r>
            <a:r>
              <a:rPr lang="en-US" sz="1600" dirty="0">
                <a:latin typeface="Bell MT" panose="02020503060305020303" pitchFamily="18" charset="0"/>
              </a:rPr>
              <a:t> March, 2018</a:t>
            </a:r>
          </a:p>
          <a:p>
            <a:pPr>
              <a:buFont typeface="+mj-lt"/>
              <a:buAutoNum type="arabicParenR"/>
            </a:pPr>
            <a:endParaRPr lang="en-US" sz="1600" dirty="0">
              <a:latin typeface="Bell MT" panose="020205030603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241403-F189-4F51-9269-EFAFAA433FA2}" type="slidenum">
              <a:rPr lang="en-US" altLang="en-US" smtClean="0"/>
              <a:pPr>
                <a:defRPr/>
              </a:pPr>
              <a:t>15</a:t>
            </a:fld>
            <a:endParaRPr lang="en-US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183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586EF93-D1C4-4470-B9CF-7EE0C06F3D42}" type="slidenum">
              <a:rPr lang="en-US" altLang="en-US" sz="1200">
                <a:latin typeface="Helvetic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Bell MT" pitchFamily="18" charset="0"/>
              </a:rPr>
              <a:t>Outline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0926" y="1409699"/>
            <a:ext cx="7585075" cy="52292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000" b="1" dirty="0">
                <a:latin typeface="Bell MT" pitchFamily="18" charset="0"/>
              </a:rPr>
              <a:t>Week I – Introduction</a:t>
            </a:r>
          </a:p>
          <a:p>
            <a:pPr marL="914400">
              <a:lnSpc>
                <a:spcPct val="80000"/>
              </a:lnSpc>
              <a:defRPr/>
            </a:pPr>
            <a:r>
              <a:rPr lang="en-US" altLang="en-US" sz="2000" dirty="0">
                <a:latin typeface="Bell MT" pitchFamily="18" charset="0"/>
              </a:rPr>
              <a:t>What are Bayesian Networks?</a:t>
            </a:r>
          </a:p>
          <a:p>
            <a:pPr marL="914400">
              <a:lnSpc>
                <a:spcPct val="80000"/>
              </a:lnSpc>
              <a:defRPr/>
            </a:pPr>
            <a:r>
              <a:rPr lang="en-US" altLang="en-US" sz="2000" dirty="0">
                <a:latin typeface="Bell MT" pitchFamily="18" charset="0"/>
              </a:rPr>
              <a:t>What is Structure Learning? </a:t>
            </a:r>
          </a:p>
          <a:p>
            <a:pPr marL="914400">
              <a:lnSpc>
                <a:spcPct val="80000"/>
              </a:lnSpc>
              <a:defRPr/>
            </a:pPr>
            <a:r>
              <a:rPr lang="en-US" altLang="en-US" sz="2000" dirty="0">
                <a:latin typeface="Bell MT" pitchFamily="18" charset="0"/>
              </a:rPr>
              <a:t>Problem Formulation</a:t>
            </a:r>
          </a:p>
          <a:p>
            <a:pPr marL="571500" indent="0">
              <a:lnSpc>
                <a:spcPct val="80000"/>
              </a:lnSpc>
              <a:buNone/>
              <a:defRPr/>
            </a:pPr>
            <a:endParaRPr lang="en-US" altLang="en-US" sz="2000" dirty="0">
              <a:latin typeface="Bell M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000" b="1" dirty="0">
                <a:latin typeface="Bell MT" pitchFamily="18" charset="0"/>
              </a:rPr>
              <a:t>Week II – Solution Formulation</a:t>
            </a:r>
          </a:p>
          <a:p>
            <a:pPr marL="911225">
              <a:lnSpc>
                <a:spcPct val="80000"/>
              </a:lnSpc>
            </a:pPr>
            <a:r>
              <a:rPr lang="en-US" altLang="en-US" sz="2000" dirty="0">
                <a:latin typeface="Bell MT" pitchFamily="18" charset="0"/>
              </a:rPr>
              <a:t>Summary  of Various Approaches</a:t>
            </a:r>
          </a:p>
          <a:p>
            <a:pPr marL="911225">
              <a:lnSpc>
                <a:spcPct val="80000"/>
              </a:lnSpc>
            </a:pPr>
            <a:r>
              <a:rPr lang="en-US" altLang="en-US" sz="2000" dirty="0">
                <a:latin typeface="Bell MT" pitchFamily="18" charset="0"/>
              </a:rPr>
              <a:t>Structure Learning using GA</a:t>
            </a:r>
          </a:p>
          <a:p>
            <a:pPr marL="911225">
              <a:lnSpc>
                <a:spcPct val="80000"/>
              </a:lnSpc>
            </a:pPr>
            <a:r>
              <a:rPr lang="en-US" altLang="en-US" sz="2000" dirty="0">
                <a:latin typeface="Bell MT" pitchFamily="18" charset="0"/>
              </a:rPr>
              <a:t>Implementation/Simulation details</a:t>
            </a:r>
          </a:p>
          <a:p>
            <a:pPr marL="911225">
              <a:lnSpc>
                <a:spcPct val="80000"/>
              </a:lnSpc>
            </a:pPr>
            <a:endParaRPr lang="en-US" altLang="en-US" sz="2000" dirty="0">
              <a:latin typeface="Bell M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000" b="1" dirty="0">
                <a:latin typeface="Bell MT" pitchFamily="18" charset="0"/>
              </a:rPr>
              <a:t>Week III – Simulation Results</a:t>
            </a:r>
          </a:p>
          <a:p>
            <a:pPr marL="914400">
              <a:lnSpc>
                <a:spcPct val="80000"/>
              </a:lnSpc>
              <a:defRPr/>
            </a:pPr>
            <a:r>
              <a:rPr lang="en-US" altLang="en-US" sz="2000" dirty="0">
                <a:latin typeface="Bell MT" pitchFamily="18" charset="0"/>
              </a:rPr>
              <a:t>Structure learning results</a:t>
            </a:r>
          </a:p>
          <a:p>
            <a:pPr marL="914400">
              <a:lnSpc>
                <a:spcPct val="80000"/>
              </a:lnSpc>
              <a:defRPr/>
            </a:pPr>
            <a:r>
              <a:rPr lang="en-US" altLang="en-US" sz="2000" dirty="0">
                <a:latin typeface="Bell MT" pitchFamily="18" charset="0"/>
              </a:rPr>
              <a:t>Modifications or post-processing, if any</a:t>
            </a:r>
          </a:p>
          <a:p>
            <a:pPr marL="571500" indent="0">
              <a:lnSpc>
                <a:spcPct val="80000"/>
              </a:lnSpc>
              <a:buNone/>
              <a:defRPr/>
            </a:pPr>
            <a:endParaRPr lang="en-US" altLang="en-US" sz="2000" dirty="0">
              <a:latin typeface="Bell MT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000" b="1" dirty="0">
                <a:latin typeface="Bell MT" pitchFamily="18" charset="0"/>
              </a:rPr>
              <a:t>Week VI – Final Presentation</a:t>
            </a:r>
            <a:endParaRPr lang="en-US" altLang="en-US" sz="1600" dirty="0">
              <a:solidFill>
                <a:schemeClr val="tx2"/>
              </a:solidFill>
              <a:latin typeface="Bell MT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600" dirty="0">
              <a:solidFill>
                <a:schemeClr val="tx2"/>
              </a:solidFill>
              <a:latin typeface="Bell MT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600" dirty="0">
              <a:solidFill>
                <a:schemeClr val="tx2"/>
              </a:solidFill>
              <a:latin typeface="Bell MT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600" dirty="0">
              <a:solidFill>
                <a:schemeClr val="tx2"/>
              </a:solidFill>
              <a:latin typeface="Bell MT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600" dirty="0">
              <a:latin typeface="Bell MT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8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Today’s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400" b="1" dirty="0">
                <a:latin typeface="Bell MT" pitchFamily="18" charset="0"/>
              </a:rPr>
              <a:t>Week II – Solution Formulation</a:t>
            </a:r>
          </a:p>
          <a:p>
            <a:pPr marL="914400">
              <a:lnSpc>
                <a:spcPct val="80000"/>
              </a:lnSpc>
              <a:defRPr/>
            </a:pPr>
            <a:r>
              <a:rPr lang="en-US" altLang="en-US" sz="2400" b="1" dirty="0">
                <a:latin typeface="Bell MT" pitchFamily="18" charset="0"/>
              </a:rPr>
              <a:t>Part I</a:t>
            </a:r>
            <a:endParaRPr lang="en-US" altLang="en-US" sz="2400" i="1" dirty="0">
              <a:solidFill>
                <a:schemeClr val="tx2"/>
              </a:solidFill>
              <a:latin typeface="Bell MT" pitchFamily="18" charset="0"/>
            </a:endParaRPr>
          </a:p>
          <a:p>
            <a:pPr marL="1485900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latin typeface="Bell MT" pitchFamily="18" charset="0"/>
              </a:rPr>
              <a:t> </a:t>
            </a:r>
            <a:r>
              <a:rPr lang="en-US" altLang="en-US" sz="2400" i="1" dirty="0">
                <a:latin typeface="Bell MT" pitchFamily="18" charset="0"/>
              </a:rPr>
              <a:t>Summary  of Various Approaches</a:t>
            </a:r>
          </a:p>
          <a:p>
            <a:pPr marL="914400">
              <a:lnSpc>
                <a:spcPct val="80000"/>
              </a:lnSpc>
              <a:defRPr/>
            </a:pPr>
            <a:r>
              <a:rPr lang="en-US" altLang="en-US" sz="2400" b="1" dirty="0">
                <a:latin typeface="Bell MT" pitchFamily="18" charset="0"/>
              </a:rPr>
              <a:t>Part II  </a:t>
            </a:r>
            <a:endParaRPr lang="en-US" altLang="en-US" sz="2400" i="1" dirty="0">
              <a:solidFill>
                <a:schemeClr val="tx2"/>
              </a:solidFill>
              <a:latin typeface="Bell MT" pitchFamily="18" charset="0"/>
            </a:endParaRPr>
          </a:p>
          <a:p>
            <a:pPr marL="1485900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latin typeface="Bell MT" pitchFamily="18" charset="0"/>
              </a:rPr>
              <a:t> </a:t>
            </a:r>
            <a:r>
              <a:rPr lang="en-US" altLang="en-US" sz="2400" i="1" dirty="0">
                <a:latin typeface="Bell MT" pitchFamily="18" charset="0"/>
              </a:rPr>
              <a:t>Structure Learning using GA</a:t>
            </a:r>
          </a:p>
          <a:p>
            <a:pPr marL="914400">
              <a:lnSpc>
                <a:spcPct val="80000"/>
              </a:lnSpc>
              <a:defRPr/>
            </a:pPr>
            <a:r>
              <a:rPr lang="en-US" altLang="en-US" sz="2400" b="1" dirty="0">
                <a:latin typeface="Bell MT" pitchFamily="18" charset="0"/>
              </a:rPr>
              <a:t>Part III  </a:t>
            </a:r>
            <a:endParaRPr lang="en-US" altLang="en-US" sz="2400" i="1" dirty="0">
              <a:solidFill>
                <a:schemeClr val="tx2"/>
              </a:solidFill>
              <a:latin typeface="Bell MT" pitchFamily="18" charset="0"/>
            </a:endParaRPr>
          </a:p>
          <a:p>
            <a:pPr marL="1485900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latin typeface="Bell MT" pitchFamily="18" charset="0"/>
              </a:rPr>
              <a:t> </a:t>
            </a:r>
            <a:r>
              <a:rPr lang="en-US" altLang="en-US" sz="2400" i="1" dirty="0">
                <a:latin typeface="Bell MT" pitchFamily="18" charset="0"/>
              </a:rPr>
              <a:t>Implementation/Simulation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4C2B84-F6F2-4FF6-905F-F77E7FEE5A62}" type="slidenum">
              <a:rPr lang="en-US" altLang="en-US" smtClean="0"/>
              <a:pPr>
                <a:defRPr/>
              </a:pPr>
              <a:t>3</a:t>
            </a:fld>
            <a:endParaRPr lang="en-US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9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05DA-0AC4-4DFE-AF67-DF74C167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224501"/>
          </a:xfrm>
        </p:spPr>
        <p:txBody>
          <a:bodyPr>
            <a:normAutofit/>
          </a:bodyPr>
          <a:lstStyle/>
          <a:p>
            <a:pPr marL="914400">
              <a:lnSpc>
                <a:spcPct val="80000"/>
              </a:lnSpc>
              <a:defRPr/>
            </a:pPr>
            <a:r>
              <a:rPr lang="en-US" altLang="en-US" b="1" dirty="0">
                <a:latin typeface="Bell MT" pitchFamily="18" charset="0"/>
              </a:rPr>
              <a:t>Part I - </a:t>
            </a:r>
            <a:r>
              <a:rPr lang="en-US" altLang="en-US" i="1" dirty="0">
                <a:latin typeface="Bell MT" pitchFamily="18" charset="0"/>
              </a:rPr>
              <a:t>Summary  of Various Approaches</a:t>
            </a:r>
            <a:br>
              <a:rPr lang="en-US" altLang="en-US" i="1" dirty="0">
                <a:latin typeface="Bell MT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110F-86B7-4214-834E-CCC0BEB36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779" y="1526650"/>
            <a:ext cx="8328992" cy="4351338"/>
          </a:xfrm>
        </p:spPr>
        <p:txBody>
          <a:bodyPr/>
          <a:lstStyle/>
          <a:p>
            <a:r>
              <a:rPr lang="en-US" dirty="0"/>
              <a:t>Evolutionary algorithms(e.g.: GA)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 err="1"/>
              <a:t>Tabu</a:t>
            </a:r>
            <a:r>
              <a:rPr lang="en-US" dirty="0"/>
              <a:t> search</a:t>
            </a:r>
          </a:p>
          <a:p>
            <a:r>
              <a:rPr lang="en-US" dirty="0"/>
              <a:t>Target analysis</a:t>
            </a:r>
          </a:p>
        </p:txBody>
      </p:sp>
    </p:spTree>
    <p:extLst>
      <p:ext uri="{BB962C8B-B14F-4D97-AF65-F5344CB8AC3E}">
        <p14:creationId xmlns:p14="http://schemas.microsoft.com/office/powerpoint/2010/main" val="14801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05DA-0AC4-4DFE-AF67-DF74C167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224501"/>
          </a:xfrm>
        </p:spPr>
        <p:txBody>
          <a:bodyPr>
            <a:normAutofit/>
          </a:bodyPr>
          <a:lstStyle/>
          <a:p>
            <a:pPr marL="914400">
              <a:lnSpc>
                <a:spcPct val="80000"/>
              </a:lnSpc>
              <a:defRPr/>
            </a:pPr>
            <a:r>
              <a:rPr lang="en-US" altLang="en-US" b="1" dirty="0">
                <a:latin typeface="Bell MT" pitchFamily="18" charset="0"/>
              </a:rPr>
              <a:t>Part II - </a:t>
            </a:r>
            <a:r>
              <a:rPr lang="en-US" altLang="en-US" i="1" dirty="0">
                <a:latin typeface="Bell MT" pitchFamily="18" charset="0"/>
              </a:rPr>
              <a:t>Structure Learning using GA</a:t>
            </a:r>
            <a:br>
              <a:rPr lang="en-US" altLang="en-US" i="1" dirty="0">
                <a:latin typeface="Bell MT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110F-86B7-4214-834E-CCC0BEB36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808" y="1717481"/>
            <a:ext cx="8328992" cy="4351338"/>
          </a:xfrm>
        </p:spPr>
        <p:txBody>
          <a:bodyPr/>
          <a:lstStyle/>
          <a:p>
            <a:r>
              <a:rPr lang="en-US" dirty="0"/>
              <a:t>Representation of candidate solution</a:t>
            </a:r>
          </a:p>
          <a:p>
            <a:r>
              <a:rPr lang="en-US" dirty="0"/>
              <a:t>Crossover operation</a:t>
            </a:r>
          </a:p>
          <a:p>
            <a:r>
              <a:rPr lang="en-US" dirty="0"/>
              <a:t>Mutation operation</a:t>
            </a:r>
          </a:p>
        </p:txBody>
      </p:sp>
    </p:spTree>
    <p:extLst>
      <p:ext uri="{BB962C8B-B14F-4D97-AF65-F5344CB8AC3E}">
        <p14:creationId xmlns:p14="http://schemas.microsoft.com/office/powerpoint/2010/main" val="4136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4DDF-CA8A-4B8F-85D6-97F7A018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8741"/>
          </a:xfrm>
        </p:spPr>
        <p:txBody>
          <a:bodyPr/>
          <a:lstStyle/>
          <a:p>
            <a:r>
              <a:rPr lang="en-US" dirty="0"/>
              <a:t>Representation of candidate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9EF7B-2DC8-48DB-A8D4-29FBA3F8C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5651" y="826936"/>
                <a:ext cx="6977932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we have three variable X1, X2 and X3</a:t>
                </a:r>
              </a:p>
              <a:p>
                <a:pPr marL="0" indent="0">
                  <a:buNone/>
                </a:pPr>
                <a:r>
                  <a:rPr lang="en-US" sz="2400" dirty="0"/>
                  <a:t>The network shown in the figure can be represented as binary matrix as below: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meaning of the representation is X1 has no parent but X2 and X3 both has X1 as their parent.</a:t>
                </a:r>
              </a:p>
              <a:p>
                <a:pPr marL="0" indent="0">
                  <a:buNone/>
                </a:pPr>
                <a:r>
                  <a:rPr lang="en-US" sz="2400" dirty="0"/>
                  <a:t>If we expand the matrix in column wise then we get our candidate solution for the given structure.</a:t>
                </a:r>
              </a:p>
              <a:p>
                <a:pPr marL="0" indent="0">
                  <a:buNone/>
                </a:pPr>
                <a:r>
                  <a:rPr lang="en-US" sz="2400" dirty="0"/>
                  <a:t>e.g.: 011000000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9EF7B-2DC8-48DB-A8D4-29FBA3F8C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651" y="826936"/>
                <a:ext cx="6977932" cy="4351338"/>
              </a:xfrm>
              <a:blipFill>
                <a:blip r:embed="rId2"/>
                <a:stretch>
                  <a:fillRect l="-1310" t="-2665" r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3B02C89-0F5C-4BEE-9A21-368A9B9A2612}"/>
              </a:ext>
            </a:extLst>
          </p:cNvPr>
          <p:cNvSpPr/>
          <p:nvPr/>
        </p:nvSpPr>
        <p:spPr>
          <a:xfrm>
            <a:off x="9231464" y="1486894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8F060A-4E30-428B-98A2-C613F9AF8F52}"/>
              </a:ext>
            </a:extLst>
          </p:cNvPr>
          <p:cNvSpPr/>
          <p:nvPr/>
        </p:nvSpPr>
        <p:spPr>
          <a:xfrm>
            <a:off x="8509220" y="2349667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033A74-518C-4E41-B72A-7C8F18990C14}"/>
              </a:ext>
            </a:extLst>
          </p:cNvPr>
          <p:cNvSpPr/>
          <p:nvPr/>
        </p:nvSpPr>
        <p:spPr>
          <a:xfrm>
            <a:off x="9924552" y="2349667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146F9A-F335-407C-8A0F-EE68A4DEA1BF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8946542" y="1956021"/>
            <a:ext cx="722244" cy="39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FAB3A9-5401-4A7F-A67A-E6D93D9AF22D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9668786" y="1956021"/>
            <a:ext cx="693088" cy="39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AFF501-8447-4667-8AF2-AD1000522279}"/>
              </a:ext>
            </a:extLst>
          </p:cNvPr>
          <p:cNvSpPr txBox="1"/>
          <p:nvPr/>
        </p:nvSpPr>
        <p:spPr>
          <a:xfrm>
            <a:off x="8616671" y="3077790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 Bayes network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A58CD2-08E3-4354-8BE9-B92CFD8EA515}"/>
              </a:ext>
            </a:extLst>
          </p:cNvPr>
          <p:cNvSpPr/>
          <p:nvPr/>
        </p:nvSpPr>
        <p:spPr>
          <a:xfrm>
            <a:off x="3682781" y="1956021"/>
            <a:ext cx="78186" cy="803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9A3AEAB-A1EE-4447-908F-30B7084410FB}"/>
              </a:ext>
            </a:extLst>
          </p:cNvPr>
          <p:cNvSpPr/>
          <p:nvPr/>
        </p:nvSpPr>
        <p:spPr>
          <a:xfrm>
            <a:off x="4190232" y="1956021"/>
            <a:ext cx="78186" cy="803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D7FCA27-4FB3-45E8-B6A5-19B477CB4697}"/>
              </a:ext>
            </a:extLst>
          </p:cNvPr>
          <p:cNvSpPr/>
          <p:nvPr/>
        </p:nvSpPr>
        <p:spPr>
          <a:xfrm>
            <a:off x="4705740" y="1956021"/>
            <a:ext cx="78186" cy="803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28D7-EE1D-472E-BFCC-AD383603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9619"/>
          </a:xfrm>
        </p:spPr>
        <p:txBody>
          <a:bodyPr/>
          <a:lstStyle/>
          <a:p>
            <a:r>
              <a:rPr lang="en-US" dirty="0"/>
              <a:t>GA operations (Crossover)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12CE-A607-4404-86EA-9705F507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1812"/>
            <a:ext cx="6357730" cy="5052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we have two candidate solution given below:</a:t>
            </a:r>
          </a:p>
          <a:p>
            <a:pPr marL="0" indent="0">
              <a:buNone/>
            </a:pPr>
            <a:r>
              <a:rPr lang="en-US" dirty="0"/>
              <a:t>P1 = 000000110</a:t>
            </a:r>
          </a:p>
          <a:p>
            <a:pPr marL="0" indent="0">
              <a:buNone/>
            </a:pPr>
            <a:r>
              <a:rPr lang="en-US" dirty="0"/>
              <a:t>P2 = 001001000   </a:t>
            </a:r>
          </a:p>
          <a:p>
            <a:pPr marL="0" indent="0">
              <a:buNone/>
            </a:pPr>
            <a:r>
              <a:rPr lang="en-US" dirty="0"/>
              <a:t>If we choose crossover point at k=6 then,</a:t>
            </a:r>
          </a:p>
          <a:p>
            <a:pPr marL="0" indent="0">
              <a:buNone/>
            </a:pPr>
            <a:r>
              <a:rPr lang="en-US" dirty="0"/>
              <a:t>C1 = 001001110</a:t>
            </a:r>
          </a:p>
          <a:p>
            <a:pPr marL="0" indent="0">
              <a:buNone/>
            </a:pPr>
            <a:r>
              <a:rPr lang="en-US" dirty="0"/>
              <a:t>C2 = 000000000</a:t>
            </a:r>
          </a:p>
          <a:p>
            <a:pPr marL="0" indent="0">
              <a:buNone/>
            </a:pPr>
            <a:r>
              <a:rPr lang="en-US" dirty="0"/>
              <a:t>But C1 is not valid structure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Remark: So, crossover is not a closed operator for this problem.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7FC48B-7ABE-4D6E-B0CE-2BEDDD380CC1}"/>
              </a:ext>
            </a:extLst>
          </p:cNvPr>
          <p:cNvSpPr/>
          <p:nvPr/>
        </p:nvSpPr>
        <p:spPr>
          <a:xfrm>
            <a:off x="7195930" y="907249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4854A-7EDA-435D-BC2C-6E452459EC96}"/>
              </a:ext>
            </a:extLst>
          </p:cNvPr>
          <p:cNvSpPr/>
          <p:nvPr/>
        </p:nvSpPr>
        <p:spPr>
          <a:xfrm>
            <a:off x="7862179" y="1770821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53FB0D-4605-4B5E-B88B-E3A8E56C3140}"/>
              </a:ext>
            </a:extLst>
          </p:cNvPr>
          <p:cNvSpPr/>
          <p:nvPr/>
        </p:nvSpPr>
        <p:spPr>
          <a:xfrm>
            <a:off x="8507895" y="907248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AD288A-C0EF-49C8-A382-5A4A5FEEDF50}"/>
              </a:ext>
            </a:extLst>
          </p:cNvPr>
          <p:cNvSpPr/>
          <p:nvPr/>
        </p:nvSpPr>
        <p:spPr>
          <a:xfrm>
            <a:off x="10336695" y="907249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A4DBD-95B7-4DFF-96CF-84BA6965CC80}"/>
              </a:ext>
            </a:extLst>
          </p:cNvPr>
          <p:cNvSpPr/>
          <p:nvPr/>
        </p:nvSpPr>
        <p:spPr>
          <a:xfrm>
            <a:off x="9614451" y="1770022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79AE72-A6CE-44C4-BDBE-28A61F8967E5}"/>
              </a:ext>
            </a:extLst>
          </p:cNvPr>
          <p:cNvSpPr/>
          <p:nvPr/>
        </p:nvSpPr>
        <p:spPr>
          <a:xfrm>
            <a:off x="11029783" y="1770022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1B6DC8-326E-4A86-A4B6-B1C28ECD5C9A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0051773" y="1376376"/>
            <a:ext cx="722244" cy="39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C0E65C-8F65-4789-8FBA-68DB4749B53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10774017" y="1376376"/>
            <a:ext cx="693088" cy="39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EA2B40-CA5B-43F4-A047-C3A8F07F25BB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7633252" y="1376376"/>
            <a:ext cx="666249" cy="39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D7C3EE-9D20-49F6-98CB-7A210955AA9A}"/>
              </a:ext>
            </a:extLst>
          </p:cNvPr>
          <p:cNvCxnSpPr>
            <a:stCxn id="6" idx="4"/>
            <a:endCxn id="5" idx="0"/>
          </p:cNvCxnSpPr>
          <p:nvPr/>
        </p:nvCxnSpPr>
        <p:spPr>
          <a:xfrm flipH="1">
            <a:off x="8299501" y="1376375"/>
            <a:ext cx="645716" cy="39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F48CF2-7A86-4E11-A8ED-265CC01EF1D6}"/>
              </a:ext>
            </a:extLst>
          </p:cNvPr>
          <p:cNvSpPr txBox="1"/>
          <p:nvPr/>
        </p:nvSpPr>
        <p:spPr>
          <a:xfrm>
            <a:off x="8046720" y="236984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29C210-2CE5-4434-87E1-8E48D465F115}"/>
              </a:ext>
            </a:extLst>
          </p:cNvPr>
          <p:cNvSpPr txBox="1"/>
          <p:nvPr/>
        </p:nvSpPr>
        <p:spPr>
          <a:xfrm>
            <a:off x="10563863" y="231301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CC5FE5-90E7-470D-972E-68F61E16E91E}"/>
              </a:ext>
            </a:extLst>
          </p:cNvPr>
          <p:cNvSpPr/>
          <p:nvPr/>
        </p:nvSpPr>
        <p:spPr>
          <a:xfrm>
            <a:off x="10336695" y="2959873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FB132F-5F9D-4DD9-8060-E19C9723D957}"/>
              </a:ext>
            </a:extLst>
          </p:cNvPr>
          <p:cNvSpPr/>
          <p:nvPr/>
        </p:nvSpPr>
        <p:spPr>
          <a:xfrm>
            <a:off x="9614451" y="3822646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B72944-01BB-43E1-8CB8-745E5946E8F4}"/>
              </a:ext>
            </a:extLst>
          </p:cNvPr>
          <p:cNvSpPr/>
          <p:nvPr/>
        </p:nvSpPr>
        <p:spPr>
          <a:xfrm>
            <a:off x="11029783" y="3822646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4A095-D1A8-4C75-833C-F5B6EA3F8B81}"/>
              </a:ext>
            </a:extLst>
          </p:cNvPr>
          <p:cNvSpPr txBox="1"/>
          <p:nvPr/>
        </p:nvSpPr>
        <p:spPr>
          <a:xfrm>
            <a:off x="10563863" y="43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382CF6F-DC45-4A20-AEBC-B0D95C6A7ADA}"/>
              </a:ext>
            </a:extLst>
          </p:cNvPr>
          <p:cNvSpPr/>
          <p:nvPr/>
        </p:nvSpPr>
        <p:spPr>
          <a:xfrm>
            <a:off x="7219783" y="2959874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4895B5-0842-4A7D-A6FC-6DABC0E6E25A}"/>
              </a:ext>
            </a:extLst>
          </p:cNvPr>
          <p:cNvSpPr/>
          <p:nvPr/>
        </p:nvSpPr>
        <p:spPr>
          <a:xfrm>
            <a:off x="7886032" y="3823446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BF72745-397D-4D46-A8C4-CD5B17AE89C2}"/>
              </a:ext>
            </a:extLst>
          </p:cNvPr>
          <p:cNvSpPr/>
          <p:nvPr/>
        </p:nvSpPr>
        <p:spPr>
          <a:xfrm>
            <a:off x="8531748" y="2959873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E0122D-D54A-4681-B95B-23F1B64DC1D7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>
            <a:off x="7657105" y="3429001"/>
            <a:ext cx="666249" cy="39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77FDBB-015A-47B3-A87D-B7CBACFE7664}"/>
              </a:ext>
            </a:extLst>
          </p:cNvPr>
          <p:cNvCxnSpPr>
            <a:stCxn id="30" idx="4"/>
            <a:endCxn id="29" idx="0"/>
          </p:cNvCxnSpPr>
          <p:nvPr/>
        </p:nvCxnSpPr>
        <p:spPr>
          <a:xfrm flipH="1">
            <a:off x="8323354" y="3429000"/>
            <a:ext cx="645716" cy="39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09AA40-341A-427F-880B-C5FFE77F1B7B}"/>
              </a:ext>
            </a:extLst>
          </p:cNvPr>
          <p:cNvSpPr txBox="1"/>
          <p:nvPr/>
        </p:nvSpPr>
        <p:spPr>
          <a:xfrm>
            <a:off x="8070573" y="44224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D0859B-B346-463F-90AF-AED42A05C80D}"/>
              </a:ext>
            </a:extLst>
          </p:cNvPr>
          <p:cNvCxnSpPr>
            <a:stCxn id="29" idx="0"/>
            <a:endCxn id="30" idx="4"/>
          </p:cNvCxnSpPr>
          <p:nvPr/>
        </p:nvCxnSpPr>
        <p:spPr>
          <a:xfrm flipV="1">
            <a:off x="8323354" y="3429000"/>
            <a:ext cx="645716" cy="39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1DCB57-1BF2-4738-8DE3-184419C7CEBF}"/>
              </a:ext>
            </a:extLst>
          </p:cNvPr>
          <p:cNvCxnSpPr>
            <a:stCxn id="29" idx="0"/>
            <a:endCxn id="28" idx="4"/>
          </p:cNvCxnSpPr>
          <p:nvPr/>
        </p:nvCxnSpPr>
        <p:spPr>
          <a:xfrm flipH="1" flipV="1">
            <a:off x="7657105" y="3429001"/>
            <a:ext cx="666249" cy="39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6150C9-753A-4B5D-927D-6E26D187A0BC}"/>
              </a:ext>
            </a:extLst>
          </p:cNvPr>
          <p:cNvCxnSpPr/>
          <p:nvPr/>
        </p:nvCxnSpPr>
        <p:spPr>
          <a:xfrm>
            <a:off x="2712680" y="1962686"/>
            <a:ext cx="0" cy="11529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8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A5C5-7EB8-4CDA-B758-54B3E3E3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1181"/>
          </a:xfrm>
        </p:spPr>
        <p:txBody>
          <a:bodyPr/>
          <a:lstStyle/>
          <a:p>
            <a:r>
              <a:rPr lang="en-US" dirty="0"/>
              <a:t>GA operations (Mutation)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2219-1C62-4849-8F0C-4432DE4B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98"/>
            <a:ext cx="60317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we have one candidate solution as given below:</a:t>
            </a:r>
          </a:p>
          <a:p>
            <a:pPr marL="0" indent="0">
              <a:buNone/>
            </a:pPr>
            <a:r>
              <a:rPr lang="en-US" dirty="0"/>
              <a:t>P1 = 010001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00</a:t>
            </a:r>
          </a:p>
          <a:p>
            <a:pPr marL="0" indent="0">
              <a:buNone/>
            </a:pPr>
            <a:r>
              <a:rPr lang="en-US" dirty="0"/>
              <a:t>Now if we flip the red bit then the resultant child is:</a:t>
            </a:r>
          </a:p>
          <a:p>
            <a:pPr marL="0" indent="0">
              <a:buNone/>
            </a:pPr>
            <a:r>
              <a:rPr lang="en-US" dirty="0"/>
              <a:t>C1  = 01001100</a:t>
            </a:r>
          </a:p>
          <a:p>
            <a:pPr marL="0" indent="0">
              <a:buNone/>
            </a:pPr>
            <a:r>
              <a:rPr lang="en-US" dirty="0"/>
              <a:t>Which is not a valid structure.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Remark: So, mutation is not a closed operator too for this problem.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B5B3B-AF6D-4201-8972-D02A8949FA31}"/>
              </a:ext>
            </a:extLst>
          </p:cNvPr>
          <p:cNvSpPr/>
          <p:nvPr/>
        </p:nvSpPr>
        <p:spPr>
          <a:xfrm>
            <a:off x="8489021" y="1046399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3AEC74-51B8-413F-9248-C6EA863E78D8}"/>
              </a:ext>
            </a:extLst>
          </p:cNvPr>
          <p:cNvSpPr/>
          <p:nvPr/>
        </p:nvSpPr>
        <p:spPr>
          <a:xfrm>
            <a:off x="9155270" y="1909971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FEDE0B-01B0-42B2-8357-FF5D0B7B8B5F}"/>
              </a:ext>
            </a:extLst>
          </p:cNvPr>
          <p:cNvSpPr/>
          <p:nvPr/>
        </p:nvSpPr>
        <p:spPr>
          <a:xfrm>
            <a:off x="9800986" y="1046398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2C4193-1857-4FDD-AB14-583309A92FE5}"/>
              </a:ext>
            </a:extLst>
          </p:cNvPr>
          <p:cNvCxnSpPr>
            <a:stCxn id="6" idx="4"/>
            <a:endCxn id="5" idx="0"/>
          </p:cNvCxnSpPr>
          <p:nvPr/>
        </p:nvCxnSpPr>
        <p:spPr>
          <a:xfrm flipH="1">
            <a:off x="9592592" y="1515525"/>
            <a:ext cx="645716" cy="39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3521EE-B11B-4766-A9DB-06C932BFBB80}"/>
              </a:ext>
            </a:extLst>
          </p:cNvPr>
          <p:cNvSpPr txBox="1"/>
          <p:nvPr/>
        </p:nvSpPr>
        <p:spPr>
          <a:xfrm>
            <a:off x="9339811" y="250899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DA25BA-9341-447C-97BE-BD672A0989A0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9363665" y="1280962"/>
            <a:ext cx="4373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6DE1F19-4F5F-4D6F-9E9B-555BD9AF8DCC}"/>
              </a:ext>
            </a:extLst>
          </p:cNvPr>
          <p:cNvSpPr/>
          <p:nvPr/>
        </p:nvSpPr>
        <p:spPr>
          <a:xfrm>
            <a:off x="8595239" y="3116102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476122-7306-4664-BA5C-1886B26D6D3D}"/>
              </a:ext>
            </a:extLst>
          </p:cNvPr>
          <p:cNvSpPr/>
          <p:nvPr/>
        </p:nvSpPr>
        <p:spPr>
          <a:xfrm>
            <a:off x="9261488" y="3979674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9F5596-0727-4EEA-B5E9-B223CF01F884}"/>
              </a:ext>
            </a:extLst>
          </p:cNvPr>
          <p:cNvSpPr/>
          <p:nvPr/>
        </p:nvSpPr>
        <p:spPr>
          <a:xfrm>
            <a:off x="9907204" y="3116101"/>
            <a:ext cx="874644" cy="46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5D3B56-C3DF-4AF2-9545-77B1AF77050D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 flipH="1">
            <a:off x="9698810" y="3585228"/>
            <a:ext cx="645716" cy="39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FDA385-6973-42D2-8FD5-B553D8765F57}"/>
              </a:ext>
            </a:extLst>
          </p:cNvPr>
          <p:cNvSpPr txBox="1"/>
          <p:nvPr/>
        </p:nvSpPr>
        <p:spPr>
          <a:xfrm>
            <a:off x="9446029" y="457869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55B5E-6725-4700-AFF2-6512CE5E7067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 flipV="1">
            <a:off x="9469883" y="3350665"/>
            <a:ext cx="4373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4C5D15-C529-4F48-B36E-7474229FF170}"/>
              </a:ext>
            </a:extLst>
          </p:cNvPr>
          <p:cNvCxnSpPr>
            <a:stCxn id="13" idx="0"/>
            <a:endCxn id="12" idx="4"/>
          </p:cNvCxnSpPr>
          <p:nvPr/>
        </p:nvCxnSpPr>
        <p:spPr>
          <a:xfrm flipH="1" flipV="1">
            <a:off x="9032561" y="3585229"/>
            <a:ext cx="666249" cy="39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23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E191-96BB-4863-992F-87FCB167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2109"/>
          </a:xfrm>
        </p:spPr>
        <p:txBody>
          <a:bodyPr/>
          <a:lstStyle/>
          <a:p>
            <a:r>
              <a:rPr lang="en-US" dirty="0"/>
              <a:t>Solution for the GA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0F7FF-27D7-4616-8A81-5B31D0EF1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1297"/>
                <a:ext cx="10515600" cy="49261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we consider ordering between nodes the problem we faced before can be solved.</a:t>
                </a:r>
              </a:p>
              <a:p>
                <a:r>
                  <a:rPr lang="en-US" dirty="0"/>
                  <a:t>Ordering means node Xi can only have node </a:t>
                </a:r>
                <a:r>
                  <a:rPr lang="en-US" dirty="0" err="1"/>
                  <a:t>Xj</a:t>
                </a:r>
                <a:r>
                  <a:rPr lang="en-US" dirty="0"/>
                  <a:t> as a parent node if in the ordering node </a:t>
                </a:r>
                <a:r>
                  <a:rPr lang="en-US" dirty="0" err="1"/>
                  <a:t>Xj</a:t>
                </a:r>
                <a:r>
                  <a:rPr lang="en-US" dirty="0"/>
                  <a:t> comes before Xi.</a:t>
                </a:r>
              </a:p>
              <a:p>
                <a:pPr marL="0" indent="0">
                  <a:buNone/>
                </a:pPr>
                <a:r>
                  <a:rPr lang="en-US" dirty="0"/>
                  <a:t>	e.g.: suppose we have a order for three node as X2,X1,X3 then 		         X2 will never have any parent, X1 can have X2 as parent and 	         X3 can have X1 and X2 as its parent</a:t>
                </a:r>
              </a:p>
              <a:p>
                <a:r>
                  <a:rPr lang="en-US" dirty="0"/>
                  <a:t>For this solution the no. of bits for representing a candidate solution reduces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is n</a:t>
                </a:r>
                <a:r>
                  <a:rPr lang="en-US" baseline="30000" dirty="0"/>
                  <a:t>2 </a:t>
                </a:r>
                <a:r>
                  <a:rPr lang="en-US" dirty="0"/>
                  <a:t> for general case for n nodes.</a:t>
                </a:r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Remark: Now, both crossover and mutation are closed operator for this problem. </a:t>
                </a:r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0F7FF-27D7-4616-8A81-5B31D0EF1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1297"/>
                <a:ext cx="10515600" cy="4926157"/>
              </a:xfrm>
              <a:blipFill>
                <a:blip r:embed="rId2"/>
                <a:stretch>
                  <a:fillRect l="-1217" t="-2723" r="-1217" b="-2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5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597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Bell MT</vt:lpstr>
      <vt:lpstr>Calibri</vt:lpstr>
      <vt:lpstr>Calibri Light</vt:lpstr>
      <vt:lpstr>Cambria Math</vt:lpstr>
      <vt:lpstr>Consolas</vt:lpstr>
      <vt:lpstr>Helvetica</vt:lpstr>
      <vt:lpstr>Times New Roman</vt:lpstr>
      <vt:lpstr>Wingdings</vt:lpstr>
      <vt:lpstr>Office Theme</vt:lpstr>
      <vt:lpstr>Structure Learning of Bayesian Networks using Genetic Algorithms </vt:lpstr>
      <vt:lpstr>Outline</vt:lpstr>
      <vt:lpstr>Today’s Outline</vt:lpstr>
      <vt:lpstr>Part I - Summary  of Various Approaches </vt:lpstr>
      <vt:lpstr>Part II - Structure Learning using GA </vt:lpstr>
      <vt:lpstr>Representation of candidate solution</vt:lpstr>
      <vt:lpstr>GA operations (Crossover)</vt:lpstr>
      <vt:lpstr>GA operations (Mutation)</vt:lpstr>
      <vt:lpstr>Solution for the GA operators</vt:lpstr>
      <vt:lpstr>Consequence of ordering</vt:lpstr>
      <vt:lpstr>Part III - Implementation/Simulation details </vt:lpstr>
      <vt:lpstr>ASIA Network</vt:lpstr>
      <vt:lpstr>Simulation Model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mrinmoy sarkar</dc:creator>
  <cp:lastModifiedBy>mrinmoy sarkar</cp:lastModifiedBy>
  <cp:revision>12</cp:revision>
  <dcterms:created xsi:type="dcterms:W3CDTF">2018-04-24T15:32:10Z</dcterms:created>
  <dcterms:modified xsi:type="dcterms:W3CDTF">2018-04-24T17:27:33Z</dcterms:modified>
</cp:coreProperties>
</file>