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50" r:id="rId9"/>
    <p:sldId id="440" r:id="rId10"/>
    <p:sldId id="452" r:id="rId11"/>
    <p:sldId id="455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3399FF"/>
    <a:srgbClr val="996633"/>
    <a:srgbClr val="CC0066"/>
    <a:srgbClr val="CC0099"/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290" autoAdjust="0"/>
  </p:normalViewPr>
  <p:slideViewPr>
    <p:cSldViewPr snapToGrid="0">
      <p:cViewPr varScale="1">
        <p:scale>
          <a:sx n="131" d="100"/>
          <a:sy n="131" d="100"/>
        </p:scale>
        <p:origin x="2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2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489" y="0"/>
            <a:ext cx="3170711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059"/>
            <a:ext cx="3170712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489" y="9121059"/>
            <a:ext cx="3170711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5266AE4B-AD92-448C-A56B-21DE25ACA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8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2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9" y="0"/>
            <a:ext cx="3170711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4" y="4561341"/>
            <a:ext cx="5364254" cy="43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059"/>
            <a:ext cx="3170712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9" y="9121059"/>
            <a:ext cx="3170711" cy="4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F6DA60B8-C513-40BA-8E74-B22882748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59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" y="1795805"/>
            <a:ext cx="8642384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" y="3265830"/>
            <a:ext cx="8642384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ell MT" panose="02020503060305020303" pitchFamily="18" charset="0"/>
              </a:defRPr>
            </a:lvl1pPr>
            <a:lvl2pPr>
              <a:defRPr>
                <a:latin typeface="Bell MT" panose="02020503060305020303" pitchFamily="18" charset="0"/>
              </a:defRPr>
            </a:lvl2pPr>
            <a:lvl3pPr>
              <a:defRPr>
                <a:latin typeface="Bell MT" panose="02020503060305020303" pitchFamily="18" charset="0"/>
              </a:defRPr>
            </a:lvl3pPr>
            <a:lvl4pPr>
              <a:defRPr>
                <a:latin typeface="Bell MT" panose="02020503060305020303" pitchFamily="18" charset="0"/>
              </a:defRPr>
            </a:lvl4pPr>
            <a:lvl5pPr>
              <a:defRPr>
                <a:latin typeface="Bell MT" panose="020205030603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4108" y="859389"/>
            <a:ext cx="1382755" cy="5266774"/>
          </a:xfrm>
        </p:spPr>
        <p:txBody>
          <a:bodyPr vert="eaVert" anchor="t"/>
          <a:lstStyle>
            <a:lvl1pPr>
              <a:defRPr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" y="859389"/>
            <a:ext cx="6978125" cy="5266774"/>
          </a:xfrm>
        </p:spPr>
        <p:txBody>
          <a:bodyPr vert="eaVert"/>
          <a:lstStyle>
            <a:lvl1pPr>
              <a:defRPr>
                <a:latin typeface="Bell MT" panose="02020503060305020303" pitchFamily="18" charset="0"/>
              </a:defRPr>
            </a:lvl1pPr>
            <a:lvl2pPr>
              <a:defRPr>
                <a:latin typeface="Bell MT" panose="02020503060305020303" pitchFamily="18" charset="0"/>
              </a:defRPr>
            </a:lvl2pPr>
            <a:lvl3pPr>
              <a:defRPr>
                <a:latin typeface="Bell MT" panose="02020503060305020303" pitchFamily="18" charset="0"/>
              </a:defRPr>
            </a:lvl3pPr>
            <a:lvl4pPr>
              <a:defRPr>
                <a:latin typeface="Bell MT" panose="02020503060305020303" pitchFamily="18" charset="0"/>
              </a:defRPr>
            </a:lvl4pPr>
            <a:lvl5pPr>
              <a:defRPr>
                <a:latin typeface="Bell MT" panose="020205030603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0" y="777435"/>
            <a:ext cx="8733654" cy="670365"/>
          </a:xfrm>
        </p:spPr>
        <p:txBody>
          <a:bodyPr anchor="ctr"/>
          <a:lstStyle>
            <a:lvl1pPr>
              <a:defRPr sz="3200" b="1">
                <a:solidFill>
                  <a:srgbClr val="C00000"/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33654" cy="4449763"/>
          </a:xfrm>
        </p:spPr>
        <p:txBody>
          <a:bodyPr/>
          <a:lstStyle>
            <a:lvl1pPr>
              <a:defRPr sz="2800">
                <a:latin typeface="Bell MT" panose="02020503060305020303" pitchFamily="18" charset="0"/>
              </a:defRPr>
            </a:lvl1pPr>
            <a:lvl2pPr>
              <a:defRPr sz="24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1800">
                <a:latin typeface="Bell MT" panose="02020503060305020303" pitchFamily="18" charset="0"/>
              </a:defRPr>
            </a:lvl4pPr>
            <a:lvl5pPr>
              <a:defRPr sz="1600">
                <a:latin typeface="Bell MT" panose="020205030603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468815" cy="1362075"/>
          </a:xfrm>
        </p:spPr>
        <p:txBody>
          <a:bodyPr anchor="t"/>
          <a:lstStyle>
            <a:lvl1pPr algn="l">
              <a:defRPr sz="3600" b="1" cap="all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1" y="1582404"/>
            <a:ext cx="8468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0" y="777435"/>
            <a:ext cx="8733654" cy="594165"/>
          </a:xfrm>
        </p:spPr>
        <p:txBody>
          <a:bodyPr anchor="ctr"/>
          <a:lstStyle>
            <a:lvl1pPr>
              <a:defRPr sz="3200" b="1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46" y="1600200"/>
            <a:ext cx="4116114" cy="4525963"/>
          </a:xfrm>
        </p:spPr>
        <p:txBody>
          <a:bodyPr>
            <a:normAutofit/>
          </a:bodyPr>
          <a:lstStyle>
            <a:lvl1pPr>
              <a:defRPr sz="2000">
                <a:latin typeface="Bell MT" panose="02020503060305020303" pitchFamily="18" charset="0"/>
              </a:defRPr>
            </a:lvl1pPr>
            <a:lvl2pPr>
              <a:defRPr sz="20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2000">
                <a:latin typeface="Bell MT" panose="02020503060305020303" pitchFamily="18" charset="0"/>
              </a:defRPr>
            </a:lvl4pPr>
            <a:lvl5pPr>
              <a:defRPr sz="2000">
                <a:latin typeface="Bell MT" panose="02020503060305020303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960" y="1600200"/>
            <a:ext cx="4293904" cy="4525963"/>
          </a:xfrm>
        </p:spPr>
        <p:txBody>
          <a:bodyPr>
            <a:normAutofit/>
          </a:bodyPr>
          <a:lstStyle>
            <a:lvl1pPr>
              <a:defRPr sz="2000">
                <a:latin typeface="Bell MT" panose="02020503060305020303" pitchFamily="18" charset="0"/>
              </a:defRPr>
            </a:lvl1pPr>
            <a:lvl2pPr>
              <a:defRPr sz="20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2000">
                <a:latin typeface="Bell MT" panose="02020503060305020303" pitchFamily="18" charset="0"/>
              </a:defRPr>
            </a:lvl4pPr>
            <a:lvl5pPr>
              <a:defRPr sz="2000">
                <a:latin typeface="Bell MT" panose="02020503060305020303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0" y="777435"/>
            <a:ext cx="8733654" cy="670365"/>
          </a:xfrm>
        </p:spPr>
        <p:txBody>
          <a:bodyPr anchor="ctr"/>
          <a:lstStyle>
            <a:lvl1pPr>
              <a:defRPr sz="3200" b="1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4055154" cy="639762"/>
          </a:xfrm>
        </p:spPr>
        <p:txBody>
          <a:bodyPr anchor="b"/>
          <a:lstStyle>
            <a:lvl1pPr marL="0" indent="0">
              <a:buNone/>
              <a:defRPr sz="2000" b="1">
                <a:latin typeface="Bell MT" panose="020205030603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600200"/>
            <a:ext cx="4131343" cy="639762"/>
          </a:xfrm>
        </p:spPr>
        <p:txBody>
          <a:bodyPr anchor="b"/>
          <a:lstStyle>
            <a:lvl1pPr marL="0" indent="0">
              <a:buNone/>
              <a:defRPr sz="2000" b="1">
                <a:latin typeface="Bell MT" panose="020205030603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5201" y="2362200"/>
            <a:ext cx="4131344" cy="3763963"/>
          </a:xfrm>
        </p:spPr>
        <p:txBody>
          <a:bodyPr>
            <a:normAutofit/>
          </a:bodyPr>
          <a:lstStyle>
            <a:lvl1pPr>
              <a:defRPr sz="2000">
                <a:latin typeface="Bell MT" panose="02020503060305020303" pitchFamily="18" charset="0"/>
              </a:defRPr>
            </a:lvl1pPr>
            <a:lvl2pPr>
              <a:defRPr sz="20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2000">
                <a:latin typeface="Bell MT" panose="02020503060305020303" pitchFamily="18" charset="0"/>
              </a:defRPr>
            </a:lvl4pPr>
            <a:lvl5pPr>
              <a:defRPr sz="2000">
                <a:latin typeface="Bell MT" panose="02020503060305020303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32366" y="2362201"/>
            <a:ext cx="4055154" cy="3763962"/>
          </a:xfrm>
        </p:spPr>
        <p:txBody>
          <a:bodyPr>
            <a:normAutofit/>
          </a:bodyPr>
          <a:lstStyle>
            <a:lvl1pPr>
              <a:defRPr sz="2000">
                <a:latin typeface="Bell MT" panose="02020503060305020303" pitchFamily="18" charset="0"/>
              </a:defRPr>
            </a:lvl1pPr>
            <a:lvl2pPr>
              <a:defRPr sz="20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2000">
                <a:latin typeface="Bell MT" panose="02020503060305020303" pitchFamily="18" charset="0"/>
              </a:defRPr>
            </a:lvl4pPr>
            <a:lvl5pPr>
              <a:defRPr sz="2000">
                <a:latin typeface="Bell MT" panose="02020503060305020303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0" y="777435"/>
            <a:ext cx="8733654" cy="594165"/>
          </a:xfrm>
        </p:spPr>
        <p:txBody>
          <a:bodyPr anchor="ctr"/>
          <a:lstStyle>
            <a:lvl1pPr>
              <a:defRPr sz="3200" b="1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1"/>
            <a:ext cx="8662704" cy="533400"/>
          </a:xfrm>
        </p:spPr>
        <p:txBody>
          <a:bodyPr anchor="b"/>
          <a:lstStyle>
            <a:lvl1pPr algn="l">
              <a:defRPr sz="3200" b="1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2057400"/>
            <a:ext cx="8662704" cy="4068764"/>
          </a:xfrm>
        </p:spPr>
        <p:txBody>
          <a:bodyPr/>
          <a:lstStyle>
            <a:lvl1pPr>
              <a:defRPr sz="2000">
                <a:latin typeface="Bell MT" panose="02020503060305020303" pitchFamily="18" charset="0"/>
              </a:defRPr>
            </a:lvl1pPr>
            <a:lvl2pPr>
              <a:defRPr sz="2000">
                <a:latin typeface="Bell MT" panose="02020503060305020303" pitchFamily="18" charset="0"/>
              </a:defRPr>
            </a:lvl2pPr>
            <a:lvl3pPr>
              <a:defRPr sz="2000">
                <a:latin typeface="Bell MT" panose="02020503060305020303" pitchFamily="18" charset="0"/>
              </a:defRPr>
            </a:lvl3pPr>
            <a:lvl4pPr>
              <a:defRPr sz="2000">
                <a:latin typeface="Bell MT" panose="02020503060305020303" pitchFamily="18" charset="0"/>
              </a:defRPr>
            </a:lvl4pPr>
            <a:lvl5pPr>
              <a:defRPr sz="2000">
                <a:latin typeface="Bell MT" panose="020205030603050203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8662704" cy="56507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ell MT" panose="02020503060305020303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" y="5077678"/>
            <a:ext cx="8642384" cy="566738"/>
          </a:xfrm>
        </p:spPr>
        <p:txBody>
          <a:bodyPr anchor="b"/>
          <a:lstStyle>
            <a:lvl1pPr algn="l">
              <a:defRPr sz="3200" b="1">
                <a:latin typeface="Bell MT" panose="020205030603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480" y="805343"/>
            <a:ext cx="8642384" cy="4065434"/>
          </a:xfrm>
        </p:spPr>
        <p:txBody>
          <a:bodyPr/>
          <a:lstStyle>
            <a:lvl1pPr marL="0" indent="0">
              <a:buNone/>
              <a:defRPr sz="3200">
                <a:latin typeface="Bell MT" panose="020205030603050203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480" y="5644416"/>
            <a:ext cx="8642384" cy="403401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Bell MT" panose="02020503060305020303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66.png"/>
          <p:cNvPicPr>
            <a:picLocks noChangeAspect="1"/>
          </p:cNvPicPr>
          <p:nvPr/>
        </p:nvPicPr>
        <p:blipFill>
          <a:blip r:embed="rId13"/>
          <a:srcRect l="62498" t="75352" r="-451"/>
          <a:stretch>
            <a:fillRect/>
          </a:stretch>
        </p:blipFill>
        <p:spPr>
          <a:xfrm>
            <a:off x="-20121" y="6550400"/>
            <a:ext cx="9285041" cy="33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1406"/>
            <a:ext cx="9144000" cy="325978"/>
          </a:xfrm>
          <a:prstGeom prst="rect">
            <a:avLst/>
          </a:prstGeom>
          <a:solidFill>
            <a:srgbClr val="F4732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Bell MT" panose="02020503060305020303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210" y="914400"/>
            <a:ext cx="873365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210" y="2121769"/>
            <a:ext cx="8733654" cy="400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8688" y="6578600"/>
            <a:ext cx="1068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4E2E067-867D-6742-8085-D92830E30694}" type="slidenum">
              <a:rPr lang="en-US" sz="900" smtClean="0">
                <a:solidFill>
                  <a:srgbClr val="FFFFFF"/>
                </a:solidFill>
                <a:latin typeface="Bell MT" panose="02020503060305020303" pitchFamily="18" charset="0"/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  <a:latin typeface="Bell MT" panose="02020503060305020303" pitchFamily="18" charset="0"/>
            </a:endParaRPr>
          </a:p>
        </p:txBody>
      </p:sp>
      <p:pic>
        <p:nvPicPr>
          <p:cNvPr id="14" name="Picture 13" descr="Picture 66.png"/>
          <p:cNvPicPr>
            <a:picLocks noChangeAspect="1"/>
          </p:cNvPicPr>
          <p:nvPr/>
        </p:nvPicPr>
        <p:blipFill>
          <a:blip r:embed="rId13"/>
          <a:srcRect l="62498" t="75352" r="-451"/>
          <a:stretch>
            <a:fillRect/>
          </a:stretch>
        </p:blipFill>
        <p:spPr>
          <a:xfrm>
            <a:off x="0" y="1"/>
            <a:ext cx="9285041" cy="577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900" kern="1200">
          <a:solidFill>
            <a:srgbClr val="F4732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95000"/>
              <a:lumOff val="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95000"/>
              <a:lumOff val="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yesserver.com/docs/introduction/bayesian-net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9925" y="1562102"/>
            <a:ext cx="8245475" cy="2009775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Structure Learning of Bayesian Networks using Genetic Algorithms</a:t>
            </a:r>
            <a:br>
              <a:rPr lang="en-US" altLang="en-US" sz="32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(Final Presentation)</a:t>
            </a:r>
            <a:br>
              <a:rPr lang="en-US" altLang="en-US" b="1" dirty="0">
                <a:latin typeface="Consolas" pitchFamily="49" charset="0"/>
                <a:cs typeface="Consolas" pitchFamily="49" charset="0"/>
              </a:rPr>
            </a:br>
            <a:endParaRPr lang="en-US" altLang="en-US" sz="2400" b="1" i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52550" y="4572000"/>
            <a:ext cx="6515100" cy="1581150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Presenters:</a:t>
            </a:r>
          </a:p>
          <a:p>
            <a:pPr algn="r" eaLnBrk="1" hangingPunct="1"/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r" eaLnBrk="1" hangingPunct="1"/>
            <a:r>
              <a:rPr lang="en-US" altLang="en-U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Biniam</a:t>
            </a:r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Gebru</a:t>
            </a:r>
            <a:endParaRPr lang="en-US" alt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r" eaLnBrk="1" hangingPunct="1"/>
            <a:r>
              <a:rPr lang="en-US" altLang="en-U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Mrinmoy</a:t>
            </a:r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Sarkar</a:t>
            </a:r>
          </a:p>
          <a:p>
            <a:pPr algn="r" eaLnBrk="1" hangingPunct="1"/>
            <a:endParaRPr lang="en-US" alt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r" eaLnBrk="1" hangingPunct="1"/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Advisor: Dr. </a:t>
            </a:r>
            <a:r>
              <a:rPr lang="en-US" altLang="en-U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Abdollah</a:t>
            </a:r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Homaifar</a:t>
            </a:r>
            <a:endParaRPr lang="en-US" alt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r" eaLnBrk="1" hangingPunct="1"/>
            <a:endParaRPr lang="en-US" alt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r" eaLnBrk="1" hangingPunct="1"/>
            <a:r>
              <a:rPr lang="en-US" alt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Spring, 2018</a:t>
            </a:r>
          </a:p>
        </p:txBody>
      </p:sp>
      <p:sp>
        <p:nvSpPr>
          <p:cNvPr id="2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0F-86B7-4214-834E-CCC0BEB3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1" y="1776703"/>
            <a:ext cx="7601944" cy="442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</a:rPr>
              <a:t>Implementation/Simulation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Determinate a BN (Structure + conditional probabilities) and simulate it, obtain a database of cases D, which must reflect the conditional independence relations between the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Using  GA find BN structure B</a:t>
            </a:r>
            <a:r>
              <a:rPr lang="en-US" sz="2000" baseline="30000" dirty="0"/>
              <a:t>*</a:t>
            </a:r>
            <a:r>
              <a:rPr lang="en-US" sz="2000" dirty="0"/>
              <a:t> , which maximizes the probability P(D|B)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Evaluate the fitness of the solutions found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Results</a:t>
            </a:r>
          </a:p>
        </p:txBody>
      </p:sp>
    </p:spTree>
    <p:extLst>
      <p:ext uri="{BB962C8B-B14F-4D97-AF65-F5344CB8AC3E}">
        <p14:creationId xmlns:p14="http://schemas.microsoft.com/office/powerpoint/2010/main" val="317727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3495675" cy="46021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</a:rPr>
              <a:t>ASIA Network Structure</a:t>
            </a:r>
          </a:p>
          <a:p>
            <a:endParaRPr lang="en-US" sz="18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5" y="1449926"/>
            <a:ext cx="4977970" cy="35316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700" b="1" i="0" dirty="0">
                <a:solidFill>
                  <a:srgbClr val="0000CC"/>
                </a:solidFill>
              </a:rPr>
              <a:t>Simulation Model</a:t>
            </a:r>
          </a:p>
          <a:p>
            <a:pPr marL="457200" indent="0" fontAlgn="auto">
              <a:spcAft>
                <a:spcPts val="0"/>
              </a:spcAft>
              <a:buFont typeface="Arial"/>
              <a:buNone/>
            </a:pPr>
            <a:endParaRPr lang="en-US" sz="1800" i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150C9-753A-4B5D-927D-6E26D187A0BC}"/>
              </a:ext>
            </a:extLst>
          </p:cNvPr>
          <p:cNvCxnSpPr/>
          <p:nvPr/>
        </p:nvCxnSpPr>
        <p:spPr>
          <a:xfrm>
            <a:off x="1415385" y="3739356"/>
            <a:ext cx="0" cy="5764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CDCBBF-C20E-440B-B8BB-76FDCE018963}"/>
              </a:ext>
            </a:extLst>
          </p:cNvPr>
          <p:cNvSpPr txBox="1"/>
          <p:nvPr/>
        </p:nvSpPr>
        <p:spPr>
          <a:xfrm>
            <a:off x="4476089" y="4318796"/>
            <a:ext cx="403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Remark: The problem is still NP hard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C211E-7202-4608-886F-792FC083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1" y="2115344"/>
            <a:ext cx="3120429" cy="300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7C448-0E6F-46C9-88F1-F22DE92E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115343"/>
            <a:ext cx="4517825" cy="2200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26F96-4FB7-4FCD-9879-418D3BBC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81" y="5229225"/>
            <a:ext cx="4037464" cy="667556"/>
          </a:xfrm>
          <a:prstGeom prst="rect">
            <a:avLst/>
          </a:prstGeom>
          <a:ln w="28575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7902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0B2-28FA-49FF-AB7D-3C24911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</a:t>
            </a:r>
            <a:r>
              <a:rPr lang="en-US" sz="2800" dirty="0"/>
              <a:t>Simulation Result(Cancer Network)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2783924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001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285875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6192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476375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𝐵𝑜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K2 score(B</a:t>
                          </a:r>
                          <a:r>
                            <a:rPr lang="en-US" sz="1400" baseline="30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</a:t>
                          </a:r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316.53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499.69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-743.46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-1177.92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2074.14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2880.55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-4813.96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-6669.78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103.97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474.54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-249.20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-1119.81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1050.17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2921.04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-2430.56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-6762.44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2783924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001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285875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6192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476375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153759" t="-1176" r="-234211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278926" t="-1176" r="-157438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K2 score(B</a:t>
                          </a:r>
                          <a:r>
                            <a:rPr lang="en-US" sz="1400" baseline="30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</a:t>
                          </a:r>
                          <a:r>
                            <a:rPr lang="en-US" sz="14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316.53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499.69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-743.46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-1177.92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2074.14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2880.55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-4813.96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-6669.78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103.97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474.54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-249.20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-1119.81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1050.17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2921.04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-2430.56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-6762.44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623BA9-0DC6-43B3-AEF0-51D5E809CBF7}"/>
              </a:ext>
            </a:extLst>
          </p:cNvPr>
          <p:cNvSpPr txBox="1"/>
          <p:nvPr/>
        </p:nvSpPr>
        <p:spPr>
          <a:xfrm>
            <a:off x="1447800" y="4638675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generation = 100, pc = 0.5, pm=0.01,</a:t>
            </a:r>
          </a:p>
        </p:txBody>
      </p:sp>
    </p:spTree>
    <p:extLst>
      <p:ext uri="{BB962C8B-B14F-4D97-AF65-F5344CB8AC3E}">
        <p14:creationId xmlns:p14="http://schemas.microsoft.com/office/powerpoint/2010/main" val="271486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0B2-28FA-49FF-AB7D-3C24911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Simulation Result(Cancer Network)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1979859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𝐵𝑜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K2 score(Bo)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235.27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462.42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-554.82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-1091.81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2743.67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2901.87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-6339.27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-6719.01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367.89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490.68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-868.31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-1156.62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1201.55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2859.99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-2777.47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-6622.12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1979859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200000" t="-1176" r="-3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300000" t="-1176" r="-2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K2 score(Bo)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235.27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462.42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-554.82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-1091.81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2743.67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2901.87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-6339.27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-6719.01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367.89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490.68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-868.31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-1156.62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1201.55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2859.99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-2777.47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Consolas" panose="020B0609020204030204" pitchFamily="49" charset="0"/>
                            </a:rPr>
                            <a:t>-6622.12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623BA9-0DC6-43B3-AEF0-51D5E809CBF7}"/>
              </a:ext>
            </a:extLst>
          </p:cNvPr>
          <p:cNvSpPr txBox="1"/>
          <p:nvPr/>
        </p:nvSpPr>
        <p:spPr>
          <a:xfrm>
            <a:off x="1676400" y="4324350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generation = 100, pc = 0.9, pm=0.01,</a:t>
            </a:r>
          </a:p>
        </p:txBody>
      </p:sp>
    </p:spTree>
    <p:extLst>
      <p:ext uri="{BB962C8B-B14F-4D97-AF65-F5344CB8AC3E}">
        <p14:creationId xmlns:p14="http://schemas.microsoft.com/office/powerpoint/2010/main" val="181997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D56C-C37C-4D7F-88C1-E6EC2CB1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– Sample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533B-7CBE-421C-98EF-EC29D7AF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" y="1690688"/>
            <a:ext cx="3645426" cy="3971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9B613-844E-4ED3-A7AE-A0912CA12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6448"/>
            <a:ext cx="4086226" cy="4320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02125-AB1F-4121-8C7E-0B29C0B72C6E}"/>
              </a:ext>
            </a:extLst>
          </p:cNvPr>
          <p:cNvSpPr txBox="1"/>
          <p:nvPr/>
        </p:nvSpPr>
        <p:spPr>
          <a:xfrm>
            <a:off x="1164431" y="5749409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23357-FF8F-48B9-993E-047E76A7E024}"/>
              </a:ext>
            </a:extLst>
          </p:cNvPr>
          <p:cNvSpPr txBox="1"/>
          <p:nvPr/>
        </p:nvSpPr>
        <p:spPr>
          <a:xfrm>
            <a:off x="5905501" y="5749409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Found network</a:t>
            </a:r>
          </a:p>
        </p:txBody>
      </p:sp>
    </p:spTree>
    <p:extLst>
      <p:ext uri="{BB962C8B-B14F-4D97-AF65-F5344CB8AC3E}">
        <p14:creationId xmlns:p14="http://schemas.microsoft.com/office/powerpoint/2010/main" val="276325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0B2-28FA-49FF-AB7D-3C24911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Result(Asia Network)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1837251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𝐵𝑜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</a:t>
                          </a:r>
                          <a:r>
                            <a:rPr lang="en-US" sz="1400" baseline="30000" dirty="0"/>
                            <a:t>o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592.26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513.28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-1426.52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-1230.89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2960.26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2964.81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-6922.40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-6894.1545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398.29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469.03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-963.92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-1128.87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2201.76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2983.63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-5161.37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-6937.31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1837251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200000" t="-1176" r="-3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300000" t="-1176" r="-2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</a:t>
                          </a:r>
                          <a:r>
                            <a:rPr lang="en-US" sz="1400" baseline="30000" dirty="0"/>
                            <a:t>o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592.26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513.28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-1426.52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-1230.89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2960.26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2964.81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-6922.40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+mj-lt"/>
                              <a:cs typeface="Consolas" panose="020B0609020204030204" pitchFamily="49" charset="0"/>
                            </a:rPr>
                            <a:t>-6894.1545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398.29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469.03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-963.92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-1128.87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2201.76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2983.63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-5161.37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-6937.31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623BA9-0DC6-43B3-AEF0-51D5E809CBF7}"/>
              </a:ext>
            </a:extLst>
          </p:cNvPr>
          <p:cNvSpPr txBox="1"/>
          <p:nvPr/>
        </p:nvSpPr>
        <p:spPr>
          <a:xfrm>
            <a:off x="1171575" y="4248150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generation = 100, pc = 0.5, pm=0.01,</a:t>
            </a:r>
          </a:p>
        </p:txBody>
      </p:sp>
    </p:spTree>
    <p:extLst>
      <p:ext uri="{BB962C8B-B14F-4D97-AF65-F5344CB8AC3E}">
        <p14:creationId xmlns:p14="http://schemas.microsoft.com/office/powerpoint/2010/main" val="46999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0B2-28FA-49FF-AB7D-3C24911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Result(Asia Network)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71207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∗)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𝑙𝑜𝑔𝑃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 dirty="0" err="1">
                                    <a:latin typeface="Cambria Math"/>
                                  </a:rPr>
                                  <m:t>𝐵𝑜</m:t>
                                </m:r>
                                <m:r>
                                  <a:rPr lang="en-US" sz="1400" i="1" dirty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</a:t>
                          </a:r>
                          <a:r>
                            <a:rPr lang="en-US" sz="1400" baseline="30000" dirty="0"/>
                            <a:t>o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528.94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490.06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-1271.78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-1177.06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3074.21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2952.07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-7203.02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-6864.96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339.72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492.11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-813.26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-1182.66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2454.09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3020.86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-5716.59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-7022.89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B3E08C-3FD3-47B4-B4D1-47F31F053F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71207"/>
                  </p:ext>
                </p:extLst>
              </p:nvPr>
            </p:nvGraphicFramePr>
            <p:xfrm>
              <a:off x="628650" y="1825625"/>
              <a:ext cx="7886700" cy="2001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196945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32628948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9980177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3707351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64088965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572173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Population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 Sample Size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200000" t="-1176" r="-3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2"/>
                          <a:stretch>
                            <a:fillRect l="-300000" t="-1176" r="-200926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score(B*)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K2 score(B</a:t>
                          </a:r>
                          <a:r>
                            <a:rPr lang="en-US" sz="1400" baseline="30000" dirty="0"/>
                            <a:t>o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3359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528.94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490.06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-1271.78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-1177.06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27666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3074.21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2952.07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-7203.02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-6864.96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09101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339.72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492.11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-813.26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-1182.66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37032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3000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2454.09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3020.86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-5716.59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-7022.89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218135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623BA9-0DC6-43B3-AEF0-51D5E809CBF7}"/>
              </a:ext>
            </a:extLst>
          </p:cNvPr>
          <p:cNvSpPr txBox="1"/>
          <p:nvPr/>
        </p:nvSpPr>
        <p:spPr>
          <a:xfrm>
            <a:off x="1647825" y="4162425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generation = 100, pc = 0.9, pm=0.01,</a:t>
            </a:r>
          </a:p>
        </p:txBody>
      </p:sp>
    </p:spTree>
    <p:extLst>
      <p:ext uri="{BB962C8B-B14F-4D97-AF65-F5344CB8AC3E}">
        <p14:creationId xmlns:p14="http://schemas.microsoft.com/office/powerpoint/2010/main" val="172178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EDF0-81DC-47C1-85AF-B9E42C7F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Solution(Asia Network)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33CB1-C1A3-4E23-BFA7-BEA01058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5" y="1238250"/>
            <a:ext cx="3757613" cy="448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DCC29-E9B2-4ED9-9069-1A5B0DE46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" y="1482727"/>
            <a:ext cx="3757613" cy="4365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68693-0F45-4012-A0FC-058ED9034B54}"/>
              </a:ext>
            </a:extLst>
          </p:cNvPr>
          <p:cNvSpPr txBox="1"/>
          <p:nvPr/>
        </p:nvSpPr>
        <p:spPr>
          <a:xfrm>
            <a:off x="1145383" y="572518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91EC8-65EA-4F67-AD64-55A386FEA498}"/>
              </a:ext>
            </a:extLst>
          </p:cNvPr>
          <p:cNvSpPr txBox="1"/>
          <p:nvPr/>
        </p:nvSpPr>
        <p:spPr>
          <a:xfrm>
            <a:off x="5826386" y="584835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Found network</a:t>
            </a:r>
          </a:p>
        </p:txBody>
      </p:sp>
    </p:spTree>
    <p:extLst>
      <p:ext uri="{BB962C8B-B14F-4D97-AF65-F5344CB8AC3E}">
        <p14:creationId xmlns:p14="http://schemas.microsoft.com/office/powerpoint/2010/main" val="346121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50AD-E8B4-4351-940C-7FAA2FF5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0AFE-315D-4480-91A0-C11D1F4E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data sample size gives better result</a:t>
            </a:r>
          </a:p>
          <a:p>
            <a:r>
              <a:rPr lang="en-US" dirty="0"/>
              <a:t>Increasing the no of population doesn’t result in significantly improved change in performance (mainly depends on how fit the samples are to the found structure) but the computation becomes slower.</a:t>
            </a:r>
          </a:p>
          <a:p>
            <a:r>
              <a:rPr lang="en-US" dirty="0"/>
              <a:t>Increasing the crossover probability gives better result</a:t>
            </a:r>
          </a:p>
        </p:txBody>
      </p:sp>
    </p:spTree>
    <p:extLst>
      <p:ext uri="{BB962C8B-B14F-4D97-AF65-F5344CB8AC3E}">
        <p14:creationId xmlns:p14="http://schemas.microsoft.com/office/powerpoint/2010/main" val="400983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References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1600"/>
            <a:ext cx="8648700" cy="4687888"/>
          </a:xfrm>
        </p:spPr>
        <p:txBody>
          <a:bodyPr/>
          <a:lstStyle/>
          <a:p>
            <a:pPr lvl="0">
              <a:buFont typeface="+mj-lt"/>
              <a:buAutoNum type="arabicParenR"/>
            </a:pPr>
            <a:r>
              <a:rPr lang="en-US" sz="1600" dirty="0">
                <a:latin typeface="Bell MT" panose="02020503060305020303" pitchFamily="18" charset="0"/>
              </a:rPr>
              <a:t>Pedro </a:t>
            </a:r>
            <a:r>
              <a:rPr lang="en-US" sz="1600" dirty="0" err="1">
                <a:latin typeface="Bell MT" panose="02020503060305020303" pitchFamily="18" charset="0"/>
              </a:rPr>
              <a:t>Larranaga</a:t>
            </a:r>
            <a:r>
              <a:rPr lang="en-US" sz="1600" dirty="0">
                <a:latin typeface="Bell MT" panose="02020503060305020303" pitchFamily="18" charset="0"/>
              </a:rPr>
              <a:t>, et al, </a:t>
            </a:r>
            <a:r>
              <a:rPr lang="en-US" sz="1600" i="1" dirty="0">
                <a:latin typeface="Bell MT" panose="02020503060305020303" pitchFamily="18" charset="0"/>
              </a:rPr>
              <a:t>Structure Learning of Bayesian Networks by Genetic Algorithms: A performance analysis of Control Parameters</a:t>
            </a:r>
            <a:r>
              <a:rPr lang="en-US" sz="1600" dirty="0">
                <a:latin typeface="Bell MT" panose="02020503060305020303" pitchFamily="18" charset="0"/>
              </a:rPr>
              <a:t>, IEEE Transactions of pattern Analysis and Machine Intelligence, Vol. 18, No. 9, Sept, 1996</a:t>
            </a:r>
          </a:p>
          <a:p>
            <a:pPr lvl="0">
              <a:buFont typeface="+mj-lt"/>
              <a:buAutoNum type="arabicParenR"/>
            </a:pPr>
            <a:r>
              <a:rPr lang="en-US" sz="1600" dirty="0">
                <a:latin typeface="Bell MT" panose="02020503060305020303" pitchFamily="18" charset="0"/>
              </a:rPr>
              <a:t>Ben-Gal I., </a:t>
            </a:r>
            <a:r>
              <a:rPr lang="en-US" sz="1600" i="1" dirty="0">
                <a:latin typeface="Bell MT" panose="02020503060305020303" pitchFamily="18" charset="0"/>
              </a:rPr>
              <a:t>Bayesian Networks</a:t>
            </a:r>
            <a:r>
              <a:rPr lang="en-US" sz="1600" dirty="0">
                <a:latin typeface="Bell MT" panose="02020503060305020303" pitchFamily="18" charset="0"/>
              </a:rPr>
              <a:t>, Encyclopedia of Statistics in Quality and Reliability, Wiley &amp; Sons, 2007</a:t>
            </a:r>
          </a:p>
          <a:p>
            <a:pPr lvl="0">
              <a:buFont typeface="+mj-lt"/>
              <a:buAutoNum type="arabicParenR"/>
            </a:pPr>
            <a:r>
              <a:rPr lang="en-US" sz="1600" u="sng" dirty="0">
                <a:latin typeface="Bell MT" panose="02020503060305020303" pitchFamily="18" charset="0"/>
                <a:hlinkClick r:id="rId2"/>
              </a:rPr>
              <a:t>https://www.bayesserver.com/docs/introduction/bayesian-networks</a:t>
            </a:r>
            <a:r>
              <a:rPr lang="en-US" sz="1600" dirty="0">
                <a:latin typeface="Bell MT" panose="02020503060305020303" pitchFamily="18" charset="0"/>
              </a:rPr>
              <a:t> Retrieved on 18</a:t>
            </a:r>
            <a:r>
              <a:rPr lang="en-US" sz="1600" baseline="30000" dirty="0">
                <a:latin typeface="Bell MT" panose="02020503060305020303" pitchFamily="18" charset="0"/>
              </a:rPr>
              <a:t>th</a:t>
            </a:r>
            <a:r>
              <a:rPr lang="en-US" sz="1600" dirty="0">
                <a:latin typeface="Bell MT" panose="02020503060305020303" pitchFamily="18" charset="0"/>
              </a:rPr>
              <a:t> March, 2018</a:t>
            </a:r>
          </a:p>
          <a:p>
            <a:pPr>
              <a:buFont typeface="+mj-lt"/>
              <a:buAutoNum type="arabicParenR"/>
            </a:pPr>
            <a:endParaRPr lang="en-US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Bell MT" pitchFamily="18" charset="0"/>
              </a:rPr>
              <a:t>Outline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796926" y="1409700"/>
            <a:ext cx="7585075" cy="52292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Part I – Background</a:t>
            </a:r>
          </a:p>
          <a:p>
            <a:pPr marL="914400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What was the Problem?</a:t>
            </a:r>
          </a:p>
          <a:p>
            <a:pPr marL="1485900" indent="-285750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What are Bayesian Networks?</a:t>
            </a:r>
          </a:p>
          <a:p>
            <a:pPr marL="1485900" indent="-285750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What is Structure Learning? 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/>
              <a:t>Summary  of Various Approaches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/>
              <a:t>Structure Learning using GA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/>
              <a:t>Implementation/Simulation details</a:t>
            </a:r>
          </a:p>
          <a:p>
            <a:pPr marL="914400" eaLnBrk="1" hangingPunct="1">
              <a:lnSpc>
                <a:spcPct val="80000"/>
              </a:lnSpc>
              <a:defRPr/>
            </a:pPr>
            <a:endParaRPr lang="en-US" altLang="en-US" sz="2000" dirty="0">
              <a:latin typeface="Bell M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Part II: Results &amp; Discussion</a:t>
            </a:r>
          </a:p>
          <a:p>
            <a:pPr marL="914400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Simulation Results</a:t>
            </a:r>
          </a:p>
          <a:p>
            <a:pPr marL="914400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Discussion &amp; Conclusions </a:t>
            </a:r>
          </a:p>
          <a:p>
            <a:pPr marL="571500" indent="0" eaLnBrk="1" hangingPunct="1">
              <a:lnSpc>
                <a:spcPct val="80000"/>
              </a:lnSpc>
              <a:buNone/>
              <a:defRPr/>
            </a:pPr>
            <a:endParaRPr lang="en-US" altLang="en-US" sz="2000" dirty="0"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2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- Background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4267200" cy="46021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en-US" altLang="en-US" sz="2000" b="1" dirty="0">
                <a:solidFill>
                  <a:srgbClr val="0000CC"/>
                </a:solidFill>
                <a:latin typeface="Cambria" panose="02040503050406030204" pitchFamily="18" charset="0"/>
              </a:rPr>
              <a:t>Problem Statement</a:t>
            </a:r>
          </a:p>
          <a:p>
            <a:pPr marL="742950" lvl="0" indent="-457200">
              <a:buFont typeface="Wingdings" panose="05000000000000000000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Searching the Bayesian Network (BN) that best reflects the dependence relations in a  database of cases.</a:t>
            </a:r>
          </a:p>
          <a:p>
            <a:pPr marL="1200150" lvl="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</a:rPr>
              <a:t>The problem of searching the BN that best reflects the dependence relations in a database of cases is a difficult one because of the large number of possible DAG structures, given even a small number of nodes to connect.</a:t>
            </a:r>
          </a:p>
          <a:p>
            <a:pPr marL="742950" lvl="0" indent="-457200">
              <a:buNone/>
            </a:pPr>
            <a:endParaRPr lang="en-US" sz="1400" i="1" dirty="0">
              <a:latin typeface="Cambria" panose="02040503050406030204" pitchFamily="18" charset="0"/>
            </a:endParaRPr>
          </a:p>
          <a:p>
            <a:pPr marL="742950" lvl="0" indent="-457200">
              <a:buFont typeface="Wingdings" panose="05000000000000000000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BNs are directed acyclic graphs (DAGs), where the nodes are random variables and where the arcs specify the independence assumptions between these variables. </a:t>
            </a:r>
          </a:p>
          <a:p>
            <a:pPr marL="285750" lvl="0" indent="0">
              <a:buNone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Font typeface="Wingdings" panose="05000000000000000000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After construction, a BN constitutes an efficient device for performing probabilistic inference.</a:t>
            </a:r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7250" y="1447801"/>
            <a:ext cx="4267200" cy="46021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457200">
              <a:buNone/>
            </a:pPr>
            <a:r>
              <a:rPr lang="en-US" sz="1400" dirty="0"/>
              <a:t>Given:</a:t>
            </a:r>
          </a:p>
          <a:p>
            <a:pPr marL="628650" lvl="1" indent="-457200"/>
            <a:r>
              <a:rPr lang="en-US" sz="1400" dirty="0"/>
              <a:t>A set of data example, sampled from a Bayesian Network</a:t>
            </a:r>
          </a:p>
          <a:p>
            <a:pPr marL="628650" lvl="2" indent="-457200"/>
            <a:r>
              <a:rPr lang="en-US" sz="1400" dirty="0"/>
              <a:t>E.g.: Diet=Low, Exercise=No, Weight Loss = Low; Diet=High, Exercise=Yes, Weight Loss = High;</a:t>
            </a:r>
          </a:p>
          <a:p>
            <a:pPr marL="628650" indent="-457200">
              <a:buNone/>
            </a:pPr>
            <a:endParaRPr lang="en-US" sz="1400" dirty="0"/>
          </a:p>
          <a:p>
            <a:pPr marL="628650" indent="-457200">
              <a:buNone/>
            </a:pPr>
            <a:r>
              <a:rPr lang="en-US" sz="1400" dirty="0"/>
              <a:t>Unknown:</a:t>
            </a:r>
          </a:p>
          <a:p>
            <a:pPr marL="628650" lvl="1" indent="-457200"/>
            <a:r>
              <a:rPr lang="en-US" sz="1400" dirty="0"/>
              <a:t>The Bayesian Network from which the data is sampled</a:t>
            </a:r>
          </a:p>
          <a:p>
            <a:pPr marL="971550" indent="-514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i="0" dirty="0"/>
          </a:p>
          <a:p>
            <a:pPr marL="457200" indent="0" fontAlgn="auto">
              <a:spcAft>
                <a:spcPts val="0"/>
              </a:spcAft>
              <a:buFont typeface="Arial"/>
              <a:buNone/>
            </a:pPr>
            <a:endParaRPr lang="en-US" sz="1800" i="0" dirty="0"/>
          </a:p>
        </p:txBody>
      </p:sp>
      <p:pic>
        <p:nvPicPr>
          <p:cNvPr id="6" name="Picture 2" descr="Image result for bayesian network example simple">
            <a:extLst>
              <a:ext uri="{FF2B5EF4-FFF2-40B4-BE49-F238E27FC236}">
                <a16:creationId xmlns:a16="http://schemas.microsoft.com/office/drawing/2014/main" id="{6EEAE526-6493-44EC-A8C9-652E2C93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91" y="4117465"/>
            <a:ext cx="2836720" cy="14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...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4267200" cy="46021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ambria" panose="02040503050406030204" pitchFamily="18" charset="0"/>
              </a:rPr>
              <a:t>Bayesian Networks </a:t>
            </a:r>
          </a:p>
          <a:p>
            <a:pPr marL="571500" indent="-514350">
              <a:buFont typeface="Wingdings" panose="05000000000000000000" pitchFamily="2" charset="2"/>
              <a:buChar char="§"/>
            </a:pPr>
            <a:r>
              <a:rPr lang="en-US" altLang="en-US" sz="1400" dirty="0"/>
              <a:t>Provide us with efficient representation and inference</a:t>
            </a:r>
          </a:p>
          <a:p>
            <a:pPr marL="914400" indent="-285750">
              <a:buFont typeface="Wingdings" panose="05000000000000000000" pitchFamily="2" charset="2"/>
              <a:buChar char="ü"/>
            </a:pPr>
            <a:r>
              <a:rPr lang="en-US" altLang="en-US" sz="1400" dirty="0"/>
              <a:t>Exploiting dependency </a:t>
            </a:r>
            <a:r>
              <a:rPr lang="en-US" altLang="en-US" sz="1400" b="1" dirty="0"/>
              <a:t>structure</a:t>
            </a:r>
            <a:r>
              <a:rPr lang="en-US" altLang="en-US" sz="1400" dirty="0"/>
              <a:t> makes it easier to represent and compute with probabilities</a:t>
            </a:r>
          </a:p>
          <a:p>
            <a:pPr marL="457200" indent="-400050">
              <a:buFont typeface="Wingdings" panose="05000000000000000000" pitchFamily="2" charset="2"/>
              <a:buChar char="§"/>
            </a:pPr>
            <a:r>
              <a:rPr lang="en-US" altLang="en-US" sz="1400" dirty="0"/>
              <a:t>Represent causal dependencies among variables - </a:t>
            </a:r>
            <a:r>
              <a:rPr lang="en-US" altLang="en-US" sz="1400" i="1" dirty="0"/>
              <a:t>causal</a:t>
            </a:r>
            <a:r>
              <a:rPr lang="en-US" altLang="en-US" sz="1400" dirty="0"/>
              <a:t> graphical models</a:t>
            </a:r>
          </a:p>
          <a:p>
            <a:pPr marL="1657350" indent="-285750">
              <a:buFont typeface="Wingdings" panose="05000000000000000000" pitchFamily="2" charset="2"/>
              <a:buChar char="ü"/>
            </a:pPr>
            <a:r>
              <a:rPr lang="en-US" altLang="en-US" sz="1400" dirty="0"/>
              <a:t>Express underlying causal structure</a:t>
            </a:r>
          </a:p>
          <a:p>
            <a:pPr marL="1657350" indent="-285750">
              <a:buFont typeface="Wingdings" panose="05000000000000000000" pitchFamily="2" charset="2"/>
              <a:buChar char="ü"/>
            </a:pPr>
            <a:r>
              <a:rPr lang="en-US" altLang="en-US" sz="1400" dirty="0"/>
              <a:t>Causality simplifies inference</a:t>
            </a:r>
          </a:p>
          <a:p>
            <a:pPr marL="1943100" indent="-285750">
              <a:buFont typeface="Wingdings" panose="05000000000000000000" pitchFamily="2" charset="2"/>
              <a:buChar char="q"/>
            </a:pPr>
            <a:r>
              <a:rPr lang="en-US" altLang="en-US" sz="1400" dirty="0"/>
              <a:t>Using a representation in which the direction of causality is correct produces sparser graphs</a:t>
            </a:r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400050" indent="-228600">
              <a:buFont typeface="Wingdings" panose="05000000000000000000" pitchFamily="2" charset="2"/>
              <a:buChar char="v"/>
            </a:pPr>
            <a:r>
              <a:rPr lang="en-US" altLang="en-US" sz="1400" dirty="0"/>
              <a:t>Learning causal graphical models</a:t>
            </a:r>
          </a:p>
          <a:p>
            <a:pPr marL="742950" indent="-285750">
              <a:buFont typeface="Wingdings" panose="05000000000000000000" pitchFamily="2" charset="2"/>
              <a:buChar char="ü"/>
            </a:pPr>
            <a:r>
              <a:rPr lang="en-US" altLang="en-US" sz="1400" b="1" dirty="0"/>
              <a:t>Strength:</a:t>
            </a:r>
            <a:r>
              <a:rPr lang="en-US" altLang="en-US" sz="1400" dirty="0"/>
              <a:t> how strong is a relationship?</a:t>
            </a:r>
          </a:p>
          <a:p>
            <a:pPr marL="742950" indent="-285750">
              <a:buFont typeface="Wingdings" panose="05000000000000000000" pitchFamily="2" charset="2"/>
              <a:buChar char="ü"/>
            </a:pPr>
            <a:r>
              <a:rPr lang="en-US" altLang="en-US" sz="1400" b="1" dirty="0"/>
              <a:t>Structure:</a:t>
            </a:r>
            <a:r>
              <a:rPr lang="en-US" altLang="en-US" sz="1400" dirty="0"/>
              <a:t> does a relationship exist?</a:t>
            </a:r>
          </a:p>
          <a:p>
            <a:pPr marL="742950" indent="-285750">
              <a:buFont typeface="Wingdings" panose="05000000000000000000" pitchFamily="2" charset="2"/>
              <a:buChar char="ü"/>
            </a:pPr>
            <a:endParaRPr lang="en-US" altLang="en-US" sz="14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67250" y="1447801"/>
                <a:ext cx="4267200" cy="460216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42950" indent="-742950">
                  <a:lnSpc>
                    <a:spcPct val="90000"/>
                  </a:lnSpc>
                  <a:buNone/>
                </a:pPr>
                <a:r>
                  <a:rPr lang="en-US" sz="1700" b="1" dirty="0">
                    <a:solidFill>
                      <a:srgbClr val="0000CC"/>
                    </a:solidFill>
                    <a:latin typeface="Cambria" panose="02040503050406030204" pitchFamily="18" charset="0"/>
                  </a:rPr>
                  <a:t>Structure Learning</a:t>
                </a:r>
              </a:p>
              <a:p>
                <a:pPr marL="628650" indent="-457200">
                  <a:buNone/>
                </a:pPr>
                <a:r>
                  <a:rPr lang="en-US" sz="1400" i="0" dirty="0">
                    <a:solidFill>
                      <a:schemeClr val="tx1"/>
                    </a:solidFill>
                  </a:rPr>
                  <a:t>	The number of possible network structure for n node of a Bayesian network can be found by using the following formula:</a:t>
                </a:r>
              </a:p>
              <a:p>
                <a:pPr marL="628650" indent="-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971550" indent="-514350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n-US" sz="1800" i="0" dirty="0"/>
              </a:p>
              <a:p>
                <a:pPr marL="457200" indent="0" fontAlgn="auto">
                  <a:spcAft>
                    <a:spcPts val="0"/>
                  </a:spcAft>
                  <a:buFont typeface="Arial"/>
                  <a:buNone/>
                </a:pPr>
                <a:endParaRPr lang="en-US" sz="1800" i="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447801"/>
                <a:ext cx="4267200" cy="4602163"/>
              </a:xfrm>
              <a:prstGeom prst="rect">
                <a:avLst/>
              </a:prstGeom>
              <a:blipFill rotWithShape="1">
                <a:blip r:embed="rId3"/>
                <a:stretch>
                  <a:fillRect l="-855" t="-79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1AACDF9-FA13-4CC2-A3CA-8193A5D1F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0" y="3081856"/>
            <a:ext cx="4206744" cy="2947471"/>
          </a:xfrm>
          <a:prstGeom prst="rect">
            <a:avLst/>
          </a:prstGeom>
        </p:spPr>
      </p:pic>
      <p:pic>
        <p:nvPicPr>
          <p:cNvPr id="8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4" y="4536734"/>
            <a:ext cx="1326038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Figure8.2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4" y="3360995"/>
            <a:ext cx="837559" cy="103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20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...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8439150" cy="46021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ambria" panose="02040503050406030204" pitchFamily="18" charset="0"/>
              </a:rPr>
              <a:t>Various methods</a:t>
            </a:r>
          </a:p>
          <a:p>
            <a:r>
              <a:rPr lang="en-US" sz="2000" dirty="0"/>
              <a:t>Evolutionary algorithms(e.g.: GA)</a:t>
            </a:r>
          </a:p>
          <a:p>
            <a:r>
              <a:rPr lang="en-US" sz="2000" dirty="0"/>
              <a:t>Neural network</a:t>
            </a:r>
          </a:p>
          <a:p>
            <a:r>
              <a:rPr lang="en-US" sz="2000" dirty="0"/>
              <a:t>Simulated annealing</a:t>
            </a:r>
          </a:p>
          <a:p>
            <a:r>
              <a:rPr lang="en-US" sz="2000" dirty="0" err="1"/>
              <a:t>Tabu</a:t>
            </a:r>
            <a:r>
              <a:rPr lang="en-US" sz="2000" dirty="0"/>
              <a:t> search</a:t>
            </a:r>
          </a:p>
          <a:p>
            <a:r>
              <a:rPr lang="en-US" sz="2000" dirty="0"/>
              <a:t>Target analysis</a:t>
            </a:r>
          </a:p>
          <a:p>
            <a:pPr marL="742950" indent="-285750">
              <a:buFont typeface="Wingdings" panose="05000000000000000000" pitchFamily="2" charset="2"/>
              <a:buChar char="ü"/>
            </a:pPr>
            <a:endParaRPr lang="en-US" altLang="en-US" sz="1400" dirty="0"/>
          </a:p>
          <a:p>
            <a:pPr marL="1657350" indent="0">
              <a:buNone/>
            </a:pPr>
            <a:endParaRPr lang="en-US" altLang="en-US" sz="1400" dirty="0"/>
          </a:p>
          <a:p>
            <a:pPr marL="742950" indent="-74295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00CC"/>
                </a:solidFill>
                <a:latin typeface="Cambria" panose="02040503050406030204" pitchFamily="18" charset="0"/>
              </a:rPr>
              <a:t>Structure Learning Using GA</a:t>
            </a:r>
          </a:p>
          <a:p>
            <a:r>
              <a:rPr lang="en-US" sz="2000" dirty="0"/>
              <a:t>Representation of candidate solution</a:t>
            </a:r>
          </a:p>
          <a:p>
            <a:r>
              <a:rPr lang="en-US" sz="2000" dirty="0"/>
              <a:t>Crossover operation</a:t>
            </a:r>
          </a:p>
          <a:p>
            <a:r>
              <a:rPr lang="en-US" sz="2000" dirty="0"/>
              <a:t>Mutation operation</a:t>
            </a:r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9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...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4267200" cy="46021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</a:rPr>
              <a:t>Crossover operation</a:t>
            </a:r>
          </a:p>
          <a:p>
            <a:pPr marL="0" indent="0">
              <a:buNone/>
            </a:pPr>
            <a:r>
              <a:rPr lang="en-US" sz="1800" dirty="0"/>
              <a:t>Suppose we have two candidate solution given below:</a:t>
            </a:r>
          </a:p>
          <a:p>
            <a:pPr marL="0" indent="0">
              <a:buNone/>
            </a:pPr>
            <a:r>
              <a:rPr lang="en-US" sz="1800" dirty="0"/>
              <a:t>P1 = 000000110</a:t>
            </a:r>
          </a:p>
          <a:p>
            <a:pPr marL="0" indent="0">
              <a:buNone/>
            </a:pPr>
            <a:r>
              <a:rPr lang="en-US" sz="1800" dirty="0"/>
              <a:t>P2 = 001001000   </a:t>
            </a:r>
          </a:p>
          <a:p>
            <a:pPr marL="0" indent="0">
              <a:buNone/>
            </a:pPr>
            <a:r>
              <a:rPr lang="en-US" sz="1800" dirty="0"/>
              <a:t>If we choose crossover point at k=6 then,</a:t>
            </a:r>
          </a:p>
          <a:p>
            <a:pPr marL="0" indent="0">
              <a:buNone/>
            </a:pPr>
            <a:r>
              <a:rPr lang="en-US" sz="1800" dirty="0"/>
              <a:t>C2 = 001001110</a:t>
            </a:r>
          </a:p>
          <a:p>
            <a:pPr marL="0" indent="0">
              <a:buNone/>
            </a:pPr>
            <a:r>
              <a:rPr lang="en-US" sz="1800" dirty="0"/>
              <a:t>C1 = 000000000</a:t>
            </a:r>
          </a:p>
          <a:p>
            <a:pPr marL="0" indent="0">
              <a:buNone/>
            </a:pPr>
            <a:r>
              <a:rPr lang="en-US" sz="1800" dirty="0"/>
              <a:t>But C1 is not valid structure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Remark: So, crossover is not a closed operator for this problem. </a:t>
            </a:r>
          </a:p>
          <a:p>
            <a:endParaRPr lang="en-US" sz="18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395" y="1326098"/>
            <a:ext cx="4267200" cy="46021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 fontAlgn="auto">
              <a:spcAft>
                <a:spcPts val="0"/>
              </a:spcAft>
              <a:buFont typeface="Arial"/>
              <a:buNone/>
            </a:pPr>
            <a:endParaRPr lang="en-US" sz="1800" i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150C9-753A-4B5D-927D-6E26D187A0BC}"/>
              </a:ext>
            </a:extLst>
          </p:cNvPr>
          <p:cNvCxnSpPr/>
          <p:nvPr/>
        </p:nvCxnSpPr>
        <p:spPr>
          <a:xfrm>
            <a:off x="1453485" y="2466273"/>
            <a:ext cx="0" cy="5764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61797" y="1602034"/>
            <a:ext cx="3531372" cy="3915331"/>
            <a:chOff x="4761797" y="1602032"/>
            <a:chExt cx="3531372" cy="3915331"/>
          </a:xfrm>
        </p:grpSpPr>
        <p:grpSp>
          <p:nvGrpSpPr>
            <p:cNvPr id="7" name="Group 6"/>
            <p:cNvGrpSpPr/>
            <p:nvPr/>
          </p:nvGrpSpPr>
          <p:grpSpPr>
            <a:xfrm>
              <a:off x="4761797" y="1602032"/>
              <a:ext cx="3531372" cy="3915331"/>
              <a:chOff x="5396948" y="907249"/>
              <a:chExt cx="3531372" cy="391533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7FC48B-7ABE-4D6E-B0CE-2BEDDD380CC1}"/>
                  </a:ext>
                </a:extLst>
              </p:cNvPr>
              <p:cNvSpPr/>
              <p:nvPr/>
            </p:nvSpPr>
            <p:spPr>
              <a:xfrm>
                <a:off x="5396948" y="907250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94854A-7EDA-435D-BC2C-6E452459EC96}"/>
                  </a:ext>
                </a:extLst>
              </p:cNvPr>
              <p:cNvSpPr/>
              <p:nvPr/>
            </p:nvSpPr>
            <p:spPr>
              <a:xfrm>
                <a:off x="5896634" y="1770821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53FB0D-4605-4B5E-B88B-E3A8E56C3140}"/>
                  </a:ext>
                </a:extLst>
              </p:cNvPr>
              <p:cNvSpPr/>
              <p:nvPr/>
            </p:nvSpPr>
            <p:spPr>
              <a:xfrm>
                <a:off x="6380921" y="907249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1AD288A-C0EF-49C8-A382-5A4A5FEEDF50}"/>
                  </a:ext>
                </a:extLst>
              </p:cNvPr>
              <p:cNvSpPr/>
              <p:nvPr/>
            </p:nvSpPr>
            <p:spPr>
              <a:xfrm>
                <a:off x="7752521" y="907250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31B6DC8-326E-4A86-A4B6-B1C28ECD5C9A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7538830" y="1507073"/>
                <a:ext cx="541683" cy="26295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9C0E65C-8F65-4789-8FBA-68DB4749B53F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8080513" y="1507073"/>
                <a:ext cx="519816" cy="26295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EA2B40-CA5B-43F4-A047-C3A8F07F25BB}"/>
                  </a:ext>
                </a:extLst>
              </p:cNvPr>
              <p:cNvCxnSpPr>
                <a:stCxn id="8" idx="4"/>
                <a:endCxn id="9" idx="0"/>
              </p:cNvCxnSpPr>
              <p:nvPr/>
            </p:nvCxnSpPr>
            <p:spPr>
              <a:xfrm>
                <a:off x="5724940" y="1507073"/>
                <a:ext cx="499686" cy="26374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ED7C3EE-9D20-49F6-98CB-7A210955AA9A}"/>
                  </a:ext>
                </a:extLst>
              </p:cNvPr>
              <p:cNvCxnSpPr>
                <a:stCxn id="10" idx="4"/>
                <a:endCxn id="9" idx="0"/>
              </p:cNvCxnSpPr>
              <p:nvPr/>
            </p:nvCxnSpPr>
            <p:spPr>
              <a:xfrm flipH="1">
                <a:off x="6224626" y="1507072"/>
                <a:ext cx="484287" cy="26374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48CF2-7A86-4E11-A8ED-265CC01EF1D6}"/>
                  </a:ext>
                </a:extLst>
              </p:cNvPr>
              <p:cNvSpPr txBox="1"/>
              <p:nvPr/>
            </p:nvSpPr>
            <p:spPr>
              <a:xfrm>
                <a:off x="6035040" y="2369845"/>
                <a:ext cx="492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29C210-2CE5-4434-87E1-8E48D465F115}"/>
                  </a:ext>
                </a:extLst>
              </p:cNvPr>
              <p:cNvSpPr txBox="1"/>
              <p:nvPr/>
            </p:nvSpPr>
            <p:spPr>
              <a:xfrm>
                <a:off x="7922897" y="2313019"/>
                <a:ext cx="492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6CC5FE5-90E7-470D-972E-68F61E16E91E}"/>
                  </a:ext>
                </a:extLst>
              </p:cNvPr>
              <p:cNvSpPr/>
              <p:nvPr/>
            </p:nvSpPr>
            <p:spPr>
              <a:xfrm>
                <a:off x="7752521" y="2959874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7FB132F-5F9D-4DD9-8060-E19C9723D957}"/>
                  </a:ext>
                </a:extLst>
              </p:cNvPr>
              <p:cNvSpPr/>
              <p:nvPr/>
            </p:nvSpPr>
            <p:spPr>
              <a:xfrm>
                <a:off x="7210838" y="3822647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0B72944-01BB-43E1-8CB8-745E5946E8F4}"/>
                  </a:ext>
                </a:extLst>
              </p:cNvPr>
              <p:cNvSpPr/>
              <p:nvPr/>
            </p:nvSpPr>
            <p:spPr>
              <a:xfrm>
                <a:off x="8272337" y="3822647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F4A095-D1A8-4C75-833C-F5B6EA3F8B81}"/>
                  </a:ext>
                </a:extLst>
              </p:cNvPr>
              <p:cNvSpPr txBox="1"/>
              <p:nvPr/>
            </p:nvSpPr>
            <p:spPr>
              <a:xfrm>
                <a:off x="7922897" y="4365643"/>
                <a:ext cx="492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82CF6F-DC45-4A20-AEBC-B0D95C6A7ADA}"/>
                  </a:ext>
                </a:extLst>
              </p:cNvPr>
              <p:cNvSpPr/>
              <p:nvPr/>
            </p:nvSpPr>
            <p:spPr>
              <a:xfrm>
                <a:off x="5414837" y="2959875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24895B5-0842-4A7D-A6FC-6DABC0E6E25A}"/>
                  </a:ext>
                </a:extLst>
              </p:cNvPr>
              <p:cNvSpPr/>
              <p:nvPr/>
            </p:nvSpPr>
            <p:spPr>
              <a:xfrm>
                <a:off x="5914524" y="3823447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F72745-397D-4D46-A8C4-CD5B17AE89C2}"/>
                  </a:ext>
                </a:extLst>
              </p:cNvPr>
              <p:cNvSpPr/>
              <p:nvPr/>
            </p:nvSpPr>
            <p:spPr>
              <a:xfrm>
                <a:off x="6398811" y="2959874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09AA40-341A-427F-880B-C5FFE77F1B7B}"/>
                  </a:ext>
                </a:extLst>
              </p:cNvPr>
              <p:cNvSpPr txBox="1"/>
              <p:nvPr/>
            </p:nvSpPr>
            <p:spPr>
              <a:xfrm>
                <a:off x="6052930" y="4422470"/>
                <a:ext cx="492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CCA4DBD-95B7-4DFF-96CF-84BA6965CC80}"/>
                  </a:ext>
                </a:extLst>
              </p:cNvPr>
              <p:cNvSpPr/>
              <p:nvPr/>
            </p:nvSpPr>
            <p:spPr>
              <a:xfrm>
                <a:off x="7210837" y="1782252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F79AE72-A6CE-44C4-BDBE-28A61F8967E5}"/>
                  </a:ext>
                </a:extLst>
              </p:cNvPr>
              <p:cNvSpPr/>
              <p:nvPr/>
            </p:nvSpPr>
            <p:spPr>
              <a:xfrm>
                <a:off x="8272336" y="1782252"/>
                <a:ext cx="655983" cy="59982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54123" y="4232762"/>
              <a:ext cx="983974" cy="263750"/>
              <a:chOff x="5742829" y="4159521"/>
              <a:chExt cx="983974" cy="26375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BD0859B-B346-463F-90AF-AED42A05C80D}"/>
                  </a:ext>
                </a:extLst>
              </p:cNvPr>
              <p:cNvCxnSpPr/>
              <p:nvPr/>
            </p:nvCxnSpPr>
            <p:spPr>
              <a:xfrm flipV="1">
                <a:off x="6242516" y="4159521"/>
                <a:ext cx="484287" cy="26375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41DCB57-1BF2-4738-8DE3-184419C7CEBF}"/>
                  </a:ext>
                </a:extLst>
              </p:cNvPr>
              <p:cNvCxnSpPr/>
              <p:nvPr/>
            </p:nvCxnSpPr>
            <p:spPr>
              <a:xfrm flipH="1" flipV="1">
                <a:off x="5742829" y="4159522"/>
                <a:ext cx="499687" cy="26374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103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...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4267200" cy="46021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</a:rPr>
              <a:t>Mutation operation</a:t>
            </a:r>
          </a:p>
          <a:p>
            <a:pPr marL="0" indent="0">
              <a:buNone/>
            </a:pPr>
            <a:r>
              <a:rPr lang="en-US" sz="1800" dirty="0"/>
              <a:t>Suppose we have one candidate solution as given below:</a:t>
            </a:r>
          </a:p>
          <a:p>
            <a:pPr marL="0" indent="0">
              <a:buNone/>
            </a:pPr>
            <a:r>
              <a:rPr lang="en-US" sz="1800" dirty="0"/>
              <a:t>P1 = 010001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00</a:t>
            </a:r>
          </a:p>
          <a:p>
            <a:pPr marL="0" indent="0">
              <a:buNone/>
            </a:pPr>
            <a:r>
              <a:rPr lang="en-US" sz="1800" dirty="0"/>
              <a:t>Now if we flip the red bit then the resultant child is:</a:t>
            </a:r>
          </a:p>
          <a:p>
            <a:pPr marL="0" indent="0">
              <a:buNone/>
            </a:pPr>
            <a:r>
              <a:rPr lang="en-US" sz="1800" dirty="0"/>
              <a:t>C1  = 010001100</a:t>
            </a:r>
          </a:p>
          <a:p>
            <a:pPr marL="0" indent="0">
              <a:buNone/>
            </a:pPr>
            <a:r>
              <a:rPr lang="en-US" sz="1800" dirty="0"/>
              <a:t>Which is not a valid structure.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Remark: So, mutation is not a closed operator too for this problem. </a:t>
            </a:r>
          </a:p>
          <a:p>
            <a:endParaRPr lang="en-US" sz="18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457200" indent="0">
              <a:buNone/>
            </a:pPr>
            <a:endParaRPr lang="en-US" altLang="en-US" sz="14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 marL="742950" lvl="0" indent="-457200"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</a:endParaRPr>
          </a:p>
          <a:p>
            <a:pPr marL="742950" lvl="0" indent="-45720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395" y="1449925"/>
            <a:ext cx="4267200" cy="46021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 fontAlgn="auto">
              <a:spcAft>
                <a:spcPts val="0"/>
              </a:spcAft>
              <a:buFont typeface="Arial"/>
              <a:buNone/>
            </a:pPr>
            <a:endParaRPr lang="en-US" sz="1800" i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2184" y="1720549"/>
            <a:ext cx="1719620" cy="3932409"/>
            <a:chOff x="6366766" y="1046399"/>
            <a:chExt cx="1719620" cy="39324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3B5B3B-AF6D-4201-8972-D02A8949FA31}"/>
                </a:ext>
              </a:extLst>
            </p:cNvPr>
            <p:cNvSpPr/>
            <p:nvPr/>
          </p:nvSpPr>
          <p:spPr>
            <a:xfrm>
              <a:off x="6366766" y="1046400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3AEC74-51B8-413F-9248-C6EA863E78D8}"/>
                </a:ext>
              </a:extLst>
            </p:cNvPr>
            <p:cNvSpPr/>
            <p:nvPr/>
          </p:nvSpPr>
          <p:spPr>
            <a:xfrm>
              <a:off x="6866453" y="1909972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FEDE0B-01B0-42B2-8357-FF5D0B7B8B5F}"/>
                </a:ext>
              </a:extLst>
            </p:cNvPr>
            <p:cNvSpPr/>
            <p:nvPr/>
          </p:nvSpPr>
          <p:spPr>
            <a:xfrm>
              <a:off x="7350740" y="1046399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2C4193-1857-4FDD-AB14-583309A92FE5}"/>
                </a:ext>
              </a:extLst>
            </p:cNvPr>
            <p:cNvCxnSpPr>
              <a:stCxn id="35" idx="4"/>
              <a:endCxn id="34" idx="0"/>
            </p:cNvCxnSpPr>
            <p:nvPr/>
          </p:nvCxnSpPr>
          <p:spPr>
            <a:xfrm flipH="1">
              <a:off x="7194445" y="1645422"/>
              <a:ext cx="484287" cy="26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3521EE-B11B-4766-A9DB-06C932BFBB80}"/>
                </a:ext>
              </a:extLst>
            </p:cNvPr>
            <p:cNvSpPr txBox="1"/>
            <p:nvPr/>
          </p:nvSpPr>
          <p:spPr>
            <a:xfrm>
              <a:off x="7004858" y="2508995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1DA25BA-9341-447C-97BE-BD672A0989A0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7022749" y="1345911"/>
              <a:ext cx="3279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DE1F19-4F5F-4D6F-9E9B-555BD9AF8DCC}"/>
                </a:ext>
              </a:extLst>
            </p:cNvPr>
            <p:cNvSpPr/>
            <p:nvPr/>
          </p:nvSpPr>
          <p:spPr>
            <a:xfrm>
              <a:off x="6446429" y="3116103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476122-7306-4664-BA5C-1886B26D6D3D}"/>
                </a:ext>
              </a:extLst>
            </p:cNvPr>
            <p:cNvSpPr/>
            <p:nvPr/>
          </p:nvSpPr>
          <p:spPr>
            <a:xfrm>
              <a:off x="6946116" y="3979675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39F5596-0727-4EEA-B5E9-B223CF01F884}"/>
                </a:ext>
              </a:extLst>
            </p:cNvPr>
            <p:cNvSpPr/>
            <p:nvPr/>
          </p:nvSpPr>
          <p:spPr>
            <a:xfrm>
              <a:off x="7430403" y="3116102"/>
              <a:ext cx="655983" cy="5990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5D3B56-C3DF-4AF2-9545-77B1AF77050D}"/>
                </a:ext>
              </a:extLst>
            </p:cNvPr>
            <p:cNvCxnSpPr>
              <a:stCxn id="41" idx="4"/>
              <a:endCxn id="40" idx="0"/>
            </p:cNvCxnSpPr>
            <p:nvPr/>
          </p:nvCxnSpPr>
          <p:spPr>
            <a:xfrm flipH="1">
              <a:off x="7274108" y="3715125"/>
              <a:ext cx="484287" cy="26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FDA385-6973-42D2-8FD5-B553D8765F57}"/>
                </a:ext>
              </a:extLst>
            </p:cNvPr>
            <p:cNvSpPr txBox="1"/>
            <p:nvPr/>
          </p:nvSpPr>
          <p:spPr>
            <a:xfrm>
              <a:off x="7084522" y="4578698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E655B5E-6725-4700-AFF2-6512CE5E7067}"/>
                </a:ext>
              </a:extLst>
            </p:cNvPr>
            <p:cNvCxnSpPr>
              <a:stCxn id="39" idx="6"/>
              <a:endCxn id="41" idx="2"/>
            </p:cNvCxnSpPr>
            <p:nvPr/>
          </p:nvCxnSpPr>
          <p:spPr>
            <a:xfrm flipV="1">
              <a:off x="7102412" y="3415614"/>
              <a:ext cx="3279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4C5D15-C529-4F48-B36E-7474229FF170}"/>
                </a:ext>
              </a:extLst>
            </p:cNvPr>
            <p:cNvCxnSpPr>
              <a:stCxn id="40" idx="0"/>
              <a:endCxn id="39" idx="4"/>
            </p:cNvCxnSpPr>
            <p:nvPr/>
          </p:nvCxnSpPr>
          <p:spPr>
            <a:xfrm flipH="1" flipV="1">
              <a:off x="6774421" y="3715126"/>
              <a:ext cx="499687" cy="264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84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...</a:t>
            </a:r>
            <a:endParaRPr lang="en-US" b="1" dirty="0">
              <a:latin typeface="Bell MT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1"/>
                <a:ext cx="4267200" cy="4602163"/>
              </a:xfrm>
              <a:ln>
                <a:solidFill>
                  <a:srgbClr val="C00000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00CC"/>
                    </a:solidFill>
                  </a:rPr>
                  <a:t>Solution Using GA Operators</a:t>
                </a:r>
              </a:p>
              <a:p>
                <a:r>
                  <a:rPr lang="en-US" sz="1800" dirty="0"/>
                  <a:t>If we consider ordering between nodes the problem we faced before can be solved.</a:t>
                </a:r>
              </a:p>
              <a:p>
                <a:r>
                  <a:rPr lang="en-US" sz="1800" dirty="0"/>
                  <a:t>Ordering means node Xi can only have node </a:t>
                </a:r>
                <a:r>
                  <a:rPr lang="en-US" sz="1800" dirty="0" err="1"/>
                  <a:t>Xj</a:t>
                </a:r>
                <a:r>
                  <a:rPr lang="en-US" sz="1800" dirty="0"/>
                  <a:t> as a parent node if in the ordering node </a:t>
                </a:r>
                <a:r>
                  <a:rPr lang="en-US" sz="1800" dirty="0" err="1"/>
                  <a:t>Xj</a:t>
                </a:r>
                <a:r>
                  <a:rPr lang="en-US" sz="1800" dirty="0"/>
                  <a:t> comes before Xi.</a:t>
                </a:r>
              </a:p>
              <a:p>
                <a:pPr marL="971550"/>
                <a:r>
                  <a:rPr lang="en-US" sz="1800" dirty="0"/>
                  <a:t>e.g.: suppose we have a order for three node as X2,X1,X3 then 		         X2 will never have any parent, X1 can have X2 as parent and X3 can have X1 and X2 as its parent</a:t>
                </a:r>
              </a:p>
              <a:p>
                <a:r>
                  <a:rPr lang="en-US" sz="1800" dirty="0"/>
                  <a:t>For this solution the no. of bits for representing a candidate solution reduces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from n</a:t>
                </a:r>
                <a:r>
                  <a:rPr lang="en-US" sz="1800" baseline="30000" dirty="0"/>
                  <a:t>2 </a:t>
                </a:r>
                <a:r>
                  <a:rPr lang="en-US" sz="1800" dirty="0"/>
                  <a:t> for general case for n nodes.</a:t>
                </a:r>
              </a:p>
              <a:p>
                <a:pPr marL="0" indent="0">
                  <a:buNone/>
                </a:pPr>
                <a:endParaRPr lang="en-US" sz="1800" baseline="300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Remark: Now, both crossover and mutation are closed operator for this problem. </a:t>
                </a:r>
              </a:p>
              <a:p>
                <a:endParaRPr lang="en-US" sz="1800" dirty="0"/>
              </a:p>
              <a:p>
                <a:pPr marL="457200" indent="0">
                  <a:buNone/>
                </a:pPr>
                <a:endParaRPr lang="en-US" altLang="en-US" sz="1400" dirty="0"/>
              </a:p>
              <a:p>
                <a:pPr marL="457200" indent="0">
                  <a:buNone/>
                </a:pPr>
                <a:endParaRPr lang="en-US" altLang="en-US" sz="1400" dirty="0"/>
              </a:p>
              <a:p>
                <a:pPr marL="457200" indent="0">
                  <a:buNone/>
                </a:pPr>
                <a:endParaRPr lang="en-US" altLang="en-US" sz="1400" dirty="0"/>
              </a:p>
              <a:p>
                <a:pPr marL="1943100" indent="-285750">
                  <a:buFont typeface="Wingdings" panose="05000000000000000000" pitchFamily="2" charset="2"/>
                  <a:buChar char="q"/>
                </a:pPr>
                <a:endParaRPr lang="en-US" altLang="en-US" sz="1400" dirty="0"/>
              </a:p>
              <a:p>
                <a:pPr marL="742950" lvl="0" indent="-457200">
                  <a:buFont typeface="Wingdings" panose="05000000000000000000" pitchFamily="2" charset="2"/>
                  <a:buChar char="§"/>
                </a:pPr>
                <a:endParaRPr lang="en-US" sz="1400" dirty="0">
                  <a:latin typeface="Cambria" panose="02040503050406030204" pitchFamily="18" charset="0"/>
                </a:endParaRPr>
              </a:p>
              <a:p>
                <a:pPr marL="742950" lvl="0" indent="-457200">
                  <a:buNone/>
                </a:pPr>
                <a:endParaRPr lang="en-US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1"/>
                <a:ext cx="4267200" cy="4602163"/>
              </a:xfrm>
              <a:blipFill rotWithShape="1">
                <a:blip r:embed="rId2"/>
                <a:stretch>
                  <a:fillRect l="-712" t="-1058" r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68395" y="1449925"/>
            <a:ext cx="4267200" cy="46021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700" b="1" i="0" dirty="0">
                <a:solidFill>
                  <a:srgbClr val="0000CC"/>
                </a:solidFill>
              </a:rPr>
              <a:t>Consequence of Ordering</a:t>
            </a:r>
          </a:p>
          <a:p>
            <a:pPr marL="457200" indent="0" fontAlgn="auto">
              <a:spcAft>
                <a:spcPts val="0"/>
              </a:spcAft>
              <a:buFont typeface="Arial"/>
              <a:buNone/>
            </a:pPr>
            <a:endParaRPr lang="en-US" sz="1800" i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4551D5-D8BE-453F-ADAC-DB6AE8FA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20" y="1949753"/>
            <a:ext cx="4138319" cy="3579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CDCBBF-C20E-440B-B8BB-76FDCE018963}"/>
              </a:ext>
            </a:extLst>
          </p:cNvPr>
          <p:cNvSpPr txBox="1"/>
          <p:nvPr/>
        </p:nvSpPr>
        <p:spPr>
          <a:xfrm>
            <a:off x="4799939" y="5375070"/>
            <a:ext cx="403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Remark: The problem is still NP hard</a:t>
            </a:r>
          </a:p>
        </p:txBody>
      </p:sp>
    </p:spTree>
    <p:extLst>
      <p:ext uri="{BB962C8B-B14F-4D97-AF65-F5344CB8AC3E}">
        <p14:creationId xmlns:p14="http://schemas.microsoft.com/office/powerpoint/2010/main" val="211894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836" y="2177612"/>
            <a:ext cx="6159965" cy="670365"/>
          </a:xfrm>
        </p:spPr>
        <p:txBody>
          <a:bodyPr/>
          <a:lstStyle/>
          <a:p>
            <a:pPr algn="ctr"/>
            <a:r>
              <a:rPr lang="en-US" altLang="en-US" b="1" dirty="0">
                <a:latin typeface="Bell MT" pitchFamily="18" charset="0"/>
              </a:rPr>
              <a:t>Part II 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343276"/>
            <a:ext cx="7772400" cy="85725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 b="1" dirty="0">
                <a:latin typeface="Bell MT" panose="02020503060305020303" pitchFamily="18" charset="0"/>
              </a:rPr>
              <a:t>Simulation Model</a:t>
            </a:r>
          </a:p>
          <a:p>
            <a:r>
              <a:rPr lang="en-US" altLang="en-US" sz="2000" b="1" dirty="0">
                <a:latin typeface="Bell MT" panose="02020503060305020303" pitchFamily="18" charset="0"/>
              </a:rPr>
              <a:t>Simulation Results</a:t>
            </a:r>
          </a:p>
          <a:p>
            <a:r>
              <a:rPr lang="en-US" altLang="en-US" sz="2000" b="1" dirty="0"/>
              <a:t>Discussion &amp; Conclusion</a:t>
            </a:r>
          </a:p>
          <a:p>
            <a:endParaRPr lang="en-US" altLang="en-US" sz="1600" dirty="0"/>
          </a:p>
          <a:p>
            <a:pPr marL="1943100" indent="-285750"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 marL="685800" indent="0">
              <a:buNone/>
            </a:pPr>
            <a:endParaRPr lang="en-US" altLang="en-US" sz="1600" dirty="0">
              <a:latin typeface="Bell MT" panose="02020503060305020303" pitchFamily="18" charset="0"/>
            </a:endParaRPr>
          </a:p>
          <a:p>
            <a:pPr marL="1371600" indent="0">
              <a:buNone/>
            </a:pPr>
            <a:endParaRPr lang="en-US" altLang="en-US" sz="1600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2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\prod_{k=1}^K p(x_k | \pa{k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0"/>
  <p:tag name="PICTUREFILESIZE" val="4439"/>
</p:tagLst>
</file>

<file path=ppt/theme/theme1.xml><?xml version="1.0" encoding="utf-8"?>
<a:theme xmlns:a="http://schemas.openxmlformats.org/drawingml/2006/main" name="Financial Aid at UTSA (Tuition and Fee Proposal Committee)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ECEN 865 Final Project Presentation</Template>
  <TotalTime>1899</TotalTime>
  <Words>1126</Words>
  <Application>Microsoft Office PowerPoint</Application>
  <PresentationFormat>On-screen Show (4:3)</PresentationFormat>
  <Paragraphs>304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Bell MT</vt:lpstr>
      <vt:lpstr>Calibri</vt:lpstr>
      <vt:lpstr>Cambria</vt:lpstr>
      <vt:lpstr>Cambria Math</vt:lpstr>
      <vt:lpstr>Consolas</vt:lpstr>
      <vt:lpstr>Courier New</vt:lpstr>
      <vt:lpstr>Times New Roman</vt:lpstr>
      <vt:lpstr>Wingdings</vt:lpstr>
      <vt:lpstr>Financial Aid at UTSA (Tuition and Fee Proposal Committee)</vt:lpstr>
      <vt:lpstr>Structure Learning of Bayesian Networks using Genetic Algorithms (Final Presentation) </vt:lpstr>
      <vt:lpstr>Outline</vt:lpstr>
      <vt:lpstr>Part I - Background</vt:lpstr>
      <vt:lpstr>Part I ...</vt:lpstr>
      <vt:lpstr>Part I ...</vt:lpstr>
      <vt:lpstr>Part I ...</vt:lpstr>
      <vt:lpstr>Part I ...</vt:lpstr>
      <vt:lpstr>Part I ...</vt:lpstr>
      <vt:lpstr>Part II  - Results</vt:lpstr>
      <vt:lpstr>Part II - Results</vt:lpstr>
      <vt:lpstr>Part II</vt:lpstr>
      <vt:lpstr>Part II - Simulation Result(Cancer Network)</vt:lpstr>
      <vt:lpstr>Part II - Simulation Result(Cancer Network)</vt:lpstr>
      <vt:lpstr>Part II – Sample Solution</vt:lpstr>
      <vt:lpstr>Simulation Result(Asia Network)</vt:lpstr>
      <vt:lpstr>Simulation Result(Asia Network)</vt:lpstr>
      <vt:lpstr>Sample Solution(Asia Network)</vt:lpstr>
      <vt:lpstr>Observation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VII</dc:title>
  <dc:creator>Biniam T. Gebru</dc:creator>
  <cp:lastModifiedBy>mrinmoy sarkar</cp:lastModifiedBy>
  <cp:revision>141</cp:revision>
  <cp:lastPrinted>2017-10-24T13:53:24Z</cp:lastPrinted>
  <dcterms:created xsi:type="dcterms:W3CDTF">2017-10-22T15:25:16Z</dcterms:created>
  <dcterms:modified xsi:type="dcterms:W3CDTF">2018-05-07T18:13:47Z</dcterms:modified>
</cp:coreProperties>
</file>