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9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8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4EEB5F-85E1-4A55-9338-2F60FBD16A3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0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unge%E2%80%93Kutta_metho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6E-B437-46B9-A633-4EC7B6A96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LQ Tracker for Inverted Pendulum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91D8-B837-449E-AC2C-D07E1D77D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5662" y="4641484"/>
            <a:ext cx="3626338" cy="1274762"/>
          </a:xfrm>
        </p:spPr>
        <p:txBody>
          <a:bodyPr/>
          <a:lstStyle/>
          <a:p>
            <a:r>
              <a:rPr lang="en-US" dirty="0"/>
              <a:t>Prepared by,</a:t>
            </a:r>
          </a:p>
          <a:p>
            <a:r>
              <a:rPr lang="en-US" dirty="0"/>
              <a:t>Mrinmoy Sarkar</a:t>
            </a:r>
          </a:p>
        </p:txBody>
      </p:sp>
    </p:spTree>
    <p:extLst>
      <p:ext uri="{BB962C8B-B14F-4D97-AF65-F5344CB8AC3E}">
        <p14:creationId xmlns:p14="http://schemas.microsoft.com/office/powerpoint/2010/main" val="397647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CC8-4D4D-4636-B3EA-50C2A702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63CCC-3836-4111-A144-15345117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47" y="1679475"/>
            <a:ext cx="9203033" cy="51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6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979D-DCDC-48C9-A9AE-6A1C93F1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69" y="745086"/>
            <a:ext cx="10515600" cy="1068083"/>
          </a:xfrm>
        </p:spPr>
        <p:txBody>
          <a:bodyPr/>
          <a:lstStyle/>
          <a:p>
            <a:r>
              <a:rPr lang="en-US" dirty="0"/>
              <a:t>Response of the tracker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5953A-9609-498A-82F7-3A0DD6FF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91" y="1621720"/>
            <a:ext cx="9283156" cy="52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F9F7-81C4-4861-A795-95DF7B55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194"/>
            <a:ext cx="10515600" cy="1247837"/>
          </a:xfrm>
        </p:spPr>
        <p:txBody>
          <a:bodyPr/>
          <a:lstStyle/>
          <a:p>
            <a:r>
              <a:rPr lang="en-US" dirty="0"/>
              <a:t>Absolute error of the tracker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7FBB5-C070-4BEE-AA50-B60788D0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1" y="1731108"/>
            <a:ext cx="9082214" cy="51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5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DF42-72F8-40C8-BC31-3A93786D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B360-88FC-4BD7-931B-BD2DBCB8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LQ tracker is developed and simulated with two reference signal.</a:t>
            </a:r>
          </a:p>
          <a:p>
            <a:r>
              <a:rPr lang="en-US" dirty="0"/>
              <a:t>The two DRE is solved simultaneously using Runge–</a:t>
            </a:r>
            <a:r>
              <a:rPr lang="en-US" dirty="0" err="1"/>
              <a:t>Kutta</a:t>
            </a:r>
            <a:r>
              <a:rPr lang="en-US" dirty="0"/>
              <a:t> method.</a:t>
            </a:r>
          </a:p>
          <a:p>
            <a:r>
              <a:rPr lang="en-US" dirty="0"/>
              <a:t>The control input is kept in reasonable value.</a:t>
            </a:r>
          </a:p>
          <a:p>
            <a:r>
              <a:rPr lang="en-US" dirty="0"/>
              <a:t>The over all absolute error of the tracker is less than 0.1</a:t>
            </a:r>
          </a:p>
        </p:txBody>
      </p:sp>
    </p:spTree>
    <p:extLst>
      <p:ext uri="{BB962C8B-B14F-4D97-AF65-F5344CB8AC3E}">
        <p14:creationId xmlns:p14="http://schemas.microsoft.com/office/powerpoint/2010/main" val="245142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EAEB-61B5-4949-A9DD-466A9D4D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DA46-8C12-4544-B476-ED46EF65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54" y="1825625"/>
            <a:ext cx="106367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[1]https://www.ee.usyd.edu.au/tutorials_online/matlab/examples/pend/invpen.html</a:t>
            </a:r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dirty="0">
                <a:hlinkClick r:id="rId2"/>
              </a:rPr>
              <a:t>https://en.wikipedia.org/wiki/Runge%E2%80%93Kutta_methods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</a:t>
            </a:r>
            <a:r>
              <a:rPr lang="en-US" i="1" dirty="0"/>
              <a:t>ECEN865 </a:t>
            </a:r>
            <a:r>
              <a:rPr lang="en-US" dirty="0"/>
              <a:t>Lecture Notes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24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086F-3951-4534-93C2-8DB8DDCE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261" y="646479"/>
            <a:ext cx="2655277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95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1698-2B70-4F56-887F-5853B36D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0E07-51CD-47BE-AEDB-DAA62D6A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System model and state space representation</a:t>
            </a:r>
          </a:p>
          <a:p>
            <a:r>
              <a:rPr lang="en-US" dirty="0"/>
              <a:t>LQ tracker formulation</a:t>
            </a:r>
          </a:p>
          <a:p>
            <a:r>
              <a:rPr lang="en-US" dirty="0"/>
              <a:t>Simulation 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1746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95B1-0F93-40CE-BC28-3CF0EC98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701E-AC2A-427A-8F11-8546062A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the LQ tracker for an LTI system.</a:t>
            </a:r>
          </a:p>
          <a:p>
            <a:r>
              <a:rPr lang="en-US" dirty="0"/>
              <a:t>To analyze the performance of the tracker.</a:t>
            </a:r>
          </a:p>
          <a:p>
            <a:r>
              <a:rPr lang="en-US" dirty="0"/>
              <a:t>To have some hands on experience on how to use LQ tracker to solve  real life control problems.</a:t>
            </a:r>
          </a:p>
        </p:txBody>
      </p:sp>
    </p:spTree>
    <p:extLst>
      <p:ext uri="{BB962C8B-B14F-4D97-AF65-F5344CB8AC3E}">
        <p14:creationId xmlns:p14="http://schemas.microsoft.com/office/powerpoint/2010/main" val="16715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4DA1-62D0-4D9B-8F29-B44C4F5E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of inverted pendulum and State space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EF094-6547-4F26-8E43-F779E71B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92" y="2184744"/>
            <a:ext cx="3202494" cy="2052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CF277-3116-4855-81F7-2D4E52C9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86" y="2186515"/>
            <a:ext cx="4731117" cy="204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940B6-9EA7-40F0-A50F-44845118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92" y="4235855"/>
            <a:ext cx="4419600" cy="2114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C26FD3-D857-4CF9-A115-3C5277A1454B}"/>
                  </a:ext>
                </a:extLst>
              </p:cNvPr>
              <p:cNvSpPr txBox="1"/>
              <p:nvPr/>
            </p:nvSpPr>
            <p:spPr>
              <a:xfrm>
                <a:off x="5939692" y="4337538"/>
                <a:ext cx="4322722" cy="73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Here, the system is linearized at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𝑎𝑛𝑔𝑙𝑒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C26FD3-D857-4CF9-A115-3C5277A1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92" y="4337538"/>
                <a:ext cx="4322722" cy="736740"/>
              </a:xfrm>
              <a:prstGeom prst="rect">
                <a:avLst/>
              </a:prstGeom>
              <a:blipFill>
                <a:blip r:embed="rId5"/>
                <a:stretch>
                  <a:fillRect l="-1128" t="-5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6449-D1B5-4632-AE1C-B607DA3C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938"/>
            <a:ext cx="10515600" cy="1164492"/>
          </a:xfrm>
        </p:spPr>
        <p:txBody>
          <a:bodyPr/>
          <a:lstStyle/>
          <a:p>
            <a:r>
              <a:rPr lang="en-US" dirty="0"/>
              <a:t>LQ tracker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5D0F9-6FE1-4ACB-B81D-C8A01E5D1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530" y="1748569"/>
                <a:ext cx="111662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System: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𝐶𝑋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Cost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𝑅𝑢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𝑠𝑦𝑚𝑚𝑒𝑡𝑟𝑖𝑐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DREs: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Assumptions: X is available.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5D0F9-6FE1-4ACB-B81D-C8A01E5D1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530" y="1748569"/>
                <a:ext cx="11166231" cy="4351338"/>
              </a:xfrm>
              <a:blipFill>
                <a:blip r:embed="rId2"/>
                <a:stretch>
                  <a:fillRect l="-109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B50726-F951-45A6-89D8-E0936885C77D}"/>
                  </a:ext>
                </a:extLst>
              </p:cNvPr>
              <p:cNvSpPr/>
              <p:nvPr/>
            </p:nvSpPr>
            <p:spPr>
              <a:xfrm>
                <a:off x="5666154" y="4960939"/>
                <a:ext cx="1414585" cy="554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B50726-F951-45A6-89D8-E0936885C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54" y="4960939"/>
                <a:ext cx="1414585" cy="554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06B0218-CB6A-413F-A2C7-597BB98FCC2F}"/>
              </a:ext>
            </a:extLst>
          </p:cNvPr>
          <p:cNvSpPr/>
          <p:nvPr/>
        </p:nvSpPr>
        <p:spPr>
          <a:xfrm>
            <a:off x="7877908" y="5088062"/>
            <a:ext cx="304800" cy="320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792FCF-0E31-418F-A892-00B62E972B1C}"/>
                  </a:ext>
                </a:extLst>
              </p:cNvPr>
              <p:cNvSpPr/>
              <p:nvPr/>
            </p:nvSpPr>
            <p:spPr>
              <a:xfrm>
                <a:off x="8815754" y="4960939"/>
                <a:ext cx="1633415" cy="554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792FCF-0E31-418F-A892-00B62E972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754" y="4960939"/>
                <a:ext cx="1633415" cy="554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BA076F-48DE-4CF2-9E59-A5A80F11EE9A}"/>
              </a:ext>
            </a:extLst>
          </p:cNvPr>
          <p:cNvSpPr/>
          <p:nvPr/>
        </p:nvSpPr>
        <p:spPr>
          <a:xfrm>
            <a:off x="10988431" y="4960939"/>
            <a:ext cx="476738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B4D8C-E8AA-4A61-BFEE-972CF3259457}"/>
              </a:ext>
            </a:extLst>
          </p:cNvPr>
          <p:cNvSpPr/>
          <p:nvPr/>
        </p:nvSpPr>
        <p:spPr>
          <a:xfrm>
            <a:off x="9190892" y="6111631"/>
            <a:ext cx="1047262" cy="4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45995-A26D-453C-8914-9DBDB4CC3DE0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7080739" y="5238385"/>
            <a:ext cx="797169" cy="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13C01C-F9BC-42AD-AAE4-7EB3B21C6A05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8182708" y="5238385"/>
            <a:ext cx="633046" cy="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9EA72F-4148-43BF-A1AD-202E834DB8A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49169" y="5238385"/>
            <a:ext cx="53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3CCAE8F-37C4-4B78-92AD-ECB3DCD94D18}"/>
              </a:ext>
            </a:extLst>
          </p:cNvPr>
          <p:cNvCxnSpPr>
            <a:endCxn id="8" idx="3"/>
          </p:cNvCxnSpPr>
          <p:nvPr/>
        </p:nvCxnSpPr>
        <p:spPr>
          <a:xfrm rot="5400000">
            <a:off x="9932439" y="5544100"/>
            <a:ext cx="1092077" cy="480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F9E3F9-9FE0-4B5F-A87A-DC1540306394}"/>
              </a:ext>
            </a:extLst>
          </p:cNvPr>
          <p:cNvCxnSpPr>
            <a:stCxn id="8" idx="1"/>
            <a:endCxn id="5" idx="4"/>
          </p:cNvCxnSpPr>
          <p:nvPr/>
        </p:nvCxnSpPr>
        <p:spPr>
          <a:xfrm rot="10800000">
            <a:off x="8030308" y="5408494"/>
            <a:ext cx="1160584" cy="921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882543E-61DE-4AFE-A8B2-BA972A831D24}"/>
              </a:ext>
            </a:extLst>
          </p:cNvPr>
          <p:cNvSpPr/>
          <p:nvPr/>
        </p:nvSpPr>
        <p:spPr>
          <a:xfrm>
            <a:off x="5986585" y="5900615"/>
            <a:ext cx="742461" cy="3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r(t)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09A7EC-933A-41B6-9F54-8C76AC7AC483}"/>
              </a:ext>
            </a:extLst>
          </p:cNvPr>
          <p:cNvCxnSpPr>
            <a:stCxn id="22" idx="0"/>
          </p:cNvCxnSpPr>
          <p:nvPr/>
        </p:nvCxnSpPr>
        <p:spPr>
          <a:xfrm flipV="1">
            <a:off x="6357816" y="4595446"/>
            <a:ext cx="183661" cy="130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0A368F-35F4-4701-B995-4ABC1C0E8C40}"/>
              </a:ext>
            </a:extLst>
          </p:cNvPr>
          <p:cNvCxnSpPr>
            <a:stCxn id="7" idx="3"/>
          </p:cNvCxnSpPr>
          <p:nvPr/>
        </p:nvCxnSpPr>
        <p:spPr>
          <a:xfrm flipV="1">
            <a:off x="11465169" y="5238383"/>
            <a:ext cx="4376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8A9D45-4CDC-481C-AAF0-2CDDC5DE9316}"/>
              </a:ext>
            </a:extLst>
          </p:cNvPr>
          <p:cNvSpPr txBox="1"/>
          <p:nvPr/>
        </p:nvSpPr>
        <p:spPr>
          <a:xfrm>
            <a:off x="11582707" y="5117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992A1-1DB4-4D92-B398-9FEB6B434A85}"/>
              </a:ext>
            </a:extLst>
          </p:cNvPr>
          <p:cNvSpPr txBox="1"/>
          <p:nvPr/>
        </p:nvSpPr>
        <p:spPr>
          <a:xfrm>
            <a:off x="6642544" y="6488667"/>
            <a:ext cx="42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 of the system with LQ tracker</a:t>
            </a:r>
          </a:p>
        </p:txBody>
      </p:sp>
    </p:spTree>
    <p:extLst>
      <p:ext uri="{BB962C8B-B14F-4D97-AF65-F5344CB8AC3E}">
        <p14:creationId xmlns:p14="http://schemas.microsoft.com/office/powerpoint/2010/main" val="4188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93F7-DDDA-4D18-8AA4-A00DCCD8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626"/>
            <a:ext cx="10515600" cy="1325563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AD00-9798-4394-9E1C-012E5956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25" y="1791480"/>
            <a:ext cx="3100754" cy="50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parameters: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6277F-962A-47CC-81FA-E6CACFC07B38}"/>
              </a:ext>
            </a:extLst>
          </p:cNvPr>
          <p:cNvSpPr txBox="1"/>
          <p:nvPr/>
        </p:nvSpPr>
        <p:spPr>
          <a:xfrm>
            <a:off x="790625" y="2510327"/>
            <a:ext cx="104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.5;</a:t>
            </a:r>
          </a:p>
          <a:p>
            <a:r>
              <a:rPr lang="en-US" dirty="0"/>
              <a:t>m = 0.2;</a:t>
            </a:r>
          </a:p>
          <a:p>
            <a:r>
              <a:rPr lang="en-US" dirty="0"/>
              <a:t>b = 0.1;</a:t>
            </a:r>
          </a:p>
          <a:p>
            <a:r>
              <a:rPr lang="en-US" dirty="0" err="1"/>
              <a:t>i</a:t>
            </a:r>
            <a:r>
              <a:rPr lang="en-US" dirty="0"/>
              <a:t> = 0.006;</a:t>
            </a:r>
          </a:p>
          <a:p>
            <a:r>
              <a:rPr lang="en-US" dirty="0"/>
              <a:t>g = 9.8;</a:t>
            </a:r>
          </a:p>
          <a:p>
            <a:r>
              <a:rPr lang="en-US" dirty="0"/>
              <a:t>l = 0.3;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9B4D0-227E-4F21-AD48-CD11F5B58A87}"/>
              </a:ext>
            </a:extLst>
          </p:cNvPr>
          <p:cNvSpPr txBox="1"/>
          <p:nvPr/>
        </p:nvSpPr>
        <p:spPr>
          <a:xfrm>
            <a:off x="2540000" y="2089171"/>
            <a:ext cx="6223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</a:t>
            </a:r>
            <a:r>
              <a:rPr lang="en-US" dirty="0" err="1"/>
              <a:t>i</a:t>
            </a:r>
            <a:r>
              <a:rPr lang="en-US" dirty="0"/>
              <a:t>*(</a:t>
            </a:r>
            <a:r>
              <a:rPr lang="en-US" dirty="0" err="1"/>
              <a:t>M+m</a:t>
            </a:r>
            <a:r>
              <a:rPr lang="en-US" dirty="0"/>
              <a:t>)+M*m*l^2; %denominator for the A and B </a:t>
            </a:r>
            <a:r>
              <a:rPr lang="en-US" dirty="0" err="1"/>
              <a:t>matricies</a:t>
            </a:r>
            <a:endParaRPr lang="en-US" dirty="0"/>
          </a:p>
          <a:p>
            <a:r>
              <a:rPr lang="pt-BR" dirty="0"/>
              <a:t>A = [0      1              0           0;</a:t>
            </a:r>
          </a:p>
          <a:p>
            <a:r>
              <a:rPr lang="en-US" dirty="0"/>
              <a:t>     0 -(</a:t>
            </a:r>
            <a:r>
              <a:rPr lang="en-US" dirty="0" err="1"/>
              <a:t>i+m</a:t>
            </a:r>
            <a:r>
              <a:rPr lang="en-US" dirty="0"/>
              <a:t>*l^2)*</a:t>
            </a:r>
            <a:r>
              <a:rPr lang="en-US" dirty="0" err="1"/>
              <a:t>b/p</a:t>
            </a:r>
            <a:r>
              <a:rPr lang="en-US" dirty="0"/>
              <a:t>  (m^2*g*l^2)/p   0;</a:t>
            </a:r>
          </a:p>
          <a:p>
            <a:r>
              <a:rPr lang="en-US" dirty="0"/>
              <a:t>     0      0              0           1;</a:t>
            </a:r>
          </a:p>
          <a:p>
            <a:r>
              <a:rPr lang="en-US" dirty="0"/>
              <a:t>     0 -(m*l*b)/p       m*g*l*(</a:t>
            </a:r>
            <a:r>
              <a:rPr lang="en-US" dirty="0" err="1"/>
              <a:t>M+m</a:t>
            </a:r>
            <a:r>
              <a:rPr lang="en-US" dirty="0"/>
              <a:t>)/p  0];</a:t>
            </a:r>
          </a:p>
          <a:p>
            <a:r>
              <a:rPr lang="en-US" dirty="0"/>
              <a:t>B = [     0; </a:t>
            </a:r>
          </a:p>
          <a:p>
            <a:r>
              <a:rPr lang="nn-NO" dirty="0"/>
              <a:t>     (i+m*l^2)/p;</a:t>
            </a:r>
          </a:p>
          <a:p>
            <a:r>
              <a:rPr lang="en-US" dirty="0"/>
              <a:t>          0;</a:t>
            </a:r>
          </a:p>
          <a:p>
            <a:r>
              <a:rPr lang="en-US" dirty="0"/>
              <a:t>        m*l/p];</a:t>
            </a:r>
          </a:p>
          <a:p>
            <a:r>
              <a:rPr lang="en-US" dirty="0"/>
              <a:t>C = [0 0 1 0];</a:t>
            </a:r>
          </a:p>
          <a:p>
            <a:r>
              <a:rPr lang="en-US" dirty="0"/>
              <a:t>x0 = [0 0 0 0]';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E9479-E3C2-4231-AAE2-660E988434E3}"/>
              </a:ext>
            </a:extLst>
          </p:cNvPr>
          <p:cNvSpPr txBox="1"/>
          <p:nvPr/>
        </p:nvSpPr>
        <p:spPr>
          <a:xfrm>
            <a:off x="9128369" y="2091604"/>
            <a:ext cx="1352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 = 0;</a:t>
            </a:r>
          </a:p>
          <a:p>
            <a:r>
              <a:rPr lang="en-US" dirty="0" err="1"/>
              <a:t>tf</a:t>
            </a:r>
            <a:r>
              <a:rPr lang="en-US" dirty="0"/>
              <a:t> = 20;</a:t>
            </a:r>
          </a:p>
          <a:p>
            <a:r>
              <a:rPr lang="en-US" dirty="0" err="1"/>
              <a:t>dt</a:t>
            </a:r>
            <a:r>
              <a:rPr lang="en-US" dirty="0"/>
              <a:t> = 0.001;</a:t>
            </a:r>
          </a:p>
          <a:p>
            <a:r>
              <a:rPr lang="en-US" dirty="0"/>
              <a:t>t = t0:dt:tf;</a:t>
            </a:r>
          </a:p>
          <a:p>
            <a:r>
              <a:rPr lang="en-US" dirty="0"/>
              <a:t>Q = 2700;</a:t>
            </a:r>
          </a:p>
          <a:p>
            <a:r>
              <a:rPr lang="en-US" dirty="0"/>
              <a:t>R = 1;</a:t>
            </a:r>
          </a:p>
          <a:p>
            <a:r>
              <a:rPr lang="en-US" dirty="0" err="1"/>
              <a:t>ptf</a:t>
            </a:r>
            <a:r>
              <a:rPr lang="en-US" dirty="0"/>
              <a:t> = 0;</a:t>
            </a:r>
          </a:p>
          <a:p>
            <a:r>
              <a:rPr lang="en-US" dirty="0"/>
              <a:t>F = 1.1;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B9706-33FC-4615-8F64-5A14BCE06BDF}"/>
              </a:ext>
            </a:extLst>
          </p:cNvPr>
          <p:cNvSpPr txBox="1"/>
          <p:nvPr/>
        </p:nvSpPr>
        <p:spPr>
          <a:xfrm>
            <a:off x="571173" y="5126892"/>
            <a:ext cx="673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DREs are solved simultaneously using Runge–</a:t>
            </a:r>
            <a:r>
              <a:rPr lang="en-US" dirty="0" err="1"/>
              <a:t>Kutta</a:t>
            </a:r>
            <a:r>
              <a:rPr lang="en-US" dirty="0"/>
              <a:t> methods.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1FE4A3-AA21-4FA9-9426-65DA13F6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8" y="5526183"/>
            <a:ext cx="2513107" cy="51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5D7FC-B8E7-4025-88C5-0C5E7863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57" y="5615630"/>
            <a:ext cx="3940716" cy="707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A6219A-6EE4-4487-9971-5AE30D3A4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395" y="5228492"/>
            <a:ext cx="2482067" cy="15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5CDC-5B31-44A1-9671-18F459C4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0DEDA-8572-4777-A446-155EF80B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39" y="1774740"/>
            <a:ext cx="9004921" cy="5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0CA-5BCF-473D-A4BB-6B56E8D6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60" y="801258"/>
            <a:ext cx="10515600" cy="1109785"/>
          </a:xfrm>
        </p:spPr>
        <p:txBody>
          <a:bodyPr/>
          <a:lstStyle/>
          <a:p>
            <a:r>
              <a:rPr lang="en-US" dirty="0"/>
              <a:t>Response of the tracker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4A348-A35D-444C-AD7C-F724B3D1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60" y="1520275"/>
            <a:ext cx="9453963" cy="53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6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B610-8F9B-47B8-A0C6-37490B61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08" y="669496"/>
            <a:ext cx="10515600" cy="1325563"/>
          </a:xfrm>
        </p:spPr>
        <p:txBody>
          <a:bodyPr/>
          <a:lstStyle/>
          <a:p>
            <a:r>
              <a:rPr lang="en-US" dirty="0"/>
              <a:t>Absolute error of the tracker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66819-C634-4C12-ACF5-CD43352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54" y="1995059"/>
            <a:ext cx="8220049" cy="46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</TotalTime>
  <Words>549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Tw Cen MT</vt:lpstr>
      <vt:lpstr>Tw Cen MT Condensed</vt:lpstr>
      <vt:lpstr>Wingdings 3</vt:lpstr>
      <vt:lpstr>Integral</vt:lpstr>
      <vt:lpstr>Development of LQ Tracker for Inverted Pendulum </vt:lpstr>
      <vt:lpstr>Overview</vt:lpstr>
      <vt:lpstr>Objective</vt:lpstr>
      <vt:lpstr>System model of inverted pendulum and State space representation</vt:lpstr>
      <vt:lpstr>LQ tracker formulation</vt:lpstr>
      <vt:lpstr>Simulation</vt:lpstr>
      <vt:lpstr>Reference signal</vt:lpstr>
      <vt:lpstr>Response of the tracker</vt:lpstr>
      <vt:lpstr>Absolute error of the tracker</vt:lpstr>
      <vt:lpstr>Reference signal</vt:lpstr>
      <vt:lpstr>Response of the tracker</vt:lpstr>
      <vt:lpstr>Absolute error of the tracker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LQ Tracker for Inverted Pendulum </dc:title>
  <dc:creator>mrinmoy sarkar</dc:creator>
  <cp:lastModifiedBy>mrinmoy sarkar</cp:lastModifiedBy>
  <cp:revision>11</cp:revision>
  <dcterms:created xsi:type="dcterms:W3CDTF">2018-04-24T20:45:58Z</dcterms:created>
  <dcterms:modified xsi:type="dcterms:W3CDTF">2018-04-24T22:26:18Z</dcterms:modified>
</cp:coreProperties>
</file>