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" ContentType="application/vnd.visi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9.xml" ContentType="application/vnd.openxmlformats-officedocument.presentationml.notesSlide+xml"/>
  <Override PartName="/ppt/tags/tag22.xml" ContentType="application/vnd.openxmlformats-officedocument.presentationml.tags+xml"/>
  <Override PartName="/ppt/notesSlides/notesSlide10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1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2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3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4.xml" ContentType="application/vnd.openxmlformats-officedocument.presentationml.notesSlide+xml"/>
  <Override PartName="/ppt/tags/tag39.xml" ContentType="application/vnd.openxmlformats-officedocument.presentationml.tags+xml"/>
  <Override PartName="/ppt/notesSlides/notesSlide15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6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7.xml" ContentType="application/vnd.openxmlformats-officedocument.presentationml.notesSlide+xml"/>
  <Override PartName="/ppt/tags/tag48.xml" ContentType="application/vnd.openxmlformats-officedocument.presentationml.tags+xml"/>
  <Override PartName="/ppt/notesSlides/notesSlide18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9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20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21.xml" ContentType="application/vnd.openxmlformats-officedocument.presentationml.notesSlide+xml"/>
  <Override PartName="/ppt/tags/tag60.xml" ContentType="application/vnd.openxmlformats-officedocument.presentationml.tags+xml"/>
  <Override PartName="/ppt/notesSlides/notesSlide22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3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4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5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6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27.xml" ContentType="application/vnd.openxmlformats-officedocument.presentationml.notesSlide+xml"/>
  <Override PartName="/ppt/tags/tag76.xml" ContentType="application/vnd.openxmlformats-officedocument.presentationml.tags+xml"/>
  <Override PartName="/ppt/notesSlides/notesSlide28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29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30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31.xml" ContentType="application/vnd.openxmlformats-officedocument.presentationml.notesSlide+xml"/>
  <Override PartName="/ppt/tags/tag86.xml" ContentType="application/vnd.openxmlformats-officedocument.presentationml.tags+xml"/>
  <Override PartName="/ppt/notesSlides/notesSlide32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33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34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35.xml" ContentType="application/vnd.openxmlformats-officedocument.presentationml.notesSlide+xml"/>
  <Override PartName="/ppt/tags/tag98.xml" ContentType="application/vnd.openxmlformats-officedocument.presentationml.tags+xml"/>
  <Override PartName="/ppt/notesSlides/notesSlide36.xml" ContentType="application/vnd.openxmlformats-officedocument.presentationml.notesSlide+xml"/>
  <Override PartName="/ppt/tags/tag99.xml" ContentType="application/vnd.openxmlformats-officedocument.presentationml.tags+xml"/>
  <Override PartName="/ppt/notesSlides/notesSlide37.xml" ContentType="application/vnd.openxmlformats-officedocument.presentationml.notesSlide+xml"/>
  <Override PartName="/ppt/tags/tag100.xml" ContentType="application/vnd.openxmlformats-officedocument.presentationml.tags+xml"/>
  <Override PartName="/ppt/notesSlides/notesSlide38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39.xml" ContentType="application/vnd.openxmlformats-officedocument.presentationml.notesSlid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40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41.xml" ContentType="application/vnd.openxmlformats-officedocument.presentationml.notesSlid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42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43.xml" ContentType="application/vnd.openxmlformats-officedocument.presentationml.notesSlid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notesSlides/notesSlide44.xml" ContentType="application/vnd.openxmlformats-officedocument.presentationml.notesSlid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45.xml" ContentType="application/vnd.openxmlformats-officedocument.presentationml.notesSlid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46.xml" ContentType="application/vnd.openxmlformats-officedocument.presentationml.notesSlid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notesSlides/notesSlide47.xml" ContentType="application/vnd.openxmlformats-officedocument.presentationml.notesSlide+xml"/>
  <Override PartName="/ppt/tags/tag147.xml" ContentType="application/vnd.openxmlformats-officedocument.presentationml.tags+xml"/>
  <Override PartName="/ppt/notesSlides/notesSlide48.xml" ContentType="application/vnd.openxmlformats-officedocument.presentationml.notesSlide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49.xml" ContentType="application/vnd.openxmlformats-officedocument.presentationml.notesSlide+xml"/>
  <Override PartName="/ppt/tags/tag154.xml" ContentType="application/vnd.openxmlformats-officedocument.presentationml.tags+xml"/>
  <Override PartName="/ppt/notesSlides/notesSlide50.xml" ContentType="application/vnd.openxmlformats-officedocument.presentationml.notesSlide+xml"/>
  <Override PartName="/ppt/tags/tag155.xml" ContentType="application/vnd.openxmlformats-officedocument.presentationml.tags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notesSlides/notesSlide53.xml" ContentType="application/vnd.openxmlformats-officedocument.presentationml.notesSlide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notesSlides/notesSlide54.xml" ContentType="application/vnd.openxmlformats-officedocument.presentationml.notesSlide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notesSlides/notesSlide55.xml" ContentType="application/vnd.openxmlformats-officedocument.presentationml.notesSlide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notesSlides/notesSlide56.xml" ContentType="application/vnd.openxmlformats-officedocument.presentationml.notesSlide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tags/tag171.xml" ContentType="application/vnd.openxmlformats-officedocument.presentationml.tags+xml"/>
  <Override PartName="/ppt/notesSlides/notesSlide59.xml" ContentType="application/vnd.openxmlformats-officedocument.presentationml.notesSlide+xml"/>
  <Override PartName="/ppt/tags/tag172.xml" ContentType="application/vnd.openxmlformats-officedocument.presentationml.tags+xml"/>
  <Override PartName="/ppt/notesSlides/notesSlide60.xml" ContentType="application/vnd.openxmlformats-officedocument.presentationml.notesSlide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tags/tag176.xml" ContentType="application/vnd.openxmlformats-officedocument.presentationml.tags+xml"/>
  <Override PartName="/ppt/notesSlides/notesSlide63.xml" ContentType="application/vnd.openxmlformats-officedocument.presentationml.notesSlide+xml"/>
  <Override PartName="/ppt/tags/tag177.xml" ContentType="application/vnd.openxmlformats-officedocument.presentationml.tags+xml"/>
  <Override PartName="/ppt/notesSlides/notesSlide64.xml" ContentType="application/vnd.openxmlformats-officedocument.presentationml.notesSlide+xml"/>
  <Override PartName="/ppt/tags/tag178.xml" ContentType="application/vnd.openxmlformats-officedocument.presentationml.tags+xml"/>
  <Override PartName="/ppt/notesSlides/notesSlide65.xml" ContentType="application/vnd.openxmlformats-officedocument.presentationml.notesSlide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notesSlides/notesSlide66.xml" ContentType="application/vnd.openxmlformats-officedocument.presentationml.notesSlide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notesSlides/notesSlide67.xml" ContentType="application/vnd.openxmlformats-officedocument.presentationml.notesSlide+xml"/>
  <Override PartName="/ppt/tags/tag183.xml" ContentType="application/vnd.openxmlformats-officedocument.presentationml.tags+xml"/>
  <Override PartName="/ppt/notesSlides/notesSlide68.xml" ContentType="application/vnd.openxmlformats-officedocument.presentationml.notesSlide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notesSlides/notesSlide69.xml" ContentType="application/vnd.openxmlformats-officedocument.presentationml.notesSlide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notesSlides/notesSlide70.xml" ContentType="application/vnd.openxmlformats-officedocument.presentationml.notesSlide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notesSlides/notesSlide71.xml" ContentType="application/vnd.openxmlformats-officedocument.presentationml.notesSlide+xml"/>
  <Override PartName="/ppt/tags/tag199.xml" ContentType="application/vnd.openxmlformats-officedocument.presentationml.tags+xml"/>
  <Override PartName="/ppt/notesSlides/notesSlide72.xml" ContentType="application/vnd.openxmlformats-officedocument.presentationml.notesSlide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notesSlides/notesSlide73.xml" ContentType="application/vnd.openxmlformats-officedocument.presentationml.notesSlide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notesSlides/notesSlide74.xml" ContentType="application/vnd.openxmlformats-officedocument.presentationml.notesSlide+xml"/>
  <Override PartName="/ppt/tags/tag214.xml" ContentType="application/vnd.openxmlformats-officedocument.presentationml.tags+xml"/>
  <Override PartName="/ppt/notesSlides/notesSlide75.xml" ContentType="application/vnd.openxmlformats-officedocument.presentationml.notesSlide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notesSlides/notesSlide76.xml" ContentType="application/vnd.openxmlformats-officedocument.presentationml.notesSlide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notesSlides/notesSlide77.xml" ContentType="application/vnd.openxmlformats-officedocument.presentationml.notesSlide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notesSlides/notesSlide78.xml" ContentType="application/vnd.openxmlformats-officedocument.presentationml.notesSlide+xml"/>
  <Override PartName="/ppt/tags/tag226.xml" ContentType="application/vnd.openxmlformats-officedocument.presentationml.tags+xml"/>
  <Override PartName="/ppt/notesSlides/notesSlide79.xml" ContentType="application/vnd.openxmlformats-officedocument.presentationml.notesSlide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notesSlides/notesSlide80.xml" ContentType="application/vnd.openxmlformats-officedocument.presentationml.notesSlide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81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notesSlides/notesSlide82.xml" ContentType="application/vnd.openxmlformats-officedocument.presentationml.notesSlide+xml"/>
  <Override PartName="/ppt/tags/tag236.xml" ContentType="application/vnd.openxmlformats-officedocument.presentationml.tags+xml"/>
  <Override PartName="/ppt/notesSlides/notesSlide83.xml" ContentType="application/vnd.openxmlformats-officedocument.presentationml.notesSlide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notesSlides/notesSlide84.xml" ContentType="application/vnd.openxmlformats-officedocument.presentationml.notesSlide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notesSlides/notesSlide85.xml" ContentType="application/vnd.openxmlformats-officedocument.presentationml.notesSlide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notesSlides/notesSlide86.xml" ContentType="application/vnd.openxmlformats-officedocument.presentationml.notesSlide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notesSlides/notesSlide87.xml" ContentType="application/vnd.openxmlformats-officedocument.presentationml.notesSlide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notesSlides/notesSlide88.xml" ContentType="application/vnd.openxmlformats-officedocument.presentationml.notesSlide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notesSlides/notesSlide89.xml" ContentType="application/vnd.openxmlformats-officedocument.presentationml.notesSlide+xml"/>
  <Override PartName="/ppt/tags/tag250.xml" ContentType="application/vnd.openxmlformats-officedocument.presentationml.tags+xml"/>
  <Override PartName="/ppt/notesSlides/notesSlide90.xml" ContentType="application/vnd.openxmlformats-officedocument.presentationml.notesSlide+xml"/>
  <Override PartName="/ppt/tags/tag251.xml" ContentType="application/vnd.openxmlformats-officedocument.presentationml.tags+xml"/>
  <Override PartName="/ppt/notesSlides/notesSlide91.xml" ContentType="application/vnd.openxmlformats-officedocument.presentationml.notesSlide+xml"/>
  <Override PartName="/ppt/tags/tag252.xml" ContentType="application/vnd.openxmlformats-officedocument.presentationml.tags+xml"/>
  <Override PartName="/ppt/notesSlides/notesSlide92.xml" ContentType="application/vnd.openxmlformats-officedocument.presentationml.notesSlide+xml"/>
  <Override PartName="/ppt/tags/tag253.xml" ContentType="application/vnd.openxmlformats-officedocument.presentationml.tags+xml"/>
  <Override PartName="/ppt/notesSlides/notesSlide93.xml" ContentType="application/vnd.openxmlformats-officedocument.presentationml.notesSlide+xml"/>
  <Override PartName="/ppt/tags/tag254.xml" ContentType="application/vnd.openxmlformats-officedocument.presentationml.tags+xml"/>
  <Override PartName="/ppt/notesSlides/notesSlide94.xml" ContentType="application/vnd.openxmlformats-officedocument.presentationml.notesSlide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notesSlides/notesSlide95.xml" ContentType="application/vnd.openxmlformats-officedocument.presentationml.notesSlide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notesSlides/notesSlide96.xml" ContentType="application/vnd.openxmlformats-officedocument.presentationml.notesSlide+xml"/>
  <Override PartName="/ppt/tags/tag259.xml" ContentType="application/vnd.openxmlformats-officedocument.presentationml.tags+xml"/>
  <Override PartName="/ppt/notesSlides/notesSlide9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9"/>
  </p:notesMasterIdLst>
  <p:handoutMasterIdLst>
    <p:handoutMasterId r:id="rId100"/>
  </p:handoutMasterIdLst>
  <p:sldIdLst>
    <p:sldId id="386" r:id="rId2"/>
    <p:sldId id="814" r:id="rId3"/>
    <p:sldId id="920" r:id="rId4"/>
    <p:sldId id="815" r:id="rId5"/>
    <p:sldId id="816" r:id="rId6"/>
    <p:sldId id="817" r:id="rId7"/>
    <p:sldId id="921" r:id="rId8"/>
    <p:sldId id="818" r:id="rId9"/>
    <p:sldId id="819" r:id="rId10"/>
    <p:sldId id="922" r:id="rId11"/>
    <p:sldId id="820" r:id="rId12"/>
    <p:sldId id="822" r:id="rId13"/>
    <p:sldId id="827" r:id="rId14"/>
    <p:sldId id="828" r:id="rId15"/>
    <p:sldId id="923" r:id="rId16"/>
    <p:sldId id="829" r:id="rId17"/>
    <p:sldId id="831" r:id="rId18"/>
    <p:sldId id="924" r:id="rId19"/>
    <p:sldId id="832" r:id="rId20"/>
    <p:sldId id="833" r:id="rId21"/>
    <p:sldId id="862" r:id="rId22"/>
    <p:sldId id="925" r:id="rId23"/>
    <p:sldId id="864" r:id="rId24"/>
    <p:sldId id="865" r:id="rId25"/>
    <p:sldId id="866" r:id="rId26"/>
    <p:sldId id="867" r:id="rId27"/>
    <p:sldId id="869" r:id="rId28"/>
    <p:sldId id="926" r:id="rId29"/>
    <p:sldId id="871" r:id="rId30"/>
    <p:sldId id="872" r:id="rId31"/>
    <p:sldId id="1018" r:id="rId32"/>
    <p:sldId id="927" r:id="rId33"/>
    <p:sldId id="873" r:id="rId34"/>
    <p:sldId id="874" r:id="rId35"/>
    <p:sldId id="914" r:id="rId36"/>
    <p:sldId id="875" r:id="rId37"/>
    <p:sldId id="915" r:id="rId38"/>
    <p:sldId id="928" r:id="rId39"/>
    <p:sldId id="882" r:id="rId40"/>
    <p:sldId id="883" r:id="rId41"/>
    <p:sldId id="884" r:id="rId42"/>
    <p:sldId id="887" r:id="rId43"/>
    <p:sldId id="913" r:id="rId44"/>
    <p:sldId id="890" r:id="rId45"/>
    <p:sldId id="894" r:id="rId46"/>
    <p:sldId id="895" r:id="rId47"/>
    <p:sldId id="1019" r:id="rId48"/>
    <p:sldId id="990" r:id="rId49"/>
    <p:sldId id="992" r:id="rId50"/>
    <p:sldId id="929" r:id="rId51"/>
    <p:sldId id="916" r:id="rId52"/>
    <p:sldId id="993" r:id="rId53"/>
    <p:sldId id="994" r:id="rId54"/>
    <p:sldId id="995" r:id="rId55"/>
    <p:sldId id="996" r:id="rId56"/>
    <p:sldId id="1011" r:id="rId57"/>
    <p:sldId id="1012" r:id="rId58"/>
    <p:sldId id="1013" r:id="rId59"/>
    <p:sldId id="930" r:id="rId60"/>
    <p:sldId id="1014" r:id="rId61"/>
    <p:sldId id="1015" r:id="rId62"/>
    <p:sldId id="1016" r:id="rId63"/>
    <p:sldId id="1017" r:id="rId64"/>
    <p:sldId id="931" r:id="rId65"/>
    <p:sldId id="898" r:id="rId66"/>
    <p:sldId id="899" r:id="rId67"/>
    <p:sldId id="900" r:id="rId68"/>
    <p:sldId id="901" r:id="rId69"/>
    <p:sldId id="902" r:id="rId70"/>
    <p:sldId id="903" r:id="rId71"/>
    <p:sldId id="906" r:id="rId72"/>
    <p:sldId id="910" r:id="rId73"/>
    <p:sldId id="917" r:id="rId74"/>
    <p:sldId id="918" r:id="rId75"/>
    <p:sldId id="966" r:id="rId76"/>
    <p:sldId id="964" r:id="rId77"/>
    <p:sldId id="967" r:id="rId78"/>
    <p:sldId id="968" r:id="rId79"/>
    <p:sldId id="969" r:id="rId80"/>
    <p:sldId id="970" r:id="rId81"/>
    <p:sldId id="971" r:id="rId82"/>
    <p:sldId id="972" r:id="rId83"/>
    <p:sldId id="973" r:id="rId84"/>
    <p:sldId id="997" r:id="rId85"/>
    <p:sldId id="998" r:id="rId86"/>
    <p:sldId id="999" r:id="rId87"/>
    <p:sldId id="1000" r:id="rId88"/>
    <p:sldId id="1001" r:id="rId89"/>
    <p:sldId id="1002" r:id="rId90"/>
    <p:sldId id="1004" r:id="rId91"/>
    <p:sldId id="1005" r:id="rId92"/>
    <p:sldId id="1006" r:id="rId93"/>
    <p:sldId id="1007" r:id="rId94"/>
    <p:sldId id="1008" r:id="rId95"/>
    <p:sldId id="1009" r:id="rId96"/>
    <p:sldId id="1010" r:id="rId97"/>
    <p:sldId id="757" r:id="rId9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87" autoAdjust="0"/>
    <p:restoredTop sz="90877" autoAdjust="0"/>
  </p:normalViewPr>
  <p:slideViewPr>
    <p:cSldViewPr>
      <p:cViewPr varScale="1">
        <p:scale>
          <a:sx n="80" d="100"/>
          <a:sy n="80" d="100"/>
        </p:scale>
        <p:origin x="53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2062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58DC7-2DB0-F743-B206-666BD2CB356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42F05-5C92-47AA-88A6-D7DDA942C8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6087D-1D29-4623-A7A8-9DEAB60D9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36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06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11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55F05F-36A8-493F-8B3B-BD855B82DF9D}" type="slidenum">
              <a:rPr lang="en-US"/>
              <a:pPr/>
              <a:t>11</a:t>
            </a:fld>
            <a:endParaRPr lang="en-US"/>
          </a:p>
        </p:txBody>
      </p:sp>
      <p:sp>
        <p:nvSpPr>
          <p:cNvPr id="108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309049-1DEB-49EB-9F90-7A34131FF28D}" type="slidenum">
              <a:rPr lang="en-US"/>
              <a:pPr/>
              <a:t>12</a:t>
            </a:fld>
            <a:endParaRPr lang="en-US"/>
          </a:p>
        </p:txBody>
      </p:sp>
      <p:sp>
        <p:nvSpPr>
          <p:cNvPr id="108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265F38-B71E-4901-9737-27A6123E2F74}" type="slidenum">
              <a:rPr lang="en-US"/>
              <a:pPr/>
              <a:t>13</a:t>
            </a:fld>
            <a:endParaRPr lang="en-US"/>
          </a:p>
        </p:txBody>
      </p:sp>
      <p:sp>
        <p:nvSpPr>
          <p:cNvPr id="108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79B89C-3EE3-48D7-AF0B-13CE0D931477}" type="slidenum">
              <a:rPr lang="en-US"/>
              <a:pPr/>
              <a:t>14</a:t>
            </a:fld>
            <a:endParaRPr lang="en-US"/>
          </a:p>
        </p:txBody>
      </p:sp>
      <p:sp>
        <p:nvSpPr>
          <p:cNvPr id="108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17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B9D0C8-A7AE-440B-A8FE-D8200FFEF26E}" type="slidenum">
              <a:rPr lang="en-US"/>
              <a:pPr/>
              <a:t>16</a:t>
            </a:fld>
            <a:endParaRPr lang="en-US"/>
          </a:p>
        </p:txBody>
      </p:sp>
      <p:sp>
        <p:nvSpPr>
          <p:cNvPr id="108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693B69-BB14-4557-93B9-5AA91CDD7E46}" type="slidenum">
              <a:rPr lang="en-US"/>
              <a:pPr/>
              <a:t>17</a:t>
            </a:fld>
            <a:endParaRPr lang="en-US"/>
          </a:p>
        </p:txBody>
      </p:sp>
      <p:sp>
        <p:nvSpPr>
          <p:cNvPr id="108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876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CDB552-9272-40F2-845C-204B1D69DBDB}" type="slidenum">
              <a:rPr lang="en-US"/>
              <a:pPr/>
              <a:t>19</a:t>
            </a:fld>
            <a:endParaRPr lang="en-US"/>
          </a:p>
        </p:txBody>
      </p:sp>
      <p:sp>
        <p:nvSpPr>
          <p:cNvPr id="109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36CAEC-6C48-467D-8130-0D7E6E08AB74}" type="slidenum">
              <a:rPr lang="en-US"/>
              <a:pPr/>
              <a:t>20</a:t>
            </a:fld>
            <a:endParaRPr lang="en-US"/>
          </a:p>
        </p:txBody>
      </p:sp>
      <p:sp>
        <p:nvSpPr>
          <p:cNvPr id="109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1820B-11B3-4E47-8DA8-EF0BB49D8E6A}" type="slidenum">
              <a:rPr lang="en-US"/>
              <a:pPr/>
              <a:t>21</a:t>
            </a:fld>
            <a:endParaRPr lang="en-US"/>
          </a:p>
        </p:txBody>
      </p:sp>
      <p:sp>
        <p:nvSpPr>
          <p:cNvPr id="109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93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CAEE0A-4F0B-400F-AFAD-6EE6551C831C}" type="slidenum">
              <a:rPr lang="en-US"/>
              <a:pPr/>
              <a:t>23</a:t>
            </a:fld>
            <a:endParaRPr lang="en-US"/>
          </a:p>
        </p:txBody>
      </p:sp>
      <p:sp>
        <p:nvSpPr>
          <p:cNvPr id="109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4BC2D3-AE92-470A-B224-D9B0745FC321}" type="slidenum">
              <a:rPr lang="en-US"/>
              <a:pPr/>
              <a:t>24</a:t>
            </a:fld>
            <a:endParaRPr lang="en-US"/>
          </a:p>
        </p:txBody>
      </p:sp>
      <p:sp>
        <p:nvSpPr>
          <p:cNvPr id="109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2935A8-F182-4E26-8D3B-7F190794F632}" type="slidenum">
              <a:rPr lang="en-US"/>
              <a:pPr/>
              <a:t>25</a:t>
            </a:fld>
            <a:endParaRPr lang="en-US"/>
          </a:p>
        </p:txBody>
      </p:sp>
      <p:sp>
        <p:nvSpPr>
          <p:cNvPr id="109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231006-6D2A-46D4-BA92-746C02BFFFAE}" type="slidenum">
              <a:rPr lang="en-US"/>
              <a:pPr/>
              <a:t>26</a:t>
            </a:fld>
            <a:endParaRPr lang="en-US"/>
          </a:p>
        </p:txBody>
      </p:sp>
      <p:sp>
        <p:nvSpPr>
          <p:cNvPr id="109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26F94-2E4A-459B-BD4E-E2B26FDEE0AB}" type="slidenum">
              <a:rPr lang="en-US"/>
              <a:pPr/>
              <a:t>27</a:t>
            </a:fld>
            <a:endParaRPr lang="en-US"/>
          </a:p>
        </p:txBody>
      </p:sp>
      <p:sp>
        <p:nvSpPr>
          <p:cNvPr id="109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596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5C1854-E766-44CA-9083-E98D277D3E9A}" type="slidenum">
              <a:rPr lang="en-US"/>
              <a:pPr/>
              <a:t>29</a:t>
            </a:fld>
            <a:endParaRPr lang="en-US"/>
          </a:p>
        </p:txBody>
      </p:sp>
      <p:sp>
        <p:nvSpPr>
          <p:cNvPr id="109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744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79D7CD-E42A-4D59-B663-08F5640C19AE}" type="slidenum">
              <a:rPr lang="en-US"/>
              <a:pPr/>
              <a:t>30</a:t>
            </a:fld>
            <a:endParaRPr lang="en-US"/>
          </a:p>
        </p:txBody>
      </p:sp>
      <p:sp>
        <p:nvSpPr>
          <p:cNvPr id="110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79D7CD-E42A-4D59-B663-08F5640C19AE}" type="slidenum">
              <a:rPr lang="en-US"/>
              <a:pPr/>
              <a:t>31</a:t>
            </a:fld>
            <a:endParaRPr lang="en-US"/>
          </a:p>
        </p:txBody>
      </p:sp>
      <p:sp>
        <p:nvSpPr>
          <p:cNvPr id="110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863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460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7647D4-F49E-4E01-A75A-BDD43C5D64E5}" type="slidenum">
              <a:rPr lang="en-US"/>
              <a:pPr/>
              <a:t>33</a:t>
            </a:fld>
            <a:endParaRPr lang="en-US"/>
          </a:p>
        </p:txBody>
      </p:sp>
      <p:sp>
        <p:nvSpPr>
          <p:cNvPr id="110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70A421-FDA6-4107-84F0-56F52739A675}" type="slidenum">
              <a:rPr lang="en-US"/>
              <a:pPr/>
              <a:t>34</a:t>
            </a:fld>
            <a:endParaRPr lang="en-US"/>
          </a:p>
        </p:txBody>
      </p:sp>
      <p:sp>
        <p:nvSpPr>
          <p:cNvPr id="110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70A421-FDA6-4107-84F0-56F52739A675}" type="slidenum">
              <a:rPr lang="en-US"/>
              <a:pPr/>
              <a:t>35</a:t>
            </a:fld>
            <a:endParaRPr lang="en-US"/>
          </a:p>
        </p:txBody>
      </p:sp>
      <p:sp>
        <p:nvSpPr>
          <p:cNvPr id="110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517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461A3-E3FE-4585-8FDC-C29E6BC44D89}" type="slidenum">
              <a:rPr lang="en-US"/>
              <a:pPr/>
              <a:t>36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461A3-E3FE-4585-8FDC-C29E6BC44D89}" type="slidenum">
              <a:rPr lang="en-US"/>
              <a:pPr/>
              <a:t>37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25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89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990410-379E-485A-B746-B1738B1FAA5A}" type="slidenum">
              <a:rPr lang="en-US"/>
              <a:pPr/>
              <a:t>39</a:t>
            </a:fld>
            <a:endParaRPr lang="en-US"/>
          </a:p>
        </p:txBody>
      </p:sp>
      <p:sp>
        <p:nvSpPr>
          <p:cNvPr id="110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8E45E-7509-41D4-A527-1E19CBA323BC}" type="slidenum">
              <a:rPr lang="en-US"/>
              <a:pPr/>
              <a:t>4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818B3A-CAEB-4752-A358-C0BEA022CF69}" type="slidenum">
              <a:rPr lang="en-US"/>
              <a:pPr/>
              <a:t>40</a:t>
            </a:fld>
            <a:endParaRPr lang="en-US"/>
          </a:p>
        </p:txBody>
      </p:sp>
      <p:sp>
        <p:nvSpPr>
          <p:cNvPr id="110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A86D0B-AF34-4D53-861E-7E78DC8137CF}" type="slidenum">
              <a:rPr lang="en-US"/>
              <a:pPr/>
              <a:t>41</a:t>
            </a:fld>
            <a:endParaRPr lang="en-US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ED4DD8-D6FD-4DCF-BA5D-E735299DC7C5}" type="slidenum">
              <a:rPr lang="en-US"/>
              <a:pPr/>
              <a:t>42</a:t>
            </a:fld>
            <a:endParaRPr lang="en-US"/>
          </a:p>
        </p:txBody>
      </p:sp>
      <p:sp>
        <p:nvSpPr>
          <p:cNvPr id="116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C52231-7235-49BB-A972-8DC89CD476F7}" type="slidenum">
              <a:rPr lang="en-US"/>
              <a:pPr/>
              <a:t>43</a:t>
            </a:fld>
            <a:endParaRPr lang="en-US"/>
          </a:p>
        </p:txBody>
      </p:sp>
      <p:sp>
        <p:nvSpPr>
          <p:cNvPr id="116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513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2CEFCF-9927-498F-BF9C-06491275FEB8}" type="slidenum">
              <a:rPr lang="en-US"/>
              <a:pPr/>
              <a:t>44</a:t>
            </a:fld>
            <a:endParaRPr lang="en-US"/>
          </a:p>
        </p:txBody>
      </p:sp>
      <p:sp>
        <p:nvSpPr>
          <p:cNvPr id="116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2B6035-2815-429E-996F-7F771C5247D7}" type="slidenum">
              <a:rPr lang="en-US"/>
              <a:pPr/>
              <a:t>45</a:t>
            </a:fld>
            <a:endParaRPr lang="en-US"/>
          </a:p>
        </p:txBody>
      </p:sp>
      <p:sp>
        <p:nvSpPr>
          <p:cNvPr id="111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83A673-15E4-43FD-9820-18EED3E60DF9}" type="slidenum">
              <a:rPr lang="en-US"/>
              <a:pPr/>
              <a:t>46</a:t>
            </a:fld>
            <a:endParaRPr lang="en-US"/>
          </a:p>
        </p:txBody>
      </p:sp>
      <p:sp>
        <p:nvSpPr>
          <p:cNvPr id="111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83A673-15E4-43FD-9820-18EED3E60DF9}" type="slidenum">
              <a:rPr lang="en-US"/>
              <a:pPr/>
              <a:t>47</a:t>
            </a:fld>
            <a:endParaRPr lang="en-US"/>
          </a:p>
        </p:txBody>
      </p:sp>
      <p:sp>
        <p:nvSpPr>
          <p:cNvPr id="111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150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461A3-E3FE-4585-8FDC-C29E6BC44D89}" type="slidenum">
              <a:rPr lang="en-US"/>
              <a:pPr/>
              <a:t>48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5866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C52231-7235-49BB-A972-8DC89CD476F7}" type="slidenum">
              <a:rPr lang="en-US"/>
              <a:pPr/>
              <a:t>49</a:t>
            </a:fld>
            <a:endParaRPr lang="en-US"/>
          </a:p>
        </p:txBody>
      </p:sp>
      <p:sp>
        <p:nvSpPr>
          <p:cNvPr id="116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34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81D1F9-1FC3-46FB-9867-1CD1BC8C10A3}" type="slidenum">
              <a:rPr lang="en-US"/>
              <a:pPr/>
              <a:t>5</a:t>
            </a:fld>
            <a:endParaRPr lang="en-US"/>
          </a:p>
        </p:txBody>
      </p:sp>
      <p:sp>
        <p:nvSpPr>
          <p:cNvPr id="107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9522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461A3-E3FE-4585-8FDC-C29E6BC44D89}" type="slidenum">
              <a:rPr lang="en-US"/>
              <a:pPr/>
              <a:t>51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4104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461A3-E3FE-4585-8FDC-C29E6BC44D89}" type="slidenum">
              <a:rPr lang="en-US"/>
              <a:pPr/>
              <a:t>52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1834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461A3-E3FE-4585-8FDC-C29E6BC44D89}" type="slidenum">
              <a:rPr lang="en-US"/>
              <a:pPr/>
              <a:t>53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1646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461A3-E3FE-4585-8FDC-C29E6BC44D89}" type="slidenum">
              <a:rPr lang="en-US"/>
              <a:pPr/>
              <a:t>54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6913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461A3-E3FE-4585-8FDC-C29E6BC44D89}" type="slidenum">
              <a:rPr lang="en-US"/>
              <a:pPr/>
              <a:t>55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2670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461A3-E3FE-4585-8FDC-C29E6BC44D89}" type="slidenum">
              <a:rPr lang="en-US"/>
              <a:pPr/>
              <a:t>56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9427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461A3-E3FE-4585-8FDC-C29E6BC44D89}" type="slidenum">
              <a:rPr lang="en-US"/>
              <a:pPr/>
              <a:t>57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1493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461A3-E3FE-4585-8FDC-C29E6BC44D89}" type="slidenum">
              <a:rPr lang="en-US"/>
              <a:pPr/>
              <a:t>58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7742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45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6D4312-8977-4F80-AA52-ABB01A077599}" type="slidenum">
              <a:rPr lang="en-US"/>
              <a:pPr/>
              <a:t>6</a:t>
            </a:fld>
            <a:endParaRPr lang="en-US"/>
          </a:p>
        </p:txBody>
      </p:sp>
      <p:sp>
        <p:nvSpPr>
          <p:cNvPr id="108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461A3-E3FE-4585-8FDC-C29E6BC44D89}" type="slidenum">
              <a:rPr lang="en-US"/>
              <a:pPr/>
              <a:t>60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08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461A3-E3FE-4585-8FDC-C29E6BC44D89}" type="slidenum">
              <a:rPr lang="en-US"/>
              <a:pPr/>
              <a:t>61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7999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461A3-E3FE-4585-8FDC-C29E6BC44D89}" type="slidenum">
              <a:rPr lang="en-US"/>
              <a:pPr/>
              <a:t>62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6022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461A3-E3FE-4585-8FDC-C29E6BC44D89}" type="slidenum">
              <a:rPr lang="en-US"/>
              <a:pPr/>
              <a:t>63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901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9388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E45660-5D1A-41E8-80AC-2EC751F426AC}" type="slidenum">
              <a:rPr lang="en-US"/>
              <a:pPr/>
              <a:t>65</a:t>
            </a:fld>
            <a:endParaRPr lang="en-US"/>
          </a:p>
        </p:txBody>
      </p:sp>
      <p:sp>
        <p:nvSpPr>
          <p:cNvPr id="113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8D95AF-4C32-4A22-A632-E6C6BB834A4F}" type="slidenum">
              <a:rPr lang="en-US"/>
              <a:pPr/>
              <a:t>66</a:t>
            </a:fld>
            <a:endParaRPr lang="en-US"/>
          </a:p>
        </p:txBody>
      </p:sp>
      <p:sp>
        <p:nvSpPr>
          <p:cNvPr id="122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202B60-314C-45E6-97D3-A6CB3B568149}" type="slidenum">
              <a:rPr lang="en-US"/>
              <a:pPr/>
              <a:t>67</a:t>
            </a:fld>
            <a:endParaRPr lang="en-US"/>
          </a:p>
        </p:txBody>
      </p:sp>
      <p:sp>
        <p:nvSpPr>
          <p:cNvPr id="122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C5CF6E-7985-4E77-ADCF-CC1AA81B0575}" type="slidenum">
              <a:rPr lang="en-US"/>
              <a:pPr/>
              <a:t>68</a:t>
            </a:fld>
            <a:endParaRPr lang="en-US"/>
          </a:p>
        </p:txBody>
      </p:sp>
      <p:sp>
        <p:nvSpPr>
          <p:cNvPr id="113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5E9D45-AC74-4F21-9477-A73258DD0C8C}" type="slidenum">
              <a:rPr lang="en-US"/>
              <a:pPr/>
              <a:t>69</a:t>
            </a:fld>
            <a:endParaRPr lang="en-US"/>
          </a:p>
        </p:txBody>
      </p:sp>
      <p:sp>
        <p:nvSpPr>
          <p:cNvPr id="113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3192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CCE3BF-60F4-4D61-A0B9-384FF23D4EEE}" type="slidenum">
              <a:rPr lang="en-US"/>
              <a:pPr/>
              <a:t>70</a:t>
            </a:fld>
            <a:endParaRPr lang="en-US"/>
          </a:p>
        </p:txBody>
      </p:sp>
      <p:sp>
        <p:nvSpPr>
          <p:cNvPr id="117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FD24BE-F70C-4608-A06C-62E4D57576ED}" type="slidenum">
              <a:rPr lang="en-US"/>
              <a:pPr/>
              <a:t>71</a:t>
            </a:fld>
            <a:endParaRPr lang="en-US"/>
          </a:p>
        </p:txBody>
      </p:sp>
      <p:sp>
        <p:nvSpPr>
          <p:cNvPr id="118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4699FA-3EE0-442A-8437-55D73247B2B6}" type="slidenum">
              <a:rPr lang="en-US"/>
              <a:pPr/>
              <a:t>72</a:t>
            </a:fld>
            <a:endParaRPr lang="en-US"/>
          </a:p>
        </p:txBody>
      </p:sp>
      <p:sp>
        <p:nvSpPr>
          <p:cNvPr id="118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4699FA-3EE0-442A-8437-55D73247B2B6}" type="slidenum">
              <a:rPr lang="en-US"/>
              <a:pPr/>
              <a:t>73</a:t>
            </a:fld>
            <a:endParaRPr lang="en-US"/>
          </a:p>
        </p:txBody>
      </p:sp>
      <p:sp>
        <p:nvSpPr>
          <p:cNvPr id="118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7129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4699FA-3EE0-442A-8437-55D73247B2B6}" type="slidenum">
              <a:rPr lang="en-US"/>
              <a:pPr/>
              <a:t>74</a:t>
            </a:fld>
            <a:endParaRPr lang="en-US"/>
          </a:p>
        </p:txBody>
      </p:sp>
      <p:sp>
        <p:nvSpPr>
          <p:cNvPr id="118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9228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6502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8E45E-7509-41D4-A527-1E19CBA323BC}" type="slidenum">
              <a:rPr lang="en-US"/>
              <a:pPr/>
              <a:t>76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8E45E-7509-41D4-A527-1E19CBA323BC}" type="slidenum">
              <a:rPr lang="en-US"/>
              <a:pPr/>
              <a:t>77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8E45E-7509-41D4-A527-1E19CBA323BC}" type="slidenum">
              <a:rPr lang="en-US"/>
              <a:pPr/>
              <a:t>78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65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7D844-8467-4118-A647-F5CB2BAE7A77}" type="slidenum">
              <a:rPr lang="en-US"/>
              <a:pPr/>
              <a:t>8</a:t>
            </a:fld>
            <a:endParaRPr lang="en-US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8E45E-7509-41D4-A527-1E19CBA323BC}" type="slidenum">
              <a:rPr lang="en-US"/>
              <a:pPr/>
              <a:t>80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8E45E-7509-41D4-A527-1E19CBA323BC}" type="slidenum">
              <a:rPr lang="en-US"/>
              <a:pPr/>
              <a:t>81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8E45E-7509-41D4-A527-1E19CBA323BC}" type="slidenum">
              <a:rPr lang="en-US"/>
              <a:pPr/>
              <a:t>82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8E45E-7509-41D4-A527-1E19CBA323BC}" type="slidenum">
              <a:rPr lang="en-US"/>
              <a:pPr/>
              <a:t>83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8E45E-7509-41D4-A527-1E19CBA323BC}" type="slidenum">
              <a:rPr lang="en-US"/>
              <a:pPr/>
              <a:t>84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9233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8E45E-7509-41D4-A527-1E19CBA323BC}" type="slidenum">
              <a:rPr lang="en-US"/>
              <a:pPr/>
              <a:t>85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0126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8E45E-7509-41D4-A527-1E19CBA323BC}" type="slidenum">
              <a:rPr lang="en-US"/>
              <a:pPr/>
              <a:t>86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8936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8E45E-7509-41D4-A527-1E19CBA323BC}" type="slidenum">
              <a:rPr lang="en-US"/>
              <a:pPr/>
              <a:t>87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8763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8E45E-7509-41D4-A527-1E19CBA323BC}" type="slidenum">
              <a:rPr lang="en-US"/>
              <a:pPr/>
              <a:t>88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467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8E45E-7509-41D4-A527-1E19CBA323BC}" type="slidenum">
              <a:rPr lang="en-US"/>
              <a:pPr/>
              <a:t>89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85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BC8C2B-079B-4CA4-B588-26F772BF6F31}" type="slidenum">
              <a:rPr lang="en-US"/>
              <a:pPr/>
              <a:t>9</a:t>
            </a:fld>
            <a:endParaRPr lang="en-US"/>
          </a:p>
        </p:txBody>
      </p:sp>
      <p:sp>
        <p:nvSpPr>
          <p:cNvPr id="108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7883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8E45E-7509-41D4-A527-1E19CBA323BC}" type="slidenum">
              <a:rPr lang="en-US"/>
              <a:pPr/>
              <a:t>91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7815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8E45E-7509-41D4-A527-1E19CBA323BC}" type="slidenum">
              <a:rPr lang="en-US"/>
              <a:pPr/>
              <a:t>92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6987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8E45E-7509-41D4-A527-1E19CBA323BC}" type="slidenum">
              <a:rPr lang="en-US"/>
              <a:pPr/>
              <a:t>93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3851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8E45E-7509-41D4-A527-1E19CBA323BC}" type="slidenum">
              <a:rPr lang="en-US"/>
              <a:pPr/>
              <a:t>94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2385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8E45E-7509-41D4-A527-1E19CBA323BC}" type="slidenum">
              <a:rPr lang="en-US"/>
              <a:pPr/>
              <a:t>95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0179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8E45E-7509-41D4-A527-1E19CBA323BC}" type="slidenum">
              <a:rPr lang="en-US"/>
              <a:pPr/>
              <a:t>96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0755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316B91-6EC7-44FA-904A-DEB4C956EB6A}" type="slidenum">
              <a:rPr lang="en-US" sz="1200">
                <a:latin typeface="Times New Roman" pitchFamily="18" charset="0"/>
              </a:rPr>
              <a:pPr eaLnBrk="1" hangingPunct="1"/>
              <a:t>97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33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8B95755-7905-5D42-BBB8-DA95748EB582}"/>
              </a:ext>
            </a:extLst>
          </p:cNvPr>
          <p:cNvSpPr/>
          <p:nvPr userDrawn="1"/>
        </p:nvSpPr>
        <p:spPr>
          <a:xfrm>
            <a:off x="154744" y="126608"/>
            <a:ext cx="8820443" cy="6594867"/>
          </a:xfrm>
          <a:prstGeom prst="roundRect">
            <a:avLst/>
          </a:prstGeom>
          <a:solidFill>
            <a:srgbClr val="EEA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7609159-D48E-F349-B256-DB7D17048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81686"/>
            <a:ext cx="7886700" cy="49952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7B5FEFB-3CBA-0746-B65C-AC24D8B7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CCF0AD-1768-4647-8DA0-B0101BAFB7A9}"/>
              </a:ext>
            </a:extLst>
          </p:cNvPr>
          <p:cNvSpPr/>
          <p:nvPr userDrawn="1"/>
        </p:nvSpPr>
        <p:spPr>
          <a:xfrm>
            <a:off x="166255" y="6356354"/>
            <a:ext cx="8811489" cy="337610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943E0AD-46FE-A640-B37A-D239E4671D92}"/>
              </a:ext>
            </a:extLst>
          </p:cNvPr>
          <p:cNvSpPr/>
          <p:nvPr userDrawn="1"/>
        </p:nvSpPr>
        <p:spPr>
          <a:xfrm>
            <a:off x="166255" y="148248"/>
            <a:ext cx="8811490" cy="689952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8E6EF9-CBB8-E14A-8F32-0E138FE95B27}"/>
              </a:ext>
            </a:extLst>
          </p:cNvPr>
          <p:cNvSpPr txBox="1"/>
          <p:nvPr userDrawn="1"/>
        </p:nvSpPr>
        <p:spPr>
          <a:xfrm>
            <a:off x="209550" y="6369051"/>
            <a:ext cx="40576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Digital Design &amp; Computer Architecture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1939DC-A761-BD4C-807B-E9FC1AA47780}"/>
              </a:ext>
            </a:extLst>
          </p:cNvPr>
          <p:cNvSpPr txBox="1"/>
          <p:nvPr userDrawn="1"/>
        </p:nvSpPr>
        <p:spPr>
          <a:xfrm>
            <a:off x="3886200" y="6369050"/>
            <a:ext cx="46291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Sequential Logic Design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F1584291-27DC-4970-8CD4-F3A97E2A7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6.wmf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3" Type="http://schemas.openxmlformats.org/officeDocument/2006/relationships/tags" Target="../tags/tag2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8.wmf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oleObject" Target="../embeddings/oleObject6.bin"/><Relationship Id="rId5" Type="http://schemas.openxmlformats.org/officeDocument/2006/relationships/tags" Target="../tags/tag30.xml"/><Relationship Id="rId10" Type="http://schemas.openxmlformats.org/officeDocument/2006/relationships/image" Target="../media/image7.emf"/><Relationship Id="rId4" Type="http://schemas.openxmlformats.org/officeDocument/2006/relationships/tags" Target="../tags/tag29.xml"/><Relationship Id="rId9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tags" Target="../tags/tag34.xml"/><Relationship Id="rId7" Type="http://schemas.openxmlformats.org/officeDocument/2006/relationships/notesSlide" Target="../notesSlides/notesSlide13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0.wmf"/><Relationship Id="rId5" Type="http://schemas.openxmlformats.org/officeDocument/2006/relationships/tags" Target="../tags/tag36.xml"/><Relationship Id="rId10" Type="http://schemas.openxmlformats.org/officeDocument/2006/relationships/oleObject" Target="../embeddings/oleObject8.bin"/><Relationship Id="rId4" Type="http://schemas.openxmlformats.org/officeDocument/2006/relationships/tags" Target="../tags/tag35.xml"/><Relationship Id="rId9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tags" Target="../tags/tag42.xml"/><Relationship Id="rId7" Type="http://schemas.openxmlformats.org/officeDocument/2006/relationships/oleObject" Target="../embeddings/oleObject10.bin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tags" Target="../tags/tag46.xml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5.wmf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notesSlide" Target="../notesSlides/notesSlide17.xml"/><Relationship Id="rId11" Type="http://schemas.openxmlformats.org/officeDocument/2006/relationships/oleObject" Target="../embeddings/oleObject13.bin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4.wmf"/><Relationship Id="rId4" Type="http://schemas.openxmlformats.org/officeDocument/2006/relationships/tags" Target="../tags/tag47.xml"/><Relationship Id="rId9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tags" Target="../tags/tag51.xml"/><Relationship Id="rId7" Type="http://schemas.openxmlformats.org/officeDocument/2006/relationships/image" Target="../media/image16.emf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oleObject" Target="../embeddings/oleObject14.bin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tags" Target="../tags/tag54.xml"/><Relationship Id="rId7" Type="http://schemas.openxmlformats.org/officeDocument/2006/relationships/oleObject" Target="../embeddings/oleObject16.bin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0.bin"/><Relationship Id="rId3" Type="http://schemas.openxmlformats.org/officeDocument/2006/relationships/tags" Target="../tags/tag58.xml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0.wmf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notesSlide" Target="../notesSlides/notesSlide21.xml"/><Relationship Id="rId11" Type="http://schemas.openxmlformats.org/officeDocument/2006/relationships/oleObject" Target="../embeddings/oleObject19.bin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4.wmf"/><Relationship Id="rId4" Type="http://schemas.openxmlformats.org/officeDocument/2006/relationships/tags" Target="../tags/tag59.xml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tags" Target="../tags/tag63.xml"/><Relationship Id="rId7" Type="http://schemas.openxmlformats.org/officeDocument/2006/relationships/image" Target="../media/image22.emf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oleObject" Target="../embeddings/Microsoft_Visio_2003-2010_Drawing.vsd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7" Type="http://schemas.openxmlformats.org/officeDocument/2006/relationships/image" Target="../media/image24.emf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oleObject" Target="../embeddings/oleObject22.bin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7" Type="http://schemas.openxmlformats.org/officeDocument/2006/relationships/image" Target="../media/image25.wmf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oleObject" Target="../embeddings/oleObject23.bin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7" Type="http://schemas.openxmlformats.org/officeDocument/2006/relationships/image" Target="../media/image26.wmf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oleObject" Target="../embeddings/oleObject24.bin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7" Type="http://schemas.openxmlformats.org/officeDocument/2006/relationships/image" Target="../media/image27.wmf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oleObject" Target="../embeddings/oleObject25.bin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30.emf"/><Relationship Id="rId3" Type="http://schemas.openxmlformats.org/officeDocument/2006/relationships/tags" Target="../tags/tag79.xml"/><Relationship Id="rId7" Type="http://schemas.openxmlformats.org/officeDocument/2006/relationships/notesSlide" Target="../notesSlides/notesSlide29.xml"/><Relationship Id="rId12" Type="http://schemas.openxmlformats.org/officeDocument/2006/relationships/oleObject" Target="../embeddings/oleObject28.bin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9.wmf"/><Relationship Id="rId5" Type="http://schemas.openxmlformats.org/officeDocument/2006/relationships/tags" Target="../tags/tag81.xml"/><Relationship Id="rId10" Type="http://schemas.openxmlformats.org/officeDocument/2006/relationships/oleObject" Target="../embeddings/oleObject27.bin"/><Relationship Id="rId4" Type="http://schemas.openxmlformats.org/officeDocument/2006/relationships/tags" Target="../tags/tag80.xml"/><Relationship Id="rId9" Type="http://schemas.openxmlformats.org/officeDocument/2006/relationships/image" Target="../media/image2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4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4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33.wmf"/><Relationship Id="rId3" Type="http://schemas.openxmlformats.org/officeDocument/2006/relationships/tags" Target="../tags/tag89.xml"/><Relationship Id="rId7" Type="http://schemas.openxmlformats.org/officeDocument/2006/relationships/notesSlide" Target="../notesSlides/notesSlide33.xml"/><Relationship Id="rId12" Type="http://schemas.openxmlformats.org/officeDocument/2006/relationships/oleObject" Target="../embeddings/oleObject31.bin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2.wmf"/><Relationship Id="rId5" Type="http://schemas.openxmlformats.org/officeDocument/2006/relationships/tags" Target="../tags/tag91.xml"/><Relationship Id="rId10" Type="http://schemas.openxmlformats.org/officeDocument/2006/relationships/oleObject" Target="../embeddings/oleObject30.bin"/><Relationship Id="rId4" Type="http://schemas.openxmlformats.org/officeDocument/2006/relationships/tags" Target="../tags/tag90.xml"/><Relationship Id="rId9" Type="http://schemas.openxmlformats.org/officeDocument/2006/relationships/image" Target="../media/image31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7" Type="http://schemas.openxmlformats.org/officeDocument/2006/relationships/image" Target="../media/image34.wmf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oleObject" Target="../embeddings/oleObject32.bin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7" Type="http://schemas.openxmlformats.org/officeDocument/2006/relationships/image" Target="../media/image34.wmf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oleObject" Target="../embeddings/oleObject33.bin"/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7" Type="http://schemas.openxmlformats.org/officeDocument/2006/relationships/image" Target="../media/image35.wmf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oleObject" Target="../embeddings/oleObject34.bin"/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7" Type="http://schemas.openxmlformats.org/officeDocument/2006/relationships/image" Target="../media/image36.wmf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oleObject" Target="../embeddings/oleObject35.bin"/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tags" Target="../tags/tag109.xml"/><Relationship Id="rId7" Type="http://schemas.openxmlformats.org/officeDocument/2006/relationships/oleObject" Target="../embeddings/oleObject36.bin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8.wmf"/><Relationship Id="rId4" Type="http://schemas.openxmlformats.org/officeDocument/2006/relationships/tags" Target="../tags/tag110.xml"/><Relationship Id="rId9" Type="http://schemas.openxmlformats.org/officeDocument/2006/relationships/oleObject" Target="../embeddings/oleObject37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7" Type="http://schemas.openxmlformats.org/officeDocument/2006/relationships/image" Target="../media/image37.wmf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oleObject" Target="../embeddings/oleObject38.bin"/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tags" Target="../tags/tag126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12" Type="http://schemas.openxmlformats.org/officeDocument/2006/relationships/tags" Target="../tags/tag125.xml"/><Relationship Id="rId17" Type="http://schemas.openxmlformats.org/officeDocument/2006/relationships/notesSlide" Target="../notesSlides/notesSlide43.xml"/><Relationship Id="rId2" Type="http://schemas.openxmlformats.org/officeDocument/2006/relationships/tags" Target="../tags/tag115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tags" Target="../tags/tag124.xml"/><Relationship Id="rId5" Type="http://schemas.openxmlformats.org/officeDocument/2006/relationships/tags" Target="../tags/tag118.xml"/><Relationship Id="rId15" Type="http://schemas.openxmlformats.org/officeDocument/2006/relationships/tags" Target="../tags/tag128.xml"/><Relationship Id="rId10" Type="http://schemas.openxmlformats.org/officeDocument/2006/relationships/tags" Target="../tags/tag123.xml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4" Type="http://schemas.openxmlformats.org/officeDocument/2006/relationships/tags" Target="../tags/tag12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136.xml"/><Relationship Id="rId13" Type="http://schemas.openxmlformats.org/officeDocument/2006/relationships/oleObject" Target="../embeddings/oleObject39.bin"/><Relationship Id="rId3" Type="http://schemas.openxmlformats.org/officeDocument/2006/relationships/tags" Target="../tags/tag131.xml"/><Relationship Id="rId7" Type="http://schemas.openxmlformats.org/officeDocument/2006/relationships/tags" Target="../tags/tag135.xml"/><Relationship Id="rId12" Type="http://schemas.openxmlformats.org/officeDocument/2006/relationships/notesSlide" Target="../notesSlides/notesSlide44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tags" Target="../tags/tag134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33.xml"/><Relationship Id="rId10" Type="http://schemas.openxmlformats.org/officeDocument/2006/relationships/tags" Target="../tags/tag138.xml"/><Relationship Id="rId4" Type="http://schemas.openxmlformats.org/officeDocument/2006/relationships/tags" Target="../tags/tag132.xml"/><Relationship Id="rId9" Type="http://schemas.openxmlformats.org/officeDocument/2006/relationships/tags" Target="../tags/tag137.xml"/><Relationship Id="rId14" Type="http://schemas.openxmlformats.org/officeDocument/2006/relationships/image" Target="../media/image37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tags" Target="../tags/tag141.xml"/><Relationship Id="rId7" Type="http://schemas.openxmlformats.org/officeDocument/2006/relationships/oleObject" Target="../embeddings/oleObject40.bin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notesSlide" Target="../notesSlides/notesSlide4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0.emf"/><Relationship Id="rId4" Type="http://schemas.openxmlformats.org/officeDocument/2006/relationships/tags" Target="../tags/tag142.xml"/><Relationship Id="rId9" Type="http://schemas.openxmlformats.org/officeDocument/2006/relationships/oleObject" Target="../embeddings/oleObject41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43.bin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2.bin"/><Relationship Id="rId4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43.bin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2.bin"/><Relationship Id="rId4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9.xml"/><Relationship Id="rId3" Type="http://schemas.openxmlformats.org/officeDocument/2006/relationships/tags" Target="../tags/tag15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10" Type="http://schemas.openxmlformats.org/officeDocument/2006/relationships/image" Target="../media/image37.wmf"/><Relationship Id="rId4" Type="http://schemas.openxmlformats.org/officeDocument/2006/relationships/tags" Target="../tags/tag151.xml"/><Relationship Id="rId9" Type="http://schemas.openxmlformats.org/officeDocument/2006/relationships/oleObject" Target="../embeddings/oleObject4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5.xml"/><Relationship Id="rId4" Type="http://schemas.openxmlformats.org/officeDocument/2006/relationships/image" Target="../media/image4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tags" Target="../tags/tag158.xml"/><Relationship Id="rId7" Type="http://schemas.openxmlformats.org/officeDocument/2006/relationships/oleObject" Target="../embeddings/oleObject45.bin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9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tags" Target="../tags/tag162.xml"/><Relationship Id="rId7" Type="http://schemas.openxmlformats.org/officeDocument/2006/relationships/oleObject" Target="../embeddings/oleObject45.bin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image" Target="../media/image44.emf"/><Relationship Id="rId5" Type="http://schemas.openxmlformats.org/officeDocument/2006/relationships/notesSlide" Target="../notesSlides/notesSlide55.xml"/><Relationship Id="rId4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5" Type="http://schemas.openxmlformats.org/officeDocument/2006/relationships/image" Target="../media/image45.emf"/><Relationship Id="rId4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5" Type="http://schemas.openxmlformats.org/officeDocument/2006/relationships/image" Target="../media/image46.emf"/><Relationship Id="rId4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7" Type="http://schemas.openxmlformats.org/officeDocument/2006/relationships/image" Target="../media/image44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7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tags" Target="../tags/tag175.xml"/><Relationship Id="rId7" Type="http://schemas.openxmlformats.org/officeDocument/2006/relationships/image" Target="../media/image48.wmf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oleObject" Target="../embeddings/oleObject48.bin"/><Relationship Id="rId5" Type="http://schemas.openxmlformats.org/officeDocument/2006/relationships/notesSlide" Target="../notesSlides/notesSlide61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9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6.x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50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8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52.bin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1.bin"/><Relationship Id="rId4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54.bin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3.bin"/><Relationship Id="rId4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186.xml"/><Relationship Id="rId7" Type="http://schemas.openxmlformats.org/officeDocument/2006/relationships/image" Target="../media/image56.emf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oleObject" Target="../embeddings/oleObject55.bin"/><Relationship Id="rId5" Type="http://schemas.openxmlformats.org/officeDocument/2006/relationships/notesSlide" Target="../notesSlides/notesSlide69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0.xml"/><Relationship Id="rId3" Type="http://schemas.openxmlformats.org/officeDocument/2006/relationships/tags" Target="../tags/tag18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6" Type="http://schemas.openxmlformats.org/officeDocument/2006/relationships/tags" Target="../tags/tag192.xml"/><Relationship Id="rId5" Type="http://schemas.openxmlformats.org/officeDocument/2006/relationships/tags" Target="../tags/tag191.xml"/><Relationship Id="rId10" Type="http://schemas.openxmlformats.org/officeDocument/2006/relationships/image" Target="../media/image57.wmf"/><Relationship Id="rId4" Type="http://schemas.openxmlformats.org/officeDocument/2006/relationships/tags" Target="../tags/tag190.xml"/><Relationship Id="rId9" Type="http://schemas.openxmlformats.org/officeDocument/2006/relationships/oleObject" Target="../embeddings/oleObject56.bin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1.xml"/><Relationship Id="rId3" Type="http://schemas.openxmlformats.org/officeDocument/2006/relationships/tags" Target="../tags/tag19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10" Type="http://schemas.openxmlformats.org/officeDocument/2006/relationships/image" Target="../media/image58.wmf"/><Relationship Id="rId4" Type="http://schemas.openxmlformats.org/officeDocument/2006/relationships/tags" Target="../tags/tag196.xml"/><Relationship Id="rId9" Type="http://schemas.openxmlformats.org/officeDocument/2006/relationships/oleObject" Target="../embeddings/oleObject57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9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02.xml"/><Relationship Id="rId7" Type="http://schemas.openxmlformats.org/officeDocument/2006/relationships/tags" Target="../tags/tag206.xml"/><Relationship Id="rId2" Type="http://schemas.openxmlformats.org/officeDocument/2006/relationships/tags" Target="../tags/tag201.xml"/><Relationship Id="rId1" Type="http://schemas.openxmlformats.org/officeDocument/2006/relationships/tags" Target="../tags/tag200.xml"/><Relationship Id="rId6" Type="http://schemas.openxmlformats.org/officeDocument/2006/relationships/tags" Target="../tags/tag205.xml"/><Relationship Id="rId11" Type="http://schemas.openxmlformats.org/officeDocument/2006/relationships/image" Target="../media/image59.wmf"/><Relationship Id="rId5" Type="http://schemas.openxmlformats.org/officeDocument/2006/relationships/tags" Target="../tags/tag204.xml"/><Relationship Id="rId10" Type="http://schemas.openxmlformats.org/officeDocument/2006/relationships/oleObject" Target="../embeddings/oleObject58.bin"/><Relationship Id="rId4" Type="http://schemas.openxmlformats.org/officeDocument/2006/relationships/tags" Target="../tags/tag203.xml"/><Relationship Id="rId9" Type="http://schemas.openxmlformats.org/officeDocument/2006/relationships/notesSlide" Target="../notesSlides/notesSlide73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09.xml"/><Relationship Id="rId7" Type="http://schemas.openxmlformats.org/officeDocument/2006/relationships/tags" Target="../tags/tag213.xml"/><Relationship Id="rId12" Type="http://schemas.openxmlformats.org/officeDocument/2006/relationships/oleObject" Target="../embeddings/oleObject60.bin"/><Relationship Id="rId2" Type="http://schemas.openxmlformats.org/officeDocument/2006/relationships/tags" Target="../tags/tag208.xml"/><Relationship Id="rId1" Type="http://schemas.openxmlformats.org/officeDocument/2006/relationships/tags" Target="../tags/tag207.xml"/><Relationship Id="rId6" Type="http://schemas.openxmlformats.org/officeDocument/2006/relationships/tags" Target="../tags/tag212.xml"/><Relationship Id="rId11" Type="http://schemas.openxmlformats.org/officeDocument/2006/relationships/image" Target="../media/image59.wmf"/><Relationship Id="rId5" Type="http://schemas.openxmlformats.org/officeDocument/2006/relationships/tags" Target="../tags/tag211.xml"/><Relationship Id="rId10" Type="http://schemas.openxmlformats.org/officeDocument/2006/relationships/oleObject" Target="../embeddings/oleObject59.bin"/><Relationship Id="rId4" Type="http://schemas.openxmlformats.org/officeDocument/2006/relationships/tags" Target="../tags/tag210.xml"/><Relationship Id="rId9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61.bin"/><Relationship Id="rId4" Type="http://schemas.openxmlformats.org/officeDocument/2006/relationships/notesSlide" Target="../notesSlides/notesSlide76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tags" Target="../tags/tag219.xml"/><Relationship Id="rId7" Type="http://schemas.openxmlformats.org/officeDocument/2006/relationships/notesSlide" Target="../notesSlides/notesSlide77.xml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1.xml"/><Relationship Id="rId4" Type="http://schemas.openxmlformats.org/officeDocument/2006/relationships/tags" Target="../tags/tag220.xml"/><Relationship Id="rId9" Type="http://schemas.openxmlformats.org/officeDocument/2006/relationships/image" Target="../media/image61.e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tags" Target="../tags/tag224.xml"/><Relationship Id="rId7" Type="http://schemas.openxmlformats.org/officeDocument/2006/relationships/oleObject" Target="../embeddings/oleObject63.bin"/><Relationship Id="rId2" Type="http://schemas.openxmlformats.org/officeDocument/2006/relationships/tags" Target="../tags/tag223.xml"/><Relationship Id="rId1" Type="http://schemas.openxmlformats.org/officeDocument/2006/relationships/tags" Target="../tags/tag222.xml"/><Relationship Id="rId6" Type="http://schemas.openxmlformats.org/officeDocument/2006/relationships/notesSlide" Target="../notesSlides/notesSlide7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tags" Target="../tags/tag13.xml"/><Relationship Id="rId7" Type="http://schemas.openxmlformats.org/officeDocument/2006/relationships/oleObject" Target="../embeddings/oleObject1.bin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tags" Target="../tags/tag229.xml"/><Relationship Id="rId7" Type="http://schemas.openxmlformats.org/officeDocument/2006/relationships/oleObject" Target="../embeddings/oleObject64.bin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6" Type="http://schemas.openxmlformats.org/officeDocument/2006/relationships/notesSlide" Target="../notesSlides/notesSlide80.xml"/><Relationship Id="rId11" Type="http://schemas.openxmlformats.org/officeDocument/2006/relationships/image" Target="../media/image65.wmf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4.wmf"/><Relationship Id="rId4" Type="http://schemas.openxmlformats.org/officeDocument/2006/relationships/tags" Target="../tags/tag230.xml"/><Relationship Id="rId9" Type="http://schemas.openxmlformats.org/officeDocument/2006/relationships/oleObject" Target="../embeddings/oleObject65.bin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2.xml"/><Relationship Id="rId1" Type="http://schemas.openxmlformats.org/officeDocument/2006/relationships/tags" Target="../tags/tag231.xml"/><Relationship Id="rId6" Type="http://schemas.openxmlformats.org/officeDocument/2006/relationships/image" Target="../media/image66.emf"/><Relationship Id="rId5" Type="http://schemas.openxmlformats.org/officeDocument/2006/relationships/oleObject" Target="../embeddings/oleObject66.bin"/><Relationship Id="rId4" Type="http://schemas.openxmlformats.org/officeDocument/2006/relationships/notesSlide" Target="../notesSlides/notesSlide8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7" Type="http://schemas.openxmlformats.org/officeDocument/2006/relationships/image" Target="../media/image67.wmf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6" Type="http://schemas.openxmlformats.org/officeDocument/2006/relationships/oleObject" Target="../embeddings/oleObject67.bin"/><Relationship Id="rId5" Type="http://schemas.openxmlformats.org/officeDocument/2006/relationships/notesSlide" Target="../notesSlides/notesSlide82.xml"/><Relationship Id="rId4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8.xml"/><Relationship Id="rId1" Type="http://schemas.openxmlformats.org/officeDocument/2006/relationships/tags" Target="../tags/tag237.x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68.bin"/><Relationship Id="rId4" Type="http://schemas.openxmlformats.org/officeDocument/2006/relationships/notesSlide" Target="../notesSlides/notesSlide8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9.bin"/><Relationship Id="rId4" Type="http://schemas.openxmlformats.org/officeDocument/2006/relationships/notesSlide" Target="../notesSlides/notesSlide8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2.xml"/><Relationship Id="rId1" Type="http://schemas.openxmlformats.org/officeDocument/2006/relationships/tags" Target="../tags/tag241.x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9.bin"/><Relationship Id="rId4" Type="http://schemas.openxmlformats.org/officeDocument/2006/relationships/notesSlide" Target="../notesSlides/notesSlide8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70.bin"/><Relationship Id="rId4" Type="http://schemas.openxmlformats.org/officeDocument/2006/relationships/notesSlide" Target="../notesSlides/notesSlide8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5" Type="http://schemas.openxmlformats.org/officeDocument/2006/relationships/notesSlide" Target="../notesSlides/notesSlide88.xml"/><Relationship Id="rId4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9.xml"/><Relationship Id="rId1" Type="http://schemas.openxmlformats.org/officeDocument/2006/relationships/tags" Target="../tags/tag248.x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71.bin"/><Relationship Id="rId4" Type="http://schemas.openxmlformats.org/officeDocument/2006/relationships/notesSlide" Target="../notesSlides/notesSlide8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.wmf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oleObject" Target="../embeddings/oleObject3.bin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../media/image4.wmf"/><Relationship Id="rId5" Type="http://schemas.openxmlformats.org/officeDocument/2006/relationships/tags" Target="../tags/tag19.xml"/><Relationship Id="rId10" Type="http://schemas.openxmlformats.org/officeDocument/2006/relationships/oleObject" Target="../embeddings/oleObject2.bin"/><Relationship Id="rId4" Type="http://schemas.openxmlformats.org/officeDocument/2006/relationships/tags" Target="../tags/tag18.xml"/><Relationship Id="rId9" Type="http://schemas.openxmlformats.org/officeDocument/2006/relationships/notesSlide" Target="../notesSlides/notesSlide9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0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72.bin"/><Relationship Id="rId4" Type="http://schemas.openxmlformats.org/officeDocument/2006/relationships/notesSlide" Target="../notesSlides/notesSlide95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8.xml"/><Relationship Id="rId1" Type="http://schemas.openxmlformats.org/officeDocument/2006/relationships/tags" Target="../tags/tag257.x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3.bin"/><Relationship Id="rId4" Type="http://schemas.openxmlformats.org/officeDocument/2006/relationships/notesSlide" Target="../notesSlides/notesSlide9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0" y="2895600"/>
            <a:ext cx="83058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Chapter 3: 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Sequential Logic Design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E215E08-E5D1-4141-B204-0B80382DDC32}"/>
              </a:ext>
            </a:extLst>
          </p:cNvPr>
          <p:cNvSpPr/>
          <p:nvPr/>
        </p:nvSpPr>
        <p:spPr>
          <a:xfrm>
            <a:off x="1219200" y="457200"/>
            <a:ext cx="6705600" cy="2286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9E0841AF-DE14-1141-8434-E0942E0D4552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457200" y="381000"/>
            <a:ext cx="83058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4800" b="1" dirty="0">
                <a:solidFill>
                  <a:schemeClr val="bg1"/>
                </a:solidFill>
              </a:rPr>
              <a:t>Digital Design &amp;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4800" b="1" dirty="0">
                <a:solidFill>
                  <a:schemeClr val="bg1"/>
                </a:solidFill>
              </a:rPr>
              <a:t>Computer Architecture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b="1" dirty="0">
                <a:solidFill>
                  <a:schemeClr val="bg1"/>
                </a:solidFill>
              </a:rPr>
              <a:t>Sarah Harris &amp; David Harris</a:t>
            </a:r>
          </a:p>
        </p:txBody>
      </p:sp>
    </p:spTree>
    <p:extLst>
      <p:ext uri="{BB962C8B-B14F-4D97-AF65-F5344CB8AC3E}">
        <p14:creationId xmlns:p14="http://schemas.microsoft.com/office/powerpoint/2010/main" val="84145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3: Sequential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SR Latch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66004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8708" name="Object 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16782168"/>
              </p:ext>
            </p:extLst>
          </p:nvPr>
        </p:nvGraphicFramePr>
        <p:xfrm>
          <a:off x="3048000" y="1066800"/>
          <a:ext cx="3013841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057320" imgH="828720" progId="Visio.Drawing.6">
                  <p:embed/>
                </p:oleObj>
              </mc:Choice>
              <mc:Fallback>
                <p:oleObj name="VISIO" r:id="rId6" imgW="1057320" imgH="828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066800"/>
                        <a:ext cx="3013841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870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4800" y="838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6870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620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SR Latch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4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Consider the four possible cases: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i="1" dirty="0">
                <a:solidFill>
                  <a:srgbClr val="0070C0"/>
                </a:solidFill>
                <a:latin typeface="+mj-lt"/>
                <a:cs typeface="Arial" charset="0"/>
              </a:rPr>
              <a:t>S</a:t>
            </a: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 = 1, </a:t>
            </a:r>
            <a:r>
              <a:rPr lang="en-US" sz="2600" b="1" i="1" dirty="0">
                <a:solidFill>
                  <a:srgbClr val="0070C0"/>
                </a:solidFill>
                <a:latin typeface="+mj-lt"/>
                <a:cs typeface="Arial" charset="0"/>
              </a:rPr>
              <a:t>R</a:t>
            </a: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 = 0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i="1" dirty="0">
                <a:solidFill>
                  <a:srgbClr val="0070C0"/>
                </a:solidFill>
                <a:latin typeface="+mj-lt"/>
                <a:cs typeface="Arial" charset="0"/>
              </a:rPr>
              <a:t>S</a:t>
            </a: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 = 0, </a:t>
            </a:r>
            <a:r>
              <a:rPr lang="en-US" sz="2600" b="1" i="1" dirty="0">
                <a:solidFill>
                  <a:srgbClr val="0070C0"/>
                </a:solidFill>
                <a:latin typeface="+mj-lt"/>
                <a:cs typeface="Arial" charset="0"/>
              </a:rPr>
              <a:t>R</a:t>
            </a: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 = 1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i="1" dirty="0">
                <a:solidFill>
                  <a:srgbClr val="0070C0"/>
                </a:solidFill>
                <a:latin typeface="+mj-lt"/>
                <a:cs typeface="Arial" charset="0"/>
              </a:rPr>
              <a:t>S</a:t>
            </a: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 = 0, </a:t>
            </a:r>
            <a:r>
              <a:rPr lang="en-US" sz="2600" b="1" i="1" dirty="0">
                <a:solidFill>
                  <a:srgbClr val="0070C0"/>
                </a:solidFill>
                <a:latin typeface="+mj-lt"/>
                <a:cs typeface="Arial" charset="0"/>
              </a:rPr>
              <a:t>R</a:t>
            </a: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 = 0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i="1" dirty="0">
                <a:solidFill>
                  <a:srgbClr val="0070C0"/>
                </a:solidFill>
                <a:latin typeface="+mj-lt"/>
                <a:cs typeface="Arial" charset="0"/>
              </a:rPr>
              <a:t>S</a:t>
            </a: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 = 1, </a:t>
            </a:r>
            <a:r>
              <a:rPr lang="en-US" sz="2600" b="1" i="1" dirty="0">
                <a:solidFill>
                  <a:srgbClr val="0070C0"/>
                </a:solidFill>
                <a:latin typeface="+mj-lt"/>
                <a:cs typeface="Arial" charset="0"/>
              </a:rPr>
              <a:t>R</a:t>
            </a: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 = 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b="1" dirty="0">
              <a:solidFill>
                <a:schemeClr val="accent1"/>
              </a:solidFill>
              <a:latin typeface="+mj-lt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SR (Set/Reset) Latch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F23D12F3-301B-4713-B539-B8212CCD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56BC6A-F030-4635-9447-8D9FDEC1E05F}"/>
              </a:ext>
            </a:extLst>
          </p:cNvPr>
          <p:cNvSpPr/>
          <p:nvPr/>
        </p:nvSpPr>
        <p:spPr>
          <a:xfrm>
            <a:off x="152400" y="4114800"/>
            <a:ext cx="82296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403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82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04800" y="838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738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86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S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 = 1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R</a:t>
            </a:r>
            <a:r>
              <a:rPr lang="en-US" sz="3200" dirty="0">
                <a:latin typeface="+mj-lt"/>
                <a:cs typeface="Arial" charset="0"/>
              </a:rPr>
              <a:t> = 0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: </a:t>
            </a:r>
          </a:p>
          <a:p>
            <a:pPr lvl="1">
              <a:spcBef>
                <a:spcPct val="20000"/>
              </a:spcBef>
            </a:pPr>
            <a:r>
              <a:rPr lang="en-US" sz="3200" b="1" dirty="0">
                <a:solidFill>
                  <a:schemeClr val="accent1"/>
                </a:solidFill>
                <a:latin typeface="+mj-lt"/>
                <a:cs typeface="Arial" charset="0"/>
              </a:rPr>
              <a:t>   </a:t>
            </a:r>
            <a:r>
              <a:rPr lang="en-US" sz="3200" dirty="0">
                <a:latin typeface="+mj-lt"/>
                <a:cs typeface="Arial" charset="0"/>
              </a:rPr>
              <a:t>then </a:t>
            </a:r>
            <a:r>
              <a:rPr lang="en-US" sz="3200" b="1" i="1" dirty="0">
                <a:latin typeface="+mj-lt"/>
                <a:cs typeface="Arial" charset="0"/>
              </a:rPr>
              <a:t>Q</a:t>
            </a:r>
            <a:r>
              <a:rPr lang="en-US" sz="3200" b="1" dirty="0">
                <a:latin typeface="+mj-lt"/>
                <a:cs typeface="Arial" charset="0"/>
              </a:rPr>
              <a:t> = 1 </a:t>
            </a:r>
            <a:r>
              <a:rPr lang="en-US" sz="3200" dirty="0">
                <a:latin typeface="+mj-lt"/>
                <a:cs typeface="Arial" charset="0"/>
              </a:rPr>
              <a:t>and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 = 0</a:t>
            </a:r>
          </a:p>
          <a:p>
            <a:pPr lvl="1">
              <a:spcBef>
                <a:spcPct val="20000"/>
              </a:spcBef>
            </a:pPr>
            <a:r>
              <a:rPr lang="en-US" sz="3200" b="1" i="1" dirty="0">
                <a:solidFill>
                  <a:srgbClr val="C00000"/>
                </a:solidFill>
                <a:latin typeface="+mj-lt"/>
                <a:cs typeface="Arial" charset="0"/>
              </a:rPr>
              <a:t>   </a:t>
            </a:r>
            <a:r>
              <a:rPr lang="en-US" sz="3200" b="1" i="1" dirty="0">
                <a:solidFill>
                  <a:srgbClr val="C00000"/>
                </a:solidFill>
                <a:cs typeface="Arial" charset="0"/>
              </a:rPr>
              <a:t>Set</a:t>
            </a:r>
            <a:r>
              <a:rPr lang="en-US" sz="3200" b="1" dirty="0">
                <a:solidFill>
                  <a:srgbClr val="C00000"/>
                </a:solidFill>
                <a:cs typeface="Arial" charset="0"/>
              </a:rPr>
              <a:t> the output</a:t>
            </a:r>
            <a:endParaRPr lang="en-US" sz="3200" b="1" dirty="0">
              <a:solidFill>
                <a:srgbClr val="C00000"/>
              </a:solidFill>
              <a:latin typeface="+mj-lt"/>
              <a:cs typeface="Arial" charset="0"/>
            </a:endParaRPr>
          </a:p>
          <a:p>
            <a:pPr lvl="1">
              <a:spcBef>
                <a:spcPct val="20000"/>
              </a:spcBef>
            </a:pPr>
            <a:endParaRPr lang="en-US" sz="20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0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3200" i="1" dirty="0">
                <a:latin typeface="+mj-lt"/>
                <a:cs typeface="Arial" charset="0"/>
              </a:rPr>
              <a:t>S</a:t>
            </a:r>
            <a:r>
              <a:rPr lang="en-US" sz="3200" dirty="0">
                <a:latin typeface="+mj-lt"/>
                <a:cs typeface="Arial" charset="0"/>
              </a:rPr>
              <a:t> = 0, </a:t>
            </a: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R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 = 1: </a:t>
            </a:r>
          </a:p>
          <a:p>
            <a:pPr lvl="1"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   then </a:t>
            </a:r>
            <a:r>
              <a:rPr lang="en-US" sz="3200" b="1" i="1" dirty="0">
                <a:latin typeface="+mj-lt"/>
                <a:cs typeface="Arial" charset="0"/>
              </a:rPr>
              <a:t>Q</a:t>
            </a:r>
            <a:r>
              <a:rPr lang="en-US" sz="3200" b="1" dirty="0">
                <a:latin typeface="+mj-lt"/>
                <a:cs typeface="Arial" charset="0"/>
              </a:rPr>
              <a:t> = 0 </a:t>
            </a:r>
            <a:r>
              <a:rPr lang="en-US" sz="3200" dirty="0">
                <a:latin typeface="+mj-lt"/>
                <a:cs typeface="Arial" charset="0"/>
              </a:rPr>
              <a:t>and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 = 1</a:t>
            </a:r>
          </a:p>
          <a:p>
            <a:pPr lvl="1">
              <a:spcBef>
                <a:spcPct val="20000"/>
              </a:spcBef>
            </a:pPr>
            <a:r>
              <a:rPr lang="en-US" sz="3200" b="1" i="1" dirty="0">
                <a:solidFill>
                  <a:srgbClr val="C00000"/>
                </a:solidFill>
                <a:latin typeface="+mj-lt"/>
                <a:cs typeface="Arial" charset="0"/>
              </a:rPr>
              <a:t>   </a:t>
            </a:r>
            <a:r>
              <a:rPr lang="en-US" sz="3200" b="1" i="1" dirty="0">
                <a:solidFill>
                  <a:srgbClr val="C00000"/>
                </a:solidFill>
                <a:cs typeface="Arial" charset="0"/>
              </a:rPr>
              <a:t>Reset</a:t>
            </a:r>
            <a:r>
              <a:rPr lang="en-US" sz="3200" b="1" dirty="0">
                <a:solidFill>
                  <a:srgbClr val="C00000"/>
                </a:solidFill>
                <a:cs typeface="Arial" charset="0"/>
              </a:rPr>
              <a:t> the output</a:t>
            </a:r>
          </a:p>
          <a:p>
            <a:pPr lvl="1">
              <a:spcBef>
                <a:spcPct val="20000"/>
              </a:spcBef>
            </a:pPr>
            <a:endParaRPr lang="en-US" sz="3200" b="1" dirty="0">
              <a:solidFill>
                <a:srgbClr val="C00000"/>
              </a:solidFill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32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000" dirty="0">
              <a:latin typeface="+mj-lt"/>
              <a:cs typeface="Arial" charset="0"/>
            </a:endParaRPr>
          </a:p>
        </p:txBody>
      </p:sp>
      <p:sp>
        <p:nvSpPr>
          <p:cNvPr id="973830" name="Line 6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632200" y="16891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839" name="Line 1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617546" y="41783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SR Latch Analysis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832841640"/>
              </p:ext>
            </p:extLst>
          </p:nvPr>
        </p:nvGraphicFramePr>
        <p:xfrm>
          <a:off x="5410200" y="1066800"/>
          <a:ext cx="2438400" cy="204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1057469" imgH="885721" progId="Visio.Drawing.11">
                  <p:embed/>
                </p:oleObj>
              </mc:Choice>
              <mc:Fallback>
                <p:oleObj name="Visio" r:id="rId9" imgW="1057469" imgH="88572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066800"/>
                        <a:ext cx="2438400" cy="204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4179184859"/>
              </p:ext>
            </p:extLst>
          </p:nvPr>
        </p:nvGraphicFramePr>
        <p:xfrm>
          <a:off x="5410200" y="3733800"/>
          <a:ext cx="2438400" cy="204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1" imgW="1057895" imgH="885396" progId="Visio.Drawing.6">
                  <p:embed/>
                </p:oleObj>
              </mc:Choice>
              <mc:Fallback>
                <p:oleObj name="VISIO" r:id="rId11" imgW="1057895" imgH="88539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733800"/>
                        <a:ext cx="2438400" cy="204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/>
          <p:nvPr/>
        </p:nvSpPr>
        <p:spPr>
          <a:xfrm>
            <a:off x="5486400" y="1676400"/>
            <a:ext cx="533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486400" y="2209800"/>
            <a:ext cx="533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162800" y="1295400"/>
            <a:ext cx="228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178040" y="2339340"/>
            <a:ext cx="228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547360" y="4335000"/>
            <a:ext cx="533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547360" y="4868400"/>
            <a:ext cx="533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223760" y="3954000"/>
            <a:ext cx="228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239000" y="4997940"/>
            <a:ext cx="228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62000" y="1600200"/>
            <a:ext cx="3962399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3962399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1">
            <a:extLst>
              <a:ext uri="{FF2B5EF4-FFF2-40B4-BE49-F238E27FC236}">
                <a16:creationId xmlns:a16="http://schemas.microsoft.com/office/drawing/2014/main" id="{6D8E6956-5EA3-4680-976B-E7B20EACE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539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4861" name="Object 13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84523644"/>
              </p:ext>
            </p:extLst>
          </p:nvPr>
        </p:nvGraphicFramePr>
        <p:xfrm>
          <a:off x="3499339" y="990600"/>
          <a:ext cx="5949461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2486090" imgH="1114321" progId="Visio.Drawing.11">
                  <p:embed/>
                </p:oleObj>
              </mc:Choice>
              <mc:Fallback>
                <p:oleObj name="Visio" r:id="rId8" imgW="2486090" imgH="111432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9339" y="990600"/>
                        <a:ext cx="5949461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485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86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S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 = 0, </a:t>
            </a: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R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 = 0: </a:t>
            </a:r>
          </a:p>
          <a:p>
            <a:pPr lvl="1">
              <a:spcBef>
                <a:spcPct val="20000"/>
              </a:spcBef>
            </a:pPr>
            <a:r>
              <a:rPr lang="en-US" sz="3200" b="1" dirty="0">
                <a:solidFill>
                  <a:schemeClr val="accent1"/>
                </a:solidFill>
                <a:latin typeface="+mj-lt"/>
                <a:cs typeface="Arial" charset="0"/>
              </a:rPr>
              <a:t>   </a:t>
            </a:r>
            <a:r>
              <a:rPr lang="en-US" sz="3200" dirty="0">
                <a:latin typeface="+mj-lt"/>
                <a:cs typeface="Arial" charset="0"/>
              </a:rPr>
              <a:t>then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 = </a:t>
            </a:r>
            <a:r>
              <a:rPr lang="en-US" sz="3200" i="1" dirty="0" err="1">
                <a:latin typeface="+mj-lt"/>
                <a:cs typeface="Arial" charset="0"/>
              </a:rPr>
              <a:t>Q</a:t>
            </a:r>
            <a:r>
              <a:rPr lang="en-US" sz="3200" i="1" baseline="-25000" dirty="0" err="1">
                <a:latin typeface="+mj-lt"/>
                <a:cs typeface="Arial" charset="0"/>
              </a:rPr>
              <a:t>prev</a:t>
            </a:r>
            <a:endParaRPr lang="en-US" sz="3200" i="1" baseline="-25000" dirty="0">
              <a:latin typeface="+mj-lt"/>
              <a:cs typeface="Arial" charset="0"/>
            </a:endParaRPr>
          </a:p>
          <a:p>
            <a:pPr lvl="1">
              <a:spcBef>
                <a:spcPct val="20000"/>
              </a:spcBef>
            </a:pPr>
            <a:r>
              <a:rPr lang="en-US" sz="3200" b="1" dirty="0">
                <a:solidFill>
                  <a:srgbClr val="C00000"/>
                </a:solidFill>
                <a:latin typeface="+mj-lt"/>
                <a:cs typeface="Arial" charset="0"/>
              </a:rPr>
              <a:t>   </a:t>
            </a:r>
            <a:r>
              <a:rPr lang="en-US" sz="3200" b="1" dirty="0">
                <a:solidFill>
                  <a:srgbClr val="FF0000"/>
                </a:solidFill>
                <a:latin typeface="+mj-lt"/>
                <a:cs typeface="Arial" charset="0"/>
              </a:rPr>
              <a:t>Memory!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3200" dirty="0">
              <a:latin typeface="+mj-lt"/>
              <a:cs typeface="Arial" charset="0"/>
            </a:endParaRPr>
          </a:p>
          <a:p>
            <a:pPr lvl="1"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S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 = 1, </a:t>
            </a: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R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 = 1: </a:t>
            </a:r>
          </a:p>
          <a:p>
            <a:pPr lvl="1">
              <a:spcBef>
                <a:spcPct val="20000"/>
              </a:spcBef>
            </a:pPr>
            <a:r>
              <a:rPr lang="en-US" sz="3200" b="1" dirty="0">
                <a:solidFill>
                  <a:schemeClr val="accent1"/>
                </a:solidFill>
                <a:latin typeface="+mj-lt"/>
                <a:cs typeface="Arial" charset="0"/>
              </a:rPr>
              <a:t>   </a:t>
            </a:r>
            <a:r>
              <a:rPr lang="en-US" sz="3200" dirty="0">
                <a:latin typeface="+mj-lt"/>
                <a:cs typeface="Arial" charset="0"/>
              </a:rPr>
              <a:t>then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 = 0,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 = 0</a:t>
            </a:r>
            <a:endParaRPr lang="en-US" sz="3200" i="1" dirty="0">
              <a:latin typeface="+mj-lt"/>
              <a:cs typeface="Times New Roman" pitchFamily="18" charset="0"/>
            </a:endParaRPr>
          </a:p>
          <a:p>
            <a:pPr lvl="1">
              <a:spcBef>
                <a:spcPct val="20000"/>
              </a:spcBef>
            </a:pPr>
            <a:r>
              <a:rPr lang="en-US" sz="3200" b="1" dirty="0">
                <a:solidFill>
                  <a:srgbClr val="C00000"/>
                </a:solidFill>
                <a:latin typeface="+mj-lt"/>
                <a:cs typeface="Arial" charset="0"/>
              </a:rPr>
              <a:t>   </a:t>
            </a:r>
            <a:r>
              <a:rPr lang="en-US" sz="3200" b="1" dirty="0">
                <a:solidFill>
                  <a:srgbClr val="FF0000"/>
                </a:solidFill>
                <a:latin typeface="+mj-lt"/>
                <a:cs typeface="Arial" charset="0"/>
              </a:rPr>
              <a:t>Invalid State</a:t>
            </a:r>
          </a:p>
          <a:p>
            <a:pPr lvl="1">
              <a:spcBef>
                <a:spcPct val="20000"/>
              </a:spcBef>
            </a:pPr>
            <a:r>
              <a:rPr lang="en-US" sz="3200" i="1" dirty="0">
                <a:solidFill>
                  <a:srgbClr val="FF0000"/>
                </a:solidFill>
                <a:latin typeface="+mj-lt"/>
                <a:cs typeface="Arial" charset="0"/>
              </a:rPr>
              <a:t>   Q </a:t>
            </a:r>
            <a:r>
              <a:rPr lang="en-US" sz="3200" dirty="0">
                <a:solidFill>
                  <a:srgbClr val="FF0000"/>
                </a:solidFill>
                <a:latin typeface="+mj-lt"/>
                <a:cs typeface="Arial" charset="0"/>
              </a:rPr>
              <a:t>≠ NOT </a:t>
            </a:r>
            <a:r>
              <a:rPr lang="en-US" sz="3200" i="1" dirty="0">
                <a:solidFill>
                  <a:srgbClr val="FF0000"/>
                </a:solidFill>
                <a:latin typeface="+mj-lt"/>
                <a:cs typeface="Arial" charset="0"/>
              </a:rPr>
              <a:t>Q</a:t>
            </a:r>
            <a:endParaRPr lang="en-US" sz="3200" b="1" dirty="0">
              <a:solidFill>
                <a:srgbClr val="FF0000"/>
              </a:solidFill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0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</a:pPr>
            <a:endParaRPr lang="en-US" sz="20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</a:pPr>
            <a:endParaRPr lang="en-US" sz="2000" dirty="0">
              <a:latin typeface="+mj-lt"/>
              <a:cs typeface="Arial" charset="0"/>
            </a:endParaRPr>
          </a:p>
        </p:txBody>
      </p:sp>
      <p:sp>
        <p:nvSpPr>
          <p:cNvPr id="974857" name="Line 9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966116" y="4608000"/>
            <a:ext cx="24544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SR Latch Analysis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925313407"/>
              </p:ext>
            </p:extLst>
          </p:nvPr>
        </p:nvGraphicFramePr>
        <p:xfrm>
          <a:off x="6172200" y="3837404"/>
          <a:ext cx="2514600" cy="2106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1057895" imgH="885396" progId="Visio.Drawing.6">
                  <p:embed/>
                </p:oleObj>
              </mc:Choice>
              <mc:Fallback>
                <p:oleObj name="VISIO" r:id="rId10" imgW="1057895" imgH="88539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837404"/>
                        <a:ext cx="2514600" cy="21061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020280" y="5776800"/>
            <a:ext cx="24544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6001" y="1639800"/>
            <a:ext cx="26670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10000" y="2060400"/>
            <a:ext cx="304800" cy="53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810000" y="2441400"/>
            <a:ext cx="304800" cy="53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34000" y="2590800"/>
            <a:ext cx="228600" cy="53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477000" y="2057400"/>
            <a:ext cx="304800" cy="53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477000" y="2438400"/>
            <a:ext cx="304800" cy="53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001000" y="2587800"/>
            <a:ext cx="228600" cy="53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97636" y="4495800"/>
            <a:ext cx="3593364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553200" y="4419600"/>
            <a:ext cx="304800" cy="53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553200" y="4800600"/>
            <a:ext cx="304800" cy="53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077200" y="4950000"/>
            <a:ext cx="228600" cy="53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001000" y="3837404"/>
            <a:ext cx="228600" cy="53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lide Number Placeholder 1">
            <a:extLst>
              <a:ext uri="{FF2B5EF4-FFF2-40B4-BE49-F238E27FC236}">
                <a16:creationId xmlns:a16="http://schemas.microsoft.com/office/drawing/2014/main" id="{E7A58087-1F05-4E30-B1E9-B00F3ABF9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317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7932" name="Object 12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00242323"/>
              </p:ext>
            </p:extLst>
          </p:nvPr>
        </p:nvGraphicFramePr>
        <p:xfrm>
          <a:off x="5943600" y="2598174"/>
          <a:ext cx="2561273" cy="2478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885960" imgH="857880" progId="Visio.Drawing.6">
                  <p:embed/>
                </p:oleObj>
              </mc:Choice>
              <mc:Fallback>
                <p:oleObj name="VISIO" r:id="rId5" imgW="885960" imgH="857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598174"/>
                        <a:ext cx="2561273" cy="24786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792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8305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 b="1" dirty="0">
                <a:solidFill>
                  <a:srgbClr val="0070C0"/>
                </a:solidFill>
                <a:latin typeface="+mj-lt"/>
                <a:cs typeface="Arial" charset="0"/>
              </a:rPr>
              <a:t>SR</a:t>
            </a:r>
            <a:r>
              <a:rPr lang="en-US" sz="3000" dirty="0">
                <a:latin typeface="+mj-lt"/>
                <a:cs typeface="Arial" charset="0"/>
              </a:rPr>
              <a:t> stands for </a:t>
            </a:r>
            <a:r>
              <a:rPr lang="en-US" sz="3000" b="1" dirty="0">
                <a:solidFill>
                  <a:srgbClr val="0070C0"/>
                </a:solidFill>
                <a:latin typeface="+mj-lt"/>
                <a:cs typeface="Arial" charset="0"/>
              </a:rPr>
              <a:t>S</a:t>
            </a:r>
            <a:r>
              <a:rPr lang="en-US" sz="3000" dirty="0">
                <a:latin typeface="+mj-lt"/>
                <a:cs typeface="Arial" charset="0"/>
              </a:rPr>
              <a:t>et/</a:t>
            </a:r>
            <a:r>
              <a:rPr lang="en-US" sz="3000" b="1" dirty="0">
                <a:solidFill>
                  <a:srgbClr val="0070C0"/>
                </a:solidFill>
                <a:latin typeface="+mj-lt"/>
                <a:cs typeface="Arial" charset="0"/>
              </a:rPr>
              <a:t>R</a:t>
            </a:r>
            <a:r>
              <a:rPr lang="en-US" sz="3000" dirty="0">
                <a:latin typeface="+mj-lt"/>
                <a:cs typeface="Arial" charset="0"/>
              </a:rPr>
              <a:t>eset Latch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Stores one bit of state (</a:t>
            </a:r>
            <a:r>
              <a:rPr lang="en-US" sz="2600" i="1" dirty="0">
                <a:latin typeface="+mj-lt"/>
                <a:cs typeface="Arial" charset="0"/>
              </a:rPr>
              <a:t>Q</a:t>
            </a:r>
            <a:r>
              <a:rPr lang="en-US" sz="2600" dirty="0">
                <a:latin typeface="+mj-lt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 dirty="0">
                <a:latin typeface="+mj-lt"/>
                <a:cs typeface="Arial" charset="0"/>
              </a:rPr>
              <a:t>Control what value is being stored with </a:t>
            </a:r>
            <a:r>
              <a:rPr lang="en-US" sz="3000" i="1" dirty="0">
                <a:latin typeface="+mj-lt"/>
                <a:cs typeface="Arial" charset="0"/>
              </a:rPr>
              <a:t>S</a:t>
            </a:r>
            <a:r>
              <a:rPr lang="en-US" sz="3000" dirty="0">
                <a:latin typeface="+mj-lt"/>
                <a:cs typeface="Arial" charset="0"/>
              </a:rPr>
              <a:t>, </a:t>
            </a:r>
            <a:r>
              <a:rPr lang="en-US" sz="3000" i="1" dirty="0">
                <a:latin typeface="+mj-lt"/>
                <a:cs typeface="Arial" charset="0"/>
              </a:rPr>
              <a:t>R</a:t>
            </a:r>
            <a:r>
              <a:rPr lang="en-US" sz="3000" dirty="0">
                <a:latin typeface="+mj-lt"/>
                <a:cs typeface="Arial" charset="0"/>
              </a:rPr>
              <a:t> inputs</a:t>
            </a:r>
          </a:p>
          <a:p>
            <a:pPr marL="742950" lvl="1" indent="-285750">
              <a:spcBef>
                <a:spcPts val="200"/>
              </a:spcBef>
              <a:buFontTx/>
              <a:buChar char="–"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Set: </a:t>
            </a:r>
            <a:r>
              <a:rPr lang="en-US" sz="2400" dirty="0">
                <a:latin typeface="+mj-lt"/>
                <a:cs typeface="Arial" charset="0"/>
              </a:rPr>
              <a:t>Make the output 1 </a:t>
            </a:r>
          </a:p>
          <a:p>
            <a:pPr lvl="1">
              <a:spcBef>
                <a:spcPts val="200"/>
              </a:spcBef>
            </a:pPr>
            <a:r>
              <a:rPr lang="en-US" sz="2400" dirty="0">
                <a:latin typeface="+mj-lt"/>
                <a:cs typeface="Arial" charset="0"/>
              </a:rPr>
              <a:t>    </a:t>
            </a:r>
            <a:r>
              <a:rPr lang="en-US" sz="2400" b="1" i="1" dirty="0">
                <a:solidFill>
                  <a:srgbClr val="0070C0"/>
                </a:solidFill>
                <a:latin typeface="+mj-lt"/>
                <a:cs typeface="Arial" charset="0"/>
              </a:rPr>
              <a:t>S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= 1</a:t>
            </a:r>
            <a:r>
              <a:rPr lang="en-US" sz="2400" dirty="0">
                <a:latin typeface="+mj-lt"/>
                <a:cs typeface="Arial" charset="0"/>
              </a:rPr>
              <a:t>, </a:t>
            </a:r>
            <a:r>
              <a:rPr lang="en-US" sz="2400" i="1" dirty="0">
                <a:latin typeface="+mj-lt"/>
                <a:cs typeface="Arial" charset="0"/>
              </a:rPr>
              <a:t>R </a:t>
            </a:r>
            <a:r>
              <a:rPr lang="en-US" sz="2400" dirty="0">
                <a:latin typeface="+mj-lt"/>
                <a:cs typeface="Arial" charset="0"/>
              </a:rPr>
              <a:t>= 0, </a:t>
            </a:r>
            <a:r>
              <a:rPr lang="en-US" sz="2400" i="1" dirty="0">
                <a:latin typeface="+mj-lt"/>
                <a:cs typeface="Arial" charset="0"/>
              </a:rPr>
              <a:t>Q</a:t>
            </a:r>
            <a:r>
              <a:rPr lang="en-US" sz="2400" dirty="0">
                <a:latin typeface="+mj-lt"/>
                <a:cs typeface="Arial" charset="0"/>
              </a:rPr>
              <a:t> =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1</a:t>
            </a:r>
            <a:endParaRPr lang="en-US" sz="2400" dirty="0">
              <a:latin typeface="+mj-lt"/>
              <a:cs typeface="Arial" charset="0"/>
            </a:endParaRPr>
          </a:p>
          <a:p>
            <a:pPr marL="742950" lvl="1" indent="-285750">
              <a:spcBef>
                <a:spcPts val="200"/>
              </a:spcBef>
              <a:buFontTx/>
              <a:buChar char="–"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Reset: </a:t>
            </a:r>
            <a:r>
              <a:rPr lang="en-US" sz="2400" dirty="0">
                <a:latin typeface="+mj-lt"/>
                <a:cs typeface="Arial" charset="0"/>
              </a:rPr>
              <a:t>Make the output 0 </a:t>
            </a:r>
          </a:p>
          <a:p>
            <a:pPr lvl="1">
              <a:spcBef>
                <a:spcPts val="200"/>
              </a:spcBef>
            </a:pPr>
            <a:r>
              <a:rPr lang="en-US" sz="2400" dirty="0">
                <a:latin typeface="+mj-lt"/>
                <a:cs typeface="Arial" charset="0"/>
              </a:rPr>
              <a:t>    </a:t>
            </a:r>
            <a:r>
              <a:rPr lang="en-US" sz="2400" i="1" dirty="0">
                <a:latin typeface="+mj-lt"/>
                <a:cs typeface="Arial" charset="0"/>
              </a:rPr>
              <a:t>S </a:t>
            </a:r>
            <a:r>
              <a:rPr lang="en-US" sz="2400" dirty="0">
                <a:latin typeface="+mj-lt"/>
                <a:cs typeface="Arial" charset="0"/>
              </a:rPr>
              <a:t>= 0, </a:t>
            </a:r>
            <a:r>
              <a:rPr lang="en-US" sz="2400" b="1" i="1" dirty="0">
                <a:solidFill>
                  <a:srgbClr val="0070C0"/>
                </a:solidFill>
                <a:latin typeface="+mj-lt"/>
                <a:cs typeface="Arial" charset="0"/>
              </a:rPr>
              <a:t>R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= 1</a:t>
            </a:r>
            <a:r>
              <a:rPr lang="en-US" sz="2400" dirty="0">
                <a:latin typeface="+mj-lt"/>
                <a:cs typeface="Arial" charset="0"/>
              </a:rPr>
              <a:t>, </a:t>
            </a:r>
            <a:r>
              <a:rPr lang="en-US" sz="2400" i="1" dirty="0">
                <a:latin typeface="+mj-lt"/>
                <a:cs typeface="Arial" charset="0"/>
              </a:rPr>
              <a:t>Q</a:t>
            </a:r>
            <a:r>
              <a:rPr lang="en-US" sz="2400" dirty="0">
                <a:latin typeface="+mj-lt"/>
                <a:cs typeface="Arial" charset="0"/>
              </a:rPr>
              <a:t> =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0</a:t>
            </a:r>
            <a:endParaRPr lang="en-US" sz="2400" dirty="0">
              <a:latin typeface="+mj-lt"/>
              <a:cs typeface="Arial" charset="0"/>
            </a:endParaRPr>
          </a:p>
          <a:p>
            <a:pPr marL="742950" lvl="1" indent="-285750">
              <a:spcBef>
                <a:spcPts val="200"/>
              </a:spcBef>
              <a:buFontTx/>
              <a:buChar char="–"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Memory: </a:t>
            </a:r>
            <a:r>
              <a:rPr lang="en-US" sz="2400" dirty="0">
                <a:latin typeface="+mj-lt"/>
                <a:cs typeface="Arial" charset="0"/>
              </a:rPr>
              <a:t>Retain value</a:t>
            </a:r>
          </a:p>
          <a:p>
            <a:pPr lvl="1">
              <a:spcBef>
                <a:spcPts val="200"/>
              </a:spcBef>
            </a:pPr>
            <a:r>
              <a:rPr lang="en-US" sz="2400" dirty="0">
                <a:latin typeface="+mj-lt"/>
                <a:cs typeface="Arial" charset="0"/>
              </a:rPr>
              <a:t>    </a:t>
            </a:r>
            <a:r>
              <a:rPr lang="en-US" sz="2400" i="1" dirty="0">
                <a:latin typeface="+mj-lt"/>
                <a:cs typeface="Arial" charset="0"/>
              </a:rPr>
              <a:t>S </a:t>
            </a:r>
            <a:r>
              <a:rPr lang="en-US" sz="2400" dirty="0">
                <a:latin typeface="+mj-lt"/>
                <a:cs typeface="Arial" charset="0"/>
              </a:rPr>
              <a:t>= 0, </a:t>
            </a:r>
            <a:r>
              <a:rPr lang="en-US" sz="2400" i="1" dirty="0">
                <a:latin typeface="+mj-lt"/>
                <a:cs typeface="Arial" charset="0"/>
              </a:rPr>
              <a:t>R </a:t>
            </a:r>
            <a:r>
              <a:rPr lang="en-US" sz="2400" dirty="0">
                <a:latin typeface="+mj-lt"/>
                <a:cs typeface="Arial" charset="0"/>
              </a:rPr>
              <a:t>= 0, </a:t>
            </a:r>
            <a:r>
              <a:rPr lang="en-US" sz="2400" i="1" dirty="0">
                <a:latin typeface="+mj-lt"/>
                <a:cs typeface="Arial" charset="0"/>
              </a:rPr>
              <a:t>Q</a:t>
            </a:r>
            <a:r>
              <a:rPr lang="en-US" sz="2400" dirty="0">
                <a:latin typeface="+mj-lt"/>
                <a:cs typeface="Arial" charset="0"/>
              </a:rPr>
              <a:t> = </a:t>
            </a:r>
            <a:r>
              <a:rPr lang="en-US" sz="2400" b="1" i="1" dirty="0" err="1">
                <a:solidFill>
                  <a:schemeClr val="accent1"/>
                </a:solidFill>
                <a:latin typeface="+mj-lt"/>
                <a:cs typeface="Arial" charset="0"/>
              </a:rPr>
              <a:t>Q</a:t>
            </a:r>
            <a:r>
              <a:rPr lang="en-US" sz="2400" b="1" i="1" baseline="-25000" dirty="0" err="1">
                <a:solidFill>
                  <a:schemeClr val="accent1"/>
                </a:solidFill>
                <a:latin typeface="+mj-lt"/>
                <a:cs typeface="Arial" charset="0"/>
              </a:rPr>
              <a:t>prev</a:t>
            </a:r>
            <a:endParaRPr lang="en-US" sz="2400" b="1" i="1" baseline="-25000" dirty="0">
              <a:solidFill>
                <a:schemeClr val="accent1"/>
              </a:solidFill>
              <a:latin typeface="+mj-lt"/>
              <a:cs typeface="Arial" charset="0"/>
            </a:endParaRPr>
          </a:p>
          <a:p>
            <a:pPr lvl="1">
              <a:spcBef>
                <a:spcPts val="200"/>
              </a:spcBef>
            </a:pPr>
            <a:endParaRPr lang="en-US" sz="2000" dirty="0">
              <a:latin typeface="+mj-lt"/>
              <a:cs typeface="Arial" charset="0"/>
            </a:endParaRPr>
          </a:p>
          <a:p>
            <a:pPr marL="342900" indent="-342900">
              <a:buFontTx/>
              <a:buChar char="•"/>
            </a:pPr>
            <a:r>
              <a:rPr lang="en-US" sz="3000" b="1" dirty="0">
                <a:solidFill>
                  <a:srgbClr val="FF0000"/>
                </a:solidFill>
                <a:cs typeface="Arial" charset="0"/>
              </a:rPr>
              <a:t>Must do something to avoid invalid state (when </a:t>
            </a:r>
            <a:r>
              <a:rPr lang="en-US" sz="3000" b="1" i="1" dirty="0">
                <a:solidFill>
                  <a:srgbClr val="FF0000"/>
                </a:solidFill>
                <a:cs typeface="Arial" charset="0"/>
              </a:rPr>
              <a:t>S</a:t>
            </a:r>
            <a:r>
              <a:rPr lang="en-US" sz="3000" b="1" dirty="0">
                <a:solidFill>
                  <a:srgbClr val="FF0000"/>
                </a:solidFill>
                <a:cs typeface="Arial" charset="0"/>
              </a:rPr>
              <a:t> = </a:t>
            </a:r>
            <a:r>
              <a:rPr lang="en-US" sz="3000" b="1" i="1" dirty="0">
                <a:solidFill>
                  <a:srgbClr val="FF0000"/>
                </a:solidFill>
                <a:cs typeface="Arial" charset="0"/>
              </a:rPr>
              <a:t>R</a:t>
            </a:r>
            <a:r>
              <a:rPr lang="en-US" sz="3000" b="1" dirty="0">
                <a:solidFill>
                  <a:srgbClr val="FF0000"/>
                </a:solidFill>
                <a:cs typeface="Arial" charset="0"/>
              </a:rPr>
              <a:t> = 1)</a:t>
            </a:r>
            <a:endParaRPr lang="en-US" sz="2400" b="1" i="1" baseline="-25000" dirty="0">
              <a:solidFill>
                <a:srgbClr val="FF3300"/>
              </a:solidFill>
              <a:latin typeface="+mj-lt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SR Latch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C618F77-B062-4EF9-9AF9-2026C087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68141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3: Sequential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D Latch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014445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9493" name="Object 5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48611664"/>
              </p:ext>
            </p:extLst>
          </p:nvPr>
        </p:nvGraphicFramePr>
        <p:xfrm>
          <a:off x="6477000" y="2895600"/>
          <a:ext cx="2214563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885960" imgH="913680" progId="Visio.Drawing.6">
                  <p:embed/>
                </p:oleObj>
              </mc:Choice>
              <mc:Fallback>
                <p:oleObj name="VISIO" r:id="rId7" imgW="885960" imgH="913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895600"/>
                        <a:ext cx="2214563" cy="228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949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9494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9906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Two inputs: </a:t>
            </a:r>
            <a:r>
              <a:rPr lang="en-US" sz="3200" i="1" dirty="0">
                <a:latin typeface="+mj-lt"/>
                <a:cs typeface="Arial" charset="0"/>
              </a:rPr>
              <a:t>CLK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D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i="1" dirty="0">
                <a:solidFill>
                  <a:srgbClr val="0070C0"/>
                </a:solidFill>
                <a:latin typeface="+mj-lt"/>
                <a:cs typeface="Arial" charset="0"/>
              </a:rPr>
              <a:t>CLK</a:t>
            </a: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:</a:t>
            </a:r>
            <a:r>
              <a:rPr lang="en-US" sz="26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600" dirty="0">
                <a:latin typeface="+mj-lt"/>
                <a:cs typeface="Arial" charset="0"/>
              </a:rPr>
              <a:t>controls </a:t>
            </a:r>
            <a:r>
              <a:rPr lang="en-US" sz="2600" i="1" dirty="0">
                <a:latin typeface="+mj-lt"/>
                <a:cs typeface="Arial" charset="0"/>
              </a:rPr>
              <a:t>when</a:t>
            </a:r>
            <a:r>
              <a:rPr lang="en-US" sz="2600" dirty="0">
                <a:latin typeface="+mj-lt"/>
                <a:cs typeface="Arial" charset="0"/>
              </a:rPr>
              <a:t> the output changes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i="1" dirty="0">
                <a:solidFill>
                  <a:srgbClr val="0070C0"/>
                </a:solidFill>
                <a:latin typeface="+mj-lt"/>
                <a:cs typeface="Arial" charset="0"/>
              </a:rPr>
              <a:t>D</a:t>
            </a:r>
            <a:r>
              <a:rPr lang="en-US" sz="2600" dirty="0">
                <a:latin typeface="+mj-lt"/>
                <a:cs typeface="Arial" charset="0"/>
              </a:rPr>
              <a:t> (the data input): controls </a:t>
            </a:r>
            <a:r>
              <a:rPr lang="en-US" sz="2600" i="1" dirty="0">
                <a:latin typeface="+mj-lt"/>
                <a:cs typeface="Arial" charset="0"/>
              </a:rPr>
              <a:t>what</a:t>
            </a:r>
            <a:r>
              <a:rPr lang="en-US" sz="2600" dirty="0">
                <a:latin typeface="+mj-lt"/>
                <a:cs typeface="Arial" charset="0"/>
              </a:rPr>
              <a:t> the output changes to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Function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When </a:t>
            </a:r>
            <a:r>
              <a:rPr lang="en-US" sz="2600" b="1" i="1" dirty="0">
                <a:solidFill>
                  <a:srgbClr val="0070C0"/>
                </a:solidFill>
                <a:latin typeface="+mj-lt"/>
                <a:cs typeface="Arial" charset="0"/>
              </a:rPr>
              <a:t>CLK</a:t>
            </a: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 = 1</a:t>
            </a:r>
            <a:r>
              <a:rPr lang="en-US" sz="2600" dirty="0">
                <a:latin typeface="+mj-lt"/>
                <a:cs typeface="Arial" charset="0"/>
              </a:rPr>
              <a:t>, </a:t>
            </a:r>
          </a:p>
          <a:p>
            <a:pPr lvl="1">
              <a:spcBef>
                <a:spcPct val="20000"/>
              </a:spcBef>
            </a:pPr>
            <a:r>
              <a:rPr lang="en-US" sz="2600" i="1" dirty="0">
                <a:latin typeface="+mj-lt"/>
                <a:cs typeface="Arial" charset="0"/>
              </a:rPr>
              <a:t>    D</a:t>
            </a:r>
            <a:r>
              <a:rPr lang="en-US" sz="2600" dirty="0">
                <a:latin typeface="+mj-lt"/>
                <a:cs typeface="Arial" charset="0"/>
              </a:rPr>
              <a:t> passes through to </a:t>
            </a:r>
            <a:r>
              <a:rPr lang="en-US" sz="2600" i="1" dirty="0">
                <a:latin typeface="+mj-lt"/>
                <a:cs typeface="Arial" charset="0"/>
              </a:rPr>
              <a:t>Q </a:t>
            </a:r>
            <a:r>
              <a:rPr lang="en-US" sz="2600" dirty="0">
                <a:latin typeface="+mj-lt"/>
                <a:cs typeface="Arial" charset="0"/>
              </a:rPr>
              <a:t>(</a:t>
            </a:r>
            <a:r>
              <a:rPr lang="en-US" sz="2600" i="1" dirty="0">
                <a:latin typeface="+mj-lt"/>
                <a:cs typeface="Arial" charset="0"/>
              </a:rPr>
              <a:t>transparent</a:t>
            </a:r>
            <a:r>
              <a:rPr lang="en-US" sz="2600" dirty="0">
                <a:latin typeface="+mj-lt"/>
                <a:cs typeface="Arial" charset="0"/>
              </a:rPr>
              <a:t>)</a:t>
            </a:r>
            <a:endParaRPr lang="en-US" sz="2600" i="1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When </a:t>
            </a:r>
            <a:r>
              <a:rPr lang="en-US" sz="2600" b="1" i="1" dirty="0">
                <a:solidFill>
                  <a:srgbClr val="0070C0"/>
                </a:solidFill>
                <a:latin typeface="+mj-lt"/>
                <a:cs typeface="Arial" charset="0"/>
              </a:rPr>
              <a:t>CLK</a:t>
            </a: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 = 0</a:t>
            </a:r>
            <a:r>
              <a:rPr lang="en-US" sz="2600" dirty="0">
                <a:latin typeface="+mj-lt"/>
                <a:cs typeface="Arial" charset="0"/>
              </a:rPr>
              <a:t>, </a:t>
            </a:r>
          </a:p>
          <a:p>
            <a:pPr lvl="1">
              <a:spcBef>
                <a:spcPct val="20000"/>
              </a:spcBef>
            </a:pPr>
            <a:r>
              <a:rPr lang="en-US" sz="2600" i="1" dirty="0">
                <a:latin typeface="+mj-lt"/>
                <a:cs typeface="Arial" charset="0"/>
              </a:rPr>
              <a:t>    Q</a:t>
            </a:r>
            <a:r>
              <a:rPr lang="en-US" sz="2600" dirty="0">
                <a:latin typeface="+mj-lt"/>
                <a:cs typeface="Arial" charset="0"/>
              </a:rPr>
              <a:t> holds its previous value (</a:t>
            </a:r>
            <a:r>
              <a:rPr lang="en-US" sz="2600" i="1" dirty="0">
                <a:latin typeface="+mj-lt"/>
                <a:cs typeface="Arial" charset="0"/>
              </a:rPr>
              <a:t>opaque</a:t>
            </a:r>
            <a:r>
              <a:rPr lang="en-US" sz="2600" dirty="0">
                <a:latin typeface="+mj-lt"/>
                <a:cs typeface="Arial" charset="0"/>
              </a:rPr>
              <a:t>)</a:t>
            </a:r>
            <a:endParaRPr lang="en-US" sz="2600" i="1" baseline="-250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Avoids invalid case when </a:t>
            </a:r>
          </a:p>
          <a:p>
            <a:pPr>
              <a:spcBef>
                <a:spcPct val="20000"/>
              </a:spcBef>
            </a:pPr>
            <a:r>
              <a:rPr lang="en-US" sz="3200" i="1" dirty="0">
                <a:latin typeface="+mj-lt"/>
                <a:cs typeface="Arial" charset="0"/>
              </a:rPr>
              <a:t>            Q </a:t>
            </a:r>
            <a:r>
              <a:rPr lang="en-US" sz="3200" dirty="0">
                <a:latin typeface="+mj-lt"/>
                <a:cs typeface="Arial" charset="0"/>
              </a:rPr>
              <a:t>≠ NOT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</a:p>
        </p:txBody>
      </p:sp>
      <p:sp>
        <p:nvSpPr>
          <p:cNvPr id="959495" name="Line 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388360" y="5715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 Latch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A35BDF-3828-47ED-A73F-B32B09470286}"/>
              </a:ext>
            </a:extLst>
          </p:cNvPr>
          <p:cNvSpPr/>
          <p:nvPr/>
        </p:nvSpPr>
        <p:spPr>
          <a:xfrm>
            <a:off x="762000" y="2590805"/>
            <a:ext cx="7696200" cy="25145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71A77F-D575-4E53-A9EC-40FD8A9E1BF4}"/>
              </a:ext>
            </a:extLst>
          </p:cNvPr>
          <p:cNvSpPr/>
          <p:nvPr/>
        </p:nvSpPr>
        <p:spPr>
          <a:xfrm>
            <a:off x="762000" y="5029200"/>
            <a:ext cx="76962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41C616F9-AF97-4207-9CA5-C3ED37AB0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75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50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0516" name="Object 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8308501"/>
              </p:ext>
            </p:extLst>
          </p:nvPr>
        </p:nvGraphicFramePr>
        <p:xfrm>
          <a:off x="762000" y="1219200"/>
          <a:ext cx="532387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836720" imgH="657360" progId="Visio.Drawing.6">
                  <p:embed/>
                </p:oleObj>
              </mc:Choice>
              <mc:Fallback>
                <p:oleObj name="VISIO" r:id="rId7" imgW="1836720" imgH="657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219200"/>
                        <a:ext cx="5323875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0517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66713160"/>
              </p:ext>
            </p:extLst>
          </p:nvPr>
        </p:nvGraphicFramePr>
        <p:xfrm>
          <a:off x="6615223" y="1285240"/>
          <a:ext cx="1451817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491760" imgH="603000" progId="Visio.Drawing.6">
                  <p:embed/>
                </p:oleObj>
              </mc:Choice>
              <mc:Fallback>
                <p:oleObj name="VISIO" r:id="rId9" imgW="491760" imgH="603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5223" y="1285240"/>
                        <a:ext cx="1451817" cy="170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0518" name="Object 6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82923449"/>
              </p:ext>
            </p:extLst>
          </p:nvPr>
        </p:nvGraphicFramePr>
        <p:xfrm>
          <a:off x="990600" y="3276600"/>
          <a:ext cx="6951491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1" imgW="1857240" imgH="637920" progId="Visio.Drawing.6">
                  <p:embed/>
                </p:oleObj>
              </mc:Choice>
              <mc:Fallback>
                <p:oleObj name="VISIO" r:id="rId11" imgW="1857240" imgH="637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276600"/>
                        <a:ext cx="6951491" cy="228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0514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 Latch Internal Circuit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C4D2E5-DB10-40E1-8AFB-25B7172B6E15}"/>
              </a:ext>
            </a:extLst>
          </p:cNvPr>
          <p:cNvSpPr/>
          <p:nvPr/>
        </p:nvSpPr>
        <p:spPr>
          <a:xfrm>
            <a:off x="3352800" y="4058920"/>
            <a:ext cx="533400" cy="360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75B6B2-151C-4DB5-AF79-6526773E4DB8}"/>
              </a:ext>
            </a:extLst>
          </p:cNvPr>
          <p:cNvSpPr/>
          <p:nvPr/>
        </p:nvSpPr>
        <p:spPr>
          <a:xfrm>
            <a:off x="4114800" y="4058920"/>
            <a:ext cx="533400" cy="360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306CA4-C7C7-4C31-A182-FFDE1B810602}"/>
              </a:ext>
            </a:extLst>
          </p:cNvPr>
          <p:cNvSpPr/>
          <p:nvPr/>
        </p:nvSpPr>
        <p:spPr>
          <a:xfrm>
            <a:off x="5029200" y="4114800"/>
            <a:ext cx="533400" cy="360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A29D7A-585F-4813-9119-34BA1CC1B340}"/>
              </a:ext>
            </a:extLst>
          </p:cNvPr>
          <p:cNvSpPr/>
          <p:nvPr/>
        </p:nvSpPr>
        <p:spPr>
          <a:xfrm>
            <a:off x="3352800" y="4536440"/>
            <a:ext cx="533400" cy="360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98BF48-E8D5-44BB-AEA6-0F04EC1BA1E3}"/>
              </a:ext>
            </a:extLst>
          </p:cNvPr>
          <p:cNvSpPr/>
          <p:nvPr/>
        </p:nvSpPr>
        <p:spPr>
          <a:xfrm>
            <a:off x="4114800" y="4516120"/>
            <a:ext cx="533400" cy="360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BE84C6-BB21-4C4B-AF33-273A790E247A}"/>
              </a:ext>
            </a:extLst>
          </p:cNvPr>
          <p:cNvSpPr/>
          <p:nvPr/>
        </p:nvSpPr>
        <p:spPr>
          <a:xfrm>
            <a:off x="5029200" y="4592320"/>
            <a:ext cx="533400" cy="360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FDDBB-5CD2-41C5-B550-6F2C01698D5F}"/>
              </a:ext>
            </a:extLst>
          </p:cNvPr>
          <p:cNvSpPr/>
          <p:nvPr/>
        </p:nvSpPr>
        <p:spPr>
          <a:xfrm>
            <a:off x="3352800" y="4917440"/>
            <a:ext cx="533400" cy="360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3EA6F-EB56-4A45-8B86-4EA8A767DA95}"/>
              </a:ext>
            </a:extLst>
          </p:cNvPr>
          <p:cNvSpPr/>
          <p:nvPr/>
        </p:nvSpPr>
        <p:spPr>
          <a:xfrm>
            <a:off x="4114800" y="4897120"/>
            <a:ext cx="533400" cy="360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BB9BD4-6A47-4137-90CA-D04D946A87D5}"/>
              </a:ext>
            </a:extLst>
          </p:cNvPr>
          <p:cNvSpPr/>
          <p:nvPr/>
        </p:nvSpPr>
        <p:spPr>
          <a:xfrm>
            <a:off x="5029200" y="4973320"/>
            <a:ext cx="533400" cy="360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AFF9F2-D83F-42D7-BE72-D09AB0D64ED1}"/>
              </a:ext>
            </a:extLst>
          </p:cNvPr>
          <p:cNvSpPr/>
          <p:nvPr/>
        </p:nvSpPr>
        <p:spPr>
          <a:xfrm>
            <a:off x="5981700" y="4064000"/>
            <a:ext cx="800100" cy="477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F729F0-3F82-435E-99E6-DF71DFA7C70E}"/>
              </a:ext>
            </a:extLst>
          </p:cNvPr>
          <p:cNvSpPr/>
          <p:nvPr/>
        </p:nvSpPr>
        <p:spPr>
          <a:xfrm>
            <a:off x="6827520" y="4064000"/>
            <a:ext cx="914400" cy="477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39137E-5BE4-4D48-8354-ED4976F6393F}"/>
              </a:ext>
            </a:extLst>
          </p:cNvPr>
          <p:cNvSpPr/>
          <p:nvPr/>
        </p:nvSpPr>
        <p:spPr>
          <a:xfrm>
            <a:off x="5943600" y="4577080"/>
            <a:ext cx="800100" cy="358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F702AC-AC37-499F-BEE7-CDF12847ADC8}"/>
              </a:ext>
            </a:extLst>
          </p:cNvPr>
          <p:cNvSpPr/>
          <p:nvPr/>
        </p:nvSpPr>
        <p:spPr>
          <a:xfrm>
            <a:off x="6743700" y="4572000"/>
            <a:ext cx="800100" cy="358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13A7B5-F4D5-45F9-A380-5E93BE997835}"/>
              </a:ext>
            </a:extLst>
          </p:cNvPr>
          <p:cNvSpPr/>
          <p:nvPr/>
        </p:nvSpPr>
        <p:spPr>
          <a:xfrm>
            <a:off x="5943600" y="4975232"/>
            <a:ext cx="800100" cy="358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9B3039-43A4-4E2B-B5A7-F91075D4AC44}"/>
              </a:ext>
            </a:extLst>
          </p:cNvPr>
          <p:cNvSpPr/>
          <p:nvPr/>
        </p:nvSpPr>
        <p:spPr>
          <a:xfrm>
            <a:off x="6743700" y="4970152"/>
            <a:ext cx="800100" cy="358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2EA750E8-670B-4C4A-AEF2-CD0CAE72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477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3: Sequential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D Flip-Flop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105318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1543" name="Object 7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76041631"/>
              </p:ext>
            </p:extLst>
          </p:nvPr>
        </p:nvGraphicFramePr>
        <p:xfrm>
          <a:off x="6324600" y="1219200"/>
          <a:ext cx="2328731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963360" imgH="914400" progId="Visio.Drawing.6">
                  <p:embed/>
                </p:oleObj>
              </mc:Choice>
              <mc:Fallback>
                <p:oleObj name="VISIO" r:id="rId6" imgW="963360" imgH="914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219200"/>
                        <a:ext cx="2328731" cy="220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153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6154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62000" y="990600"/>
            <a:ext cx="5715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Inputs:</a:t>
            </a:r>
            <a:r>
              <a:rPr lang="en-US" sz="3200" dirty="0">
                <a:latin typeface="+mj-lt"/>
                <a:cs typeface="Arial" charset="0"/>
              </a:rPr>
              <a:t> </a:t>
            </a:r>
            <a:r>
              <a:rPr lang="en-US" sz="3200" i="1" dirty="0">
                <a:latin typeface="+mj-lt"/>
                <a:cs typeface="Arial" charset="0"/>
              </a:rPr>
              <a:t>CLK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D</a:t>
            </a:r>
            <a:endParaRPr lang="en-US" sz="1400" i="1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Function: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500" b="1" dirty="0">
                <a:latin typeface="+mj-lt"/>
                <a:cs typeface="Arial" charset="0"/>
              </a:rPr>
              <a:t>Samples </a:t>
            </a:r>
            <a:r>
              <a:rPr lang="en-US" sz="2500" b="1" i="1" dirty="0">
                <a:latin typeface="+mj-lt"/>
                <a:cs typeface="Arial" charset="0"/>
              </a:rPr>
              <a:t>D</a:t>
            </a:r>
            <a:r>
              <a:rPr lang="en-US" sz="2500" b="1" dirty="0">
                <a:latin typeface="+mj-lt"/>
                <a:cs typeface="Arial" charset="0"/>
              </a:rPr>
              <a:t> </a:t>
            </a:r>
            <a:r>
              <a:rPr lang="en-US" sz="2500" dirty="0">
                <a:latin typeface="+mj-lt"/>
                <a:cs typeface="Arial" charset="0"/>
              </a:rPr>
              <a:t>on </a:t>
            </a:r>
            <a:r>
              <a:rPr lang="en-US" sz="2500" b="1" dirty="0">
                <a:latin typeface="+mj-lt"/>
                <a:cs typeface="Arial" charset="0"/>
              </a:rPr>
              <a:t>rising edge of </a:t>
            </a:r>
            <a:r>
              <a:rPr lang="en-US" sz="2500" b="1" i="1" dirty="0">
                <a:latin typeface="+mj-lt"/>
                <a:cs typeface="Arial" charset="0"/>
              </a:rPr>
              <a:t>CLK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500" dirty="0">
                <a:latin typeface="+mj-lt"/>
                <a:cs typeface="Arial" charset="0"/>
              </a:rPr>
              <a:t>When </a:t>
            </a:r>
            <a:r>
              <a:rPr lang="en-US" sz="2500" i="1" dirty="0">
                <a:latin typeface="+mj-lt"/>
                <a:cs typeface="Arial" charset="0"/>
              </a:rPr>
              <a:t>CLK</a:t>
            </a:r>
            <a:r>
              <a:rPr lang="en-US" sz="2500" dirty="0">
                <a:latin typeface="+mj-lt"/>
                <a:cs typeface="Arial" charset="0"/>
              </a:rPr>
              <a:t> rises from 0 to 1, </a:t>
            </a:r>
            <a:r>
              <a:rPr lang="en-US" sz="2500" i="1" dirty="0">
                <a:latin typeface="+mj-lt"/>
                <a:cs typeface="Arial" charset="0"/>
              </a:rPr>
              <a:t>D</a:t>
            </a:r>
            <a:r>
              <a:rPr lang="en-US" sz="2500" dirty="0">
                <a:latin typeface="+mj-lt"/>
                <a:cs typeface="Arial" charset="0"/>
              </a:rPr>
              <a:t> passes through to </a:t>
            </a:r>
            <a:r>
              <a:rPr lang="en-US" sz="2500" i="1" dirty="0">
                <a:latin typeface="+mj-lt"/>
                <a:cs typeface="Arial" charset="0"/>
              </a:rPr>
              <a:t>Q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500" dirty="0">
                <a:latin typeface="+mj-lt"/>
                <a:cs typeface="Arial" charset="0"/>
              </a:rPr>
              <a:t>Otherwise, </a:t>
            </a:r>
            <a:r>
              <a:rPr lang="en-US" sz="2500" i="1" dirty="0">
                <a:latin typeface="+mj-lt"/>
                <a:cs typeface="Arial" charset="0"/>
              </a:rPr>
              <a:t>Q</a:t>
            </a:r>
            <a:r>
              <a:rPr lang="en-US" sz="2500" dirty="0">
                <a:latin typeface="+mj-lt"/>
                <a:cs typeface="Arial" charset="0"/>
              </a:rPr>
              <a:t> holds its previous value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500" b="1" i="1" dirty="0">
                <a:latin typeface="+mj-lt"/>
                <a:cs typeface="Arial" charset="0"/>
              </a:rPr>
              <a:t>Q </a:t>
            </a:r>
            <a:r>
              <a:rPr lang="en-US" sz="2500" b="1" dirty="0">
                <a:latin typeface="+mj-lt"/>
                <a:cs typeface="Arial" charset="0"/>
              </a:rPr>
              <a:t>changes </a:t>
            </a:r>
            <a:r>
              <a:rPr lang="en-US" sz="2500" dirty="0">
                <a:latin typeface="+mj-lt"/>
                <a:cs typeface="Arial" charset="0"/>
              </a:rPr>
              <a:t>only on rising edge of </a:t>
            </a:r>
            <a:r>
              <a:rPr lang="en-US" sz="2500" i="1" dirty="0">
                <a:latin typeface="+mj-lt"/>
                <a:cs typeface="Arial" charset="0"/>
              </a:rPr>
              <a:t>CLK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Called </a:t>
            </a: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edge-triggered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500" dirty="0">
                <a:latin typeface="+mj-lt"/>
                <a:cs typeface="Arial" charset="0"/>
              </a:rPr>
              <a:t>Activated on the </a:t>
            </a:r>
            <a:r>
              <a:rPr lang="en-US" sz="2500" i="1" dirty="0">
                <a:latin typeface="+mj-lt"/>
                <a:cs typeface="Arial" charset="0"/>
              </a:rPr>
              <a:t>clock edge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 Flip-Flop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147466"/>
              </p:ext>
            </p:extLst>
          </p:nvPr>
        </p:nvGraphicFramePr>
        <p:xfrm>
          <a:off x="5257800" y="4930775"/>
          <a:ext cx="363855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3638524" imgH="861199" progId="Visio.Drawing.11">
                  <p:embed/>
                </p:oleObj>
              </mc:Choice>
              <mc:Fallback>
                <p:oleObj name="Visio" r:id="rId8" imgW="3638524" imgH="86119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57800" y="4930775"/>
                        <a:ext cx="3638550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76ED4D47-C6B5-4419-BD73-773665283BE5}"/>
              </a:ext>
            </a:extLst>
          </p:cNvPr>
          <p:cNvSpPr/>
          <p:nvPr/>
        </p:nvSpPr>
        <p:spPr>
          <a:xfrm>
            <a:off x="838200" y="1676400"/>
            <a:ext cx="5181600" cy="9905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C97043-12E3-4C00-A728-3076BE0A2E76}"/>
              </a:ext>
            </a:extLst>
          </p:cNvPr>
          <p:cNvSpPr/>
          <p:nvPr/>
        </p:nvSpPr>
        <p:spPr>
          <a:xfrm>
            <a:off x="990600" y="2590801"/>
            <a:ext cx="5181600" cy="9143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41B0D9-F2D9-4C51-B5B5-FAF2D28518A9}"/>
              </a:ext>
            </a:extLst>
          </p:cNvPr>
          <p:cNvSpPr/>
          <p:nvPr/>
        </p:nvSpPr>
        <p:spPr>
          <a:xfrm>
            <a:off x="1143000" y="3505200"/>
            <a:ext cx="5181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6D217F-3F7F-4824-BE52-B58716873761}"/>
              </a:ext>
            </a:extLst>
          </p:cNvPr>
          <p:cNvSpPr/>
          <p:nvPr/>
        </p:nvSpPr>
        <p:spPr>
          <a:xfrm>
            <a:off x="1219200" y="4267198"/>
            <a:ext cx="5181600" cy="533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4457F4-A0C2-4F57-86E9-91850F141E0B}"/>
              </a:ext>
            </a:extLst>
          </p:cNvPr>
          <p:cNvSpPr/>
          <p:nvPr/>
        </p:nvSpPr>
        <p:spPr>
          <a:xfrm>
            <a:off x="838200" y="4800599"/>
            <a:ext cx="8001000" cy="9905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A1207600-F1E3-4BFD-A049-367A7398A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37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Chapter 3 :: Topics</a:t>
            </a: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56388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State Elements</a:t>
            </a:r>
          </a:p>
          <a:p>
            <a:pPr lvl="1"/>
            <a:r>
              <a:rPr lang="en-US" b="1" dirty="0" err="1"/>
              <a:t>Bistable</a:t>
            </a:r>
            <a:r>
              <a:rPr lang="en-US" b="1" dirty="0"/>
              <a:t> Circuit</a:t>
            </a:r>
          </a:p>
          <a:p>
            <a:pPr lvl="1"/>
            <a:r>
              <a:rPr lang="en-US" b="1" dirty="0"/>
              <a:t>SR Latch</a:t>
            </a:r>
          </a:p>
          <a:p>
            <a:pPr lvl="1"/>
            <a:r>
              <a:rPr lang="en-US" b="1" dirty="0"/>
              <a:t>D Latch</a:t>
            </a:r>
          </a:p>
          <a:p>
            <a:pPr lvl="1"/>
            <a:r>
              <a:rPr lang="en-US" b="1" dirty="0"/>
              <a:t>D Flip-Flop</a:t>
            </a:r>
          </a:p>
          <a:p>
            <a:pPr lvl="1"/>
            <a:r>
              <a:rPr lang="en-US" b="1" dirty="0"/>
              <a:t>Variations</a:t>
            </a:r>
          </a:p>
          <a:p>
            <a:r>
              <a:rPr lang="en-US" b="1" dirty="0"/>
              <a:t>Synchronous Sequential Logic</a:t>
            </a:r>
          </a:p>
          <a:p>
            <a:r>
              <a:rPr lang="en-US" b="1" dirty="0"/>
              <a:t>Finite State Machines</a:t>
            </a:r>
          </a:p>
          <a:p>
            <a:pPr lvl="1"/>
            <a:r>
              <a:rPr lang="en-US" b="1" dirty="0"/>
              <a:t>Moore</a:t>
            </a:r>
          </a:p>
          <a:p>
            <a:pPr lvl="1"/>
            <a:r>
              <a:rPr lang="en-US" b="1" dirty="0"/>
              <a:t>Mealy</a:t>
            </a:r>
          </a:p>
          <a:p>
            <a:pPr lvl="1"/>
            <a:r>
              <a:rPr lang="en-US" b="1" dirty="0"/>
              <a:t>Factored</a:t>
            </a:r>
          </a:p>
          <a:p>
            <a:r>
              <a:rPr lang="en-US" b="1" dirty="0"/>
              <a:t>Timing of Sequential Logic</a:t>
            </a:r>
          </a:p>
          <a:p>
            <a:pPr lvl="1"/>
            <a:r>
              <a:rPr lang="en-US" b="1" dirty="0"/>
              <a:t>Clock Skew</a:t>
            </a:r>
          </a:p>
          <a:p>
            <a:pPr lvl="1"/>
            <a:r>
              <a:rPr lang="en-US" b="1" dirty="0"/>
              <a:t>Synchronization</a:t>
            </a:r>
          </a:p>
          <a:p>
            <a:r>
              <a:rPr lang="en-US" b="1" dirty="0"/>
              <a:t>Parallelism</a:t>
            </a:r>
            <a:endParaRPr lang="en-GB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143000"/>
            <a:ext cx="1732109" cy="4724400"/>
          </a:xfrm>
          <a:prstGeom prst="rect">
            <a:avLst/>
          </a:prstGeom>
        </p:spPr>
      </p:pic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CD3B3CFF-154F-4B85-895E-B6A68986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395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564" name="Object 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67777212"/>
              </p:ext>
            </p:extLst>
          </p:nvPr>
        </p:nvGraphicFramePr>
        <p:xfrm>
          <a:off x="4786313" y="1402508"/>
          <a:ext cx="3595687" cy="2788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400040" imgH="1085760" progId="Visio.Drawing.6">
                  <p:embed/>
                </p:oleObj>
              </mc:Choice>
              <mc:Fallback>
                <p:oleObj name="VISIO" r:id="rId7" imgW="1400040" imgH="1085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1402508"/>
                        <a:ext cx="3595687" cy="27884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56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62569" name="Rectangle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620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+mj-lt"/>
                <a:cs typeface="Arial" charset="0"/>
              </a:rPr>
              <a:t>Two back-to-back D latches </a:t>
            </a:r>
            <a:r>
              <a:rPr lang="en-US" sz="2400" dirty="0">
                <a:latin typeface="+mj-lt"/>
                <a:cs typeface="Arial" charset="0"/>
              </a:rPr>
              <a:t>(L1 and L2) controlled by complementary clocks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When </a:t>
            </a:r>
            <a:r>
              <a:rPr lang="en-US" sz="2400" b="1" i="1" dirty="0">
                <a:solidFill>
                  <a:srgbClr val="0070C0"/>
                </a:solidFill>
                <a:latin typeface="+mj-lt"/>
                <a:cs typeface="Arial" charset="0"/>
              </a:rPr>
              <a:t>CLK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 = 0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L1 is transparent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L2 is opaque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b="1" i="1" dirty="0">
                <a:latin typeface="+mj-lt"/>
                <a:cs typeface="Arial" charset="0"/>
              </a:rPr>
              <a:t>D</a:t>
            </a:r>
            <a:r>
              <a:rPr lang="en-US" sz="2000" dirty="0">
                <a:latin typeface="+mj-lt"/>
                <a:cs typeface="Arial" charset="0"/>
              </a:rPr>
              <a:t> passes through to </a:t>
            </a:r>
            <a:r>
              <a:rPr lang="en-US" sz="2000" b="1" dirty="0">
                <a:latin typeface="+mj-lt"/>
                <a:cs typeface="Arial" charset="0"/>
              </a:rPr>
              <a:t>N1</a:t>
            </a:r>
            <a:endParaRPr lang="en-US" sz="2000" b="1" i="1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When </a:t>
            </a:r>
            <a:r>
              <a:rPr lang="en-US" sz="2400" b="1" i="1" dirty="0">
                <a:solidFill>
                  <a:srgbClr val="0070C0"/>
                </a:solidFill>
                <a:latin typeface="+mj-lt"/>
                <a:cs typeface="Arial" charset="0"/>
              </a:rPr>
              <a:t>CLK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 = 1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L2 is transparent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L1 is opaque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b="1" dirty="0">
                <a:latin typeface="+mj-lt"/>
                <a:cs typeface="Arial" charset="0"/>
              </a:rPr>
              <a:t>N1</a:t>
            </a:r>
            <a:r>
              <a:rPr lang="en-US" sz="2000" dirty="0">
                <a:latin typeface="+mj-lt"/>
                <a:cs typeface="Arial" charset="0"/>
              </a:rPr>
              <a:t> passes through to </a:t>
            </a:r>
            <a:r>
              <a:rPr lang="en-US" sz="2000" b="1" i="1" dirty="0">
                <a:latin typeface="+mj-lt"/>
                <a:cs typeface="Arial" charset="0"/>
              </a:rPr>
              <a:t>Q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Thus, on the edge of the clock (when </a:t>
            </a:r>
            <a:r>
              <a:rPr lang="en-US" sz="2400" b="1" i="1" dirty="0">
                <a:solidFill>
                  <a:schemeClr val="accent1"/>
                </a:solidFill>
                <a:latin typeface="+mj-lt"/>
                <a:cs typeface="Arial" charset="0"/>
              </a:rPr>
              <a:t>CLK</a:t>
            </a:r>
            <a:r>
              <a:rPr lang="en-US" sz="2400" b="1" dirty="0">
                <a:solidFill>
                  <a:schemeClr val="accent1"/>
                </a:solidFill>
                <a:latin typeface="+mj-lt"/>
                <a:cs typeface="Arial" charset="0"/>
              </a:rPr>
              <a:t> rises from 0      1</a:t>
            </a:r>
            <a:r>
              <a:rPr lang="en-US" sz="2400" dirty="0">
                <a:solidFill>
                  <a:schemeClr val="tx2"/>
                </a:solidFill>
                <a:latin typeface="+mj-lt"/>
                <a:cs typeface="Arial" charset="0"/>
              </a:rPr>
              <a:t>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b="1" i="1" dirty="0">
                <a:latin typeface="+mj-lt"/>
                <a:cs typeface="Arial" charset="0"/>
              </a:rPr>
              <a:t>D</a:t>
            </a:r>
            <a:r>
              <a:rPr lang="en-US" sz="2000" dirty="0">
                <a:latin typeface="+mj-lt"/>
                <a:cs typeface="Arial" charset="0"/>
              </a:rPr>
              <a:t> passes through to </a:t>
            </a:r>
            <a:r>
              <a:rPr lang="en-US" sz="2000" b="1" i="1" dirty="0">
                <a:latin typeface="+mj-lt"/>
                <a:cs typeface="Arial" charset="0"/>
              </a:rPr>
              <a:t>Q</a:t>
            </a:r>
          </a:p>
          <a:p>
            <a:pPr marL="342900" indent="-342900">
              <a:spcBef>
                <a:spcPct val="20000"/>
              </a:spcBef>
            </a:pPr>
            <a:endParaRPr lang="en-US" sz="2400" i="1" baseline="-25000" dirty="0">
              <a:latin typeface="+mj-lt"/>
              <a:cs typeface="Arial" charset="0"/>
            </a:endParaRPr>
          </a:p>
        </p:txBody>
      </p:sp>
      <p:sp>
        <p:nvSpPr>
          <p:cNvPr id="962571" name="Line 11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7924800" y="5105400"/>
            <a:ext cx="2286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 Flip-Flop Internal Circuit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061049-E778-4D17-B7A0-73DE4ECD011B}"/>
              </a:ext>
            </a:extLst>
          </p:cNvPr>
          <p:cNvSpPr/>
          <p:nvPr/>
        </p:nvSpPr>
        <p:spPr>
          <a:xfrm>
            <a:off x="838200" y="2286000"/>
            <a:ext cx="34290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ED2D1D-EB7E-4D4A-9502-0C174F32ABFA}"/>
              </a:ext>
            </a:extLst>
          </p:cNvPr>
          <p:cNvSpPr/>
          <p:nvPr/>
        </p:nvSpPr>
        <p:spPr>
          <a:xfrm>
            <a:off x="838200" y="3886196"/>
            <a:ext cx="3276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8C5325-49E2-43B5-940A-3EB3C16F76A0}"/>
              </a:ext>
            </a:extLst>
          </p:cNvPr>
          <p:cNvSpPr/>
          <p:nvPr/>
        </p:nvSpPr>
        <p:spPr>
          <a:xfrm>
            <a:off x="838200" y="4952999"/>
            <a:ext cx="7772400" cy="9905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4477AA91-D60C-4259-82AB-E6665AFF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985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8408FAC-92E9-467D-93A6-858F01961BF6}"/>
              </a:ext>
            </a:extLst>
          </p:cNvPr>
          <p:cNvSpPr/>
          <p:nvPr/>
        </p:nvSpPr>
        <p:spPr>
          <a:xfrm>
            <a:off x="0" y="3048000"/>
            <a:ext cx="9144000" cy="3124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34ABB9F3-765D-4FCE-BE09-1ADA49C059C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58200816"/>
              </p:ext>
            </p:extLst>
          </p:nvPr>
        </p:nvGraphicFramePr>
        <p:xfrm>
          <a:off x="152400" y="3352800"/>
          <a:ext cx="883938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4835160" imgH="1292040" progId="Visio.Drawing.6">
                  <p:embed/>
                </p:oleObj>
              </mc:Choice>
              <mc:Fallback>
                <p:oleObj name="VISIO" r:id="rId7" imgW="4835160" imgH="1292040" progId="Visio.Drawing.6">
                  <p:embed/>
                  <p:pic>
                    <p:nvPicPr>
                      <p:cNvPr id="10" name="Object 6">
                        <a:extLst>
                          <a:ext uri="{FF2B5EF4-FFF2-40B4-BE49-F238E27FC236}">
                            <a16:creationId xmlns:a16="http://schemas.microsoft.com/office/drawing/2014/main" id="{FC10E7B6-D21A-494E-ACB2-5F6F7A7D76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352800"/>
                        <a:ext cx="8839387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587" name="Object 3"/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063642"/>
              </p:ext>
            </p:extLst>
          </p:nvPr>
        </p:nvGraphicFramePr>
        <p:xfrm>
          <a:off x="2743200" y="1001457"/>
          <a:ext cx="1463007" cy="1793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491760" imgH="603000" progId="Visio.Drawing.6">
                  <p:embed/>
                </p:oleObj>
              </mc:Choice>
              <mc:Fallback>
                <p:oleObj name="VISIO" r:id="rId9" imgW="491760" imgH="603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001457"/>
                        <a:ext cx="1463007" cy="17933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588" name="Object 4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748508746"/>
              </p:ext>
            </p:extLst>
          </p:nvPr>
        </p:nvGraphicFramePr>
        <p:xfrm>
          <a:off x="5027749" y="1001456"/>
          <a:ext cx="1472288" cy="1793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1" imgW="495000" imgH="603000" progId="Visio.Drawing.6">
                  <p:embed/>
                </p:oleObj>
              </mc:Choice>
              <mc:Fallback>
                <p:oleObj name="VISIO" r:id="rId11" imgW="495000" imgH="603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7749" y="1001456"/>
                        <a:ext cx="1472288" cy="17933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 Latch vs. D Flip-Flop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1614C5-380C-42BB-96B7-53ACD176ECCC}"/>
              </a:ext>
            </a:extLst>
          </p:cNvPr>
          <p:cNvSpPr txBox="1"/>
          <p:nvPr/>
        </p:nvSpPr>
        <p:spPr>
          <a:xfrm>
            <a:off x="2895600" y="2586335"/>
            <a:ext cx="1143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D Latch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FB4B3D-BB8A-4A6C-B7AC-6A6230114111}"/>
              </a:ext>
            </a:extLst>
          </p:cNvPr>
          <p:cNvSpPr txBox="1"/>
          <p:nvPr/>
        </p:nvSpPr>
        <p:spPr>
          <a:xfrm>
            <a:off x="4905828" y="2586335"/>
            <a:ext cx="1981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D Flip-flop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0071B5-281C-4C20-82AF-57B4518A9A77}"/>
              </a:ext>
            </a:extLst>
          </p:cNvPr>
          <p:cNvSpPr/>
          <p:nvPr/>
        </p:nvSpPr>
        <p:spPr>
          <a:xfrm>
            <a:off x="0" y="3200400"/>
            <a:ext cx="9144000" cy="2895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aphicFrame>
        <p:nvGraphicFramePr>
          <p:cNvPr id="963590" name="Object 6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978295744"/>
              </p:ext>
            </p:extLst>
          </p:nvPr>
        </p:nvGraphicFramePr>
        <p:xfrm>
          <a:off x="152400" y="3352800"/>
          <a:ext cx="8856548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3" imgW="4835160" imgH="1288800" progId="Visio.Drawing.6">
                  <p:embed/>
                </p:oleObj>
              </mc:Choice>
              <mc:Fallback>
                <p:oleObj name="VISIO" r:id="rId13" imgW="4835160" imgH="1288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352800"/>
                        <a:ext cx="8856548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7DF5EF38-2810-4617-9B40-4EE64A6D3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3318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3: Sequential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Variations on a Flop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104936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4612" name="Object 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83654087"/>
              </p:ext>
            </p:extLst>
          </p:nvPr>
        </p:nvGraphicFramePr>
        <p:xfrm>
          <a:off x="685800" y="914400"/>
          <a:ext cx="2438400" cy="460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226997" imgH="2316590" progId="Visio.Drawing.11">
                  <p:embed/>
                </p:oleObj>
              </mc:Choice>
              <mc:Fallback>
                <p:oleObj name="Visio" r:id="rId6" imgW="1226997" imgH="23165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14400"/>
                        <a:ext cx="2438400" cy="460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4613" name="Object 5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38984442"/>
              </p:ext>
            </p:extLst>
          </p:nvPr>
        </p:nvGraphicFramePr>
        <p:xfrm>
          <a:off x="4267200" y="2057400"/>
          <a:ext cx="381000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891000" imgH="488880" progId="Visio.Drawing.6">
                  <p:embed/>
                </p:oleObj>
              </mc:Choice>
              <mc:Fallback>
                <p:oleObj name="VISIO" r:id="rId8" imgW="891000" imgH="488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057400"/>
                        <a:ext cx="3810000" cy="200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461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Registers: One or More Flip-flops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1FAAF8-7AAD-4604-A7C0-C12054F94150}"/>
              </a:ext>
            </a:extLst>
          </p:cNvPr>
          <p:cNvSpPr txBox="1"/>
          <p:nvPr/>
        </p:nvSpPr>
        <p:spPr>
          <a:xfrm>
            <a:off x="990600" y="5560367"/>
            <a:ext cx="1981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4-bit Register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DBBC2-E5E3-4F70-ADBD-584C2A9665E7}"/>
              </a:ext>
            </a:extLst>
          </p:cNvPr>
          <p:cNvSpPr txBox="1"/>
          <p:nvPr/>
        </p:nvSpPr>
        <p:spPr>
          <a:xfrm>
            <a:off x="5257800" y="4057650"/>
            <a:ext cx="1981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4-bit Register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CCECF5-FB20-4EC3-B985-119EC8BFED58}"/>
              </a:ext>
            </a:extLst>
          </p:cNvPr>
          <p:cNvSpPr txBox="1"/>
          <p:nvPr/>
        </p:nvSpPr>
        <p:spPr>
          <a:xfrm>
            <a:off x="6629400" y="1502683"/>
            <a:ext cx="228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+mj-lt"/>
                <a:cs typeface="Arial" charset="0"/>
              </a:rPr>
              <a:t>Easier to draw!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2245A2-EA3C-4F4B-8AFE-E7844BB0D113}"/>
              </a:ext>
            </a:extLst>
          </p:cNvPr>
          <p:cNvCxnSpPr/>
          <p:nvPr/>
        </p:nvCxnSpPr>
        <p:spPr>
          <a:xfrm flipH="1">
            <a:off x="6934200" y="1981200"/>
            <a:ext cx="533400" cy="762000"/>
          </a:xfrm>
          <a:prstGeom prst="straightConnector1">
            <a:avLst/>
          </a:prstGeom>
          <a:ln w="603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DD8EEC08-4A4D-4A9F-8523-C05AF624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5545748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953756-C382-4C8A-8971-0D680550D247}"/>
              </a:ext>
            </a:extLst>
          </p:cNvPr>
          <p:cNvSpPr txBox="1"/>
          <p:nvPr/>
        </p:nvSpPr>
        <p:spPr>
          <a:xfrm>
            <a:off x="3695700" y="4823218"/>
            <a:ext cx="5105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  <a:cs typeface="Arial" charset="0"/>
              </a:rPr>
              <a:t>Two ways to draw a register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FC4062-54CE-43F2-A8EB-7D1E6D6332A6}"/>
              </a:ext>
            </a:extLst>
          </p:cNvPr>
          <p:cNvSpPr/>
          <p:nvPr/>
        </p:nvSpPr>
        <p:spPr>
          <a:xfrm>
            <a:off x="3619500" y="4419600"/>
            <a:ext cx="50673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831A94-BEAA-40BA-99EC-FD268008276A}"/>
              </a:ext>
            </a:extLst>
          </p:cNvPr>
          <p:cNvSpPr/>
          <p:nvPr/>
        </p:nvSpPr>
        <p:spPr>
          <a:xfrm>
            <a:off x="6705600" y="1028700"/>
            <a:ext cx="2400300" cy="1809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579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1000" name="Object 8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34932487"/>
              </p:ext>
            </p:extLst>
          </p:nvPr>
        </p:nvGraphicFramePr>
        <p:xfrm>
          <a:off x="2209800" y="3526279"/>
          <a:ext cx="4343400" cy="2396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128680" imgH="1174680" progId="Visio.Drawing.6">
                  <p:embed/>
                </p:oleObj>
              </mc:Choice>
              <mc:Fallback>
                <p:oleObj name="VISIO" r:id="rId6" imgW="2128680" imgH="1174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526279"/>
                        <a:ext cx="4343400" cy="23968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099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81002" name="Rectangle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Inputs: </a:t>
            </a:r>
            <a:r>
              <a:rPr lang="en-US" sz="3200" i="1" dirty="0">
                <a:latin typeface="+mj-lt"/>
                <a:cs typeface="Arial" charset="0"/>
              </a:rPr>
              <a:t>CLK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D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EN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300" dirty="0">
                <a:latin typeface="+mj-lt"/>
                <a:cs typeface="Arial" charset="0"/>
              </a:rPr>
              <a:t>The enable input (</a:t>
            </a:r>
            <a:r>
              <a:rPr lang="en-US" sz="2300" i="1" dirty="0">
                <a:latin typeface="+mj-lt"/>
                <a:cs typeface="Arial" charset="0"/>
              </a:rPr>
              <a:t>EN</a:t>
            </a:r>
            <a:r>
              <a:rPr lang="en-US" sz="2300" dirty="0">
                <a:latin typeface="+mj-lt"/>
                <a:cs typeface="Arial" charset="0"/>
              </a:rPr>
              <a:t>) controls when new data (</a:t>
            </a:r>
            <a:r>
              <a:rPr lang="en-US" sz="2300" i="1" dirty="0">
                <a:latin typeface="+mj-lt"/>
                <a:cs typeface="Arial" charset="0"/>
              </a:rPr>
              <a:t>D</a:t>
            </a:r>
            <a:r>
              <a:rPr lang="en-US" sz="2300" dirty="0">
                <a:latin typeface="+mj-lt"/>
                <a:cs typeface="Arial" charset="0"/>
              </a:rPr>
              <a:t>) is stored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Function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300" b="1" i="1" dirty="0">
                <a:solidFill>
                  <a:srgbClr val="0070C0"/>
                </a:solidFill>
                <a:latin typeface="+mj-lt"/>
                <a:cs typeface="Arial" charset="0"/>
              </a:rPr>
              <a:t>EN</a:t>
            </a:r>
            <a:r>
              <a:rPr lang="en-US" sz="2300" b="1" dirty="0">
                <a:solidFill>
                  <a:srgbClr val="0070C0"/>
                </a:solidFill>
                <a:latin typeface="+mj-lt"/>
                <a:cs typeface="Arial" charset="0"/>
              </a:rPr>
              <a:t> = 1: </a:t>
            </a:r>
            <a:r>
              <a:rPr lang="en-US" sz="2300" i="1" dirty="0">
                <a:latin typeface="+mj-lt"/>
                <a:cs typeface="Arial" charset="0"/>
              </a:rPr>
              <a:t>D</a:t>
            </a:r>
            <a:r>
              <a:rPr lang="en-US" sz="2300" dirty="0">
                <a:latin typeface="+mj-lt"/>
                <a:cs typeface="Arial" charset="0"/>
              </a:rPr>
              <a:t> passes through to </a:t>
            </a:r>
            <a:r>
              <a:rPr lang="en-US" sz="2300" i="1" dirty="0">
                <a:latin typeface="+mj-lt"/>
                <a:cs typeface="Arial" charset="0"/>
              </a:rPr>
              <a:t>Q</a:t>
            </a:r>
            <a:r>
              <a:rPr lang="en-US" sz="2300" dirty="0">
                <a:latin typeface="+mj-lt"/>
                <a:cs typeface="Arial" charset="0"/>
              </a:rPr>
              <a:t> on the clock edge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300" b="1" i="1" dirty="0">
                <a:solidFill>
                  <a:srgbClr val="0070C0"/>
                </a:solidFill>
                <a:latin typeface="+mj-lt"/>
                <a:cs typeface="Arial" charset="0"/>
              </a:rPr>
              <a:t>EN</a:t>
            </a:r>
            <a:r>
              <a:rPr lang="en-US" sz="2300" b="1" dirty="0">
                <a:solidFill>
                  <a:srgbClr val="0070C0"/>
                </a:solidFill>
                <a:latin typeface="+mj-lt"/>
                <a:cs typeface="Arial" charset="0"/>
              </a:rPr>
              <a:t> = 0: </a:t>
            </a:r>
            <a:r>
              <a:rPr lang="en-US" sz="2300" dirty="0">
                <a:latin typeface="+mj-lt"/>
                <a:cs typeface="Arial" charset="0"/>
              </a:rPr>
              <a:t>the flip-flop retains its previous state</a:t>
            </a:r>
            <a:endParaRPr lang="en-US" sz="2300" i="1" dirty="0">
              <a:latin typeface="+mj-lt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81264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Enabled Flip-Flops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295BEE-2BB2-4966-A801-E11459BC55DB}"/>
              </a:ext>
            </a:extLst>
          </p:cNvPr>
          <p:cNvSpPr/>
          <p:nvPr/>
        </p:nvSpPr>
        <p:spPr>
          <a:xfrm>
            <a:off x="2438400" y="2514600"/>
            <a:ext cx="4876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908B35-4F3D-45AC-82E3-F62B62F1848D}"/>
              </a:ext>
            </a:extLst>
          </p:cNvPr>
          <p:cNvSpPr/>
          <p:nvPr/>
        </p:nvSpPr>
        <p:spPr>
          <a:xfrm>
            <a:off x="537796" y="3657600"/>
            <a:ext cx="4262804" cy="2303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E5D7D9-13CA-4974-B415-81812A20A430}"/>
              </a:ext>
            </a:extLst>
          </p:cNvPr>
          <p:cNvSpPr/>
          <p:nvPr/>
        </p:nvSpPr>
        <p:spPr>
          <a:xfrm>
            <a:off x="2438400" y="2971800"/>
            <a:ext cx="5029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54FEFB3E-AA5B-47E1-BDF8-ED97DBA09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16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048" name="Object 8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18601436"/>
              </p:ext>
            </p:extLst>
          </p:nvPr>
        </p:nvGraphicFramePr>
        <p:xfrm>
          <a:off x="2362200" y="3200400"/>
          <a:ext cx="3419761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066320" imgH="903240" progId="Visio.Drawing.6">
                  <p:embed/>
                </p:oleObj>
              </mc:Choice>
              <mc:Fallback>
                <p:oleObj name="VISIO" r:id="rId6" imgW="1066320" imgH="903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200400"/>
                        <a:ext cx="3419761" cy="289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04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8304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Inputs: </a:t>
            </a:r>
            <a:r>
              <a:rPr lang="en-US" sz="3200" i="1" dirty="0">
                <a:latin typeface="+mj-lt"/>
                <a:cs typeface="Arial" charset="0"/>
              </a:rPr>
              <a:t>CLK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D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Reset</a:t>
            </a: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Function: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i="1" dirty="0">
                <a:solidFill>
                  <a:srgbClr val="0070C0"/>
                </a:solidFill>
                <a:latin typeface="+mj-lt"/>
                <a:cs typeface="Arial" charset="0"/>
              </a:rPr>
              <a:t>Reset</a:t>
            </a: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 = 1:  </a:t>
            </a:r>
            <a:r>
              <a:rPr lang="en-US" sz="2600" i="1" dirty="0">
                <a:latin typeface="+mj-lt"/>
                <a:cs typeface="Arial" charset="0"/>
              </a:rPr>
              <a:t>Q</a:t>
            </a:r>
            <a:r>
              <a:rPr lang="en-US" sz="2600" dirty="0">
                <a:latin typeface="+mj-lt"/>
                <a:cs typeface="Arial" charset="0"/>
              </a:rPr>
              <a:t> is forced to 0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i="1" dirty="0">
                <a:solidFill>
                  <a:srgbClr val="0070C0"/>
                </a:solidFill>
                <a:latin typeface="+mj-lt"/>
                <a:cs typeface="Arial" charset="0"/>
              </a:rPr>
              <a:t>Reset</a:t>
            </a: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 = 0:  </a:t>
            </a:r>
            <a:r>
              <a:rPr lang="en-US" sz="2600" dirty="0">
                <a:latin typeface="+mj-lt"/>
                <a:cs typeface="Arial" charset="0"/>
              </a:rPr>
              <a:t>flip-flop behaves as ordinary D flip-flop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Resettable Flip-Flops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A9A283-F0FE-4655-9CFE-46D0221D7200}"/>
              </a:ext>
            </a:extLst>
          </p:cNvPr>
          <p:cNvSpPr/>
          <p:nvPr/>
        </p:nvSpPr>
        <p:spPr>
          <a:xfrm>
            <a:off x="2971800" y="2057400"/>
            <a:ext cx="434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75D474-9A99-4756-8E61-798850055EF1}"/>
              </a:ext>
            </a:extLst>
          </p:cNvPr>
          <p:cNvSpPr/>
          <p:nvPr/>
        </p:nvSpPr>
        <p:spPr>
          <a:xfrm>
            <a:off x="2971800" y="2590800"/>
            <a:ext cx="525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A2B15048-3C60-4103-8A0F-5E2B2DB6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88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8509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Two types: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Synchronous:   </a:t>
            </a:r>
            <a:r>
              <a:rPr lang="en-US" sz="2600" dirty="0">
                <a:latin typeface="+mj-lt"/>
                <a:cs typeface="Arial" charset="0"/>
              </a:rPr>
              <a:t>resets at the clock edge only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Asynchronous:</a:t>
            </a:r>
            <a:r>
              <a:rPr lang="en-US" sz="26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600" dirty="0">
                <a:latin typeface="+mj-lt"/>
                <a:cs typeface="Arial" charset="0"/>
              </a:rPr>
              <a:t>resets immediately when </a:t>
            </a:r>
            <a:r>
              <a:rPr lang="en-US" sz="2600" i="1" dirty="0">
                <a:latin typeface="+mj-lt"/>
                <a:cs typeface="Arial" charset="0"/>
              </a:rPr>
              <a:t>Reset</a:t>
            </a:r>
            <a:r>
              <a:rPr lang="en-US" sz="2600" dirty="0">
                <a:latin typeface="+mj-lt"/>
                <a:cs typeface="Arial" charset="0"/>
              </a:rPr>
              <a:t> = 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Asynchronously</a:t>
            </a:r>
            <a:r>
              <a:rPr lang="en-US" sz="3200" dirty="0">
                <a:latin typeface="+mj-lt"/>
                <a:cs typeface="Arial" charset="0"/>
              </a:rPr>
              <a:t> resettable flip-flop requires changing the internal circuitry of the flip-flop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Synchronously </a:t>
            </a:r>
            <a:r>
              <a:rPr lang="en-US" sz="3200" dirty="0">
                <a:latin typeface="+mj-lt"/>
                <a:cs typeface="Arial" charset="0"/>
              </a:rPr>
              <a:t>resettable flip-flop?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Resettable Flip-Flops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C379D3-E0F3-4D96-B170-7A0253A20B8C}"/>
              </a:ext>
            </a:extLst>
          </p:cNvPr>
          <p:cNvSpPr/>
          <p:nvPr/>
        </p:nvSpPr>
        <p:spPr>
          <a:xfrm>
            <a:off x="707780" y="2590800"/>
            <a:ext cx="7902819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E674EA5-7344-4023-9726-C4D8A9742AE7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571840342"/>
              </p:ext>
            </p:extLst>
          </p:nvPr>
        </p:nvGraphicFramePr>
        <p:xfrm>
          <a:off x="2777592" y="4191000"/>
          <a:ext cx="2937408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514332" imgH="1060948" progId="Visio.Drawing.6">
                  <p:embed/>
                </p:oleObj>
              </mc:Choice>
              <mc:Fallback>
                <p:oleObj name="VISIO" r:id="rId6" imgW="1514332" imgH="1060948" progId="Visio.Drawing.6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7592" y="4191000"/>
                        <a:ext cx="2937408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C1362DD8-1187-4D42-BAFC-6BE4DDDF11BB}"/>
              </a:ext>
            </a:extLst>
          </p:cNvPr>
          <p:cNvSpPr/>
          <p:nvPr/>
        </p:nvSpPr>
        <p:spPr>
          <a:xfrm>
            <a:off x="581758" y="3581400"/>
            <a:ext cx="7902819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D72392-5611-4DF9-916B-8A5980FB7347}"/>
              </a:ext>
            </a:extLst>
          </p:cNvPr>
          <p:cNvSpPr/>
          <p:nvPr/>
        </p:nvSpPr>
        <p:spPr>
          <a:xfrm>
            <a:off x="2743200" y="4267200"/>
            <a:ext cx="2971800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DF611CE6-73A8-480B-9E2C-7E6451DE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A7B840-4F9A-416D-ACCA-958296C9A9AC}"/>
              </a:ext>
            </a:extLst>
          </p:cNvPr>
          <p:cNvSpPr/>
          <p:nvPr/>
        </p:nvSpPr>
        <p:spPr>
          <a:xfrm>
            <a:off x="3352800" y="1447800"/>
            <a:ext cx="4572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AE7C6E-4EC9-4CEB-8EAB-2BE0B7343D98}"/>
              </a:ext>
            </a:extLst>
          </p:cNvPr>
          <p:cNvSpPr/>
          <p:nvPr/>
        </p:nvSpPr>
        <p:spPr>
          <a:xfrm>
            <a:off x="3657600" y="2057400"/>
            <a:ext cx="4724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704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4070" name="Object 6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36941062"/>
              </p:ext>
            </p:extLst>
          </p:nvPr>
        </p:nvGraphicFramePr>
        <p:xfrm>
          <a:off x="2895600" y="3657600"/>
          <a:ext cx="2743200" cy="232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066320" imgH="903240" progId="Visio.Drawing.6">
                  <p:embed/>
                </p:oleObj>
              </mc:Choice>
              <mc:Fallback>
                <p:oleObj name="VISIO" r:id="rId6" imgW="1066320" imgH="903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657600"/>
                        <a:ext cx="2743200" cy="2322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406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8406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Inputs:</a:t>
            </a:r>
            <a:r>
              <a:rPr lang="en-US" sz="3200" dirty="0">
                <a:latin typeface="+mj-lt"/>
                <a:cs typeface="Arial" charset="0"/>
              </a:rPr>
              <a:t> </a:t>
            </a:r>
            <a:r>
              <a:rPr lang="en-US" sz="3200" i="1" dirty="0">
                <a:latin typeface="+mj-lt"/>
                <a:cs typeface="Arial" charset="0"/>
              </a:rPr>
              <a:t>CLK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D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Set</a:t>
            </a: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Function: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i="1" dirty="0">
                <a:solidFill>
                  <a:srgbClr val="0070C0"/>
                </a:solidFill>
                <a:latin typeface="+mj-lt"/>
                <a:cs typeface="Arial" charset="0"/>
              </a:rPr>
              <a:t>Set</a:t>
            </a: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 = 1:  </a:t>
            </a:r>
            <a:r>
              <a:rPr lang="en-US" sz="2600" i="1" dirty="0">
                <a:latin typeface="+mj-lt"/>
                <a:cs typeface="Arial" charset="0"/>
              </a:rPr>
              <a:t>Q</a:t>
            </a:r>
            <a:r>
              <a:rPr lang="en-US" sz="2600" dirty="0">
                <a:latin typeface="+mj-lt"/>
                <a:cs typeface="Arial" charset="0"/>
              </a:rPr>
              <a:t> is set to 1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i="1" dirty="0">
                <a:solidFill>
                  <a:srgbClr val="0070C0"/>
                </a:solidFill>
                <a:latin typeface="+mj-lt"/>
                <a:cs typeface="Arial" charset="0"/>
              </a:rPr>
              <a:t>Set</a:t>
            </a: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 = 0:  </a:t>
            </a:r>
            <a:r>
              <a:rPr lang="en-US" sz="2600" dirty="0">
                <a:latin typeface="+mj-lt"/>
                <a:cs typeface="Arial" charset="0"/>
              </a:rPr>
              <a:t>the flip-flop behaves as ordinary D flip-flop</a:t>
            </a:r>
            <a:endParaRPr lang="en-US" sz="2600" i="1" dirty="0">
              <a:latin typeface="+mj-lt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Settable Flip-Flops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7AF44D-C2DE-4121-9059-C15EFF946D2C}"/>
              </a:ext>
            </a:extLst>
          </p:cNvPr>
          <p:cNvSpPr/>
          <p:nvPr/>
        </p:nvSpPr>
        <p:spPr>
          <a:xfrm>
            <a:off x="2667000" y="2133600"/>
            <a:ext cx="3124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A9FE47-253B-473C-A4AC-12F1BA18E5C0}"/>
              </a:ext>
            </a:extLst>
          </p:cNvPr>
          <p:cNvSpPr/>
          <p:nvPr/>
        </p:nvSpPr>
        <p:spPr>
          <a:xfrm>
            <a:off x="2667001" y="2590800"/>
            <a:ext cx="6096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808017A3-53B1-4B5C-A2AE-02B9A8B7D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7098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3: Sequential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Synchronous Sequential Logic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365262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C3A63D-5FBF-49E0-9DC0-1F003975A961}"/>
              </a:ext>
            </a:extLst>
          </p:cNvPr>
          <p:cNvSpPr/>
          <p:nvPr/>
        </p:nvSpPr>
        <p:spPr>
          <a:xfrm>
            <a:off x="4724400" y="2590800"/>
            <a:ext cx="3886199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87142" name="Object 6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00625095"/>
              </p:ext>
            </p:extLst>
          </p:nvPr>
        </p:nvGraphicFramePr>
        <p:xfrm>
          <a:off x="762000" y="2971800"/>
          <a:ext cx="3581400" cy="1058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460520" imgH="431640" progId="Visio.Drawing.6">
                  <p:embed/>
                </p:oleObj>
              </mc:Choice>
              <mc:Fallback>
                <p:oleObj name="VISIO" r:id="rId8" imgW="1460520" imgH="431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71800"/>
                        <a:ext cx="3581400" cy="10588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713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8714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Sequential circuits: </a:t>
            </a:r>
            <a:r>
              <a:rPr lang="en-US" sz="3200" dirty="0">
                <a:latin typeface="+mj-lt"/>
                <a:cs typeface="Arial" charset="0"/>
              </a:rPr>
              <a:t>all circuits that aren’t combinational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A problematic circuit: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1257300" lvl="2" indent="-342900">
              <a:spcBef>
                <a:spcPct val="20000"/>
              </a:spcBef>
              <a:buFontTx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No inputs </a:t>
            </a:r>
            <a:r>
              <a:rPr lang="en-US" sz="2200" dirty="0">
                <a:latin typeface="+mj-lt"/>
                <a:cs typeface="Arial" charset="0"/>
              </a:rPr>
              <a:t>and 1-3 outputs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</a:pPr>
            <a:r>
              <a:rPr lang="en-US" sz="2200" dirty="0" err="1">
                <a:latin typeface="+mj-lt"/>
                <a:cs typeface="Arial" charset="0"/>
              </a:rPr>
              <a:t>Astable</a:t>
            </a:r>
            <a:r>
              <a:rPr lang="en-US" sz="2200" dirty="0">
                <a:latin typeface="+mj-lt"/>
                <a:cs typeface="Arial" charset="0"/>
              </a:rPr>
              <a:t> circuit, </a:t>
            </a:r>
            <a:r>
              <a:rPr lang="en-US" sz="2200" b="1" dirty="0">
                <a:latin typeface="+mj-lt"/>
                <a:cs typeface="Arial" charset="0"/>
              </a:rPr>
              <a:t>oscillates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</a:pPr>
            <a:r>
              <a:rPr lang="en-US" sz="2200" dirty="0">
                <a:latin typeface="+mj-lt"/>
                <a:cs typeface="Arial" charset="0"/>
              </a:rPr>
              <a:t>Period depends on inverter delay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</a:pPr>
            <a:r>
              <a:rPr lang="en-US" sz="2200" dirty="0">
                <a:latin typeface="+mj-lt"/>
                <a:cs typeface="Arial" charset="0"/>
              </a:rPr>
              <a:t>It has a </a:t>
            </a:r>
            <a:r>
              <a:rPr lang="en-US" sz="2200" b="1" i="1" dirty="0">
                <a:latin typeface="+mj-lt"/>
                <a:cs typeface="Arial" charset="0"/>
              </a:rPr>
              <a:t>cyclic path</a:t>
            </a:r>
            <a:r>
              <a:rPr lang="en-US" sz="2200" dirty="0">
                <a:latin typeface="+mj-lt"/>
                <a:cs typeface="Arial" charset="0"/>
              </a:rPr>
              <a:t>: output fed back to input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Sequential Logic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610029446"/>
              </p:ext>
            </p:extLst>
          </p:nvPr>
        </p:nvGraphicFramePr>
        <p:xfrm>
          <a:off x="4724400" y="2621853"/>
          <a:ext cx="3654536" cy="1797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1744980" imgH="856488" progId="Visio.Drawing.6">
                  <p:embed/>
                </p:oleObj>
              </mc:Choice>
              <mc:Fallback>
                <p:oleObj name="VISIO" r:id="rId10" imgW="1744980" imgH="85648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621853"/>
                        <a:ext cx="3654536" cy="17977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C6CC1085-E745-4F18-AE58-29FE150553AE}"/>
              </a:ext>
            </a:extLst>
          </p:cNvPr>
          <p:cNvSpPr/>
          <p:nvPr/>
        </p:nvSpPr>
        <p:spPr>
          <a:xfrm>
            <a:off x="4713409" y="2543298"/>
            <a:ext cx="4125791" cy="17239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E49CC4A-B00C-40EF-85FC-C63FA460BD1D}"/>
              </a:ext>
            </a:extLst>
          </p:cNvPr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67057605"/>
              </p:ext>
            </p:extLst>
          </p:nvPr>
        </p:nvGraphicFramePr>
        <p:xfrm>
          <a:off x="4724400" y="2627943"/>
          <a:ext cx="3654425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1742958" imgH="857458" progId="Visio.Drawing.11">
                  <p:embed/>
                </p:oleObj>
              </mc:Choice>
              <mc:Fallback>
                <p:oleObj name="Visio" r:id="rId12" imgW="1742958" imgH="857458" progId="Visio.Drawing.11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627943"/>
                        <a:ext cx="3654425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518D6707-C00F-49A2-A3F7-7988D71A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6166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3: Sequential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State Elements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775697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9021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Breaks cyclic paths by </a:t>
            </a:r>
            <a:r>
              <a:rPr lang="en-US" sz="2400" b="1" dirty="0">
                <a:latin typeface="+mj-lt"/>
                <a:cs typeface="Arial" charset="0"/>
              </a:rPr>
              <a:t>inserting registers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Registers contain </a:t>
            </a:r>
            <a:r>
              <a:rPr lang="en-US" sz="2400" b="1" dirty="0">
                <a:latin typeface="+mj-lt"/>
                <a:cs typeface="Arial" charset="0"/>
              </a:rPr>
              <a:t>state</a:t>
            </a:r>
            <a:r>
              <a:rPr lang="en-US" sz="2400" dirty="0">
                <a:latin typeface="+mj-lt"/>
                <a:cs typeface="Arial" charset="0"/>
              </a:rPr>
              <a:t> of the system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State changes at clock edge: system </a:t>
            </a:r>
            <a:r>
              <a:rPr lang="en-US" sz="2400" b="1" dirty="0">
                <a:latin typeface="+mj-lt"/>
                <a:cs typeface="Arial" charset="0"/>
              </a:rPr>
              <a:t>synchronized</a:t>
            </a:r>
            <a:r>
              <a:rPr lang="en-US" sz="2400" dirty="0">
                <a:latin typeface="+mj-lt"/>
                <a:cs typeface="Arial" charset="0"/>
              </a:rPr>
              <a:t>  to the clock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+mj-lt"/>
                <a:cs typeface="Arial" charset="0"/>
              </a:rPr>
              <a:t>Rules</a:t>
            </a:r>
            <a:r>
              <a:rPr lang="en-US" sz="2400" dirty="0">
                <a:latin typeface="+mj-lt"/>
                <a:cs typeface="Arial" charset="0"/>
              </a:rPr>
              <a:t> of synchronous sequential circuit composition: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Every circuit element is either a </a:t>
            </a:r>
            <a:r>
              <a:rPr lang="en-US" sz="2000" b="1" dirty="0">
                <a:latin typeface="+mj-lt"/>
                <a:cs typeface="Arial" charset="0"/>
              </a:rPr>
              <a:t>register</a:t>
            </a:r>
            <a:r>
              <a:rPr lang="en-US" sz="2000" dirty="0">
                <a:latin typeface="+mj-lt"/>
                <a:cs typeface="Arial" charset="0"/>
              </a:rPr>
              <a:t> or a </a:t>
            </a:r>
            <a:r>
              <a:rPr lang="en-US" sz="2000" b="1" dirty="0">
                <a:latin typeface="+mj-lt"/>
                <a:cs typeface="Arial" charset="0"/>
              </a:rPr>
              <a:t>combinational circuit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At least </a:t>
            </a:r>
            <a:r>
              <a:rPr lang="en-US" sz="2000" b="1" dirty="0">
                <a:latin typeface="+mj-lt"/>
                <a:cs typeface="Arial" charset="0"/>
              </a:rPr>
              <a:t>one</a:t>
            </a:r>
            <a:r>
              <a:rPr lang="en-US" sz="2000" dirty="0">
                <a:latin typeface="+mj-lt"/>
                <a:cs typeface="Arial" charset="0"/>
              </a:rPr>
              <a:t> circuit element is a </a:t>
            </a:r>
            <a:r>
              <a:rPr lang="en-US" sz="2000" b="1" dirty="0">
                <a:latin typeface="+mj-lt"/>
                <a:cs typeface="Arial" charset="0"/>
              </a:rPr>
              <a:t>register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All registers receive the </a:t>
            </a:r>
            <a:r>
              <a:rPr lang="en-US" sz="2000" b="1" dirty="0">
                <a:latin typeface="+mj-lt"/>
                <a:cs typeface="Arial" charset="0"/>
              </a:rPr>
              <a:t>same clock</a:t>
            </a:r>
            <a:endParaRPr lang="en-US" sz="20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Every </a:t>
            </a:r>
            <a:r>
              <a:rPr lang="en-US" sz="2000" b="1" dirty="0">
                <a:latin typeface="+mj-lt"/>
                <a:cs typeface="Arial" charset="0"/>
              </a:rPr>
              <a:t>cyclic path </a:t>
            </a:r>
            <a:r>
              <a:rPr lang="en-US" sz="2000" dirty="0">
                <a:latin typeface="+mj-lt"/>
                <a:cs typeface="Arial" charset="0"/>
              </a:rPr>
              <a:t>contains at least </a:t>
            </a:r>
            <a:r>
              <a:rPr lang="en-US" sz="2000" b="1" dirty="0">
                <a:latin typeface="+mj-lt"/>
                <a:cs typeface="Arial" charset="0"/>
              </a:rPr>
              <a:t>one register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Two common synchronous sequential circuits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Finite State Machines (FSMs)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Pipelines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Synchronous Sequential Logic 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27815E-C045-44B8-AEA0-B4C6A4B0DDEF}"/>
              </a:ext>
            </a:extLst>
          </p:cNvPr>
          <p:cNvSpPr/>
          <p:nvPr/>
        </p:nvSpPr>
        <p:spPr>
          <a:xfrm>
            <a:off x="707780" y="990600"/>
            <a:ext cx="790281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BEF6D0-02CF-4516-B9E0-38F0247483CB}"/>
              </a:ext>
            </a:extLst>
          </p:cNvPr>
          <p:cNvSpPr/>
          <p:nvPr/>
        </p:nvSpPr>
        <p:spPr>
          <a:xfrm>
            <a:off x="707781" y="1447800"/>
            <a:ext cx="790281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F5BCDA-1FF7-48FE-8CED-C5D3477CA4D6}"/>
              </a:ext>
            </a:extLst>
          </p:cNvPr>
          <p:cNvSpPr/>
          <p:nvPr/>
        </p:nvSpPr>
        <p:spPr>
          <a:xfrm>
            <a:off x="685800" y="1981200"/>
            <a:ext cx="790281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71E4DB-5581-417D-981A-8B466AFD7AEC}"/>
              </a:ext>
            </a:extLst>
          </p:cNvPr>
          <p:cNvSpPr/>
          <p:nvPr/>
        </p:nvSpPr>
        <p:spPr>
          <a:xfrm>
            <a:off x="663819" y="2667000"/>
            <a:ext cx="790281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763FE1-F0E5-4821-BAD4-076CE0827D4F}"/>
              </a:ext>
            </a:extLst>
          </p:cNvPr>
          <p:cNvSpPr/>
          <p:nvPr/>
        </p:nvSpPr>
        <p:spPr>
          <a:xfrm>
            <a:off x="609600" y="3124200"/>
            <a:ext cx="790281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03015B-9EE4-41ED-8CE5-535DC02BACEE}"/>
              </a:ext>
            </a:extLst>
          </p:cNvPr>
          <p:cNvSpPr/>
          <p:nvPr/>
        </p:nvSpPr>
        <p:spPr>
          <a:xfrm>
            <a:off x="762000" y="3505200"/>
            <a:ext cx="790281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BE6EC1-5C32-4D4E-AC39-8C214EB3592C}"/>
              </a:ext>
            </a:extLst>
          </p:cNvPr>
          <p:cNvSpPr/>
          <p:nvPr/>
        </p:nvSpPr>
        <p:spPr>
          <a:xfrm>
            <a:off x="914400" y="3810000"/>
            <a:ext cx="790281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A9AF27-4050-4D77-B1C3-8068090E8F4E}"/>
              </a:ext>
            </a:extLst>
          </p:cNvPr>
          <p:cNvSpPr/>
          <p:nvPr/>
        </p:nvSpPr>
        <p:spPr>
          <a:xfrm>
            <a:off x="1066800" y="4267200"/>
            <a:ext cx="7902819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5C86D2-43C1-4F32-9840-59A606C2E3D2}"/>
              </a:ext>
            </a:extLst>
          </p:cNvPr>
          <p:cNvSpPr/>
          <p:nvPr/>
        </p:nvSpPr>
        <p:spPr>
          <a:xfrm>
            <a:off x="762000" y="4572000"/>
            <a:ext cx="7902819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F10B6FA8-794C-4428-8E80-A0FF0016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19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9021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Breaks cyclic paths by </a:t>
            </a:r>
            <a:r>
              <a:rPr lang="en-US" sz="2400" b="1" dirty="0">
                <a:latin typeface="+mj-lt"/>
                <a:cs typeface="Arial" charset="0"/>
              </a:rPr>
              <a:t>inserting registers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Registers contain </a:t>
            </a:r>
            <a:r>
              <a:rPr lang="en-US" sz="2400" b="1" dirty="0">
                <a:latin typeface="+mj-lt"/>
                <a:cs typeface="Arial" charset="0"/>
              </a:rPr>
              <a:t>state</a:t>
            </a:r>
            <a:r>
              <a:rPr lang="en-US" sz="2400" dirty="0">
                <a:latin typeface="+mj-lt"/>
                <a:cs typeface="Arial" charset="0"/>
              </a:rPr>
              <a:t> of the system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State changes at clock edge: system </a:t>
            </a:r>
            <a:r>
              <a:rPr lang="en-US" sz="2400" b="1" dirty="0">
                <a:latin typeface="+mj-lt"/>
                <a:cs typeface="Arial" charset="0"/>
              </a:rPr>
              <a:t>synchronized</a:t>
            </a:r>
            <a:r>
              <a:rPr lang="en-US" sz="2400" dirty="0">
                <a:latin typeface="+mj-lt"/>
                <a:cs typeface="Arial" charset="0"/>
              </a:rPr>
              <a:t>  to the clock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+mj-lt"/>
                <a:cs typeface="Arial" charset="0"/>
              </a:rPr>
              <a:t>Rules</a:t>
            </a:r>
            <a:r>
              <a:rPr lang="en-US" sz="2400" dirty="0">
                <a:latin typeface="+mj-lt"/>
                <a:cs typeface="Arial" charset="0"/>
              </a:rPr>
              <a:t> of synchronous sequential circuit composition: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Every circuit element is either a </a:t>
            </a:r>
            <a:r>
              <a:rPr lang="en-US" sz="2000" b="1" dirty="0">
                <a:latin typeface="+mj-lt"/>
                <a:cs typeface="Arial" charset="0"/>
              </a:rPr>
              <a:t>register</a:t>
            </a:r>
            <a:r>
              <a:rPr lang="en-US" sz="2000" dirty="0">
                <a:latin typeface="+mj-lt"/>
                <a:cs typeface="Arial" charset="0"/>
              </a:rPr>
              <a:t> or a </a:t>
            </a:r>
            <a:r>
              <a:rPr lang="en-US" sz="2000" b="1" dirty="0">
                <a:latin typeface="+mj-lt"/>
                <a:cs typeface="Arial" charset="0"/>
              </a:rPr>
              <a:t>combinational circuit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At least </a:t>
            </a:r>
            <a:r>
              <a:rPr lang="en-US" sz="2000" b="1" dirty="0">
                <a:latin typeface="+mj-lt"/>
                <a:cs typeface="Arial" charset="0"/>
              </a:rPr>
              <a:t>one</a:t>
            </a:r>
            <a:r>
              <a:rPr lang="en-US" sz="2000" dirty="0">
                <a:latin typeface="+mj-lt"/>
                <a:cs typeface="Arial" charset="0"/>
              </a:rPr>
              <a:t> circuit element is a </a:t>
            </a:r>
            <a:r>
              <a:rPr lang="en-US" sz="2000" b="1" dirty="0">
                <a:latin typeface="+mj-lt"/>
                <a:cs typeface="Arial" charset="0"/>
              </a:rPr>
              <a:t>register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All registers receive the </a:t>
            </a:r>
            <a:r>
              <a:rPr lang="en-US" sz="2000" b="1" dirty="0">
                <a:latin typeface="+mj-lt"/>
                <a:cs typeface="Arial" charset="0"/>
              </a:rPr>
              <a:t>same clock</a:t>
            </a:r>
            <a:endParaRPr lang="en-US" sz="20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Every </a:t>
            </a:r>
            <a:r>
              <a:rPr lang="en-US" sz="2000" b="1" dirty="0">
                <a:latin typeface="+mj-lt"/>
                <a:cs typeface="Arial" charset="0"/>
              </a:rPr>
              <a:t>cyclic path </a:t>
            </a:r>
            <a:r>
              <a:rPr lang="en-US" sz="2000" dirty="0">
                <a:latin typeface="+mj-lt"/>
                <a:cs typeface="Arial" charset="0"/>
              </a:rPr>
              <a:t>contains at least </a:t>
            </a:r>
            <a:r>
              <a:rPr lang="en-US" sz="2000" b="1" dirty="0">
                <a:latin typeface="+mj-lt"/>
                <a:cs typeface="Arial" charset="0"/>
              </a:rPr>
              <a:t>one register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Two common synchronous sequential circuits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Finite State Machines (FSMs)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Pipelines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Synchronous Sequential Logic Design</a:t>
            </a:r>
          </a:p>
        </p:txBody>
      </p: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F10B6FA8-794C-4428-8E80-A0FF0016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05178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3: Sequential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FSMs: 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Finite State Machines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327254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9198" name="Object 1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31185033"/>
              </p:ext>
            </p:extLst>
          </p:nvPr>
        </p:nvGraphicFramePr>
        <p:xfrm>
          <a:off x="6082189" y="1752600"/>
          <a:ext cx="2757011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484640" imgH="779760" progId="Visio.Drawing.6">
                  <p:embed/>
                </p:oleObj>
              </mc:Choice>
              <mc:Fallback>
                <p:oleObj name="VISIO" r:id="rId8" imgW="1484640" imgH="779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2189" y="1752600"/>
                        <a:ext cx="2757011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9203" name="Object 19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60805206"/>
              </p:ext>
            </p:extLst>
          </p:nvPr>
        </p:nvGraphicFramePr>
        <p:xfrm>
          <a:off x="1143000" y="4648200"/>
          <a:ext cx="2819400" cy="160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1286640" imgH="730080" progId="Visio.Drawing.6">
                  <p:embed/>
                </p:oleObj>
              </mc:Choice>
              <mc:Fallback>
                <p:oleObj name="VISIO" r:id="rId10" imgW="1286640" imgH="730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648200"/>
                        <a:ext cx="2819400" cy="1601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9204" name="Object 20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95903086"/>
              </p:ext>
            </p:extLst>
          </p:nvPr>
        </p:nvGraphicFramePr>
        <p:xfrm>
          <a:off x="4343400" y="4646979"/>
          <a:ext cx="3048000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1360440" imgH="730080" progId="Visio.Drawing.6">
                  <p:embed/>
                </p:oleObj>
              </mc:Choice>
              <mc:Fallback>
                <p:oleObj name="VISIO" r:id="rId12" imgW="1360440" imgH="730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646979"/>
                        <a:ext cx="3048000" cy="163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9186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89188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Consists of: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State register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Stores current state 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Loads next state at clock edge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Combinational logic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Computes the next state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Computes the outputs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Finite State Machine (FSM)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C876A3-2CE5-47D2-9962-BAF2F95E4A46}"/>
              </a:ext>
            </a:extLst>
          </p:cNvPr>
          <p:cNvSpPr/>
          <p:nvPr/>
        </p:nvSpPr>
        <p:spPr>
          <a:xfrm>
            <a:off x="685800" y="2133600"/>
            <a:ext cx="5396389" cy="1025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4A8E08-9A29-4A44-BB37-53E9A395D4AB}"/>
              </a:ext>
            </a:extLst>
          </p:cNvPr>
          <p:cNvSpPr/>
          <p:nvPr/>
        </p:nvSpPr>
        <p:spPr>
          <a:xfrm>
            <a:off x="914400" y="3709986"/>
            <a:ext cx="8153400" cy="4048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9F0F76-C3D4-48A7-BBB6-2E283ED1BDEE}"/>
              </a:ext>
            </a:extLst>
          </p:cNvPr>
          <p:cNvSpPr/>
          <p:nvPr/>
        </p:nvSpPr>
        <p:spPr>
          <a:xfrm>
            <a:off x="5905500" y="1700214"/>
            <a:ext cx="3086100" cy="1576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AEBB12-1A61-4CB1-8173-0A3A1600DB56}"/>
              </a:ext>
            </a:extLst>
          </p:cNvPr>
          <p:cNvSpPr/>
          <p:nvPr/>
        </p:nvSpPr>
        <p:spPr>
          <a:xfrm>
            <a:off x="4286250" y="4724400"/>
            <a:ext cx="3086100" cy="14001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2F6150-CF21-4616-9BF8-B04777CE6935}"/>
              </a:ext>
            </a:extLst>
          </p:cNvPr>
          <p:cNvSpPr/>
          <p:nvPr/>
        </p:nvSpPr>
        <p:spPr>
          <a:xfrm>
            <a:off x="819150" y="4693504"/>
            <a:ext cx="3086100" cy="14001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69D58B-8B8E-4D53-AF44-438BB0AD7029}"/>
              </a:ext>
            </a:extLst>
          </p:cNvPr>
          <p:cNvSpPr/>
          <p:nvPr/>
        </p:nvSpPr>
        <p:spPr>
          <a:xfrm>
            <a:off x="914400" y="4167186"/>
            <a:ext cx="8153400" cy="4048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B9A3B75D-E900-430A-88AA-12530F382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0923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2" grpId="0" animBg="1"/>
      <p:bldP spid="3" grpId="0" animBg="1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2262" name="Object 6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64682189"/>
              </p:ext>
            </p:extLst>
          </p:nvPr>
        </p:nvGraphicFramePr>
        <p:xfrm>
          <a:off x="2057400" y="3352800"/>
          <a:ext cx="4629946" cy="2866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613600" imgH="1617480" progId="Visio.Drawing.6">
                  <p:embed/>
                </p:oleObj>
              </mc:Choice>
              <mc:Fallback>
                <p:oleObj name="VISIO" r:id="rId6" imgW="2613600" imgH="1617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352800"/>
                        <a:ext cx="4629946" cy="28662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225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9226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1" dirty="0">
                <a:latin typeface="+mj-lt"/>
                <a:cs typeface="Arial" charset="0"/>
              </a:rPr>
              <a:t>Next state </a:t>
            </a:r>
            <a:r>
              <a:rPr lang="en-US" sz="2800" dirty="0">
                <a:latin typeface="+mj-lt"/>
                <a:cs typeface="Arial" charset="0"/>
              </a:rPr>
              <a:t>determined by </a:t>
            </a:r>
            <a:r>
              <a:rPr lang="en-US" sz="2800" b="1" dirty="0">
                <a:latin typeface="+mj-lt"/>
                <a:cs typeface="Arial" charset="0"/>
              </a:rPr>
              <a:t>current state </a:t>
            </a:r>
            <a:r>
              <a:rPr lang="en-US" sz="2800" dirty="0">
                <a:latin typeface="+mj-lt"/>
                <a:cs typeface="Arial" charset="0"/>
              </a:rPr>
              <a:t>and </a:t>
            </a:r>
            <a:r>
              <a:rPr lang="en-US" sz="2800" b="1" dirty="0">
                <a:latin typeface="+mj-lt"/>
                <a:cs typeface="Arial" charset="0"/>
              </a:rPr>
              <a:t>inputs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Two types of finite state machines differ in </a:t>
            </a:r>
            <a:r>
              <a:rPr lang="en-US" sz="2800" b="1" dirty="0">
                <a:latin typeface="+mj-lt"/>
                <a:cs typeface="Arial" charset="0"/>
              </a:rPr>
              <a:t>output</a:t>
            </a:r>
            <a:r>
              <a:rPr lang="en-US" sz="2800" dirty="0">
                <a:latin typeface="+mj-lt"/>
                <a:cs typeface="Arial" charset="0"/>
              </a:rPr>
              <a:t> logic: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Moore FSM: </a:t>
            </a:r>
            <a:r>
              <a:rPr lang="en-US" sz="2400" b="1" dirty="0">
                <a:latin typeface="+mj-lt"/>
                <a:cs typeface="Arial" charset="0"/>
              </a:rPr>
              <a:t>outputs</a:t>
            </a:r>
            <a:r>
              <a:rPr lang="en-US" sz="2400" dirty="0">
                <a:latin typeface="+mj-lt"/>
                <a:cs typeface="Arial" charset="0"/>
              </a:rPr>
              <a:t> depend </a:t>
            </a:r>
            <a:r>
              <a:rPr lang="en-US" sz="2400" b="1" dirty="0">
                <a:solidFill>
                  <a:srgbClr val="FF0000"/>
                </a:solidFill>
                <a:latin typeface="+mj-lt"/>
                <a:cs typeface="Arial" charset="0"/>
              </a:rPr>
              <a:t>only</a:t>
            </a:r>
            <a:r>
              <a:rPr lang="en-US" sz="2400" dirty="0">
                <a:latin typeface="+mj-lt"/>
                <a:cs typeface="Arial" charset="0"/>
              </a:rPr>
              <a:t> on </a:t>
            </a:r>
            <a:r>
              <a:rPr lang="en-US" sz="2400" b="1" dirty="0">
                <a:latin typeface="+mj-lt"/>
                <a:cs typeface="Arial" charset="0"/>
              </a:rPr>
              <a:t>current state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Mealy FSM: </a:t>
            </a:r>
            <a:r>
              <a:rPr lang="en-US" sz="2400" b="1" dirty="0">
                <a:latin typeface="+mj-lt"/>
                <a:cs typeface="Arial" charset="0"/>
              </a:rPr>
              <a:t>outputs</a:t>
            </a:r>
            <a:r>
              <a:rPr lang="en-US" sz="2400" dirty="0">
                <a:latin typeface="+mj-lt"/>
                <a:cs typeface="Arial" charset="0"/>
              </a:rPr>
              <a:t> depend on </a:t>
            </a:r>
            <a:r>
              <a:rPr lang="en-US" sz="2400" b="1" dirty="0">
                <a:latin typeface="+mj-lt"/>
                <a:cs typeface="Arial" charset="0"/>
              </a:rPr>
              <a:t>current state </a:t>
            </a:r>
            <a:r>
              <a:rPr lang="en-US" sz="2400" b="1" i="1" dirty="0">
                <a:latin typeface="+mj-lt"/>
                <a:cs typeface="Arial" charset="0"/>
              </a:rPr>
              <a:t>and</a:t>
            </a:r>
            <a:r>
              <a:rPr lang="en-US" sz="2400" b="1" dirty="0">
                <a:latin typeface="+mj-lt"/>
                <a:cs typeface="Arial" charset="0"/>
              </a:rPr>
              <a:t> inputs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Finite State Machines (FSMs)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ADD4BF-714B-47FF-A576-0F970363C10B}"/>
              </a:ext>
            </a:extLst>
          </p:cNvPr>
          <p:cNvSpPr/>
          <p:nvPr/>
        </p:nvSpPr>
        <p:spPr>
          <a:xfrm>
            <a:off x="660888" y="1447800"/>
            <a:ext cx="790281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5CC75C-497F-4543-A748-08067DA509C3}"/>
              </a:ext>
            </a:extLst>
          </p:cNvPr>
          <p:cNvSpPr/>
          <p:nvPr/>
        </p:nvSpPr>
        <p:spPr>
          <a:xfrm>
            <a:off x="668215" y="2438400"/>
            <a:ext cx="7902819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5431C3-F4CD-43D3-9489-B273E197DAD5}"/>
              </a:ext>
            </a:extLst>
          </p:cNvPr>
          <p:cNvSpPr/>
          <p:nvPr/>
        </p:nvSpPr>
        <p:spPr>
          <a:xfrm>
            <a:off x="732693" y="3404088"/>
            <a:ext cx="7902819" cy="1396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B98AB8-37EE-4E2D-92A8-B12D10DBC35B}"/>
              </a:ext>
            </a:extLst>
          </p:cNvPr>
          <p:cNvSpPr/>
          <p:nvPr/>
        </p:nvSpPr>
        <p:spPr>
          <a:xfrm>
            <a:off x="838200" y="4953000"/>
            <a:ext cx="7902819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8C550D-288E-4EEA-A0A5-E23E8A04541C}"/>
              </a:ext>
            </a:extLst>
          </p:cNvPr>
          <p:cNvSpPr/>
          <p:nvPr/>
        </p:nvSpPr>
        <p:spPr>
          <a:xfrm>
            <a:off x="685800" y="2933700"/>
            <a:ext cx="7902819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A00F7C60-B86E-43A3-8E7D-4F180EE3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243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" grpId="0" animBg="1"/>
      <p:bldP spid="3" grpId="0" animBg="1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2262" name="Object 6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</p:nvPr>
        </p:nvGraphicFramePr>
        <p:xfrm>
          <a:off x="2057400" y="3352800"/>
          <a:ext cx="4629946" cy="2866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613600" imgH="1617480" progId="Visio.Drawing.6">
                  <p:embed/>
                </p:oleObj>
              </mc:Choice>
              <mc:Fallback>
                <p:oleObj name="VISIO" r:id="rId6" imgW="2613600" imgH="1617480" progId="Visio.Drawing.6">
                  <p:embed/>
                  <p:pic>
                    <p:nvPicPr>
                      <p:cNvPr id="9922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352800"/>
                        <a:ext cx="4629946" cy="28662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225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9226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1" dirty="0">
                <a:latin typeface="+mj-lt"/>
                <a:cs typeface="Arial" charset="0"/>
              </a:rPr>
              <a:t>Next state </a:t>
            </a:r>
            <a:r>
              <a:rPr lang="en-US" sz="2800" dirty="0">
                <a:latin typeface="+mj-lt"/>
                <a:cs typeface="Arial" charset="0"/>
              </a:rPr>
              <a:t>determined by </a:t>
            </a:r>
            <a:r>
              <a:rPr lang="en-US" sz="2800" b="1" dirty="0">
                <a:latin typeface="+mj-lt"/>
                <a:cs typeface="Arial" charset="0"/>
              </a:rPr>
              <a:t>current state </a:t>
            </a:r>
            <a:r>
              <a:rPr lang="en-US" sz="2800" dirty="0">
                <a:latin typeface="+mj-lt"/>
                <a:cs typeface="Arial" charset="0"/>
              </a:rPr>
              <a:t>and </a:t>
            </a:r>
            <a:r>
              <a:rPr lang="en-US" sz="2800" b="1" dirty="0">
                <a:latin typeface="+mj-lt"/>
                <a:cs typeface="Arial" charset="0"/>
              </a:rPr>
              <a:t>inputs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Two types of finite state machines differ in </a:t>
            </a:r>
            <a:r>
              <a:rPr lang="en-US" sz="2800" b="1" dirty="0">
                <a:latin typeface="+mj-lt"/>
                <a:cs typeface="Arial" charset="0"/>
              </a:rPr>
              <a:t>output</a:t>
            </a:r>
            <a:r>
              <a:rPr lang="en-US" sz="2800" dirty="0">
                <a:latin typeface="+mj-lt"/>
                <a:cs typeface="Arial" charset="0"/>
              </a:rPr>
              <a:t> logic: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Moore FSM: </a:t>
            </a:r>
            <a:r>
              <a:rPr lang="en-US" sz="2400" b="1" dirty="0">
                <a:latin typeface="+mj-lt"/>
                <a:cs typeface="Arial" charset="0"/>
              </a:rPr>
              <a:t>outputs</a:t>
            </a:r>
            <a:r>
              <a:rPr lang="en-US" sz="2400" dirty="0">
                <a:latin typeface="+mj-lt"/>
                <a:cs typeface="Arial" charset="0"/>
              </a:rPr>
              <a:t> depend </a:t>
            </a:r>
            <a:r>
              <a:rPr lang="en-US" sz="2400" b="1" dirty="0">
                <a:solidFill>
                  <a:srgbClr val="FF0000"/>
                </a:solidFill>
                <a:latin typeface="+mj-lt"/>
                <a:cs typeface="Arial" charset="0"/>
              </a:rPr>
              <a:t>only</a:t>
            </a:r>
            <a:r>
              <a:rPr lang="en-US" sz="2400" dirty="0">
                <a:latin typeface="+mj-lt"/>
                <a:cs typeface="Arial" charset="0"/>
              </a:rPr>
              <a:t> on </a:t>
            </a:r>
            <a:r>
              <a:rPr lang="en-US" sz="2400" b="1" dirty="0">
                <a:latin typeface="+mj-lt"/>
                <a:cs typeface="Arial" charset="0"/>
              </a:rPr>
              <a:t>current state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Mealy FSM: </a:t>
            </a:r>
            <a:r>
              <a:rPr lang="en-US" sz="2400" b="1" dirty="0">
                <a:latin typeface="+mj-lt"/>
                <a:cs typeface="Arial" charset="0"/>
              </a:rPr>
              <a:t>outputs</a:t>
            </a:r>
            <a:r>
              <a:rPr lang="en-US" sz="2400" dirty="0">
                <a:latin typeface="+mj-lt"/>
                <a:cs typeface="Arial" charset="0"/>
              </a:rPr>
              <a:t> depend on </a:t>
            </a:r>
            <a:r>
              <a:rPr lang="en-US" sz="2400" b="1" dirty="0">
                <a:latin typeface="+mj-lt"/>
                <a:cs typeface="Arial" charset="0"/>
              </a:rPr>
              <a:t>current state </a:t>
            </a:r>
            <a:r>
              <a:rPr lang="en-US" sz="2400" b="1" i="1" dirty="0">
                <a:latin typeface="+mj-lt"/>
                <a:cs typeface="Arial" charset="0"/>
              </a:rPr>
              <a:t>and</a:t>
            </a:r>
            <a:r>
              <a:rPr lang="en-US" sz="2400" b="1" dirty="0">
                <a:latin typeface="+mj-lt"/>
                <a:cs typeface="Arial" charset="0"/>
              </a:rPr>
              <a:t> inputs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Finite State Machines (FSMs)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5E7641B3-9320-4DFE-8C04-5443A0F54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5724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FSM Design Procedure</a:t>
            </a:r>
          </a:p>
        </p:txBody>
      </p:sp>
      <p:sp>
        <p:nvSpPr>
          <p:cNvPr id="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8200" y="914400"/>
            <a:ext cx="8001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ts val="300"/>
              </a:spcBef>
              <a:buFont typeface="+mj-lt"/>
              <a:buAutoNum type="arabicPeriod"/>
            </a:pPr>
            <a:r>
              <a:rPr lang="en-US" sz="2800" dirty="0">
                <a:latin typeface="+mj-lt"/>
                <a:cs typeface="Arial" charset="0"/>
              </a:rPr>
              <a:t>Identify </a:t>
            </a:r>
            <a:r>
              <a:rPr lang="en-US" sz="2800" b="1" dirty="0">
                <a:latin typeface="+mj-lt"/>
                <a:cs typeface="Arial" charset="0"/>
              </a:rPr>
              <a:t>inputs</a:t>
            </a:r>
            <a:r>
              <a:rPr lang="en-US" sz="2800" dirty="0">
                <a:latin typeface="+mj-lt"/>
                <a:cs typeface="Arial" charset="0"/>
              </a:rPr>
              <a:t> and </a:t>
            </a:r>
            <a:r>
              <a:rPr lang="en-US" sz="2800" b="1" dirty="0">
                <a:latin typeface="+mj-lt"/>
                <a:cs typeface="Arial" charset="0"/>
              </a:rPr>
              <a:t>outputs</a:t>
            </a:r>
          </a:p>
          <a:p>
            <a:pPr marL="533400" indent="-533400">
              <a:spcBef>
                <a:spcPts val="300"/>
              </a:spcBef>
              <a:buFont typeface="+mj-lt"/>
              <a:buAutoNum type="arabicPeriod"/>
            </a:pPr>
            <a:r>
              <a:rPr lang="en-US" sz="2800" dirty="0">
                <a:latin typeface="+mj-lt"/>
                <a:cs typeface="Arial" charset="0"/>
              </a:rPr>
              <a:t>Sketch </a:t>
            </a:r>
            <a:r>
              <a:rPr lang="en-US" sz="2800" b="1" dirty="0">
                <a:latin typeface="+mj-lt"/>
                <a:cs typeface="Arial" charset="0"/>
              </a:rPr>
              <a:t>state transition diagram</a:t>
            </a:r>
          </a:p>
          <a:p>
            <a:pPr marL="533400" indent="-533400">
              <a:spcBef>
                <a:spcPts val="300"/>
              </a:spcBef>
              <a:buFont typeface="+mj-lt"/>
              <a:buAutoNum type="arabicPeriod"/>
            </a:pPr>
            <a:r>
              <a:rPr lang="en-US" sz="2800" dirty="0">
                <a:latin typeface="+mj-lt"/>
                <a:cs typeface="Arial" charset="0"/>
              </a:rPr>
              <a:t>Write </a:t>
            </a:r>
            <a:r>
              <a:rPr lang="en-US" sz="2800" b="1" dirty="0">
                <a:latin typeface="+mj-lt"/>
                <a:cs typeface="Arial" charset="0"/>
              </a:rPr>
              <a:t>state transition table </a:t>
            </a:r>
            <a:r>
              <a:rPr lang="en-US" sz="2800" dirty="0">
                <a:latin typeface="+mj-lt"/>
                <a:cs typeface="Arial" charset="0"/>
              </a:rPr>
              <a:t>and </a:t>
            </a:r>
            <a:r>
              <a:rPr lang="en-US" sz="2800" b="1" dirty="0">
                <a:latin typeface="+mj-lt"/>
                <a:cs typeface="Arial" charset="0"/>
              </a:rPr>
              <a:t>output table</a:t>
            </a:r>
          </a:p>
          <a:p>
            <a:pPr marL="914400" lvl="1" indent="-457200">
              <a:spcBef>
                <a:spcPts val="300"/>
              </a:spcBef>
              <a:buFontTx/>
              <a:buChar char="-"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Moore FSM: </a:t>
            </a:r>
            <a:r>
              <a:rPr lang="en-US" sz="2400" dirty="0">
                <a:latin typeface="+mj-lt"/>
                <a:cs typeface="Arial" charset="0"/>
              </a:rPr>
              <a:t>write </a:t>
            </a:r>
            <a:r>
              <a:rPr lang="en-US" sz="2400" b="1" dirty="0">
                <a:latin typeface="+mj-lt"/>
                <a:cs typeface="Arial" charset="0"/>
              </a:rPr>
              <a:t>separate</a:t>
            </a:r>
            <a:r>
              <a:rPr lang="en-US" sz="2400" dirty="0">
                <a:latin typeface="+mj-lt"/>
                <a:cs typeface="Arial" charset="0"/>
              </a:rPr>
              <a:t> tables</a:t>
            </a:r>
          </a:p>
          <a:p>
            <a:pPr marL="914400" lvl="1" indent="-457200">
              <a:spcBef>
                <a:spcPts val="300"/>
              </a:spcBef>
              <a:buFontTx/>
              <a:buChar char="-"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Mealy FSM: </a:t>
            </a:r>
            <a:r>
              <a:rPr lang="en-US" sz="2400" dirty="0">
                <a:latin typeface="+mj-lt"/>
                <a:cs typeface="Arial" charset="0"/>
              </a:rPr>
              <a:t>write </a:t>
            </a:r>
            <a:r>
              <a:rPr lang="en-US" sz="2400" b="1" dirty="0">
                <a:latin typeface="+mj-lt"/>
                <a:cs typeface="Arial" charset="0"/>
              </a:rPr>
              <a:t>combined</a:t>
            </a:r>
            <a:r>
              <a:rPr lang="en-US" sz="2400" dirty="0">
                <a:latin typeface="+mj-lt"/>
                <a:cs typeface="Arial" charset="0"/>
              </a:rPr>
              <a:t> state transition and output table</a:t>
            </a:r>
          </a:p>
          <a:p>
            <a:pPr marL="533400" indent="-533400">
              <a:spcBef>
                <a:spcPts val="300"/>
              </a:spcBef>
              <a:buFont typeface="+mj-lt"/>
              <a:buAutoNum type="arabicPeriod"/>
            </a:pPr>
            <a:r>
              <a:rPr lang="en-US" sz="2800" dirty="0">
                <a:latin typeface="+mj-lt"/>
                <a:cs typeface="Arial" charset="0"/>
              </a:rPr>
              <a:t>Select </a:t>
            </a:r>
            <a:r>
              <a:rPr lang="en-US" sz="2800" b="1" dirty="0">
                <a:latin typeface="+mj-lt"/>
                <a:cs typeface="Arial" charset="0"/>
              </a:rPr>
              <a:t>state encodings</a:t>
            </a:r>
          </a:p>
          <a:p>
            <a:pPr marL="533400" indent="-533400">
              <a:spcBef>
                <a:spcPts val="300"/>
              </a:spcBef>
              <a:buFont typeface="+mj-lt"/>
              <a:buAutoNum type="arabicPeriod"/>
            </a:pPr>
            <a:r>
              <a:rPr lang="en-US" sz="2800" dirty="0">
                <a:latin typeface="+mj-lt"/>
                <a:cs typeface="Arial" charset="0"/>
              </a:rPr>
              <a:t>Rewrite state transition table and output table with state </a:t>
            </a:r>
            <a:r>
              <a:rPr lang="en-US" sz="2800" b="1" dirty="0">
                <a:latin typeface="+mj-lt"/>
                <a:cs typeface="Arial" charset="0"/>
              </a:rPr>
              <a:t>encodings</a:t>
            </a:r>
          </a:p>
          <a:p>
            <a:pPr marL="533400" indent="-533400">
              <a:spcBef>
                <a:spcPts val="300"/>
              </a:spcBef>
              <a:buFont typeface="+mj-lt"/>
              <a:buAutoNum type="arabicPeriod"/>
            </a:pPr>
            <a:r>
              <a:rPr lang="en-US" sz="2800" dirty="0">
                <a:latin typeface="+mj-lt"/>
                <a:cs typeface="Arial" charset="0"/>
              </a:rPr>
              <a:t>Write </a:t>
            </a:r>
            <a:r>
              <a:rPr lang="en-US" sz="2800" b="1" dirty="0">
                <a:latin typeface="+mj-lt"/>
                <a:cs typeface="Arial" charset="0"/>
              </a:rPr>
              <a:t>Boolean equations </a:t>
            </a:r>
            <a:r>
              <a:rPr lang="en-US" sz="2800" dirty="0">
                <a:latin typeface="+mj-lt"/>
                <a:cs typeface="Arial" charset="0"/>
              </a:rPr>
              <a:t>for next state and output logic</a:t>
            </a:r>
          </a:p>
          <a:p>
            <a:pPr marL="533400" indent="-533400">
              <a:spcBef>
                <a:spcPts val="300"/>
              </a:spcBef>
              <a:buFont typeface="+mj-lt"/>
              <a:buAutoNum type="arabicPeriod"/>
            </a:pPr>
            <a:r>
              <a:rPr lang="en-US" sz="2800" dirty="0">
                <a:latin typeface="+mj-lt"/>
                <a:cs typeface="Arial" charset="0"/>
              </a:rPr>
              <a:t>Sketch the circuit </a:t>
            </a:r>
            <a:r>
              <a:rPr lang="en-US" sz="2800" b="1" dirty="0">
                <a:latin typeface="+mj-lt"/>
                <a:cs typeface="Arial" charset="0"/>
              </a:rPr>
              <a:t>schematic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29A25E-C55F-48AA-8AE1-C070B942A698}"/>
              </a:ext>
            </a:extLst>
          </p:cNvPr>
          <p:cNvSpPr/>
          <p:nvPr/>
        </p:nvSpPr>
        <p:spPr>
          <a:xfrm>
            <a:off x="609600" y="1447800"/>
            <a:ext cx="7902819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895DFF-2CBC-434D-A027-8A70C94A3E8A}"/>
              </a:ext>
            </a:extLst>
          </p:cNvPr>
          <p:cNvSpPr/>
          <p:nvPr/>
        </p:nvSpPr>
        <p:spPr>
          <a:xfrm>
            <a:off x="762000" y="1905000"/>
            <a:ext cx="7902819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FD59FC-C6BF-45FD-B558-6DB4CF9EB91A}"/>
              </a:ext>
            </a:extLst>
          </p:cNvPr>
          <p:cNvSpPr/>
          <p:nvPr/>
        </p:nvSpPr>
        <p:spPr>
          <a:xfrm>
            <a:off x="762000" y="2324100"/>
            <a:ext cx="7902819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E5F9A1-279B-40F4-9C5C-BFB3E3FD4617}"/>
              </a:ext>
            </a:extLst>
          </p:cNvPr>
          <p:cNvSpPr/>
          <p:nvPr/>
        </p:nvSpPr>
        <p:spPr>
          <a:xfrm>
            <a:off x="914400" y="2819400"/>
            <a:ext cx="790281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8B5E12-0C56-4BAE-B1A2-CEB3CD592EFD}"/>
              </a:ext>
            </a:extLst>
          </p:cNvPr>
          <p:cNvSpPr/>
          <p:nvPr/>
        </p:nvSpPr>
        <p:spPr>
          <a:xfrm>
            <a:off x="762000" y="3619500"/>
            <a:ext cx="7902819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207082-145B-458E-AFC8-FBC7A98FBC22}"/>
              </a:ext>
            </a:extLst>
          </p:cNvPr>
          <p:cNvSpPr/>
          <p:nvPr/>
        </p:nvSpPr>
        <p:spPr>
          <a:xfrm>
            <a:off x="914400" y="4038600"/>
            <a:ext cx="7902819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3060DA-3466-4FFC-BF5E-BEA4B2357391}"/>
              </a:ext>
            </a:extLst>
          </p:cNvPr>
          <p:cNvSpPr/>
          <p:nvPr/>
        </p:nvSpPr>
        <p:spPr>
          <a:xfrm>
            <a:off x="762000" y="4876800"/>
            <a:ext cx="7902819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BD37A9-BA4C-4AE6-8E71-CAA767C185CF}"/>
              </a:ext>
            </a:extLst>
          </p:cNvPr>
          <p:cNvSpPr/>
          <p:nvPr/>
        </p:nvSpPr>
        <p:spPr>
          <a:xfrm>
            <a:off x="914400" y="5753100"/>
            <a:ext cx="7902819" cy="495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356A25-D229-4C08-AA52-332695AE5776}"/>
              </a:ext>
            </a:extLst>
          </p:cNvPr>
          <p:cNvSpPr/>
          <p:nvPr/>
        </p:nvSpPr>
        <p:spPr>
          <a:xfrm>
            <a:off x="533400" y="871904"/>
            <a:ext cx="7902819" cy="499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18C3E675-2A43-481E-B7B6-F00360DD8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4136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FSM Design Procedure</a:t>
            </a:r>
          </a:p>
        </p:txBody>
      </p:sp>
      <p:sp>
        <p:nvSpPr>
          <p:cNvPr id="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8200" y="914400"/>
            <a:ext cx="8001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ts val="300"/>
              </a:spcBef>
              <a:buFont typeface="+mj-lt"/>
              <a:buAutoNum type="arabicPeriod"/>
            </a:pPr>
            <a:r>
              <a:rPr lang="en-US" sz="2800" dirty="0">
                <a:latin typeface="+mj-lt"/>
                <a:cs typeface="Arial" charset="0"/>
              </a:rPr>
              <a:t>Identify </a:t>
            </a:r>
            <a:r>
              <a:rPr lang="en-US" sz="2800" b="1" dirty="0">
                <a:latin typeface="+mj-lt"/>
                <a:cs typeface="Arial" charset="0"/>
              </a:rPr>
              <a:t>inputs</a:t>
            </a:r>
            <a:r>
              <a:rPr lang="en-US" sz="2800" dirty="0">
                <a:latin typeface="+mj-lt"/>
                <a:cs typeface="Arial" charset="0"/>
              </a:rPr>
              <a:t> and </a:t>
            </a:r>
            <a:r>
              <a:rPr lang="en-US" sz="2800" b="1" dirty="0">
                <a:latin typeface="+mj-lt"/>
                <a:cs typeface="Arial" charset="0"/>
              </a:rPr>
              <a:t>outputs</a:t>
            </a:r>
          </a:p>
          <a:p>
            <a:pPr marL="533400" indent="-533400">
              <a:spcBef>
                <a:spcPts val="300"/>
              </a:spcBef>
              <a:buFont typeface="+mj-lt"/>
              <a:buAutoNum type="arabicPeriod"/>
            </a:pPr>
            <a:r>
              <a:rPr lang="en-US" sz="2800" dirty="0">
                <a:latin typeface="+mj-lt"/>
                <a:cs typeface="Arial" charset="0"/>
              </a:rPr>
              <a:t>Sketch </a:t>
            </a:r>
            <a:r>
              <a:rPr lang="en-US" sz="2800" b="1" dirty="0">
                <a:latin typeface="+mj-lt"/>
                <a:cs typeface="Arial" charset="0"/>
              </a:rPr>
              <a:t>state transition diagram</a:t>
            </a:r>
          </a:p>
          <a:p>
            <a:pPr marL="533400" indent="-533400">
              <a:spcBef>
                <a:spcPts val="300"/>
              </a:spcBef>
              <a:buFont typeface="+mj-lt"/>
              <a:buAutoNum type="arabicPeriod"/>
            </a:pPr>
            <a:r>
              <a:rPr lang="en-US" sz="2800" dirty="0">
                <a:latin typeface="+mj-lt"/>
                <a:cs typeface="Arial" charset="0"/>
              </a:rPr>
              <a:t>Write </a:t>
            </a:r>
            <a:r>
              <a:rPr lang="en-US" sz="2800" b="1" dirty="0">
                <a:latin typeface="+mj-lt"/>
                <a:cs typeface="Arial" charset="0"/>
              </a:rPr>
              <a:t>state transition table </a:t>
            </a:r>
            <a:r>
              <a:rPr lang="en-US" sz="2800" dirty="0">
                <a:latin typeface="+mj-lt"/>
                <a:cs typeface="Arial" charset="0"/>
              </a:rPr>
              <a:t>and </a:t>
            </a:r>
            <a:r>
              <a:rPr lang="en-US" sz="2800" b="1" dirty="0">
                <a:latin typeface="+mj-lt"/>
                <a:cs typeface="Arial" charset="0"/>
              </a:rPr>
              <a:t>output table</a:t>
            </a:r>
          </a:p>
          <a:p>
            <a:pPr marL="914400" lvl="1" indent="-457200">
              <a:spcBef>
                <a:spcPts val="300"/>
              </a:spcBef>
              <a:buFontTx/>
              <a:buChar char="-"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Moore FSM: </a:t>
            </a:r>
            <a:r>
              <a:rPr lang="en-US" sz="2400" dirty="0">
                <a:latin typeface="+mj-lt"/>
                <a:cs typeface="Arial" charset="0"/>
              </a:rPr>
              <a:t>write </a:t>
            </a:r>
            <a:r>
              <a:rPr lang="en-US" sz="2400" b="1" dirty="0">
                <a:latin typeface="+mj-lt"/>
                <a:cs typeface="Arial" charset="0"/>
              </a:rPr>
              <a:t>separate</a:t>
            </a:r>
            <a:r>
              <a:rPr lang="en-US" sz="2400" dirty="0">
                <a:latin typeface="+mj-lt"/>
                <a:cs typeface="Arial" charset="0"/>
              </a:rPr>
              <a:t> tables</a:t>
            </a:r>
          </a:p>
          <a:p>
            <a:pPr marL="914400" lvl="1" indent="-457200">
              <a:spcBef>
                <a:spcPts val="300"/>
              </a:spcBef>
              <a:buFontTx/>
              <a:buChar char="-"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Mealy FSM: </a:t>
            </a:r>
            <a:r>
              <a:rPr lang="en-US" sz="2400" dirty="0">
                <a:latin typeface="+mj-lt"/>
                <a:cs typeface="Arial" charset="0"/>
              </a:rPr>
              <a:t>write </a:t>
            </a:r>
            <a:r>
              <a:rPr lang="en-US" sz="2400" b="1" dirty="0">
                <a:latin typeface="+mj-lt"/>
                <a:cs typeface="Arial" charset="0"/>
              </a:rPr>
              <a:t>combined</a:t>
            </a:r>
            <a:r>
              <a:rPr lang="en-US" sz="2400" dirty="0">
                <a:latin typeface="+mj-lt"/>
                <a:cs typeface="Arial" charset="0"/>
              </a:rPr>
              <a:t> state transition and output table</a:t>
            </a:r>
          </a:p>
          <a:p>
            <a:pPr marL="533400" indent="-533400">
              <a:spcBef>
                <a:spcPts val="300"/>
              </a:spcBef>
              <a:buFont typeface="+mj-lt"/>
              <a:buAutoNum type="arabicPeriod"/>
            </a:pPr>
            <a:r>
              <a:rPr lang="en-US" sz="2800" dirty="0">
                <a:latin typeface="+mj-lt"/>
                <a:cs typeface="Arial" charset="0"/>
              </a:rPr>
              <a:t>Select </a:t>
            </a:r>
            <a:r>
              <a:rPr lang="en-US" sz="2800" b="1" dirty="0">
                <a:latin typeface="+mj-lt"/>
                <a:cs typeface="Arial" charset="0"/>
              </a:rPr>
              <a:t>state encodings</a:t>
            </a:r>
          </a:p>
          <a:p>
            <a:pPr marL="533400" indent="-533400">
              <a:spcBef>
                <a:spcPts val="300"/>
              </a:spcBef>
              <a:buFont typeface="+mj-lt"/>
              <a:buAutoNum type="arabicPeriod"/>
            </a:pPr>
            <a:r>
              <a:rPr lang="en-US" sz="2800" dirty="0">
                <a:latin typeface="+mj-lt"/>
                <a:cs typeface="Arial" charset="0"/>
              </a:rPr>
              <a:t>Rewrite state transition table and output table with state </a:t>
            </a:r>
            <a:r>
              <a:rPr lang="en-US" sz="2800" b="1" dirty="0">
                <a:latin typeface="+mj-lt"/>
                <a:cs typeface="Arial" charset="0"/>
              </a:rPr>
              <a:t>encodings</a:t>
            </a:r>
          </a:p>
          <a:p>
            <a:pPr marL="533400" indent="-533400">
              <a:spcBef>
                <a:spcPts val="300"/>
              </a:spcBef>
              <a:buFont typeface="+mj-lt"/>
              <a:buAutoNum type="arabicPeriod"/>
            </a:pPr>
            <a:r>
              <a:rPr lang="en-US" sz="2800" dirty="0">
                <a:latin typeface="+mj-lt"/>
                <a:cs typeface="Arial" charset="0"/>
              </a:rPr>
              <a:t>Write </a:t>
            </a:r>
            <a:r>
              <a:rPr lang="en-US" sz="2800" b="1" dirty="0">
                <a:latin typeface="+mj-lt"/>
                <a:cs typeface="Arial" charset="0"/>
              </a:rPr>
              <a:t>Boolean equations </a:t>
            </a:r>
            <a:r>
              <a:rPr lang="en-US" sz="2800" dirty="0">
                <a:latin typeface="+mj-lt"/>
                <a:cs typeface="Arial" charset="0"/>
              </a:rPr>
              <a:t>for next state and output logic</a:t>
            </a:r>
          </a:p>
          <a:p>
            <a:pPr marL="533400" indent="-533400">
              <a:spcBef>
                <a:spcPts val="300"/>
              </a:spcBef>
              <a:buFont typeface="+mj-lt"/>
              <a:buAutoNum type="arabicPeriod"/>
            </a:pPr>
            <a:r>
              <a:rPr lang="en-US" sz="2800" dirty="0">
                <a:latin typeface="+mj-lt"/>
                <a:cs typeface="Arial" charset="0"/>
              </a:rPr>
              <a:t>Sketch the circuit </a:t>
            </a:r>
            <a:r>
              <a:rPr lang="en-US" sz="2800" b="1" dirty="0">
                <a:latin typeface="+mj-lt"/>
                <a:cs typeface="Arial" charset="0"/>
              </a:rPr>
              <a:t>schematic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C4A81B7-CD32-4FF3-ABEB-B9F4275D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34873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3: Sequential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Moore FSM Example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2242124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5335" name="Object 7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44359335"/>
              </p:ext>
            </p:extLst>
          </p:nvPr>
        </p:nvGraphicFramePr>
        <p:xfrm>
          <a:off x="2365375" y="2512742"/>
          <a:ext cx="4111625" cy="3507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278080" imgH="1943280" progId="Visio.Drawing.6">
                  <p:embed/>
                </p:oleObj>
              </mc:Choice>
              <mc:Fallback>
                <p:oleObj name="VISIO" r:id="rId6" imgW="2278080" imgH="1943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75" y="2512742"/>
                        <a:ext cx="4111625" cy="35070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533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9533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Traffic light controller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latin typeface="+mj-lt"/>
                <a:cs typeface="Arial" charset="0"/>
              </a:rPr>
              <a:t>Traffic sensors: </a:t>
            </a:r>
            <a:r>
              <a:rPr lang="en-US" sz="2600" i="1" dirty="0">
                <a:latin typeface="+mj-lt"/>
                <a:cs typeface="Arial" charset="0"/>
              </a:rPr>
              <a:t>T</a:t>
            </a:r>
            <a:r>
              <a:rPr lang="en-US" sz="2600" i="1" baseline="-25000" dirty="0">
                <a:latin typeface="+mj-lt"/>
                <a:cs typeface="Arial" charset="0"/>
              </a:rPr>
              <a:t>A</a:t>
            </a:r>
            <a:r>
              <a:rPr lang="en-US" sz="2600" dirty="0">
                <a:latin typeface="+mj-lt"/>
                <a:cs typeface="Arial" charset="0"/>
              </a:rPr>
              <a:t>, </a:t>
            </a:r>
            <a:r>
              <a:rPr lang="en-US" sz="2600" i="1" dirty="0">
                <a:latin typeface="+mj-lt"/>
                <a:cs typeface="Arial" charset="0"/>
              </a:rPr>
              <a:t>T</a:t>
            </a:r>
            <a:r>
              <a:rPr lang="en-US" sz="2600" i="1" baseline="-25000" dirty="0">
                <a:latin typeface="+mj-lt"/>
                <a:cs typeface="Arial" charset="0"/>
              </a:rPr>
              <a:t>B</a:t>
            </a:r>
            <a:r>
              <a:rPr lang="en-US" sz="2600" dirty="0">
                <a:latin typeface="+mj-lt"/>
                <a:cs typeface="Arial" charset="0"/>
              </a:rPr>
              <a:t> (TRUE when there’s traffic)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latin typeface="+mj-lt"/>
                <a:cs typeface="Arial" charset="0"/>
              </a:rPr>
              <a:t>Lights: </a:t>
            </a:r>
            <a:r>
              <a:rPr lang="en-US" sz="2600" i="1" dirty="0">
                <a:latin typeface="+mj-lt"/>
                <a:cs typeface="Arial" charset="0"/>
              </a:rPr>
              <a:t>L</a:t>
            </a:r>
            <a:r>
              <a:rPr lang="en-US" sz="2600" i="1" baseline="-25000" dirty="0">
                <a:latin typeface="+mj-lt"/>
                <a:cs typeface="Arial" charset="0"/>
              </a:rPr>
              <a:t>A</a:t>
            </a:r>
            <a:r>
              <a:rPr lang="en-US" sz="2600" dirty="0">
                <a:latin typeface="+mj-lt"/>
                <a:cs typeface="Arial" charset="0"/>
              </a:rPr>
              <a:t>, </a:t>
            </a:r>
            <a:r>
              <a:rPr lang="en-US" sz="2600" i="1" dirty="0">
                <a:latin typeface="+mj-lt"/>
                <a:cs typeface="Arial" charset="0"/>
              </a:rPr>
              <a:t>L</a:t>
            </a:r>
            <a:r>
              <a:rPr lang="en-US" sz="2600" i="1" baseline="-25000" dirty="0">
                <a:latin typeface="+mj-lt"/>
                <a:cs typeface="Arial" charset="0"/>
              </a:rPr>
              <a:t>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FSM Example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EFD22793-0D21-4015-A3AD-38AB96DE5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6385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3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628650" y="990600"/>
            <a:ext cx="7886700" cy="4995277"/>
          </a:xfrm>
        </p:spPr>
        <p:txBody>
          <a:bodyPr/>
          <a:lstStyle/>
          <a:p>
            <a:r>
              <a:rPr lang="en-US" dirty="0"/>
              <a:t>Outputs of sequential logic depend on current </a:t>
            </a:r>
            <a:r>
              <a:rPr lang="en-US" i="1" dirty="0"/>
              <a:t>and</a:t>
            </a:r>
            <a:r>
              <a:rPr lang="en-US" dirty="0"/>
              <a:t> prior input values – it has </a:t>
            </a:r>
            <a:r>
              <a:rPr lang="en-US" b="1" i="1" dirty="0"/>
              <a:t>memory</a:t>
            </a:r>
            <a:r>
              <a:rPr lang="en-US" dirty="0"/>
              <a:t>.</a:t>
            </a:r>
          </a:p>
          <a:p>
            <a:r>
              <a:rPr lang="en-US" dirty="0"/>
              <a:t>Some definitions: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State: </a:t>
            </a:r>
            <a:r>
              <a:rPr lang="en-US" dirty="0"/>
              <a:t>all the information about a circuit necessary to explain its future behavior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Latches and flip-flops: </a:t>
            </a:r>
            <a:r>
              <a:rPr lang="en-US" dirty="0"/>
              <a:t>state elements that store one bit of state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Synchronous sequential circuits: </a:t>
            </a:r>
            <a:r>
              <a:rPr lang="en-US" dirty="0"/>
              <a:t>Sequential circuits using flip-flops sharing a common clock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76512C-BD6B-4D69-B58F-89CF218B3B1B}"/>
              </a:ext>
            </a:extLst>
          </p:cNvPr>
          <p:cNvSpPr/>
          <p:nvPr/>
        </p:nvSpPr>
        <p:spPr>
          <a:xfrm>
            <a:off x="685800" y="2514600"/>
            <a:ext cx="775335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BCCA26-B74D-4927-A250-6A88A1B0346E}"/>
              </a:ext>
            </a:extLst>
          </p:cNvPr>
          <p:cNvSpPr/>
          <p:nvPr/>
        </p:nvSpPr>
        <p:spPr>
          <a:xfrm>
            <a:off x="838200" y="4114800"/>
            <a:ext cx="775335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25C963-F62C-4172-8FB1-EE580C9AFA13}"/>
              </a:ext>
            </a:extLst>
          </p:cNvPr>
          <p:cNvSpPr/>
          <p:nvPr/>
        </p:nvSpPr>
        <p:spPr>
          <a:xfrm>
            <a:off x="542925" y="5055687"/>
            <a:ext cx="775335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D7FA3C12-6160-4620-A7B7-1B44818FB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6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6358" name="Object 6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44795043"/>
              </p:ext>
            </p:extLst>
          </p:nvPr>
        </p:nvGraphicFramePr>
        <p:xfrm>
          <a:off x="2596171" y="2352842"/>
          <a:ext cx="4033229" cy="3325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628640" imgH="1343160" progId="Visio.Drawing.6">
                  <p:embed/>
                </p:oleObj>
              </mc:Choice>
              <mc:Fallback>
                <p:oleObj name="VISIO" r:id="rId6" imgW="1628640" imgH="13431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6171" y="2352842"/>
                        <a:ext cx="4033229" cy="3325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635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9635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Inputs:</a:t>
            </a:r>
            <a:r>
              <a:rPr lang="en-US" sz="3200" dirty="0">
                <a:latin typeface="+mj-lt"/>
                <a:cs typeface="Arial" charset="0"/>
              </a:rPr>
              <a:t> </a:t>
            </a:r>
            <a:r>
              <a:rPr lang="en-US" sz="3200" i="1" dirty="0">
                <a:latin typeface="+mj-lt"/>
                <a:cs typeface="Arial" charset="0"/>
              </a:rPr>
              <a:t>CLK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Reset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T</a:t>
            </a:r>
            <a:r>
              <a:rPr lang="en-US" sz="3200" i="1" baseline="-25000" dirty="0">
                <a:latin typeface="+mj-lt"/>
                <a:cs typeface="Arial" charset="0"/>
              </a:rPr>
              <a:t>A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T</a:t>
            </a:r>
            <a:r>
              <a:rPr lang="en-US" sz="3200" i="1" baseline="-25000" dirty="0">
                <a:latin typeface="+mj-lt"/>
                <a:cs typeface="Arial" charset="0"/>
              </a:rPr>
              <a:t>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Outputs:</a:t>
            </a:r>
            <a:r>
              <a:rPr lang="en-US" sz="3200" dirty="0">
                <a:latin typeface="+mj-lt"/>
                <a:cs typeface="Arial" charset="0"/>
              </a:rPr>
              <a:t> </a:t>
            </a:r>
            <a:r>
              <a:rPr lang="en-US" sz="3200" i="1" dirty="0">
                <a:latin typeface="+mj-lt"/>
                <a:cs typeface="Arial" charset="0"/>
              </a:rPr>
              <a:t>L</a:t>
            </a:r>
            <a:r>
              <a:rPr lang="en-US" sz="3200" i="1" baseline="-25000" dirty="0">
                <a:latin typeface="+mj-lt"/>
                <a:cs typeface="Arial" charset="0"/>
              </a:rPr>
              <a:t>A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L</a:t>
            </a:r>
            <a:r>
              <a:rPr lang="en-US" sz="3200" i="1" baseline="-25000" dirty="0">
                <a:latin typeface="+mj-lt"/>
                <a:cs typeface="Arial" charset="0"/>
              </a:rPr>
              <a:t>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FSM Black Box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1DEE65-089B-4C3E-8836-BAFE2F8F22D6}"/>
              </a:ext>
            </a:extLst>
          </p:cNvPr>
          <p:cNvSpPr/>
          <p:nvPr/>
        </p:nvSpPr>
        <p:spPr>
          <a:xfrm>
            <a:off x="555381" y="2438400"/>
            <a:ext cx="7902819" cy="3505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07F8EFAA-6F60-4C12-82CF-56AE0D39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0761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37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9738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Moore FSM: </a:t>
            </a:r>
            <a:r>
              <a:rPr lang="en-US" sz="3200" dirty="0">
                <a:latin typeface="+mj-lt"/>
                <a:cs typeface="Arial" charset="0"/>
              </a:rPr>
              <a:t>outputs labeled in each state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States: </a:t>
            </a:r>
            <a:r>
              <a:rPr lang="en-US" sz="3200" dirty="0">
                <a:latin typeface="+mj-lt"/>
                <a:cs typeface="Arial" charset="0"/>
              </a:rPr>
              <a:t>Circles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Transitions: </a:t>
            </a:r>
            <a:r>
              <a:rPr lang="en-US" sz="3200" dirty="0">
                <a:latin typeface="+mj-lt"/>
                <a:cs typeface="Arial" charset="0"/>
              </a:rPr>
              <a:t>Arcs</a:t>
            </a:r>
            <a:endParaRPr lang="en-US" sz="3200" i="1" baseline="-25000" dirty="0">
              <a:latin typeface="+mj-lt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FSM State Transition Diagram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F87A443-E4E6-4C2E-9D97-5746A2092C70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87288943"/>
              </p:ext>
            </p:extLst>
          </p:nvPr>
        </p:nvGraphicFramePr>
        <p:xfrm>
          <a:off x="4495800" y="1905000"/>
          <a:ext cx="4314825" cy="429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001299" imgH="1993667" progId="Visio.Drawing.6">
                  <p:embed/>
                </p:oleObj>
              </mc:Choice>
              <mc:Fallback>
                <p:oleObj name="VISIO" r:id="rId7" imgW="2001299" imgH="1993667" progId="Visio.Drawing.6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905000"/>
                        <a:ext cx="4314825" cy="429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9AE94738-073F-44EA-90E3-5773CBC614D1}"/>
              </a:ext>
            </a:extLst>
          </p:cNvPr>
          <p:cNvSpPr/>
          <p:nvPr/>
        </p:nvSpPr>
        <p:spPr>
          <a:xfrm>
            <a:off x="4343400" y="1752600"/>
            <a:ext cx="48006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15" name="Object 9">
            <a:extLst>
              <a:ext uri="{FF2B5EF4-FFF2-40B4-BE49-F238E27FC236}">
                <a16:creationId xmlns:a16="http://schemas.microsoft.com/office/drawing/2014/main" id="{DA528F1C-59A7-4F9B-A826-C587DF1AA8C6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167641150"/>
              </p:ext>
            </p:extLst>
          </p:nvPr>
        </p:nvGraphicFramePr>
        <p:xfrm>
          <a:off x="4497015" y="1905000"/>
          <a:ext cx="4342185" cy="4324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2000160" imgH="1992960" progId="Visio.Drawing.6">
                  <p:embed/>
                </p:oleObj>
              </mc:Choice>
              <mc:Fallback>
                <p:oleObj name="VISIO" r:id="rId9" imgW="2000160" imgH="1992960" progId="Visio.Drawing.6">
                  <p:embed/>
                  <p:pic>
                    <p:nvPicPr>
                      <p:cNvPr id="99738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7015" y="1905000"/>
                        <a:ext cx="4342185" cy="43249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7F82E6A8-6C13-41A7-854E-5A88572D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358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3268" name="Group 4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74298278"/>
              </p:ext>
            </p:extLst>
          </p:nvPr>
        </p:nvGraphicFramePr>
        <p:xfrm>
          <a:off x="628650" y="990600"/>
          <a:ext cx="7886700" cy="3657600"/>
        </p:xfrm>
        <a:graphic>
          <a:graphicData uri="http://schemas.openxmlformats.org/drawingml/2006/table">
            <a:tbl>
              <a:tblPr/>
              <a:tblGrid>
                <a:gridCol w="226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1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16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Current State</a:t>
                      </a:r>
                    </a:p>
                  </a:txBody>
                  <a:tcPr marL="132829" marR="132829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Inputs</a:t>
                      </a:r>
                    </a:p>
                  </a:txBody>
                  <a:tcPr marL="132829" marR="13282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Next State</a:t>
                      </a:r>
                    </a:p>
                  </a:txBody>
                  <a:tcPr marL="132829" marR="132829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</a:t>
                      </a:r>
                    </a:p>
                  </a:txBody>
                  <a:tcPr marL="132829" marR="132829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T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</a:t>
                      </a:r>
                    </a:p>
                  </a:txBody>
                  <a:tcPr marL="132829" marR="13282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T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B</a:t>
                      </a:r>
                    </a:p>
                  </a:txBody>
                  <a:tcPr marL="132829" marR="132829" anchor="b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'</a:t>
                      </a:r>
                    </a:p>
                  </a:txBody>
                  <a:tcPr marL="132829" marR="132829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S0</a:t>
                      </a:r>
                    </a:p>
                  </a:txBody>
                  <a:tcPr marL="132829" marR="132829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2829" marR="13282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2829" marR="13282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S1</a:t>
                      </a:r>
                    </a:p>
                  </a:txBody>
                  <a:tcPr marL="132829" marR="132829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S0</a:t>
                      </a:r>
                    </a:p>
                  </a:txBody>
                  <a:tcPr marL="132829" marR="132829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2829" marR="13282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2829" marR="13282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S0</a:t>
                      </a:r>
                    </a:p>
                  </a:txBody>
                  <a:tcPr marL="132829" marR="132829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S1</a:t>
                      </a:r>
                    </a:p>
                  </a:txBody>
                  <a:tcPr marL="132829" marR="132829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2829" marR="13282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2829" marR="13282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S2</a:t>
                      </a:r>
                    </a:p>
                  </a:txBody>
                  <a:tcPr marL="132829" marR="132829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S2</a:t>
                      </a:r>
                    </a:p>
                  </a:txBody>
                  <a:tcPr marL="132829" marR="132829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2829" marR="13282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2829" marR="13282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S3</a:t>
                      </a:r>
                    </a:p>
                  </a:txBody>
                  <a:tcPr marL="132829" marR="132829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S2</a:t>
                      </a:r>
                    </a:p>
                  </a:txBody>
                  <a:tcPr marL="132829" marR="132829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2829" marR="13282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2829" marR="13282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S2</a:t>
                      </a:r>
                    </a:p>
                  </a:txBody>
                  <a:tcPr marL="132829" marR="132829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S3</a:t>
                      </a:r>
                    </a:p>
                  </a:txBody>
                  <a:tcPr marL="132829" marR="132829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2829" marR="13282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2829" marR="13282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S0</a:t>
                      </a:r>
                    </a:p>
                  </a:txBody>
                  <a:tcPr marL="132829" marR="132829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6326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FSM State Transition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AE6F05-2E0B-449A-B54D-25BDAFB009C3}"/>
              </a:ext>
            </a:extLst>
          </p:cNvPr>
          <p:cNvSpPr txBox="1"/>
          <p:nvPr/>
        </p:nvSpPr>
        <p:spPr>
          <a:xfrm>
            <a:off x="3429000" y="4923551"/>
            <a:ext cx="3810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70C0"/>
                </a:solidFill>
                <a:latin typeface="+mj-lt"/>
                <a:cs typeface="Arial" charset="0"/>
              </a:rPr>
              <a:t>S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 : </a:t>
            </a:r>
            <a:r>
              <a:rPr lang="en-US" sz="2800" dirty="0">
                <a:latin typeface="+mj-lt"/>
                <a:cs typeface="Arial" charset="0"/>
              </a:rPr>
              <a:t>Current State</a:t>
            </a:r>
          </a:p>
          <a:p>
            <a:r>
              <a:rPr lang="en-US" sz="2800" b="1" i="1" dirty="0">
                <a:solidFill>
                  <a:srgbClr val="0070C0"/>
                </a:solidFill>
                <a:latin typeface="+mj-lt"/>
                <a:cs typeface="Arial" charset="0"/>
              </a:rPr>
              <a:t>S’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: </a:t>
            </a:r>
            <a:r>
              <a:rPr lang="en-US" sz="2800" dirty="0">
                <a:latin typeface="+mj-lt"/>
                <a:cs typeface="Arial" charset="0"/>
              </a:rPr>
              <a:t>Next State</a:t>
            </a:r>
            <a:endParaRPr lang="en-US" sz="2800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7AEDC684-29B8-4B68-AF61-BAF05968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42</a:t>
            </a:fld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D89E34B-4989-4D2C-B5E2-E41D1CFE3FD8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202121487"/>
              </p:ext>
            </p:extLst>
          </p:nvPr>
        </p:nvGraphicFramePr>
        <p:xfrm>
          <a:off x="6330950" y="4648200"/>
          <a:ext cx="1752600" cy="1746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001299" imgH="1993667" progId="Visio.Drawing.6">
                  <p:embed/>
                </p:oleObj>
              </mc:Choice>
              <mc:Fallback>
                <p:oleObj name="VISIO" r:id="rId6" imgW="2001299" imgH="1993667" progId="Visio.Drawing.6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F87A443-E4E6-4C2E-9D97-5746A2092C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0950" y="4648200"/>
                        <a:ext cx="1752600" cy="1746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A8E4A68-37DD-4F8E-96CC-CAFC35E09DFE}"/>
              </a:ext>
            </a:extLst>
          </p:cNvPr>
          <p:cNvSpPr/>
          <p:nvPr/>
        </p:nvSpPr>
        <p:spPr>
          <a:xfrm>
            <a:off x="7169150" y="1981200"/>
            <a:ext cx="9144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A6DF2E-EBA4-4414-A0FE-C1C263AB8E98}"/>
              </a:ext>
            </a:extLst>
          </p:cNvPr>
          <p:cNvSpPr/>
          <p:nvPr/>
        </p:nvSpPr>
        <p:spPr>
          <a:xfrm>
            <a:off x="7148830" y="2428001"/>
            <a:ext cx="9144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E3DC0C-2623-4EAB-98F3-C1158A384661}"/>
              </a:ext>
            </a:extLst>
          </p:cNvPr>
          <p:cNvSpPr/>
          <p:nvPr/>
        </p:nvSpPr>
        <p:spPr>
          <a:xfrm>
            <a:off x="7199630" y="2895600"/>
            <a:ext cx="9144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E9A282-C698-4C10-AF73-352B06B32B63}"/>
              </a:ext>
            </a:extLst>
          </p:cNvPr>
          <p:cNvSpPr/>
          <p:nvPr/>
        </p:nvSpPr>
        <p:spPr>
          <a:xfrm>
            <a:off x="7086600" y="3342401"/>
            <a:ext cx="9144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732897-44A0-4F53-9928-3D9C4FF16DED}"/>
              </a:ext>
            </a:extLst>
          </p:cNvPr>
          <p:cNvSpPr/>
          <p:nvPr/>
        </p:nvSpPr>
        <p:spPr>
          <a:xfrm>
            <a:off x="7138670" y="3796150"/>
            <a:ext cx="9144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E1A354-3D92-44E6-8C62-6C01A729F891}"/>
              </a:ext>
            </a:extLst>
          </p:cNvPr>
          <p:cNvSpPr/>
          <p:nvPr/>
        </p:nvSpPr>
        <p:spPr>
          <a:xfrm>
            <a:off x="7118350" y="4242951"/>
            <a:ext cx="9144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34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5316" name="Group 4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304800" y="1036320"/>
          <a:ext cx="7886700" cy="3230880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462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Current State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Inputs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Next State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T</a:t>
                      </a:r>
                      <a:r>
                        <a:rPr kumimoji="0" lang="en-US" sz="20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T</a:t>
                      </a:r>
                      <a:r>
                        <a:rPr kumimoji="0" lang="en-US" sz="20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B</a:t>
                      </a:r>
                    </a:p>
                  </a:txBody>
                  <a:tcPr marL="137160" marR="137160" anchor="b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'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'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65381" name="Group 69"/>
          <p:cNvGraphicFramePr>
            <a:graphicFrameLocks noGrp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6172200" y="4415790"/>
          <a:ext cx="2514600" cy="18288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State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Encoding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S2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S3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6531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chemeClr val="bg1"/>
                </a:solidFill>
                <a:latin typeface="+mj-lt"/>
              </a:rPr>
              <a:t>FSM Encoded State Transition 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4FE29A-4B46-4D9A-BF30-D5E1734C65F6}"/>
              </a:ext>
            </a:extLst>
          </p:cNvPr>
          <p:cNvSpPr/>
          <p:nvPr/>
        </p:nvSpPr>
        <p:spPr>
          <a:xfrm>
            <a:off x="342900" y="1911857"/>
            <a:ext cx="27927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55CD01-72B1-4501-A68D-15DCCB44E9C9}"/>
              </a:ext>
            </a:extLst>
          </p:cNvPr>
          <p:cNvSpPr/>
          <p:nvPr/>
        </p:nvSpPr>
        <p:spPr>
          <a:xfrm>
            <a:off x="335280" y="2699796"/>
            <a:ext cx="27927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395596-5A2C-4AF1-ABC0-ED971AFADCC9}"/>
              </a:ext>
            </a:extLst>
          </p:cNvPr>
          <p:cNvSpPr/>
          <p:nvPr/>
        </p:nvSpPr>
        <p:spPr>
          <a:xfrm>
            <a:off x="342900" y="3096767"/>
            <a:ext cx="27927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20BFFF7-1215-4CDF-94E0-8BEF60BBBA42}"/>
              </a:ext>
            </a:extLst>
          </p:cNvPr>
          <p:cNvSpPr/>
          <p:nvPr/>
        </p:nvSpPr>
        <p:spPr>
          <a:xfrm>
            <a:off x="339090" y="3489197"/>
            <a:ext cx="27927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2FDDE1-583F-47EA-B473-2F146E47C44A}"/>
              </a:ext>
            </a:extLst>
          </p:cNvPr>
          <p:cNvSpPr/>
          <p:nvPr/>
        </p:nvSpPr>
        <p:spPr>
          <a:xfrm>
            <a:off x="335280" y="3884706"/>
            <a:ext cx="27927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9CA6C8D-D278-47CB-A9EA-AB5A3727F7A1}"/>
              </a:ext>
            </a:extLst>
          </p:cNvPr>
          <p:cNvSpPr/>
          <p:nvPr/>
        </p:nvSpPr>
        <p:spPr>
          <a:xfrm>
            <a:off x="339090" y="2308097"/>
            <a:ext cx="27927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S0</a:t>
            </a:r>
          </a:p>
        </p:txBody>
      </p:sp>
      <p:sp>
        <p:nvSpPr>
          <p:cNvPr id="2" name="Rectangle 91">
            <a:extLst>
              <a:ext uri="{FF2B5EF4-FFF2-40B4-BE49-F238E27FC236}">
                <a16:creationId xmlns:a16="http://schemas.microsoft.com/office/drawing/2014/main" id="{CE002416-2599-4C6D-B821-289D1AD786A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28600" y="4648200"/>
            <a:ext cx="6629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+mj-lt"/>
                <a:cs typeface="Arial" charset="0"/>
              </a:rPr>
              <a:t>S</a:t>
            </a:r>
            <a:r>
              <a:rPr lang="en-US" sz="2400" i="1" dirty="0">
                <a:latin typeface="+mj-lt"/>
                <a:cs typeface="Times New Roman" pitchFamily="18" charset="0"/>
              </a:rPr>
              <a:t>'</a:t>
            </a:r>
            <a:r>
              <a:rPr lang="en-US" sz="2400" baseline="-25000" dirty="0">
                <a:latin typeface="+mj-lt"/>
                <a:cs typeface="Arial" charset="0"/>
              </a:rPr>
              <a:t>1</a:t>
            </a:r>
            <a:r>
              <a:rPr lang="en-US" sz="2400" i="1" dirty="0">
                <a:latin typeface="+mj-lt"/>
                <a:cs typeface="Arial" charset="0"/>
              </a:rPr>
              <a:t> = </a:t>
            </a:r>
            <a:r>
              <a:rPr lang="en-US" sz="2400" i="1" dirty="0">
                <a:solidFill>
                  <a:srgbClr val="FF000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FF0000"/>
                </a:solidFill>
                <a:latin typeface="+mj-lt"/>
                <a:cs typeface="Arial" charset="0"/>
              </a:rPr>
              <a:t>1</a:t>
            </a:r>
            <a:r>
              <a:rPr lang="en-US" sz="2400" i="1" dirty="0">
                <a:solidFill>
                  <a:srgbClr val="FF000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FF0000"/>
                </a:solidFill>
                <a:latin typeface="+mj-lt"/>
                <a:cs typeface="Arial" charset="0"/>
              </a:rPr>
              <a:t>0</a:t>
            </a:r>
            <a:r>
              <a:rPr lang="en-US" sz="2400" baseline="-25000" dirty="0"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+</a:t>
            </a:r>
            <a:r>
              <a:rPr lang="en-US" sz="2400" i="1" dirty="0">
                <a:latin typeface="+mj-lt"/>
                <a:cs typeface="Arial" charset="0"/>
              </a:rPr>
              <a:t> </a:t>
            </a:r>
            <a:r>
              <a:rPr lang="en-US" sz="2400" i="1" dirty="0">
                <a:solidFill>
                  <a:srgbClr val="0070C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0070C0"/>
                </a:solidFill>
                <a:latin typeface="+mj-lt"/>
                <a:cs typeface="Arial" charset="0"/>
              </a:rPr>
              <a:t>1</a:t>
            </a:r>
            <a:r>
              <a:rPr lang="en-US" sz="2400" i="1" dirty="0">
                <a:solidFill>
                  <a:srgbClr val="0070C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0070C0"/>
                </a:solidFill>
                <a:latin typeface="+mj-lt"/>
                <a:cs typeface="Arial" charset="0"/>
              </a:rPr>
              <a:t>0</a:t>
            </a:r>
            <a:r>
              <a:rPr lang="en-US" sz="2400" i="1" dirty="0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400" i="1" baseline="-25000" dirty="0">
                <a:solidFill>
                  <a:srgbClr val="0070C0"/>
                </a:solidFill>
                <a:latin typeface="+mj-lt"/>
                <a:cs typeface="Arial" charset="0"/>
              </a:rPr>
              <a:t>B</a:t>
            </a:r>
            <a:r>
              <a:rPr lang="en-US" sz="2400" i="1" dirty="0"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+ </a:t>
            </a:r>
            <a:r>
              <a:rPr lang="en-US" sz="2400" i="1" dirty="0">
                <a:solidFill>
                  <a:srgbClr val="C0000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C00000"/>
                </a:solidFill>
                <a:latin typeface="+mj-lt"/>
                <a:cs typeface="Arial" charset="0"/>
              </a:rPr>
              <a:t>1</a:t>
            </a:r>
            <a:r>
              <a:rPr lang="en-US" sz="2400" i="1" dirty="0">
                <a:solidFill>
                  <a:srgbClr val="C0000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C00000"/>
                </a:solidFill>
                <a:latin typeface="+mj-lt"/>
                <a:cs typeface="Arial" charset="0"/>
              </a:rPr>
              <a:t>0</a:t>
            </a:r>
            <a:r>
              <a:rPr lang="en-US" sz="2400" i="1" dirty="0">
                <a:solidFill>
                  <a:srgbClr val="C00000"/>
                </a:solidFill>
                <a:latin typeface="+mj-lt"/>
                <a:cs typeface="Arial" charset="0"/>
              </a:rPr>
              <a:t>T</a:t>
            </a:r>
            <a:r>
              <a:rPr lang="en-US" sz="2400" i="1" baseline="-25000" dirty="0">
                <a:solidFill>
                  <a:srgbClr val="C00000"/>
                </a:solidFill>
                <a:latin typeface="+mj-lt"/>
                <a:cs typeface="Arial" charset="0"/>
              </a:rPr>
              <a:t>B</a:t>
            </a:r>
            <a:r>
              <a:rPr lang="en-US" sz="2400" i="1" baseline="-25000" dirty="0">
                <a:latin typeface="+mj-lt"/>
                <a:cs typeface="Arial" charset="0"/>
              </a:rPr>
              <a:t> </a:t>
            </a:r>
            <a:r>
              <a:rPr lang="en-US" sz="2400" i="1" dirty="0">
                <a:latin typeface="+mj-lt"/>
                <a:cs typeface="Arial" charset="0"/>
              </a:rPr>
              <a:t>= S</a:t>
            </a:r>
            <a:r>
              <a:rPr lang="en-US" sz="2400" baseline="-25000" dirty="0">
                <a:latin typeface="+mj-lt"/>
                <a:cs typeface="Arial" charset="0"/>
              </a:rPr>
              <a:t>1</a:t>
            </a:r>
            <a:r>
              <a:rPr lang="en-US" sz="2400" i="1" dirty="0">
                <a:latin typeface="+mj-lt"/>
                <a:cs typeface="Arial" charset="0"/>
              </a:rPr>
              <a:t>S</a:t>
            </a:r>
            <a:r>
              <a:rPr lang="en-US" sz="2400" baseline="-25000" dirty="0">
                <a:latin typeface="+mj-lt"/>
                <a:cs typeface="Arial" charset="0"/>
              </a:rPr>
              <a:t>0 </a:t>
            </a:r>
            <a:r>
              <a:rPr lang="en-US" sz="2400" dirty="0">
                <a:latin typeface="+mj-lt"/>
                <a:cs typeface="Arial" charset="0"/>
              </a:rPr>
              <a:t>+</a:t>
            </a:r>
            <a:r>
              <a:rPr lang="en-US" sz="2400" i="1" dirty="0">
                <a:latin typeface="+mj-lt"/>
                <a:cs typeface="Arial" charset="0"/>
              </a:rPr>
              <a:t> S</a:t>
            </a:r>
            <a:r>
              <a:rPr lang="en-US" sz="2400" baseline="-25000" dirty="0">
                <a:latin typeface="+mj-lt"/>
                <a:cs typeface="Arial" charset="0"/>
              </a:rPr>
              <a:t>1</a:t>
            </a:r>
            <a:r>
              <a:rPr lang="en-US" sz="2400" i="1" dirty="0">
                <a:latin typeface="+mj-lt"/>
                <a:cs typeface="Arial" charset="0"/>
              </a:rPr>
              <a:t>S</a:t>
            </a:r>
            <a:r>
              <a:rPr lang="en-US" sz="2400" baseline="-25000" dirty="0">
                <a:latin typeface="+mj-lt"/>
                <a:cs typeface="Arial" charset="0"/>
              </a:rPr>
              <a:t>0</a:t>
            </a:r>
            <a:r>
              <a:rPr lang="en-US" sz="2400" i="1" dirty="0">
                <a:latin typeface="+mj-lt"/>
                <a:cs typeface="Arial" charset="0"/>
              </a:rPr>
              <a:t> = S</a:t>
            </a:r>
            <a:r>
              <a:rPr lang="en-US" sz="2400" baseline="-25000" dirty="0">
                <a:latin typeface="+mj-lt"/>
                <a:cs typeface="Arial" charset="0"/>
              </a:rPr>
              <a:t>1</a:t>
            </a:r>
            <a:r>
              <a:rPr lang="en-US" sz="2400" i="1" dirty="0">
                <a:latin typeface="+mj-lt"/>
                <a:cs typeface="Arial" charset="0"/>
              </a:rPr>
              <a:t> </a:t>
            </a:r>
            <a:r>
              <a:rPr lang="en-US" dirty="0">
                <a:latin typeface="Symbol" pitchFamily="18" charset="2"/>
                <a:cs typeface="Arial" charset="0"/>
              </a:rPr>
              <a:t>Å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i="1" dirty="0">
                <a:latin typeface="+mj-lt"/>
                <a:cs typeface="Arial" charset="0"/>
              </a:rPr>
              <a:t>S</a:t>
            </a:r>
            <a:r>
              <a:rPr lang="en-US" sz="2400" baseline="-25000" dirty="0">
                <a:latin typeface="+mj-lt"/>
                <a:cs typeface="Arial" charset="0"/>
              </a:rPr>
              <a:t>0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+mj-lt"/>
                <a:cs typeface="Arial" charset="0"/>
              </a:rPr>
              <a:t>S</a:t>
            </a:r>
            <a:r>
              <a:rPr lang="en-US" sz="2400" i="1" dirty="0">
                <a:latin typeface="+mj-lt"/>
                <a:cs typeface="Times New Roman" pitchFamily="18" charset="0"/>
              </a:rPr>
              <a:t>'</a:t>
            </a:r>
            <a:r>
              <a:rPr lang="en-US" sz="2400" baseline="-25000" dirty="0">
                <a:latin typeface="+mj-lt"/>
                <a:cs typeface="Arial" charset="0"/>
              </a:rPr>
              <a:t>0</a:t>
            </a:r>
            <a:r>
              <a:rPr lang="en-US" sz="2400" i="1" dirty="0">
                <a:latin typeface="+mj-lt"/>
                <a:cs typeface="Arial" charset="0"/>
              </a:rPr>
              <a:t> = </a:t>
            </a:r>
            <a:r>
              <a:rPr lang="en-US" sz="2400" i="1" dirty="0">
                <a:solidFill>
                  <a:srgbClr val="00B05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00B050"/>
                </a:solidFill>
                <a:latin typeface="+mj-lt"/>
                <a:cs typeface="Arial" charset="0"/>
              </a:rPr>
              <a:t>1</a:t>
            </a:r>
            <a:r>
              <a:rPr lang="en-US" sz="2400" i="1" dirty="0">
                <a:solidFill>
                  <a:srgbClr val="00B05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00B050"/>
                </a:solidFill>
                <a:latin typeface="+mj-lt"/>
                <a:cs typeface="Arial" charset="0"/>
              </a:rPr>
              <a:t>0</a:t>
            </a:r>
            <a:r>
              <a:rPr lang="en-US" sz="2400" i="1" dirty="0">
                <a:solidFill>
                  <a:srgbClr val="00B050"/>
                </a:solidFill>
                <a:latin typeface="+mj-lt"/>
                <a:cs typeface="Arial" charset="0"/>
              </a:rPr>
              <a:t>T</a:t>
            </a:r>
            <a:r>
              <a:rPr lang="en-US" sz="2400" i="1" baseline="-25000" dirty="0">
                <a:solidFill>
                  <a:srgbClr val="00B050"/>
                </a:solidFill>
                <a:latin typeface="+mj-lt"/>
                <a:cs typeface="Arial" charset="0"/>
              </a:rPr>
              <a:t>A</a:t>
            </a:r>
            <a:r>
              <a:rPr lang="en-US" sz="2400" i="1" dirty="0">
                <a:solidFill>
                  <a:srgbClr val="00B050"/>
                </a:solidFill>
                <a:latin typeface="+mj-lt"/>
                <a:cs typeface="Arial" charset="0"/>
              </a:rPr>
              <a:t> </a:t>
            </a:r>
            <a:r>
              <a:rPr lang="en-US" sz="2400" i="1" dirty="0">
                <a:latin typeface="+mj-lt"/>
                <a:cs typeface="Arial" charset="0"/>
              </a:rPr>
              <a:t>+ </a:t>
            </a:r>
            <a:r>
              <a:rPr lang="en-US" sz="2400" i="1" dirty="0">
                <a:solidFill>
                  <a:srgbClr val="7030A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7030A0"/>
                </a:solidFill>
                <a:latin typeface="+mj-lt"/>
                <a:cs typeface="Arial" charset="0"/>
              </a:rPr>
              <a:t>1</a:t>
            </a:r>
            <a:r>
              <a:rPr lang="en-US" sz="2400" i="1" dirty="0">
                <a:solidFill>
                  <a:srgbClr val="7030A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7030A0"/>
                </a:solidFill>
                <a:latin typeface="+mj-lt"/>
                <a:cs typeface="Arial" charset="0"/>
              </a:rPr>
              <a:t>0</a:t>
            </a:r>
            <a:r>
              <a:rPr lang="en-US" sz="2400" i="1" dirty="0">
                <a:solidFill>
                  <a:srgbClr val="7030A0"/>
                </a:solidFill>
                <a:latin typeface="+mj-lt"/>
                <a:cs typeface="Arial" charset="0"/>
              </a:rPr>
              <a:t>T</a:t>
            </a:r>
            <a:r>
              <a:rPr lang="en-US" sz="2400" i="1" baseline="-25000" dirty="0">
                <a:solidFill>
                  <a:srgbClr val="7030A0"/>
                </a:solidFill>
                <a:latin typeface="+mj-lt"/>
                <a:cs typeface="Arial" charset="0"/>
              </a:rPr>
              <a:t>B</a:t>
            </a:r>
          </a:p>
        </p:txBody>
      </p:sp>
      <p:sp>
        <p:nvSpPr>
          <p:cNvPr id="3" name="Line 92">
            <a:extLst>
              <a:ext uri="{FF2B5EF4-FFF2-40B4-BE49-F238E27FC236}">
                <a16:creationId xmlns:a16="http://schemas.microsoft.com/office/drawing/2014/main" id="{2975AC24-E00B-47EA-8F11-44BEEE2BF372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883920" y="5152073"/>
            <a:ext cx="228600" cy="1588"/>
          </a:xfrm>
          <a:prstGeom prst="line">
            <a:avLst/>
          </a:prstGeom>
          <a:noFill/>
          <a:ln w="9525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Line 93">
            <a:extLst>
              <a:ext uri="{FF2B5EF4-FFF2-40B4-BE49-F238E27FC236}">
                <a16:creationId xmlns:a16="http://schemas.microsoft.com/office/drawing/2014/main" id="{0616CEA6-9354-4DF0-AFC7-0700712C77FC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149096" y="5152073"/>
            <a:ext cx="228600" cy="1588"/>
          </a:xfrm>
          <a:prstGeom prst="line">
            <a:avLst/>
          </a:prstGeom>
          <a:noFill/>
          <a:ln w="9525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94">
            <a:extLst>
              <a:ext uri="{FF2B5EF4-FFF2-40B4-BE49-F238E27FC236}">
                <a16:creationId xmlns:a16="http://schemas.microsoft.com/office/drawing/2014/main" id="{AFB603A5-67D6-4C72-8FC1-16EB1042EBFA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142744" y="5158169"/>
            <a:ext cx="228600" cy="1588"/>
          </a:xfrm>
          <a:prstGeom prst="line">
            <a:avLst/>
          </a:prstGeom>
          <a:noFill/>
          <a:ln w="9525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95">
            <a:extLst>
              <a:ext uri="{FF2B5EF4-FFF2-40B4-BE49-F238E27FC236}">
                <a16:creationId xmlns:a16="http://schemas.microsoft.com/office/drawing/2014/main" id="{D6E6752C-8BAD-4B37-8C36-A9D744EDA62D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2441448" y="5158169"/>
            <a:ext cx="228600" cy="1588"/>
          </a:xfrm>
          <a:prstGeom prst="line">
            <a:avLst/>
          </a:prstGeom>
          <a:noFill/>
          <a:ln w="9525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93">
            <a:extLst>
              <a:ext uri="{FF2B5EF4-FFF2-40B4-BE49-F238E27FC236}">
                <a16:creationId xmlns:a16="http://schemas.microsoft.com/office/drawing/2014/main" id="{60C6DB09-F98D-4A86-A7B6-CE78B82711DE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1435608" y="5152073"/>
            <a:ext cx="228600" cy="1588"/>
          </a:xfrm>
          <a:prstGeom prst="line">
            <a:avLst/>
          </a:prstGeom>
          <a:noFill/>
          <a:ln w="9525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94">
            <a:extLst>
              <a:ext uri="{FF2B5EF4-FFF2-40B4-BE49-F238E27FC236}">
                <a16:creationId xmlns:a16="http://schemas.microsoft.com/office/drawing/2014/main" id="{E24A1E35-901D-4126-8EDE-D14C9AEE97CD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914400" y="4708863"/>
            <a:ext cx="22860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94">
            <a:extLst>
              <a:ext uri="{FF2B5EF4-FFF2-40B4-BE49-F238E27FC236}">
                <a16:creationId xmlns:a16="http://schemas.microsoft.com/office/drawing/2014/main" id="{D5D843FF-BB35-444E-B080-CC585BD27966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895600" y="4708863"/>
            <a:ext cx="228600" cy="1588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94">
            <a:extLst>
              <a:ext uri="{FF2B5EF4-FFF2-40B4-BE49-F238E27FC236}">
                <a16:creationId xmlns:a16="http://schemas.microsoft.com/office/drawing/2014/main" id="{BA13AEC1-3C7F-4766-8EA5-B67C791A73F4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1859280" y="4707275"/>
            <a:ext cx="228600" cy="1588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95">
            <a:extLst>
              <a:ext uri="{FF2B5EF4-FFF2-40B4-BE49-F238E27FC236}">
                <a16:creationId xmlns:a16="http://schemas.microsoft.com/office/drawing/2014/main" id="{15503487-74D9-4233-BA29-3FDC3FA69023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2164080" y="4707275"/>
            <a:ext cx="228600" cy="1588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94">
            <a:extLst>
              <a:ext uri="{FF2B5EF4-FFF2-40B4-BE49-F238E27FC236}">
                <a16:creationId xmlns:a16="http://schemas.microsoft.com/office/drawing/2014/main" id="{02AA70D0-CE81-4698-9D01-ABA895DDBC96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657600" y="4707275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94">
            <a:extLst>
              <a:ext uri="{FF2B5EF4-FFF2-40B4-BE49-F238E27FC236}">
                <a16:creationId xmlns:a16="http://schemas.microsoft.com/office/drawing/2014/main" id="{78668DE4-63F4-4F21-8409-F0E4D4ED06C2}"/>
              </a:ext>
            </a:extLst>
          </p:cNvPr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4648200" y="4705687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4C3610F-35BF-4A83-A320-1B8899BE3C8C}"/>
              </a:ext>
            </a:extLst>
          </p:cNvPr>
          <p:cNvSpPr/>
          <p:nvPr/>
        </p:nvSpPr>
        <p:spPr>
          <a:xfrm>
            <a:off x="6137910" y="2683892"/>
            <a:ext cx="4572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B5E2101-2BB2-4B7D-9814-03854EB7CD56}"/>
              </a:ext>
            </a:extLst>
          </p:cNvPr>
          <p:cNvSpPr/>
          <p:nvPr/>
        </p:nvSpPr>
        <p:spPr>
          <a:xfrm>
            <a:off x="6137910" y="3081993"/>
            <a:ext cx="457200" cy="381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02BCB6B-BEE3-4EF4-AAFA-2BAAB4D7AC07}"/>
              </a:ext>
            </a:extLst>
          </p:cNvPr>
          <p:cNvSpPr/>
          <p:nvPr/>
        </p:nvSpPr>
        <p:spPr>
          <a:xfrm>
            <a:off x="6137910" y="3478530"/>
            <a:ext cx="457200" cy="381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5989E17-1EE1-4C50-A275-83EEFFDFBB15}"/>
              </a:ext>
            </a:extLst>
          </p:cNvPr>
          <p:cNvSpPr/>
          <p:nvPr/>
        </p:nvSpPr>
        <p:spPr>
          <a:xfrm>
            <a:off x="7338060" y="1905000"/>
            <a:ext cx="457200" cy="381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9B85887-9EED-4151-8140-7208418643D6}"/>
              </a:ext>
            </a:extLst>
          </p:cNvPr>
          <p:cNvSpPr/>
          <p:nvPr/>
        </p:nvSpPr>
        <p:spPr>
          <a:xfrm>
            <a:off x="7344156" y="3086100"/>
            <a:ext cx="457200" cy="38100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03C88E2-EA8B-4510-9247-8EDCEA6B38FA}"/>
              </a:ext>
            </a:extLst>
          </p:cNvPr>
          <p:cNvSpPr/>
          <p:nvPr/>
        </p:nvSpPr>
        <p:spPr>
          <a:xfrm>
            <a:off x="883920" y="4572000"/>
            <a:ext cx="551688" cy="518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5312" name="Rectangle 1165311">
            <a:extLst>
              <a:ext uri="{FF2B5EF4-FFF2-40B4-BE49-F238E27FC236}">
                <a16:creationId xmlns:a16="http://schemas.microsoft.com/office/drawing/2014/main" id="{851045AE-27E1-4E30-BDBA-CBC3B8E5F921}"/>
              </a:ext>
            </a:extLst>
          </p:cNvPr>
          <p:cNvSpPr/>
          <p:nvPr/>
        </p:nvSpPr>
        <p:spPr>
          <a:xfrm>
            <a:off x="1447800" y="4572000"/>
            <a:ext cx="990600" cy="518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5313" name="Rectangle 1165312">
            <a:extLst>
              <a:ext uri="{FF2B5EF4-FFF2-40B4-BE49-F238E27FC236}">
                <a16:creationId xmlns:a16="http://schemas.microsoft.com/office/drawing/2014/main" id="{F5993ED3-C6D1-4067-948F-E48B8310636E}"/>
              </a:ext>
            </a:extLst>
          </p:cNvPr>
          <p:cNvSpPr/>
          <p:nvPr/>
        </p:nvSpPr>
        <p:spPr>
          <a:xfrm>
            <a:off x="2468880" y="4594194"/>
            <a:ext cx="990600" cy="518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5323" name="Rectangle 1165322">
            <a:extLst>
              <a:ext uri="{FF2B5EF4-FFF2-40B4-BE49-F238E27FC236}">
                <a16:creationId xmlns:a16="http://schemas.microsoft.com/office/drawing/2014/main" id="{2DD7966E-F23B-4A61-B94C-0EAB3659FF3B}"/>
              </a:ext>
            </a:extLst>
          </p:cNvPr>
          <p:cNvSpPr/>
          <p:nvPr/>
        </p:nvSpPr>
        <p:spPr>
          <a:xfrm>
            <a:off x="275844" y="4587337"/>
            <a:ext cx="559308" cy="518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AB6A3-632C-405A-9E7E-18B828ED2A98}"/>
              </a:ext>
            </a:extLst>
          </p:cNvPr>
          <p:cNvSpPr/>
          <p:nvPr/>
        </p:nvSpPr>
        <p:spPr>
          <a:xfrm>
            <a:off x="261366" y="5100096"/>
            <a:ext cx="559308" cy="518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BEAD52-B72F-471F-AA78-F0ABEAB14E1E}"/>
              </a:ext>
            </a:extLst>
          </p:cNvPr>
          <p:cNvSpPr/>
          <p:nvPr/>
        </p:nvSpPr>
        <p:spPr>
          <a:xfrm>
            <a:off x="847344" y="5103884"/>
            <a:ext cx="829056" cy="518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EC7B94-6397-4B0E-85D8-73D96A41541B}"/>
              </a:ext>
            </a:extLst>
          </p:cNvPr>
          <p:cNvSpPr/>
          <p:nvPr/>
        </p:nvSpPr>
        <p:spPr>
          <a:xfrm>
            <a:off x="1708404" y="5088666"/>
            <a:ext cx="1022604" cy="518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0B7182-F370-4C6A-9707-77F224FF4B16}"/>
              </a:ext>
            </a:extLst>
          </p:cNvPr>
          <p:cNvSpPr/>
          <p:nvPr/>
        </p:nvSpPr>
        <p:spPr>
          <a:xfrm>
            <a:off x="3451098" y="4617054"/>
            <a:ext cx="1501902" cy="518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AB833C-BFD1-4256-A07F-1ACE02128D8F}"/>
              </a:ext>
            </a:extLst>
          </p:cNvPr>
          <p:cNvSpPr/>
          <p:nvPr/>
        </p:nvSpPr>
        <p:spPr>
          <a:xfrm>
            <a:off x="4972050" y="4705687"/>
            <a:ext cx="1142238" cy="518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1334479-7BA3-4284-8792-BCDB99AFD60A}"/>
              </a:ext>
            </a:extLst>
          </p:cNvPr>
          <p:cNvSpPr/>
          <p:nvPr/>
        </p:nvSpPr>
        <p:spPr>
          <a:xfrm>
            <a:off x="5867400" y="1908810"/>
            <a:ext cx="22974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F678F8E-13FF-44E1-B215-8A8BCAC75EC0}"/>
              </a:ext>
            </a:extLst>
          </p:cNvPr>
          <p:cNvSpPr/>
          <p:nvPr/>
        </p:nvSpPr>
        <p:spPr>
          <a:xfrm>
            <a:off x="5859780" y="2696749"/>
            <a:ext cx="22974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65FB71F-92B9-45A9-A2F2-596025AE36ED}"/>
              </a:ext>
            </a:extLst>
          </p:cNvPr>
          <p:cNvSpPr/>
          <p:nvPr/>
        </p:nvSpPr>
        <p:spPr>
          <a:xfrm>
            <a:off x="5867400" y="3093720"/>
            <a:ext cx="22974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C61A04-9FF3-4698-83AF-23742AF0B5ED}"/>
              </a:ext>
            </a:extLst>
          </p:cNvPr>
          <p:cNvSpPr/>
          <p:nvPr/>
        </p:nvSpPr>
        <p:spPr>
          <a:xfrm>
            <a:off x="5863590" y="3486150"/>
            <a:ext cx="22974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4CF3C8-1C34-42E1-BAE0-B4A14B41451A}"/>
              </a:ext>
            </a:extLst>
          </p:cNvPr>
          <p:cNvSpPr/>
          <p:nvPr/>
        </p:nvSpPr>
        <p:spPr>
          <a:xfrm>
            <a:off x="5859780" y="3881659"/>
            <a:ext cx="22974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1FC7861-AE69-4652-A881-F4636A33365D}"/>
              </a:ext>
            </a:extLst>
          </p:cNvPr>
          <p:cNvSpPr/>
          <p:nvPr/>
        </p:nvSpPr>
        <p:spPr>
          <a:xfrm>
            <a:off x="5863590" y="2305050"/>
            <a:ext cx="22974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S0</a:t>
            </a:r>
          </a:p>
        </p:txBody>
      </p:sp>
      <p:sp>
        <p:nvSpPr>
          <p:cNvPr id="46" name="Slide Number Placeholder 1">
            <a:extLst>
              <a:ext uri="{FF2B5EF4-FFF2-40B4-BE49-F238E27FC236}">
                <a16:creationId xmlns:a16="http://schemas.microsoft.com/office/drawing/2014/main" id="{B0756B2B-0438-4685-A5F0-A97014379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6836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 animBg="1"/>
      <p:bldP spid="27" grpId="0" animBg="1"/>
      <p:bldP spid="29" grpId="0" animBg="1"/>
      <p:bldP spid="31" grpId="0" animBg="1"/>
      <p:bldP spid="33" grpId="0" animBg="1"/>
      <p:bldP spid="53" grpId="0" animBg="1"/>
      <p:bldP spid="55" grpId="0" animBg="1"/>
      <p:bldP spid="57" grpId="0" animBg="1"/>
      <p:bldP spid="59" grpId="0" animBg="1"/>
      <p:bldP spid="61" grpId="0" animBg="1"/>
      <p:bldP spid="63" grpId="0" animBg="1"/>
      <p:bldP spid="1165312" grpId="0" animBg="1"/>
      <p:bldP spid="1165313" grpId="0" animBg="1"/>
      <p:bldP spid="1165323" grpId="0" animBg="1"/>
      <p:bldP spid="7" grpId="0" animBg="1"/>
      <p:bldP spid="8" grpId="0" animBg="1"/>
      <p:bldP spid="9" grpId="0" animBg="1"/>
      <p:bldP spid="10" grpId="0" animBg="1"/>
      <p:bldP spid="11" grpId="0" animBg="1"/>
      <p:bldP spid="50" grpId="0" animBg="1"/>
      <p:bldP spid="52" grpId="0" animBg="1"/>
      <p:bldP spid="54" grpId="0" animBg="1"/>
      <p:bldP spid="56" grpId="0" animBg="1"/>
      <p:bldP spid="58" grpId="0" animBg="1"/>
      <p:bldP spid="6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7363" name="Group 3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99135426"/>
              </p:ext>
            </p:extLst>
          </p:nvPr>
        </p:nvGraphicFramePr>
        <p:xfrm>
          <a:off x="628650" y="1181100"/>
          <a:ext cx="7886700" cy="2743200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90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Current State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Outputs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L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L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L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B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L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B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67411" name="Group 51"/>
          <p:cNvGraphicFramePr>
            <a:graphicFrameLocks noGrp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90949145"/>
              </p:ext>
            </p:extLst>
          </p:nvPr>
        </p:nvGraphicFramePr>
        <p:xfrm>
          <a:off x="5875020" y="4038600"/>
          <a:ext cx="2667000" cy="214471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Output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Encoding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green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yellow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red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FSM Output Table</a:t>
            </a:r>
          </a:p>
        </p:txBody>
      </p:sp>
      <p:sp>
        <p:nvSpPr>
          <p:cNvPr id="61" name="Rectangle 70">
            <a:extLst>
              <a:ext uri="{FF2B5EF4-FFF2-40B4-BE49-F238E27FC236}">
                <a16:creationId xmlns:a16="http://schemas.microsoft.com/office/drawing/2014/main" id="{6687D97F-0C24-4927-BE70-8843E8191A5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05000" y="4343400"/>
            <a:ext cx="31242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+mj-lt"/>
                <a:cs typeface="Arial" charset="0"/>
              </a:rPr>
              <a:t>L</a:t>
            </a:r>
            <a:r>
              <a:rPr lang="en-US" sz="2400" i="1" baseline="-25000" dirty="0">
                <a:latin typeface="+mj-lt"/>
                <a:cs typeface="Arial" charset="0"/>
              </a:rPr>
              <a:t>A</a:t>
            </a:r>
            <a:r>
              <a:rPr lang="en-US" sz="2400" baseline="-25000" dirty="0">
                <a:latin typeface="+mj-lt"/>
                <a:cs typeface="Arial" charset="0"/>
              </a:rPr>
              <a:t>1</a:t>
            </a:r>
            <a:r>
              <a:rPr lang="en-US" sz="2400" i="1" dirty="0">
                <a:latin typeface="+mj-lt"/>
                <a:cs typeface="Arial" charset="0"/>
              </a:rPr>
              <a:t> = </a:t>
            </a:r>
            <a:r>
              <a:rPr lang="en-US" sz="2400" i="1" dirty="0">
                <a:solidFill>
                  <a:srgbClr val="00B05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00B050"/>
                </a:solidFill>
                <a:latin typeface="+mj-lt"/>
                <a:cs typeface="Arial" charset="0"/>
              </a:rPr>
              <a:t>1</a:t>
            </a:r>
            <a:r>
              <a:rPr lang="en-US" sz="2400" i="1" dirty="0">
                <a:solidFill>
                  <a:srgbClr val="00B05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00B050"/>
                </a:solidFill>
                <a:latin typeface="+mj-lt"/>
                <a:cs typeface="Arial" charset="0"/>
              </a:rPr>
              <a:t>0</a:t>
            </a:r>
            <a:r>
              <a:rPr lang="en-US" sz="2400" baseline="-25000" dirty="0">
                <a:latin typeface="+mj-lt"/>
                <a:cs typeface="Arial" charset="0"/>
              </a:rPr>
              <a:t> </a:t>
            </a:r>
            <a:r>
              <a:rPr lang="en-US" sz="2400" i="1" dirty="0">
                <a:latin typeface="+mj-lt"/>
                <a:cs typeface="Arial" charset="0"/>
              </a:rPr>
              <a:t>+ </a:t>
            </a:r>
            <a:r>
              <a:rPr lang="en-US" sz="2400" i="1" dirty="0">
                <a:solidFill>
                  <a:srgbClr val="7030A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7030A0"/>
                </a:solidFill>
                <a:latin typeface="+mj-lt"/>
                <a:cs typeface="Arial" charset="0"/>
              </a:rPr>
              <a:t>1</a:t>
            </a:r>
            <a:r>
              <a:rPr lang="en-US" sz="2400" i="1" dirty="0">
                <a:solidFill>
                  <a:srgbClr val="7030A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7030A0"/>
                </a:solidFill>
                <a:latin typeface="+mj-lt"/>
                <a:cs typeface="Arial" charset="0"/>
              </a:rPr>
              <a:t>0</a:t>
            </a:r>
            <a:r>
              <a:rPr lang="en-US" sz="2400" baseline="-25000" dirty="0">
                <a:latin typeface="+mj-lt"/>
                <a:cs typeface="Arial" charset="0"/>
              </a:rPr>
              <a:t> </a:t>
            </a:r>
            <a:r>
              <a:rPr lang="en-US" sz="2400" i="1" dirty="0">
                <a:latin typeface="+mj-lt"/>
                <a:cs typeface="Arial" charset="0"/>
              </a:rPr>
              <a:t>= S</a:t>
            </a:r>
            <a:r>
              <a:rPr lang="en-US" sz="2400" baseline="-25000" dirty="0">
                <a:latin typeface="+mj-lt"/>
                <a:cs typeface="Arial" charset="0"/>
              </a:rPr>
              <a:t>1</a:t>
            </a:r>
            <a:endParaRPr lang="en-US" sz="2400" i="1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+mj-lt"/>
                <a:cs typeface="Arial" charset="0"/>
              </a:rPr>
              <a:t>L</a:t>
            </a:r>
            <a:r>
              <a:rPr lang="en-US" sz="2400" i="1" baseline="-25000" dirty="0">
                <a:latin typeface="+mj-lt"/>
                <a:cs typeface="Arial" charset="0"/>
              </a:rPr>
              <a:t>A</a:t>
            </a:r>
            <a:r>
              <a:rPr lang="en-US" sz="2400" baseline="-25000" dirty="0">
                <a:latin typeface="+mj-lt"/>
                <a:cs typeface="Arial" charset="0"/>
              </a:rPr>
              <a:t>0</a:t>
            </a:r>
            <a:r>
              <a:rPr lang="en-US" sz="2400" i="1" dirty="0">
                <a:latin typeface="+mj-lt"/>
                <a:cs typeface="Arial" charset="0"/>
              </a:rPr>
              <a:t> = </a:t>
            </a:r>
            <a:r>
              <a:rPr lang="en-US" sz="2400" i="1" dirty="0">
                <a:solidFill>
                  <a:srgbClr val="FF000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FF0000"/>
                </a:solidFill>
                <a:latin typeface="+mj-lt"/>
                <a:cs typeface="Arial" charset="0"/>
              </a:rPr>
              <a:t>1</a:t>
            </a:r>
            <a:r>
              <a:rPr lang="en-US" sz="2400" i="1" dirty="0">
                <a:solidFill>
                  <a:srgbClr val="FF000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FF0000"/>
                </a:solidFill>
                <a:latin typeface="+mj-lt"/>
                <a:cs typeface="Arial" charset="0"/>
              </a:rPr>
              <a:t>0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+mj-lt"/>
                <a:cs typeface="Arial" charset="0"/>
              </a:rPr>
              <a:t>L</a:t>
            </a:r>
            <a:r>
              <a:rPr lang="en-US" sz="2400" i="1" baseline="-25000" dirty="0">
                <a:latin typeface="+mj-lt"/>
                <a:cs typeface="Arial" charset="0"/>
              </a:rPr>
              <a:t>B</a:t>
            </a:r>
            <a:r>
              <a:rPr lang="en-US" sz="2400" baseline="-25000" dirty="0">
                <a:latin typeface="+mj-lt"/>
                <a:cs typeface="Arial" charset="0"/>
              </a:rPr>
              <a:t>1</a:t>
            </a:r>
            <a:r>
              <a:rPr lang="en-US" sz="2400" i="1" dirty="0">
                <a:latin typeface="+mj-lt"/>
                <a:cs typeface="Arial" charset="0"/>
              </a:rPr>
              <a:t> = </a:t>
            </a:r>
            <a:r>
              <a:rPr lang="en-US" sz="2400" i="1" dirty="0">
                <a:solidFill>
                  <a:srgbClr val="0070C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0070C0"/>
                </a:solidFill>
                <a:latin typeface="+mj-lt"/>
                <a:cs typeface="Arial" charset="0"/>
              </a:rPr>
              <a:t>1</a:t>
            </a:r>
            <a:r>
              <a:rPr lang="en-US" sz="2400" i="1" dirty="0">
                <a:solidFill>
                  <a:srgbClr val="0070C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0070C0"/>
                </a:solidFill>
                <a:latin typeface="+mj-lt"/>
                <a:cs typeface="Arial" charset="0"/>
              </a:rPr>
              <a:t>0</a:t>
            </a:r>
            <a:r>
              <a:rPr lang="en-US" sz="2400" baseline="-25000" dirty="0">
                <a:latin typeface="+mj-lt"/>
                <a:cs typeface="Arial" charset="0"/>
              </a:rPr>
              <a:t> </a:t>
            </a:r>
            <a:r>
              <a:rPr lang="en-US" sz="2400" i="1" dirty="0">
                <a:latin typeface="+mj-lt"/>
                <a:cs typeface="Arial" charset="0"/>
              </a:rPr>
              <a:t>+ </a:t>
            </a:r>
            <a:r>
              <a:rPr lang="en-US" sz="2400" i="1" dirty="0">
                <a:solidFill>
                  <a:schemeClr val="accent6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chemeClr val="accent6"/>
                </a:solidFill>
                <a:latin typeface="+mj-lt"/>
                <a:cs typeface="Arial" charset="0"/>
              </a:rPr>
              <a:t>1</a:t>
            </a:r>
            <a:r>
              <a:rPr lang="en-US" sz="2400" i="1" dirty="0">
                <a:solidFill>
                  <a:schemeClr val="accent6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chemeClr val="accent6"/>
                </a:solidFill>
                <a:latin typeface="+mj-lt"/>
                <a:cs typeface="Arial" charset="0"/>
              </a:rPr>
              <a:t>0</a:t>
            </a:r>
            <a:r>
              <a:rPr lang="en-US" sz="2400" baseline="-25000" dirty="0">
                <a:latin typeface="+mj-lt"/>
                <a:cs typeface="Arial" charset="0"/>
              </a:rPr>
              <a:t> </a:t>
            </a:r>
            <a:r>
              <a:rPr lang="en-US" sz="2400" i="1" dirty="0">
                <a:latin typeface="+mj-lt"/>
                <a:cs typeface="Arial" charset="0"/>
              </a:rPr>
              <a:t>= S</a:t>
            </a:r>
            <a:r>
              <a:rPr lang="en-US" sz="2400" baseline="-25000" dirty="0">
                <a:latin typeface="+mj-lt"/>
                <a:cs typeface="Arial" charset="0"/>
              </a:rPr>
              <a:t>1</a:t>
            </a:r>
            <a:endParaRPr lang="en-US" sz="2400" i="1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+mj-lt"/>
                <a:cs typeface="Arial" charset="0"/>
              </a:rPr>
              <a:t>L</a:t>
            </a:r>
            <a:r>
              <a:rPr lang="en-US" sz="2400" i="1" baseline="-25000" dirty="0">
                <a:latin typeface="+mj-lt"/>
                <a:cs typeface="Arial" charset="0"/>
              </a:rPr>
              <a:t>B</a:t>
            </a:r>
            <a:r>
              <a:rPr lang="en-US" sz="2400" baseline="-25000" dirty="0">
                <a:latin typeface="+mj-lt"/>
                <a:cs typeface="Arial" charset="0"/>
              </a:rPr>
              <a:t>0</a:t>
            </a:r>
            <a:r>
              <a:rPr lang="en-US" sz="2400" i="1" dirty="0">
                <a:latin typeface="+mj-lt"/>
                <a:cs typeface="Arial" charset="0"/>
              </a:rPr>
              <a:t> = </a:t>
            </a:r>
            <a:r>
              <a:rPr lang="en-US" sz="2400" i="1" dirty="0">
                <a:solidFill>
                  <a:srgbClr val="00B0F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00B0F0"/>
                </a:solidFill>
                <a:latin typeface="+mj-lt"/>
                <a:cs typeface="Arial" charset="0"/>
              </a:rPr>
              <a:t>1</a:t>
            </a:r>
            <a:r>
              <a:rPr lang="en-US" sz="2400" i="1" dirty="0">
                <a:solidFill>
                  <a:srgbClr val="00B0F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00B0F0"/>
                </a:solidFill>
                <a:latin typeface="+mj-lt"/>
                <a:cs typeface="Arial" charset="0"/>
              </a:rPr>
              <a:t>0</a:t>
            </a:r>
            <a:endParaRPr lang="en-US" sz="2400" i="1" baseline="-25000" dirty="0">
              <a:solidFill>
                <a:srgbClr val="00B0F0"/>
              </a:solidFill>
              <a:latin typeface="+mj-lt"/>
              <a:cs typeface="Arial" charset="0"/>
            </a:endParaRPr>
          </a:p>
        </p:txBody>
      </p:sp>
      <p:sp>
        <p:nvSpPr>
          <p:cNvPr id="62" name="Line 71">
            <a:extLst>
              <a:ext uri="{FF2B5EF4-FFF2-40B4-BE49-F238E27FC236}">
                <a16:creationId xmlns:a16="http://schemas.microsoft.com/office/drawing/2014/main" id="{5CC7E9C4-2B0C-40EE-9E4F-E70DECC6867A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606040" y="4876800"/>
            <a:ext cx="228600" cy="0"/>
          </a:xfrm>
          <a:prstGeom prst="line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63" name="Line 72">
            <a:extLst>
              <a:ext uri="{FF2B5EF4-FFF2-40B4-BE49-F238E27FC236}">
                <a16:creationId xmlns:a16="http://schemas.microsoft.com/office/drawing/2014/main" id="{B40F48B0-FD77-4686-AE97-4531807D8B59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603500" y="5311140"/>
            <a:ext cx="2286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85478F4-022B-4362-AD23-B1A83C6F0E97}"/>
              </a:ext>
            </a:extLst>
          </p:cNvPr>
          <p:cNvSpPr/>
          <p:nvPr/>
        </p:nvSpPr>
        <p:spPr>
          <a:xfrm>
            <a:off x="3943350" y="3044190"/>
            <a:ext cx="457200" cy="381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459FB73-9241-4CA9-AB3B-76C68E32C63D}"/>
              </a:ext>
            </a:extLst>
          </p:cNvPr>
          <p:cNvSpPr/>
          <p:nvPr/>
        </p:nvSpPr>
        <p:spPr>
          <a:xfrm>
            <a:off x="3943350" y="3520440"/>
            <a:ext cx="457200" cy="38100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6" name="Line 71">
            <a:extLst>
              <a:ext uri="{FF2B5EF4-FFF2-40B4-BE49-F238E27FC236}">
                <a16:creationId xmlns:a16="http://schemas.microsoft.com/office/drawing/2014/main" id="{AD350B77-8176-4156-8E61-30D66E5E8F2B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884170" y="4438650"/>
            <a:ext cx="228600" cy="0"/>
          </a:xfrm>
          <a:prstGeom prst="line">
            <a:avLst/>
          </a:prstGeom>
          <a:noFill/>
          <a:ln w="9525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55DF838-78BE-4F67-91E6-9FB4D3B95781}"/>
              </a:ext>
            </a:extLst>
          </p:cNvPr>
          <p:cNvSpPr/>
          <p:nvPr/>
        </p:nvSpPr>
        <p:spPr>
          <a:xfrm>
            <a:off x="6450330" y="2129790"/>
            <a:ext cx="457200" cy="381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42DE89F-0C9E-4114-8B20-FBE2DB31F8DD}"/>
              </a:ext>
            </a:extLst>
          </p:cNvPr>
          <p:cNvSpPr/>
          <p:nvPr/>
        </p:nvSpPr>
        <p:spPr>
          <a:xfrm>
            <a:off x="6450330" y="2606040"/>
            <a:ext cx="457200" cy="3810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5B5228F-8031-4F16-883C-A97E1645DB63}"/>
              </a:ext>
            </a:extLst>
          </p:cNvPr>
          <p:cNvSpPr/>
          <p:nvPr/>
        </p:nvSpPr>
        <p:spPr>
          <a:xfrm>
            <a:off x="5250180" y="2606040"/>
            <a:ext cx="4572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DAB72C3-785C-4883-BEC2-75519E8AED35}"/>
              </a:ext>
            </a:extLst>
          </p:cNvPr>
          <p:cNvSpPr/>
          <p:nvPr/>
        </p:nvSpPr>
        <p:spPr>
          <a:xfrm>
            <a:off x="7654290" y="3501390"/>
            <a:ext cx="457200" cy="3810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1" name="Line 72">
            <a:extLst>
              <a:ext uri="{FF2B5EF4-FFF2-40B4-BE49-F238E27FC236}">
                <a16:creationId xmlns:a16="http://schemas.microsoft.com/office/drawing/2014/main" id="{FD23A2F5-DAE9-4760-A545-3D59AF8A07B8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876550" y="5311140"/>
            <a:ext cx="2286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2" name="Line 72">
            <a:extLst>
              <a:ext uri="{FF2B5EF4-FFF2-40B4-BE49-F238E27FC236}">
                <a16:creationId xmlns:a16="http://schemas.microsoft.com/office/drawing/2014/main" id="{B19B6921-0AF2-4997-A1EC-74618A10AD75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3376930" y="5311140"/>
            <a:ext cx="2286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3" name="Line 72">
            <a:extLst>
              <a:ext uri="{FF2B5EF4-FFF2-40B4-BE49-F238E27FC236}">
                <a16:creationId xmlns:a16="http://schemas.microsoft.com/office/drawing/2014/main" id="{924B4418-2050-4FDE-BBCC-EBC9E37EDA3D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4114800" y="5311140"/>
            <a:ext cx="228600" cy="0"/>
          </a:xfrm>
          <a:prstGeom prst="line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822A3C0-D58C-4AFD-8F92-53451671CE89}"/>
              </a:ext>
            </a:extLst>
          </p:cNvPr>
          <p:cNvSpPr/>
          <p:nvPr/>
        </p:nvSpPr>
        <p:spPr>
          <a:xfrm>
            <a:off x="2603500" y="4267200"/>
            <a:ext cx="520700" cy="52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E50ABCD-68CD-4D63-AC22-34F4ED498E45}"/>
              </a:ext>
            </a:extLst>
          </p:cNvPr>
          <p:cNvSpPr/>
          <p:nvPr/>
        </p:nvSpPr>
        <p:spPr>
          <a:xfrm>
            <a:off x="3193148" y="4343400"/>
            <a:ext cx="693052" cy="52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2239B21-2977-4864-AC3F-1DE52D5F59BB}"/>
              </a:ext>
            </a:extLst>
          </p:cNvPr>
          <p:cNvSpPr/>
          <p:nvPr/>
        </p:nvSpPr>
        <p:spPr>
          <a:xfrm>
            <a:off x="3886200" y="4267200"/>
            <a:ext cx="693052" cy="52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F9F4E96-E9C5-4718-AF68-CAF524406E28}"/>
              </a:ext>
            </a:extLst>
          </p:cNvPr>
          <p:cNvSpPr/>
          <p:nvPr/>
        </p:nvSpPr>
        <p:spPr>
          <a:xfrm>
            <a:off x="2590800" y="4848494"/>
            <a:ext cx="693052" cy="397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2D2A562-FFC0-47F8-A33F-B9DF3D717449}"/>
              </a:ext>
            </a:extLst>
          </p:cNvPr>
          <p:cNvSpPr/>
          <p:nvPr/>
        </p:nvSpPr>
        <p:spPr>
          <a:xfrm>
            <a:off x="1897748" y="4844684"/>
            <a:ext cx="693052" cy="397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9125E55-354A-41FC-A30C-DEF731FEDF9E}"/>
              </a:ext>
            </a:extLst>
          </p:cNvPr>
          <p:cNvSpPr/>
          <p:nvPr/>
        </p:nvSpPr>
        <p:spPr>
          <a:xfrm>
            <a:off x="1897748" y="5236278"/>
            <a:ext cx="693052" cy="397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BB4ED02-D59E-40D0-980C-B40637E6D3D3}"/>
              </a:ext>
            </a:extLst>
          </p:cNvPr>
          <p:cNvSpPr/>
          <p:nvPr/>
        </p:nvSpPr>
        <p:spPr>
          <a:xfrm>
            <a:off x="1893570" y="4378628"/>
            <a:ext cx="693052" cy="397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335DA47-251C-44C4-93C5-6E628A182070}"/>
              </a:ext>
            </a:extLst>
          </p:cNvPr>
          <p:cNvSpPr/>
          <p:nvPr/>
        </p:nvSpPr>
        <p:spPr>
          <a:xfrm>
            <a:off x="2613025" y="5241324"/>
            <a:ext cx="511175" cy="397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3FB85E2-C487-45F1-A790-379DB98116F8}"/>
              </a:ext>
            </a:extLst>
          </p:cNvPr>
          <p:cNvSpPr/>
          <p:nvPr/>
        </p:nvSpPr>
        <p:spPr>
          <a:xfrm>
            <a:off x="3128010" y="5217228"/>
            <a:ext cx="704215" cy="397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B3062DB-A266-4FA7-AFDA-F54794571B85}"/>
              </a:ext>
            </a:extLst>
          </p:cNvPr>
          <p:cNvSpPr/>
          <p:nvPr/>
        </p:nvSpPr>
        <p:spPr>
          <a:xfrm>
            <a:off x="3884244" y="5257800"/>
            <a:ext cx="704215" cy="397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0287E42-5586-456F-95D6-E5880A7CEB38}"/>
              </a:ext>
            </a:extLst>
          </p:cNvPr>
          <p:cNvSpPr/>
          <p:nvPr/>
        </p:nvSpPr>
        <p:spPr>
          <a:xfrm>
            <a:off x="1880451" y="5695950"/>
            <a:ext cx="704215" cy="397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06E4CC8-9516-412B-8F71-99C3F586DEE9}"/>
              </a:ext>
            </a:extLst>
          </p:cNvPr>
          <p:cNvSpPr/>
          <p:nvPr/>
        </p:nvSpPr>
        <p:spPr>
          <a:xfrm>
            <a:off x="2620645" y="5697150"/>
            <a:ext cx="704215" cy="397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371C00D-FE54-40EB-9863-F1C20DEB2909}"/>
              </a:ext>
            </a:extLst>
          </p:cNvPr>
          <p:cNvSpPr/>
          <p:nvPr/>
        </p:nvSpPr>
        <p:spPr>
          <a:xfrm>
            <a:off x="664114" y="2115108"/>
            <a:ext cx="2792730" cy="3994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B8AF0C4-BC7D-45B4-876B-BFF5347320C3}"/>
              </a:ext>
            </a:extLst>
          </p:cNvPr>
          <p:cNvSpPr/>
          <p:nvPr/>
        </p:nvSpPr>
        <p:spPr>
          <a:xfrm>
            <a:off x="664113" y="2566753"/>
            <a:ext cx="2760197" cy="3929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C248903-9F3D-4686-A23E-EDF726BB604A}"/>
              </a:ext>
            </a:extLst>
          </p:cNvPr>
          <p:cNvSpPr/>
          <p:nvPr/>
        </p:nvSpPr>
        <p:spPr>
          <a:xfrm>
            <a:off x="664114" y="3024218"/>
            <a:ext cx="2792730" cy="3929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402A560-4233-4FA0-A5B7-7E7DEC559738}"/>
              </a:ext>
            </a:extLst>
          </p:cNvPr>
          <p:cNvSpPr/>
          <p:nvPr/>
        </p:nvSpPr>
        <p:spPr>
          <a:xfrm>
            <a:off x="664113" y="3477286"/>
            <a:ext cx="2760197" cy="3929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AA5E1FD-2CB7-43B6-9132-2545E596B2F5}"/>
              </a:ext>
            </a:extLst>
          </p:cNvPr>
          <p:cNvSpPr/>
          <p:nvPr/>
        </p:nvSpPr>
        <p:spPr>
          <a:xfrm>
            <a:off x="3556317" y="2120442"/>
            <a:ext cx="2500059" cy="3994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green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73A6CDC-C73F-42BE-91EF-3F518ED69955}"/>
              </a:ext>
            </a:extLst>
          </p:cNvPr>
          <p:cNvSpPr/>
          <p:nvPr/>
        </p:nvSpPr>
        <p:spPr>
          <a:xfrm>
            <a:off x="3556316" y="2569800"/>
            <a:ext cx="2470935" cy="417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yellow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46474ED-965B-47CE-8BF1-DA5831C61F84}"/>
              </a:ext>
            </a:extLst>
          </p:cNvPr>
          <p:cNvSpPr/>
          <p:nvPr/>
        </p:nvSpPr>
        <p:spPr>
          <a:xfrm>
            <a:off x="3556317" y="3027266"/>
            <a:ext cx="2500059" cy="3979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EBDF330-C0A7-4C47-A77C-7BCB45FEB01D}"/>
              </a:ext>
            </a:extLst>
          </p:cNvPr>
          <p:cNvSpPr/>
          <p:nvPr/>
        </p:nvSpPr>
        <p:spPr>
          <a:xfrm>
            <a:off x="3556316" y="3480333"/>
            <a:ext cx="2470935" cy="4169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E750762-EEFF-4842-A46F-5D901E843C6C}"/>
              </a:ext>
            </a:extLst>
          </p:cNvPr>
          <p:cNvSpPr/>
          <p:nvPr/>
        </p:nvSpPr>
        <p:spPr>
          <a:xfrm>
            <a:off x="6161548" y="2121204"/>
            <a:ext cx="2303448" cy="3994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63F5331-9E5B-4AD5-9EAE-8B9208EDFD08}"/>
              </a:ext>
            </a:extLst>
          </p:cNvPr>
          <p:cNvSpPr/>
          <p:nvPr/>
        </p:nvSpPr>
        <p:spPr>
          <a:xfrm>
            <a:off x="6159257" y="2581993"/>
            <a:ext cx="2276614" cy="4172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31D2C3A-3DAA-498D-AF07-3C8693ABED5D}"/>
              </a:ext>
            </a:extLst>
          </p:cNvPr>
          <p:cNvSpPr/>
          <p:nvPr/>
        </p:nvSpPr>
        <p:spPr>
          <a:xfrm>
            <a:off x="6161548" y="3039458"/>
            <a:ext cx="2303448" cy="3929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green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0F30AC2-FEAC-410B-9308-E3FF388C0A87}"/>
              </a:ext>
            </a:extLst>
          </p:cNvPr>
          <p:cNvSpPr/>
          <p:nvPr/>
        </p:nvSpPr>
        <p:spPr>
          <a:xfrm>
            <a:off x="6159257" y="3492526"/>
            <a:ext cx="2276614" cy="3929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yellow</a:t>
            </a:r>
          </a:p>
        </p:txBody>
      </p:sp>
      <p:sp>
        <p:nvSpPr>
          <p:cNvPr id="43" name="Slide Number Placeholder 1">
            <a:extLst>
              <a:ext uri="{FF2B5EF4-FFF2-40B4-BE49-F238E27FC236}">
                <a16:creationId xmlns:a16="http://schemas.microsoft.com/office/drawing/2014/main" id="{EC36F762-5839-44BA-944E-94EDF851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44</a:t>
            </a:fld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6275750-65F7-45DA-8759-B7811295176A}"/>
              </a:ext>
            </a:extLst>
          </p:cNvPr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30914523"/>
              </p:ext>
            </p:extLst>
          </p:nvPr>
        </p:nvGraphicFramePr>
        <p:xfrm>
          <a:off x="591820" y="4148736"/>
          <a:ext cx="1752600" cy="1746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3" imgW="2001299" imgH="1993667" progId="Visio.Drawing.6">
                  <p:embed/>
                </p:oleObj>
              </mc:Choice>
              <mc:Fallback>
                <p:oleObj name="VISIO" r:id="rId13" imgW="2001299" imgH="1993667" progId="Visio.Drawing.6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58B4EFE9-B6F5-4205-BE8E-C08FBD5115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" y="4148736"/>
                        <a:ext cx="1752600" cy="1746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7576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7" grpId="0" animBg="1"/>
      <p:bldP spid="68" grpId="0" animBg="1"/>
      <p:bldP spid="69" grpId="0" animBg="1"/>
      <p:bldP spid="70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/>
          <p:cNvGraphicFramePr>
            <a:graphicFrameLocks noGrp="1"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44661556"/>
              </p:ext>
            </p:extLst>
          </p:nvPr>
        </p:nvGraphicFramePr>
        <p:xfrm>
          <a:off x="252412" y="1219200"/>
          <a:ext cx="8510588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3498772" imgH="1628879" progId="Visio.Drawing.11">
                  <p:embed/>
                </p:oleObj>
              </mc:Choice>
              <mc:Fallback>
                <p:oleObj name="Visio" r:id="rId7" imgW="3498772" imgH="1628879" progId="Visio.Drawing.11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" y="1219200"/>
                        <a:ext cx="8510588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228600" y="1219200"/>
            <a:ext cx="8610600" cy="403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07620" name="Object 4"/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58272277"/>
              </p:ext>
            </p:extLst>
          </p:nvPr>
        </p:nvGraphicFramePr>
        <p:xfrm>
          <a:off x="260350" y="1219200"/>
          <a:ext cx="8510588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3498772" imgH="1628879" progId="Visio.Drawing.11">
                  <p:embed/>
                </p:oleObj>
              </mc:Choice>
              <mc:Fallback>
                <p:oleObj name="Visio" r:id="rId9" imgW="3498772" imgH="162887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" y="1219200"/>
                        <a:ext cx="8510588" cy="3962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FSM Schematic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DEF96D-5A2D-45F0-A47F-6B7CC94BC088}"/>
              </a:ext>
            </a:extLst>
          </p:cNvPr>
          <p:cNvSpPr/>
          <p:nvPr/>
        </p:nvSpPr>
        <p:spPr>
          <a:xfrm>
            <a:off x="446563" y="1371600"/>
            <a:ext cx="3820637" cy="388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200E31-A8F6-48B4-A612-50FDF50B27D6}"/>
              </a:ext>
            </a:extLst>
          </p:cNvPr>
          <p:cNvSpPr/>
          <p:nvPr/>
        </p:nvSpPr>
        <p:spPr>
          <a:xfrm>
            <a:off x="3581400" y="4034972"/>
            <a:ext cx="2870362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628673-C197-461D-8F26-FA745F37081E}"/>
              </a:ext>
            </a:extLst>
          </p:cNvPr>
          <p:cNvSpPr txBox="1"/>
          <p:nvPr/>
        </p:nvSpPr>
        <p:spPr>
          <a:xfrm>
            <a:off x="4210754" y="4642202"/>
            <a:ext cx="20376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State Register</a:t>
            </a:r>
            <a:endParaRPr 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DC17DC-1E20-48CD-BD0D-D63E4B1BE5C8}"/>
              </a:ext>
            </a:extLst>
          </p:cNvPr>
          <p:cNvSpPr txBox="1"/>
          <p:nvPr/>
        </p:nvSpPr>
        <p:spPr>
          <a:xfrm>
            <a:off x="2714978" y="1066800"/>
            <a:ext cx="15522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Next State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01951E-CDB9-478C-8554-33411EDF2CBE}"/>
              </a:ext>
            </a:extLst>
          </p:cNvPr>
          <p:cNvSpPr txBox="1"/>
          <p:nvPr/>
        </p:nvSpPr>
        <p:spPr>
          <a:xfrm>
            <a:off x="6137735" y="1066800"/>
            <a:ext cx="19394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Current State</a:t>
            </a:r>
            <a:endParaRPr lang="en-US" sz="2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9911C34-16C2-497D-8789-6F675DA82E25}"/>
              </a:ext>
            </a:extLst>
          </p:cNvPr>
          <p:cNvSpPr/>
          <p:nvPr/>
        </p:nvSpPr>
        <p:spPr>
          <a:xfrm>
            <a:off x="6248400" y="1108702"/>
            <a:ext cx="1676400" cy="3209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0368B9-232E-42E7-B0C6-ADB935DCF41A}"/>
              </a:ext>
            </a:extLst>
          </p:cNvPr>
          <p:cNvSpPr txBox="1"/>
          <p:nvPr/>
        </p:nvSpPr>
        <p:spPr>
          <a:xfrm>
            <a:off x="1676400" y="4648200"/>
            <a:ext cx="228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Next State Logic</a:t>
            </a:r>
            <a:endParaRPr lang="en-US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279C10-1C39-4E54-913A-F7AE97BE4876}"/>
              </a:ext>
            </a:extLst>
          </p:cNvPr>
          <p:cNvSpPr txBox="1"/>
          <p:nvPr/>
        </p:nvSpPr>
        <p:spPr>
          <a:xfrm>
            <a:off x="6582751" y="4643735"/>
            <a:ext cx="228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Output Logic</a:t>
            </a:r>
            <a:endParaRPr lang="en-US" sz="2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6E27B12-CDA5-420C-92A8-2D1D73160130}"/>
              </a:ext>
            </a:extLst>
          </p:cNvPr>
          <p:cNvSpPr/>
          <p:nvPr/>
        </p:nvSpPr>
        <p:spPr>
          <a:xfrm>
            <a:off x="2590800" y="1143000"/>
            <a:ext cx="1552223" cy="3209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5A981A-1A3C-48C7-B452-70F7BA6DCF6D}"/>
              </a:ext>
            </a:extLst>
          </p:cNvPr>
          <p:cNvSpPr/>
          <p:nvPr/>
        </p:nvSpPr>
        <p:spPr>
          <a:xfrm>
            <a:off x="6096000" y="1429621"/>
            <a:ext cx="288021" cy="636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8C169AA-5EBF-45AB-8301-B22701A42DC2}"/>
              </a:ext>
            </a:extLst>
          </p:cNvPr>
          <p:cNvSpPr/>
          <p:nvPr/>
        </p:nvSpPr>
        <p:spPr>
          <a:xfrm>
            <a:off x="6222356" y="1463918"/>
            <a:ext cx="2497821" cy="29556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35B7F15-21B8-4717-8EA8-EDDFB17AC4D8}"/>
              </a:ext>
            </a:extLst>
          </p:cNvPr>
          <p:cNvSpPr/>
          <p:nvPr/>
        </p:nvSpPr>
        <p:spPr>
          <a:xfrm>
            <a:off x="4245267" y="1170772"/>
            <a:ext cx="1596088" cy="3046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2B69104-1889-4506-8E61-6C83ECE91658}"/>
              </a:ext>
            </a:extLst>
          </p:cNvPr>
          <p:cNvSpPr/>
          <p:nvPr/>
        </p:nvSpPr>
        <p:spPr>
          <a:xfrm>
            <a:off x="5841355" y="1478049"/>
            <a:ext cx="465659" cy="3046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Rectangle 70">
            <a:extLst>
              <a:ext uri="{FF2B5EF4-FFF2-40B4-BE49-F238E27FC236}">
                <a16:creationId xmlns:a16="http://schemas.microsoft.com/office/drawing/2014/main" id="{58AD0DC9-1818-4343-815F-35090AD6C9B3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035638" y="5067300"/>
            <a:ext cx="1651162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ts val="100"/>
              </a:spcBef>
            </a:pPr>
            <a:r>
              <a:rPr lang="en-US" i="1" dirty="0">
                <a:latin typeface="+mj-lt"/>
                <a:cs typeface="Arial" charset="0"/>
              </a:rPr>
              <a:t>L</a:t>
            </a:r>
            <a:r>
              <a:rPr lang="en-US" i="1" baseline="-25000" dirty="0">
                <a:latin typeface="+mj-lt"/>
                <a:cs typeface="Arial" charset="0"/>
              </a:rPr>
              <a:t>A</a:t>
            </a:r>
            <a:r>
              <a:rPr lang="en-US" baseline="-25000" dirty="0">
                <a:latin typeface="+mj-lt"/>
                <a:cs typeface="Arial" charset="0"/>
              </a:rPr>
              <a:t>1</a:t>
            </a:r>
            <a:r>
              <a:rPr lang="en-US" i="1" dirty="0">
                <a:latin typeface="+mj-lt"/>
                <a:cs typeface="Arial" charset="0"/>
              </a:rPr>
              <a:t> = S</a:t>
            </a:r>
            <a:r>
              <a:rPr lang="en-US" baseline="-25000" dirty="0">
                <a:latin typeface="+mj-lt"/>
                <a:cs typeface="Arial" charset="0"/>
              </a:rPr>
              <a:t>1</a:t>
            </a:r>
            <a:endParaRPr lang="en-US" i="1" dirty="0">
              <a:latin typeface="+mj-lt"/>
              <a:cs typeface="Arial" charset="0"/>
            </a:endParaRPr>
          </a:p>
          <a:p>
            <a:pPr marL="342900" indent="-342900">
              <a:spcBef>
                <a:spcPts val="100"/>
              </a:spcBef>
            </a:pPr>
            <a:r>
              <a:rPr lang="en-US" i="1" dirty="0">
                <a:latin typeface="+mj-lt"/>
                <a:cs typeface="Arial" charset="0"/>
              </a:rPr>
              <a:t>L</a:t>
            </a:r>
            <a:r>
              <a:rPr lang="en-US" i="1" baseline="-25000" dirty="0">
                <a:latin typeface="+mj-lt"/>
                <a:cs typeface="Arial" charset="0"/>
              </a:rPr>
              <a:t>A</a:t>
            </a:r>
            <a:r>
              <a:rPr lang="en-US" baseline="-25000" dirty="0">
                <a:latin typeface="+mj-lt"/>
                <a:cs typeface="Arial" charset="0"/>
              </a:rPr>
              <a:t>0</a:t>
            </a:r>
            <a:r>
              <a:rPr lang="en-US" i="1" dirty="0">
                <a:latin typeface="+mj-lt"/>
                <a:cs typeface="Arial" charset="0"/>
              </a:rPr>
              <a:t> = S</a:t>
            </a:r>
            <a:r>
              <a:rPr lang="en-US" baseline="-25000" dirty="0">
                <a:latin typeface="+mj-lt"/>
                <a:cs typeface="Arial" charset="0"/>
              </a:rPr>
              <a:t>1</a:t>
            </a:r>
            <a:r>
              <a:rPr lang="en-US" i="1" dirty="0">
                <a:latin typeface="+mj-lt"/>
                <a:cs typeface="Arial" charset="0"/>
              </a:rPr>
              <a:t>S</a:t>
            </a:r>
            <a:r>
              <a:rPr lang="en-US" baseline="-25000" dirty="0">
                <a:latin typeface="+mj-lt"/>
                <a:cs typeface="Arial" charset="0"/>
              </a:rPr>
              <a:t>0</a:t>
            </a:r>
          </a:p>
          <a:p>
            <a:pPr marL="342900" indent="-342900">
              <a:spcBef>
                <a:spcPts val="100"/>
              </a:spcBef>
            </a:pPr>
            <a:r>
              <a:rPr lang="en-US" i="1" dirty="0">
                <a:latin typeface="+mj-lt"/>
                <a:cs typeface="Arial" charset="0"/>
              </a:rPr>
              <a:t>L</a:t>
            </a:r>
            <a:r>
              <a:rPr lang="en-US" i="1" baseline="-25000" dirty="0">
                <a:latin typeface="+mj-lt"/>
                <a:cs typeface="Arial" charset="0"/>
              </a:rPr>
              <a:t>B</a:t>
            </a:r>
            <a:r>
              <a:rPr lang="en-US" baseline="-25000" dirty="0">
                <a:latin typeface="+mj-lt"/>
                <a:cs typeface="Arial" charset="0"/>
              </a:rPr>
              <a:t>1</a:t>
            </a:r>
            <a:r>
              <a:rPr lang="en-US" i="1" dirty="0">
                <a:latin typeface="+mj-lt"/>
                <a:cs typeface="Arial" charset="0"/>
              </a:rPr>
              <a:t> = S</a:t>
            </a:r>
            <a:r>
              <a:rPr lang="en-US" baseline="-25000" dirty="0">
                <a:latin typeface="+mj-lt"/>
                <a:cs typeface="Arial" charset="0"/>
              </a:rPr>
              <a:t>1</a:t>
            </a:r>
            <a:endParaRPr lang="en-US" i="1" dirty="0">
              <a:latin typeface="+mj-lt"/>
              <a:cs typeface="Arial" charset="0"/>
            </a:endParaRPr>
          </a:p>
          <a:p>
            <a:pPr marL="342900" indent="-342900">
              <a:spcBef>
                <a:spcPts val="100"/>
              </a:spcBef>
            </a:pPr>
            <a:r>
              <a:rPr lang="en-US" i="1" dirty="0">
                <a:latin typeface="+mj-lt"/>
                <a:cs typeface="Arial" charset="0"/>
              </a:rPr>
              <a:t>L</a:t>
            </a:r>
            <a:r>
              <a:rPr lang="en-US" i="1" baseline="-25000" dirty="0">
                <a:latin typeface="+mj-lt"/>
                <a:cs typeface="Arial" charset="0"/>
              </a:rPr>
              <a:t>B</a:t>
            </a:r>
            <a:r>
              <a:rPr lang="en-US" baseline="-25000" dirty="0">
                <a:latin typeface="+mj-lt"/>
                <a:cs typeface="Arial" charset="0"/>
              </a:rPr>
              <a:t>0</a:t>
            </a:r>
            <a:r>
              <a:rPr lang="en-US" i="1" dirty="0">
                <a:latin typeface="+mj-lt"/>
                <a:cs typeface="Arial" charset="0"/>
              </a:rPr>
              <a:t> = S</a:t>
            </a:r>
            <a:r>
              <a:rPr lang="en-US" baseline="-25000" dirty="0">
                <a:latin typeface="+mj-lt"/>
                <a:cs typeface="Arial" charset="0"/>
              </a:rPr>
              <a:t>1</a:t>
            </a:r>
            <a:r>
              <a:rPr lang="en-US" i="1" dirty="0">
                <a:latin typeface="+mj-lt"/>
                <a:cs typeface="Arial" charset="0"/>
              </a:rPr>
              <a:t>S</a:t>
            </a:r>
            <a:r>
              <a:rPr lang="en-US" baseline="-25000" dirty="0">
                <a:latin typeface="+mj-lt"/>
                <a:cs typeface="Arial" charset="0"/>
              </a:rPr>
              <a:t>0</a:t>
            </a:r>
            <a:endParaRPr lang="en-US" i="1" baseline="-25000" dirty="0">
              <a:latin typeface="+mj-lt"/>
              <a:cs typeface="Arial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C30FA4B-8EE5-4493-AED7-B04631C6D3BF}"/>
              </a:ext>
            </a:extLst>
          </p:cNvPr>
          <p:cNvCxnSpPr/>
          <p:nvPr/>
        </p:nvCxnSpPr>
        <p:spPr>
          <a:xfrm>
            <a:off x="7599045" y="5728335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91">
            <a:extLst>
              <a:ext uri="{FF2B5EF4-FFF2-40B4-BE49-F238E27FC236}">
                <a16:creationId xmlns:a16="http://schemas.microsoft.com/office/drawing/2014/main" id="{1E8363A1-9297-4B67-9F2E-C0EFF8470EA5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38677" y="5103867"/>
            <a:ext cx="2057400" cy="811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1" dirty="0">
                <a:latin typeface="+mj-lt"/>
                <a:cs typeface="Arial" charset="0"/>
              </a:rPr>
              <a:t>S</a:t>
            </a:r>
            <a:r>
              <a:rPr lang="en-US" i="1" dirty="0">
                <a:latin typeface="+mj-lt"/>
                <a:cs typeface="Times New Roman" pitchFamily="18" charset="0"/>
              </a:rPr>
              <a:t>'</a:t>
            </a:r>
            <a:r>
              <a:rPr lang="en-US" baseline="-25000" dirty="0">
                <a:latin typeface="+mj-lt"/>
                <a:cs typeface="Arial" charset="0"/>
              </a:rPr>
              <a:t>1</a:t>
            </a:r>
            <a:r>
              <a:rPr lang="en-US" i="1" dirty="0">
                <a:latin typeface="+mj-lt"/>
                <a:cs typeface="Arial" charset="0"/>
              </a:rPr>
              <a:t> = S</a:t>
            </a:r>
            <a:r>
              <a:rPr lang="en-US" baseline="-25000" dirty="0">
                <a:latin typeface="+mj-lt"/>
                <a:cs typeface="Arial" charset="0"/>
              </a:rPr>
              <a:t>1</a:t>
            </a:r>
            <a:r>
              <a:rPr lang="en-US" i="1" dirty="0">
                <a:latin typeface="+mj-lt"/>
                <a:cs typeface="Arial" charset="0"/>
              </a:rPr>
              <a:t> </a:t>
            </a:r>
            <a:r>
              <a:rPr lang="en-US" dirty="0">
                <a:latin typeface="Symbol" pitchFamily="18" charset="2"/>
                <a:cs typeface="Arial" charset="0"/>
              </a:rPr>
              <a:t>Å</a:t>
            </a:r>
            <a:r>
              <a:rPr lang="en-US" i="1" dirty="0">
                <a:latin typeface="Times New Roman" pitchFamily="18" charset="0"/>
                <a:cs typeface="Arial" charset="0"/>
              </a:rPr>
              <a:t> </a:t>
            </a:r>
            <a:r>
              <a:rPr lang="en-US" i="1" dirty="0">
                <a:latin typeface="+mj-lt"/>
                <a:cs typeface="Arial" charset="0"/>
              </a:rPr>
              <a:t>S</a:t>
            </a:r>
            <a:r>
              <a:rPr lang="en-US" baseline="-25000" dirty="0">
                <a:latin typeface="+mj-lt"/>
                <a:cs typeface="Arial" charset="0"/>
              </a:rPr>
              <a:t>0</a:t>
            </a:r>
            <a:r>
              <a:rPr lang="en-US" i="1" dirty="0">
                <a:latin typeface="Times New Roman" pitchFamily="18" charset="0"/>
                <a:cs typeface="Arial" charset="0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i="1" dirty="0">
                <a:latin typeface="+mj-lt"/>
                <a:cs typeface="Arial" charset="0"/>
              </a:rPr>
              <a:t>S</a:t>
            </a:r>
            <a:r>
              <a:rPr lang="en-US" i="1" dirty="0">
                <a:latin typeface="+mj-lt"/>
                <a:cs typeface="Times New Roman" pitchFamily="18" charset="0"/>
              </a:rPr>
              <a:t>'</a:t>
            </a:r>
            <a:r>
              <a:rPr lang="en-US" baseline="-25000" dirty="0">
                <a:latin typeface="+mj-lt"/>
                <a:cs typeface="Arial" charset="0"/>
              </a:rPr>
              <a:t>0</a:t>
            </a:r>
            <a:r>
              <a:rPr lang="en-US" i="1" dirty="0">
                <a:latin typeface="+mj-lt"/>
                <a:cs typeface="Arial" charset="0"/>
              </a:rPr>
              <a:t> = S</a:t>
            </a:r>
            <a:r>
              <a:rPr lang="en-US" baseline="-25000" dirty="0">
                <a:latin typeface="+mj-lt"/>
                <a:cs typeface="Arial" charset="0"/>
              </a:rPr>
              <a:t>1</a:t>
            </a:r>
            <a:r>
              <a:rPr lang="en-US" i="1" dirty="0">
                <a:latin typeface="+mj-lt"/>
                <a:cs typeface="Arial" charset="0"/>
              </a:rPr>
              <a:t>S</a:t>
            </a:r>
            <a:r>
              <a:rPr lang="en-US" baseline="-25000" dirty="0">
                <a:latin typeface="+mj-lt"/>
                <a:cs typeface="Arial" charset="0"/>
              </a:rPr>
              <a:t>0</a:t>
            </a:r>
            <a:r>
              <a:rPr lang="en-US" i="1" dirty="0">
                <a:latin typeface="+mj-lt"/>
                <a:cs typeface="Arial" charset="0"/>
              </a:rPr>
              <a:t>T</a:t>
            </a:r>
            <a:r>
              <a:rPr lang="en-US" i="1" baseline="-25000" dirty="0">
                <a:latin typeface="+mj-lt"/>
                <a:cs typeface="Arial" charset="0"/>
              </a:rPr>
              <a:t>A</a:t>
            </a:r>
            <a:r>
              <a:rPr lang="en-US" i="1" dirty="0">
                <a:latin typeface="+mj-lt"/>
                <a:cs typeface="Arial" charset="0"/>
              </a:rPr>
              <a:t> + S</a:t>
            </a:r>
            <a:r>
              <a:rPr lang="en-US" baseline="-25000" dirty="0">
                <a:latin typeface="+mj-lt"/>
                <a:cs typeface="Arial" charset="0"/>
              </a:rPr>
              <a:t>1</a:t>
            </a:r>
            <a:r>
              <a:rPr lang="en-US" i="1" dirty="0">
                <a:latin typeface="+mj-lt"/>
                <a:cs typeface="Arial" charset="0"/>
              </a:rPr>
              <a:t>S</a:t>
            </a:r>
            <a:r>
              <a:rPr lang="en-US" baseline="-25000" dirty="0">
                <a:latin typeface="+mj-lt"/>
                <a:cs typeface="Arial" charset="0"/>
              </a:rPr>
              <a:t>0</a:t>
            </a:r>
            <a:r>
              <a:rPr lang="en-US" i="1" dirty="0">
                <a:latin typeface="+mj-lt"/>
                <a:cs typeface="Arial" charset="0"/>
              </a:rPr>
              <a:t>T</a:t>
            </a:r>
            <a:r>
              <a:rPr lang="en-US" i="1" baseline="-25000" dirty="0">
                <a:latin typeface="+mj-lt"/>
                <a:cs typeface="Arial" charset="0"/>
              </a:rPr>
              <a:t>B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51A4F00-EBC5-4AC9-997A-DC3BA8920FA9}"/>
              </a:ext>
            </a:extLst>
          </p:cNvPr>
          <p:cNvCxnSpPr/>
          <p:nvPr/>
        </p:nvCxnSpPr>
        <p:spPr>
          <a:xfrm>
            <a:off x="2362200" y="551307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C2CEB48-1B70-4547-86BB-966A6F423C29}"/>
              </a:ext>
            </a:extLst>
          </p:cNvPr>
          <p:cNvCxnSpPr/>
          <p:nvPr/>
        </p:nvCxnSpPr>
        <p:spPr>
          <a:xfrm>
            <a:off x="2550795" y="5511165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0A01F0-5FB0-4EBA-8E2B-C42ADA3324D3}"/>
              </a:ext>
            </a:extLst>
          </p:cNvPr>
          <p:cNvCxnSpPr/>
          <p:nvPr/>
        </p:nvCxnSpPr>
        <p:spPr>
          <a:xfrm>
            <a:off x="2735580" y="550926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E8A765-4AA5-413D-977C-4898DD161741}"/>
              </a:ext>
            </a:extLst>
          </p:cNvPr>
          <p:cNvCxnSpPr/>
          <p:nvPr/>
        </p:nvCxnSpPr>
        <p:spPr>
          <a:xfrm>
            <a:off x="3320415" y="5507355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0CA0B92-CED0-4CC3-A06E-472890C755B1}"/>
              </a:ext>
            </a:extLst>
          </p:cNvPr>
          <p:cNvCxnSpPr/>
          <p:nvPr/>
        </p:nvCxnSpPr>
        <p:spPr>
          <a:xfrm>
            <a:off x="3505200" y="550545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9DF0FA3-0D49-49CC-A294-92C7F3657863}"/>
              </a:ext>
            </a:extLst>
          </p:cNvPr>
          <p:cNvCxnSpPr/>
          <p:nvPr/>
        </p:nvCxnSpPr>
        <p:spPr>
          <a:xfrm>
            <a:off x="7599680" y="544449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F7516B8-EFDA-4C68-9714-6D0E0489E40E}"/>
              </a:ext>
            </a:extLst>
          </p:cNvPr>
          <p:cNvSpPr/>
          <p:nvPr/>
        </p:nvSpPr>
        <p:spPr>
          <a:xfrm>
            <a:off x="1270162" y="2973126"/>
            <a:ext cx="7516650" cy="3351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5" name="Slide Number Placeholder 1">
            <a:extLst>
              <a:ext uri="{FF2B5EF4-FFF2-40B4-BE49-F238E27FC236}">
                <a16:creationId xmlns:a16="http://schemas.microsoft.com/office/drawing/2014/main" id="{6AED04A3-DFB6-4293-9941-C2E9F360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1724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6" grpId="0" animBg="1"/>
      <p:bldP spid="27" grpId="0" animBg="1"/>
      <p:bldP spid="29" grpId="0"/>
      <p:bldP spid="30" grpId="0"/>
      <p:bldP spid="31" grpId="0" animBg="1"/>
      <p:bldP spid="32" grpId="0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2" grpId="0"/>
      <p:bldP spid="5" grpId="0"/>
      <p:bldP spid="4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8644" name="Object 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68548351"/>
              </p:ext>
            </p:extLst>
          </p:nvPr>
        </p:nvGraphicFramePr>
        <p:xfrm>
          <a:off x="187931" y="914400"/>
          <a:ext cx="8117869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5529240" imgH="2543040" progId="Visio.Drawing.6">
                  <p:embed/>
                </p:oleObj>
              </mc:Choice>
              <mc:Fallback>
                <p:oleObj name="VISIO" r:id="rId5" imgW="5529240" imgH="2543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31" y="914400"/>
                        <a:ext cx="8117869" cy="373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8645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45300679"/>
              </p:ext>
            </p:extLst>
          </p:nvPr>
        </p:nvGraphicFramePr>
        <p:xfrm>
          <a:off x="7010400" y="4572000"/>
          <a:ext cx="1828800" cy="1822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000160" imgH="1992960" progId="Visio.Drawing.6">
                  <p:embed/>
                </p:oleObj>
              </mc:Choice>
              <mc:Fallback>
                <p:oleObj name="VISIO" r:id="rId7" imgW="2000160" imgH="19929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572000"/>
                        <a:ext cx="1828800" cy="1822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FSM Timing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DEFFD5-586E-416D-8E3B-F0514C5155E8}"/>
              </a:ext>
            </a:extLst>
          </p:cNvPr>
          <p:cNvSpPr/>
          <p:nvPr/>
        </p:nvSpPr>
        <p:spPr>
          <a:xfrm>
            <a:off x="2343148" y="914400"/>
            <a:ext cx="1314452" cy="381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B7C45D-F1BE-4283-8666-A241C8FE9293}"/>
              </a:ext>
            </a:extLst>
          </p:cNvPr>
          <p:cNvSpPr/>
          <p:nvPr/>
        </p:nvSpPr>
        <p:spPr>
          <a:xfrm>
            <a:off x="3657600" y="914400"/>
            <a:ext cx="685800" cy="381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342CEB-1FFB-4124-A76B-2382975E1967}"/>
              </a:ext>
            </a:extLst>
          </p:cNvPr>
          <p:cNvSpPr/>
          <p:nvPr/>
        </p:nvSpPr>
        <p:spPr>
          <a:xfrm>
            <a:off x="5029200" y="914400"/>
            <a:ext cx="1371600" cy="381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9C090C-BB94-459E-9FA6-73E75ABABCC9}"/>
              </a:ext>
            </a:extLst>
          </p:cNvPr>
          <p:cNvSpPr/>
          <p:nvPr/>
        </p:nvSpPr>
        <p:spPr>
          <a:xfrm>
            <a:off x="6400800" y="914400"/>
            <a:ext cx="1752600" cy="3657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F1F78A-E037-425A-9B97-58B8A78CA763}"/>
              </a:ext>
            </a:extLst>
          </p:cNvPr>
          <p:cNvSpPr/>
          <p:nvPr/>
        </p:nvSpPr>
        <p:spPr>
          <a:xfrm>
            <a:off x="4343400" y="914400"/>
            <a:ext cx="685800" cy="381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113E5E89-4F16-449B-B480-2D6321009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256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8644" name="Object 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</p:nvPr>
        </p:nvGraphicFramePr>
        <p:xfrm>
          <a:off x="187931" y="914400"/>
          <a:ext cx="8117869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5529240" imgH="2543040" progId="Visio.Drawing.6">
                  <p:embed/>
                </p:oleObj>
              </mc:Choice>
              <mc:Fallback>
                <p:oleObj name="VISIO" r:id="rId5" imgW="5529240" imgH="2543040" progId="Visio.Drawing.6">
                  <p:embed/>
                  <p:pic>
                    <p:nvPicPr>
                      <p:cNvPr id="10086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31" y="914400"/>
                        <a:ext cx="8117869" cy="373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8645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</p:nvPr>
        </p:nvGraphicFramePr>
        <p:xfrm>
          <a:off x="7010400" y="4572000"/>
          <a:ext cx="1828800" cy="1822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000160" imgH="1992960" progId="Visio.Drawing.6">
                  <p:embed/>
                </p:oleObj>
              </mc:Choice>
              <mc:Fallback>
                <p:oleObj name="VISIO" r:id="rId7" imgW="2000160" imgH="1992960" progId="Visio.Drawing.6">
                  <p:embed/>
                  <p:pic>
                    <p:nvPicPr>
                      <p:cNvPr id="10086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572000"/>
                        <a:ext cx="1828800" cy="1822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FSM Timing Diagram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113E5E89-4F16-449B-B480-2D6321009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292149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State Encodings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F4D1B066-C696-4184-A939-E99E2E6C6F9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Binary</a:t>
            </a:r>
            <a:r>
              <a:rPr lang="en-US" sz="3200" dirty="0">
                <a:latin typeface="+mj-lt"/>
                <a:cs typeface="Arial" charset="0"/>
              </a:rPr>
              <a:t> encoding: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i.e., for four states, 00, 01, 10, 11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One-hot</a:t>
            </a:r>
            <a:r>
              <a:rPr lang="en-US" sz="3200" dirty="0">
                <a:latin typeface="+mj-lt"/>
                <a:cs typeface="Arial" charset="0"/>
              </a:rPr>
              <a:t> encoding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One state bit per state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Only one state bit HIGH at once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i.e., for 4 states, 0001, 0010, 0100, 1000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Requires more flip-flops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Often next state and output logic is simpler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4376B06-86A8-4D24-A9B8-8EC6F42A855F}"/>
              </a:ext>
            </a:extLst>
          </p:cNvPr>
          <p:cNvSpPr/>
          <p:nvPr/>
        </p:nvSpPr>
        <p:spPr>
          <a:xfrm>
            <a:off x="1066800" y="1524000"/>
            <a:ext cx="7239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82D1346-5F80-4D74-858E-096AA137F9B4}"/>
              </a:ext>
            </a:extLst>
          </p:cNvPr>
          <p:cNvSpPr/>
          <p:nvPr/>
        </p:nvSpPr>
        <p:spPr>
          <a:xfrm>
            <a:off x="1143000" y="2627435"/>
            <a:ext cx="7239000" cy="4205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A4CF43E-2F4E-4D46-BF98-E59E6CE7E9C7}"/>
              </a:ext>
            </a:extLst>
          </p:cNvPr>
          <p:cNvSpPr/>
          <p:nvPr/>
        </p:nvSpPr>
        <p:spPr>
          <a:xfrm>
            <a:off x="1143000" y="3160835"/>
            <a:ext cx="7239000" cy="4205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81F074E-2122-4693-9CE6-01384B139284}"/>
              </a:ext>
            </a:extLst>
          </p:cNvPr>
          <p:cNvSpPr/>
          <p:nvPr/>
        </p:nvSpPr>
        <p:spPr>
          <a:xfrm>
            <a:off x="1143000" y="3618035"/>
            <a:ext cx="7239000" cy="4205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00C28BF-951E-46D1-9B75-0CEBA0F6347A}"/>
              </a:ext>
            </a:extLst>
          </p:cNvPr>
          <p:cNvSpPr/>
          <p:nvPr/>
        </p:nvSpPr>
        <p:spPr>
          <a:xfrm>
            <a:off x="1143000" y="4075235"/>
            <a:ext cx="7239000" cy="4205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EA12E45-B0B9-4D50-B17E-3BC5BF1D97BE}"/>
              </a:ext>
            </a:extLst>
          </p:cNvPr>
          <p:cNvSpPr/>
          <p:nvPr/>
        </p:nvSpPr>
        <p:spPr>
          <a:xfrm>
            <a:off x="1143000" y="4532435"/>
            <a:ext cx="7239000" cy="4205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4" name="Slide Number Placeholder 1">
            <a:extLst>
              <a:ext uri="{FF2B5EF4-FFF2-40B4-BE49-F238E27FC236}">
                <a16:creationId xmlns:a16="http://schemas.microsoft.com/office/drawing/2014/main" id="{4EE72B57-E4E8-4DBD-910D-32B78EDA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068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6D01FECD-F865-47AE-BA71-4BA906584391}"/>
              </a:ext>
            </a:extLst>
          </p:cNvPr>
          <p:cNvSpPr/>
          <p:nvPr/>
        </p:nvSpPr>
        <p:spPr>
          <a:xfrm>
            <a:off x="304800" y="4343400"/>
            <a:ext cx="3124200" cy="1861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91">
            <a:extLst>
              <a:ext uri="{FF2B5EF4-FFF2-40B4-BE49-F238E27FC236}">
                <a16:creationId xmlns:a16="http://schemas.microsoft.com/office/drawing/2014/main" id="{1178A7D1-CBE9-4671-AE2D-E0AAE4C3B7C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600" y="4419600"/>
            <a:ext cx="304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+mj-lt"/>
                <a:cs typeface="Arial" charset="0"/>
              </a:rPr>
              <a:t>S</a:t>
            </a:r>
            <a:r>
              <a:rPr lang="en-US" sz="2400" i="1" dirty="0">
                <a:latin typeface="+mj-lt"/>
                <a:cs typeface="Times New Roman" pitchFamily="18" charset="0"/>
              </a:rPr>
              <a:t>’</a:t>
            </a:r>
            <a:r>
              <a:rPr lang="en-US" sz="2400" baseline="-25000" dirty="0">
                <a:latin typeface="+mj-lt"/>
                <a:cs typeface="Arial" charset="0"/>
              </a:rPr>
              <a:t>3</a:t>
            </a:r>
            <a:r>
              <a:rPr lang="en-US" sz="2400" dirty="0">
                <a:latin typeface="+mj-lt"/>
                <a:cs typeface="Arial" charset="0"/>
              </a:rPr>
              <a:t> = </a:t>
            </a:r>
            <a:r>
              <a:rPr lang="en-US" sz="2400" i="1" dirty="0">
                <a:solidFill>
                  <a:srgbClr val="FF000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FF0000"/>
                </a:solidFill>
                <a:latin typeface="+mj-lt"/>
                <a:cs typeface="Arial" charset="0"/>
              </a:rPr>
              <a:t>3</a:t>
            </a:r>
            <a:r>
              <a:rPr lang="en-US" sz="2400" i="1" dirty="0">
                <a:solidFill>
                  <a:srgbClr val="FF000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FF0000"/>
                </a:solidFill>
                <a:latin typeface="+mj-lt"/>
                <a:cs typeface="Arial" charset="0"/>
              </a:rPr>
              <a:t>2</a:t>
            </a:r>
            <a:r>
              <a:rPr lang="en-US" sz="2400" i="1" dirty="0">
                <a:solidFill>
                  <a:srgbClr val="FF000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FF0000"/>
                </a:solidFill>
                <a:latin typeface="+mj-lt"/>
                <a:cs typeface="Arial" charset="0"/>
              </a:rPr>
              <a:t>1</a:t>
            </a:r>
            <a:r>
              <a:rPr lang="en-US" sz="2400" i="1" dirty="0">
                <a:solidFill>
                  <a:srgbClr val="FF000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FF0000"/>
                </a:solidFill>
                <a:latin typeface="+mj-lt"/>
                <a:cs typeface="Arial" charset="0"/>
              </a:rPr>
              <a:t>0</a:t>
            </a:r>
            <a:r>
              <a:rPr lang="en-US" sz="2400" i="1" dirty="0">
                <a:solidFill>
                  <a:srgbClr val="FF0000"/>
                </a:solidFill>
                <a:latin typeface="+mj-lt"/>
                <a:cs typeface="Arial" charset="0"/>
              </a:rPr>
              <a:t>T</a:t>
            </a:r>
            <a:r>
              <a:rPr lang="en-US" sz="2400" i="1" baseline="-25000" dirty="0">
                <a:solidFill>
                  <a:srgbClr val="FF0000"/>
                </a:solidFill>
                <a:latin typeface="+mj-lt"/>
                <a:cs typeface="Arial" charset="0"/>
              </a:rPr>
              <a:t>B</a:t>
            </a:r>
            <a:endParaRPr lang="en-US" sz="2400" i="1" dirty="0">
              <a:latin typeface="Times New Roman" pitchFamily="18" charset="0"/>
              <a:cs typeface="Arial" charset="0"/>
            </a:endParaRP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408DC65-E0DF-453E-992A-D40517C2A35D}"/>
              </a:ext>
            </a:extLst>
          </p:cNvPr>
          <p:cNvCxnSpPr/>
          <p:nvPr/>
        </p:nvCxnSpPr>
        <p:spPr>
          <a:xfrm>
            <a:off x="899160" y="4511040"/>
            <a:ext cx="228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72EF82C-5CCE-4EF8-AFD3-9A9D6951E6FF}"/>
              </a:ext>
            </a:extLst>
          </p:cNvPr>
          <p:cNvCxnSpPr/>
          <p:nvPr/>
        </p:nvCxnSpPr>
        <p:spPr>
          <a:xfrm>
            <a:off x="1352550" y="4511040"/>
            <a:ext cx="228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41BD991-3277-4A77-B99B-958EF81C3BE1}"/>
              </a:ext>
            </a:extLst>
          </p:cNvPr>
          <p:cNvCxnSpPr/>
          <p:nvPr/>
        </p:nvCxnSpPr>
        <p:spPr>
          <a:xfrm>
            <a:off x="1626870" y="4507230"/>
            <a:ext cx="228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1FF37ED-0ABD-45B0-8CCE-5434AFD74869}"/>
              </a:ext>
            </a:extLst>
          </p:cNvPr>
          <p:cNvCxnSpPr/>
          <p:nvPr/>
        </p:nvCxnSpPr>
        <p:spPr>
          <a:xfrm>
            <a:off x="1905000" y="4503420"/>
            <a:ext cx="228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ED13E1A-20A6-42FA-AADD-57806639348C}"/>
              </a:ext>
            </a:extLst>
          </p:cNvPr>
          <p:cNvCxnSpPr>
            <a:cxnSpLocks/>
          </p:cNvCxnSpPr>
          <p:nvPr/>
        </p:nvCxnSpPr>
        <p:spPr>
          <a:xfrm flipV="1">
            <a:off x="828675" y="4419600"/>
            <a:ext cx="1076325" cy="4571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1992F3C-46C0-42E6-B116-87F98815F18F}"/>
              </a:ext>
            </a:extLst>
          </p:cNvPr>
          <p:cNvCxnSpPr>
            <a:cxnSpLocks/>
          </p:cNvCxnSpPr>
          <p:nvPr/>
        </p:nvCxnSpPr>
        <p:spPr>
          <a:xfrm>
            <a:off x="828675" y="4434046"/>
            <a:ext cx="1076325" cy="419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318EEE4C-CB43-4266-99F7-2596631EC59F}"/>
              </a:ext>
            </a:extLst>
          </p:cNvPr>
          <p:cNvSpPr txBox="1"/>
          <p:nvPr/>
        </p:nvSpPr>
        <p:spPr>
          <a:xfrm>
            <a:off x="2305050" y="4479605"/>
            <a:ext cx="9715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+mj-lt"/>
                <a:cs typeface="Arial" charset="0"/>
              </a:rPr>
              <a:t>NO!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5220932-3F27-49F4-8012-4B439B33D933}"/>
              </a:ext>
            </a:extLst>
          </p:cNvPr>
          <p:cNvSpPr/>
          <p:nvPr/>
        </p:nvSpPr>
        <p:spPr>
          <a:xfrm>
            <a:off x="838199" y="4434045"/>
            <a:ext cx="1365885" cy="9380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E01594-8B08-4365-909C-61DBD300D915}"/>
              </a:ext>
            </a:extLst>
          </p:cNvPr>
          <p:cNvSpPr/>
          <p:nvPr/>
        </p:nvSpPr>
        <p:spPr>
          <a:xfrm>
            <a:off x="76200" y="4343400"/>
            <a:ext cx="3200400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65316" name="Group 4"/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93702973"/>
              </p:ext>
            </p:extLst>
          </p:nvPr>
        </p:nvGraphicFramePr>
        <p:xfrm>
          <a:off x="304800" y="1036320"/>
          <a:ext cx="7886700" cy="323088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19094374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2542081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1212522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823943830"/>
                    </a:ext>
                  </a:extLst>
                </a:gridCol>
              </a:tblGrid>
              <a:tr h="17462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Current State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Inputs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Next State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3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S</a:t>
                      </a:r>
                      <a:r>
                        <a:rPr kumimoji="0" lang="en-US" sz="2000" b="1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2</a:t>
                      </a:r>
                      <a:endParaRPr kumimoji="0" 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137160" marR="137160" anchor="b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S</a:t>
                      </a:r>
                      <a:r>
                        <a:rPr kumimoji="0" lang="en-US" sz="2000" b="1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0</a:t>
                      </a:r>
                      <a:endParaRPr kumimoji="0" 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137160" marR="137160" anchor="b" horzOverflow="overflow">
                    <a:lnL w="63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T</a:t>
                      </a:r>
                      <a:r>
                        <a:rPr kumimoji="0" lang="en-US" sz="20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T</a:t>
                      </a:r>
                      <a:r>
                        <a:rPr kumimoji="0" lang="en-US" sz="20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B</a:t>
                      </a:r>
                    </a:p>
                  </a:txBody>
                  <a:tcPr marL="137160" marR="137160" anchor="b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’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S</a:t>
                      </a:r>
                      <a:r>
                        <a:rPr kumimoji="0" lang="en-US" sz="2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’</a:t>
                      </a:r>
                      <a:r>
                        <a:rPr kumimoji="0" lang="en-US" sz="2000" b="1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2</a:t>
                      </a:r>
                      <a:endParaRPr kumimoji="0" 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137160" marR="137160" anchor="b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’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S</a:t>
                      </a:r>
                      <a:r>
                        <a:rPr kumimoji="0" lang="en-US" sz="2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’</a:t>
                      </a:r>
                      <a:r>
                        <a:rPr kumimoji="0" lang="en-US" sz="2000" b="1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kumimoji="0" 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137160" marR="137160" anchor="b" horzOverflow="overflow">
                    <a:lnL w="63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137160" marR="1371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65381" name="Group 69"/>
          <p:cNvGraphicFramePr>
            <a:graphicFrameLocks noGrp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36374789"/>
              </p:ext>
            </p:extLst>
          </p:nvPr>
        </p:nvGraphicFramePr>
        <p:xfrm>
          <a:off x="6172200" y="4415790"/>
          <a:ext cx="2788920" cy="1828800"/>
        </p:xfrm>
        <a:graphic>
          <a:graphicData uri="http://schemas.openxmlformats.org/drawingml/2006/table">
            <a:tbl>
              <a:tblPr/>
              <a:tblGrid>
                <a:gridCol w="1098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0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State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1-Hot Encoding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0001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0010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S2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0100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S3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1000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65314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chemeClr val="bg1"/>
                </a:solidFill>
                <a:latin typeface="+mj-lt"/>
              </a:rPr>
              <a:t>1-Hot State Encoding Example</a:t>
            </a:r>
          </a:p>
        </p:txBody>
      </p:sp>
      <p:sp>
        <p:nvSpPr>
          <p:cNvPr id="13" name="Rectangle 91">
            <a:extLst>
              <a:ext uri="{FF2B5EF4-FFF2-40B4-BE49-F238E27FC236}">
                <a16:creationId xmlns:a16="http://schemas.microsoft.com/office/drawing/2014/main" id="{9A11F074-7019-48F6-B983-702EA0FF0344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8600" y="4419600"/>
            <a:ext cx="2057400" cy="1859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+mj-lt"/>
                <a:cs typeface="Arial" charset="0"/>
              </a:rPr>
              <a:t>S</a:t>
            </a:r>
            <a:r>
              <a:rPr lang="en-US" sz="2400" i="1" dirty="0">
                <a:latin typeface="+mj-lt"/>
                <a:cs typeface="Times New Roman" pitchFamily="18" charset="0"/>
              </a:rPr>
              <a:t>’</a:t>
            </a:r>
            <a:r>
              <a:rPr lang="en-US" sz="2400" baseline="-25000" dirty="0">
                <a:latin typeface="+mj-lt"/>
                <a:cs typeface="Arial" charset="0"/>
              </a:rPr>
              <a:t>3</a:t>
            </a:r>
            <a:r>
              <a:rPr lang="en-US" sz="2400" i="1" dirty="0">
                <a:latin typeface="+mj-lt"/>
                <a:cs typeface="Arial" charset="0"/>
              </a:rPr>
              <a:t> = </a:t>
            </a:r>
            <a:r>
              <a:rPr lang="en-US" sz="2400" i="1" dirty="0">
                <a:solidFill>
                  <a:srgbClr val="FF000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FF0000"/>
                </a:solidFill>
                <a:latin typeface="+mj-lt"/>
                <a:cs typeface="Arial" charset="0"/>
              </a:rPr>
              <a:t>2</a:t>
            </a:r>
            <a:r>
              <a:rPr lang="en-US" sz="2400" i="1" dirty="0">
                <a:solidFill>
                  <a:srgbClr val="FF0000"/>
                </a:solidFill>
                <a:latin typeface="+mj-lt"/>
                <a:cs typeface="Arial" charset="0"/>
              </a:rPr>
              <a:t>T</a:t>
            </a:r>
            <a:r>
              <a:rPr lang="en-US" sz="2400" i="1" baseline="-25000" dirty="0">
                <a:solidFill>
                  <a:srgbClr val="FF0000"/>
                </a:solidFill>
                <a:latin typeface="+mj-lt"/>
                <a:cs typeface="Arial" charset="0"/>
              </a:rPr>
              <a:t>B</a:t>
            </a:r>
            <a:endParaRPr lang="en-US" sz="2400" i="1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+mj-lt"/>
                <a:cs typeface="Arial" charset="0"/>
              </a:rPr>
              <a:t>S</a:t>
            </a:r>
            <a:r>
              <a:rPr lang="en-US" sz="2400" i="1" dirty="0">
                <a:latin typeface="+mj-lt"/>
                <a:cs typeface="Times New Roman" pitchFamily="18" charset="0"/>
              </a:rPr>
              <a:t>’</a:t>
            </a:r>
            <a:r>
              <a:rPr lang="en-US" sz="2400" baseline="-25000" dirty="0">
                <a:latin typeface="+mj-lt"/>
                <a:cs typeface="Arial" charset="0"/>
              </a:rPr>
              <a:t>2</a:t>
            </a:r>
            <a:r>
              <a:rPr lang="en-US" sz="2400" i="1" dirty="0">
                <a:latin typeface="+mj-lt"/>
                <a:cs typeface="Arial" charset="0"/>
              </a:rPr>
              <a:t> = </a:t>
            </a:r>
            <a:r>
              <a:rPr lang="en-US" sz="2400" i="1" dirty="0">
                <a:solidFill>
                  <a:srgbClr val="00B05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00B050"/>
                </a:solidFill>
                <a:latin typeface="+mj-lt"/>
                <a:cs typeface="Arial" charset="0"/>
              </a:rPr>
              <a:t>1</a:t>
            </a:r>
            <a:r>
              <a:rPr lang="en-US" sz="2400" i="1" dirty="0">
                <a:solidFill>
                  <a:srgbClr val="00B050"/>
                </a:solidFill>
                <a:latin typeface="+mj-lt"/>
                <a:cs typeface="Arial" charset="0"/>
              </a:rPr>
              <a:t> </a:t>
            </a:r>
            <a:r>
              <a:rPr lang="en-US" sz="2400" i="1" dirty="0">
                <a:latin typeface="+mj-lt"/>
                <a:cs typeface="Arial" charset="0"/>
              </a:rPr>
              <a:t>+ </a:t>
            </a:r>
            <a:r>
              <a:rPr lang="en-US" sz="2400" i="1" dirty="0">
                <a:solidFill>
                  <a:srgbClr val="7030A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7030A0"/>
                </a:solidFill>
                <a:latin typeface="+mj-lt"/>
                <a:cs typeface="Arial" charset="0"/>
              </a:rPr>
              <a:t>2</a:t>
            </a:r>
            <a:r>
              <a:rPr lang="en-US" sz="2400" i="1" dirty="0">
                <a:solidFill>
                  <a:srgbClr val="7030A0"/>
                </a:solidFill>
                <a:latin typeface="+mj-lt"/>
                <a:cs typeface="Arial" charset="0"/>
              </a:rPr>
              <a:t>T</a:t>
            </a:r>
            <a:r>
              <a:rPr lang="en-US" sz="2400" i="1" baseline="-25000" dirty="0">
                <a:solidFill>
                  <a:srgbClr val="7030A0"/>
                </a:solidFill>
                <a:latin typeface="+mj-lt"/>
                <a:cs typeface="Arial" charset="0"/>
              </a:rPr>
              <a:t>B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+mj-lt"/>
                <a:cs typeface="Arial" charset="0"/>
              </a:rPr>
              <a:t>S</a:t>
            </a:r>
            <a:r>
              <a:rPr lang="en-US" sz="2400" i="1" dirty="0">
                <a:latin typeface="+mj-lt"/>
                <a:cs typeface="Times New Roman" pitchFamily="18" charset="0"/>
              </a:rPr>
              <a:t>’</a:t>
            </a:r>
            <a:r>
              <a:rPr lang="en-US" sz="2400" baseline="-25000" dirty="0">
                <a:latin typeface="+mj-lt"/>
                <a:cs typeface="Arial" charset="0"/>
              </a:rPr>
              <a:t>1</a:t>
            </a:r>
            <a:r>
              <a:rPr lang="en-US" sz="2400" i="1" dirty="0">
                <a:latin typeface="+mj-lt"/>
                <a:cs typeface="Arial" charset="0"/>
              </a:rPr>
              <a:t> = </a:t>
            </a:r>
            <a:r>
              <a:rPr lang="en-US" sz="2400" i="1" dirty="0">
                <a:solidFill>
                  <a:schemeClr val="accent6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chemeClr val="accent6"/>
                </a:solidFill>
                <a:latin typeface="+mj-lt"/>
                <a:cs typeface="Arial" charset="0"/>
              </a:rPr>
              <a:t>0</a:t>
            </a:r>
            <a:r>
              <a:rPr lang="en-US" sz="2400" i="1" dirty="0">
                <a:solidFill>
                  <a:schemeClr val="accent6"/>
                </a:solidFill>
                <a:latin typeface="+mj-lt"/>
                <a:cs typeface="Arial" charset="0"/>
              </a:rPr>
              <a:t>T</a:t>
            </a:r>
            <a:r>
              <a:rPr lang="en-US" sz="2400" i="1" baseline="-25000" dirty="0">
                <a:solidFill>
                  <a:schemeClr val="accent6"/>
                </a:solidFill>
                <a:latin typeface="+mj-lt"/>
                <a:cs typeface="Arial" charset="0"/>
              </a:rPr>
              <a:t>A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+mj-lt"/>
                <a:cs typeface="Arial" charset="0"/>
              </a:rPr>
              <a:t>S</a:t>
            </a:r>
            <a:r>
              <a:rPr lang="en-US" sz="2400" i="1" dirty="0">
                <a:latin typeface="+mj-lt"/>
                <a:cs typeface="Times New Roman" pitchFamily="18" charset="0"/>
              </a:rPr>
              <a:t>’</a:t>
            </a:r>
            <a:r>
              <a:rPr lang="en-US" sz="2400" baseline="-25000" dirty="0">
                <a:latin typeface="+mj-lt"/>
                <a:cs typeface="Arial" charset="0"/>
              </a:rPr>
              <a:t>0</a:t>
            </a:r>
            <a:r>
              <a:rPr lang="en-US" sz="2400" i="1" dirty="0">
                <a:latin typeface="+mj-lt"/>
                <a:cs typeface="Arial" charset="0"/>
              </a:rPr>
              <a:t> = </a:t>
            </a:r>
            <a:r>
              <a:rPr lang="en-US" sz="2400" i="1" dirty="0">
                <a:solidFill>
                  <a:srgbClr val="00B0F0"/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00B0F0"/>
                </a:solidFill>
                <a:latin typeface="+mj-lt"/>
                <a:cs typeface="Arial" charset="0"/>
              </a:rPr>
              <a:t>0</a:t>
            </a:r>
            <a:r>
              <a:rPr lang="en-US" sz="2400" i="1" dirty="0">
                <a:solidFill>
                  <a:srgbClr val="00B0F0"/>
                </a:solidFill>
                <a:latin typeface="+mj-lt"/>
                <a:cs typeface="Arial" charset="0"/>
              </a:rPr>
              <a:t>T</a:t>
            </a:r>
            <a:r>
              <a:rPr lang="en-US" sz="2400" i="1" baseline="-25000" dirty="0">
                <a:solidFill>
                  <a:srgbClr val="00B0F0"/>
                </a:solidFill>
                <a:latin typeface="+mj-lt"/>
                <a:cs typeface="Arial" charset="0"/>
              </a:rPr>
              <a:t>A</a:t>
            </a:r>
            <a:r>
              <a:rPr lang="en-US" sz="2400" i="1" dirty="0">
                <a:solidFill>
                  <a:srgbClr val="00B050"/>
                </a:solidFill>
                <a:latin typeface="+mj-lt"/>
                <a:cs typeface="Arial" charset="0"/>
              </a:rPr>
              <a:t> </a:t>
            </a:r>
            <a:r>
              <a:rPr lang="en-US" sz="2400" i="1" dirty="0">
                <a:latin typeface="+mj-lt"/>
                <a:cs typeface="Arial" charset="0"/>
              </a:rPr>
              <a:t>+ </a:t>
            </a: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  <a:latin typeface="+mj-lt"/>
                <a:cs typeface="Arial" charset="0"/>
              </a:rPr>
              <a:t>S</a:t>
            </a:r>
            <a:r>
              <a:rPr lang="en-US" sz="2400" baseline="-25000" dirty="0">
                <a:solidFill>
                  <a:schemeClr val="accent3">
                    <a:lumMod val="75000"/>
                  </a:schemeClr>
                </a:solidFill>
                <a:latin typeface="+mj-lt"/>
                <a:cs typeface="Arial" charset="0"/>
              </a:rPr>
              <a:t>3</a:t>
            </a:r>
            <a:endParaRPr lang="en-US" sz="2400" i="1" baseline="-25000" dirty="0">
              <a:solidFill>
                <a:schemeClr val="accent3">
                  <a:lumMod val="75000"/>
                </a:schemeClr>
              </a:solidFill>
              <a:latin typeface="+mj-lt"/>
              <a:cs typeface="Arial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C4C47D0-7752-4475-BA1F-2D35DFDE636B}"/>
              </a:ext>
            </a:extLst>
          </p:cNvPr>
          <p:cNvSpPr/>
          <p:nvPr/>
        </p:nvSpPr>
        <p:spPr>
          <a:xfrm>
            <a:off x="5847080" y="3096260"/>
            <a:ext cx="4572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7E3B862-63DB-4D28-B6AC-3CC6339C8D2F}"/>
              </a:ext>
            </a:extLst>
          </p:cNvPr>
          <p:cNvSpPr/>
          <p:nvPr/>
        </p:nvSpPr>
        <p:spPr>
          <a:xfrm>
            <a:off x="7035800" y="1899920"/>
            <a:ext cx="457200" cy="3810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20E1936-52EB-4F7C-81CA-60ACB538C42B}"/>
              </a:ext>
            </a:extLst>
          </p:cNvPr>
          <p:cNvSpPr/>
          <p:nvPr/>
        </p:nvSpPr>
        <p:spPr>
          <a:xfrm>
            <a:off x="7655560" y="3879850"/>
            <a:ext cx="457200" cy="381000"/>
          </a:xfrm>
          <a:prstGeom prst="ellipse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F3356BB3-C26E-4FFB-A0E8-1014FDF25156}"/>
              </a:ext>
            </a:extLst>
          </p:cNvPr>
          <p:cNvCxnSpPr/>
          <p:nvPr/>
        </p:nvCxnSpPr>
        <p:spPr>
          <a:xfrm>
            <a:off x="1146048" y="4517136"/>
            <a:ext cx="228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1B6CF679-836A-466D-A302-AA4DA1361AE1}"/>
              </a:ext>
            </a:extLst>
          </p:cNvPr>
          <p:cNvCxnSpPr/>
          <p:nvPr/>
        </p:nvCxnSpPr>
        <p:spPr>
          <a:xfrm>
            <a:off x="1146048" y="5388864"/>
            <a:ext cx="228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6C004562-2D82-4AB6-8905-9F1FE65598B8}"/>
              </a:ext>
            </a:extLst>
          </p:cNvPr>
          <p:cNvSpPr/>
          <p:nvPr/>
        </p:nvSpPr>
        <p:spPr>
          <a:xfrm>
            <a:off x="6416040" y="2700020"/>
            <a:ext cx="457200" cy="381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D85E31E-D60B-4FD3-AF37-2F146A053199}"/>
              </a:ext>
            </a:extLst>
          </p:cNvPr>
          <p:cNvSpPr/>
          <p:nvPr/>
        </p:nvSpPr>
        <p:spPr>
          <a:xfrm>
            <a:off x="6416040" y="3483610"/>
            <a:ext cx="457200" cy="38100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71E72B4-C343-42B0-BE6D-976CD74C70E7}"/>
              </a:ext>
            </a:extLst>
          </p:cNvPr>
          <p:cNvSpPr/>
          <p:nvPr/>
        </p:nvSpPr>
        <p:spPr>
          <a:xfrm>
            <a:off x="7655560" y="2298700"/>
            <a:ext cx="457200" cy="3810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1" name="Object 5">
            <a:extLst>
              <a:ext uri="{FF2B5EF4-FFF2-40B4-BE49-F238E27FC236}">
                <a16:creationId xmlns:a16="http://schemas.microsoft.com/office/drawing/2014/main" id="{1AD5FC84-5E55-4F8D-A0EC-CEE9263E9E05}"/>
              </a:ext>
            </a:extLst>
          </p:cNvPr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015299753"/>
              </p:ext>
            </p:extLst>
          </p:nvPr>
        </p:nvGraphicFramePr>
        <p:xfrm>
          <a:off x="2819400" y="4274590"/>
          <a:ext cx="2057400" cy="2050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2000160" imgH="1992960" progId="Visio.Drawing.6">
                  <p:embed/>
                </p:oleObj>
              </mc:Choice>
              <mc:Fallback>
                <p:oleObj name="VISIO" r:id="rId9" imgW="2000160" imgH="1992960" progId="Visio.Drawing.6">
                  <p:embed/>
                  <p:pic>
                    <p:nvPicPr>
                      <p:cNvPr id="10086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274590"/>
                        <a:ext cx="2057400" cy="2050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" name="Rectangle 128">
            <a:extLst>
              <a:ext uri="{FF2B5EF4-FFF2-40B4-BE49-F238E27FC236}">
                <a16:creationId xmlns:a16="http://schemas.microsoft.com/office/drawing/2014/main" id="{1ED54287-30B6-41EE-B199-BFDC37D472EF}"/>
              </a:ext>
            </a:extLst>
          </p:cNvPr>
          <p:cNvSpPr/>
          <p:nvPr/>
        </p:nvSpPr>
        <p:spPr>
          <a:xfrm>
            <a:off x="304800" y="4871902"/>
            <a:ext cx="609600" cy="442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153646A-DA75-4004-92E4-BA76347BDE57}"/>
              </a:ext>
            </a:extLst>
          </p:cNvPr>
          <p:cNvSpPr/>
          <p:nvPr/>
        </p:nvSpPr>
        <p:spPr>
          <a:xfrm>
            <a:off x="906780" y="4948102"/>
            <a:ext cx="312420" cy="442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95D87FD-B8DC-4D1E-A7F8-7B0E56A713C3}"/>
              </a:ext>
            </a:extLst>
          </p:cNvPr>
          <p:cNvSpPr/>
          <p:nvPr/>
        </p:nvSpPr>
        <p:spPr>
          <a:xfrm>
            <a:off x="1257300" y="4889665"/>
            <a:ext cx="723900" cy="442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4E079AB-AB4D-4999-B36E-C08C1FF97FFB}"/>
              </a:ext>
            </a:extLst>
          </p:cNvPr>
          <p:cNvSpPr/>
          <p:nvPr/>
        </p:nvSpPr>
        <p:spPr>
          <a:xfrm>
            <a:off x="304800" y="5272245"/>
            <a:ext cx="609600" cy="442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14113D2-3180-4684-A00C-152A9E763793}"/>
              </a:ext>
            </a:extLst>
          </p:cNvPr>
          <p:cNvSpPr/>
          <p:nvPr/>
        </p:nvSpPr>
        <p:spPr>
          <a:xfrm>
            <a:off x="838200" y="5272245"/>
            <a:ext cx="609600" cy="442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DB51ED3-9332-41A8-9574-9BADB1B4899B}"/>
              </a:ext>
            </a:extLst>
          </p:cNvPr>
          <p:cNvSpPr/>
          <p:nvPr/>
        </p:nvSpPr>
        <p:spPr>
          <a:xfrm>
            <a:off x="322385" y="5715000"/>
            <a:ext cx="609600" cy="442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EED1C17-C09C-423A-A8B5-DA6320590961}"/>
              </a:ext>
            </a:extLst>
          </p:cNvPr>
          <p:cNvSpPr/>
          <p:nvPr/>
        </p:nvSpPr>
        <p:spPr>
          <a:xfrm>
            <a:off x="914400" y="5791200"/>
            <a:ext cx="609600" cy="442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DF700C6-5016-474A-B232-4C5A8F437BDE}"/>
              </a:ext>
            </a:extLst>
          </p:cNvPr>
          <p:cNvSpPr/>
          <p:nvPr/>
        </p:nvSpPr>
        <p:spPr>
          <a:xfrm>
            <a:off x="1485900" y="5732763"/>
            <a:ext cx="723900" cy="442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3E23EB8-E374-463C-B967-A32E7385EB7D}"/>
              </a:ext>
            </a:extLst>
          </p:cNvPr>
          <p:cNvSpPr/>
          <p:nvPr/>
        </p:nvSpPr>
        <p:spPr>
          <a:xfrm>
            <a:off x="261938" y="4343400"/>
            <a:ext cx="4767262" cy="19218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53C76774-30FC-441A-BE17-36A284D25A7B}"/>
              </a:ext>
            </a:extLst>
          </p:cNvPr>
          <p:cNvSpPr/>
          <p:nvPr/>
        </p:nvSpPr>
        <p:spPr>
          <a:xfrm>
            <a:off x="342900" y="1911857"/>
            <a:ext cx="27927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S0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6F798A6-86C5-4A19-962F-1BD5B637B8F3}"/>
              </a:ext>
            </a:extLst>
          </p:cNvPr>
          <p:cNvSpPr/>
          <p:nvPr/>
        </p:nvSpPr>
        <p:spPr>
          <a:xfrm>
            <a:off x="335280" y="2699796"/>
            <a:ext cx="27927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CDA82DC-7CE5-4B40-9BEE-EFE3171FF447}"/>
              </a:ext>
            </a:extLst>
          </p:cNvPr>
          <p:cNvSpPr/>
          <p:nvPr/>
        </p:nvSpPr>
        <p:spPr>
          <a:xfrm>
            <a:off x="342900" y="3096767"/>
            <a:ext cx="27927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3DF4417-C87A-4A23-A24A-C69F27016111}"/>
              </a:ext>
            </a:extLst>
          </p:cNvPr>
          <p:cNvSpPr/>
          <p:nvPr/>
        </p:nvSpPr>
        <p:spPr>
          <a:xfrm>
            <a:off x="339090" y="3489197"/>
            <a:ext cx="27927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4487D33-7B48-40DB-86EF-F14E644A7CA0}"/>
              </a:ext>
            </a:extLst>
          </p:cNvPr>
          <p:cNvSpPr/>
          <p:nvPr/>
        </p:nvSpPr>
        <p:spPr>
          <a:xfrm>
            <a:off x="335280" y="3884706"/>
            <a:ext cx="27927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ED967057-1629-4681-8C1D-87B6929826B3}"/>
              </a:ext>
            </a:extLst>
          </p:cNvPr>
          <p:cNvSpPr/>
          <p:nvPr/>
        </p:nvSpPr>
        <p:spPr>
          <a:xfrm>
            <a:off x="339090" y="2308097"/>
            <a:ext cx="27927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S0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5233761-FAAF-42CF-8CE5-66AE725DC341}"/>
              </a:ext>
            </a:extLst>
          </p:cNvPr>
          <p:cNvSpPr/>
          <p:nvPr/>
        </p:nvSpPr>
        <p:spPr>
          <a:xfrm>
            <a:off x="5867400" y="1908810"/>
            <a:ext cx="22974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B2EDADCF-B5B4-414C-A1EB-A144FB91E7D4}"/>
              </a:ext>
            </a:extLst>
          </p:cNvPr>
          <p:cNvSpPr/>
          <p:nvPr/>
        </p:nvSpPr>
        <p:spPr>
          <a:xfrm>
            <a:off x="5859780" y="2696749"/>
            <a:ext cx="22974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965071B0-AFE1-4F09-9DDA-06ABF3B20B29}"/>
              </a:ext>
            </a:extLst>
          </p:cNvPr>
          <p:cNvSpPr/>
          <p:nvPr/>
        </p:nvSpPr>
        <p:spPr>
          <a:xfrm>
            <a:off x="5867400" y="3093720"/>
            <a:ext cx="22974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F3CBDD9-84B4-4E65-8E59-45C2D6DA787C}"/>
              </a:ext>
            </a:extLst>
          </p:cNvPr>
          <p:cNvSpPr/>
          <p:nvPr/>
        </p:nvSpPr>
        <p:spPr>
          <a:xfrm>
            <a:off x="5863590" y="3486150"/>
            <a:ext cx="22974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695C7ED-7498-49C0-A3A4-ACBA6CA6611D}"/>
              </a:ext>
            </a:extLst>
          </p:cNvPr>
          <p:cNvSpPr/>
          <p:nvPr/>
        </p:nvSpPr>
        <p:spPr>
          <a:xfrm>
            <a:off x="5859780" y="3881659"/>
            <a:ext cx="22974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S0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AF166D95-2611-4B1B-AE6C-93036B540C80}"/>
              </a:ext>
            </a:extLst>
          </p:cNvPr>
          <p:cNvSpPr/>
          <p:nvPr/>
        </p:nvSpPr>
        <p:spPr>
          <a:xfrm>
            <a:off x="5863590" y="2305050"/>
            <a:ext cx="2297430" cy="35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S0</a:t>
            </a:r>
          </a:p>
        </p:txBody>
      </p:sp>
      <p:sp>
        <p:nvSpPr>
          <p:cNvPr id="164" name="Slide Number Placeholder 1">
            <a:extLst>
              <a:ext uri="{FF2B5EF4-FFF2-40B4-BE49-F238E27FC236}">
                <a16:creationId xmlns:a16="http://schemas.microsoft.com/office/drawing/2014/main" id="{EA2B3FAF-4B57-4C1E-9C14-20582DD6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5992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/>
      <p:bldP spid="146" grpId="0"/>
      <p:bldP spid="147" grpId="0" animBg="1"/>
      <p:bldP spid="22" grpId="0" animBg="1"/>
      <p:bldP spid="13" grpId="0"/>
      <p:bldP spid="80" grpId="0" animBg="1"/>
      <p:bldP spid="81" grpId="0" animBg="1"/>
      <p:bldP spid="82" grpId="0" animBg="1"/>
      <p:bldP spid="83" grpId="0" animBg="1"/>
      <p:bldP spid="84" grpId="0" animBg="1"/>
      <p:bldP spid="100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5" grpId="0" animBg="1"/>
      <p:bldP spid="136" grpId="0" animBg="1"/>
      <p:bldP spid="13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64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cs typeface="Arial" charset="0"/>
              </a:rPr>
              <a:t>Give sequence to events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cs typeface="Arial" charset="0"/>
              </a:rPr>
              <a:t>Have memory (short-term)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cs typeface="Arial" charset="0"/>
              </a:rPr>
              <a:t>Use feedback from output to input to store information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Sequential Circuits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225D3CF6-5060-4A24-8313-9C9D3EA77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82494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3: Sequential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Mealy FSM Example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5448240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Moore vs. Mealy FSMs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818914D8-F58C-4AC3-A2CC-C8BF42B977D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Alyssa P. Hacker has a snail that crawls down a paper tape with 1’s and 0’s on it. The snail smiles whenever the last two digits it has crawled over are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01</a:t>
            </a:r>
            <a:r>
              <a:rPr lang="en-US" sz="2400" dirty="0">
                <a:latin typeface="+mj-lt"/>
                <a:cs typeface="Arial" charset="0"/>
              </a:rPr>
              <a:t>.  Design </a:t>
            </a:r>
            <a:r>
              <a:rPr lang="en-US" sz="2400" b="1" dirty="0">
                <a:latin typeface="+mj-lt"/>
                <a:cs typeface="Arial" charset="0"/>
              </a:rPr>
              <a:t>Moore</a:t>
            </a:r>
            <a:r>
              <a:rPr lang="en-US" sz="2400" dirty="0">
                <a:latin typeface="+mj-lt"/>
                <a:cs typeface="Arial" charset="0"/>
              </a:rPr>
              <a:t> and </a:t>
            </a:r>
            <a:r>
              <a:rPr lang="en-US" sz="2400" b="1" dirty="0">
                <a:latin typeface="+mj-lt"/>
                <a:cs typeface="Arial" charset="0"/>
              </a:rPr>
              <a:t>Mealy</a:t>
            </a:r>
            <a:r>
              <a:rPr lang="en-US" sz="2400" dirty="0">
                <a:latin typeface="+mj-lt"/>
                <a:cs typeface="Arial" charset="0"/>
              </a:rPr>
              <a:t> FSMs of the snail’s brain.</a:t>
            </a: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F97F16BB-E7A4-4FCD-9D35-52A330C36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133600"/>
            <a:ext cx="1864360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0BB08C1E-164F-4A7A-A055-76B87A8F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487582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State Transition Diagrams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C151BE6-BBA8-4A2C-9D1E-612A87432C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394887"/>
              </p:ext>
            </p:extLst>
          </p:nvPr>
        </p:nvGraphicFramePr>
        <p:xfrm>
          <a:off x="914400" y="1143000"/>
          <a:ext cx="3873062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339280" imgH="1289160" progId="Visio.Drawing.6">
                  <p:embed/>
                </p:oleObj>
              </mc:Choice>
              <mc:Fallback>
                <p:oleObj name="VISIO" r:id="rId3" imgW="2339280" imgH="1289160" progId="Visio.Drawing.6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3873062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8">
            <a:extLst>
              <a:ext uri="{FF2B5EF4-FFF2-40B4-BE49-F238E27FC236}">
                <a16:creationId xmlns:a16="http://schemas.microsoft.com/office/drawing/2014/main" id="{D0A1A2DF-2D6E-4D2B-B0C6-88617D4CF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33800"/>
            <a:ext cx="2467381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5E6B9D5-E57F-439A-A72E-B5C19C2E684B}"/>
              </a:ext>
            </a:extLst>
          </p:cNvPr>
          <p:cNvSpPr/>
          <p:nvPr/>
        </p:nvSpPr>
        <p:spPr>
          <a:xfrm>
            <a:off x="949569" y="1483750"/>
            <a:ext cx="4767262" cy="19218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470B28-623A-4910-AAFA-F28AD22F2432}"/>
              </a:ext>
            </a:extLst>
          </p:cNvPr>
          <p:cNvSpPr/>
          <p:nvPr/>
        </p:nvSpPr>
        <p:spPr>
          <a:xfrm>
            <a:off x="762000" y="4114800"/>
            <a:ext cx="4767262" cy="19218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10D338FD-38A5-4B1E-8D0D-B4B5FC84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079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4">
            <a:extLst>
              <a:ext uri="{FF2B5EF4-FFF2-40B4-BE49-F238E27FC236}">
                <a16:creationId xmlns:a16="http://schemas.microsoft.com/office/drawing/2014/main" id="{D5664283-90EB-46D0-866A-BCD76CAB139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476469" y="4416528"/>
            <a:ext cx="1676400" cy="9936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+mj-lt"/>
                <a:cs typeface="Arial" charset="0"/>
              </a:rPr>
              <a:t>S</a:t>
            </a:r>
            <a:r>
              <a:rPr lang="en-US" sz="2400" b="1" baseline="-25000" dirty="0">
                <a:latin typeface="+mj-lt"/>
                <a:cs typeface="Arial" charset="0"/>
              </a:rPr>
              <a:t>1</a:t>
            </a:r>
            <a:r>
              <a:rPr lang="en-US" sz="2400" b="1" baseline="30000" dirty="0">
                <a:latin typeface="+mj-lt"/>
                <a:cs typeface="Arial" charset="0"/>
              </a:rPr>
              <a:t>’</a:t>
            </a:r>
            <a:r>
              <a:rPr lang="en-US" sz="2400" b="1" i="1" dirty="0">
                <a:latin typeface="+mj-lt"/>
                <a:cs typeface="Arial" charset="0"/>
              </a:rPr>
              <a:t> = S</a:t>
            </a:r>
            <a:r>
              <a:rPr lang="en-US" sz="2400" b="1" baseline="-25000" dirty="0">
                <a:latin typeface="+mj-lt"/>
                <a:cs typeface="Arial" charset="0"/>
              </a:rPr>
              <a:t>0</a:t>
            </a:r>
            <a:r>
              <a:rPr lang="en-US" sz="2400" b="1" i="1" dirty="0">
                <a:latin typeface="+mj-lt"/>
                <a:cs typeface="Arial" charset="0"/>
              </a:rPr>
              <a:t>A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+mj-lt"/>
                <a:cs typeface="Arial" charset="0"/>
              </a:rPr>
              <a:t>S</a:t>
            </a:r>
            <a:r>
              <a:rPr lang="en-US" sz="2400" b="1" baseline="-25000" dirty="0">
                <a:latin typeface="+mj-lt"/>
                <a:cs typeface="Arial" charset="0"/>
              </a:rPr>
              <a:t>0</a:t>
            </a:r>
            <a:r>
              <a:rPr lang="en-US" sz="2400" b="1" baseline="30000" dirty="0">
                <a:latin typeface="+mj-lt"/>
                <a:cs typeface="Arial" charset="0"/>
              </a:rPr>
              <a:t>’</a:t>
            </a:r>
            <a:r>
              <a:rPr lang="en-US" sz="2400" b="1" i="1" dirty="0">
                <a:latin typeface="+mj-lt"/>
                <a:cs typeface="Arial" charset="0"/>
              </a:rPr>
              <a:t> = A</a:t>
            </a:r>
            <a:endParaRPr lang="en-US" sz="2400" b="1" i="1" baseline="-25000" dirty="0">
              <a:latin typeface="+mj-lt"/>
              <a:cs typeface="Arial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8A88765-B80D-445B-86D8-8D76EFDD205B}"/>
              </a:ext>
            </a:extLst>
          </p:cNvPr>
          <p:cNvCxnSpPr/>
          <p:nvPr/>
        </p:nvCxnSpPr>
        <p:spPr>
          <a:xfrm>
            <a:off x="7162800" y="49530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Moore FSM State Transition Table</a:t>
            </a:r>
          </a:p>
        </p:txBody>
      </p:sp>
      <p:graphicFrame>
        <p:nvGraphicFramePr>
          <p:cNvPr id="11" name="Group 107">
            <a:extLst>
              <a:ext uri="{FF2B5EF4-FFF2-40B4-BE49-F238E27FC236}">
                <a16:creationId xmlns:a16="http://schemas.microsoft.com/office/drawing/2014/main" id="{93951C55-BEF3-4ED7-AF86-7F956477EBD8}"/>
              </a:ext>
            </a:extLst>
          </p:cNvPr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98591472"/>
              </p:ext>
            </p:extLst>
          </p:nvPr>
        </p:nvGraphicFramePr>
        <p:xfrm>
          <a:off x="5943600" y="1735930"/>
          <a:ext cx="2514600" cy="2297113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State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Encoding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S2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Rectangle 44">
            <a:extLst>
              <a:ext uri="{FF2B5EF4-FFF2-40B4-BE49-F238E27FC236}">
                <a16:creationId xmlns:a16="http://schemas.microsoft.com/office/drawing/2014/main" id="{D5F69DC1-EC65-4E77-A0B7-B49EC28BBB4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477000" y="4419600"/>
            <a:ext cx="16764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+mj-lt"/>
                <a:cs typeface="Arial" charset="0"/>
              </a:rPr>
              <a:t>S</a:t>
            </a:r>
            <a:r>
              <a:rPr lang="en-US" sz="2400" b="1" baseline="-25000" dirty="0">
                <a:latin typeface="+mj-lt"/>
                <a:cs typeface="Arial" charset="0"/>
              </a:rPr>
              <a:t>1</a:t>
            </a:r>
            <a:r>
              <a:rPr lang="en-US" sz="2400" b="1" baseline="30000" dirty="0">
                <a:latin typeface="+mj-lt"/>
                <a:cs typeface="Arial" charset="0"/>
              </a:rPr>
              <a:t>’</a:t>
            </a:r>
            <a:r>
              <a:rPr lang="en-US" sz="2400" b="1" i="1" dirty="0">
                <a:latin typeface="+mj-lt"/>
                <a:cs typeface="Arial" charset="0"/>
              </a:rPr>
              <a:t> = </a:t>
            </a:r>
            <a:r>
              <a:rPr lang="en-US" sz="2400" b="1" i="1" dirty="0">
                <a:cs typeface="Arial" charset="0"/>
              </a:rPr>
              <a:t>S</a:t>
            </a:r>
            <a:r>
              <a:rPr lang="en-US" sz="2400" b="1" baseline="-25000" dirty="0">
                <a:cs typeface="Arial" charset="0"/>
              </a:rPr>
              <a:t>1</a:t>
            </a:r>
            <a:r>
              <a:rPr lang="en-US" sz="2400" b="1" i="1" dirty="0">
                <a:latin typeface="+mj-lt"/>
                <a:cs typeface="Arial" charset="0"/>
              </a:rPr>
              <a:t>S</a:t>
            </a:r>
            <a:r>
              <a:rPr lang="en-US" sz="2400" b="1" baseline="-25000" dirty="0">
                <a:latin typeface="+mj-lt"/>
                <a:cs typeface="Arial" charset="0"/>
              </a:rPr>
              <a:t>0</a:t>
            </a:r>
            <a:r>
              <a:rPr lang="en-US" sz="2400" b="1" i="1" dirty="0">
                <a:latin typeface="+mj-lt"/>
                <a:cs typeface="Arial" charset="0"/>
              </a:rPr>
              <a:t>A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+mj-lt"/>
                <a:cs typeface="Arial" charset="0"/>
              </a:rPr>
              <a:t>S</a:t>
            </a:r>
            <a:r>
              <a:rPr lang="en-US" sz="2400" b="1" baseline="-25000" dirty="0">
                <a:latin typeface="+mj-lt"/>
                <a:cs typeface="Arial" charset="0"/>
              </a:rPr>
              <a:t>0</a:t>
            </a:r>
            <a:r>
              <a:rPr lang="en-US" sz="2400" b="1" baseline="30000" dirty="0">
                <a:latin typeface="+mj-lt"/>
                <a:cs typeface="Arial" charset="0"/>
              </a:rPr>
              <a:t>’</a:t>
            </a:r>
            <a:r>
              <a:rPr lang="en-US" sz="2400" b="1" i="1" dirty="0">
                <a:latin typeface="+mj-lt"/>
                <a:cs typeface="Arial" charset="0"/>
              </a:rPr>
              <a:t> = A</a:t>
            </a:r>
            <a:endParaRPr lang="en-US" sz="2400" b="1" i="1" baseline="-25000" dirty="0">
              <a:latin typeface="+mj-lt"/>
              <a:cs typeface="Arial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53DAF5-109D-41FC-8CEC-6844A74649EE}"/>
              </a:ext>
            </a:extLst>
          </p:cNvPr>
          <p:cNvCxnSpPr/>
          <p:nvPr/>
        </p:nvCxnSpPr>
        <p:spPr>
          <a:xfrm>
            <a:off x="7162800" y="49530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2CCCDACB-E38C-4179-8678-A21323852C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765733"/>
              </p:ext>
            </p:extLst>
          </p:nvPr>
        </p:nvGraphicFramePr>
        <p:xfrm>
          <a:off x="1295400" y="4267200"/>
          <a:ext cx="3873062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339280" imgH="1289160" progId="Visio.Drawing.6">
                  <p:embed/>
                </p:oleObj>
              </mc:Choice>
              <mc:Fallback>
                <p:oleObj name="VISIO" r:id="rId7" imgW="2339280" imgH="1289160" progId="Visio.Drawing.6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C151BE6-BBA8-4A2C-9D1E-612A87432C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95400" y="4267200"/>
                        <a:ext cx="3873062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042DE98-7EB2-472C-8EBD-4F81754FD9FA}"/>
              </a:ext>
            </a:extLst>
          </p:cNvPr>
          <p:cNvSpPr/>
          <p:nvPr/>
        </p:nvSpPr>
        <p:spPr>
          <a:xfrm>
            <a:off x="609600" y="3962400"/>
            <a:ext cx="5181600" cy="6842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Group 4">
            <a:extLst>
              <a:ext uri="{FF2B5EF4-FFF2-40B4-BE49-F238E27FC236}">
                <a16:creationId xmlns:a16="http://schemas.microsoft.com/office/drawing/2014/main" id="{5D93BD46-0871-43C4-BAFD-0DAC9675C926}"/>
              </a:ext>
            </a:extLst>
          </p:cNvPr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103739611"/>
              </p:ext>
            </p:extLst>
          </p:nvPr>
        </p:nvGraphicFramePr>
        <p:xfrm>
          <a:off x="838200" y="990600"/>
          <a:ext cx="4572000" cy="3656013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Current State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Inputs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Next State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S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S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A</a:t>
                      </a:r>
                      <a:endParaRPr kumimoji="0" lang="en-US" sz="20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S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'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S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'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b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D91561AD-9F53-4462-B2BD-B74390ACC3EF}"/>
              </a:ext>
            </a:extLst>
          </p:cNvPr>
          <p:cNvSpPr/>
          <p:nvPr/>
        </p:nvSpPr>
        <p:spPr>
          <a:xfrm>
            <a:off x="4038600" y="2285999"/>
            <a:ext cx="422031" cy="267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614DCB-3699-46E2-BBF2-DF4A47F38BE7}"/>
              </a:ext>
            </a:extLst>
          </p:cNvPr>
          <p:cNvSpPr/>
          <p:nvPr/>
        </p:nvSpPr>
        <p:spPr>
          <a:xfrm>
            <a:off x="4876800" y="2266668"/>
            <a:ext cx="422031" cy="267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24C684-BB1A-421C-B4EF-3C7BF4CC0A78}"/>
              </a:ext>
            </a:extLst>
          </p:cNvPr>
          <p:cNvSpPr/>
          <p:nvPr/>
        </p:nvSpPr>
        <p:spPr>
          <a:xfrm>
            <a:off x="4114800" y="2628337"/>
            <a:ext cx="422031" cy="267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F2600E-0A53-421A-8CA0-B2672B274FA5}"/>
              </a:ext>
            </a:extLst>
          </p:cNvPr>
          <p:cNvSpPr/>
          <p:nvPr/>
        </p:nvSpPr>
        <p:spPr>
          <a:xfrm>
            <a:off x="4953000" y="2609006"/>
            <a:ext cx="422031" cy="267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CC06A0-4B31-4F78-B742-66CB676F4CF9}"/>
              </a:ext>
            </a:extLst>
          </p:cNvPr>
          <p:cNvSpPr/>
          <p:nvPr/>
        </p:nvSpPr>
        <p:spPr>
          <a:xfrm>
            <a:off x="3997569" y="3048000"/>
            <a:ext cx="422031" cy="267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5478F6-7E16-47A2-950F-C78A3C5AD1D4}"/>
              </a:ext>
            </a:extLst>
          </p:cNvPr>
          <p:cNvSpPr/>
          <p:nvPr/>
        </p:nvSpPr>
        <p:spPr>
          <a:xfrm>
            <a:off x="4835769" y="3048000"/>
            <a:ext cx="422031" cy="267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9D52CB-FD86-42EF-BF29-5A1FDD8ACF39}"/>
              </a:ext>
            </a:extLst>
          </p:cNvPr>
          <p:cNvSpPr/>
          <p:nvPr/>
        </p:nvSpPr>
        <p:spPr>
          <a:xfrm>
            <a:off x="4073769" y="3429000"/>
            <a:ext cx="422031" cy="267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811CF5-09DA-4E8A-AC3F-3335D4C071D8}"/>
              </a:ext>
            </a:extLst>
          </p:cNvPr>
          <p:cNvSpPr/>
          <p:nvPr/>
        </p:nvSpPr>
        <p:spPr>
          <a:xfrm>
            <a:off x="4911969" y="3447206"/>
            <a:ext cx="422031" cy="267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34EBC2-8949-45D9-A8D7-11C0E254D991}"/>
              </a:ext>
            </a:extLst>
          </p:cNvPr>
          <p:cNvSpPr/>
          <p:nvPr/>
        </p:nvSpPr>
        <p:spPr>
          <a:xfrm>
            <a:off x="3997569" y="3885074"/>
            <a:ext cx="422031" cy="267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3DB6AD-B493-4734-B42E-8EA02108DA93}"/>
              </a:ext>
            </a:extLst>
          </p:cNvPr>
          <p:cNvSpPr/>
          <p:nvPr/>
        </p:nvSpPr>
        <p:spPr>
          <a:xfrm>
            <a:off x="4835769" y="3885074"/>
            <a:ext cx="422031" cy="267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EC4C31-3E6B-4B85-8E92-0B10CA68D3DB}"/>
              </a:ext>
            </a:extLst>
          </p:cNvPr>
          <p:cNvSpPr/>
          <p:nvPr/>
        </p:nvSpPr>
        <p:spPr>
          <a:xfrm>
            <a:off x="4073769" y="4266074"/>
            <a:ext cx="422031" cy="267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55E6F4-30C4-4A72-998F-D78D147FA224}"/>
              </a:ext>
            </a:extLst>
          </p:cNvPr>
          <p:cNvSpPr/>
          <p:nvPr/>
        </p:nvSpPr>
        <p:spPr>
          <a:xfrm>
            <a:off x="4911969" y="4284280"/>
            <a:ext cx="422031" cy="267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8" name="Slide Number Placeholder 1">
            <a:extLst>
              <a:ext uri="{FF2B5EF4-FFF2-40B4-BE49-F238E27FC236}">
                <a16:creationId xmlns:a16="http://schemas.microsoft.com/office/drawing/2014/main" id="{6B5C9225-3B34-44D8-922D-E7AAC62A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53</a:t>
            </a:fld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27CF0C0-7BF5-4739-A3CA-93C495FD4C69}"/>
              </a:ext>
            </a:extLst>
          </p:cNvPr>
          <p:cNvCxnSpPr/>
          <p:nvPr/>
        </p:nvCxnSpPr>
        <p:spPr>
          <a:xfrm>
            <a:off x="7162800" y="4507992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881347F-4197-4ED3-BC01-72325822D31E}"/>
              </a:ext>
            </a:extLst>
          </p:cNvPr>
          <p:cNvSpPr/>
          <p:nvPr/>
        </p:nvSpPr>
        <p:spPr>
          <a:xfrm>
            <a:off x="6172200" y="4325621"/>
            <a:ext cx="2016369" cy="12369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7508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9E6919-2D69-49FA-96A2-ABD82EB7C443}"/>
              </a:ext>
            </a:extLst>
          </p:cNvPr>
          <p:cNvSpPr/>
          <p:nvPr/>
        </p:nvSpPr>
        <p:spPr>
          <a:xfrm>
            <a:off x="2573872" y="3676650"/>
            <a:ext cx="1524000" cy="800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Moore FSM Output Table</a:t>
            </a:r>
          </a:p>
        </p:txBody>
      </p:sp>
      <p:graphicFrame>
        <p:nvGraphicFramePr>
          <p:cNvPr id="11" name="Group 107">
            <a:extLst>
              <a:ext uri="{FF2B5EF4-FFF2-40B4-BE49-F238E27FC236}">
                <a16:creationId xmlns:a16="http://schemas.microsoft.com/office/drawing/2014/main" id="{93951C55-BEF3-4ED7-AF86-7F956477EBD8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73356917"/>
              </p:ext>
            </p:extLst>
          </p:nvPr>
        </p:nvGraphicFramePr>
        <p:xfrm>
          <a:off x="5943600" y="1284287"/>
          <a:ext cx="2514600" cy="2297113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State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Encoding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S2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2CCCDACB-E38C-4179-8678-A21323852C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267200"/>
          <a:ext cx="3873062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339280" imgH="1289160" progId="Visio.Drawing.6">
                  <p:embed/>
                </p:oleObj>
              </mc:Choice>
              <mc:Fallback>
                <p:oleObj name="VISIO" r:id="rId7" imgW="2339280" imgH="1289160" progId="Visio.Drawing.6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2CCCDACB-E38C-4179-8678-A21323852C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95400" y="4267200"/>
                        <a:ext cx="3873062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042DE98-7EB2-472C-8EBD-4F81754FD9FA}"/>
              </a:ext>
            </a:extLst>
          </p:cNvPr>
          <p:cNvSpPr/>
          <p:nvPr/>
        </p:nvSpPr>
        <p:spPr>
          <a:xfrm>
            <a:off x="609600" y="3962400"/>
            <a:ext cx="5181600" cy="6842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C482E282-5849-4181-B0FF-29BE37B9A6BD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667000" y="3733800"/>
            <a:ext cx="1676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+mj-lt"/>
                <a:cs typeface="Arial" charset="0"/>
              </a:rPr>
              <a:t>Y = S</a:t>
            </a:r>
            <a:r>
              <a:rPr lang="en-US" sz="2400" b="1" baseline="-25000" dirty="0">
                <a:latin typeface="+mj-lt"/>
                <a:cs typeface="Arial" charset="0"/>
              </a:rPr>
              <a:t>1</a:t>
            </a:r>
            <a:r>
              <a:rPr lang="en-US" sz="2400" b="1" i="1" dirty="0">
                <a:latin typeface="+mj-lt"/>
                <a:cs typeface="Arial" charset="0"/>
              </a:rPr>
              <a:t> S</a:t>
            </a:r>
            <a:r>
              <a:rPr lang="en-US" sz="2400" b="1" baseline="-25000" dirty="0">
                <a:latin typeface="+mj-lt"/>
                <a:cs typeface="Arial" charset="0"/>
              </a:rPr>
              <a:t>0</a:t>
            </a:r>
            <a:endParaRPr lang="en-US" sz="2400" b="1" i="1" baseline="-25000" dirty="0">
              <a:latin typeface="+mj-lt"/>
              <a:cs typeface="Arial" charset="0"/>
            </a:endParaRPr>
          </a:p>
        </p:txBody>
      </p:sp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857E1C40-633B-4A1D-8828-BA508910E31B}"/>
              </a:ext>
            </a:extLst>
          </p:cNvPr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511201393"/>
              </p:ext>
            </p:extLst>
          </p:nvPr>
        </p:nvGraphicFramePr>
        <p:xfrm>
          <a:off x="1524001" y="1289843"/>
          <a:ext cx="3352800" cy="22860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3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Current State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Output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S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S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Y</a:t>
                      </a:r>
                      <a:endParaRPr kumimoji="0" lang="en-US" sz="24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E94D6E54-AA19-4D3A-BC5D-4E1DD00C07E9}"/>
              </a:ext>
            </a:extLst>
          </p:cNvPr>
          <p:cNvSpPr/>
          <p:nvPr/>
        </p:nvSpPr>
        <p:spPr>
          <a:xfrm>
            <a:off x="3848100" y="2262434"/>
            <a:ext cx="800100" cy="326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A03B60-BE7D-47CA-86DF-42E21B2DAC04}"/>
              </a:ext>
            </a:extLst>
          </p:cNvPr>
          <p:cNvSpPr/>
          <p:nvPr/>
        </p:nvSpPr>
        <p:spPr>
          <a:xfrm>
            <a:off x="3853962" y="2682326"/>
            <a:ext cx="800100" cy="382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EDD59F-C121-40A1-9A8B-8838F1D85805}"/>
              </a:ext>
            </a:extLst>
          </p:cNvPr>
          <p:cNvSpPr/>
          <p:nvPr/>
        </p:nvSpPr>
        <p:spPr>
          <a:xfrm>
            <a:off x="3848100" y="3157934"/>
            <a:ext cx="800100" cy="382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87B39A7-7B25-43D1-9458-3FAA432D151E}"/>
              </a:ext>
            </a:extLst>
          </p:cNvPr>
          <p:cNvCxnSpPr/>
          <p:nvPr/>
        </p:nvCxnSpPr>
        <p:spPr>
          <a:xfrm>
            <a:off x="3541836" y="3814396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7C3DF88-5FE8-46FA-8C99-DAB767C403A0}"/>
              </a:ext>
            </a:extLst>
          </p:cNvPr>
          <p:cNvSpPr/>
          <p:nvPr/>
        </p:nvSpPr>
        <p:spPr>
          <a:xfrm>
            <a:off x="2518996" y="3618644"/>
            <a:ext cx="1524000" cy="800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44">
            <a:extLst>
              <a:ext uri="{FF2B5EF4-FFF2-40B4-BE49-F238E27FC236}">
                <a16:creationId xmlns:a16="http://schemas.microsoft.com/office/drawing/2014/main" id="{F14583C9-30A7-42D6-9278-857E6F844E7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671396" y="3732944"/>
            <a:ext cx="1676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+mj-lt"/>
                <a:cs typeface="Arial" charset="0"/>
              </a:rPr>
              <a:t>Y = S</a:t>
            </a:r>
            <a:r>
              <a:rPr lang="en-US" sz="2400" b="1" baseline="-25000" dirty="0">
                <a:latin typeface="+mj-lt"/>
                <a:cs typeface="Arial" charset="0"/>
              </a:rPr>
              <a:t>1</a:t>
            </a:r>
            <a:endParaRPr lang="en-US" sz="2400" b="1" i="1" baseline="-25000" dirty="0">
              <a:latin typeface="+mj-lt"/>
              <a:cs typeface="Arial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39E1FA-FC95-4E35-9FB6-B5C2937DB977}"/>
              </a:ext>
            </a:extLst>
          </p:cNvPr>
          <p:cNvSpPr/>
          <p:nvPr/>
        </p:nvSpPr>
        <p:spPr>
          <a:xfrm>
            <a:off x="2270420" y="3762886"/>
            <a:ext cx="1768180" cy="6558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7" name="Slide Number Placeholder 1">
            <a:extLst>
              <a:ext uri="{FF2B5EF4-FFF2-40B4-BE49-F238E27FC236}">
                <a16:creationId xmlns:a16="http://schemas.microsoft.com/office/drawing/2014/main" id="{F028449D-32CB-41E0-810A-B8F9B4A0E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4042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  <p:bldP spid="32" grpId="0" animBg="1"/>
      <p:bldP spid="9" grpId="0" animBg="1"/>
      <p:bldP spid="6" grpId="0"/>
      <p:bldP spid="3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99536"/>
            <a:ext cx="8534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chemeClr val="bg1"/>
                </a:solidFill>
                <a:latin typeface="+mj-lt"/>
              </a:rPr>
              <a:t>Mealy State Transition &amp; Output Table</a:t>
            </a:r>
          </a:p>
        </p:txBody>
      </p:sp>
      <p:sp>
        <p:nvSpPr>
          <p:cNvPr id="28" name="Slide Number Placeholder 1">
            <a:extLst>
              <a:ext uri="{FF2B5EF4-FFF2-40B4-BE49-F238E27FC236}">
                <a16:creationId xmlns:a16="http://schemas.microsoft.com/office/drawing/2014/main" id="{1D0F8DFB-CCB5-4DC2-8E91-9DCB8E75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55</a:t>
            </a:fld>
            <a:endParaRPr lang="en-US" dirty="0"/>
          </a:p>
        </p:txBody>
      </p:sp>
      <p:graphicFrame>
        <p:nvGraphicFramePr>
          <p:cNvPr id="30" name="Group 132">
            <a:extLst>
              <a:ext uri="{FF2B5EF4-FFF2-40B4-BE49-F238E27FC236}">
                <a16:creationId xmlns:a16="http://schemas.microsoft.com/office/drawing/2014/main" id="{AD1CB69A-C8F5-4BD0-8112-BF72AC966DED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72365574"/>
              </p:ext>
            </p:extLst>
          </p:nvPr>
        </p:nvGraphicFramePr>
        <p:xfrm>
          <a:off x="5917223" y="1800095"/>
          <a:ext cx="2514600" cy="1735138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State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Encoding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Rectangle 44">
            <a:extLst>
              <a:ext uri="{FF2B5EF4-FFF2-40B4-BE49-F238E27FC236}">
                <a16:creationId xmlns:a16="http://schemas.microsoft.com/office/drawing/2014/main" id="{8828D924-2FFB-4508-B839-F875B216540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53200" y="3962400"/>
            <a:ext cx="1676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+mj-lt"/>
                <a:cs typeface="Arial" charset="0"/>
              </a:rPr>
              <a:t>S</a:t>
            </a:r>
            <a:r>
              <a:rPr lang="en-US" sz="2400" b="1" baseline="-25000" dirty="0">
                <a:latin typeface="+mj-lt"/>
                <a:cs typeface="Arial" charset="0"/>
              </a:rPr>
              <a:t>0</a:t>
            </a:r>
            <a:r>
              <a:rPr lang="en-US" sz="2400" b="1" baseline="30000" dirty="0">
                <a:latin typeface="+mj-lt"/>
                <a:cs typeface="Arial" charset="0"/>
              </a:rPr>
              <a:t>’</a:t>
            </a:r>
            <a:r>
              <a:rPr lang="en-US" sz="2400" b="1" i="1" dirty="0">
                <a:latin typeface="+mj-lt"/>
                <a:cs typeface="Arial" charset="0"/>
              </a:rPr>
              <a:t> =  A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+mj-lt"/>
                <a:cs typeface="Arial" charset="0"/>
              </a:rPr>
              <a:t>Y = S</a:t>
            </a:r>
            <a:r>
              <a:rPr lang="en-US" sz="2400" b="1" baseline="-25000" dirty="0">
                <a:latin typeface="+mj-lt"/>
                <a:cs typeface="Arial" charset="0"/>
              </a:rPr>
              <a:t>0 </a:t>
            </a:r>
            <a:r>
              <a:rPr lang="en-US" sz="2400" b="1" i="1" dirty="0">
                <a:latin typeface="+mj-lt"/>
                <a:cs typeface="Arial" charset="0"/>
              </a:rPr>
              <a:t>A</a:t>
            </a:r>
            <a:endParaRPr lang="en-US" sz="2400" b="1" i="1" baseline="-25000" dirty="0">
              <a:latin typeface="+mj-lt"/>
              <a:cs typeface="Arial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9370A2F-CB54-4537-9140-62BEBC41E816}"/>
              </a:ext>
            </a:extLst>
          </p:cNvPr>
          <p:cNvCxnSpPr/>
          <p:nvPr/>
        </p:nvCxnSpPr>
        <p:spPr>
          <a:xfrm>
            <a:off x="7315200" y="40386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8">
            <a:extLst>
              <a:ext uri="{FF2B5EF4-FFF2-40B4-BE49-F238E27FC236}">
                <a16:creationId xmlns:a16="http://schemas.microsoft.com/office/drawing/2014/main" id="{4A6BD16F-7500-4079-80C6-84D659C6B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254" y="4118903"/>
            <a:ext cx="2467381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6AB3E7-DDE4-4182-83D1-8DBE2939ACDB}"/>
              </a:ext>
            </a:extLst>
          </p:cNvPr>
          <p:cNvSpPr/>
          <p:nvPr/>
        </p:nvSpPr>
        <p:spPr>
          <a:xfrm>
            <a:off x="1828800" y="3962400"/>
            <a:ext cx="2971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Group 263">
            <a:extLst>
              <a:ext uri="{FF2B5EF4-FFF2-40B4-BE49-F238E27FC236}">
                <a16:creationId xmlns:a16="http://schemas.microsoft.com/office/drawing/2014/main" id="{A20B66C0-2684-4CCC-ADA8-720318A847F9}"/>
              </a:ext>
            </a:extLst>
          </p:cNvPr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830836935"/>
              </p:ext>
            </p:extLst>
          </p:nvPr>
        </p:nvGraphicFramePr>
        <p:xfrm>
          <a:off x="1143000" y="1524000"/>
          <a:ext cx="4343399" cy="262128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Current State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Input</a:t>
                      </a:r>
                      <a:endParaRPr kumimoji="0" lang="en-US" sz="20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Next State</a:t>
                      </a:r>
                      <a:endParaRPr kumimoji="0" 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Output</a:t>
                      </a:r>
                      <a:endParaRPr kumimoji="0" 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S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A</a:t>
                      </a:r>
                      <a:endParaRPr kumimoji="0" lang="en-US" sz="20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S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'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Y</a:t>
                      </a:r>
                      <a:endParaRPr kumimoji="0" 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4123E8B9-510A-4AB6-A7BF-8E09DF06DE01}"/>
              </a:ext>
            </a:extLst>
          </p:cNvPr>
          <p:cNvSpPr/>
          <p:nvPr/>
        </p:nvSpPr>
        <p:spPr>
          <a:xfrm>
            <a:off x="3698631" y="2686331"/>
            <a:ext cx="422031" cy="267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161551E-8E1A-41BB-8809-72AC4FFD7B7E}"/>
              </a:ext>
            </a:extLst>
          </p:cNvPr>
          <p:cNvSpPr/>
          <p:nvPr/>
        </p:nvSpPr>
        <p:spPr>
          <a:xfrm>
            <a:off x="3733800" y="3028669"/>
            <a:ext cx="422031" cy="267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B073CA-5EDD-47A8-9A91-CB7244C91FEB}"/>
              </a:ext>
            </a:extLst>
          </p:cNvPr>
          <p:cNvSpPr/>
          <p:nvPr/>
        </p:nvSpPr>
        <p:spPr>
          <a:xfrm>
            <a:off x="3657600" y="3448332"/>
            <a:ext cx="422031" cy="267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C07739F-97F1-4549-8633-9F4CFBD441A1}"/>
              </a:ext>
            </a:extLst>
          </p:cNvPr>
          <p:cNvSpPr/>
          <p:nvPr/>
        </p:nvSpPr>
        <p:spPr>
          <a:xfrm>
            <a:off x="3733800" y="3829332"/>
            <a:ext cx="422031" cy="267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AF8B3FD-C3F2-4A3C-8997-E8BD8440A15B}"/>
              </a:ext>
            </a:extLst>
          </p:cNvPr>
          <p:cNvSpPr/>
          <p:nvPr/>
        </p:nvSpPr>
        <p:spPr>
          <a:xfrm>
            <a:off x="4695825" y="2661136"/>
            <a:ext cx="422031" cy="267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87B2090-65C7-4741-AE4C-E96DD4F6DF7E}"/>
              </a:ext>
            </a:extLst>
          </p:cNvPr>
          <p:cNvSpPr/>
          <p:nvPr/>
        </p:nvSpPr>
        <p:spPr>
          <a:xfrm>
            <a:off x="4730994" y="3048000"/>
            <a:ext cx="422031" cy="267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6BC182F-C8DB-45BD-824F-BD6C876DBAEB}"/>
              </a:ext>
            </a:extLst>
          </p:cNvPr>
          <p:cNvSpPr/>
          <p:nvPr/>
        </p:nvSpPr>
        <p:spPr>
          <a:xfrm>
            <a:off x="4654794" y="3423137"/>
            <a:ext cx="422031" cy="267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C9882A7-7642-4947-92C7-86747A1E4311}"/>
              </a:ext>
            </a:extLst>
          </p:cNvPr>
          <p:cNvSpPr/>
          <p:nvPr/>
        </p:nvSpPr>
        <p:spPr>
          <a:xfrm>
            <a:off x="4730994" y="3804137"/>
            <a:ext cx="422031" cy="267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195A09A-62F2-438A-9A43-983D4D5E5F90}"/>
              </a:ext>
            </a:extLst>
          </p:cNvPr>
          <p:cNvSpPr/>
          <p:nvPr/>
        </p:nvSpPr>
        <p:spPr>
          <a:xfrm>
            <a:off x="6629400" y="3961837"/>
            <a:ext cx="993531" cy="457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CE43510-AB2B-4581-97B4-368DF09D12C1}"/>
              </a:ext>
            </a:extLst>
          </p:cNvPr>
          <p:cNvSpPr/>
          <p:nvPr/>
        </p:nvSpPr>
        <p:spPr>
          <a:xfrm>
            <a:off x="6553200" y="4533618"/>
            <a:ext cx="1155700" cy="381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33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9" grpId="0" animBg="1"/>
      <p:bldP spid="41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Moore FSM Schematic</a:t>
            </a:r>
          </a:p>
        </p:txBody>
      </p:sp>
      <p:sp>
        <p:nvSpPr>
          <p:cNvPr id="28" name="Slide Number Placeholder 1">
            <a:extLst>
              <a:ext uri="{FF2B5EF4-FFF2-40B4-BE49-F238E27FC236}">
                <a16:creationId xmlns:a16="http://schemas.microsoft.com/office/drawing/2014/main" id="{1D0F8DFB-CCB5-4DC2-8E91-9DCB8E75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D0801697-2D84-402D-9168-80A343C4306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4865" y="990600"/>
            <a:ext cx="2895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Next State Equations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+mj-lt"/>
                <a:cs typeface="Arial" charset="0"/>
              </a:rPr>
              <a:t>S</a:t>
            </a:r>
            <a:r>
              <a:rPr lang="en-US" sz="2400" b="1" baseline="-25000" dirty="0">
                <a:latin typeface="+mj-lt"/>
                <a:cs typeface="Arial" charset="0"/>
              </a:rPr>
              <a:t>1</a:t>
            </a:r>
            <a:r>
              <a:rPr lang="en-US" sz="2400" b="1" baseline="30000" dirty="0">
                <a:latin typeface="+mj-lt"/>
                <a:cs typeface="Arial" charset="0"/>
              </a:rPr>
              <a:t>’</a:t>
            </a:r>
            <a:r>
              <a:rPr lang="en-US" sz="2400" b="1" i="1" dirty="0">
                <a:latin typeface="+mj-lt"/>
                <a:cs typeface="Arial" charset="0"/>
              </a:rPr>
              <a:t> = S</a:t>
            </a:r>
            <a:r>
              <a:rPr lang="en-US" sz="2400" b="1" baseline="-25000" dirty="0">
                <a:latin typeface="+mj-lt"/>
                <a:cs typeface="Arial" charset="0"/>
              </a:rPr>
              <a:t>0</a:t>
            </a:r>
            <a:r>
              <a:rPr lang="en-US" sz="2400" b="1" i="1" dirty="0">
                <a:latin typeface="+mj-lt"/>
                <a:cs typeface="Arial" charset="0"/>
              </a:rPr>
              <a:t>A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+mj-lt"/>
                <a:cs typeface="Arial" charset="0"/>
              </a:rPr>
              <a:t>S</a:t>
            </a:r>
            <a:r>
              <a:rPr lang="en-US" sz="2400" b="1" baseline="-25000" dirty="0">
                <a:latin typeface="+mj-lt"/>
                <a:cs typeface="Arial" charset="0"/>
              </a:rPr>
              <a:t>0</a:t>
            </a:r>
            <a:r>
              <a:rPr lang="en-US" sz="2400" b="1" baseline="30000" dirty="0">
                <a:latin typeface="+mj-lt"/>
                <a:cs typeface="Arial" charset="0"/>
              </a:rPr>
              <a:t>’</a:t>
            </a:r>
            <a:r>
              <a:rPr lang="en-US" sz="2400" b="1" i="1" dirty="0">
                <a:latin typeface="+mj-lt"/>
                <a:cs typeface="Arial" charset="0"/>
              </a:rPr>
              <a:t> = A</a:t>
            </a:r>
            <a:endParaRPr lang="en-US" sz="2400" b="1" i="1" baseline="-25000" dirty="0">
              <a:latin typeface="+mj-lt"/>
              <a:cs typeface="Arial" charset="0"/>
            </a:endParaRPr>
          </a:p>
        </p:txBody>
      </p:sp>
      <p:sp>
        <p:nvSpPr>
          <p:cNvPr id="35" name="Rectangle 44">
            <a:extLst>
              <a:ext uri="{FF2B5EF4-FFF2-40B4-BE49-F238E27FC236}">
                <a16:creationId xmlns:a16="http://schemas.microsoft.com/office/drawing/2014/main" id="{E2F73710-28F7-4E9B-97BC-E5F03C99CEB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4350" y="2590800"/>
            <a:ext cx="29908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rgbClr val="0070C0"/>
                </a:solidFill>
                <a:cs typeface="Arial" charset="0"/>
              </a:rPr>
              <a:t>Output Equation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+mj-lt"/>
                <a:cs typeface="Arial" charset="0"/>
              </a:rPr>
              <a:t>Y = S</a:t>
            </a:r>
            <a:r>
              <a:rPr lang="en-US" sz="2400" b="1" baseline="-25000" dirty="0">
                <a:latin typeface="+mj-lt"/>
                <a:cs typeface="Arial" charset="0"/>
              </a:rPr>
              <a:t>1</a:t>
            </a:r>
            <a:endParaRPr lang="en-US" sz="2400" b="1" i="1" baseline="-25000" dirty="0">
              <a:latin typeface="+mj-lt"/>
              <a:cs typeface="Arial" charset="0"/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F4C79411-AB6C-4EC3-B0DE-AF4E2E13D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092" y="1447800"/>
            <a:ext cx="474095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7DCAEC99-D92E-4B02-9BB3-030DB07AC4C5}"/>
              </a:ext>
            </a:extLst>
          </p:cNvPr>
          <p:cNvSpPr/>
          <p:nvPr/>
        </p:nvSpPr>
        <p:spPr>
          <a:xfrm>
            <a:off x="3449514" y="1447800"/>
            <a:ext cx="5084885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B3A60E-2A38-4A1A-8C09-C17762D49731}"/>
              </a:ext>
            </a:extLst>
          </p:cNvPr>
          <p:cNvCxnSpPr/>
          <p:nvPr/>
        </p:nvCxnSpPr>
        <p:spPr>
          <a:xfrm>
            <a:off x="1219200" y="19812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6743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8434BDBE-57DA-4A57-A53B-099783340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720197"/>
            <a:ext cx="4611564" cy="3112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Mealy FSM Schematic</a:t>
            </a:r>
          </a:p>
        </p:txBody>
      </p:sp>
      <p:sp>
        <p:nvSpPr>
          <p:cNvPr id="28" name="Slide Number Placeholder 1">
            <a:extLst>
              <a:ext uri="{FF2B5EF4-FFF2-40B4-BE49-F238E27FC236}">
                <a16:creationId xmlns:a16="http://schemas.microsoft.com/office/drawing/2014/main" id="{1D0F8DFB-CCB5-4DC2-8E91-9DCB8E75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D0801697-2D84-402D-9168-80A343C4306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4865" y="990600"/>
            <a:ext cx="2895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Next State Equation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+mj-lt"/>
                <a:cs typeface="Arial" charset="0"/>
              </a:rPr>
              <a:t>S</a:t>
            </a:r>
            <a:r>
              <a:rPr lang="en-US" sz="2400" b="1" baseline="-25000" dirty="0">
                <a:latin typeface="+mj-lt"/>
                <a:cs typeface="Arial" charset="0"/>
              </a:rPr>
              <a:t>0</a:t>
            </a:r>
            <a:r>
              <a:rPr lang="en-US" sz="2400" b="1" baseline="30000" dirty="0">
                <a:latin typeface="+mj-lt"/>
                <a:cs typeface="Arial" charset="0"/>
              </a:rPr>
              <a:t>’</a:t>
            </a:r>
            <a:r>
              <a:rPr lang="en-US" sz="2400" b="1" i="1" dirty="0">
                <a:latin typeface="+mj-lt"/>
                <a:cs typeface="Arial" charset="0"/>
              </a:rPr>
              <a:t> = A</a:t>
            </a:r>
          </a:p>
        </p:txBody>
      </p:sp>
      <p:sp>
        <p:nvSpPr>
          <p:cNvPr id="35" name="Rectangle 44">
            <a:extLst>
              <a:ext uri="{FF2B5EF4-FFF2-40B4-BE49-F238E27FC236}">
                <a16:creationId xmlns:a16="http://schemas.microsoft.com/office/drawing/2014/main" id="{E2F73710-28F7-4E9B-97BC-E5F03C99CEB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4350" y="2590800"/>
            <a:ext cx="29908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rgbClr val="0070C0"/>
                </a:solidFill>
                <a:cs typeface="Arial" charset="0"/>
              </a:rPr>
              <a:t>Output Equation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+mj-lt"/>
                <a:cs typeface="Arial" charset="0"/>
              </a:rPr>
              <a:t>Y   = S</a:t>
            </a:r>
            <a:r>
              <a:rPr lang="en-US" sz="2400" b="1" baseline="-25000" dirty="0">
                <a:latin typeface="+mj-lt"/>
                <a:cs typeface="Arial" charset="0"/>
              </a:rPr>
              <a:t>0</a:t>
            </a:r>
            <a:r>
              <a:rPr lang="en-US" sz="2400" b="1" i="1" dirty="0">
                <a:latin typeface="+mj-lt"/>
                <a:cs typeface="Arial" charset="0"/>
              </a:rPr>
              <a:t>A</a:t>
            </a:r>
            <a:endParaRPr lang="en-US" sz="2400" b="1" i="1" baseline="-25000" dirty="0">
              <a:latin typeface="+mj-lt"/>
              <a:cs typeface="Arial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B3A60E-2A38-4A1A-8C09-C17762D49731}"/>
              </a:ext>
            </a:extLst>
          </p:cNvPr>
          <p:cNvCxnSpPr/>
          <p:nvPr/>
        </p:nvCxnSpPr>
        <p:spPr>
          <a:xfrm>
            <a:off x="1219200" y="1524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BA583B0-1E78-4EEF-B3F1-E3F764A6FEF1}"/>
              </a:ext>
            </a:extLst>
          </p:cNvPr>
          <p:cNvSpPr/>
          <p:nvPr/>
        </p:nvSpPr>
        <p:spPr>
          <a:xfrm>
            <a:off x="3449514" y="1447800"/>
            <a:ext cx="5084885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7982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1">
            <a:extLst>
              <a:ext uri="{FF2B5EF4-FFF2-40B4-BE49-F238E27FC236}">
                <a16:creationId xmlns:a16="http://schemas.microsoft.com/office/drawing/2014/main" id="{1D0F8DFB-CCB5-4DC2-8E91-9DCB8E75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58</a:t>
            </a:fld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81F5E6E-1FD2-4DAF-BFB3-CA31CB5F81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056509"/>
              </p:ext>
            </p:extLst>
          </p:nvPr>
        </p:nvGraphicFramePr>
        <p:xfrm>
          <a:off x="228600" y="914400"/>
          <a:ext cx="8557429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859000" imgH="2348280" progId="Visio.Drawing.6">
                  <p:embed/>
                </p:oleObj>
              </mc:Choice>
              <mc:Fallback>
                <p:oleObj name="VISIO" r:id="rId3" imgW="5859000" imgH="2348280" progId="Visio.Drawing.6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914400"/>
                        <a:ext cx="8557429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7E8C2A05-55FE-47CC-955B-CF632EFB345A}"/>
              </a:ext>
            </a:extLst>
          </p:cNvPr>
          <p:cNvSpPr txBox="1"/>
          <p:nvPr/>
        </p:nvSpPr>
        <p:spPr>
          <a:xfrm>
            <a:off x="5025015" y="4724400"/>
            <a:ext cx="3714750" cy="125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800" b="1" dirty="0">
                <a:solidFill>
                  <a:srgbClr val="0070C0"/>
                </a:solidFill>
                <a:cs typeface="Arial" charset="0"/>
              </a:rPr>
              <a:t>Mealy FSM: </a:t>
            </a:r>
            <a:r>
              <a:rPr lang="en-US" sz="1800" dirty="0">
                <a:cs typeface="Arial" charset="0"/>
              </a:rPr>
              <a:t>asserts Y </a:t>
            </a:r>
            <a:r>
              <a:rPr lang="en-US" sz="1800" b="1" dirty="0">
                <a:cs typeface="Arial" charset="0"/>
              </a:rPr>
              <a:t>immediately</a:t>
            </a:r>
            <a:r>
              <a:rPr lang="en-US" sz="1800" dirty="0">
                <a:cs typeface="Arial" charset="0"/>
              </a:rPr>
              <a:t> when input pattern 01 is detected</a:t>
            </a:r>
          </a:p>
          <a:p>
            <a:pPr>
              <a:spcBef>
                <a:spcPct val="20000"/>
              </a:spcBef>
            </a:pPr>
            <a:r>
              <a:rPr lang="en-US" b="1" dirty="0">
                <a:solidFill>
                  <a:srgbClr val="0070C0"/>
                </a:solidFill>
                <a:cs typeface="Arial" charset="0"/>
              </a:rPr>
              <a:t>Moore FSM: </a:t>
            </a:r>
            <a:r>
              <a:rPr lang="en-US" dirty="0">
                <a:cs typeface="Arial" charset="0"/>
              </a:rPr>
              <a:t>asserts Y one cycle </a:t>
            </a:r>
            <a:r>
              <a:rPr lang="en-US" b="1" dirty="0">
                <a:cs typeface="Arial" charset="0"/>
              </a:rPr>
              <a:t>after</a:t>
            </a:r>
            <a:r>
              <a:rPr lang="en-US" dirty="0">
                <a:cs typeface="Arial" charset="0"/>
              </a:rPr>
              <a:t> input pattern 01 is detected</a:t>
            </a:r>
            <a:endParaRPr lang="en-US" sz="1800" dirty="0">
              <a:cs typeface="Arial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CA9C26-071C-4F22-A777-856714A607AE}"/>
              </a:ext>
            </a:extLst>
          </p:cNvPr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Moore and Mealy Timing Diagram</a:t>
            </a:r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5DEFC4A8-3421-4609-B86B-91E03523E1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134431"/>
              </p:ext>
            </p:extLst>
          </p:nvPr>
        </p:nvGraphicFramePr>
        <p:xfrm>
          <a:off x="457200" y="4664640"/>
          <a:ext cx="2321660" cy="1278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339280" imgH="1289160" progId="Visio.Drawing.6">
                  <p:embed/>
                </p:oleObj>
              </mc:Choice>
              <mc:Fallback>
                <p:oleObj name="VISIO" r:id="rId5" imgW="2339280" imgH="1289160" progId="Visio.Drawing.6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2CCCDACB-E38C-4179-8678-A21323852C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" y="4664640"/>
                        <a:ext cx="2321660" cy="1278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Picture 8">
            <a:extLst>
              <a:ext uri="{FF2B5EF4-FFF2-40B4-BE49-F238E27FC236}">
                <a16:creationId xmlns:a16="http://schemas.microsoft.com/office/drawing/2014/main" id="{AF99FACE-BE52-4754-B2A3-17C75DCD7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657" y="4660392"/>
            <a:ext cx="1521143" cy="1268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1387720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3: Sequential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Factored FSMs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304988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744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State</a:t>
            </a:r>
            <a:r>
              <a:rPr lang="en-US" sz="3200" dirty="0">
                <a:latin typeface="+mj-lt"/>
                <a:cs typeface="Arial" charset="0"/>
              </a:rPr>
              <a:t>: everything about the prior inputs to the circuit necessary to predict its future behavior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Usually just 1 bit, the last value captured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State elements store state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 err="1">
                <a:latin typeface="+mj-lt"/>
                <a:cs typeface="Arial" charset="0"/>
              </a:rPr>
              <a:t>Bistable</a:t>
            </a:r>
            <a:r>
              <a:rPr lang="en-US" sz="2800" dirty="0">
                <a:latin typeface="+mj-lt"/>
                <a:cs typeface="Arial" charset="0"/>
              </a:rPr>
              <a:t> circuit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>
                <a:latin typeface="+mj-lt"/>
                <a:cs typeface="Arial" charset="0"/>
              </a:rPr>
              <a:t>SR Latch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>
                <a:latin typeface="+mj-lt"/>
                <a:cs typeface="Arial" charset="0"/>
              </a:rPr>
              <a:t>D Latch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>
                <a:latin typeface="+mj-lt"/>
                <a:cs typeface="Arial" charset="0"/>
              </a:rPr>
              <a:t>D Flip-flop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State Elements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12F221E1-CEC4-45E3-AF4D-C456F5753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05441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Factoring</a:t>
            </a:r>
            <a:r>
              <a:rPr lang="en-US" sz="3800" dirty="0">
                <a:solidFill>
                  <a:schemeClr val="bg1"/>
                </a:solidFill>
                <a:latin typeface="+mj-lt"/>
              </a:rPr>
              <a:t> FSMs</a:t>
            </a:r>
          </a:p>
        </p:txBody>
      </p:sp>
      <p:sp>
        <p:nvSpPr>
          <p:cNvPr id="28" name="Slide Number Placeholder 1">
            <a:extLst>
              <a:ext uri="{FF2B5EF4-FFF2-40B4-BE49-F238E27FC236}">
                <a16:creationId xmlns:a16="http://schemas.microsoft.com/office/drawing/2014/main" id="{1D0F8DFB-CCB5-4DC2-8E91-9DCB8E75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B10B71D-CC98-4AC1-922E-6D264FE948CC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0" y="10366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Break </a:t>
            </a:r>
            <a:r>
              <a:rPr lang="en-US" b="1" dirty="0"/>
              <a:t>complex FSMs </a:t>
            </a:r>
            <a:r>
              <a:rPr lang="en-US" dirty="0"/>
              <a:t>into </a:t>
            </a:r>
            <a:r>
              <a:rPr lang="en-US" b="1" dirty="0"/>
              <a:t>smaller interacting FSMs</a:t>
            </a:r>
          </a:p>
          <a:p>
            <a:r>
              <a:rPr lang="en-US" b="1" dirty="0">
                <a:solidFill>
                  <a:srgbClr val="0070C0"/>
                </a:solidFill>
              </a:rPr>
              <a:t>Example: </a:t>
            </a:r>
            <a:r>
              <a:rPr lang="en-US" dirty="0"/>
              <a:t>Modify traffic light controller to have Parade Mode.</a:t>
            </a:r>
          </a:p>
          <a:p>
            <a:pPr lvl="1"/>
            <a:r>
              <a:rPr lang="en-US" dirty="0"/>
              <a:t>Two more inputs: </a:t>
            </a:r>
            <a:r>
              <a:rPr lang="en-US" b="1" i="1" dirty="0"/>
              <a:t>P</a:t>
            </a:r>
            <a:r>
              <a:rPr lang="en-US" dirty="0"/>
              <a:t>, </a:t>
            </a:r>
            <a:r>
              <a:rPr lang="en-US" b="1" i="1" dirty="0"/>
              <a:t>R</a:t>
            </a:r>
          </a:p>
          <a:p>
            <a:pPr lvl="1"/>
            <a:r>
              <a:rPr lang="en-US" dirty="0"/>
              <a:t>When </a:t>
            </a:r>
            <a:r>
              <a:rPr lang="en-US" b="1" i="1" dirty="0"/>
              <a:t>P</a:t>
            </a:r>
            <a:r>
              <a:rPr lang="en-US" b="1" dirty="0"/>
              <a:t> = 1</a:t>
            </a:r>
            <a:r>
              <a:rPr lang="en-US" dirty="0"/>
              <a:t>, enter Parade Mode &amp; Bravado Blvd light stays green</a:t>
            </a:r>
          </a:p>
          <a:p>
            <a:pPr lvl="1"/>
            <a:r>
              <a:rPr lang="en-US" dirty="0"/>
              <a:t>When </a:t>
            </a:r>
            <a:r>
              <a:rPr lang="en-US" b="1" i="1" dirty="0"/>
              <a:t>R</a:t>
            </a:r>
            <a:r>
              <a:rPr lang="en-US" b="1" dirty="0"/>
              <a:t> = 1</a:t>
            </a:r>
            <a:r>
              <a:rPr lang="en-US" dirty="0"/>
              <a:t>, leave Parade Mode</a:t>
            </a:r>
          </a:p>
        </p:txBody>
      </p:sp>
    </p:spTree>
    <p:extLst>
      <p:ext uri="{BB962C8B-B14F-4D97-AF65-F5344CB8AC3E}">
        <p14:creationId xmlns:p14="http://schemas.microsoft.com/office/powerpoint/2010/main" val="4151257467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1">
            <a:extLst>
              <a:ext uri="{FF2B5EF4-FFF2-40B4-BE49-F238E27FC236}">
                <a16:creationId xmlns:a16="http://schemas.microsoft.com/office/drawing/2014/main" id="{1D0F8DFB-CCB5-4DC2-8E91-9DCB8E75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F012498-9318-4144-839A-FC0E4A77FE1B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1219200"/>
            <a:ext cx="76962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b="1">
                <a:solidFill>
                  <a:srgbClr val="0070C0"/>
                </a:solidFill>
              </a:rPr>
              <a:t>Unfactored FSM</a:t>
            </a:r>
          </a:p>
          <a:p>
            <a:pPr>
              <a:buFontTx/>
              <a:buNone/>
            </a:pPr>
            <a:endParaRPr lang="en-US" b="1">
              <a:solidFill>
                <a:srgbClr val="0070C0"/>
              </a:solidFill>
            </a:endParaRPr>
          </a:p>
          <a:p>
            <a:pPr>
              <a:buFontTx/>
              <a:buNone/>
            </a:pPr>
            <a:endParaRPr lang="en-US" b="1">
              <a:solidFill>
                <a:srgbClr val="0070C0"/>
              </a:solidFill>
            </a:endParaRPr>
          </a:p>
          <a:p>
            <a:pPr>
              <a:buFontTx/>
              <a:buNone/>
            </a:pPr>
            <a:r>
              <a:rPr lang="en-US" b="1">
                <a:solidFill>
                  <a:srgbClr val="0070C0"/>
                </a:solidFill>
              </a:rPr>
              <a:t>Factored FSM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BE91F8E0-FCBA-41BF-9E19-D004169CC52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09966113"/>
              </p:ext>
            </p:extLst>
          </p:nvPr>
        </p:nvGraphicFramePr>
        <p:xfrm>
          <a:off x="3886200" y="1066800"/>
          <a:ext cx="2676525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542960" imgH="732600" progId="Visio.Drawing.6">
                  <p:embed/>
                </p:oleObj>
              </mc:Choice>
              <mc:Fallback>
                <p:oleObj name="VISIO" r:id="rId6" imgW="1542960" imgH="732600" progId="Visio.Drawing.6">
                  <p:embed/>
                  <p:pic>
                    <p:nvPicPr>
                      <p:cNvPr id="10250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066800"/>
                        <a:ext cx="2676525" cy="1268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4D6670C-80D8-4DB0-AB53-BBCEB65D9BAE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322134067"/>
              </p:ext>
            </p:extLst>
          </p:nvPr>
        </p:nvGraphicFramePr>
        <p:xfrm>
          <a:off x="4114800" y="2590800"/>
          <a:ext cx="2338387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542960" imgH="2161440" progId="Visio.Drawing.6">
                  <p:embed/>
                </p:oleObj>
              </mc:Choice>
              <mc:Fallback>
                <p:oleObj name="VISIO" r:id="rId8" imgW="1542960" imgH="2161440" progId="Visio.Drawing.6">
                  <p:embed/>
                  <p:pic>
                    <p:nvPicPr>
                      <p:cNvPr id="10250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590800"/>
                        <a:ext cx="2338387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35748A2-2031-4FED-AF6A-C1F14B7B073D}"/>
              </a:ext>
            </a:extLst>
          </p:cNvPr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Parade</a:t>
            </a:r>
            <a:r>
              <a:rPr lang="en-US" sz="3800" dirty="0">
                <a:solidFill>
                  <a:schemeClr val="bg1"/>
                </a:solidFill>
                <a:latin typeface="+mj-lt"/>
              </a:rPr>
              <a:t> FSMs</a:t>
            </a:r>
          </a:p>
        </p:txBody>
      </p:sp>
    </p:spTree>
    <p:extLst>
      <p:ext uri="{BB962C8B-B14F-4D97-AF65-F5344CB8AC3E}">
        <p14:creationId xmlns:p14="http://schemas.microsoft.com/office/powerpoint/2010/main" val="1015511630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1">
            <a:extLst>
              <a:ext uri="{FF2B5EF4-FFF2-40B4-BE49-F238E27FC236}">
                <a16:creationId xmlns:a16="http://schemas.microsoft.com/office/drawing/2014/main" id="{1D0F8DFB-CCB5-4DC2-8E91-9DCB8E75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62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1765A1D-12E3-43BA-93E7-674D96D72B66}"/>
              </a:ext>
            </a:extLst>
          </p:cNvPr>
          <p:cNvGrpSpPr/>
          <p:nvPr/>
        </p:nvGrpSpPr>
        <p:grpSpPr>
          <a:xfrm>
            <a:off x="457200" y="990600"/>
            <a:ext cx="7696200" cy="4883347"/>
            <a:chOff x="457200" y="990600"/>
            <a:chExt cx="7696200" cy="4883347"/>
          </a:xfrm>
        </p:grpSpPr>
        <p:pic>
          <p:nvPicPr>
            <p:cNvPr id="10" name="Picture 26">
              <a:extLst>
                <a:ext uri="{FF2B5EF4-FFF2-40B4-BE49-F238E27FC236}">
                  <a16:creationId xmlns:a16="http://schemas.microsoft.com/office/drawing/2014/main" id="{7DFBA9B2-242F-4F9B-AA96-EAB2E5D7A8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990600"/>
              <a:ext cx="7239000" cy="4883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C646E96-F14F-4679-B24D-D468817CECF7}"/>
                </a:ext>
              </a:extLst>
            </p:cNvPr>
            <p:cNvSpPr/>
            <p:nvPr/>
          </p:nvSpPr>
          <p:spPr>
            <a:xfrm>
              <a:off x="457200" y="5105400"/>
              <a:ext cx="1371600" cy="7685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3D06725-6BDF-4E59-A2B0-04A2E1477CEA}"/>
              </a:ext>
            </a:extLst>
          </p:cNvPr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Unfactored FSM</a:t>
            </a:r>
            <a:endParaRPr lang="en-US" sz="3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9133308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Factored FSM</a:t>
            </a:r>
          </a:p>
        </p:txBody>
      </p:sp>
      <p:sp>
        <p:nvSpPr>
          <p:cNvPr id="28" name="Slide Number Placeholder 1">
            <a:extLst>
              <a:ext uri="{FF2B5EF4-FFF2-40B4-BE49-F238E27FC236}">
                <a16:creationId xmlns:a16="http://schemas.microsoft.com/office/drawing/2014/main" id="{1D0F8DFB-CCB5-4DC2-8E91-9DCB8E75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63</a:t>
            </a:fld>
            <a:endParaRPr 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C001E0C0-AC75-41B5-AE3C-B4DE24CD7A8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4283291"/>
              </p:ext>
            </p:extLst>
          </p:nvPr>
        </p:nvGraphicFramePr>
        <p:xfrm>
          <a:off x="402385" y="1143000"/>
          <a:ext cx="8360615" cy="433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286160" imgH="2221560" progId="Visio.Drawing.6">
                  <p:embed/>
                </p:oleObj>
              </mc:Choice>
              <mc:Fallback>
                <p:oleObj name="VISIO" r:id="rId4" imgW="4286160" imgH="2221560" progId="Visio.Drawing.6">
                  <p:embed/>
                  <p:pic>
                    <p:nvPicPr>
                      <p:cNvPr id="10301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385" y="1143000"/>
                        <a:ext cx="8360615" cy="4332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5598713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3: Sequential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Timing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04774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19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Flip-flop samples </a:t>
            </a:r>
            <a:r>
              <a:rPr lang="en-US" sz="3200" i="1" dirty="0">
                <a:latin typeface="+mj-lt"/>
                <a:cs typeface="Arial" charset="0"/>
              </a:rPr>
              <a:t>D</a:t>
            </a:r>
            <a:r>
              <a:rPr lang="en-US" sz="3200" dirty="0">
                <a:latin typeface="+mj-lt"/>
                <a:cs typeface="Arial" charset="0"/>
              </a:rPr>
              <a:t> at clock edge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D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 must be stable when sampled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Similar to a photograph, </a:t>
            </a:r>
            <a:r>
              <a:rPr lang="en-US" sz="3200" i="1" dirty="0">
                <a:latin typeface="+mj-lt"/>
                <a:cs typeface="Arial" charset="0"/>
              </a:rPr>
              <a:t>D</a:t>
            </a:r>
            <a:r>
              <a:rPr lang="en-US" sz="3200" dirty="0">
                <a:latin typeface="+mj-lt"/>
                <a:cs typeface="Arial" charset="0"/>
              </a:rPr>
              <a:t> must be stable around clock edge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Timing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A5A7E9C2-370D-4718-85B7-F0178B26D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0677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4708" name="Object 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6254136"/>
              </p:ext>
            </p:extLst>
          </p:nvPr>
        </p:nvGraphicFramePr>
        <p:xfrm>
          <a:off x="3313517" y="3143861"/>
          <a:ext cx="4916083" cy="302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968120" imgH="1209240" progId="Visio.Drawing.6">
                  <p:embed/>
                </p:oleObj>
              </mc:Choice>
              <mc:Fallback>
                <p:oleObj name="VISIO" r:id="rId5" imgW="1968120" imgH="1209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517" y="3143861"/>
                        <a:ext cx="4916083" cy="3021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470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Setup time: </a:t>
            </a:r>
            <a:r>
              <a:rPr lang="en-US" sz="2400" b="1" i="1" dirty="0" err="1">
                <a:latin typeface="+mj-lt"/>
                <a:cs typeface="Arial" charset="0"/>
              </a:rPr>
              <a:t>t</a:t>
            </a:r>
            <a:r>
              <a:rPr lang="en-US" sz="2400" b="1" baseline="-25000" dirty="0" err="1">
                <a:latin typeface="+mj-lt"/>
                <a:cs typeface="Arial" charset="0"/>
              </a:rPr>
              <a:t>setup</a:t>
            </a:r>
            <a:r>
              <a:rPr lang="en-US" sz="2400" b="1" dirty="0">
                <a:solidFill>
                  <a:schemeClr val="accent2"/>
                </a:solidFill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= time </a:t>
            </a:r>
            <a:r>
              <a:rPr lang="en-US" sz="2400" i="1" dirty="0">
                <a:latin typeface="+mj-lt"/>
                <a:cs typeface="Arial" charset="0"/>
              </a:rPr>
              <a:t>before</a:t>
            </a:r>
            <a:r>
              <a:rPr lang="en-US" sz="2400" dirty="0">
                <a:latin typeface="+mj-lt"/>
                <a:cs typeface="Arial" charset="0"/>
              </a:rPr>
              <a:t> clock edge data must be stable (i.e. not changing)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Hold time: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400" b="1" i="1" dirty="0" err="1">
                <a:latin typeface="+mj-lt"/>
                <a:cs typeface="Arial" charset="0"/>
              </a:rPr>
              <a:t>t</a:t>
            </a:r>
            <a:r>
              <a:rPr lang="en-US" sz="2400" b="1" baseline="-25000" dirty="0" err="1">
                <a:latin typeface="+mj-lt"/>
                <a:cs typeface="Arial" charset="0"/>
              </a:rPr>
              <a:t>hold</a:t>
            </a:r>
            <a:r>
              <a:rPr lang="en-US" sz="2400" b="1" dirty="0">
                <a:solidFill>
                  <a:schemeClr val="accent2"/>
                </a:solidFill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= time </a:t>
            </a:r>
            <a:r>
              <a:rPr lang="en-US" sz="2400" i="1" dirty="0">
                <a:latin typeface="+mj-lt"/>
                <a:cs typeface="Arial" charset="0"/>
              </a:rPr>
              <a:t>after</a:t>
            </a:r>
            <a:r>
              <a:rPr lang="en-US" sz="2400" dirty="0">
                <a:latin typeface="+mj-lt"/>
                <a:cs typeface="Arial" charset="0"/>
              </a:rPr>
              <a:t> clock edge data must be stable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+mj-lt"/>
                <a:cs typeface="Arial" charset="0"/>
              </a:rPr>
              <a:t>A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perture time: </a:t>
            </a:r>
            <a:r>
              <a:rPr lang="en-US" sz="2400" b="1" i="1" dirty="0">
                <a:latin typeface="+mj-lt"/>
                <a:cs typeface="Arial" charset="0"/>
              </a:rPr>
              <a:t>t</a:t>
            </a:r>
            <a:r>
              <a:rPr lang="en-US" sz="2400" b="1" i="1" baseline="-25000" dirty="0">
                <a:latin typeface="+mj-lt"/>
                <a:cs typeface="Arial" charset="0"/>
              </a:rPr>
              <a:t>a</a:t>
            </a:r>
            <a:r>
              <a:rPr lang="en-US" sz="2400" b="1" dirty="0">
                <a:solidFill>
                  <a:schemeClr val="accent2"/>
                </a:solidFill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= time </a:t>
            </a:r>
            <a:r>
              <a:rPr lang="en-US" sz="2400" i="1" dirty="0">
                <a:latin typeface="+mj-lt"/>
                <a:cs typeface="Arial" charset="0"/>
              </a:rPr>
              <a:t>around</a:t>
            </a:r>
            <a:r>
              <a:rPr lang="en-US" sz="2400" dirty="0">
                <a:latin typeface="+mj-lt"/>
                <a:cs typeface="Arial" charset="0"/>
              </a:rPr>
              <a:t> clock edge data must be stable (</a:t>
            </a:r>
            <a:r>
              <a:rPr lang="en-US" sz="2400" i="1" dirty="0">
                <a:latin typeface="+mj-lt"/>
                <a:cs typeface="Arial" charset="0"/>
              </a:rPr>
              <a:t>t</a:t>
            </a:r>
            <a:r>
              <a:rPr lang="en-US" sz="2400" i="1" baseline="-25000" dirty="0">
                <a:latin typeface="+mj-lt"/>
                <a:cs typeface="Arial" charset="0"/>
              </a:rPr>
              <a:t>a</a:t>
            </a:r>
            <a:r>
              <a:rPr lang="en-US" sz="2400" dirty="0">
                <a:latin typeface="+mj-lt"/>
                <a:cs typeface="Arial" charset="0"/>
              </a:rPr>
              <a:t> = </a:t>
            </a:r>
            <a:r>
              <a:rPr lang="en-US" sz="2400" i="1" dirty="0" err="1">
                <a:latin typeface="+mj-lt"/>
                <a:cs typeface="Arial" charset="0"/>
              </a:rPr>
              <a:t>t</a:t>
            </a:r>
            <a:r>
              <a:rPr lang="en-US" sz="2400" baseline="-25000" dirty="0" err="1">
                <a:latin typeface="+mj-lt"/>
                <a:cs typeface="Arial" charset="0"/>
              </a:rPr>
              <a:t>setup</a:t>
            </a:r>
            <a:r>
              <a:rPr lang="en-US" sz="2400" dirty="0">
                <a:latin typeface="+mj-lt"/>
                <a:cs typeface="Arial" charset="0"/>
              </a:rPr>
              <a:t> +  </a:t>
            </a:r>
            <a:r>
              <a:rPr lang="en-US" sz="2400" i="1" dirty="0" err="1">
                <a:latin typeface="+mj-lt"/>
                <a:cs typeface="Arial" charset="0"/>
              </a:rPr>
              <a:t>t</a:t>
            </a:r>
            <a:r>
              <a:rPr lang="en-US" sz="2400" baseline="-25000" dirty="0" err="1">
                <a:latin typeface="+mj-lt"/>
                <a:cs typeface="Arial" charset="0"/>
              </a:rPr>
              <a:t>hold</a:t>
            </a:r>
            <a:r>
              <a:rPr lang="en-US" sz="2400" dirty="0">
                <a:latin typeface="+mj-lt"/>
                <a:cs typeface="Arial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Input Timing Constraints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776816"/>
              </p:ext>
            </p:extLst>
          </p:nvPr>
        </p:nvGraphicFramePr>
        <p:xfrm>
          <a:off x="1143000" y="3429000"/>
          <a:ext cx="1725843" cy="1927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488924" imgH="546146" progId="Visio.Drawing.11">
                  <p:embed/>
                </p:oleObj>
              </mc:Choice>
              <mc:Fallback>
                <p:oleObj name="Visio" r:id="rId7" imgW="488924" imgH="546146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43000" y="3429000"/>
                        <a:ext cx="1725843" cy="1927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67815BDA-CFE6-4D51-9B1F-B8D86CE04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941410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6756" name="Object 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38788487"/>
              </p:ext>
            </p:extLst>
          </p:nvPr>
        </p:nvGraphicFramePr>
        <p:xfrm>
          <a:off x="3810000" y="3358744"/>
          <a:ext cx="4267200" cy="2889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912680" imgH="1294920" progId="Visio.Drawing.6">
                  <p:embed/>
                </p:oleObj>
              </mc:Choice>
              <mc:Fallback>
                <p:oleObj name="VISIO" r:id="rId5" imgW="1912680" imgH="1294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358744"/>
                        <a:ext cx="4267200" cy="2889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675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Propagation delay: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400" b="1" i="1" dirty="0" err="1">
                <a:latin typeface="+mj-lt"/>
                <a:cs typeface="Arial" charset="0"/>
              </a:rPr>
              <a:t>t</a:t>
            </a:r>
            <a:r>
              <a:rPr lang="en-US" sz="2400" b="1" i="1" baseline="-25000" dirty="0" err="1">
                <a:latin typeface="+mj-lt"/>
                <a:cs typeface="Arial" charset="0"/>
              </a:rPr>
              <a:t>pcq</a:t>
            </a:r>
            <a:r>
              <a:rPr lang="en-US" sz="2400" dirty="0">
                <a:latin typeface="+mj-lt"/>
                <a:cs typeface="Arial" charset="0"/>
              </a:rPr>
              <a:t> = time after clock edge that </a:t>
            </a:r>
            <a:r>
              <a:rPr lang="en-US" sz="2400" i="1" dirty="0">
                <a:latin typeface="+mj-lt"/>
                <a:cs typeface="Arial" charset="0"/>
              </a:rPr>
              <a:t>Q</a:t>
            </a:r>
            <a:r>
              <a:rPr lang="en-US" sz="2400" dirty="0">
                <a:latin typeface="+mj-lt"/>
                <a:cs typeface="Arial" charset="0"/>
              </a:rPr>
              <a:t> is guaranteed to be stable (i.e., to stop changing): </a:t>
            </a:r>
            <a:r>
              <a:rPr lang="en-US" sz="2400" b="1" dirty="0">
                <a:latin typeface="+mj-lt"/>
                <a:cs typeface="Arial" charset="0"/>
              </a:rPr>
              <a:t>maximum delay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Contamination delay: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400" b="1" i="1" dirty="0" err="1">
                <a:latin typeface="+mj-lt"/>
                <a:cs typeface="Arial" charset="0"/>
              </a:rPr>
              <a:t>t</a:t>
            </a:r>
            <a:r>
              <a:rPr lang="en-US" sz="2400" b="1" i="1" baseline="-25000" dirty="0" err="1">
                <a:latin typeface="+mj-lt"/>
                <a:cs typeface="Arial" charset="0"/>
              </a:rPr>
              <a:t>ccq</a:t>
            </a:r>
            <a:r>
              <a:rPr lang="en-US" sz="2400" dirty="0">
                <a:latin typeface="+mj-lt"/>
                <a:cs typeface="Arial" charset="0"/>
              </a:rPr>
              <a:t> = time after clock edge that </a:t>
            </a:r>
            <a:r>
              <a:rPr lang="en-US" sz="2400" i="1" dirty="0">
                <a:latin typeface="+mj-lt"/>
                <a:cs typeface="Arial" charset="0"/>
              </a:rPr>
              <a:t>Q</a:t>
            </a:r>
            <a:r>
              <a:rPr lang="en-US" sz="2400" dirty="0">
                <a:latin typeface="+mj-lt"/>
                <a:cs typeface="Arial" charset="0"/>
              </a:rPr>
              <a:t> might be unstable (i.e., start changing): </a:t>
            </a:r>
            <a:r>
              <a:rPr lang="en-US" sz="2400" b="1" dirty="0">
                <a:latin typeface="+mj-lt"/>
                <a:cs typeface="Arial" charset="0"/>
              </a:rPr>
              <a:t>minimum delay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Output Timing Constraints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62F489-6748-467E-9829-F9998E03F227}"/>
              </a:ext>
            </a:extLst>
          </p:cNvPr>
          <p:cNvSpPr/>
          <p:nvPr/>
        </p:nvSpPr>
        <p:spPr>
          <a:xfrm>
            <a:off x="3657600" y="3124200"/>
            <a:ext cx="4724400" cy="3021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29942"/>
              </p:ext>
            </p:extLst>
          </p:nvPr>
        </p:nvGraphicFramePr>
        <p:xfrm>
          <a:off x="1143000" y="3429000"/>
          <a:ext cx="1725613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491827" imgH="549056" progId="Visio.Drawing.11">
                  <p:embed/>
                </p:oleObj>
              </mc:Choice>
              <mc:Fallback>
                <p:oleObj name="Visio" r:id="rId7" imgW="491827" imgH="54905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429000"/>
                        <a:ext cx="1725613" cy="192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BD51BA53-7A7F-40E3-9BA4-DAA5C9580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8279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Synchronous sequential circuit inputs must be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stable during aperture </a:t>
            </a:r>
            <a:r>
              <a:rPr lang="en-US" sz="3200" dirty="0">
                <a:latin typeface="+mj-lt"/>
                <a:cs typeface="Arial" charset="0"/>
              </a:rPr>
              <a:t>(setup and hold) time around clock edge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Specifically, inputs must be stable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at least </a:t>
            </a:r>
            <a:r>
              <a:rPr lang="en-US" sz="2600" b="1" i="1" dirty="0" err="1">
                <a:latin typeface="+mj-lt"/>
                <a:cs typeface="Arial" charset="0"/>
              </a:rPr>
              <a:t>t</a:t>
            </a:r>
            <a:r>
              <a:rPr lang="en-US" sz="2600" b="1" baseline="-25000" dirty="0" err="1">
                <a:latin typeface="+mj-lt"/>
                <a:cs typeface="Arial" charset="0"/>
              </a:rPr>
              <a:t>setup</a:t>
            </a:r>
            <a:r>
              <a:rPr lang="en-US" sz="2600" dirty="0">
                <a:latin typeface="+mj-lt"/>
                <a:cs typeface="Arial" charset="0"/>
              </a:rPr>
              <a:t> before the clock edge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at least until </a:t>
            </a:r>
            <a:r>
              <a:rPr lang="en-US" sz="2600" b="1" i="1" dirty="0" err="1">
                <a:latin typeface="+mj-lt"/>
                <a:cs typeface="Arial" charset="0"/>
              </a:rPr>
              <a:t>t</a:t>
            </a:r>
            <a:r>
              <a:rPr lang="en-US" sz="2600" b="1" baseline="-25000" dirty="0" err="1">
                <a:latin typeface="+mj-lt"/>
                <a:cs typeface="Arial" charset="0"/>
              </a:rPr>
              <a:t>hold</a:t>
            </a:r>
            <a:r>
              <a:rPr lang="en-US" sz="2600" dirty="0">
                <a:latin typeface="+mj-lt"/>
                <a:cs typeface="Arial" charset="0"/>
              </a:rPr>
              <a:t> after the clock edge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Dynamic Discipline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98BFD10-FD98-46B8-B1E0-9D908845F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216396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6" name="Rectangle 6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685800" y="990600"/>
            <a:ext cx="7886700" cy="4995277"/>
          </a:xfrm>
        </p:spPr>
        <p:txBody>
          <a:bodyPr>
            <a:normAutofit/>
          </a:bodyPr>
          <a:lstStyle/>
          <a:p>
            <a:r>
              <a:rPr lang="en-US" dirty="0"/>
              <a:t>The delay between registers has a </a:t>
            </a:r>
            <a:r>
              <a:rPr lang="en-US" b="1" dirty="0"/>
              <a:t>minimum</a:t>
            </a:r>
            <a:r>
              <a:rPr lang="en-US" dirty="0"/>
              <a:t> and </a:t>
            </a:r>
            <a:r>
              <a:rPr lang="en-US" b="1" dirty="0"/>
              <a:t>maximum</a:t>
            </a:r>
            <a:r>
              <a:rPr lang="en-US" dirty="0"/>
              <a:t> delay, dependent on the delays of the circuit elements</a:t>
            </a:r>
          </a:p>
        </p:txBody>
      </p:sp>
      <p:graphicFrame>
        <p:nvGraphicFramePr>
          <p:cNvPr id="1034247" name="Object 7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52594122"/>
              </p:ext>
            </p:extLst>
          </p:nvPr>
        </p:nvGraphicFramePr>
        <p:xfrm>
          <a:off x="2147887" y="2514600"/>
          <a:ext cx="4481513" cy="393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952379" imgH="1714500" progId="Visio.Drawing.11">
                  <p:embed/>
                </p:oleObj>
              </mc:Choice>
              <mc:Fallback>
                <p:oleObj name="Visio" r:id="rId6" imgW="1952379" imgH="17145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887" y="2514600"/>
                        <a:ext cx="4481513" cy="3935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42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Dynamic Discipline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3151B6-8E2D-4F2E-B55B-7217B52696D1}"/>
              </a:ext>
            </a:extLst>
          </p:cNvPr>
          <p:cNvSpPr/>
          <p:nvPr/>
        </p:nvSpPr>
        <p:spPr>
          <a:xfrm>
            <a:off x="1928446" y="4114812"/>
            <a:ext cx="4724400" cy="9143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865488-E552-452F-8B37-7F3FF089AD97}"/>
              </a:ext>
            </a:extLst>
          </p:cNvPr>
          <p:cNvSpPr/>
          <p:nvPr/>
        </p:nvSpPr>
        <p:spPr>
          <a:xfrm>
            <a:off x="2080846" y="5562601"/>
            <a:ext cx="4724400" cy="761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AAD73F-8E8B-4A66-A51E-DF3EEB042B12}"/>
              </a:ext>
            </a:extLst>
          </p:cNvPr>
          <p:cNvSpPr/>
          <p:nvPr/>
        </p:nvSpPr>
        <p:spPr>
          <a:xfrm>
            <a:off x="2271713" y="4953000"/>
            <a:ext cx="4724400" cy="6096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F6C595F4-348C-4AE7-8896-71C45B48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210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3: Sequential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 err="1"/>
              <a:t>Bistable</a:t>
            </a:r>
            <a:r>
              <a:rPr lang="en-US" sz="7200" b="1" dirty="0"/>
              <a:t> Circuit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0425960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04" name="Rectangle 4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675544" y="990600"/>
            <a:ext cx="7886700" cy="4995277"/>
          </a:xfrm>
        </p:spPr>
        <p:txBody>
          <a:bodyPr>
            <a:normAutofit/>
          </a:bodyPr>
          <a:lstStyle/>
          <a:p>
            <a:r>
              <a:rPr lang="en-US" sz="2600" dirty="0"/>
              <a:t>Depends on the </a:t>
            </a:r>
            <a:r>
              <a:rPr lang="en-US" sz="2600" b="1" dirty="0">
                <a:solidFill>
                  <a:srgbClr val="0070C0"/>
                </a:solidFill>
              </a:rPr>
              <a:t>maximum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/>
              <a:t>delay from register R1 through combinational logic to R2</a:t>
            </a:r>
          </a:p>
          <a:p>
            <a:r>
              <a:rPr lang="en-US" sz="2600" dirty="0"/>
              <a:t>The input to register R2 must be stable at least </a:t>
            </a:r>
            <a:r>
              <a:rPr lang="en-US" sz="2600" i="1" dirty="0" err="1"/>
              <a:t>t</a:t>
            </a:r>
            <a:r>
              <a:rPr lang="en-US" sz="2600" baseline="-25000" dirty="0" err="1"/>
              <a:t>setup</a:t>
            </a:r>
            <a:r>
              <a:rPr lang="en-US" sz="2600" dirty="0"/>
              <a:t> before clock edge</a:t>
            </a:r>
          </a:p>
        </p:txBody>
      </p:sp>
      <p:graphicFrame>
        <p:nvGraphicFramePr>
          <p:cNvPr id="1177606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50522289"/>
              </p:ext>
            </p:extLst>
          </p:nvPr>
        </p:nvGraphicFramePr>
        <p:xfrm>
          <a:off x="1066800" y="2743200"/>
          <a:ext cx="4114800" cy="347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1952280" imgH="1649880" progId="Visio.Drawing.6">
                  <p:embed/>
                </p:oleObj>
              </mc:Choice>
              <mc:Fallback>
                <p:oleObj name="VISIO" r:id="rId9" imgW="1952280" imgH="1649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743200"/>
                        <a:ext cx="4114800" cy="347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02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7760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77608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486400" y="3352800"/>
            <a:ext cx="3352800" cy="13716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Setup Time Constraint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574406EE-F2CE-4CD0-A7D9-976F51E2FAA8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562600" y="3429000"/>
            <a:ext cx="335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≥ 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pcq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pd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setup</a:t>
            </a:r>
            <a:endParaRPr lang="en-US" sz="2800" b="1" baseline="-25000" dirty="0">
              <a:solidFill>
                <a:srgbClr val="0070C0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pd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≤ 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– (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pcq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setup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)</a:t>
            </a:r>
            <a:endParaRPr lang="en-US" sz="2800" b="1" baseline="-25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b="1" baseline="-25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AD5590-5730-401B-820A-2A5E6765A529}"/>
              </a:ext>
            </a:extLst>
          </p:cNvPr>
          <p:cNvSpPr/>
          <p:nvPr/>
        </p:nvSpPr>
        <p:spPr>
          <a:xfrm>
            <a:off x="5606982" y="4883653"/>
            <a:ext cx="326403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pcq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setup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sz="2800" b="1" dirty="0">
                <a:solidFill>
                  <a:srgbClr val="0070C0"/>
                </a:solidFill>
              </a:rPr>
              <a:t>: </a:t>
            </a:r>
          </a:p>
          <a:p>
            <a:r>
              <a:rPr lang="en-US" sz="2800" i="1" dirty="0"/>
              <a:t>sequencing overhead</a:t>
            </a:r>
            <a:endParaRPr lang="en-US" sz="2800" i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F416F8-CFB9-4E6D-9A89-C00E86BD80D2}"/>
              </a:ext>
            </a:extLst>
          </p:cNvPr>
          <p:cNvSpPr/>
          <p:nvPr/>
        </p:nvSpPr>
        <p:spPr>
          <a:xfrm>
            <a:off x="1041888" y="4052916"/>
            <a:ext cx="4724400" cy="8021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1954C1-CDB6-4E97-ADF0-870654860728}"/>
              </a:ext>
            </a:extLst>
          </p:cNvPr>
          <p:cNvSpPr/>
          <p:nvPr/>
        </p:nvSpPr>
        <p:spPr>
          <a:xfrm>
            <a:off x="1219200" y="5287250"/>
            <a:ext cx="4724400" cy="416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D5CEAD-3A98-4293-BAE7-5922DD57A4B2}"/>
              </a:ext>
            </a:extLst>
          </p:cNvPr>
          <p:cNvSpPr/>
          <p:nvPr/>
        </p:nvSpPr>
        <p:spPr>
          <a:xfrm>
            <a:off x="1118088" y="4829176"/>
            <a:ext cx="4724400" cy="4659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69B309-63FB-467D-A573-785E612077F7}"/>
              </a:ext>
            </a:extLst>
          </p:cNvPr>
          <p:cNvSpPr/>
          <p:nvPr/>
        </p:nvSpPr>
        <p:spPr>
          <a:xfrm>
            <a:off x="1143000" y="5703285"/>
            <a:ext cx="4724400" cy="457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11468D-631E-474E-8F29-F60295C30E43}"/>
              </a:ext>
            </a:extLst>
          </p:cNvPr>
          <p:cNvSpPr/>
          <p:nvPr/>
        </p:nvSpPr>
        <p:spPr>
          <a:xfrm>
            <a:off x="6268912" y="3479261"/>
            <a:ext cx="2379788" cy="5450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D2DDE0-CEE4-43C4-A29B-0FD60E61F9C2}"/>
              </a:ext>
            </a:extLst>
          </p:cNvPr>
          <p:cNvSpPr/>
          <p:nvPr/>
        </p:nvSpPr>
        <p:spPr>
          <a:xfrm>
            <a:off x="6324600" y="3950722"/>
            <a:ext cx="2379788" cy="5450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97AD64-1713-4250-AC7D-792DB08E36AA}"/>
              </a:ext>
            </a:extLst>
          </p:cNvPr>
          <p:cNvSpPr/>
          <p:nvPr/>
        </p:nvSpPr>
        <p:spPr>
          <a:xfrm>
            <a:off x="5552341" y="3965912"/>
            <a:ext cx="848459" cy="5450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4C2C4F-D9ED-4669-A802-766D578D51EA}"/>
              </a:ext>
            </a:extLst>
          </p:cNvPr>
          <p:cNvSpPr/>
          <p:nvPr/>
        </p:nvSpPr>
        <p:spPr>
          <a:xfrm>
            <a:off x="5486400" y="3241769"/>
            <a:ext cx="3429000" cy="1566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18B915-1C0E-4695-B51D-D8E35AF575DB}"/>
              </a:ext>
            </a:extLst>
          </p:cNvPr>
          <p:cNvSpPr/>
          <p:nvPr/>
        </p:nvSpPr>
        <p:spPr>
          <a:xfrm>
            <a:off x="5399210" y="4883653"/>
            <a:ext cx="3429000" cy="9343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93F8E7-2BCE-4865-9D4F-049E225067CC}"/>
              </a:ext>
            </a:extLst>
          </p:cNvPr>
          <p:cNvSpPr txBox="1"/>
          <p:nvPr/>
        </p:nvSpPr>
        <p:spPr>
          <a:xfrm>
            <a:off x="6057900" y="2543106"/>
            <a:ext cx="228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Also called: 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</a:rPr>
              <a:t>Cycle Time Constraint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E42B5FF8-C938-4724-9CC6-364FEA56D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91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700" name="Rectangle 4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683259" y="990600"/>
            <a:ext cx="7886702" cy="4995277"/>
          </a:xfrm>
        </p:spPr>
        <p:txBody>
          <a:bodyPr>
            <a:normAutofit/>
          </a:bodyPr>
          <a:lstStyle/>
          <a:p>
            <a:r>
              <a:rPr lang="en-US" sz="2600" dirty="0"/>
              <a:t>Depends on the </a:t>
            </a:r>
            <a:r>
              <a:rPr lang="en-US" sz="2600" b="1" dirty="0">
                <a:solidFill>
                  <a:srgbClr val="0070C0"/>
                </a:solidFill>
              </a:rPr>
              <a:t>minimum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/>
              <a:t>delay from register R1 through the combinational logic to R2</a:t>
            </a:r>
          </a:p>
          <a:p>
            <a:r>
              <a:rPr lang="en-US" sz="2600" dirty="0"/>
              <a:t>The input to register R2 must be stable for at least </a:t>
            </a:r>
            <a:r>
              <a:rPr lang="en-US" sz="2600" i="1" dirty="0" err="1"/>
              <a:t>t</a:t>
            </a:r>
            <a:r>
              <a:rPr lang="en-US" sz="2600" baseline="-25000" dirty="0" err="1"/>
              <a:t>hold</a:t>
            </a:r>
            <a:r>
              <a:rPr lang="en-US" sz="2600" dirty="0"/>
              <a:t> after the clock edge</a:t>
            </a:r>
          </a:p>
        </p:txBody>
      </p:sp>
      <p:sp>
        <p:nvSpPr>
          <p:cNvPr id="118169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8170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Hold Time Constraint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A58C25B1-F918-4C41-ADBC-197BF16E7C45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172200" y="3429000"/>
            <a:ext cx="2286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hold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&lt; 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ccq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cd</a:t>
            </a:r>
            <a:endParaRPr lang="en-US" sz="2800" b="1" baseline="-25000" dirty="0">
              <a:solidFill>
                <a:srgbClr val="0070C0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cd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&gt; 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hold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- 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ccq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FCDFE40D-9AEC-4E39-B9BA-DABD70968DB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943600" y="3429000"/>
            <a:ext cx="2590800" cy="12192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" name="Object 8">
            <a:extLst>
              <a:ext uri="{FF2B5EF4-FFF2-40B4-BE49-F238E27FC236}">
                <a16:creationId xmlns:a16="http://schemas.microsoft.com/office/drawing/2014/main" id="{9F11BD0F-38C7-4B70-9EEB-6DA9593AFEBD}"/>
              </a:ext>
            </a:extLst>
          </p:cNvPr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747750481"/>
              </p:ext>
            </p:extLst>
          </p:nvPr>
        </p:nvGraphicFramePr>
        <p:xfrm>
          <a:off x="1143000" y="2622867"/>
          <a:ext cx="3810000" cy="366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1952280" imgH="1878480" progId="Visio.Drawing.6">
                  <p:embed/>
                </p:oleObj>
              </mc:Choice>
              <mc:Fallback>
                <p:oleObj name="VISIO" r:id="rId9" imgW="1952280" imgH="1878480" progId="Visio.Drawing.6">
                  <p:embed/>
                  <p:pic>
                    <p:nvPicPr>
                      <p:cNvPr id="11817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622867"/>
                        <a:ext cx="3810000" cy="3663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659102EF-14A6-45D6-8C89-A1E5A625501C}"/>
              </a:ext>
            </a:extLst>
          </p:cNvPr>
          <p:cNvSpPr/>
          <p:nvPr/>
        </p:nvSpPr>
        <p:spPr>
          <a:xfrm>
            <a:off x="1041888" y="3886204"/>
            <a:ext cx="4724400" cy="6603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A6C02F-DD87-4D98-A7BD-29B6D91062F6}"/>
              </a:ext>
            </a:extLst>
          </p:cNvPr>
          <p:cNvSpPr/>
          <p:nvPr/>
        </p:nvSpPr>
        <p:spPr>
          <a:xfrm>
            <a:off x="1219200" y="5003781"/>
            <a:ext cx="4724400" cy="420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18521E-6D86-4668-B859-5F310B90BC56}"/>
              </a:ext>
            </a:extLst>
          </p:cNvPr>
          <p:cNvSpPr/>
          <p:nvPr/>
        </p:nvSpPr>
        <p:spPr>
          <a:xfrm>
            <a:off x="1118088" y="4546582"/>
            <a:ext cx="4724400" cy="457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6F0006-45F0-4108-9858-7B658C2F01F4}"/>
              </a:ext>
            </a:extLst>
          </p:cNvPr>
          <p:cNvSpPr/>
          <p:nvPr/>
        </p:nvSpPr>
        <p:spPr>
          <a:xfrm>
            <a:off x="1143000" y="5384782"/>
            <a:ext cx="4724400" cy="4826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CD8A3B-F76E-4E3A-B592-2A5BF2F7D4C0}"/>
              </a:ext>
            </a:extLst>
          </p:cNvPr>
          <p:cNvSpPr/>
          <p:nvPr/>
        </p:nvSpPr>
        <p:spPr>
          <a:xfrm>
            <a:off x="6268912" y="3479261"/>
            <a:ext cx="589088" cy="4714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692395-2800-4B8C-ABEC-1906F2D5DD67}"/>
              </a:ext>
            </a:extLst>
          </p:cNvPr>
          <p:cNvSpPr/>
          <p:nvPr/>
        </p:nvSpPr>
        <p:spPr>
          <a:xfrm>
            <a:off x="6172200" y="3950722"/>
            <a:ext cx="2057400" cy="5450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87CCC6-6752-4653-BDB4-869C115FE526}"/>
              </a:ext>
            </a:extLst>
          </p:cNvPr>
          <p:cNvSpPr/>
          <p:nvPr/>
        </p:nvSpPr>
        <p:spPr>
          <a:xfrm>
            <a:off x="6858000" y="3505200"/>
            <a:ext cx="1492153" cy="4714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E5EF01-FEC6-4785-A87C-64BFE3359CA9}"/>
              </a:ext>
            </a:extLst>
          </p:cNvPr>
          <p:cNvSpPr/>
          <p:nvPr/>
        </p:nvSpPr>
        <p:spPr>
          <a:xfrm>
            <a:off x="1295400" y="5804902"/>
            <a:ext cx="4724400" cy="4434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A4B76F-7981-4672-8C58-D8B836D6FE81}"/>
              </a:ext>
            </a:extLst>
          </p:cNvPr>
          <p:cNvSpPr/>
          <p:nvPr/>
        </p:nvSpPr>
        <p:spPr>
          <a:xfrm>
            <a:off x="5766288" y="3181624"/>
            <a:ext cx="3072912" cy="16189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DA10638D-79A9-4019-B715-E228636F8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4901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Timing Analysis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89ED582D-5580-47BA-8097-7CD69EA7381C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683259" y="990600"/>
            <a:ext cx="7886702" cy="4995277"/>
          </a:xfrm>
        </p:spPr>
        <p:txBody>
          <a:bodyPr>
            <a:normAutofit/>
          </a:bodyPr>
          <a:lstStyle/>
          <a:p>
            <a:r>
              <a:rPr lang="en-US" dirty="0"/>
              <a:t>Calculate </a:t>
            </a:r>
            <a:r>
              <a:rPr lang="en-US" b="1" dirty="0">
                <a:solidFill>
                  <a:srgbClr val="0070C0"/>
                </a:solidFill>
              </a:rPr>
              <a:t>both constraints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Setup time </a:t>
            </a:r>
            <a:r>
              <a:rPr lang="en-US" dirty="0"/>
              <a:t>constraint (aka cycle time constraint)</a:t>
            </a:r>
          </a:p>
          <a:p>
            <a:pPr lvl="1"/>
            <a:r>
              <a:rPr lang="en-US" b="1" dirty="0"/>
              <a:t>Hold time </a:t>
            </a:r>
            <a:r>
              <a:rPr lang="en-US" dirty="0"/>
              <a:t>constraint</a:t>
            </a:r>
          </a:p>
          <a:p>
            <a:r>
              <a:rPr lang="en-US" dirty="0"/>
              <a:t>If the hold time constraint isn’t met, the circuit </a:t>
            </a:r>
            <a:r>
              <a:rPr lang="en-US" b="1" dirty="0"/>
              <a:t>won’t work reliably at any frequency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0FDFA0-3886-4E73-99B1-6B730F931451}"/>
              </a:ext>
            </a:extLst>
          </p:cNvPr>
          <p:cNvSpPr/>
          <p:nvPr/>
        </p:nvSpPr>
        <p:spPr>
          <a:xfrm>
            <a:off x="1600200" y="4241810"/>
            <a:ext cx="18288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5479C5-DEA3-4E5B-B7B4-167060AA5E3B}"/>
              </a:ext>
            </a:extLst>
          </p:cNvPr>
          <p:cNvSpPr/>
          <p:nvPr/>
        </p:nvSpPr>
        <p:spPr>
          <a:xfrm>
            <a:off x="3810000" y="4800600"/>
            <a:ext cx="27432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BB3986-A07F-4074-8EC5-EABE0171B287}"/>
              </a:ext>
            </a:extLst>
          </p:cNvPr>
          <p:cNvSpPr/>
          <p:nvPr/>
        </p:nvSpPr>
        <p:spPr>
          <a:xfrm>
            <a:off x="3200400" y="5003716"/>
            <a:ext cx="1791970" cy="3555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9F45D4FA-DE96-4626-80C9-23E526EA5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43736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3748" name="Object 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68343975"/>
              </p:ext>
            </p:extLst>
          </p:nvPr>
        </p:nvGraphicFramePr>
        <p:xfrm>
          <a:off x="1231375" y="1147762"/>
          <a:ext cx="4178825" cy="274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2314440" imgH="1517400" progId="Visio.Drawing.6">
                  <p:embed/>
                </p:oleObj>
              </mc:Choice>
              <mc:Fallback>
                <p:oleObj name="VISIO" r:id="rId10" imgW="2314440" imgH="1517400" progId="Visio.Drawing.6">
                  <p:embed/>
                  <p:pic>
                    <p:nvPicPr>
                      <p:cNvPr id="11837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375" y="1147762"/>
                        <a:ext cx="4178825" cy="274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374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83750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83751" name="Text Box 7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562600" y="1066800"/>
            <a:ext cx="3200400" cy="334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Timing Characteristics</a:t>
            </a:r>
          </a:p>
          <a:p>
            <a:pPr>
              <a:spcBef>
                <a:spcPct val="50000"/>
              </a:spcBef>
            </a:pPr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ccq</a:t>
            </a:r>
            <a:r>
              <a:rPr lang="en-US" sz="1800" dirty="0"/>
              <a:t>    = 30 </a:t>
            </a:r>
            <a:r>
              <a:rPr lang="en-US" sz="1800" dirty="0" err="1"/>
              <a:t>ps</a:t>
            </a:r>
            <a:endParaRPr lang="en-US" sz="1800" dirty="0"/>
          </a:p>
          <a:p>
            <a:pPr>
              <a:spcBef>
                <a:spcPct val="50000"/>
              </a:spcBef>
            </a:pPr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pcq</a:t>
            </a:r>
            <a:r>
              <a:rPr lang="en-US" sz="1800" dirty="0"/>
              <a:t>    = 50 </a:t>
            </a:r>
            <a:r>
              <a:rPr lang="en-US" sz="1800" dirty="0" err="1"/>
              <a:t>ps</a:t>
            </a:r>
            <a:endParaRPr lang="en-US" sz="1800" dirty="0"/>
          </a:p>
          <a:p>
            <a:pPr>
              <a:spcBef>
                <a:spcPct val="50000"/>
              </a:spcBef>
            </a:pPr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baseline="-25000" dirty="0" err="1"/>
              <a:t>setup</a:t>
            </a:r>
            <a:r>
              <a:rPr lang="en-US" sz="1800" dirty="0"/>
              <a:t>  = 60 </a:t>
            </a:r>
            <a:r>
              <a:rPr lang="en-US" sz="1800" dirty="0" err="1"/>
              <a:t>ps</a:t>
            </a:r>
            <a:endParaRPr lang="en-US" sz="1800" dirty="0"/>
          </a:p>
          <a:p>
            <a:pPr>
              <a:spcBef>
                <a:spcPct val="50000"/>
              </a:spcBef>
            </a:pPr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baseline="-25000" dirty="0" err="1"/>
              <a:t>hold</a:t>
            </a:r>
            <a:r>
              <a:rPr lang="en-US" sz="1800" dirty="0"/>
              <a:t>    = 70 </a:t>
            </a:r>
            <a:r>
              <a:rPr lang="en-US" sz="1800" dirty="0" err="1"/>
              <a:t>ps</a:t>
            </a:r>
            <a:endParaRPr lang="en-US" sz="1800" dirty="0"/>
          </a:p>
          <a:p>
            <a:pPr>
              <a:spcBef>
                <a:spcPct val="50000"/>
              </a:spcBef>
            </a:pPr>
            <a:endParaRPr lang="en-US" sz="1800" dirty="0"/>
          </a:p>
          <a:p>
            <a:pPr>
              <a:spcBef>
                <a:spcPct val="50000"/>
              </a:spcBef>
            </a:pPr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pd</a:t>
            </a:r>
            <a:r>
              <a:rPr lang="en-US" sz="1800" dirty="0"/>
              <a:t>      = 35 </a:t>
            </a:r>
            <a:r>
              <a:rPr lang="en-US" sz="1800" dirty="0" err="1"/>
              <a:t>ps</a:t>
            </a:r>
            <a:endParaRPr lang="en-US" sz="1800" dirty="0"/>
          </a:p>
          <a:p>
            <a:pPr>
              <a:spcBef>
                <a:spcPct val="50000"/>
              </a:spcBef>
            </a:pPr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cd</a:t>
            </a:r>
            <a:r>
              <a:rPr lang="en-US" sz="1800" dirty="0"/>
              <a:t>      = 25 </a:t>
            </a:r>
            <a:r>
              <a:rPr lang="en-US" sz="1800" dirty="0" err="1"/>
              <a:t>ps</a:t>
            </a:r>
            <a:endParaRPr lang="en-US" sz="1800" dirty="0"/>
          </a:p>
        </p:txBody>
      </p:sp>
      <p:sp>
        <p:nvSpPr>
          <p:cNvPr id="1183753" name="Text Box 9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676400" y="4267200"/>
            <a:ext cx="3581400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 dirty="0" err="1"/>
              <a:t>t</a:t>
            </a:r>
            <a:r>
              <a:rPr lang="en-US" sz="1600" i="1" baseline="-25000" dirty="0" err="1"/>
              <a:t>pd</a:t>
            </a:r>
            <a:r>
              <a:rPr lang="en-US" sz="1600" dirty="0"/>
              <a:t> = 3 x 35 </a:t>
            </a:r>
            <a:r>
              <a:rPr lang="en-US" sz="1600" dirty="0" err="1"/>
              <a:t>ps</a:t>
            </a:r>
            <a:r>
              <a:rPr lang="en-US" sz="1600" dirty="0"/>
              <a:t> = 105 </a:t>
            </a:r>
            <a:r>
              <a:rPr lang="en-US" sz="1600" dirty="0" err="1"/>
              <a:t>ps</a:t>
            </a: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i="1" dirty="0" err="1"/>
              <a:t>t</a:t>
            </a:r>
            <a:r>
              <a:rPr lang="en-US" sz="1600" i="1" baseline="-25000" dirty="0" err="1"/>
              <a:t>cd</a:t>
            </a:r>
            <a:r>
              <a:rPr lang="en-US" sz="1600" dirty="0"/>
              <a:t> = 25 </a:t>
            </a:r>
            <a:r>
              <a:rPr lang="en-US" sz="1600" dirty="0" err="1"/>
              <a:t>ps</a:t>
            </a: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0070C0"/>
                </a:solidFill>
              </a:rPr>
              <a:t>Setup time constraint:</a:t>
            </a:r>
          </a:p>
          <a:p>
            <a:pPr>
              <a:spcBef>
                <a:spcPct val="50000"/>
              </a:spcBef>
            </a:pPr>
            <a:r>
              <a:rPr lang="en-US" sz="1600" i="1" dirty="0"/>
              <a:t> </a:t>
            </a:r>
            <a:r>
              <a:rPr lang="en-US" sz="1600" i="1" dirty="0" err="1"/>
              <a:t>T</a:t>
            </a:r>
            <a:r>
              <a:rPr lang="en-US" sz="1600" i="1" baseline="-25000" dirty="0" err="1"/>
              <a:t>c</a:t>
            </a:r>
            <a:r>
              <a:rPr lang="en-US" sz="1600" dirty="0"/>
              <a:t> </a:t>
            </a:r>
            <a:r>
              <a:rPr lang="en-US" sz="1600" dirty="0">
                <a:cs typeface="Arial" charset="0"/>
              </a:rPr>
              <a:t>≥</a:t>
            </a:r>
            <a:r>
              <a:rPr lang="en-US" sz="1600" dirty="0"/>
              <a:t> (50 + 105 + 60) </a:t>
            </a:r>
            <a:r>
              <a:rPr lang="en-US" sz="1600" dirty="0" err="1"/>
              <a:t>ps</a:t>
            </a:r>
            <a:r>
              <a:rPr lang="en-US" sz="1600" dirty="0"/>
              <a:t> = 215 </a:t>
            </a:r>
            <a:r>
              <a:rPr lang="en-US" sz="1600" dirty="0" err="1"/>
              <a:t>ps</a:t>
            </a: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dirty="0"/>
              <a:t> </a:t>
            </a:r>
            <a:r>
              <a:rPr lang="en-US" sz="1600" i="1" dirty="0"/>
              <a:t>f</a:t>
            </a:r>
            <a:r>
              <a:rPr lang="en-US" sz="1600" i="1" baseline="-25000" dirty="0"/>
              <a:t>c</a:t>
            </a:r>
            <a:r>
              <a:rPr lang="en-US" sz="1600" dirty="0"/>
              <a:t> = 1/</a:t>
            </a:r>
            <a:r>
              <a:rPr lang="en-US" sz="1600" i="1" dirty="0" err="1"/>
              <a:t>T</a:t>
            </a:r>
            <a:r>
              <a:rPr lang="en-US" sz="1600" i="1" baseline="-25000" dirty="0" err="1"/>
              <a:t>c</a:t>
            </a:r>
            <a:r>
              <a:rPr lang="en-US" sz="1600" dirty="0"/>
              <a:t> = 4.65 GHz</a:t>
            </a:r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1183754" name="Text Box 10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181600" y="5048071"/>
            <a:ext cx="3581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0070C0"/>
                </a:solidFill>
              </a:rPr>
              <a:t>Hold time constraint:</a:t>
            </a:r>
          </a:p>
          <a:p>
            <a:pPr>
              <a:spcBef>
                <a:spcPct val="50000"/>
              </a:spcBef>
            </a:pPr>
            <a:r>
              <a:rPr lang="en-US" sz="1600" i="1" dirty="0"/>
              <a:t> </a:t>
            </a:r>
            <a:r>
              <a:rPr lang="en-US" sz="1600" i="1" dirty="0" err="1"/>
              <a:t>t</a:t>
            </a:r>
            <a:r>
              <a:rPr lang="en-US" sz="1600" baseline="-25000" dirty="0" err="1"/>
              <a:t>ccq</a:t>
            </a:r>
            <a:r>
              <a:rPr lang="en-US" sz="1600" dirty="0"/>
              <a:t> + </a:t>
            </a:r>
            <a:r>
              <a:rPr lang="en-US" sz="1600" i="1" dirty="0" err="1"/>
              <a:t>t</a:t>
            </a:r>
            <a:r>
              <a:rPr lang="en-US" sz="1600" i="1" baseline="-25000" dirty="0" err="1"/>
              <a:t>cd</a:t>
            </a:r>
            <a:r>
              <a:rPr lang="en-US" sz="1600" dirty="0"/>
              <a:t> &gt; </a:t>
            </a:r>
            <a:r>
              <a:rPr lang="en-US" sz="1600" i="1" dirty="0" err="1"/>
              <a:t>t</a:t>
            </a:r>
            <a:r>
              <a:rPr lang="en-US" sz="1600" baseline="-25000" dirty="0" err="1"/>
              <a:t>hold</a:t>
            </a:r>
            <a:r>
              <a:rPr lang="en-US" sz="1600" dirty="0"/>
              <a:t> ?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 (30 + 25) </a:t>
            </a:r>
            <a:r>
              <a:rPr lang="en-US" sz="1600" dirty="0" err="1"/>
              <a:t>ps</a:t>
            </a:r>
            <a:r>
              <a:rPr lang="en-US" sz="1600" dirty="0"/>
              <a:t> &gt; 70 </a:t>
            </a:r>
            <a:r>
              <a:rPr lang="en-US" sz="1600" dirty="0" err="1"/>
              <a:t>ps</a:t>
            </a:r>
            <a:r>
              <a:rPr lang="en-US" sz="1600" dirty="0"/>
              <a:t> ?  </a:t>
            </a:r>
            <a:r>
              <a:rPr lang="en-US" sz="1600" b="1" dirty="0">
                <a:solidFill>
                  <a:srgbClr val="FF0000"/>
                </a:solidFill>
              </a:rPr>
              <a:t>No!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Timing Analysis Example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4737C16-A1DD-4EB8-B73F-1A572FA10B76}"/>
              </a:ext>
            </a:extLst>
          </p:cNvPr>
          <p:cNvCxnSpPr>
            <a:cxnSpLocks/>
          </p:cNvCxnSpPr>
          <p:nvPr/>
        </p:nvCxnSpPr>
        <p:spPr>
          <a:xfrm flipH="1">
            <a:off x="6388608" y="160020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74C50A-BE25-48CD-B0E5-0D4256EB5A7D}"/>
              </a:ext>
            </a:extLst>
          </p:cNvPr>
          <p:cNvCxnSpPr/>
          <p:nvPr/>
        </p:nvCxnSpPr>
        <p:spPr>
          <a:xfrm>
            <a:off x="6400800" y="1597025"/>
            <a:ext cx="0" cy="16033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BD8BE6-7031-4A94-B210-99B2731AF7D2}"/>
              </a:ext>
            </a:extLst>
          </p:cNvPr>
          <p:cNvCxnSpPr/>
          <p:nvPr/>
        </p:nvCxnSpPr>
        <p:spPr>
          <a:xfrm>
            <a:off x="6388608" y="3200400"/>
            <a:ext cx="1524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E9BDD40-22A4-46F4-9219-6F640081FFDE}"/>
              </a:ext>
            </a:extLst>
          </p:cNvPr>
          <p:cNvCxnSpPr>
            <a:cxnSpLocks/>
          </p:cNvCxnSpPr>
          <p:nvPr/>
        </p:nvCxnSpPr>
        <p:spPr>
          <a:xfrm flipH="1">
            <a:off x="6403848" y="367284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F0E7B5F-2712-47C4-A434-D1E6E6B28BA4}"/>
              </a:ext>
            </a:extLst>
          </p:cNvPr>
          <p:cNvCxnSpPr>
            <a:cxnSpLocks/>
          </p:cNvCxnSpPr>
          <p:nvPr/>
        </p:nvCxnSpPr>
        <p:spPr>
          <a:xfrm>
            <a:off x="6400800" y="3657600"/>
            <a:ext cx="0" cy="762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9AADE8B-3A86-4567-9E19-BEF24AB265E5}"/>
              </a:ext>
            </a:extLst>
          </p:cNvPr>
          <p:cNvSpPr txBox="1"/>
          <p:nvPr/>
        </p:nvSpPr>
        <p:spPr>
          <a:xfrm rot="16200000">
            <a:off x="5414446" y="2214046"/>
            <a:ext cx="1603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Flip-Flops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964D19-DD0A-4A59-A290-92EF39D7C674}"/>
              </a:ext>
            </a:extLst>
          </p:cNvPr>
          <p:cNvSpPr txBox="1"/>
          <p:nvPr/>
        </p:nvSpPr>
        <p:spPr>
          <a:xfrm rot="16200000">
            <a:off x="5164822" y="3713848"/>
            <a:ext cx="18256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 Logic delays: 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per gate</a:t>
            </a:r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68D3382-9912-4BF2-8F83-9364D336A4E5}"/>
              </a:ext>
            </a:extLst>
          </p:cNvPr>
          <p:cNvCxnSpPr/>
          <p:nvPr/>
        </p:nvCxnSpPr>
        <p:spPr>
          <a:xfrm>
            <a:off x="6403848" y="4404360"/>
            <a:ext cx="1524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F13DF3F-1A92-4D95-A6B8-1200AF2F2670}"/>
              </a:ext>
            </a:extLst>
          </p:cNvPr>
          <p:cNvSpPr/>
          <p:nvPr/>
        </p:nvSpPr>
        <p:spPr>
          <a:xfrm>
            <a:off x="2133600" y="4191000"/>
            <a:ext cx="1600200" cy="3555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6CAC85D-F1E8-4EB0-AAAC-522F93737956}"/>
              </a:ext>
            </a:extLst>
          </p:cNvPr>
          <p:cNvSpPr/>
          <p:nvPr/>
        </p:nvSpPr>
        <p:spPr>
          <a:xfrm>
            <a:off x="1562100" y="4241809"/>
            <a:ext cx="723900" cy="3555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1A8B581-F601-4C28-9490-BD31AE7902C8}"/>
              </a:ext>
            </a:extLst>
          </p:cNvPr>
          <p:cNvSpPr/>
          <p:nvPr/>
        </p:nvSpPr>
        <p:spPr>
          <a:xfrm>
            <a:off x="2133600" y="4572000"/>
            <a:ext cx="1600200" cy="3555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57EF22-BA1D-45A9-BF74-3E8A974D3CD3}"/>
              </a:ext>
            </a:extLst>
          </p:cNvPr>
          <p:cNvSpPr/>
          <p:nvPr/>
        </p:nvSpPr>
        <p:spPr>
          <a:xfrm>
            <a:off x="1409700" y="4648227"/>
            <a:ext cx="723900" cy="3555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5E45463-2526-43F5-BEA1-923115D1E7D1}"/>
              </a:ext>
            </a:extLst>
          </p:cNvPr>
          <p:cNvSpPr/>
          <p:nvPr/>
        </p:nvSpPr>
        <p:spPr>
          <a:xfrm>
            <a:off x="1600200" y="5067286"/>
            <a:ext cx="2971800" cy="444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9E29CB7-DD8C-4867-92FD-7C3840640DA0}"/>
              </a:ext>
            </a:extLst>
          </p:cNvPr>
          <p:cNvSpPr/>
          <p:nvPr/>
        </p:nvSpPr>
        <p:spPr>
          <a:xfrm>
            <a:off x="1600200" y="5943572"/>
            <a:ext cx="2286000" cy="3048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585DD24-442E-4A83-B584-14578C9776E9}"/>
              </a:ext>
            </a:extLst>
          </p:cNvPr>
          <p:cNvSpPr/>
          <p:nvPr/>
        </p:nvSpPr>
        <p:spPr>
          <a:xfrm>
            <a:off x="5181600" y="5142836"/>
            <a:ext cx="2819400" cy="3048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DAA14C5-469C-4F97-9368-5071FE2376A0}"/>
              </a:ext>
            </a:extLst>
          </p:cNvPr>
          <p:cNvSpPr/>
          <p:nvPr/>
        </p:nvSpPr>
        <p:spPr>
          <a:xfrm>
            <a:off x="5257800" y="5573534"/>
            <a:ext cx="1600200" cy="3048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20EA07-7EAC-4116-9415-055F99B8B832}"/>
              </a:ext>
            </a:extLst>
          </p:cNvPr>
          <p:cNvSpPr/>
          <p:nvPr/>
        </p:nvSpPr>
        <p:spPr>
          <a:xfrm>
            <a:off x="1676400" y="5554892"/>
            <a:ext cx="2743199" cy="3555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Text Box 9">
            <a:extLst>
              <a:ext uri="{FF2B5EF4-FFF2-40B4-BE49-F238E27FC236}">
                <a16:creationId xmlns:a16="http://schemas.microsoft.com/office/drawing/2014/main" id="{EF826A3D-E475-484A-95C2-AC8B7A066B0F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752601" y="5512597"/>
            <a:ext cx="1905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 dirty="0"/>
              <a:t>T</a:t>
            </a:r>
            <a:r>
              <a:rPr lang="en-US" sz="1600" i="1" baseline="-25000" dirty="0"/>
              <a:t>c</a:t>
            </a:r>
            <a:r>
              <a:rPr lang="en-US" sz="1600" dirty="0"/>
              <a:t> </a:t>
            </a:r>
            <a:r>
              <a:rPr lang="en-US" sz="1600" dirty="0">
                <a:cs typeface="Arial" charset="0"/>
              </a:rPr>
              <a:t>≥</a:t>
            </a:r>
            <a:r>
              <a:rPr lang="en-US" sz="1600" dirty="0"/>
              <a:t> </a:t>
            </a:r>
            <a:r>
              <a:rPr lang="en-US" sz="1600" i="1" dirty="0" err="1"/>
              <a:t>t</a:t>
            </a:r>
            <a:r>
              <a:rPr lang="en-US" sz="1600" i="1" baseline="-25000" dirty="0" err="1"/>
              <a:t>pcq</a:t>
            </a:r>
            <a:r>
              <a:rPr lang="en-US" sz="1600" dirty="0"/>
              <a:t> + </a:t>
            </a:r>
            <a:r>
              <a:rPr lang="en-US" sz="1600" i="1" dirty="0" err="1"/>
              <a:t>t</a:t>
            </a:r>
            <a:r>
              <a:rPr lang="en-US" sz="1600" i="1" baseline="-25000" dirty="0" err="1"/>
              <a:t>pd</a:t>
            </a:r>
            <a:r>
              <a:rPr lang="en-US" sz="1600" dirty="0"/>
              <a:t> + </a:t>
            </a:r>
            <a:r>
              <a:rPr lang="en-US" sz="1600" i="1" dirty="0" err="1"/>
              <a:t>t</a:t>
            </a:r>
            <a:r>
              <a:rPr lang="en-US" sz="1600" i="1" baseline="-25000" dirty="0" err="1"/>
              <a:t>setup</a:t>
            </a:r>
            <a:endParaRPr lang="en-US" sz="16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0E0B238-BFF0-4F69-8C72-5E2D4C300277}"/>
              </a:ext>
            </a:extLst>
          </p:cNvPr>
          <p:cNvSpPr/>
          <p:nvPr/>
        </p:nvSpPr>
        <p:spPr>
          <a:xfrm>
            <a:off x="1676400" y="5511790"/>
            <a:ext cx="2971800" cy="347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DFFD8E5-BE11-4186-B052-41D34EC70C4E}"/>
              </a:ext>
            </a:extLst>
          </p:cNvPr>
          <p:cNvSpPr txBox="1"/>
          <p:nvPr/>
        </p:nvSpPr>
        <p:spPr>
          <a:xfrm>
            <a:off x="5099313" y="6111240"/>
            <a:ext cx="38221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Won’t run reliably at any frequency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ED8857F-6783-4DC0-977A-D732298A84EE}"/>
              </a:ext>
            </a:extLst>
          </p:cNvPr>
          <p:cNvSpPr/>
          <p:nvPr/>
        </p:nvSpPr>
        <p:spPr>
          <a:xfrm>
            <a:off x="7086601" y="5943572"/>
            <a:ext cx="1524000" cy="3995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D5BE01D-9DE3-4F97-9491-4D55C00596BA}"/>
              </a:ext>
            </a:extLst>
          </p:cNvPr>
          <p:cNvSpPr/>
          <p:nvPr/>
        </p:nvSpPr>
        <p:spPr>
          <a:xfrm>
            <a:off x="5099313" y="5928332"/>
            <a:ext cx="1987287" cy="409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Slide Number Placeholder 1">
            <a:extLst>
              <a:ext uri="{FF2B5EF4-FFF2-40B4-BE49-F238E27FC236}">
                <a16:creationId xmlns:a16="http://schemas.microsoft.com/office/drawing/2014/main" id="{75C6E46E-938F-40ED-A17B-AAF70E5D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360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18" grpId="0" animBg="1"/>
      <p:bldP spid="19" grpId="0"/>
      <p:bldP spid="72" grpId="0" animBg="1"/>
      <p:bldP spid="78" grpId="0"/>
      <p:bldP spid="79" grpId="0" animBg="1"/>
      <p:bldP spid="5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Object 4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58531344"/>
              </p:ext>
            </p:extLst>
          </p:nvPr>
        </p:nvGraphicFramePr>
        <p:xfrm>
          <a:off x="1231375" y="1143000"/>
          <a:ext cx="4178825" cy="274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2314440" imgH="1517400" progId="Visio.Drawing.6">
                  <p:embed/>
                </p:oleObj>
              </mc:Choice>
              <mc:Fallback>
                <p:oleObj name="VISIO" r:id="rId10" imgW="2314440" imgH="1517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375" y="1143000"/>
                        <a:ext cx="4178825" cy="27400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15AAAEC4-A0F5-4637-92BD-F3CB77C7F620}"/>
              </a:ext>
            </a:extLst>
          </p:cNvPr>
          <p:cNvSpPr/>
          <p:nvPr/>
        </p:nvSpPr>
        <p:spPr>
          <a:xfrm rot="5400000">
            <a:off x="2209800" y="2814638"/>
            <a:ext cx="381000" cy="381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F3902F90-3F13-4BD9-B5E7-ABC9FBDA6178}"/>
              </a:ext>
            </a:extLst>
          </p:cNvPr>
          <p:cNvSpPr/>
          <p:nvPr/>
        </p:nvSpPr>
        <p:spPr>
          <a:xfrm rot="5400000">
            <a:off x="2209800" y="3444400"/>
            <a:ext cx="381000" cy="381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graphicFrame>
        <p:nvGraphicFramePr>
          <p:cNvPr id="1183748" name="Object 4"/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36072875"/>
              </p:ext>
            </p:extLst>
          </p:nvPr>
        </p:nvGraphicFramePr>
        <p:xfrm>
          <a:off x="1231375" y="1147762"/>
          <a:ext cx="4178825" cy="274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2314440" imgH="1517400" progId="Visio.Drawing.6">
                  <p:embed/>
                </p:oleObj>
              </mc:Choice>
              <mc:Fallback>
                <p:oleObj name="VISIO" r:id="rId12" imgW="2314440" imgH="1517400" progId="Visio.Drawing.6">
                  <p:embed/>
                  <p:pic>
                    <p:nvPicPr>
                      <p:cNvPr id="11837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375" y="1147762"/>
                        <a:ext cx="4178825" cy="27400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374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83750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83751" name="Text 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562600" y="1066800"/>
            <a:ext cx="3200400" cy="334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Timing Characteristics</a:t>
            </a:r>
          </a:p>
          <a:p>
            <a:pPr>
              <a:spcBef>
                <a:spcPct val="50000"/>
              </a:spcBef>
            </a:pPr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ccq</a:t>
            </a:r>
            <a:r>
              <a:rPr lang="en-US" sz="1800" dirty="0"/>
              <a:t>    = 30 </a:t>
            </a:r>
            <a:r>
              <a:rPr lang="en-US" sz="1800" dirty="0" err="1"/>
              <a:t>ps</a:t>
            </a:r>
            <a:endParaRPr lang="en-US" sz="1800" dirty="0"/>
          </a:p>
          <a:p>
            <a:pPr>
              <a:spcBef>
                <a:spcPct val="50000"/>
              </a:spcBef>
            </a:pPr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pcq</a:t>
            </a:r>
            <a:r>
              <a:rPr lang="en-US" sz="1800" dirty="0"/>
              <a:t>    = 50 </a:t>
            </a:r>
            <a:r>
              <a:rPr lang="en-US" sz="1800" dirty="0" err="1"/>
              <a:t>ps</a:t>
            </a:r>
            <a:endParaRPr lang="en-US" sz="1800" dirty="0"/>
          </a:p>
          <a:p>
            <a:pPr>
              <a:spcBef>
                <a:spcPct val="50000"/>
              </a:spcBef>
            </a:pPr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baseline="-25000" dirty="0" err="1"/>
              <a:t>setup</a:t>
            </a:r>
            <a:r>
              <a:rPr lang="en-US" sz="1800" dirty="0"/>
              <a:t>  = 60 </a:t>
            </a:r>
            <a:r>
              <a:rPr lang="en-US" sz="1800" dirty="0" err="1"/>
              <a:t>ps</a:t>
            </a:r>
            <a:endParaRPr lang="en-US" sz="1800" dirty="0"/>
          </a:p>
          <a:p>
            <a:pPr>
              <a:spcBef>
                <a:spcPct val="50000"/>
              </a:spcBef>
            </a:pPr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baseline="-25000" dirty="0" err="1"/>
              <a:t>hold</a:t>
            </a:r>
            <a:r>
              <a:rPr lang="en-US" sz="1800" dirty="0"/>
              <a:t>    = 70 </a:t>
            </a:r>
            <a:r>
              <a:rPr lang="en-US" sz="1800" dirty="0" err="1"/>
              <a:t>ps</a:t>
            </a:r>
            <a:endParaRPr lang="en-US" sz="1800" dirty="0"/>
          </a:p>
          <a:p>
            <a:pPr>
              <a:spcBef>
                <a:spcPct val="50000"/>
              </a:spcBef>
            </a:pPr>
            <a:endParaRPr lang="en-US" sz="1800" dirty="0"/>
          </a:p>
          <a:p>
            <a:pPr>
              <a:spcBef>
                <a:spcPct val="50000"/>
              </a:spcBef>
            </a:pPr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pd</a:t>
            </a:r>
            <a:r>
              <a:rPr lang="en-US" sz="1800" dirty="0"/>
              <a:t>      = 35 </a:t>
            </a:r>
            <a:r>
              <a:rPr lang="en-US" sz="1800" dirty="0" err="1"/>
              <a:t>ps</a:t>
            </a:r>
            <a:endParaRPr lang="en-US" sz="1800" dirty="0"/>
          </a:p>
          <a:p>
            <a:pPr>
              <a:spcBef>
                <a:spcPct val="50000"/>
              </a:spcBef>
            </a:pPr>
            <a:r>
              <a:rPr lang="en-US" sz="1800" i="1" dirty="0"/>
              <a:t>	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cd</a:t>
            </a:r>
            <a:r>
              <a:rPr lang="en-US" sz="1800" dirty="0"/>
              <a:t>      = 25 </a:t>
            </a:r>
            <a:r>
              <a:rPr lang="en-US" sz="1800" dirty="0" err="1"/>
              <a:t>ps</a:t>
            </a:r>
            <a:endParaRPr lang="en-US" sz="1800" dirty="0"/>
          </a:p>
        </p:txBody>
      </p:sp>
      <p:sp>
        <p:nvSpPr>
          <p:cNvPr id="1183753" name="Text Box 9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676400" y="4267200"/>
            <a:ext cx="3581400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 dirty="0" err="1"/>
              <a:t>t</a:t>
            </a:r>
            <a:r>
              <a:rPr lang="en-US" sz="1600" i="1" baseline="-25000" dirty="0" err="1"/>
              <a:t>pd</a:t>
            </a:r>
            <a:r>
              <a:rPr lang="en-US" sz="1600" dirty="0"/>
              <a:t> = 3 x 35 </a:t>
            </a:r>
            <a:r>
              <a:rPr lang="en-US" sz="1600" dirty="0" err="1"/>
              <a:t>ps</a:t>
            </a:r>
            <a:r>
              <a:rPr lang="en-US" sz="1600" dirty="0"/>
              <a:t> = 105 </a:t>
            </a:r>
            <a:r>
              <a:rPr lang="en-US" sz="1600" dirty="0" err="1"/>
              <a:t>ps</a:t>
            </a: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i="1" dirty="0" err="1"/>
              <a:t>t</a:t>
            </a:r>
            <a:r>
              <a:rPr lang="en-US" sz="1600" i="1" baseline="-25000" dirty="0" err="1"/>
              <a:t>cd</a:t>
            </a:r>
            <a:r>
              <a:rPr lang="en-US" sz="1600" dirty="0"/>
              <a:t> = </a:t>
            </a:r>
            <a:r>
              <a:rPr lang="en-US" sz="1600" b="1" dirty="0">
                <a:solidFill>
                  <a:srgbClr val="FF0000"/>
                </a:solidFill>
              </a:rPr>
              <a:t>2 x </a:t>
            </a:r>
            <a:r>
              <a:rPr lang="en-US" sz="1600" dirty="0"/>
              <a:t>25 </a:t>
            </a:r>
            <a:r>
              <a:rPr lang="en-US" sz="1600" dirty="0" err="1"/>
              <a:t>ps</a:t>
            </a:r>
            <a:r>
              <a:rPr lang="en-US" sz="1600" dirty="0"/>
              <a:t> = </a:t>
            </a:r>
            <a:r>
              <a:rPr lang="en-US" sz="1600" b="1" dirty="0">
                <a:solidFill>
                  <a:srgbClr val="FF0000"/>
                </a:solidFill>
              </a:rPr>
              <a:t>50 </a:t>
            </a:r>
            <a:r>
              <a:rPr lang="en-US" sz="1600" b="1" dirty="0" err="1">
                <a:solidFill>
                  <a:srgbClr val="FF0000"/>
                </a:solidFill>
              </a:rPr>
              <a:t>ps</a:t>
            </a:r>
            <a:endParaRPr lang="en-US" sz="1600" b="1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0070C0"/>
                </a:solidFill>
              </a:rPr>
              <a:t>Setup time constraint:</a:t>
            </a:r>
          </a:p>
          <a:p>
            <a:pPr>
              <a:spcBef>
                <a:spcPct val="50000"/>
              </a:spcBef>
            </a:pPr>
            <a:r>
              <a:rPr lang="en-US" sz="1600" i="1" dirty="0"/>
              <a:t> </a:t>
            </a:r>
            <a:r>
              <a:rPr lang="en-US" sz="1600" i="1" dirty="0" err="1"/>
              <a:t>T</a:t>
            </a:r>
            <a:r>
              <a:rPr lang="en-US" sz="1600" i="1" baseline="-25000" dirty="0" err="1"/>
              <a:t>c</a:t>
            </a:r>
            <a:r>
              <a:rPr lang="en-US" sz="1600" dirty="0"/>
              <a:t> </a:t>
            </a:r>
            <a:r>
              <a:rPr lang="en-US" sz="1600" dirty="0">
                <a:cs typeface="Arial" charset="0"/>
              </a:rPr>
              <a:t>≥</a:t>
            </a:r>
            <a:r>
              <a:rPr lang="en-US" sz="1600" dirty="0"/>
              <a:t> (50 + 105 + 60) </a:t>
            </a:r>
            <a:r>
              <a:rPr lang="en-US" sz="1600" dirty="0" err="1"/>
              <a:t>ps</a:t>
            </a:r>
            <a:r>
              <a:rPr lang="en-US" sz="1600" dirty="0"/>
              <a:t> = 215 </a:t>
            </a:r>
            <a:r>
              <a:rPr lang="en-US" sz="1600" dirty="0" err="1"/>
              <a:t>ps</a:t>
            </a: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dirty="0"/>
              <a:t> </a:t>
            </a:r>
            <a:r>
              <a:rPr lang="en-US" sz="1600" i="1" dirty="0"/>
              <a:t>f</a:t>
            </a:r>
            <a:r>
              <a:rPr lang="en-US" sz="1600" i="1" baseline="-25000" dirty="0"/>
              <a:t>c</a:t>
            </a:r>
            <a:r>
              <a:rPr lang="en-US" sz="1600" dirty="0"/>
              <a:t> = 1/</a:t>
            </a:r>
            <a:r>
              <a:rPr lang="en-US" sz="1600" i="1" dirty="0" err="1"/>
              <a:t>T</a:t>
            </a:r>
            <a:r>
              <a:rPr lang="en-US" sz="1600" i="1" baseline="-25000" dirty="0" err="1"/>
              <a:t>c</a:t>
            </a:r>
            <a:r>
              <a:rPr lang="en-US" sz="1600" dirty="0"/>
              <a:t> = 4.65 GHz</a:t>
            </a:r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1183754" name="Text Box 10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181600" y="5048071"/>
            <a:ext cx="3581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0070C0"/>
                </a:solidFill>
              </a:rPr>
              <a:t>Hold time constraint:</a:t>
            </a:r>
          </a:p>
          <a:p>
            <a:pPr>
              <a:spcBef>
                <a:spcPct val="50000"/>
              </a:spcBef>
            </a:pPr>
            <a:r>
              <a:rPr lang="en-US" sz="1600" i="1" dirty="0"/>
              <a:t> </a:t>
            </a:r>
            <a:r>
              <a:rPr lang="en-US" sz="1600" i="1" dirty="0" err="1"/>
              <a:t>t</a:t>
            </a:r>
            <a:r>
              <a:rPr lang="en-US" sz="1600" baseline="-25000" dirty="0" err="1"/>
              <a:t>ccq</a:t>
            </a:r>
            <a:r>
              <a:rPr lang="en-US" sz="1600" dirty="0"/>
              <a:t> + </a:t>
            </a:r>
            <a:r>
              <a:rPr lang="en-US" sz="1600" i="1" dirty="0" err="1"/>
              <a:t>t</a:t>
            </a:r>
            <a:r>
              <a:rPr lang="en-US" sz="1600" i="1" baseline="-25000" dirty="0" err="1"/>
              <a:t>cd</a:t>
            </a:r>
            <a:r>
              <a:rPr lang="en-US" sz="1600" dirty="0"/>
              <a:t> &gt; </a:t>
            </a:r>
            <a:r>
              <a:rPr lang="en-US" sz="1600" i="1" dirty="0" err="1"/>
              <a:t>t</a:t>
            </a:r>
            <a:r>
              <a:rPr lang="en-US" sz="1600" baseline="-25000" dirty="0" err="1"/>
              <a:t>hold</a:t>
            </a:r>
            <a:r>
              <a:rPr lang="en-US" sz="1600" dirty="0"/>
              <a:t> ?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 (30 + </a:t>
            </a:r>
            <a:r>
              <a:rPr lang="en-US" sz="1600" b="1" dirty="0">
                <a:solidFill>
                  <a:srgbClr val="FF0000"/>
                </a:solidFill>
              </a:rPr>
              <a:t>50</a:t>
            </a:r>
            <a:r>
              <a:rPr lang="en-US" sz="1600" dirty="0"/>
              <a:t>) </a:t>
            </a:r>
            <a:r>
              <a:rPr lang="en-US" sz="1600" dirty="0" err="1"/>
              <a:t>ps</a:t>
            </a:r>
            <a:r>
              <a:rPr lang="en-US" sz="1600" dirty="0"/>
              <a:t> &gt; 70 </a:t>
            </a:r>
            <a:r>
              <a:rPr lang="en-US" sz="1600" dirty="0" err="1"/>
              <a:t>ps</a:t>
            </a:r>
            <a:r>
              <a:rPr lang="en-US" sz="1600" dirty="0"/>
              <a:t> ?  </a:t>
            </a:r>
            <a:r>
              <a:rPr lang="en-US" sz="1600" b="1" dirty="0">
                <a:solidFill>
                  <a:srgbClr val="FF0000"/>
                </a:solidFill>
              </a:rPr>
              <a:t>Yes!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Timing Analysis Example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4737C16-A1DD-4EB8-B73F-1A572FA10B76}"/>
              </a:ext>
            </a:extLst>
          </p:cNvPr>
          <p:cNvCxnSpPr>
            <a:cxnSpLocks/>
          </p:cNvCxnSpPr>
          <p:nvPr/>
        </p:nvCxnSpPr>
        <p:spPr>
          <a:xfrm flipH="1">
            <a:off x="6388608" y="160020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74C50A-BE25-48CD-B0E5-0D4256EB5A7D}"/>
              </a:ext>
            </a:extLst>
          </p:cNvPr>
          <p:cNvCxnSpPr/>
          <p:nvPr/>
        </p:nvCxnSpPr>
        <p:spPr>
          <a:xfrm>
            <a:off x="6400800" y="1597025"/>
            <a:ext cx="0" cy="16033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BD8BE6-7031-4A94-B210-99B2731AF7D2}"/>
              </a:ext>
            </a:extLst>
          </p:cNvPr>
          <p:cNvCxnSpPr/>
          <p:nvPr/>
        </p:nvCxnSpPr>
        <p:spPr>
          <a:xfrm>
            <a:off x="6388608" y="3200400"/>
            <a:ext cx="1524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E9BDD40-22A4-46F4-9219-6F640081FFDE}"/>
              </a:ext>
            </a:extLst>
          </p:cNvPr>
          <p:cNvCxnSpPr>
            <a:cxnSpLocks/>
          </p:cNvCxnSpPr>
          <p:nvPr/>
        </p:nvCxnSpPr>
        <p:spPr>
          <a:xfrm flipH="1">
            <a:off x="6403848" y="367284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F0E7B5F-2712-47C4-A434-D1E6E6B28BA4}"/>
              </a:ext>
            </a:extLst>
          </p:cNvPr>
          <p:cNvCxnSpPr>
            <a:cxnSpLocks/>
          </p:cNvCxnSpPr>
          <p:nvPr/>
        </p:nvCxnSpPr>
        <p:spPr>
          <a:xfrm>
            <a:off x="6400800" y="3657600"/>
            <a:ext cx="0" cy="762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9AADE8B-3A86-4567-9E19-BEF24AB265E5}"/>
              </a:ext>
            </a:extLst>
          </p:cNvPr>
          <p:cNvSpPr txBox="1"/>
          <p:nvPr/>
        </p:nvSpPr>
        <p:spPr>
          <a:xfrm rot="16200000">
            <a:off x="5414446" y="2214046"/>
            <a:ext cx="1603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Flip-Flops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964D19-DD0A-4A59-A290-92EF39D7C674}"/>
              </a:ext>
            </a:extLst>
          </p:cNvPr>
          <p:cNvSpPr txBox="1"/>
          <p:nvPr/>
        </p:nvSpPr>
        <p:spPr>
          <a:xfrm rot="16200000">
            <a:off x="5164822" y="3713848"/>
            <a:ext cx="18256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 Logic delays: 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per gate</a:t>
            </a:r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68D3382-9912-4BF2-8F83-9364D336A4E5}"/>
              </a:ext>
            </a:extLst>
          </p:cNvPr>
          <p:cNvCxnSpPr/>
          <p:nvPr/>
        </p:nvCxnSpPr>
        <p:spPr>
          <a:xfrm>
            <a:off x="6403848" y="4404360"/>
            <a:ext cx="1524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89256E4-A368-4F80-8FE8-315213C4D0B9}"/>
              </a:ext>
            </a:extLst>
          </p:cNvPr>
          <p:cNvSpPr txBox="1"/>
          <p:nvPr/>
        </p:nvSpPr>
        <p:spPr>
          <a:xfrm>
            <a:off x="1905000" y="937359"/>
            <a:ext cx="2872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Add buffers on short paths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3680666-BB68-4667-BDCA-1FB183770582}"/>
              </a:ext>
            </a:extLst>
          </p:cNvPr>
          <p:cNvSpPr/>
          <p:nvPr/>
        </p:nvSpPr>
        <p:spPr>
          <a:xfrm>
            <a:off x="7086600" y="5994868"/>
            <a:ext cx="457200" cy="2535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BF6422-D702-4AFB-BB6B-96F670759D3C}"/>
              </a:ext>
            </a:extLst>
          </p:cNvPr>
          <p:cNvSpPr/>
          <p:nvPr/>
        </p:nvSpPr>
        <p:spPr>
          <a:xfrm>
            <a:off x="1905000" y="937359"/>
            <a:ext cx="2819400" cy="369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C88D615-D992-4C29-8289-4181F9314193}"/>
              </a:ext>
            </a:extLst>
          </p:cNvPr>
          <p:cNvSpPr txBox="1"/>
          <p:nvPr/>
        </p:nvSpPr>
        <p:spPr>
          <a:xfrm>
            <a:off x="2274570" y="860415"/>
            <a:ext cx="19926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How to fix?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785797-3AAD-497B-8094-B85AE5284D1A}"/>
              </a:ext>
            </a:extLst>
          </p:cNvPr>
          <p:cNvSpPr/>
          <p:nvPr/>
        </p:nvSpPr>
        <p:spPr>
          <a:xfrm>
            <a:off x="2133600" y="4648200"/>
            <a:ext cx="304800" cy="3016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291CC29-4435-4B41-9E81-0AB2BFB26123}"/>
              </a:ext>
            </a:extLst>
          </p:cNvPr>
          <p:cNvSpPr/>
          <p:nvPr/>
        </p:nvSpPr>
        <p:spPr>
          <a:xfrm>
            <a:off x="1771650" y="5516562"/>
            <a:ext cx="6076950" cy="731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A5F6650-B8C9-4206-AFC3-D71F494C97DD}"/>
              </a:ext>
            </a:extLst>
          </p:cNvPr>
          <p:cNvSpPr/>
          <p:nvPr/>
        </p:nvSpPr>
        <p:spPr>
          <a:xfrm>
            <a:off x="2938878" y="4724081"/>
            <a:ext cx="566321" cy="3016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lide Number Placeholder 1">
            <a:extLst>
              <a:ext uri="{FF2B5EF4-FFF2-40B4-BE49-F238E27FC236}">
                <a16:creationId xmlns:a16="http://schemas.microsoft.com/office/drawing/2014/main" id="{00CE47ED-455E-4A1F-9D31-0FB14F0E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187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12" grpId="0" animBg="1"/>
      <p:bldP spid="44" grpId="0"/>
      <p:bldP spid="13" grpId="0" animBg="1"/>
      <p:bldP spid="59" grpId="0" animBg="1"/>
      <p:bldP spid="6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3: Sequential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Clock Skew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57231500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3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628650" y="990600"/>
            <a:ext cx="7886700" cy="4995277"/>
          </a:xfrm>
        </p:spPr>
        <p:txBody>
          <a:bodyPr>
            <a:normAutofit/>
          </a:bodyPr>
          <a:lstStyle/>
          <a:p>
            <a:r>
              <a:rPr lang="en-US" sz="2600" dirty="0"/>
              <a:t>The clock doesn’t arrive at all registers at same time</a:t>
            </a:r>
          </a:p>
          <a:p>
            <a:r>
              <a:rPr lang="en-US" sz="2600" b="1" dirty="0">
                <a:solidFill>
                  <a:srgbClr val="0070C0"/>
                </a:solidFill>
              </a:rPr>
              <a:t>Skew: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/>
              <a:t>difference between two clock edges</a:t>
            </a:r>
          </a:p>
          <a:p>
            <a:r>
              <a:rPr lang="en-US" sz="2600" dirty="0"/>
              <a:t>Perform </a:t>
            </a:r>
            <a:r>
              <a:rPr lang="en-US" sz="2600" b="1" dirty="0">
                <a:solidFill>
                  <a:srgbClr val="0070C0"/>
                </a:solidFill>
              </a:rPr>
              <a:t>worst case analysis </a:t>
            </a:r>
            <a:r>
              <a:rPr lang="en-US" sz="2600" dirty="0"/>
              <a:t>to guarantee dynamic discipline is not violated for any register – many registers in a system!</a:t>
            </a:r>
          </a:p>
          <a:p>
            <a:pPr marL="0" indent="0">
              <a:buNone/>
            </a:pPr>
            <a:endParaRPr lang="en-GB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Clock Skew</a:t>
            </a:r>
          </a:p>
        </p:txBody>
      </p:sp>
      <p:graphicFrame>
        <p:nvGraphicFramePr>
          <p:cNvPr id="3" name="Object 2"/>
          <p:cNvGraphicFramePr>
            <a:graphicFrameLocks noGrp="1"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01291370"/>
              </p:ext>
            </p:extLst>
          </p:nvPr>
        </p:nvGraphicFramePr>
        <p:xfrm>
          <a:off x="3048000" y="3124200"/>
          <a:ext cx="3390900" cy="287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321874" imgH="1967716" progId="Visio.Drawing.11">
                  <p:embed/>
                </p:oleObj>
              </mc:Choice>
              <mc:Fallback>
                <p:oleObj name="VISIO" r:id="rId5" imgW="2321874" imgH="1967716" progId="Visio.Drawing.11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124200"/>
                        <a:ext cx="3390900" cy="287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099E0970-7B38-42A5-A660-4B58FC4E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32851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3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628650" y="990600"/>
            <a:ext cx="7886700" cy="4995277"/>
          </a:xfrm>
        </p:spPr>
        <p:txBody>
          <a:bodyPr>
            <a:normAutofit/>
          </a:bodyPr>
          <a:lstStyle/>
          <a:p>
            <a:r>
              <a:rPr lang="en-US" dirty="0"/>
              <a:t>In the worst case, CLK2 is earlier than CLK1</a:t>
            </a:r>
          </a:p>
          <a:p>
            <a:pPr marL="0" indent="0">
              <a:buNone/>
            </a:pPr>
            <a:endParaRPr lang="en-GB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Setup Time Constraint with Skew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78488184"/>
              </p:ext>
            </p:extLst>
          </p:nvPr>
        </p:nvGraphicFramePr>
        <p:xfrm>
          <a:off x="762000" y="1752600"/>
          <a:ext cx="4495800" cy="410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2157514" imgH="1971779" progId="Visio.Drawing.11">
                  <p:embed/>
                </p:oleObj>
              </mc:Choice>
              <mc:Fallback>
                <p:oleObj name="Visio" r:id="rId8" imgW="2157514" imgH="197177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52600"/>
                        <a:ext cx="4495800" cy="410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181600" y="3429000"/>
            <a:ext cx="372758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400" b="1" i="1" baseline="-25000" dirty="0" err="1">
                <a:solidFill>
                  <a:srgbClr val="0070C0"/>
                </a:solidFill>
                <a:latin typeface="+mj-lt"/>
                <a:cs typeface="Arial" charset="0"/>
              </a:rPr>
              <a:t>c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 ≥ </a:t>
            </a:r>
            <a:r>
              <a:rPr lang="en-US" sz="2400" b="1" i="1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400" b="1" i="1" baseline="-25000" dirty="0" err="1">
                <a:solidFill>
                  <a:srgbClr val="0070C0"/>
                </a:solidFill>
                <a:latin typeface="+mj-lt"/>
                <a:cs typeface="Arial" charset="0"/>
              </a:rPr>
              <a:t>pcq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 + </a:t>
            </a:r>
            <a:r>
              <a:rPr lang="en-US" sz="2400" b="1" i="1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400" b="1" i="1" baseline="-25000" dirty="0" err="1">
                <a:solidFill>
                  <a:srgbClr val="0070C0"/>
                </a:solidFill>
                <a:latin typeface="+mj-lt"/>
                <a:cs typeface="Arial" charset="0"/>
              </a:rPr>
              <a:t>pd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 + </a:t>
            </a:r>
            <a:r>
              <a:rPr lang="en-US" sz="2400" b="1" i="1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400" b="1" baseline="-25000" dirty="0" err="1">
                <a:solidFill>
                  <a:srgbClr val="0070C0"/>
                </a:solidFill>
                <a:latin typeface="+mj-lt"/>
                <a:cs typeface="Arial" charset="0"/>
              </a:rPr>
              <a:t>setup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 + </a:t>
            </a:r>
            <a:r>
              <a:rPr lang="en-US" sz="2400" b="1" i="1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400" b="1" baseline="-25000" dirty="0" err="1">
                <a:solidFill>
                  <a:srgbClr val="0070C0"/>
                </a:solidFill>
                <a:latin typeface="+mj-lt"/>
                <a:cs typeface="Arial" charset="0"/>
              </a:rPr>
              <a:t>skew</a:t>
            </a:r>
            <a:endParaRPr lang="en-US" sz="2400" b="1" baseline="-25000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400" b="1" i="1" baseline="-25000" dirty="0" err="1">
                <a:solidFill>
                  <a:srgbClr val="0070C0"/>
                </a:solidFill>
                <a:latin typeface="+mj-lt"/>
                <a:cs typeface="Arial" charset="0"/>
              </a:rPr>
              <a:t>pd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 ≤ </a:t>
            </a:r>
            <a:r>
              <a:rPr lang="en-US" sz="2400" b="1" i="1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400" b="1" i="1" baseline="-25000" dirty="0" err="1">
                <a:solidFill>
                  <a:srgbClr val="0070C0"/>
                </a:solidFill>
                <a:latin typeface="+mj-lt"/>
                <a:cs typeface="Arial" charset="0"/>
              </a:rPr>
              <a:t>c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 – (</a:t>
            </a:r>
            <a:r>
              <a:rPr lang="en-US" sz="2400" b="1" i="1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400" b="1" i="1" baseline="-25000" dirty="0" err="1">
                <a:solidFill>
                  <a:srgbClr val="0070C0"/>
                </a:solidFill>
                <a:latin typeface="+mj-lt"/>
                <a:cs typeface="Arial" charset="0"/>
              </a:rPr>
              <a:t>pcq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 + </a:t>
            </a:r>
            <a:r>
              <a:rPr lang="en-US" sz="2400" b="1" i="1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400" b="1" baseline="-25000" dirty="0" err="1">
                <a:solidFill>
                  <a:srgbClr val="0070C0"/>
                </a:solidFill>
                <a:latin typeface="+mj-lt"/>
                <a:cs typeface="Arial" charset="0"/>
              </a:rPr>
              <a:t>setup</a:t>
            </a:r>
            <a:r>
              <a:rPr lang="en-US" sz="2400" b="1" baseline="-250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+ </a:t>
            </a:r>
            <a:r>
              <a:rPr lang="en-US" sz="2400" b="1" i="1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400" b="1" baseline="-25000" dirty="0" err="1">
                <a:solidFill>
                  <a:srgbClr val="0070C0"/>
                </a:solidFill>
                <a:latin typeface="+mj-lt"/>
                <a:cs typeface="Arial" charset="0"/>
              </a:rPr>
              <a:t>skew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)</a:t>
            </a:r>
            <a:endParaRPr lang="en-US" sz="2400" b="1" baseline="-25000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baseline="-25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257800" y="2514600"/>
            <a:ext cx="3581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solidFill>
                  <a:srgbClr val="FF0000"/>
                </a:solidFill>
                <a:latin typeface="+mj-lt"/>
                <a:cs typeface="Arial" charset="0"/>
              </a:rPr>
              <a:t>T</a:t>
            </a:r>
            <a:r>
              <a:rPr lang="en-US" sz="2400" b="1" i="1" baseline="-25000" dirty="0">
                <a:solidFill>
                  <a:srgbClr val="FF0000"/>
                </a:solidFill>
                <a:latin typeface="+mj-lt"/>
                <a:cs typeface="Arial" charset="0"/>
              </a:rPr>
              <a:t>c</a:t>
            </a:r>
            <a:r>
              <a:rPr lang="en-US" sz="2400" b="1" dirty="0">
                <a:solidFill>
                  <a:srgbClr val="FF0000"/>
                </a:solidFill>
                <a:latin typeface="+mj-lt"/>
                <a:cs typeface="Arial" charset="0"/>
              </a:rPr>
              <a:t> - </a:t>
            </a:r>
            <a:r>
              <a:rPr lang="en-US" sz="2400" b="1" i="1" dirty="0" err="1">
                <a:solidFill>
                  <a:srgbClr val="FF0000"/>
                </a:solidFill>
                <a:latin typeface="+mj-lt"/>
                <a:cs typeface="Arial" charset="0"/>
              </a:rPr>
              <a:t>t</a:t>
            </a:r>
            <a:r>
              <a:rPr lang="en-US" sz="2400" b="1" baseline="-25000" dirty="0" err="1">
                <a:solidFill>
                  <a:srgbClr val="FF0000"/>
                </a:solidFill>
                <a:latin typeface="+mj-lt"/>
                <a:cs typeface="Arial" charset="0"/>
              </a:rPr>
              <a:t>skew</a:t>
            </a:r>
            <a:r>
              <a:rPr lang="en-US" sz="2400" b="1" dirty="0">
                <a:solidFill>
                  <a:srgbClr val="FF0000"/>
                </a:solidFill>
                <a:latin typeface="+mj-lt"/>
                <a:cs typeface="Arial" charset="0"/>
              </a:rPr>
              <a:t> </a:t>
            </a:r>
            <a:r>
              <a:rPr lang="en-US" sz="2400" b="1" dirty="0">
                <a:latin typeface="+mj-lt"/>
                <a:cs typeface="Arial" charset="0"/>
              </a:rPr>
              <a:t>≥ </a:t>
            </a:r>
            <a:r>
              <a:rPr lang="en-US" sz="2400" b="1" i="1" dirty="0" err="1">
                <a:latin typeface="+mj-lt"/>
                <a:cs typeface="Arial" charset="0"/>
              </a:rPr>
              <a:t>t</a:t>
            </a:r>
            <a:r>
              <a:rPr lang="en-US" sz="2400" b="1" i="1" baseline="-25000" dirty="0" err="1">
                <a:latin typeface="+mj-lt"/>
                <a:cs typeface="Arial" charset="0"/>
              </a:rPr>
              <a:t>pcq</a:t>
            </a:r>
            <a:r>
              <a:rPr lang="en-US" sz="2400" b="1" dirty="0">
                <a:latin typeface="+mj-lt"/>
                <a:cs typeface="Arial" charset="0"/>
              </a:rPr>
              <a:t> + </a:t>
            </a:r>
            <a:r>
              <a:rPr lang="en-US" sz="2400" b="1" i="1" dirty="0" err="1">
                <a:latin typeface="+mj-lt"/>
                <a:cs typeface="Arial" charset="0"/>
              </a:rPr>
              <a:t>t</a:t>
            </a:r>
            <a:r>
              <a:rPr lang="en-US" sz="2400" b="1" i="1" baseline="-25000" dirty="0" err="1">
                <a:latin typeface="+mj-lt"/>
                <a:cs typeface="Arial" charset="0"/>
              </a:rPr>
              <a:t>pd</a:t>
            </a:r>
            <a:r>
              <a:rPr lang="en-US" sz="2400" b="1" dirty="0">
                <a:latin typeface="+mj-lt"/>
                <a:cs typeface="Arial" charset="0"/>
              </a:rPr>
              <a:t> + </a:t>
            </a:r>
            <a:r>
              <a:rPr lang="en-US" sz="2400" b="1" i="1" dirty="0" err="1">
                <a:latin typeface="+mj-lt"/>
                <a:cs typeface="Arial" charset="0"/>
              </a:rPr>
              <a:t>t</a:t>
            </a:r>
            <a:r>
              <a:rPr lang="en-US" sz="2400" b="1" baseline="-25000" dirty="0" err="1">
                <a:latin typeface="+mj-lt"/>
                <a:cs typeface="Arial" charset="0"/>
              </a:rPr>
              <a:t>setup</a:t>
            </a:r>
            <a:endParaRPr lang="en-US" sz="2400" b="1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5F6650-B8C9-4206-AFC3-D71F494C97DD}"/>
              </a:ext>
            </a:extLst>
          </p:cNvPr>
          <p:cNvSpPr/>
          <p:nvPr/>
        </p:nvSpPr>
        <p:spPr>
          <a:xfrm>
            <a:off x="5257800" y="2514600"/>
            <a:ext cx="3276600" cy="4540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181600" y="3352800"/>
            <a:ext cx="3886200" cy="13716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5F6650-B8C9-4206-AFC3-D71F494C97DD}"/>
              </a:ext>
            </a:extLst>
          </p:cNvPr>
          <p:cNvSpPr/>
          <p:nvPr/>
        </p:nvSpPr>
        <p:spPr>
          <a:xfrm>
            <a:off x="5791200" y="3581400"/>
            <a:ext cx="3200400" cy="3016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5F6650-B8C9-4206-AFC3-D71F494C97DD}"/>
              </a:ext>
            </a:extLst>
          </p:cNvPr>
          <p:cNvSpPr/>
          <p:nvPr/>
        </p:nvSpPr>
        <p:spPr>
          <a:xfrm>
            <a:off x="5257800" y="3962400"/>
            <a:ext cx="609600" cy="3937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5F6650-B8C9-4206-AFC3-D71F494C97DD}"/>
              </a:ext>
            </a:extLst>
          </p:cNvPr>
          <p:cNvSpPr/>
          <p:nvPr/>
        </p:nvSpPr>
        <p:spPr>
          <a:xfrm>
            <a:off x="5867400" y="3883026"/>
            <a:ext cx="2819400" cy="473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5F6650-B8C9-4206-AFC3-D71F494C97DD}"/>
              </a:ext>
            </a:extLst>
          </p:cNvPr>
          <p:cNvSpPr/>
          <p:nvPr/>
        </p:nvSpPr>
        <p:spPr>
          <a:xfrm>
            <a:off x="5105400" y="3249612"/>
            <a:ext cx="4038600" cy="1474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3B524F1E-5D67-4B4B-9199-AE473513C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14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Grp="1"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23795233"/>
              </p:ext>
            </p:extLst>
          </p:nvPr>
        </p:nvGraphicFramePr>
        <p:xfrm>
          <a:off x="906463" y="1524000"/>
          <a:ext cx="4275137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129529" imgH="2201277" progId="Visio.Drawing.11">
                  <p:embed/>
                </p:oleObj>
              </mc:Choice>
              <mc:Fallback>
                <p:oleObj name="VISIO" r:id="rId7" imgW="2129529" imgH="2201277" progId="Visio.Drawing.11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1524000"/>
                        <a:ext cx="4275137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768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628650" y="990600"/>
            <a:ext cx="7886700" cy="4995277"/>
          </a:xfrm>
        </p:spPr>
        <p:txBody>
          <a:bodyPr>
            <a:normAutofit/>
          </a:bodyPr>
          <a:lstStyle/>
          <a:p>
            <a:r>
              <a:rPr lang="en-US" dirty="0"/>
              <a:t>In the worst case, CLK2 is later than CLK1</a:t>
            </a:r>
          </a:p>
          <a:p>
            <a:pPr marL="0" indent="0">
              <a:buNone/>
            </a:pPr>
            <a:endParaRPr lang="en-GB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Hold Time Constraint with Skew</a:t>
            </a:r>
          </a:p>
        </p:txBody>
      </p:sp>
      <p:sp>
        <p:nvSpPr>
          <p:cNvPr id="16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257800" y="3429000"/>
            <a:ext cx="3200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b="1" i="1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800" b="1" i="1" baseline="-25000" dirty="0" err="1">
                <a:solidFill>
                  <a:srgbClr val="0070C0"/>
                </a:solidFill>
                <a:latin typeface="+mj-lt"/>
                <a:cs typeface="Arial" charset="0"/>
              </a:rPr>
              <a:t>ccq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 + </a:t>
            </a:r>
            <a:r>
              <a:rPr lang="en-US" sz="2800" b="1" i="1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800" b="1" i="1" baseline="-25000" dirty="0" err="1">
                <a:solidFill>
                  <a:srgbClr val="0070C0"/>
                </a:solidFill>
                <a:latin typeface="+mj-lt"/>
                <a:cs typeface="Arial" charset="0"/>
              </a:rPr>
              <a:t>cd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 &gt; </a:t>
            </a:r>
            <a:r>
              <a:rPr lang="en-US" sz="2800" b="1" i="1" dirty="0" err="1">
                <a:solidFill>
                  <a:srgbClr val="FF0000"/>
                </a:solidFill>
                <a:latin typeface="+mj-lt"/>
                <a:cs typeface="Arial" charset="0"/>
              </a:rPr>
              <a:t>t</a:t>
            </a:r>
            <a:r>
              <a:rPr lang="en-US" sz="2800" b="1" baseline="-25000" dirty="0" err="1">
                <a:solidFill>
                  <a:srgbClr val="FF0000"/>
                </a:solidFill>
                <a:latin typeface="+mj-lt"/>
                <a:cs typeface="Arial" charset="0"/>
              </a:rPr>
              <a:t>hold</a:t>
            </a:r>
            <a:r>
              <a:rPr lang="en-US" sz="2800" b="1" baseline="-25000" dirty="0">
                <a:solidFill>
                  <a:srgbClr val="FF0000"/>
                </a:solidFill>
                <a:latin typeface="+mj-lt"/>
                <a:cs typeface="Arial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+mj-lt"/>
                <a:cs typeface="Arial" charset="0"/>
              </a:rPr>
              <a:t>+ </a:t>
            </a:r>
            <a:r>
              <a:rPr lang="en-US" sz="2800" b="1" i="1" dirty="0" err="1">
                <a:solidFill>
                  <a:srgbClr val="FF0000"/>
                </a:solidFill>
                <a:latin typeface="+mj-lt"/>
                <a:cs typeface="Arial" charset="0"/>
              </a:rPr>
              <a:t>t</a:t>
            </a:r>
            <a:r>
              <a:rPr lang="en-US" sz="2800" b="1" baseline="-25000" dirty="0" err="1">
                <a:solidFill>
                  <a:srgbClr val="FF0000"/>
                </a:solidFill>
                <a:latin typeface="+mj-lt"/>
                <a:cs typeface="Arial" charset="0"/>
              </a:rPr>
              <a:t>skew</a:t>
            </a:r>
            <a:endParaRPr lang="en-US" sz="2800" b="1" baseline="-25000" dirty="0">
              <a:solidFill>
                <a:srgbClr val="FF000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800" b="1" i="1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800" b="1" i="1" baseline="-25000" dirty="0" err="1">
                <a:solidFill>
                  <a:srgbClr val="0070C0"/>
                </a:solidFill>
                <a:latin typeface="+mj-lt"/>
                <a:cs typeface="Arial" charset="0"/>
              </a:rPr>
              <a:t>cd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 &gt; </a:t>
            </a:r>
            <a:r>
              <a:rPr lang="en-US" sz="2800" b="1" i="1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800" b="1" baseline="-25000" dirty="0" err="1">
                <a:solidFill>
                  <a:srgbClr val="0070C0"/>
                </a:solidFill>
                <a:latin typeface="+mj-lt"/>
                <a:cs typeface="Arial" charset="0"/>
              </a:rPr>
              <a:t>hold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+ </a:t>
            </a:r>
            <a:r>
              <a:rPr lang="en-US" sz="2800" b="1" i="1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800" b="1" baseline="-25000" dirty="0" err="1">
                <a:solidFill>
                  <a:srgbClr val="0070C0"/>
                </a:solidFill>
                <a:latin typeface="+mj-lt"/>
                <a:cs typeface="Arial" charset="0"/>
              </a:rPr>
              <a:t>skew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– </a:t>
            </a:r>
            <a:r>
              <a:rPr lang="en-US" sz="2800" b="1" i="1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800" b="1" i="1" baseline="-25000" dirty="0" err="1">
                <a:solidFill>
                  <a:srgbClr val="0070C0"/>
                </a:solidFill>
                <a:latin typeface="+mj-lt"/>
                <a:cs typeface="Arial" charset="0"/>
              </a:rPr>
              <a:t>ccq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</a:p>
        </p:txBody>
      </p:sp>
      <p:sp>
        <p:nvSpPr>
          <p:cNvPr id="17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257800" y="3429000"/>
            <a:ext cx="3276600" cy="12192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5F6650-B8C9-4206-AFC3-D71F494C97DD}"/>
              </a:ext>
            </a:extLst>
          </p:cNvPr>
          <p:cNvSpPr/>
          <p:nvPr/>
        </p:nvSpPr>
        <p:spPr>
          <a:xfrm>
            <a:off x="6781800" y="3503613"/>
            <a:ext cx="1676400" cy="5349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5F6650-B8C9-4206-AFC3-D71F494C97DD}"/>
              </a:ext>
            </a:extLst>
          </p:cNvPr>
          <p:cNvSpPr/>
          <p:nvPr/>
        </p:nvSpPr>
        <p:spPr>
          <a:xfrm>
            <a:off x="5334000" y="4025900"/>
            <a:ext cx="685800" cy="5349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5F6650-B8C9-4206-AFC3-D71F494C97DD}"/>
              </a:ext>
            </a:extLst>
          </p:cNvPr>
          <p:cNvSpPr/>
          <p:nvPr/>
        </p:nvSpPr>
        <p:spPr>
          <a:xfrm>
            <a:off x="6019800" y="3962400"/>
            <a:ext cx="2362200" cy="5349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5F6650-B8C9-4206-AFC3-D71F494C97DD}"/>
              </a:ext>
            </a:extLst>
          </p:cNvPr>
          <p:cNvSpPr/>
          <p:nvPr/>
        </p:nvSpPr>
        <p:spPr>
          <a:xfrm>
            <a:off x="5181600" y="3343276"/>
            <a:ext cx="3505200" cy="1381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91DC1EA3-9311-4E62-B9BE-F39D7E36E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2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3: Sequential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Synchronization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26519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8470" name="Object 6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91089632"/>
              </p:ext>
            </p:extLst>
          </p:nvPr>
        </p:nvGraphicFramePr>
        <p:xfrm>
          <a:off x="1062771" y="3352800"/>
          <a:ext cx="6100029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060280" imgH="720360" progId="Visio.Drawing.6">
                  <p:embed/>
                </p:oleObj>
              </mc:Choice>
              <mc:Fallback>
                <p:oleObj name="VISIO" r:id="rId7" imgW="2060280" imgH="720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771" y="3352800"/>
                        <a:ext cx="6100029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846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846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96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Fundamental building block of other state elements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Two outputs: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No inputs</a:t>
            </a:r>
          </a:p>
        </p:txBody>
      </p:sp>
      <p:sp>
        <p:nvSpPr>
          <p:cNvPr id="958476" name="Line 12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791304" y="2167466"/>
            <a:ext cx="3352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</a:rPr>
              <a:t>Bistable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Circuit</a:t>
            </a:r>
          </a:p>
        </p:txBody>
      </p:sp>
      <p:sp>
        <p:nvSpPr>
          <p:cNvPr id="4" name="Rectangle 3"/>
          <p:cNvSpPr/>
          <p:nvPr/>
        </p:nvSpPr>
        <p:spPr>
          <a:xfrm>
            <a:off x="622655" y="5486400"/>
            <a:ext cx="35191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cs typeface="Arial" charset="0"/>
              </a:rPr>
              <a:t>Back-to-back inverters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24160" y="5486400"/>
            <a:ext cx="36768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cs typeface="Arial" charset="0"/>
              </a:rPr>
              <a:t>Cross-coupled inverters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67200" y="2644800"/>
            <a:ext cx="3581400" cy="3581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20C57630-5D3F-498D-A868-B8198843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2EE2CD-7FD4-47DF-8F3D-7CF2E64B3AA2}"/>
              </a:ext>
            </a:extLst>
          </p:cNvPr>
          <p:cNvSpPr txBox="1"/>
          <p:nvPr/>
        </p:nvSpPr>
        <p:spPr>
          <a:xfrm>
            <a:off x="3429000" y="2895600"/>
            <a:ext cx="228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cs typeface="Arial" charset="0"/>
              </a:rPr>
              <a:t>Same circuit!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55CB07-8887-42B7-8DF6-3C49A452B2FC}"/>
              </a:ext>
            </a:extLst>
          </p:cNvPr>
          <p:cNvSpPr/>
          <p:nvPr/>
        </p:nvSpPr>
        <p:spPr>
          <a:xfrm>
            <a:off x="3200400" y="2795389"/>
            <a:ext cx="3581400" cy="472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76A6E6-9029-459B-8422-F36C3AFA9A02}"/>
              </a:ext>
            </a:extLst>
          </p:cNvPr>
          <p:cNvSpPr/>
          <p:nvPr/>
        </p:nvSpPr>
        <p:spPr>
          <a:xfrm>
            <a:off x="568960" y="5544374"/>
            <a:ext cx="3581400" cy="472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35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Violating the Dynamic Discipline</a:t>
            </a:r>
          </a:p>
        </p:txBody>
      </p:sp>
      <p:graphicFrame>
        <p:nvGraphicFramePr>
          <p:cNvPr id="7" name="Object 9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60716361"/>
              </p:ext>
            </p:extLst>
          </p:nvPr>
        </p:nvGraphicFramePr>
        <p:xfrm>
          <a:off x="5558487" y="1066800"/>
          <a:ext cx="2747313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457280" imgH="2546280" progId="Visio.Drawing.6">
                  <p:embed/>
                </p:oleObj>
              </mc:Choice>
              <mc:Fallback>
                <p:oleObj name="VISIO" r:id="rId7" imgW="1457280" imgH="2546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8487" y="1066800"/>
                        <a:ext cx="2747313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924443"/>
              </p:ext>
            </p:extLst>
          </p:nvPr>
        </p:nvGraphicFramePr>
        <p:xfrm>
          <a:off x="2095500" y="2434737"/>
          <a:ext cx="2667000" cy="225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914400" imgH="774720" progId="Visio.Drawing.6">
                  <p:embed/>
                </p:oleObj>
              </mc:Choice>
              <mc:Fallback>
                <p:oleObj name="VISIO" r:id="rId9" imgW="914400" imgH="774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2434737"/>
                        <a:ext cx="2667000" cy="2259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5486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600" b="1" dirty="0">
                <a:latin typeface="+mj-lt"/>
                <a:cs typeface="Arial" charset="0"/>
              </a:rPr>
              <a:t>Asynchronous</a:t>
            </a:r>
            <a:r>
              <a:rPr lang="en-US" sz="2600" dirty="0">
                <a:latin typeface="+mj-lt"/>
                <a:cs typeface="Arial" charset="0"/>
              </a:rPr>
              <a:t> (for example, user) </a:t>
            </a:r>
            <a:r>
              <a:rPr lang="en-US" sz="2600" b="1" dirty="0">
                <a:latin typeface="+mj-lt"/>
                <a:cs typeface="Arial" charset="0"/>
              </a:rPr>
              <a:t>inputs</a:t>
            </a:r>
            <a:r>
              <a:rPr lang="en-US" sz="2600" dirty="0">
                <a:latin typeface="+mj-lt"/>
                <a:cs typeface="Arial" charset="0"/>
              </a:rPr>
              <a:t> might violate the dynamic discipline</a:t>
            </a:r>
          </a:p>
        </p:txBody>
      </p:sp>
      <p:pic>
        <p:nvPicPr>
          <p:cNvPr id="10" name="Picture 16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9600" y="2895600"/>
            <a:ext cx="1572175" cy="2639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41962A1B-0538-4554-A8FB-50131CAA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49641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</a:rPr>
              <a:t>Metastability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0" name="Object 10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18400247"/>
              </p:ext>
            </p:extLst>
          </p:nvPr>
        </p:nvGraphicFramePr>
        <p:xfrm>
          <a:off x="2895600" y="3810000"/>
          <a:ext cx="3676650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257352" imgH="650055" progId="Visio.Drawing.11">
                  <p:embed/>
                </p:oleObj>
              </mc:Choice>
              <mc:Fallback>
                <p:oleObj name="Visio" r:id="rId5" imgW="1257352" imgH="65005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810000"/>
                        <a:ext cx="3676650" cy="189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7543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b="1" dirty="0" err="1">
                <a:latin typeface="+mj-lt"/>
                <a:cs typeface="Arial" charset="0"/>
              </a:rPr>
              <a:t>Bistable</a:t>
            </a:r>
            <a:r>
              <a:rPr lang="en-US" sz="2600" b="1" dirty="0">
                <a:latin typeface="+mj-lt"/>
                <a:cs typeface="Arial" charset="0"/>
              </a:rPr>
              <a:t> devices: </a:t>
            </a:r>
            <a:r>
              <a:rPr lang="en-US" sz="2600" dirty="0">
                <a:latin typeface="+mj-lt"/>
                <a:cs typeface="Arial" charset="0"/>
              </a:rPr>
              <a:t>two stable states, and a metastable state between them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b="1" dirty="0">
                <a:latin typeface="+mj-lt"/>
                <a:cs typeface="Arial" charset="0"/>
              </a:rPr>
              <a:t>Flip-flop: </a:t>
            </a:r>
            <a:r>
              <a:rPr lang="en-US" sz="2600" dirty="0">
                <a:latin typeface="+mj-lt"/>
                <a:cs typeface="Arial" charset="0"/>
              </a:rPr>
              <a:t>two stable states (1 and 0) and one metastable state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If flip-flop lands in metastable state, could stay there for an undetermined amount of time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59488B4-B519-4B1A-971A-A6C6349C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44503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Flip-Flop Internals</a:t>
            </a:r>
          </a:p>
        </p:txBody>
      </p:sp>
      <p:graphicFrame>
        <p:nvGraphicFramePr>
          <p:cNvPr id="5" name="Object 5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06099835"/>
              </p:ext>
            </p:extLst>
          </p:nvPr>
        </p:nvGraphicFramePr>
        <p:xfrm>
          <a:off x="3276600" y="1905000"/>
          <a:ext cx="1981200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057320" imgH="828720" progId="Visio.Drawing.6">
                  <p:embed/>
                </p:oleObj>
              </mc:Choice>
              <mc:Fallback>
                <p:oleObj name="VISIO" r:id="rId6" imgW="1057320" imgH="828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905000"/>
                        <a:ext cx="1981200" cy="1484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990600"/>
            <a:ext cx="7543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Flip-flop has </a:t>
            </a:r>
            <a:r>
              <a:rPr lang="en-US" sz="2600" b="1" dirty="0">
                <a:latin typeface="+mj-lt"/>
                <a:cs typeface="Arial" charset="0"/>
              </a:rPr>
              <a:t>feedback</a:t>
            </a:r>
            <a:r>
              <a:rPr lang="en-US" sz="2600" dirty="0">
                <a:latin typeface="+mj-lt"/>
                <a:cs typeface="Arial" charset="0"/>
              </a:rPr>
              <a:t>: if </a:t>
            </a:r>
            <a:r>
              <a:rPr lang="en-US" sz="2600" i="1" dirty="0">
                <a:latin typeface="+mj-lt"/>
                <a:cs typeface="Arial" charset="0"/>
              </a:rPr>
              <a:t>Q</a:t>
            </a:r>
            <a:r>
              <a:rPr lang="en-US" sz="2600" dirty="0">
                <a:latin typeface="+mj-lt"/>
                <a:cs typeface="Arial" charset="0"/>
              </a:rPr>
              <a:t> is somewhere between 1 and 0, cross-coupled gates drive output to either rail (1 or 0)</a:t>
            </a:r>
          </a:p>
        </p:txBody>
      </p:sp>
      <p:sp>
        <p:nvSpPr>
          <p:cNvPr id="9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9600" y="3276600"/>
            <a:ext cx="75438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+mj-lt"/>
                <a:cs typeface="Arial" charset="0"/>
              </a:rPr>
              <a:t>Metastable signal:</a:t>
            </a:r>
            <a:r>
              <a:rPr lang="en-US" sz="2400" dirty="0">
                <a:latin typeface="+mj-lt"/>
                <a:cs typeface="Arial" charset="0"/>
              </a:rPr>
              <a:t> if it hasn’t resolved to 1 or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If flip-flop input changes at random time, </a:t>
            </a:r>
            <a:r>
              <a:rPr lang="en-US" sz="2400" b="1" dirty="0">
                <a:latin typeface="+mj-lt"/>
                <a:cs typeface="Arial" charset="0"/>
              </a:rPr>
              <a:t>probability that output </a:t>
            </a:r>
            <a:r>
              <a:rPr lang="en-US" sz="2400" b="1" i="1" dirty="0">
                <a:latin typeface="+mj-lt"/>
                <a:cs typeface="Arial" charset="0"/>
              </a:rPr>
              <a:t>Q</a:t>
            </a:r>
            <a:r>
              <a:rPr lang="en-US" sz="2400" b="1" dirty="0">
                <a:latin typeface="+mj-lt"/>
                <a:cs typeface="Arial" charset="0"/>
              </a:rPr>
              <a:t> is metastable</a:t>
            </a:r>
            <a:r>
              <a:rPr lang="en-US" sz="2400" dirty="0">
                <a:latin typeface="+mj-lt"/>
                <a:cs typeface="Arial" charset="0"/>
              </a:rPr>
              <a:t> after waiting some time, </a:t>
            </a:r>
            <a:r>
              <a:rPr lang="en-US" sz="2400" i="1" dirty="0">
                <a:latin typeface="+mj-lt"/>
                <a:cs typeface="Arial" charset="0"/>
              </a:rPr>
              <a:t>t</a:t>
            </a:r>
            <a:r>
              <a:rPr lang="en-US" sz="2400" dirty="0">
                <a:latin typeface="+mj-lt"/>
                <a:cs typeface="Arial" charset="0"/>
              </a:rPr>
              <a:t>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b="1" dirty="0">
                <a:latin typeface="+mj-lt"/>
                <a:cs typeface="Arial" charset="0"/>
              </a:rPr>
              <a:t>                                    P(</a:t>
            </a:r>
            <a:r>
              <a:rPr lang="en-US" sz="2000" b="1" i="1" dirty="0" err="1">
                <a:latin typeface="+mj-lt"/>
                <a:cs typeface="Arial" charset="0"/>
              </a:rPr>
              <a:t>t</a:t>
            </a:r>
            <a:r>
              <a:rPr lang="en-US" sz="2000" b="1" baseline="-25000" dirty="0" err="1">
                <a:latin typeface="+mj-lt"/>
                <a:cs typeface="Arial" charset="0"/>
              </a:rPr>
              <a:t>res</a:t>
            </a:r>
            <a:r>
              <a:rPr lang="en-US" sz="2000" b="1" dirty="0">
                <a:latin typeface="+mj-lt"/>
                <a:cs typeface="Arial" charset="0"/>
              </a:rPr>
              <a:t> &gt; </a:t>
            </a:r>
            <a:r>
              <a:rPr lang="en-US" sz="2000" b="1" i="1" dirty="0">
                <a:latin typeface="+mj-lt"/>
                <a:cs typeface="Arial" charset="0"/>
              </a:rPr>
              <a:t>t</a:t>
            </a:r>
            <a:r>
              <a:rPr lang="en-US" sz="2000" b="1" dirty="0">
                <a:latin typeface="+mj-lt"/>
                <a:cs typeface="Arial" charset="0"/>
              </a:rPr>
              <a:t>) = (</a:t>
            </a:r>
            <a:r>
              <a:rPr lang="en-US" sz="2000" b="1" i="1" dirty="0">
                <a:latin typeface="+mj-lt"/>
                <a:cs typeface="Arial" charset="0"/>
              </a:rPr>
              <a:t>T</a:t>
            </a:r>
            <a:r>
              <a:rPr lang="en-US" sz="2000" b="1" baseline="-25000" dirty="0">
                <a:latin typeface="+mj-lt"/>
                <a:cs typeface="Arial" charset="0"/>
              </a:rPr>
              <a:t>0</a:t>
            </a:r>
            <a:r>
              <a:rPr lang="en-US" sz="2000" b="1" dirty="0">
                <a:latin typeface="+mj-lt"/>
                <a:cs typeface="Arial" charset="0"/>
              </a:rPr>
              <a:t>/</a:t>
            </a:r>
            <a:r>
              <a:rPr lang="en-US" sz="2000" b="1" i="1" dirty="0" err="1">
                <a:latin typeface="+mj-lt"/>
                <a:cs typeface="Arial" charset="0"/>
              </a:rPr>
              <a:t>T</a:t>
            </a:r>
            <a:r>
              <a:rPr lang="en-US" sz="2000" b="1" i="1" baseline="-25000" dirty="0" err="1">
                <a:latin typeface="+mj-lt"/>
                <a:cs typeface="Arial" charset="0"/>
              </a:rPr>
              <a:t>c</a:t>
            </a:r>
            <a:r>
              <a:rPr lang="en-US" sz="2000" b="1" i="1" baseline="-25000" dirty="0">
                <a:latin typeface="+mj-lt"/>
                <a:cs typeface="Arial" charset="0"/>
              </a:rPr>
              <a:t> </a:t>
            </a:r>
            <a:r>
              <a:rPr lang="en-US" sz="2000" b="1" dirty="0">
                <a:latin typeface="+mj-lt"/>
                <a:cs typeface="Arial" charset="0"/>
              </a:rPr>
              <a:t>) e</a:t>
            </a:r>
            <a:r>
              <a:rPr lang="en-US" sz="2000" b="1" baseline="30000" dirty="0">
                <a:latin typeface="+mj-lt"/>
                <a:cs typeface="Arial" charset="0"/>
              </a:rPr>
              <a:t>-</a:t>
            </a:r>
            <a:r>
              <a:rPr lang="en-US" sz="2000" b="1" i="1" baseline="30000" dirty="0">
                <a:latin typeface="+mj-lt"/>
                <a:cs typeface="Arial" charset="0"/>
              </a:rPr>
              <a:t>t</a:t>
            </a:r>
            <a:r>
              <a:rPr lang="en-US" sz="2000" b="1" baseline="30000" dirty="0">
                <a:latin typeface="+mj-lt"/>
                <a:cs typeface="Arial" charset="0"/>
              </a:rPr>
              <a:t>/</a:t>
            </a:r>
            <a:r>
              <a:rPr lang="el-GR" sz="2000" b="1" baseline="30000" dirty="0">
                <a:latin typeface="+mj-lt"/>
                <a:cs typeface="Times New Roman" pitchFamily="18" charset="0"/>
              </a:rPr>
              <a:t>τ</a:t>
            </a:r>
            <a:endParaRPr lang="en-US" sz="2000" b="1" baseline="30000" dirty="0">
              <a:latin typeface="+mj-lt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200" i="1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i="1" dirty="0">
                <a:latin typeface="+mj-lt"/>
                <a:cs typeface="Arial" charset="0"/>
              </a:rPr>
              <a:t> 			</a:t>
            </a:r>
            <a:r>
              <a:rPr lang="en-US" sz="2000" i="1" dirty="0" err="1">
                <a:latin typeface="+mj-lt"/>
                <a:cs typeface="Arial" charset="0"/>
              </a:rPr>
              <a:t>t</a:t>
            </a:r>
            <a:r>
              <a:rPr lang="en-US" sz="2000" baseline="-25000" dirty="0" err="1">
                <a:latin typeface="+mj-lt"/>
                <a:cs typeface="Arial" charset="0"/>
              </a:rPr>
              <a:t>res</a:t>
            </a:r>
            <a:r>
              <a:rPr lang="en-US" sz="2000" dirty="0">
                <a:latin typeface="+mj-lt"/>
                <a:cs typeface="Arial" charset="0"/>
              </a:rPr>
              <a:t>    :  time to resolve to 1 or 0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i="1" dirty="0">
                <a:latin typeface="+mj-lt"/>
                <a:cs typeface="Arial" charset="0"/>
              </a:rPr>
              <a:t>      		</a:t>
            </a:r>
            <a:r>
              <a:rPr lang="en-US" sz="2000" b="1" i="1" dirty="0">
                <a:latin typeface="+mj-lt"/>
                <a:cs typeface="Arial" charset="0"/>
              </a:rPr>
              <a:t>T</a:t>
            </a:r>
            <a:r>
              <a:rPr lang="en-US" sz="2000" b="1" baseline="-25000" dirty="0">
                <a:latin typeface="+mj-lt"/>
                <a:cs typeface="Arial" charset="0"/>
              </a:rPr>
              <a:t>0</a:t>
            </a:r>
            <a:r>
              <a:rPr lang="en-US" sz="2000" b="1" dirty="0">
                <a:latin typeface="+mj-lt"/>
                <a:cs typeface="Arial" charset="0"/>
              </a:rPr>
              <a:t>, </a:t>
            </a:r>
            <a:r>
              <a:rPr lang="el-GR" sz="2000" b="1" dirty="0">
                <a:latin typeface="+mj-lt"/>
                <a:cs typeface="Times New Roman" pitchFamily="18" charset="0"/>
              </a:rPr>
              <a:t>τ</a:t>
            </a:r>
            <a:r>
              <a:rPr lang="en-US" sz="2000" b="1" dirty="0">
                <a:latin typeface="+mj-lt"/>
                <a:cs typeface="Times New Roman" pitchFamily="18" charset="0"/>
              </a:rPr>
              <a:t> :  </a:t>
            </a:r>
            <a:r>
              <a:rPr lang="en-US" sz="2000" dirty="0">
                <a:latin typeface="+mj-lt"/>
                <a:cs typeface="Times New Roman" pitchFamily="18" charset="0"/>
              </a:rPr>
              <a:t>properties of the circuit</a:t>
            </a:r>
            <a:endParaRPr lang="el-GR" sz="2000" dirty="0">
              <a:latin typeface="+mj-lt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l-GR" sz="2000" baseline="30000" dirty="0">
              <a:latin typeface="+mj-lt"/>
              <a:cs typeface="Times New Roman" pitchFamily="18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81BA8B28-4F60-4863-A8F5-4A4B7B2C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72326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</a:rPr>
              <a:t>Metastability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75438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Intuitively:</a:t>
            </a:r>
          </a:p>
          <a:p>
            <a:pPr lvl="1" algn="just">
              <a:spcBef>
                <a:spcPct val="20000"/>
              </a:spcBef>
            </a:pPr>
            <a:r>
              <a:rPr lang="en-US" sz="2400" b="1" i="1" dirty="0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400" b="1" baseline="-25000" dirty="0">
                <a:solidFill>
                  <a:srgbClr val="0070C0"/>
                </a:solidFill>
                <a:latin typeface="+mj-lt"/>
                <a:cs typeface="Arial" charset="0"/>
              </a:rPr>
              <a:t>0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/</a:t>
            </a:r>
            <a:r>
              <a:rPr lang="en-US" sz="2400" b="1" i="1" dirty="0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400" b="1" baseline="-25000" dirty="0">
                <a:solidFill>
                  <a:srgbClr val="0070C0"/>
                </a:solidFill>
                <a:latin typeface="+mj-lt"/>
                <a:cs typeface="Arial" charset="0"/>
              </a:rPr>
              <a:t>c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: </a:t>
            </a:r>
            <a:r>
              <a:rPr lang="en-US" sz="2400" dirty="0">
                <a:latin typeface="+mj-lt"/>
                <a:cs typeface="Arial" charset="0"/>
              </a:rPr>
              <a:t>probability input changes at a bad time (during aperture time)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                                    P(</a:t>
            </a:r>
            <a:r>
              <a:rPr lang="en-US" sz="2400" i="1" dirty="0" err="1">
                <a:latin typeface="+mj-lt"/>
                <a:cs typeface="Arial" charset="0"/>
              </a:rPr>
              <a:t>t</a:t>
            </a:r>
            <a:r>
              <a:rPr lang="en-US" sz="2400" baseline="-25000" dirty="0" err="1">
                <a:latin typeface="+mj-lt"/>
                <a:cs typeface="Arial" charset="0"/>
              </a:rPr>
              <a:t>res</a:t>
            </a:r>
            <a:r>
              <a:rPr lang="en-US" sz="2400" dirty="0">
                <a:latin typeface="+mj-lt"/>
                <a:cs typeface="Arial" charset="0"/>
              </a:rPr>
              <a:t> &gt; </a:t>
            </a:r>
            <a:r>
              <a:rPr lang="en-US" sz="2400" i="1" dirty="0">
                <a:latin typeface="+mj-lt"/>
                <a:cs typeface="Arial" charset="0"/>
              </a:rPr>
              <a:t>t</a:t>
            </a:r>
            <a:r>
              <a:rPr lang="en-US" sz="2400" dirty="0">
                <a:latin typeface="+mj-lt"/>
                <a:cs typeface="Arial" charset="0"/>
              </a:rPr>
              <a:t>) = </a:t>
            </a:r>
            <a:r>
              <a:rPr lang="en-US" sz="2400" b="1" dirty="0">
                <a:solidFill>
                  <a:schemeClr val="accent1"/>
                </a:solidFill>
                <a:latin typeface="+mj-lt"/>
                <a:cs typeface="Arial" charset="0"/>
              </a:rPr>
              <a:t>(</a:t>
            </a:r>
            <a:r>
              <a:rPr lang="en-US" sz="2400" b="1" i="1" dirty="0">
                <a:solidFill>
                  <a:schemeClr val="accent1"/>
                </a:solidFill>
                <a:latin typeface="+mj-lt"/>
                <a:cs typeface="Arial" charset="0"/>
              </a:rPr>
              <a:t>T</a:t>
            </a:r>
            <a:r>
              <a:rPr lang="en-US" sz="2400" b="1" baseline="-25000" dirty="0">
                <a:solidFill>
                  <a:schemeClr val="accent1"/>
                </a:solidFill>
                <a:latin typeface="+mj-lt"/>
                <a:cs typeface="Arial" charset="0"/>
              </a:rPr>
              <a:t>0</a:t>
            </a:r>
            <a:r>
              <a:rPr lang="en-US" sz="2400" b="1" dirty="0">
                <a:solidFill>
                  <a:schemeClr val="accent1"/>
                </a:solidFill>
                <a:latin typeface="+mj-lt"/>
                <a:cs typeface="Arial" charset="0"/>
              </a:rPr>
              <a:t>/</a:t>
            </a:r>
            <a:r>
              <a:rPr lang="en-US" sz="2400" b="1" i="1" dirty="0" err="1">
                <a:solidFill>
                  <a:schemeClr val="accent1"/>
                </a:solidFill>
                <a:latin typeface="+mj-lt"/>
                <a:cs typeface="Arial" charset="0"/>
              </a:rPr>
              <a:t>T</a:t>
            </a:r>
            <a:r>
              <a:rPr lang="en-US" sz="2400" b="1" i="1" baseline="-25000" dirty="0" err="1">
                <a:solidFill>
                  <a:schemeClr val="accent1"/>
                </a:solidFill>
                <a:latin typeface="+mj-lt"/>
                <a:cs typeface="Arial" charset="0"/>
              </a:rPr>
              <a:t>c</a:t>
            </a:r>
            <a:r>
              <a:rPr lang="en-US" sz="2400" b="1" i="1" baseline="-25000" dirty="0">
                <a:solidFill>
                  <a:schemeClr val="accent1"/>
                </a:solidFill>
                <a:latin typeface="+mj-lt"/>
                <a:cs typeface="Arial" charset="0"/>
              </a:rPr>
              <a:t> </a:t>
            </a:r>
            <a:r>
              <a:rPr lang="en-US" sz="2400" b="1" dirty="0">
                <a:solidFill>
                  <a:schemeClr val="accent1"/>
                </a:solidFill>
                <a:latin typeface="+mj-lt"/>
                <a:cs typeface="Arial" charset="0"/>
              </a:rPr>
              <a:t>) </a:t>
            </a:r>
            <a:r>
              <a:rPr lang="en-US" sz="2400" dirty="0">
                <a:latin typeface="+mj-lt"/>
                <a:cs typeface="Arial" charset="0"/>
              </a:rPr>
              <a:t>e</a:t>
            </a:r>
            <a:r>
              <a:rPr lang="en-US" sz="2400" baseline="30000" dirty="0">
                <a:latin typeface="+mj-lt"/>
                <a:cs typeface="Arial" charset="0"/>
              </a:rPr>
              <a:t>-</a:t>
            </a:r>
            <a:r>
              <a:rPr lang="en-US" sz="2400" i="1" baseline="30000" dirty="0">
                <a:latin typeface="+mj-lt"/>
                <a:cs typeface="Arial" charset="0"/>
              </a:rPr>
              <a:t>t</a:t>
            </a:r>
            <a:r>
              <a:rPr lang="en-US" sz="2400" baseline="30000" dirty="0">
                <a:latin typeface="+mj-lt"/>
                <a:cs typeface="Arial" charset="0"/>
              </a:rPr>
              <a:t>/</a:t>
            </a:r>
            <a:r>
              <a:rPr lang="el-GR" sz="2400" baseline="30000" dirty="0">
                <a:latin typeface="+mj-lt"/>
                <a:cs typeface="Times New Roman" pitchFamily="18" charset="0"/>
              </a:rPr>
              <a:t>τ</a:t>
            </a:r>
            <a:endParaRPr lang="en-US" sz="2400" dirty="0">
              <a:latin typeface="+mj-lt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endParaRPr lang="en-US" sz="2400" dirty="0">
              <a:latin typeface="+mj-lt"/>
              <a:cs typeface="Arial" charset="0"/>
            </a:endParaRPr>
          </a:p>
          <a:p>
            <a:pPr lvl="1">
              <a:spcBef>
                <a:spcPct val="20000"/>
              </a:spcBef>
            </a:pPr>
            <a:r>
              <a:rPr lang="el-GR" sz="2400" b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τ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: </a:t>
            </a:r>
            <a:r>
              <a:rPr lang="en-US" sz="2400" dirty="0">
                <a:latin typeface="+mj-lt"/>
                <a:cs typeface="Arial" charset="0"/>
              </a:rPr>
              <a:t>time constant for how fast flip-flop moves away from </a:t>
            </a:r>
            <a:r>
              <a:rPr lang="en-US" sz="2400" dirty="0" err="1">
                <a:latin typeface="+mj-lt"/>
                <a:cs typeface="Arial" charset="0"/>
              </a:rPr>
              <a:t>metastability</a:t>
            </a: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                                    P(</a:t>
            </a:r>
            <a:r>
              <a:rPr lang="en-US" sz="2400" i="1" dirty="0" err="1">
                <a:latin typeface="+mj-lt"/>
                <a:cs typeface="Arial" charset="0"/>
              </a:rPr>
              <a:t>t</a:t>
            </a:r>
            <a:r>
              <a:rPr lang="en-US" sz="2400" baseline="-25000" dirty="0" err="1">
                <a:latin typeface="+mj-lt"/>
                <a:cs typeface="Arial" charset="0"/>
              </a:rPr>
              <a:t>res</a:t>
            </a:r>
            <a:r>
              <a:rPr lang="en-US" sz="2400" dirty="0">
                <a:latin typeface="+mj-lt"/>
                <a:cs typeface="Arial" charset="0"/>
              </a:rPr>
              <a:t> &gt; </a:t>
            </a:r>
            <a:r>
              <a:rPr lang="en-US" sz="2400" i="1" dirty="0">
                <a:latin typeface="+mj-lt"/>
                <a:cs typeface="Arial" charset="0"/>
              </a:rPr>
              <a:t>t</a:t>
            </a:r>
            <a:r>
              <a:rPr lang="en-US" sz="2400" dirty="0">
                <a:latin typeface="+mj-lt"/>
                <a:cs typeface="Arial" charset="0"/>
              </a:rPr>
              <a:t>) = (</a:t>
            </a:r>
            <a:r>
              <a:rPr lang="en-US" sz="2400" i="1" dirty="0">
                <a:latin typeface="+mj-lt"/>
                <a:cs typeface="Arial" charset="0"/>
              </a:rPr>
              <a:t>T</a:t>
            </a:r>
            <a:r>
              <a:rPr lang="en-US" sz="2400" baseline="-25000" dirty="0">
                <a:latin typeface="+mj-lt"/>
                <a:cs typeface="Arial" charset="0"/>
              </a:rPr>
              <a:t>0</a:t>
            </a:r>
            <a:r>
              <a:rPr lang="en-US" sz="2400" dirty="0">
                <a:latin typeface="+mj-lt"/>
                <a:cs typeface="Arial" charset="0"/>
              </a:rPr>
              <a:t>/</a:t>
            </a:r>
            <a:r>
              <a:rPr lang="en-US" sz="2400" i="1" dirty="0" err="1">
                <a:latin typeface="+mj-lt"/>
                <a:cs typeface="Arial" charset="0"/>
              </a:rPr>
              <a:t>T</a:t>
            </a:r>
            <a:r>
              <a:rPr lang="en-US" sz="2400" i="1" baseline="-25000" dirty="0" err="1">
                <a:latin typeface="+mj-lt"/>
                <a:cs typeface="Arial" charset="0"/>
              </a:rPr>
              <a:t>c</a:t>
            </a:r>
            <a:r>
              <a:rPr lang="en-US" sz="2400" i="1" baseline="-25000" dirty="0"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) </a:t>
            </a:r>
            <a:r>
              <a:rPr lang="en-US" sz="2400" b="1" dirty="0">
                <a:solidFill>
                  <a:schemeClr val="accent1"/>
                </a:solidFill>
                <a:latin typeface="+mj-lt"/>
                <a:cs typeface="Arial" charset="0"/>
              </a:rPr>
              <a:t>e</a:t>
            </a:r>
            <a:r>
              <a:rPr lang="en-US" sz="2400" b="1" baseline="30000" dirty="0">
                <a:solidFill>
                  <a:schemeClr val="accent1"/>
                </a:solidFill>
                <a:latin typeface="+mj-lt"/>
                <a:cs typeface="Arial" charset="0"/>
              </a:rPr>
              <a:t>-</a:t>
            </a:r>
            <a:r>
              <a:rPr lang="en-US" sz="2400" b="1" i="1" baseline="30000" dirty="0">
                <a:solidFill>
                  <a:schemeClr val="accent1"/>
                </a:solidFill>
                <a:latin typeface="+mj-lt"/>
                <a:cs typeface="Arial" charset="0"/>
              </a:rPr>
              <a:t>t</a:t>
            </a:r>
            <a:r>
              <a:rPr lang="en-US" sz="2400" b="1" baseline="30000" dirty="0">
                <a:solidFill>
                  <a:schemeClr val="accent1"/>
                </a:solidFill>
                <a:latin typeface="+mj-lt"/>
                <a:cs typeface="Arial" charset="0"/>
              </a:rPr>
              <a:t>/</a:t>
            </a:r>
            <a:r>
              <a:rPr lang="el-GR" sz="2400" b="1" baseline="300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τ</a:t>
            </a:r>
            <a:endParaRPr lang="en-US" sz="2400" b="1" baseline="30000" dirty="0">
              <a:solidFill>
                <a:schemeClr val="accent1"/>
              </a:solidFill>
              <a:latin typeface="+mj-lt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000" i="1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If flip-flop samples metastable input, if you wait long enough (</a:t>
            </a:r>
            <a:r>
              <a:rPr lang="en-US" sz="2400" i="1" dirty="0">
                <a:latin typeface="+mj-lt"/>
                <a:cs typeface="Arial" charset="0"/>
              </a:rPr>
              <a:t>t</a:t>
            </a:r>
            <a:r>
              <a:rPr lang="en-US" sz="2400" dirty="0">
                <a:latin typeface="+mj-lt"/>
                <a:cs typeface="Arial" charset="0"/>
              </a:rPr>
              <a:t>), the output will have resolved to 1 or 0 with high probability.</a:t>
            </a:r>
          </a:p>
          <a:p>
            <a:pPr marL="342900" indent="-342900">
              <a:spcBef>
                <a:spcPct val="20000"/>
              </a:spcBef>
            </a:pPr>
            <a:endParaRPr lang="el-GR" sz="2400" baseline="30000" dirty="0">
              <a:latin typeface="+mj-lt"/>
              <a:cs typeface="Times New Roman" pitchFamily="18" charset="0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9A49459C-A8BD-427E-93C4-16C7F75B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3859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Synchronizers</a:t>
            </a:r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C136C005-5CB4-4B5D-BDC4-13B9928931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31228294"/>
              </p:ext>
            </p:extLst>
          </p:nvPr>
        </p:nvGraphicFramePr>
        <p:xfrm>
          <a:off x="3124200" y="3352800"/>
          <a:ext cx="205740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828720" imgH="780840" progId="Visio.Drawing.6">
                  <p:embed/>
                </p:oleObj>
              </mc:Choice>
              <mc:Fallback>
                <p:oleObj name="VISIO" r:id="rId5" imgW="828720" imgH="780840" progId="Visio.Drawing.6">
                  <p:embed/>
                  <p:pic>
                    <p:nvPicPr>
                      <p:cNvPr id="10434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352800"/>
                        <a:ext cx="2057400" cy="185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">
            <a:extLst>
              <a:ext uri="{FF2B5EF4-FFF2-40B4-BE49-F238E27FC236}">
                <a16:creationId xmlns:a16="http://schemas.microsoft.com/office/drawing/2014/main" id="{79BA2253-4A20-4167-8A54-91B0C33B6D3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75438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+mj-lt"/>
                <a:cs typeface="Arial" charset="0"/>
              </a:rPr>
              <a:t>Asynchronous inputs are inevitable </a:t>
            </a:r>
            <a:r>
              <a:rPr lang="en-US" sz="2400" dirty="0">
                <a:latin typeface="+mj-lt"/>
                <a:cs typeface="Arial" charset="0"/>
              </a:rPr>
              <a:t>(user interfaces, systems with different clocks interacting, etc.)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+mj-lt"/>
                <a:cs typeface="Arial" charset="0"/>
              </a:rPr>
              <a:t>Synchronizer goal: </a:t>
            </a:r>
            <a:r>
              <a:rPr lang="en-US" sz="2400" dirty="0">
                <a:latin typeface="+mj-lt"/>
                <a:cs typeface="Arial" charset="0"/>
              </a:rPr>
              <a:t>make the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probability of failure </a:t>
            </a:r>
            <a:r>
              <a:rPr lang="en-US" sz="2400" dirty="0">
                <a:latin typeface="+mj-lt"/>
                <a:cs typeface="Arial" charset="0"/>
              </a:rPr>
              <a:t>(the output </a:t>
            </a:r>
            <a:r>
              <a:rPr lang="en-US" sz="2400" i="1" dirty="0">
                <a:latin typeface="+mj-lt"/>
                <a:cs typeface="Arial" charset="0"/>
              </a:rPr>
              <a:t>Q</a:t>
            </a:r>
            <a:r>
              <a:rPr lang="en-US" sz="2400" dirty="0">
                <a:latin typeface="+mj-lt"/>
                <a:cs typeface="Arial" charset="0"/>
              </a:rPr>
              <a:t> still being metastable)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low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Synchronizer cannot make the probability of failure 0</a:t>
            </a:r>
            <a:endParaRPr lang="en-US" sz="2000" baseline="30000" dirty="0">
              <a:solidFill>
                <a:schemeClr val="accent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6B7D9521-D3CD-4875-A0A9-FD14EA64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6612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Synchronizer Internals</a:t>
            </a:r>
          </a:p>
        </p:txBody>
      </p:sp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id="{7560546C-E18F-4AF9-A1B7-F4896A994C9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18224009"/>
              </p:ext>
            </p:extLst>
          </p:nvPr>
        </p:nvGraphicFramePr>
        <p:xfrm>
          <a:off x="2209800" y="2409620"/>
          <a:ext cx="3962400" cy="3416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486160" imgH="2143080" progId="Visio.Drawing.6">
                  <p:embed/>
                </p:oleObj>
              </mc:Choice>
              <mc:Fallback>
                <p:oleObj name="VISIO" r:id="rId5" imgW="2486160" imgH="2143080" progId="Visio.Drawing.6">
                  <p:embed/>
                  <p:pic>
                    <p:nvPicPr>
                      <p:cNvPr id="104448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409620"/>
                        <a:ext cx="3962400" cy="3416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9">
            <a:extLst>
              <a:ext uri="{FF2B5EF4-FFF2-40B4-BE49-F238E27FC236}">
                <a16:creationId xmlns:a16="http://schemas.microsoft.com/office/drawing/2014/main" id="{58480320-5BFD-48B4-B22E-470ECB46D36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75438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b="1" dirty="0">
                <a:latin typeface="+mj-lt"/>
                <a:cs typeface="Arial" charset="0"/>
              </a:rPr>
              <a:t>Synchronizer: </a:t>
            </a:r>
            <a:r>
              <a:rPr lang="en-US" sz="2600" dirty="0">
                <a:latin typeface="+mj-lt"/>
                <a:cs typeface="Arial" charset="0"/>
              </a:rPr>
              <a:t>built with two back-to-back flip-flops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Suppose D is transitioning when sampled by F1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Internal signal D2 has (</a:t>
            </a:r>
            <a:r>
              <a:rPr lang="en-US" sz="2600" i="1" dirty="0" err="1">
                <a:latin typeface="+mj-lt"/>
                <a:cs typeface="Arial" charset="0"/>
              </a:rPr>
              <a:t>T</a:t>
            </a:r>
            <a:r>
              <a:rPr lang="en-US" sz="2600" i="1" baseline="-25000" dirty="0" err="1">
                <a:latin typeface="+mj-lt"/>
                <a:cs typeface="Arial" charset="0"/>
              </a:rPr>
              <a:t>c</a:t>
            </a:r>
            <a:r>
              <a:rPr lang="en-US" sz="2600" dirty="0">
                <a:latin typeface="+mj-lt"/>
                <a:cs typeface="Arial" charset="0"/>
              </a:rPr>
              <a:t> - </a:t>
            </a:r>
            <a:r>
              <a:rPr lang="en-US" sz="2600" i="1" dirty="0" err="1">
                <a:latin typeface="+mj-lt"/>
                <a:cs typeface="Arial" charset="0"/>
              </a:rPr>
              <a:t>t</a:t>
            </a:r>
            <a:r>
              <a:rPr lang="en-US" sz="2600" baseline="-25000" dirty="0" err="1">
                <a:latin typeface="+mj-lt"/>
                <a:cs typeface="Arial" charset="0"/>
              </a:rPr>
              <a:t>setup</a:t>
            </a:r>
            <a:r>
              <a:rPr lang="en-US" sz="2600" dirty="0">
                <a:latin typeface="+mj-lt"/>
                <a:cs typeface="Arial" charset="0"/>
              </a:rPr>
              <a:t>) time to resolve to 1 or 0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5FE05983-8A94-4E47-BA01-CE9A67D4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8545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Synchronizer Internals</a:t>
            </a:r>
          </a:p>
        </p:txBody>
      </p:sp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id="{7560546C-E18F-4AF9-A1B7-F4896A994C9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209800" y="2409620"/>
          <a:ext cx="3962400" cy="3416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486160" imgH="2143080" progId="Visio.Drawing.6">
                  <p:embed/>
                </p:oleObj>
              </mc:Choice>
              <mc:Fallback>
                <p:oleObj name="VISIO" r:id="rId5" imgW="2486160" imgH="2143080" progId="Visio.Drawing.6">
                  <p:embed/>
                  <p:pic>
                    <p:nvPicPr>
                      <p:cNvPr id="7" name="Object 8">
                        <a:extLst>
                          <a:ext uri="{FF2B5EF4-FFF2-40B4-BE49-F238E27FC236}">
                            <a16:creationId xmlns:a16="http://schemas.microsoft.com/office/drawing/2014/main" id="{7560546C-E18F-4AF9-A1B7-F4896A994C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409620"/>
                        <a:ext cx="3962400" cy="3416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9">
            <a:extLst>
              <a:ext uri="{FF2B5EF4-FFF2-40B4-BE49-F238E27FC236}">
                <a16:creationId xmlns:a16="http://schemas.microsoft.com/office/drawing/2014/main" id="{58480320-5BFD-48B4-B22E-470ECB46D36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75438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b="1" dirty="0">
                <a:latin typeface="+mj-lt"/>
                <a:cs typeface="Arial" charset="0"/>
              </a:rPr>
              <a:t>Synchronizer: </a:t>
            </a:r>
            <a:r>
              <a:rPr lang="en-US" sz="2600" dirty="0">
                <a:latin typeface="+mj-lt"/>
                <a:cs typeface="Arial" charset="0"/>
              </a:rPr>
              <a:t>built with two back-to-back flip-flops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Suppose D is transitioning when sampled by F1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Internal signal D2 has (</a:t>
            </a:r>
            <a:r>
              <a:rPr lang="en-US" sz="2600" i="1" dirty="0" err="1">
                <a:latin typeface="+mj-lt"/>
                <a:cs typeface="Arial" charset="0"/>
              </a:rPr>
              <a:t>T</a:t>
            </a:r>
            <a:r>
              <a:rPr lang="en-US" sz="2600" i="1" baseline="-25000" dirty="0" err="1">
                <a:latin typeface="+mj-lt"/>
                <a:cs typeface="Arial" charset="0"/>
              </a:rPr>
              <a:t>c</a:t>
            </a:r>
            <a:r>
              <a:rPr lang="en-US" sz="2600" dirty="0">
                <a:latin typeface="+mj-lt"/>
                <a:cs typeface="Arial" charset="0"/>
              </a:rPr>
              <a:t> - </a:t>
            </a:r>
            <a:r>
              <a:rPr lang="en-US" sz="2600" i="1" dirty="0" err="1">
                <a:latin typeface="+mj-lt"/>
                <a:cs typeface="Arial" charset="0"/>
              </a:rPr>
              <a:t>t</a:t>
            </a:r>
            <a:r>
              <a:rPr lang="en-US" sz="2600" baseline="-25000" dirty="0" err="1">
                <a:latin typeface="+mj-lt"/>
                <a:cs typeface="Arial" charset="0"/>
              </a:rPr>
              <a:t>setup</a:t>
            </a:r>
            <a:r>
              <a:rPr lang="en-US" sz="2600" dirty="0">
                <a:latin typeface="+mj-lt"/>
                <a:cs typeface="Arial" charset="0"/>
              </a:rPr>
              <a:t>) time to resolve to 1 or 0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1F16C38-884D-48D9-BD8D-9469A0170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3657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Synchronizer Probability of Failure</a:t>
            </a:r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3BC6C3C6-A2FF-4272-910F-86DD56EE06D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0527511"/>
              </p:ext>
            </p:extLst>
          </p:nvPr>
        </p:nvGraphicFramePr>
        <p:xfrm>
          <a:off x="2057400" y="1981200"/>
          <a:ext cx="4587234" cy="395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486160" imgH="2143080" progId="Visio.Drawing.6">
                  <p:embed/>
                </p:oleObj>
              </mc:Choice>
              <mc:Fallback>
                <p:oleObj name="VISIO" r:id="rId5" imgW="2486160" imgH="2143080" progId="Visio.Drawing.6">
                  <p:embed/>
                  <p:pic>
                    <p:nvPicPr>
                      <p:cNvPr id="10649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981200"/>
                        <a:ext cx="4587234" cy="3954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4D27EEE-0137-445F-A8BE-8E88E389A8A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80772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600" dirty="0">
                <a:latin typeface="+mj-lt"/>
                <a:cs typeface="Arial" charset="0"/>
              </a:rPr>
              <a:t>For each sample, probability of failure is: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+mj-lt"/>
                <a:cs typeface="Arial" charset="0"/>
              </a:rPr>
              <a:t>                   </a:t>
            </a:r>
            <a:r>
              <a:rPr lang="en-US" sz="3200" b="1" dirty="0">
                <a:latin typeface="+mj-lt"/>
                <a:cs typeface="Arial" charset="0"/>
              </a:rPr>
              <a:t>P(failure) = (</a:t>
            </a:r>
            <a:r>
              <a:rPr lang="en-US" sz="3200" b="1" i="1" dirty="0">
                <a:latin typeface="+mj-lt"/>
                <a:cs typeface="Arial" charset="0"/>
              </a:rPr>
              <a:t>T</a:t>
            </a:r>
            <a:r>
              <a:rPr lang="en-US" sz="3200" b="1" baseline="-25000" dirty="0">
                <a:latin typeface="+mj-lt"/>
                <a:cs typeface="Arial" charset="0"/>
              </a:rPr>
              <a:t>0</a:t>
            </a:r>
            <a:r>
              <a:rPr lang="en-US" sz="3200" b="1" dirty="0">
                <a:latin typeface="+mj-lt"/>
                <a:cs typeface="Arial" charset="0"/>
              </a:rPr>
              <a:t>/</a:t>
            </a:r>
            <a:r>
              <a:rPr lang="en-US" sz="3200" b="1" i="1" dirty="0" err="1">
                <a:latin typeface="+mj-lt"/>
                <a:cs typeface="Arial" charset="0"/>
              </a:rPr>
              <a:t>T</a:t>
            </a:r>
            <a:r>
              <a:rPr lang="en-US" sz="3200" b="1" i="1" baseline="-25000" dirty="0" err="1">
                <a:latin typeface="+mj-lt"/>
                <a:cs typeface="Arial" charset="0"/>
              </a:rPr>
              <a:t>c</a:t>
            </a:r>
            <a:r>
              <a:rPr lang="en-US" sz="3200" b="1" i="1" baseline="-25000" dirty="0">
                <a:latin typeface="+mj-lt"/>
                <a:cs typeface="Arial" charset="0"/>
              </a:rPr>
              <a:t> </a:t>
            </a:r>
            <a:r>
              <a:rPr lang="en-US" sz="3200" b="1" dirty="0">
                <a:latin typeface="+mj-lt"/>
                <a:cs typeface="Arial" charset="0"/>
              </a:rPr>
              <a:t>) e</a:t>
            </a:r>
            <a:r>
              <a:rPr lang="en-US" sz="3200" b="1" baseline="30000" dirty="0">
                <a:latin typeface="+mj-lt"/>
                <a:cs typeface="Arial" charset="0"/>
              </a:rPr>
              <a:t>-</a:t>
            </a:r>
            <a:r>
              <a:rPr lang="en-US" sz="3200" b="1" i="1" baseline="30000" dirty="0">
                <a:latin typeface="+mj-lt"/>
                <a:cs typeface="Arial" charset="0"/>
              </a:rPr>
              <a:t>(</a:t>
            </a:r>
            <a:r>
              <a:rPr lang="en-US" sz="3200" b="1" i="1" baseline="30000" dirty="0" err="1">
                <a:latin typeface="+mj-lt"/>
                <a:cs typeface="Arial" charset="0"/>
              </a:rPr>
              <a:t>T</a:t>
            </a:r>
            <a:r>
              <a:rPr lang="en-US" sz="2000" b="1" i="1" baseline="30000" dirty="0" err="1">
                <a:latin typeface="+mj-lt"/>
                <a:cs typeface="Arial" charset="0"/>
              </a:rPr>
              <a:t>c</a:t>
            </a:r>
            <a:r>
              <a:rPr lang="en-US" sz="3200" b="1" i="1" baseline="-25000" dirty="0">
                <a:latin typeface="+mj-lt"/>
                <a:cs typeface="Arial" charset="0"/>
              </a:rPr>
              <a:t> </a:t>
            </a:r>
            <a:r>
              <a:rPr lang="en-US" sz="3200" b="1" i="1" baseline="30000" dirty="0">
                <a:latin typeface="+mj-lt"/>
                <a:cs typeface="Arial" charset="0"/>
              </a:rPr>
              <a:t>-  </a:t>
            </a:r>
            <a:r>
              <a:rPr lang="en-US" sz="3200" b="1" i="1" baseline="30000" dirty="0" err="1">
                <a:latin typeface="+mj-lt"/>
                <a:cs typeface="Arial" charset="0"/>
              </a:rPr>
              <a:t>t</a:t>
            </a:r>
            <a:r>
              <a:rPr lang="en-US" sz="2000" b="1" i="1" baseline="30000" dirty="0" err="1">
                <a:latin typeface="+mj-lt"/>
                <a:cs typeface="Arial" charset="0"/>
              </a:rPr>
              <a:t>setup</a:t>
            </a:r>
            <a:r>
              <a:rPr lang="en-US" sz="3200" b="1" i="1" baseline="30000" dirty="0">
                <a:latin typeface="+mj-lt"/>
                <a:cs typeface="Arial" charset="0"/>
              </a:rPr>
              <a:t>)</a:t>
            </a:r>
            <a:r>
              <a:rPr lang="en-US" sz="3200" b="1" baseline="30000" dirty="0">
                <a:latin typeface="+mj-lt"/>
                <a:cs typeface="Arial" charset="0"/>
              </a:rPr>
              <a:t>/</a:t>
            </a:r>
            <a:r>
              <a:rPr lang="el-GR" sz="3200" b="1" baseline="30000" dirty="0">
                <a:latin typeface="+mj-lt"/>
                <a:cs typeface="Times New Roman" pitchFamily="18" charset="0"/>
              </a:rPr>
              <a:t>τ</a:t>
            </a:r>
            <a:endParaRPr lang="en-US" sz="3200" b="1" baseline="30000" dirty="0">
              <a:latin typeface="+mj-lt"/>
              <a:cs typeface="Times New Roman" pitchFamily="18" charset="0"/>
            </a:endParaRP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84162099-A6F0-472F-B6B0-81D13E87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37201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16268"/>
            <a:ext cx="8458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>
                <a:solidFill>
                  <a:schemeClr val="bg1"/>
                </a:solidFill>
                <a:latin typeface="+mj-lt"/>
              </a:rPr>
              <a:t>Synchronizer Mean Time Between Failure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0575C16D-9453-4CAA-BA7C-DFC08602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9E81E94-75E3-462C-9BF8-5E076F565BC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990600"/>
            <a:ext cx="8305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If asynchronous input changes once per second, probability of failure per second is </a:t>
            </a:r>
            <a:r>
              <a:rPr lang="en-US" sz="2600" i="1" dirty="0">
                <a:latin typeface="+mj-lt"/>
                <a:cs typeface="Arial" charset="0"/>
              </a:rPr>
              <a:t>P</a:t>
            </a:r>
            <a:r>
              <a:rPr lang="en-US" sz="2600" dirty="0">
                <a:latin typeface="+mj-lt"/>
                <a:cs typeface="Arial" charset="0"/>
              </a:rPr>
              <a:t>(failure).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If input changes </a:t>
            </a:r>
            <a:r>
              <a:rPr lang="en-US" sz="2600" i="1" dirty="0">
                <a:latin typeface="+mj-lt"/>
                <a:cs typeface="Arial" charset="0"/>
              </a:rPr>
              <a:t>N</a:t>
            </a:r>
            <a:r>
              <a:rPr lang="en-US" sz="2600" dirty="0">
                <a:latin typeface="+mj-lt"/>
                <a:cs typeface="Arial" charset="0"/>
              </a:rPr>
              <a:t> times per second, probability of failure per second is: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0070C0"/>
                </a:solidFill>
                <a:latin typeface="+mj-lt"/>
                <a:cs typeface="Arial" charset="0"/>
              </a:rPr>
              <a:t>         </a:t>
            </a: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P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(failure)/second = (</a:t>
            </a: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NT</a:t>
            </a:r>
            <a:r>
              <a:rPr lang="en-US" sz="3200" b="1" baseline="-25000" dirty="0">
                <a:solidFill>
                  <a:srgbClr val="0070C0"/>
                </a:solidFill>
                <a:latin typeface="+mj-lt"/>
                <a:cs typeface="Arial" charset="0"/>
              </a:rPr>
              <a:t>0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/</a:t>
            </a:r>
            <a:r>
              <a:rPr lang="en-US" sz="3200" b="1" i="1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3200" b="1" i="1" baseline="-25000" dirty="0" err="1">
                <a:solidFill>
                  <a:srgbClr val="0070C0"/>
                </a:solidFill>
                <a:latin typeface="+mj-lt"/>
                <a:cs typeface="Arial" charset="0"/>
              </a:rPr>
              <a:t>c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) e</a:t>
            </a:r>
            <a:r>
              <a:rPr lang="en-US" sz="3200" b="1" baseline="30000" dirty="0">
                <a:solidFill>
                  <a:srgbClr val="0070C0"/>
                </a:solidFill>
                <a:latin typeface="+mj-lt"/>
                <a:cs typeface="Arial" charset="0"/>
              </a:rPr>
              <a:t>-</a:t>
            </a:r>
            <a:r>
              <a:rPr lang="en-US" sz="3200" b="1" i="1" baseline="30000" dirty="0">
                <a:solidFill>
                  <a:srgbClr val="0070C0"/>
                </a:solidFill>
                <a:latin typeface="+mj-lt"/>
                <a:cs typeface="Arial" charset="0"/>
              </a:rPr>
              <a:t>(</a:t>
            </a:r>
            <a:r>
              <a:rPr lang="en-US" sz="3200" b="1" i="1" baseline="30000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000" b="1" i="1" baseline="30000" dirty="0" err="1">
                <a:solidFill>
                  <a:srgbClr val="0070C0"/>
                </a:solidFill>
                <a:latin typeface="+mj-lt"/>
                <a:cs typeface="Arial" charset="0"/>
              </a:rPr>
              <a:t>c</a:t>
            </a:r>
            <a:r>
              <a:rPr lang="en-US" sz="3200" b="1" i="1" baseline="-250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3200" b="1" i="1" baseline="30000" dirty="0">
                <a:solidFill>
                  <a:srgbClr val="0070C0"/>
                </a:solidFill>
                <a:latin typeface="+mj-lt"/>
                <a:cs typeface="Arial" charset="0"/>
              </a:rPr>
              <a:t>-  </a:t>
            </a:r>
            <a:r>
              <a:rPr lang="en-US" sz="3200" b="1" i="1" baseline="30000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000" b="1" i="1" baseline="30000" dirty="0" err="1">
                <a:solidFill>
                  <a:srgbClr val="0070C0"/>
                </a:solidFill>
                <a:latin typeface="+mj-lt"/>
                <a:cs typeface="Arial" charset="0"/>
              </a:rPr>
              <a:t>setup</a:t>
            </a:r>
            <a:r>
              <a:rPr lang="en-US" sz="3200" b="1" i="1" baseline="30000" dirty="0">
                <a:solidFill>
                  <a:srgbClr val="0070C0"/>
                </a:solidFill>
                <a:latin typeface="+mj-lt"/>
                <a:cs typeface="Arial" charset="0"/>
              </a:rPr>
              <a:t>)</a:t>
            </a:r>
            <a:r>
              <a:rPr lang="en-US" sz="3200" b="1" baseline="30000" dirty="0">
                <a:solidFill>
                  <a:srgbClr val="0070C0"/>
                </a:solidFill>
                <a:latin typeface="+mj-lt"/>
                <a:cs typeface="Arial" charset="0"/>
              </a:rPr>
              <a:t>/</a:t>
            </a:r>
            <a:r>
              <a:rPr lang="el-GR" sz="3200" b="1" baseline="30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τ</a:t>
            </a:r>
            <a:endParaRPr lang="en-US" sz="3200" b="1" baseline="30000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000" baseline="30000" dirty="0">
              <a:latin typeface="+mj-lt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Synchronizer fails, on average, 1/[</a:t>
            </a:r>
            <a:r>
              <a:rPr lang="en-US" sz="2600" i="1" dirty="0">
                <a:latin typeface="+mj-lt"/>
                <a:cs typeface="Arial" charset="0"/>
              </a:rPr>
              <a:t>P</a:t>
            </a:r>
            <a:r>
              <a:rPr lang="en-US" sz="2600" dirty="0">
                <a:latin typeface="+mj-lt"/>
                <a:cs typeface="Arial" charset="0"/>
              </a:rPr>
              <a:t>(failure)/second]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Called </a:t>
            </a:r>
            <a:r>
              <a:rPr lang="en-US" sz="2600" b="1" i="1" dirty="0">
                <a:latin typeface="+mj-lt"/>
                <a:cs typeface="Arial" charset="0"/>
              </a:rPr>
              <a:t>mean time between failures</a:t>
            </a:r>
            <a:r>
              <a:rPr lang="en-US" sz="2600" dirty="0">
                <a:latin typeface="+mj-lt"/>
                <a:cs typeface="Arial" charset="0"/>
              </a:rPr>
              <a:t>, MTBF: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0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latin typeface="+mj-lt"/>
                <a:cs typeface="Arial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MTBF = 1/[</a:t>
            </a:r>
            <a:r>
              <a:rPr lang="en-US" sz="2800" b="1" i="1" dirty="0">
                <a:solidFill>
                  <a:srgbClr val="0070C0"/>
                </a:solidFill>
                <a:latin typeface="+mj-lt"/>
                <a:cs typeface="Arial" charset="0"/>
              </a:rPr>
              <a:t>P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(failure)/second] = (</a:t>
            </a:r>
            <a:r>
              <a:rPr lang="en-US" sz="2800" b="1" i="1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800" b="1" i="1" baseline="-25000" dirty="0" err="1">
                <a:solidFill>
                  <a:srgbClr val="0070C0"/>
                </a:solidFill>
                <a:latin typeface="+mj-lt"/>
                <a:cs typeface="Arial" charset="0"/>
              </a:rPr>
              <a:t>c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/</a:t>
            </a:r>
            <a:r>
              <a:rPr lang="en-US" sz="2800" b="1" i="1" dirty="0">
                <a:solidFill>
                  <a:srgbClr val="0070C0"/>
                </a:solidFill>
                <a:latin typeface="+mj-lt"/>
                <a:cs typeface="Arial" charset="0"/>
              </a:rPr>
              <a:t>NT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  <a:cs typeface="Arial" charset="0"/>
              </a:rPr>
              <a:t>0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) e</a:t>
            </a:r>
            <a:r>
              <a:rPr lang="en-US" sz="2800" b="1" i="1" baseline="30000" dirty="0">
                <a:solidFill>
                  <a:srgbClr val="0070C0"/>
                </a:solidFill>
                <a:latin typeface="+mj-lt"/>
                <a:cs typeface="Arial" charset="0"/>
              </a:rPr>
              <a:t>(</a:t>
            </a:r>
            <a:r>
              <a:rPr lang="en-US" sz="2800" b="1" i="1" baseline="30000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000" b="1" i="1" baseline="30000" dirty="0" err="1">
                <a:solidFill>
                  <a:srgbClr val="0070C0"/>
                </a:solidFill>
                <a:latin typeface="+mj-lt"/>
                <a:cs typeface="Arial" charset="0"/>
              </a:rPr>
              <a:t>c</a:t>
            </a:r>
            <a:r>
              <a:rPr lang="en-US" sz="2800" b="1" i="1" baseline="-250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800" b="1" i="1" baseline="30000" dirty="0">
                <a:solidFill>
                  <a:srgbClr val="0070C0"/>
                </a:solidFill>
                <a:latin typeface="+mj-lt"/>
                <a:cs typeface="Arial" charset="0"/>
              </a:rPr>
              <a:t>-  </a:t>
            </a:r>
            <a:r>
              <a:rPr lang="en-US" sz="2800" b="1" i="1" baseline="30000" dirty="0" err="1">
                <a:solidFill>
                  <a:srgbClr val="0070C0"/>
                </a:solidFill>
                <a:latin typeface="+mj-lt"/>
                <a:cs typeface="Arial" charset="0"/>
              </a:rPr>
              <a:t>t</a:t>
            </a:r>
            <a:r>
              <a:rPr lang="en-US" sz="2000" b="1" i="1" baseline="30000" dirty="0" err="1">
                <a:solidFill>
                  <a:srgbClr val="0070C0"/>
                </a:solidFill>
                <a:latin typeface="+mj-lt"/>
                <a:cs typeface="Arial" charset="0"/>
              </a:rPr>
              <a:t>setup</a:t>
            </a:r>
            <a:r>
              <a:rPr lang="en-US" sz="2800" b="1" i="1" baseline="30000" dirty="0">
                <a:solidFill>
                  <a:srgbClr val="0070C0"/>
                </a:solidFill>
                <a:latin typeface="+mj-lt"/>
                <a:cs typeface="Arial" charset="0"/>
              </a:rPr>
              <a:t>)</a:t>
            </a:r>
            <a:r>
              <a:rPr lang="en-US" sz="2800" b="1" baseline="30000" dirty="0">
                <a:solidFill>
                  <a:srgbClr val="0070C0"/>
                </a:solidFill>
                <a:latin typeface="+mj-lt"/>
                <a:cs typeface="Arial" charset="0"/>
              </a:rPr>
              <a:t>/</a:t>
            </a:r>
            <a:r>
              <a:rPr lang="el-GR" sz="2800" b="1" baseline="30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τ</a:t>
            </a:r>
            <a:endParaRPr lang="en-US" sz="2800" b="1" baseline="30000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baseline="30000" dirty="0">
              <a:latin typeface="+mj-lt"/>
              <a:cs typeface="Times New Roman" pitchFamily="18" charset="0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50C78066-CD13-4BDE-9234-52585210099C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35977" y="4724400"/>
            <a:ext cx="8050823" cy="8382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0DE0ACBA-5A2A-44A0-A3B5-1E4DA44A7A52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75188" y="2734408"/>
            <a:ext cx="7772400" cy="6858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932175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Example Synchronizer</a:t>
            </a:r>
          </a:p>
        </p:txBody>
      </p:sp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2C19F60D-5F1C-4148-B28E-592DB091235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82179559"/>
              </p:ext>
            </p:extLst>
          </p:nvPr>
        </p:nvGraphicFramePr>
        <p:xfrm>
          <a:off x="1752600" y="960437"/>
          <a:ext cx="5334000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428920" imgH="685800" progId="Visio.Drawing.6">
                  <p:embed/>
                </p:oleObj>
              </mc:Choice>
              <mc:Fallback>
                <p:oleObj name="VISIO" r:id="rId5" imgW="2428920" imgH="685800" progId="Visio.Drawing.6">
                  <p:embed/>
                  <p:pic>
                    <p:nvPicPr>
                      <p:cNvPr id="11980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960437"/>
                        <a:ext cx="5334000" cy="1506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>
            <a:extLst>
              <a:ext uri="{FF2B5EF4-FFF2-40B4-BE49-F238E27FC236}">
                <a16:creationId xmlns:a16="http://schemas.microsoft.com/office/drawing/2014/main" id="{D8A2A0F9-D34B-4636-9E9C-87F4EC25CFFD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2590800"/>
            <a:ext cx="83058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Suppose:  </a:t>
            </a:r>
            <a:r>
              <a:rPr lang="en-US" sz="2000" dirty="0">
                <a:latin typeface="+mj-lt"/>
                <a:cs typeface="Arial" charset="0"/>
              </a:rPr>
              <a:t>	</a:t>
            </a:r>
            <a:r>
              <a:rPr lang="en-US" sz="2000" i="1" dirty="0">
                <a:latin typeface="+mj-lt"/>
                <a:cs typeface="Arial" charset="0"/>
              </a:rPr>
              <a:t>T</a:t>
            </a:r>
            <a:r>
              <a:rPr lang="en-US" sz="2000" i="1" baseline="-25000" dirty="0">
                <a:latin typeface="+mj-lt"/>
                <a:cs typeface="Arial" charset="0"/>
              </a:rPr>
              <a:t>c</a:t>
            </a:r>
            <a:r>
              <a:rPr lang="en-US" sz="2000" dirty="0">
                <a:latin typeface="+mj-lt"/>
                <a:cs typeface="Arial" charset="0"/>
              </a:rPr>
              <a:t>     = 1/500 MHz = 2 ns	    </a:t>
            </a:r>
            <a:r>
              <a:rPr lang="el-GR" sz="2000" dirty="0">
                <a:latin typeface="+mj-lt"/>
                <a:cs typeface="Times New Roman" pitchFamily="18" charset="0"/>
              </a:rPr>
              <a:t>τ</a:t>
            </a:r>
            <a:r>
              <a:rPr lang="en-US" sz="2000" dirty="0">
                <a:latin typeface="+mj-lt"/>
                <a:cs typeface="Times New Roman" pitchFamily="18" charset="0"/>
              </a:rPr>
              <a:t>       = 200 </a:t>
            </a:r>
            <a:r>
              <a:rPr lang="en-US" sz="2000" dirty="0" err="1">
                <a:latin typeface="+mj-lt"/>
                <a:cs typeface="Times New Roman" pitchFamily="18" charset="0"/>
              </a:rPr>
              <a:t>ps</a:t>
            </a:r>
            <a:endParaRPr lang="el-GR" sz="2000" dirty="0">
              <a:latin typeface="+mj-lt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+mj-lt"/>
                <a:cs typeface="Arial" charset="0"/>
              </a:rPr>
              <a:t>			</a:t>
            </a:r>
            <a:r>
              <a:rPr lang="en-US" sz="2000" i="1" dirty="0">
                <a:latin typeface="+mj-lt"/>
                <a:cs typeface="Arial" charset="0"/>
              </a:rPr>
              <a:t>T</a:t>
            </a:r>
            <a:r>
              <a:rPr lang="en-US" sz="2000" baseline="-25000" dirty="0">
                <a:latin typeface="+mj-lt"/>
                <a:cs typeface="Arial" charset="0"/>
              </a:rPr>
              <a:t>0</a:t>
            </a:r>
            <a:r>
              <a:rPr lang="en-US" sz="2000" dirty="0">
                <a:latin typeface="+mj-lt"/>
                <a:cs typeface="Arial" charset="0"/>
              </a:rPr>
              <a:t>    = 150 </a:t>
            </a:r>
            <a:r>
              <a:rPr lang="en-US" sz="2000" dirty="0" err="1">
                <a:latin typeface="+mj-lt"/>
                <a:cs typeface="Arial" charset="0"/>
              </a:rPr>
              <a:t>ps</a:t>
            </a:r>
            <a:r>
              <a:rPr lang="en-US" sz="2000" dirty="0">
                <a:latin typeface="+mj-lt"/>
                <a:cs typeface="Arial" charset="0"/>
              </a:rPr>
              <a:t>		    </a:t>
            </a:r>
            <a:r>
              <a:rPr lang="en-US" sz="2000" i="1" dirty="0" err="1">
                <a:latin typeface="+mj-lt"/>
                <a:cs typeface="Arial" charset="0"/>
              </a:rPr>
              <a:t>t</a:t>
            </a:r>
            <a:r>
              <a:rPr lang="en-US" sz="2000" baseline="-25000" dirty="0" err="1">
                <a:latin typeface="+mj-lt"/>
                <a:cs typeface="Arial" charset="0"/>
              </a:rPr>
              <a:t>setup</a:t>
            </a:r>
            <a:r>
              <a:rPr lang="en-US" sz="2000" dirty="0">
                <a:latin typeface="+mj-lt"/>
                <a:cs typeface="Arial" charset="0"/>
              </a:rPr>
              <a:t> = 100 </a:t>
            </a:r>
            <a:r>
              <a:rPr lang="en-US" sz="2000" dirty="0" err="1">
                <a:latin typeface="+mj-lt"/>
                <a:cs typeface="Arial" charset="0"/>
              </a:rPr>
              <a:t>ps</a:t>
            </a:r>
            <a:endParaRPr lang="en-US" sz="20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+mj-lt"/>
                <a:cs typeface="Arial" charset="0"/>
              </a:rPr>
              <a:t>                            	 </a:t>
            </a:r>
            <a:r>
              <a:rPr lang="en-US" sz="2000" i="1" dirty="0">
                <a:latin typeface="+mj-lt"/>
                <a:cs typeface="Arial" charset="0"/>
              </a:rPr>
              <a:t>N    </a:t>
            </a:r>
            <a:r>
              <a:rPr lang="en-US" sz="2000" dirty="0">
                <a:latin typeface="+mj-lt"/>
                <a:cs typeface="Arial" charset="0"/>
              </a:rPr>
              <a:t>= 10 events per second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>
                <a:latin typeface="+mj-lt"/>
                <a:cs typeface="Arial" charset="0"/>
              </a:rPr>
              <a:t>What is the </a:t>
            </a:r>
            <a:r>
              <a:rPr lang="en-US" sz="2000" b="1" dirty="0">
                <a:latin typeface="+mj-lt"/>
                <a:cs typeface="Arial" charset="0"/>
              </a:rPr>
              <a:t>probability of failure</a:t>
            </a:r>
            <a:r>
              <a:rPr lang="en-US" sz="2000" dirty="0">
                <a:latin typeface="+mj-lt"/>
                <a:cs typeface="Arial" charset="0"/>
              </a:rPr>
              <a:t>? </a:t>
            </a:r>
            <a:r>
              <a:rPr lang="en-US" sz="2000" b="1" dirty="0">
                <a:latin typeface="+mj-lt"/>
                <a:cs typeface="Arial" charset="0"/>
              </a:rPr>
              <a:t>MTBF</a:t>
            </a:r>
            <a:r>
              <a:rPr lang="en-US" sz="2000" dirty="0">
                <a:latin typeface="+mj-lt"/>
                <a:cs typeface="Arial" charset="0"/>
              </a:rPr>
              <a:t>?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i="1" dirty="0">
                <a:latin typeface="+mj-lt"/>
                <a:cs typeface="Arial" charset="0"/>
              </a:rPr>
              <a:t>			     P</a:t>
            </a:r>
            <a:r>
              <a:rPr lang="en-US" sz="2000" dirty="0">
                <a:latin typeface="+mj-lt"/>
                <a:cs typeface="Arial" charset="0"/>
              </a:rPr>
              <a:t>(failure) = (150 ps/2 ns) e</a:t>
            </a:r>
            <a:r>
              <a:rPr lang="en-US" sz="2000" baseline="30000" dirty="0">
                <a:latin typeface="+mj-lt"/>
                <a:cs typeface="Arial" charset="0"/>
              </a:rPr>
              <a:t>-</a:t>
            </a:r>
            <a:r>
              <a:rPr lang="en-US" sz="2000" i="1" baseline="30000" dirty="0">
                <a:latin typeface="+mj-lt"/>
                <a:cs typeface="Arial" charset="0"/>
              </a:rPr>
              <a:t>(</a:t>
            </a:r>
            <a:r>
              <a:rPr lang="en-US" sz="2000" baseline="30000" dirty="0">
                <a:latin typeface="+mj-lt"/>
                <a:cs typeface="Arial" charset="0"/>
              </a:rPr>
              <a:t>1.9 ns</a:t>
            </a:r>
            <a:r>
              <a:rPr lang="en-US" sz="2000" i="1" baseline="30000" dirty="0">
                <a:latin typeface="+mj-lt"/>
                <a:cs typeface="Arial" charset="0"/>
              </a:rPr>
              <a:t>)</a:t>
            </a:r>
            <a:r>
              <a:rPr lang="en-US" sz="2000" baseline="30000" dirty="0">
                <a:latin typeface="+mj-lt"/>
                <a:cs typeface="Arial" charset="0"/>
              </a:rPr>
              <a:t>/</a:t>
            </a:r>
            <a:r>
              <a:rPr lang="en-US" sz="2000" baseline="30000" dirty="0">
                <a:latin typeface="+mj-lt"/>
                <a:cs typeface="Times New Roman" pitchFamily="18" charset="0"/>
              </a:rPr>
              <a:t>200 </a:t>
            </a:r>
            <a:r>
              <a:rPr lang="en-US" sz="2000" baseline="30000" dirty="0" err="1">
                <a:latin typeface="+mj-lt"/>
                <a:cs typeface="Times New Roman" pitchFamily="18" charset="0"/>
              </a:rPr>
              <a:t>ps</a:t>
            </a:r>
            <a:endParaRPr lang="en-US" sz="2000" dirty="0">
              <a:latin typeface="+mj-lt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baseline="30000" dirty="0">
                <a:latin typeface="+mj-lt"/>
                <a:cs typeface="Times New Roman" pitchFamily="18" charset="0"/>
              </a:rPr>
              <a:t>                                                                                  </a:t>
            </a:r>
            <a:r>
              <a:rPr lang="en-US" sz="2000" dirty="0">
                <a:latin typeface="+mj-lt"/>
                <a:cs typeface="Times New Roman" pitchFamily="18" charset="0"/>
              </a:rPr>
              <a:t>= </a:t>
            </a:r>
            <a:r>
              <a:rPr lang="en-US" sz="2000" b="1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5.6 × 10</a:t>
            </a:r>
            <a:r>
              <a:rPr lang="en-US" sz="2000" b="1" baseline="300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-6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baseline="30000" dirty="0">
                <a:latin typeface="+mj-lt"/>
                <a:cs typeface="Times New Roman" pitchFamily="18" charset="0"/>
              </a:rPr>
              <a:t>                                  </a:t>
            </a:r>
            <a:r>
              <a:rPr lang="en-US" sz="2000" i="1" dirty="0">
                <a:latin typeface="+mj-lt"/>
                <a:cs typeface="Arial" charset="0"/>
              </a:rPr>
              <a:t>P</a:t>
            </a:r>
            <a:r>
              <a:rPr lang="en-US" sz="2000" dirty="0">
                <a:latin typeface="+mj-lt"/>
                <a:cs typeface="Arial" charset="0"/>
              </a:rPr>
              <a:t>(failure)/second = 10 </a:t>
            </a:r>
            <a:r>
              <a:rPr lang="en-US" sz="2000" dirty="0">
                <a:latin typeface="+mj-lt"/>
                <a:cs typeface="Times New Roman" pitchFamily="18" charset="0"/>
              </a:rPr>
              <a:t>× </a:t>
            </a:r>
            <a:r>
              <a:rPr lang="en-US" sz="2000" dirty="0">
                <a:latin typeface="+mj-lt"/>
                <a:cs typeface="Arial" charset="0"/>
              </a:rPr>
              <a:t>(</a:t>
            </a:r>
            <a:r>
              <a:rPr lang="en-US" sz="2000" dirty="0">
                <a:latin typeface="+mj-lt"/>
                <a:cs typeface="Times New Roman" pitchFamily="18" charset="0"/>
              </a:rPr>
              <a:t>5.6 × 10</a:t>
            </a:r>
            <a:r>
              <a:rPr lang="en-US" sz="2000" baseline="30000" dirty="0">
                <a:latin typeface="+mj-lt"/>
                <a:cs typeface="Times New Roman" pitchFamily="18" charset="0"/>
              </a:rPr>
              <a:t>-6 </a:t>
            </a:r>
            <a:r>
              <a:rPr lang="en-US" sz="2000" dirty="0">
                <a:latin typeface="+mj-lt"/>
                <a:cs typeface="Arial" charset="0"/>
              </a:rPr>
              <a:t>)</a:t>
            </a:r>
            <a:endParaRPr lang="en-US" sz="2000" dirty="0">
              <a:latin typeface="+mj-lt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baseline="30000" dirty="0">
                <a:latin typeface="+mj-lt"/>
                <a:cs typeface="Times New Roman" pitchFamily="18" charset="0"/>
              </a:rPr>
              <a:t>                                                                                  </a:t>
            </a:r>
            <a:r>
              <a:rPr lang="en-US" sz="2000" dirty="0">
                <a:latin typeface="+mj-lt"/>
                <a:cs typeface="Times New Roman" pitchFamily="18" charset="0"/>
              </a:rPr>
              <a:t>= 5.6 × 10</a:t>
            </a:r>
            <a:r>
              <a:rPr lang="en-US" sz="2000" baseline="30000" dirty="0">
                <a:latin typeface="+mj-lt"/>
                <a:cs typeface="Times New Roman" pitchFamily="18" charset="0"/>
              </a:rPr>
              <a:t>-5</a:t>
            </a:r>
            <a:r>
              <a:rPr lang="en-US" sz="2000" dirty="0">
                <a:latin typeface="+mj-lt"/>
                <a:cs typeface="Times New Roman" pitchFamily="18" charset="0"/>
              </a:rPr>
              <a:t> / second</a:t>
            </a:r>
            <a:endParaRPr lang="en-US" sz="2000" baseline="30000" dirty="0">
              <a:latin typeface="+mj-lt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baseline="30000" dirty="0">
                <a:latin typeface="+mj-lt"/>
                <a:cs typeface="Times New Roman" pitchFamily="18" charset="0"/>
              </a:rPr>
              <a:t>      			            </a:t>
            </a:r>
            <a:r>
              <a:rPr lang="en-US" sz="2000" dirty="0">
                <a:latin typeface="+mj-lt"/>
                <a:cs typeface="Arial" charset="0"/>
              </a:rPr>
              <a:t>MTBF    = 1/[P(failure)/second] ≈ </a:t>
            </a:r>
            <a:r>
              <a:rPr lang="en-US" sz="2000" b="1" dirty="0">
                <a:solidFill>
                  <a:schemeClr val="accent1"/>
                </a:solidFill>
                <a:latin typeface="+mj-lt"/>
                <a:cs typeface="Arial" charset="0"/>
              </a:rPr>
              <a:t>5 hours</a:t>
            </a:r>
          </a:p>
          <a:p>
            <a:pPr>
              <a:spcBef>
                <a:spcPct val="20000"/>
              </a:spcBef>
            </a:pPr>
            <a:endParaRPr lang="en-US" sz="2000" b="1" dirty="0">
              <a:latin typeface="+mj-lt"/>
              <a:cs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B7EA81-E002-4B64-8169-7774284C06B5}"/>
              </a:ext>
            </a:extLst>
          </p:cNvPr>
          <p:cNvSpPr/>
          <p:nvPr/>
        </p:nvSpPr>
        <p:spPr>
          <a:xfrm>
            <a:off x="990600" y="4038600"/>
            <a:ext cx="6781800" cy="2057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6E576B5A-BDF4-4EEE-931D-C28C3153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2947D3-6778-41D2-8341-5040635BE663}"/>
              </a:ext>
            </a:extLst>
          </p:cNvPr>
          <p:cNvSpPr txBox="1"/>
          <p:nvPr/>
        </p:nvSpPr>
        <p:spPr>
          <a:xfrm>
            <a:off x="1828800" y="4219575"/>
            <a:ext cx="4572000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1800" b="1" i="1" dirty="0">
                <a:solidFill>
                  <a:srgbClr val="0070C0"/>
                </a:solidFill>
                <a:latin typeface="+mj-lt"/>
                <a:cs typeface="Arial" charset="0"/>
              </a:rPr>
              <a:t>P</a:t>
            </a:r>
            <a:r>
              <a:rPr lang="en-US" sz="1800" b="1" dirty="0">
                <a:solidFill>
                  <a:srgbClr val="0070C0"/>
                </a:solidFill>
                <a:latin typeface="+mj-lt"/>
                <a:cs typeface="Arial" charset="0"/>
              </a:rPr>
              <a:t>(failure)/second </a:t>
            </a:r>
            <a:r>
              <a:rPr lang="en-US" sz="1800" b="1" dirty="0">
                <a:latin typeface="+mj-lt"/>
                <a:cs typeface="Arial" charset="0"/>
              </a:rPr>
              <a:t>= (</a:t>
            </a:r>
            <a:r>
              <a:rPr lang="en-US" sz="1800" b="1" i="1" dirty="0">
                <a:latin typeface="+mj-lt"/>
                <a:cs typeface="Arial" charset="0"/>
              </a:rPr>
              <a:t>NT</a:t>
            </a:r>
            <a:r>
              <a:rPr lang="en-US" sz="1800" b="1" baseline="-25000" dirty="0">
                <a:latin typeface="+mj-lt"/>
                <a:cs typeface="Arial" charset="0"/>
              </a:rPr>
              <a:t>0</a:t>
            </a:r>
            <a:r>
              <a:rPr lang="en-US" sz="1800" b="1" dirty="0">
                <a:latin typeface="+mj-lt"/>
                <a:cs typeface="Arial" charset="0"/>
              </a:rPr>
              <a:t>/</a:t>
            </a:r>
            <a:r>
              <a:rPr lang="en-US" sz="1800" b="1" i="1" dirty="0">
                <a:latin typeface="+mj-lt"/>
                <a:cs typeface="Arial" charset="0"/>
              </a:rPr>
              <a:t>T</a:t>
            </a:r>
            <a:r>
              <a:rPr lang="en-US" sz="1800" b="1" i="1" baseline="-25000" dirty="0">
                <a:latin typeface="+mj-lt"/>
                <a:cs typeface="Arial" charset="0"/>
              </a:rPr>
              <a:t>c</a:t>
            </a:r>
            <a:r>
              <a:rPr lang="en-US" sz="1800" b="1" dirty="0">
                <a:latin typeface="+mj-lt"/>
                <a:cs typeface="Arial" charset="0"/>
              </a:rPr>
              <a:t>) e</a:t>
            </a:r>
            <a:r>
              <a:rPr lang="en-US" sz="1800" b="1" baseline="30000" dirty="0">
                <a:latin typeface="+mj-lt"/>
                <a:cs typeface="Arial" charset="0"/>
              </a:rPr>
              <a:t>-</a:t>
            </a:r>
            <a:r>
              <a:rPr lang="en-US" sz="1800" b="1" i="1" baseline="30000" dirty="0">
                <a:latin typeface="+mj-lt"/>
                <a:cs typeface="Arial" charset="0"/>
              </a:rPr>
              <a:t>(T</a:t>
            </a:r>
            <a:r>
              <a:rPr lang="en-US" sz="1200" b="1" i="1" baseline="30000" dirty="0">
                <a:latin typeface="+mj-lt"/>
                <a:cs typeface="Arial" charset="0"/>
              </a:rPr>
              <a:t>c</a:t>
            </a:r>
            <a:r>
              <a:rPr lang="en-US" sz="1800" b="1" i="1" baseline="-25000" dirty="0">
                <a:latin typeface="+mj-lt"/>
                <a:cs typeface="Arial" charset="0"/>
              </a:rPr>
              <a:t> </a:t>
            </a:r>
            <a:r>
              <a:rPr lang="en-US" sz="1800" b="1" i="1" baseline="30000" dirty="0">
                <a:latin typeface="+mj-lt"/>
                <a:cs typeface="Arial" charset="0"/>
              </a:rPr>
              <a:t>-  </a:t>
            </a:r>
            <a:r>
              <a:rPr lang="en-US" sz="1800" b="1" i="1" baseline="30000" dirty="0" err="1">
                <a:latin typeface="+mj-lt"/>
                <a:cs typeface="Arial" charset="0"/>
              </a:rPr>
              <a:t>t</a:t>
            </a:r>
            <a:r>
              <a:rPr lang="en-US" sz="1200" b="1" i="1" baseline="30000" dirty="0" err="1">
                <a:latin typeface="+mj-lt"/>
                <a:cs typeface="Arial" charset="0"/>
              </a:rPr>
              <a:t>setup</a:t>
            </a:r>
            <a:r>
              <a:rPr lang="en-US" sz="1800" b="1" i="1" baseline="30000" dirty="0">
                <a:latin typeface="+mj-lt"/>
                <a:cs typeface="Arial" charset="0"/>
              </a:rPr>
              <a:t>)</a:t>
            </a:r>
            <a:r>
              <a:rPr lang="en-US" sz="1800" b="1" baseline="30000" dirty="0">
                <a:latin typeface="+mj-lt"/>
                <a:cs typeface="Arial" charset="0"/>
              </a:rPr>
              <a:t>/</a:t>
            </a:r>
            <a:r>
              <a:rPr lang="el-GR" sz="1800" b="1" baseline="30000" dirty="0">
                <a:latin typeface="+mj-lt"/>
                <a:cs typeface="Times New Roman" pitchFamily="18" charset="0"/>
              </a:rPr>
              <a:t>τ</a:t>
            </a:r>
            <a:endParaRPr lang="en-US" sz="1800" b="1" baseline="30000" dirty="0">
              <a:latin typeface="+mj-lt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b="1" dirty="0">
                <a:solidFill>
                  <a:srgbClr val="0070C0"/>
                </a:solidFill>
                <a:latin typeface="+mj-lt"/>
                <a:cs typeface="Arial" charset="0"/>
              </a:rPr>
              <a:t>MTBF </a:t>
            </a:r>
            <a:r>
              <a:rPr lang="en-US" sz="1800" b="1" dirty="0">
                <a:latin typeface="+mj-lt"/>
                <a:cs typeface="Arial" charset="0"/>
              </a:rPr>
              <a:t>= 1/[</a:t>
            </a:r>
            <a:r>
              <a:rPr lang="en-US" sz="1800" b="1" i="1" dirty="0">
                <a:latin typeface="+mj-lt"/>
                <a:cs typeface="Arial" charset="0"/>
              </a:rPr>
              <a:t>P</a:t>
            </a:r>
            <a:r>
              <a:rPr lang="en-US" sz="1800" b="1" dirty="0">
                <a:latin typeface="+mj-lt"/>
                <a:cs typeface="Arial" charset="0"/>
              </a:rPr>
              <a:t>(failure)/second]</a:t>
            </a:r>
            <a:endParaRPr lang="en-US" sz="1800" b="1" baseline="30000" dirty="0">
              <a:latin typeface="+mj-lt"/>
              <a:cs typeface="Times New Roman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06E7A1-5242-41C9-BC99-EDAB5ECE94B4}"/>
              </a:ext>
            </a:extLst>
          </p:cNvPr>
          <p:cNvSpPr/>
          <p:nvPr/>
        </p:nvSpPr>
        <p:spPr>
          <a:xfrm>
            <a:off x="1828800" y="4191000"/>
            <a:ext cx="38100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297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9739" name="Object 11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08697513"/>
              </p:ext>
            </p:extLst>
          </p:nvPr>
        </p:nvGraphicFramePr>
        <p:xfrm>
          <a:off x="6286500" y="1295400"/>
          <a:ext cx="2057400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914400" imgH="774720" progId="Visio.Drawing.6">
                  <p:embed/>
                </p:oleObj>
              </mc:Choice>
              <mc:Fallback>
                <p:oleObj name="VISIO" r:id="rId10" imgW="914400" imgH="774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0" y="1295400"/>
                        <a:ext cx="2057400" cy="174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9741" name="Object 1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14643675"/>
              </p:ext>
            </p:extLst>
          </p:nvPr>
        </p:nvGraphicFramePr>
        <p:xfrm>
          <a:off x="6324600" y="3124200"/>
          <a:ext cx="1981200" cy="1677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914400" imgH="774720" progId="Visio.Drawing.6">
                  <p:embed/>
                </p:oleObj>
              </mc:Choice>
              <mc:Fallback>
                <p:oleObj name="VISIO" r:id="rId12" imgW="914400" imgH="774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124200"/>
                        <a:ext cx="1981200" cy="16779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973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4800" y="838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6973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9906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Consider the two possible cases: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1" i="1" dirty="0">
                <a:solidFill>
                  <a:srgbClr val="0070C0"/>
                </a:solidFill>
                <a:latin typeface="+mj-lt"/>
                <a:cs typeface="Arial" charset="0"/>
              </a:rPr>
              <a:t>Q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 = 0: </a:t>
            </a:r>
          </a:p>
          <a:p>
            <a:pPr lvl="1">
              <a:spcBef>
                <a:spcPct val="20000"/>
              </a:spcBef>
            </a:pPr>
            <a:r>
              <a:rPr lang="en-US" sz="2800" b="1" dirty="0">
                <a:solidFill>
                  <a:schemeClr val="accent1"/>
                </a:solidFill>
                <a:latin typeface="+mj-lt"/>
                <a:cs typeface="Arial" charset="0"/>
              </a:rPr>
              <a:t>   </a:t>
            </a:r>
            <a:r>
              <a:rPr lang="en-US" sz="2800" dirty="0">
                <a:latin typeface="+mj-lt"/>
                <a:cs typeface="Arial" charset="0"/>
              </a:rPr>
              <a:t>then </a:t>
            </a:r>
            <a:r>
              <a:rPr lang="en-US" sz="2800" i="1" dirty="0">
                <a:latin typeface="+mj-lt"/>
                <a:cs typeface="Arial" charset="0"/>
              </a:rPr>
              <a:t>Q</a:t>
            </a:r>
            <a:r>
              <a:rPr lang="en-US" sz="2800" dirty="0">
                <a:latin typeface="+mj-lt"/>
                <a:cs typeface="Arial" charset="0"/>
              </a:rPr>
              <a:t> = 1, </a:t>
            </a:r>
            <a:r>
              <a:rPr lang="en-US" sz="2800" i="1" dirty="0">
                <a:latin typeface="+mj-lt"/>
                <a:cs typeface="Arial" charset="0"/>
              </a:rPr>
              <a:t>Q</a:t>
            </a:r>
            <a:r>
              <a:rPr lang="en-US" sz="2800" dirty="0">
                <a:latin typeface="+mj-lt"/>
                <a:cs typeface="Arial" charset="0"/>
              </a:rPr>
              <a:t> = 0 (consistent)</a:t>
            </a:r>
          </a:p>
          <a:p>
            <a:pPr lvl="1">
              <a:spcBef>
                <a:spcPct val="20000"/>
              </a:spcBef>
            </a:pPr>
            <a:endParaRPr lang="en-US" sz="28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1" i="1" dirty="0">
                <a:solidFill>
                  <a:srgbClr val="0070C0"/>
                </a:solidFill>
                <a:latin typeface="+mj-lt"/>
                <a:cs typeface="Arial" charset="0"/>
              </a:rPr>
              <a:t>Q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 = 1: </a:t>
            </a:r>
          </a:p>
          <a:p>
            <a:pPr lvl="1">
              <a:spcBef>
                <a:spcPct val="20000"/>
              </a:spcBef>
            </a:pPr>
            <a:r>
              <a:rPr lang="en-US" sz="2800" b="1" dirty="0">
                <a:solidFill>
                  <a:schemeClr val="accent1"/>
                </a:solidFill>
                <a:latin typeface="+mj-lt"/>
                <a:cs typeface="Arial" charset="0"/>
              </a:rPr>
              <a:t>   </a:t>
            </a:r>
            <a:r>
              <a:rPr lang="en-US" sz="2800" dirty="0">
                <a:latin typeface="+mj-lt"/>
                <a:cs typeface="Arial" charset="0"/>
              </a:rPr>
              <a:t>then </a:t>
            </a:r>
            <a:r>
              <a:rPr lang="en-US" sz="2800" i="1" dirty="0">
                <a:latin typeface="+mj-lt"/>
                <a:cs typeface="Arial" charset="0"/>
              </a:rPr>
              <a:t>Q</a:t>
            </a:r>
            <a:r>
              <a:rPr lang="en-US" sz="2800" dirty="0">
                <a:latin typeface="+mj-lt"/>
                <a:cs typeface="Arial" charset="0"/>
              </a:rPr>
              <a:t> = 0, </a:t>
            </a:r>
            <a:r>
              <a:rPr lang="en-US" sz="2800" i="1" dirty="0">
                <a:latin typeface="+mj-lt"/>
                <a:cs typeface="Arial" charset="0"/>
              </a:rPr>
              <a:t>Q</a:t>
            </a:r>
            <a:r>
              <a:rPr lang="en-US" sz="2800" dirty="0">
                <a:latin typeface="+mj-lt"/>
                <a:cs typeface="Arial" charset="0"/>
              </a:rPr>
              <a:t> = 1 (consistent)</a:t>
            </a:r>
          </a:p>
          <a:p>
            <a:pPr lvl="1">
              <a:spcBef>
                <a:spcPct val="20000"/>
              </a:spcBef>
            </a:pPr>
            <a:endParaRPr lang="en-US" sz="2800" dirty="0">
              <a:latin typeface="+mj-lt"/>
              <a:cs typeface="Arial" charset="0"/>
            </a:endParaRPr>
          </a:p>
          <a:p>
            <a:pPr lvl="1">
              <a:spcBef>
                <a:spcPct val="20000"/>
              </a:spcBef>
            </a:pPr>
            <a:endParaRPr lang="en-US" sz="20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Stores 1 bit of state in the state variable, Q (or Q)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But there are </a:t>
            </a:r>
            <a:r>
              <a:rPr lang="en-US" sz="2600" b="1" dirty="0">
                <a:solidFill>
                  <a:srgbClr val="FF0000"/>
                </a:solidFill>
                <a:latin typeface="+mj-lt"/>
                <a:cs typeface="Arial" charset="0"/>
              </a:rPr>
              <a:t>no inputs to control the state</a:t>
            </a:r>
          </a:p>
        </p:txBody>
      </p:sp>
      <p:sp>
        <p:nvSpPr>
          <p:cNvPr id="969735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286000" y="2159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9736" name="Line 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7387200" y="5083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</a:rPr>
              <a:t>Bistable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Circuit Analysis</a:t>
            </a:r>
          </a:p>
        </p:txBody>
      </p:sp>
      <p:sp>
        <p:nvSpPr>
          <p:cNvPr id="13" name="Line 7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286000" y="3697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D99803-A1D5-484E-A198-E2C9FD8603BB}"/>
              </a:ext>
            </a:extLst>
          </p:cNvPr>
          <p:cNvSpPr/>
          <p:nvPr/>
        </p:nvSpPr>
        <p:spPr>
          <a:xfrm>
            <a:off x="7663180" y="2407920"/>
            <a:ext cx="152400" cy="30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58F79-1F8B-4C8C-A87C-3F5FE83AADE3}"/>
              </a:ext>
            </a:extLst>
          </p:cNvPr>
          <p:cNvSpPr/>
          <p:nvPr/>
        </p:nvSpPr>
        <p:spPr>
          <a:xfrm>
            <a:off x="6477000" y="2479821"/>
            <a:ext cx="152400" cy="30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8433C1-FD85-4625-B2F2-DBC4D0CA1DCF}"/>
              </a:ext>
            </a:extLst>
          </p:cNvPr>
          <p:cNvSpPr/>
          <p:nvPr/>
        </p:nvSpPr>
        <p:spPr>
          <a:xfrm>
            <a:off x="6477000" y="1668420"/>
            <a:ext cx="152400" cy="30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44F498-3F5F-499B-9F57-FEBC7010556C}"/>
              </a:ext>
            </a:extLst>
          </p:cNvPr>
          <p:cNvSpPr/>
          <p:nvPr/>
        </p:nvSpPr>
        <p:spPr>
          <a:xfrm>
            <a:off x="7663180" y="4179249"/>
            <a:ext cx="152400" cy="30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8EB39C-357C-49F5-94DE-077E9CCB6A6F}"/>
              </a:ext>
            </a:extLst>
          </p:cNvPr>
          <p:cNvSpPr/>
          <p:nvPr/>
        </p:nvSpPr>
        <p:spPr>
          <a:xfrm>
            <a:off x="6477000" y="4251150"/>
            <a:ext cx="152400" cy="30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9BE9D9-A517-4B61-94B1-0F07E3F86BC1}"/>
              </a:ext>
            </a:extLst>
          </p:cNvPr>
          <p:cNvSpPr/>
          <p:nvPr/>
        </p:nvSpPr>
        <p:spPr>
          <a:xfrm>
            <a:off x="6503670" y="3439749"/>
            <a:ext cx="152400" cy="30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720961-30A2-484B-980E-3A9B36DD2EA2}"/>
              </a:ext>
            </a:extLst>
          </p:cNvPr>
          <p:cNvSpPr/>
          <p:nvPr/>
        </p:nvSpPr>
        <p:spPr>
          <a:xfrm>
            <a:off x="228600" y="3586625"/>
            <a:ext cx="5715000" cy="680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0940AE6F-80CE-4098-AB57-F73A3357D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A65768-B013-4381-9400-89CDF003496C}"/>
              </a:ext>
            </a:extLst>
          </p:cNvPr>
          <p:cNvSpPr/>
          <p:nvPr/>
        </p:nvSpPr>
        <p:spPr>
          <a:xfrm>
            <a:off x="1353820" y="2104560"/>
            <a:ext cx="4594860" cy="603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FA4FA8-D822-41EA-B4FE-0DDD16FB1C2D}"/>
              </a:ext>
            </a:extLst>
          </p:cNvPr>
          <p:cNvSpPr/>
          <p:nvPr/>
        </p:nvSpPr>
        <p:spPr>
          <a:xfrm>
            <a:off x="152400" y="5029200"/>
            <a:ext cx="8229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332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3: Sequential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Parallelism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9985318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Parallelism</a:t>
            </a: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9787206B-952E-4BB3-B390-AD91D8C4024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990600"/>
            <a:ext cx="8305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Two types of parallelism: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solidFill>
                  <a:schemeClr val="accent1"/>
                </a:solidFill>
                <a:latin typeface="+mj-lt"/>
                <a:cs typeface="Arial" charset="0"/>
              </a:rPr>
              <a:t>Spatial parallelism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duplicate hardware performs multiple tasks at once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solidFill>
                  <a:schemeClr val="accent1"/>
                </a:solidFill>
                <a:latin typeface="+mj-lt"/>
                <a:cs typeface="Arial" charset="0"/>
              </a:rPr>
              <a:t>Temporal parallelism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task is broken into multiple stages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also called pipelining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for example, an assembly line</a:t>
            </a:r>
            <a:endParaRPr lang="en-US" sz="2600" baseline="30000" dirty="0">
              <a:latin typeface="+mj-lt"/>
              <a:cs typeface="Times New Roman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B69E1-3FA8-4186-8D2E-72A9C6BC7349}"/>
              </a:ext>
            </a:extLst>
          </p:cNvPr>
          <p:cNvSpPr/>
          <p:nvPr/>
        </p:nvSpPr>
        <p:spPr>
          <a:xfrm>
            <a:off x="1371600" y="2057400"/>
            <a:ext cx="7467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C6AA3-5DA6-4B64-9624-33C37E680F5C}"/>
              </a:ext>
            </a:extLst>
          </p:cNvPr>
          <p:cNvSpPr/>
          <p:nvPr/>
        </p:nvSpPr>
        <p:spPr>
          <a:xfrm>
            <a:off x="1447800" y="3009900"/>
            <a:ext cx="5181600" cy="1562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C39728B3-0746-46B4-AACE-B2BCA8F6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89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Parallelism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5D47000-2602-4723-BF23-9C1749B5D93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143000"/>
            <a:ext cx="79629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Token:</a:t>
            </a:r>
            <a:r>
              <a:rPr lang="en-US" sz="3200" dirty="0">
                <a:solidFill>
                  <a:schemeClr val="accent1"/>
                </a:solidFill>
                <a:latin typeface="+mj-lt"/>
                <a:cs typeface="Arial" charset="0"/>
              </a:rPr>
              <a:t> </a:t>
            </a:r>
            <a:r>
              <a:rPr lang="en-US" sz="3200" dirty="0">
                <a:latin typeface="+mj-lt"/>
                <a:cs typeface="Arial" charset="0"/>
              </a:rPr>
              <a:t>Group of inputs processed to produce group of outputs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Latency:</a:t>
            </a:r>
            <a:r>
              <a:rPr lang="en-US" sz="3200" dirty="0">
                <a:solidFill>
                  <a:schemeClr val="accent1"/>
                </a:solidFill>
                <a:latin typeface="+mj-lt"/>
                <a:cs typeface="Arial" charset="0"/>
              </a:rPr>
              <a:t> </a:t>
            </a:r>
            <a:r>
              <a:rPr lang="en-US" sz="3200" dirty="0">
                <a:latin typeface="+mj-lt"/>
                <a:cs typeface="Arial" charset="0"/>
              </a:rPr>
              <a:t>Time for one token to pass from start to end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Throughput:</a:t>
            </a:r>
            <a:r>
              <a:rPr lang="en-US" sz="3200" dirty="0">
                <a:solidFill>
                  <a:schemeClr val="accent1"/>
                </a:solidFill>
                <a:latin typeface="+mj-lt"/>
                <a:cs typeface="Arial" charset="0"/>
              </a:rPr>
              <a:t> </a:t>
            </a:r>
            <a:r>
              <a:rPr lang="en-US" sz="3200" dirty="0">
                <a:latin typeface="+mj-lt"/>
                <a:cs typeface="Arial" charset="0"/>
              </a:rPr>
              <a:t>Number of tokens produced per unit time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         </a:t>
            </a:r>
            <a:r>
              <a:rPr lang="en-US" sz="3200" b="1" dirty="0">
                <a:latin typeface="+mj-lt"/>
                <a:cs typeface="Arial" charset="0"/>
              </a:rPr>
              <a:t>Parallelism increases throughput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891B9CA-E1EC-4104-BD74-88E4ACDC6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24259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Parallelism Example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81139D8B-4AC1-4234-9DF3-71775EFAD39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1066800"/>
            <a:ext cx="8001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cs typeface="Arial" charset="0"/>
              </a:rPr>
              <a:t>Ben </a:t>
            </a:r>
            <a:r>
              <a:rPr lang="en-US" sz="2400" dirty="0" err="1">
                <a:cs typeface="Arial" charset="0"/>
              </a:rPr>
              <a:t>Bitdiddle</a:t>
            </a:r>
            <a:r>
              <a:rPr lang="en-US" sz="2400" dirty="0">
                <a:cs typeface="Arial" charset="0"/>
              </a:rPr>
              <a:t> bakes cookies to celebrate traffic light controller installation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1" dirty="0">
                <a:cs typeface="Arial" charset="0"/>
              </a:rPr>
              <a:t>5 minutes </a:t>
            </a:r>
            <a:r>
              <a:rPr lang="en-US" sz="2400" dirty="0">
                <a:cs typeface="Arial" charset="0"/>
              </a:rPr>
              <a:t>to roll cookies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1" dirty="0">
                <a:cs typeface="Arial" charset="0"/>
              </a:rPr>
              <a:t>15 minutes </a:t>
            </a:r>
            <a:r>
              <a:rPr lang="en-US" sz="2400" dirty="0">
                <a:cs typeface="Arial" charset="0"/>
              </a:rPr>
              <a:t>to bake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cs typeface="Arial" charset="0"/>
              </a:rPr>
              <a:t>What is the </a:t>
            </a:r>
            <a:r>
              <a:rPr lang="en-US" sz="2400" b="1" dirty="0">
                <a:solidFill>
                  <a:srgbClr val="0070C0"/>
                </a:solidFill>
                <a:cs typeface="Arial" charset="0"/>
              </a:rPr>
              <a:t>latency</a:t>
            </a:r>
            <a:r>
              <a:rPr lang="en-US" sz="2400" dirty="0">
                <a:cs typeface="Arial" charset="0"/>
              </a:rPr>
              <a:t> and </a:t>
            </a:r>
            <a:r>
              <a:rPr lang="en-US" sz="2400" b="1" dirty="0">
                <a:solidFill>
                  <a:srgbClr val="0070C0"/>
                </a:solidFill>
                <a:cs typeface="Arial" charset="0"/>
              </a:rPr>
              <a:t>throughput</a:t>
            </a:r>
            <a:r>
              <a:rPr lang="en-US" sz="2400" dirty="0">
                <a:cs typeface="Arial" charset="0"/>
              </a:rPr>
              <a:t> without parallelism?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aseline="30000" dirty="0">
                <a:latin typeface="+mj-lt"/>
                <a:cs typeface="Times New Roman" pitchFamily="18" charset="0"/>
              </a:rPr>
              <a:t>		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Latency</a:t>
            </a:r>
            <a:r>
              <a:rPr lang="en-US" sz="2400" dirty="0">
                <a:latin typeface="+mj-lt"/>
                <a:cs typeface="Arial" charset="0"/>
              </a:rPr>
              <a:t> = 5 + 15 = 20 minutes =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1/3 hour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            	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Throughput</a:t>
            </a:r>
            <a:r>
              <a:rPr lang="en-US" sz="2400" dirty="0">
                <a:latin typeface="+mj-lt"/>
                <a:cs typeface="Arial" charset="0"/>
              </a:rPr>
              <a:t> = 1 tray/ 1/3 hour =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3 trays/hour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FB0820-2868-4760-B730-DD56CF3E8B4F}"/>
              </a:ext>
            </a:extLst>
          </p:cNvPr>
          <p:cNvSpPr/>
          <p:nvPr/>
        </p:nvSpPr>
        <p:spPr>
          <a:xfrm>
            <a:off x="2895600" y="3505200"/>
            <a:ext cx="5181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F099EC-9994-4A1C-A1A9-81D474BF3966}"/>
              </a:ext>
            </a:extLst>
          </p:cNvPr>
          <p:cNvSpPr/>
          <p:nvPr/>
        </p:nvSpPr>
        <p:spPr>
          <a:xfrm>
            <a:off x="3429000" y="4114800"/>
            <a:ext cx="5181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F3135380-271B-44DD-8AA3-64B37E938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6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Parallelism Example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032E1D1-01CA-44D5-859B-0C7AB570612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143000"/>
            <a:ext cx="76581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What is the latency and throughput if Ben uses parallelism?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Spatial parallelism:</a:t>
            </a:r>
            <a:r>
              <a:rPr lang="en-US" sz="26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600" dirty="0">
                <a:latin typeface="+mj-lt"/>
                <a:cs typeface="Arial" charset="0"/>
              </a:rPr>
              <a:t>Ben asks </a:t>
            </a:r>
            <a:r>
              <a:rPr lang="en-US" sz="2600" dirty="0" err="1">
                <a:latin typeface="+mj-lt"/>
                <a:cs typeface="Arial" charset="0"/>
              </a:rPr>
              <a:t>Allysa</a:t>
            </a:r>
            <a:r>
              <a:rPr lang="en-US" sz="2600" dirty="0">
                <a:latin typeface="+mj-lt"/>
                <a:cs typeface="Arial" charset="0"/>
              </a:rPr>
              <a:t> P. Hacker to help, using her own oven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Temporal parallelism:</a:t>
            </a:r>
            <a:r>
              <a:rPr lang="en-US" sz="26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</a:p>
          <a:p>
            <a:pPr marL="1371600" lvl="2" indent="-4572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600" b="1" dirty="0">
                <a:latin typeface="+mj-lt"/>
                <a:cs typeface="Arial" charset="0"/>
              </a:rPr>
              <a:t>two stages: </a:t>
            </a:r>
            <a:r>
              <a:rPr lang="en-US" sz="2600" dirty="0">
                <a:latin typeface="+mj-lt"/>
                <a:cs typeface="Arial" charset="0"/>
              </a:rPr>
              <a:t>rolling and baking </a:t>
            </a:r>
          </a:p>
          <a:p>
            <a:pPr marL="1371600" lvl="2" indent="-4572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600" dirty="0">
                <a:latin typeface="+mj-lt"/>
                <a:cs typeface="Arial" charset="0"/>
              </a:rPr>
              <a:t>He uses two trays  </a:t>
            </a:r>
          </a:p>
          <a:p>
            <a:pPr marL="1371600" lvl="2" indent="-4572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600" dirty="0">
                <a:latin typeface="+mj-lt"/>
                <a:cs typeface="Arial" charset="0"/>
              </a:rPr>
              <a:t>While first batch is baking, he rolls the second batch, etc.</a:t>
            </a: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B6CC4A96-A4AC-4654-AE12-8D62C14F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9399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Spatial Parallelism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DCCFED9-24C5-43D3-ADCC-72597DA844B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59752691"/>
              </p:ext>
            </p:extLst>
          </p:nvPr>
        </p:nvGraphicFramePr>
        <p:xfrm>
          <a:off x="304800" y="1262063"/>
          <a:ext cx="8458200" cy="263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5784076" imgH="1799796" progId="Visio.Drawing.6">
                  <p:embed/>
                </p:oleObj>
              </mc:Choice>
              <mc:Fallback>
                <p:oleObj name="VISIO" r:id="rId5" imgW="5784076" imgH="1799796" progId="Visio.Drawing.6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62063"/>
                        <a:ext cx="8458200" cy="263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id="{9F5E01A0-2C9D-4CDF-AF20-33D7FF01BA4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4343400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aseline="30000" dirty="0">
                <a:latin typeface="+mj-lt"/>
                <a:cs typeface="Times New Roman" pitchFamily="18" charset="0"/>
              </a:rPr>
              <a:t>		</a:t>
            </a:r>
            <a:r>
              <a:rPr lang="en-US" sz="2400" b="1" dirty="0">
                <a:latin typeface="+mj-lt"/>
                <a:cs typeface="Arial" charset="0"/>
              </a:rPr>
              <a:t>Latency</a:t>
            </a:r>
            <a:r>
              <a:rPr lang="en-US" sz="2400" dirty="0">
                <a:latin typeface="+mj-lt"/>
                <a:cs typeface="Arial" charset="0"/>
              </a:rPr>
              <a:t> = 5 + 15 = 20 minutes =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1/3 hour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           	</a:t>
            </a:r>
            <a:r>
              <a:rPr lang="en-US" sz="2400" b="1" dirty="0">
                <a:latin typeface="+mj-lt"/>
                <a:cs typeface="Arial" charset="0"/>
              </a:rPr>
              <a:t>Throughput</a:t>
            </a:r>
            <a:r>
              <a:rPr lang="en-US" sz="2400" dirty="0">
                <a:latin typeface="+mj-lt"/>
                <a:cs typeface="Arial" charset="0"/>
              </a:rPr>
              <a:t> = 2 trays/ 1/3 hour =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6 trays/hour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35554-4A12-4E08-B05F-FE0D725142E0}"/>
              </a:ext>
            </a:extLst>
          </p:cNvPr>
          <p:cNvSpPr/>
          <p:nvPr/>
        </p:nvSpPr>
        <p:spPr>
          <a:xfrm>
            <a:off x="2209800" y="4368923"/>
            <a:ext cx="5181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48CA03-5AC8-489A-B8FF-A058D6CF8EFA}"/>
              </a:ext>
            </a:extLst>
          </p:cNvPr>
          <p:cNvSpPr/>
          <p:nvPr/>
        </p:nvSpPr>
        <p:spPr>
          <a:xfrm>
            <a:off x="2819400" y="4800600"/>
            <a:ext cx="5181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E3D8A854-50DB-411A-BC23-BDE0CCD6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9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3A7D3C90-5864-48BB-B9E7-EB8F71A85DC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04800" y="4267200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aseline="30000" dirty="0">
                <a:latin typeface="+mj-lt"/>
                <a:cs typeface="Times New Roman" pitchFamily="18" charset="0"/>
              </a:rPr>
              <a:t>	</a:t>
            </a:r>
            <a:r>
              <a:rPr lang="en-US" sz="2400" b="1" dirty="0">
                <a:latin typeface="+mj-lt"/>
                <a:cs typeface="Arial" charset="0"/>
              </a:rPr>
              <a:t>Latency</a:t>
            </a:r>
            <a:r>
              <a:rPr lang="en-US" sz="2400" dirty="0">
                <a:latin typeface="+mj-lt"/>
                <a:cs typeface="Arial" charset="0"/>
              </a:rPr>
              <a:t> = 5 + 15 = 20 minutes =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1/3 hour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	</a:t>
            </a:r>
            <a:r>
              <a:rPr lang="en-US" sz="2400" b="1" dirty="0">
                <a:latin typeface="+mj-lt"/>
                <a:cs typeface="Arial" charset="0"/>
              </a:rPr>
              <a:t>Throughput</a:t>
            </a:r>
            <a:r>
              <a:rPr lang="en-US" sz="2400" dirty="0">
                <a:latin typeface="+mj-lt"/>
                <a:cs typeface="Arial" charset="0"/>
              </a:rPr>
              <a:t> = 1 trays/ 1/4 hour 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Arial" charset="0"/>
              </a:rPr>
              <a:t>=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4 trays/hour</a:t>
            </a:r>
          </a:p>
          <a:p>
            <a:pPr marL="342900" indent="-342900">
              <a:spcBef>
                <a:spcPct val="20000"/>
              </a:spcBef>
            </a:pPr>
            <a:endParaRPr lang="en-US" sz="1000" dirty="0">
              <a:solidFill>
                <a:schemeClr val="accent2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chemeClr val="accent2"/>
                </a:solidFill>
                <a:latin typeface="+mj-lt"/>
                <a:cs typeface="Arial" charset="0"/>
              </a:rPr>
              <a:t>	</a:t>
            </a:r>
            <a:r>
              <a:rPr lang="en-US" sz="2400" dirty="0">
                <a:latin typeface="+mj-lt"/>
                <a:cs typeface="Arial" charset="0"/>
              </a:rPr>
              <a:t>Using both techniques, the throughput would be </a:t>
            </a:r>
            <a:r>
              <a:rPr lang="en-US" sz="2400" b="1" dirty="0">
                <a:latin typeface="+mj-lt"/>
                <a:cs typeface="Arial" charset="0"/>
              </a:rPr>
              <a:t>8 trays/hour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Temporal Parallelism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35554-4A12-4E08-B05F-FE0D725142E0}"/>
              </a:ext>
            </a:extLst>
          </p:cNvPr>
          <p:cNvSpPr/>
          <p:nvPr/>
        </p:nvSpPr>
        <p:spPr>
          <a:xfrm>
            <a:off x="1981200" y="4267200"/>
            <a:ext cx="5181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48CA03-5AC8-489A-B8FF-A058D6CF8EFA}"/>
              </a:ext>
            </a:extLst>
          </p:cNvPr>
          <p:cNvSpPr/>
          <p:nvPr/>
        </p:nvSpPr>
        <p:spPr>
          <a:xfrm>
            <a:off x="2514600" y="4724400"/>
            <a:ext cx="5181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7E7E6F-3453-4B0D-9BE0-465E6DADDA02}"/>
              </a:ext>
            </a:extLst>
          </p:cNvPr>
          <p:cNvSpPr/>
          <p:nvPr/>
        </p:nvSpPr>
        <p:spPr>
          <a:xfrm>
            <a:off x="457200" y="5219700"/>
            <a:ext cx="8077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7F0C3266-3BA2-4D4C-AE5F-69B0C7C0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96</a:t>
            </a:fld>
            <a:endParaRPr lang="en-US" dirty="0"/>
          </a:p>
        </p:txBody>
      </p:sp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9FAE4686-4EA7-4B6A-A976-7E9B2E5AA14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54322899"/>
              </p:ext>
            </p:extLst>
          </p:nvPr>
        </p:nvGraphicFramePr>
        <p:xfrm>
          <a:off x="304800" y="1419632"/>
          <a:ext cx="8458200" cy="2298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5782320" imgH="1571040" progId="Visio.Drawing.6">
                  <p:embed/>
                </p:oleObj>
              </mc:Choice>
              <mc:Fallback>
                <p:oleObj name="VISIO" r:id="rId5" imgW="5782320" imgH="1571040" progId="Visio.Drawing.6">
                  <p:embed/>
                  <p:pic>
                    <p:nvPicPr>
                      <p:cNvPr id="12042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419632"/>
                        <a:ext cx="8458200" cy="22982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604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457200" y="990600"/>
            <a:ext cx="8229600" cy="5257800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400" b="1" dirty="0">
                <a:solidFill>
                  <a:srgbClr val="0070C0"/>
                </a:solidFill>
              </a:rPr>
              <a:t>Digital Design and Computer Architecture Lecture Notes </a:t>
            </a:r>
          </a:p>
          <a:p>
            <a:pPr marL="0" indent="0" eaLnBrk="1" hangingPunct="1">
              <a:buNone/>
            </a:pPr>
            <a:r>
              <a:rPr lang="en-US" sz="2400" b="1">
                <a:solidFill>
                  <a:srgbClr val="0070C0"/>
                </a:solidFill>
              </a:rPr>
              <a:t>© 2021 </a:t>
            </a:r>
            <a:r>
              <a:rPr lang="en-US" sz="2400" b="1" dirty="0">
                <a:solidFill>
                  <a:srgbClr val="0070C0"/>
                </a:solidFill>
              </a:rPr>
              <a:t>Sarah Harris and David Harris</a:t>
            </a:r>
          </a:p>
          <a:p>
            <a:pPr marL="0" indent="0" eaLnBrk="1" hangingPunct="1">
              <a:buNone/>
            </a:pPr>
            <a:br>
              <a:rPr lang="en-US" sz="2400" b="1" dirty="0">
                <a:solidFill>
                  <a:srgbClr val="0070C0"/>
                </a:solidFill>
              </a:rPr>
            </a:br>
            <a:r>
              <a:rPr lang="en-US" sz="2400" b="1" dirty="0">
                <a:solidFill>
                  <a:srgbClr val="0070C0"/>
                </a:solidFill>
              </a:rPr>
              <a:t>These notes may be used and modified for educational and/or non-commercial purposes so long as the source is attributed.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About these Notes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248FB971-2876-4916-BAAE-ADAA2CD88395}"/>
              </a:ext>
            </a:extLst>
          </p:cNvPr>
          <p:cNvSpPr txBox="1">
            <a:spLocks/>
          </p:cNvSpPr>
          <p:nvPr/>
        </p:nvSpPr>
        <p:spPr>
          <a:xfrm>
            <a:off x="7708900" y="6324600"/>
            <a:ext cx="749300" cy="3524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9FDE98-FD47-6140-A9A6-6873DAAB1D3D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339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32097</TotalTime>
  <Words>4018</Words>
  <Application>Microsoft Office PowerPoint</Application>
  <PresentationFormat>On-screen Show (4:3)</PresentationFormat>
  <Paragraphs>1122</Paragraphs>
  <Slides>97</Slides>
  <Notes>97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97</vt:i4>
      </vt:variant>
    </vt:vector>
  </HeadingPairs>
  <TitlesOfParts>
    <vt:vector size="106" baseType="lpstr">
      <vt:lpstr>Arial</vt:lpstr>
      <vt:lpstr>Arial Black</vt:lpstr>
      <vt:lpstr>Calibri</vt:lpstr>
      <vt:lpstr>Symbol</vt:lpstr>
      <vt:lpstr>Times New Roman</vt:lpstr>
      <vt:lpstr>Office Theme</vt:lpstr>
      <vt:lpstr>VISIO</vt:lpstr>
      <vt:lpstr>Visio</vt:lpstr>
      <vt:lpstr>Microsoft Visio 2003-2010 Drawing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Sarah Harris</cp:lastModifiedBy>
  <cp:revision>392</cp:revision>
  <cp:lastPrinted>2020-08-16T23:33:40Z</cp:lastPrinted>
  <dcterms:created xsi:type="dcterms:W3CDTF">2012-08-07T04:56:47Z</dcterms:created>
  <dcterms:modified xsi:type="dcterms:W3CDTF">2021-02-28T23:15:24Z</dcterms:modified>
</cp:coreProperties>
</file>