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notesSlides/notesSlide25.xml" ContentType="application/vnd.openxmlformats-officedocument.presentationml.notesSlide+xml"/>
  <Override PartName="/ppt/tags/tag39.xml" ContentType="application/vnd.openxmlformats-officedocument.presentationml.tags+xml"/>
  <Override PartName="/ppt/notesSlides/notesSlide26.xml" ContentType="application/vnd.openxmlformats-officedocument.presentationml.notesSlide+xml"/>
  <Override PartName="/ppt/tags/tag40.xml" ContentType="application/vnd.openxmlformats-officedocument.presentationml.tags+xml"/>
  <Override PartName="/ppt/notesSlides/notesSlide2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tags/tag43.xml" ContentType="application/vnd.openxmlformats-officedocument.presentationml.tags+xml"/>
  <Override PartName="/ppt/notesSlides/notesSlide2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0.xml" ContentType="application/vnd.openxmlformats-officedocument.presentationml.notesSlide+xml"/>
  <Override PartName="/ppt/tags/tag47.xml" ContentType="application/vnd.openxmlformats-officedocument.presentationml.tags+xml"/>
  <Override PartName="/ppt/notesSlides/notesSlide31.xml" ContentType="application/vnd.openxmlformats-officedocument.presentationml.notesSlide+xml"/>
  <Override PartName="/ppt/tags/tag48.xml" ContentType="application/vnd.openxmlformats-officedocument.presentationml.tags+xml"/>
  <Override PartName="/ppt/notesSlides/notesSlide3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4.xml" ContentType="application/vnd.openxmlformats-officedocument.presentationml.notesSlide+xml"/>
  <Override PartName="/ppt/tags/tag54.xml" ContentType="application/vnd.openxmlformats-officedocument.presentationml.tags+xml"/>
  <Override PartName="/ppt/notesSlides/notesSlide3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8.xml" ContentType="application/vnd.openxmlformats-officedocument.presentationml.notesSlide+xml"/>
  <Override PartName="/ppt/tags/tag66.xml" ContentType="application/vnd.openxmlformats-officedocument.presentationml.tags+xml"/>
  <Override PartName="/ppt/notesSlides/notesSlide39.xml" ContentType="application/vnd.openxmlformats-officedocument.presentationml.notesSlide+xml"/>
  <Override PartName="/ppt/tags/tag67.xml" ContentType="application/vnd.openxmlformats-officedocument.presentationml.tags+xml"/>
  <Override PartName="/ppt/notesSlides/notesSlide4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1.xml" ContentType="application/vnd.openxmlformats-officedocument.presentationml.notesSlide+xml"/>
  <Override PartName="/ppt/tags/tag70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71.xml" ContentType="application/vnd.openxmlformats-officedocument.presentationml.tags+xml"/>
  <Override PartName="/ppt/notesSlides/notesSlide44.xml" ContentType="application/vnd.openxmlformats-officedocument.presentationml.notesSlide+xml"/>
  <Override PartName="/ppt/tags/tag72.xml" ContentType="application/vnd.openxmlformats-officedocument.presentationml.tags+xml"/>
  <Override PartName="/ppt/notesSlides/notesSlide45.xml" ContentType="application/vnd.openxmlformats-officedocument.presentationml.notesSlide+xml"/>
  <Override PartName="/ppt/tags/tag73.xml" ContentType="application/vnd.openxmlformats-officedocument.presentationml.tags+xml"/>
  <Override PartName="/ppt/notesSlides/notesSlide46.xml" ContentType="application/vnd.openxmlformats-officedocument.presentationml.notesSlide+xml"/>
  <Override PartName="/ppt/tags/tag74.xml" ContentType="application/vnd.openxmlformats-officedocument.presentationml.tags+xml"/>
  <Override PartName="/ppt/notesSlides/notesSlide47.xml" ContentType="application/vnd.openxmlformats-officedocument.presentationml.notesSlide+xml"/>
  <Override PartName="/ppt/tags/tag75.xml" ContentType="application/vnd.openxmlformats-officedocument.presentationml.tags+xml"/>
  <Override PartName="/ppt/notesSlides/notesSlide48.xml" ContentType="application/vnd.openxmlformats-officedocument.presentationml.notesSlide+xml"/>
  <Override PartName="/ppt/tags/tag76.xml" ContentType="application/vnd.openxmlformats-officedocument.presentationml.tags+xml"/>
  <Override PartName="/ppt/notesSlides/notesSlide49.xml" ContentType="application/vnd.openxmlformats-officedocument.presentationml.notesSlide+xml"/>
  <Override PartName="/ppt/tags/tag77.xml" ContentType="application/vnd.openxmlformats-officedocument.presentationml.tags+xml"/>
  <Override PartName="/ppt/notesSlides/notesSlide50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1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52.xml" ContentType="application/vnd.openxmlformats-officedocument.presentationml.notesSlide+xml"/>
  <Override PartName="/ppt/tags/tag82.xml" ContentType="application/vnd.openxmlformats-officedocument.presentationml.tags+xml"/>
  <Override PartName="/ppt/notesSlides/notesSlide53.xml" ContentType="application/vnd.openxmlformats-officedocument.presentationml.notesSlide+xml"/>
  <Override PartName="/ppt/tags/tag83.xml" ContentType="application/vnd.openxmlformats-officedocument.presentationml.tags+xml"/>
  <Override PartName="/ppt/notesSlides/notesSlide54.xml" ContentType="application/vnd.openxmlformats-officedocument.presentationml.notesSlide+xml"/>
  <Override PartName="/ppt/tags/tag84.xml" ContentType="application/vnd.openxmlformats-officedocument.presentationml.tags+xml"/>
  <Override PartName="/ppt/notesSlides/notesSlide55.xml" ContentType="application/vnd.openxmlformats-officedocument.presentationml.notesSlide+xml"/>
  <Override PartName="/ppt/tags/tag85.xml" ContentType="application/vnd.openxmlformats-officedocument.presentationml.tags+xml"/>
  <Override PartName="/ppt/notesSlides/notesSlide5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58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9.xml" ContentType="application/vnd.openxmlformats-officedocument.presentationml.notesSlide+xml"/>
  <Override PartName="/ppt/tags/tag101.xml" ContentType="application/vnd.openxmlformats-officedocument.presentationml.tags+xml"/>
  <Override PartName="/ppt/notesSlides/notesSlide6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6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3.xml" ContentType="application/vnd.openxmlformats-officedocument.presentationml.notesSlide+xml"/>
  <Override PartName="/ppt/tags/tag110.xml" ContentType="application/vnd.openxmlformats-officedocument.presentationml.tags+xml"/>
  <Override PartName="/ppt/notesSlides/notesSlide64.xml" ContentType="application/vnd.openxmlformats-officedocument.presentationml.notesSlide+xml"/>
  <Override PartName="/ppt/tags/tag111.xml" ContentType="application/vnd.openxmlformats-officedocument.presentationml.tags+xml"/>
  <Override PartName="/ppt/notesSlides/notesSlide65.xml" ContentType="application/vnd.openxmlformats-officedocument.presentationml.notesSlide+xml"/>
  <Override PartName="/ppt/tags/tag112.xml" ContentType="application/vnd.openxmlformats-officedocument.presentationml.tags+xml"/>
  <Override PartName="/ppt/notesSlides/notesSlide6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67.xml" ContentType="application/vnd.openxmlformats-officedocument.presentationml.notesSlide+xml"/>
  <Override PartName="/ppt/tags/tag115.xml" ContentType="application/vnd.openxmlformats-officedocument.presentationml.tags+xml"/>
  <Override PartName="/ppt/notesSlides/notesSlide68.xml" ContentType="application/vnd.openxmlformats-officedocument.presentationml.notesSlide+xml"/>
  <Override PartName="/ppt/tags/tag116.xml" ContentType="application/vnd.openxmlformats-officedocument.presentationml.tags+xml"/>
  <Override PartName="/ppt/notesSlides/notesSlide69.xml" ContentType="application/vnd.openxmlformats-officedocument.presentationml.notesSlide+xml"/>
  <Override PartName="/ppt/tags/tag117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118.xml" ContentType="application/vnd.openxmlformats-officedocument.presentationml.tags+xml"/>
  <Override PartName="/ppt/notesSlides/notesSlide72.xml" ContentType="application/vnd.openxmlformats-officedocument.presentationml.notesSlide+xml"/>
  <Override PartName="/ppt/tags/tag119.xml" ContentType="application/vnd.openxmlformats-officedocument.presentationml.tags+xml"/>
  <Override PartName="/ppt/notesSlides/notesSlide73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7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75.xml" ContentType="application/vnd.openxmlformats-officedocument.presentationml.notesSlide+xml"/>
  <Override PartName="/ppt/tags/tag127.xml" ContentType="application/vnd.openxmlformats-officedocument.presentationml.tags+xml"/>
  <Override PartName="/ppt/notesSlides/notesSlide76.xml" ContentType="application/vnd.openxmlformats-officedocument.presentationml.notesSlide+xml"/>
  <Override PartName="/ppt/tags/tag128.xml" ContentType="application/vnd.openxmlformats-officedocument.presentationml.tags+xml"/>
  <Override PartName="/ppt/notesSlides/notesSlide77.xml" ContentType="application/vnd.openxmlformats-officedocument.presentationml.notesSlide+xml"/>
  <Override PartName="/ppt/tags/tag129.xml" ContentType="application/vnd.openxmlformats-officedocument.presentationml.tags+xml"/>
  <Override PartName="/ppt/notesSlides/notesSlide7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79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80.xml" ContentType="application/vnd.openxmlformats-officedocument.presentationml.notesSlide+xml"/>
  <Override PartName="/ppt/tags/tag134.xml" ContentType="application/vnd.openxmlformats-officedocument.presentationml.tags+xml"/>
  <Override PartName="/ppt/notesSlides/notesSlide8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82.xml" ContentType="application/vnd.openxmlformats-officedocument.presentationml.notesSlide+xml"/>
  <Override PartName="/ppt/tags/tag137.xml" ContentType="application/vnd.openxmlformats-officedocument.presentationml.tags+xml"/>
  <Override PartName="/ppt/notesSlides/notesSlide8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84.xml" ContentType="application/vnd.openxmlformats-officedocument.presentationml.notesSlide+xml"/>
  <Override PartName="/ppt/tags/tag140.xml" ContentType="application/vnd.openxmlformats-officedocument.presentationml.tags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141.xml" ContentType="application/vnd.openxmlformats-officedocument.presentationml.tags+xml"/>
  <Override PartName="/ppt/notesSlides/notesSlide87.xml" ContentType="application/vnd.openxmlformats-officedocument.presentationml.notesSlide+xml"/>
  <Override PartName="/ppt/tags/tag142.xml" ContentType="application/vnd.openxmlformats-officedocument.presentationml.tags+xml"/>
  <Override PartName="/ppt/notesSlides/notesSlide88.xml" ContentType="application/vnd.openxmlformats-officedocument.presentationml.notesSlide+xml"/>
  <Override PartName="/ppt/tags/tag143.xml" ContentType="application/vnd.openxmlformats-officedocument.presentationml.tags+xml"/>
  <Override PartName="/ppt/notesSlides/notesSlide89.xml" ContentType="application/vnd.openxmlformats-officedocument.presentationml.notesSlide+xml"/>
  <Override PartName="/ppt/tags/tag144.xml" ContentType="application/vnd.openxmlformats-officedocument.presentationml.tags+xml"/>
  <Override PartName="/ppt/notesSlides/notesSlide90.xml" ContentType="application/vnd.openxmlformats-officedocument.presentationml.notesSlide+xml"/>
  <Override PartName="/ppt/tags/tag145.xml" ContentType="application/vnd.openxmlformats-officedocument.presentationml.tags+xml"/>
  <Override PartName="/ppt/notesSlides/notesSlide91.xml" ContentType="application/vnd.openxmlformats-officedocument.presentationml.notesSlide+xml"/>
  <Override PartName="/ppt/tags/tag146.xml" ContentType="application/vnd.openxmlformats-officedocument.presentationml.tags+xml"/>
  <Override PartName="/ppt/notesSlides/notesSlide92.xml" ContentType="application/vnd.openxmlformats-officedocument.presentationml.notesSlide+xml"/>
  <Override PartName="/ppt/tags/tag147.xml" ContentType="application/vnd.openxmlformats-officedocument.presentationml.tags+xml"/>
  <Override PartName="/ppt/notesSlides/notesSlide93.xml" ContentType="application/vnd.openxmlformats-officedocument.presentationml.notesSlide+xml"/>
  <Override PartName="/ppt/tags/tag148.xml" ContentType="application/vnd.openxmlformats-officedocument.presentationml.tags+xml"/>
  <Override PartName="/ppt/notesSlides/notesSlide94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95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96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97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98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99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00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01.xml" ContentType="application/vnd.openxmlformats-officedocument.presentationml.notesSlide+xml"/>
  <Override PartName="/ppt/tags/tag169.xml" ContentType="application/vnd.openxmlformats-officedocument.presentationml.tags+xml"/>
  <Override PartName="/ppt/notesSlides/notesSlide102.xml" ContentType="application/vnd.openxmlformats-officedocument.presentationml.notesSlide+xml"/>
  <Override PartName="/ppt/tags/tag170.xml" ContentType="application/vnd.openxmlformats-officedocument.presentationml.tags+xml"/>
  <Override PartName="/ppt/notesSlides/notesSlide103.xml" ContentType="application/vnd.openxmlformats-officedocument.presentationml.notesSlide+xml"/>
  <Override PartName="/ppt/tags/tag171.xml" ContentType="application/vnd.openxmlformats-officedocument.presentationml.tags+xml"/>
  <Override PartName="/ppt/notesSlides/notesSlide104.xml" ContentType="application/vnd.openxmlformats-officedocument.presentationml.notesSlide+xml"/>
  <Override PartName="/ppt/tags/tag172.xml" ContentType="application/vnd.openxmlformats-officedocument.presentationml.tags+xml"/>
  <Override PartName="/ppt/notesSlides/notesSlide105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06.xml" ContentType="application/vnd.openxmlformats-officedocument.presentationml.notesSlide+xml"/>
  <Override PartName="/ppt/tags/tag175.xml" ContentType="application/vnd.openxmlformats-officedocument.presentationml.tags+xml"/>
  <Override PartName="/ppt/notesSlides/notesSlide10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08.xml" ContentType="application/vnd.openxmlformats-officedocument.presentationml.notesSlide+xml"/>
  <Override PartName="/ppt/tags/tag178.xml" ContentType="application/vnd.openxmlformats-officedocument.presentationml.tags+xml"/>
  <Override PartName="/ppt/notesSlides/notesSlide109.xml" ContentType="application/vnd.openxmlformats-officedocument.presentationml.notesSlide+xml"/>
  <Override PartName="/ppt/tags/tag179.xml" ContentType="application/vnd.openxmlformats-officedocument.presentationml.tags+xml"/>
  <Override PartName="/ppt/notesSlides/notesSlide110.xml" ContentType="application/vnd.openxmlformats-officedocument.presentationml.notesSlide+xml"/>
  <Override PartName="/ppt/tags/tag180.xml" ContentType="application/vnd.openxmlformats-officedocument.presentationml.tags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tags/tag181.xml" ContentType="application/vnd.openxmlformats-officedocument.presentationml.tags+xml"/>
  <Override PartName="/ppt/notesSlides/notesSlide114.xml" ContentType="application/vnd.openxmlformats-officedocument.presentationml.notesSlide+xml"/>
  <Override PartName="/ppt/tags/tag182.xml" ContentType="application/vnd.openxmlformats-officedocument.presentationml.tags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tags/tag183.xml" ContentType="application/vnd.openxmlformats-officedocument.presentationml.tags+xml"/>
  <Override PartName="/ppt/notesSlides/notesSlide117.xml" ContentType="application/vnd.openxmlformats-officedocument.presentationml.notesSlide+xml"/>
  <Override PartName="/ppt/tags/tag184.xml" ContentType="application/vnd.openxmlformats-officedocument.presentationml.tags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185.xml" ContentType="application/vnd.openxmlformats-officedocument.presentationml.tags+xml"/>
  <Override PartName="/ppt/notesSlides/notesSlide120.xml" ContentType="application/vnd.openxmlformats-officedocument.presentationml.notesSlide+xml"/>
  <Override PartName="/ppt/tags/tag186.xml" ContentType="application/vnd.openxmlformats-officedocument.presentationml.tags+xml"/>
  <Override PartName="/ppt/notesSlides/notesSlide121.xml" ContentType="application/vnd.openxmlformats-officedocument.presentationml.notesSlide+xml"/>
  <Override PartName="/ppt/tags/tag187.xml" ContentType="application/vnd.openxmlformats-officedocument.presentationml.tags+xml"/>
  <Override PartName="/ppt/notesSlides/notesSlide122.xml" ContentType="application/vnd.openxmlformats-officedocument.presentationml.notesSlide+xml"/>
  <Override PartName="/ppt/tags/tag188.xml" ContentType="application/vnd.openxmlformats-officedocument.presentationml.tags+xml"/>
  <Override PartName="/ppt/notesSlides/notesSlide123.xml" ContentType="application/vnd.openxmlformats-officedocument.presentationml.notesSlide+xml"/>
  <Override PartName="/ppt/tags/tag189.xml" ContentType="application/vnd.openxmlformats-officedocument.presentationml.tags+xml"/>
  <Override PartName="/ppt/notesSlides/notesSlide124.xml" ContentType="application/vnd.openxmlformats-officedocument.presentationml.notesSlide+xml"/>
  <Override PartName="/ppt/tags/tag190.xml" ContentType="application/vnd.openxmlformats-officedocument.presentationml.tags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tags/tag191.xml" ContentType="application/vnd.openxmlformats-officedocument.presentationml.tags+xml"/>
  <Override PartName="/ppt/notesSlides/notesSlide128.xml" ContentType="application/vnd.openxmlformats-officedocument.presentationml.notesSlide+xml"/>
  <Override PartName="/ppt/tags/tag192.xml" ContentType="application/vnd.openxmlformats-officedocument.presentationml.tags+xml"/>
  <Override PartName="/ppt/notesSlides/notesSlide129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tags/tag196.xml" ContentType="application/vnd.openxmlformats-officedocument.presentationml.tags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tags/tag197.xml" ContentType="application/vnd.openxmlformats-officedocument.presentationml.tags+xml"/>
  <Override PartName="/ppt/notesSlides/notesSlide135.xml" ContentType="application/vnd.openxmlformats-officedocument.presentationml.notesSlide+xml"/>
  <Override PartName="/ppt/tags/tag198.xml" ContentType="application/vnd.openxmlformats-officedocument.presentationml.tags+xml"/>
  <Override PartName="/ppt/notesSlides/notesSlide136.xml" ContentType="application/vnd.openxmlformats-officedocument.presentationml.notesSlide+xml"/>
  <Override PartName="/ppt/tags/tag199.xml" ContentType="application/vnd.openxmlformats-officedocument.presentationml.tags+xml"/>
  <Override PartName="/ppt/notesSlides/notesSlide137.xml" ContentType="application/vnd.openxmlformats-officedocument.presentationml.notesSlide+xml"/>
  <Override PartName="/ppt/tags/tag200.xml" ContentType="application/vnd.openxmlformats-officedocument.presentationml.tags+xml"/>
  <Override PartName="/ppt/notesSlides/notesSlide138.xml" ContentType="application/vnd.openxmlformats-officedocument.presentationml.notesSlide+xml"/>
  <Override PartName="/ppt/tags/tag201.xml" ContentType="application/vnd.openxmlformats-officedocument.presentationml.tags+xml"/>
  <Override PartName="/ppt/notesSlides/notesSlide139.xml" ContentType="application/vnd.openxmlformats-officedocument.presentationml.notesSlide+xml"/>
  <Override PartName="/ppt/tags/tag202.xml" ContentType="application/vnd.openxmlformats-officedocument.presentationml.tags+xml"/>
  <Override PartName="/ppt/notesSlides/notesSlide140.xml" ContentType="application/vnd.openxmlformats-officedocument.presentationml.notesSlide+xml"/>
  <Override PartName="/ppt/tags/tag203.xml" ContentType="application/vnd.openxmlformats-officedocument.presentationml.tags+xml"/>
  <Override PartName="/ppt/notesSlides/notesSlide141.xml" ContentType="application/vnd.openxmlformats-officedocument.presentationml.notesSlide+xml"/>
  <Override PartName="/ppt/tags/tag204.xml" ContentType="application/vnd.openxmlformats-officedocument.presentationml.tags+xml"/>
  <Override PartName="/ppt/notesSlides/notesSlide142.xml" ContentType="application/vnd.openxmlformats-officedocument.presentationml.notesSlide+xml"/>
  <Override PartName="/ppt/tags/tag205.xml" ContentType="application/vnd.openxmlformats-officedocument.presentationml.tags+xml"/>
  <Override PartName="/ppt/notesSlides/notesSlide143.xml" ContentType="application/vnd.openxmlformats-officedocument.presentationml.notesSlide+xml"/>
  <Override PartName="/ppt/tags/tag206.xml" ContentType="application/vnd.openxmlformats-officedocument.presentationml.tags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46.xml" ContentType="application/vnd.openxmlformats-officedocument.presentationml.notesSlide+xml"/>
  <Override PartName="/ppt/tags/tag209.xml" ContentType="application/vnd.openxmlformats-officedocument.presentationml.tags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tags/tag210.xml" ContentType="application/vnd.openxmlformats-officedocument.presentationml.tags+xml"/>
  <Override PartName="/ppt/notesSlides/notesSlide149.xml" ContentType="application/vnd.openxmlformats-officedocument.presentationml.notesSlide+xml"/>
  <Override PartName="/ppt/tags/tag211.xml" ContentType="application/vnd.openxmlformats-officedocument.presentationml.tags+xml"/>
  <Override PartName="/ppt/notesSlides/notesSlide150.xml" ContentType="application/vnd.openxmlformats-officedocument.presentationml.notesSlide+xml"/>
  <Override PartName="/ppt/tags/tag212.xml" ContentType="application/vnd.openxmlformats-officedocument.presentationml.tags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tags/tag213.xml" ContentType="application/vnd.openxmlformats-officedocument.presentationml.tags+xml"/>
  <Override PartName="/ppt/notesSlides/notesSlide154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155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156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57.xml" ContentType="application/vnd.openxmlformats-officedocument.presentationml.notesSlide+xml"/>
  <Override PartName="/ppt/tags/tag220.xml" ContentType="application/vnd.openxmlformats-officedocument.presentationml.tags+xml"/>
  <Override PartName="/ppt/notesSlides/notesSlide158.xml" ContentType="application/vnd.openxmlformats-officedocument.presentationml.notesSlide+xml"/>
  <Override PartName="/ppt/tags/tag221.xml" ContentType="application/vnd.openxmlformats-officedocument.presentationml.tags+xml"/>
  <Override PartName="/ppt/notesSlides/notesSlide159.xml" ContentType="application/vnd.openxmlformats-officedocument.presentationml.notesSlide+xml"/>
  <Override PartName="/ppt/tags/tag222.xml" ContentType="application/vnd.openxmlformats-officedocument.presentationml.tags+xml"/>
  <Override PartName="/ppt/notesSlides/notesSlide160.xml" ContentType="application/vnd.openxmlformats-officedocument.presentationml.notesSlide+xml"/>
  <Override PartName="/ppt/tags/tag223.xml" ContentType="application/vnd.openxmlformats-officedocument.presentationml.tags+xml"/>
  <Override PartName="/ppt/notesSlides/notesSlide161.xml" ContentType="application/vnd.openxmlformats-officedocument.presentationml.notesSlide+xml"/>
  <Override PartName="/ppt/tags/tag224.xml" ContentType="application/vnd.openxmlformats-officedocument.presentationml.tags+xml"/>
  <Override PartName="/ppt/notesSlides/notesSlide162.xml" ContentType="application/vnd.openxmlformats-officedocument.presentationml.notesSlide+xml"/>
  <Override PartName="/ppt/tags/tag225.xml" ContentType="application/vnd.openxmlformats-officedocument.presentationml.tags+xml"/>
  <Override PartName="/ppt/notesSlides/notesSlide163.xml" ContentType="application/vnd.openxmlformats-officedocument.presentationml.notesSlide+xml"/>
  <Override PartName="/ppt/tags/tag226.xml" ContentType="application/vnd.openxmlformats-officedocument.presentationml.tags+xml"/>
  <Override PartName="/ppt/notesSlides/notesSlide164.xml" ContentType="application/vnd.openxmlformats-officedocument.presentationml.notesSlide+xml"/>
  <Override PartName="/ppt/tags/tag227.xml" ContentType="application/vnd.openxmlformats-officedocument.presentationml.tags+xml"/>
  <Override PartName="/ppt/notesSlides/notesSlide165.xml" ContentType="application/vnd.openxmlformats-officedocument.presentationml.notesSlide+xml"/>
  <Override PartName="/ppt/tags/tag228.xml" ContentType="application/vnd.openxmlformats-officedocument.presentationml.tags+xml"/>
  <Override PartName="/ppt/notesSlides/notesSlide166.xml" ContentType="application/vnd.openxmlformats-officedocument.presentationml.notesSlide+xml"/>
  <Override PartName="/ppt/tags/tag229.xml" ContentType="application/vnd.openxmlformats-officedocument.presentationml.tags+xml"/>
  <Override PartName="/ppt/notesSlides/notesSlide167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68.xml" ContentType="application/vnd.openxmlformats-officedocument.presentationml.notesSlide+xml"/>
  <Override PartName="/ppt/tags/tag232.xml" ContentType="application/vnd.openxmlformats-officedocument.presentationml.tags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tags/tag233.xml" ContentType="application/vnd.openxmlformats-officedocument.presentationml.tags+xml"/>
  <Override PartName="/ppt/notesSlides/notesSlide171.xml" ContentType="application/vnd.openxmlformats-officedocument.presentationml.notesSlide+xml"/>
  <Override PartName="/ppt/tags/tag234.xml" ContentType="application/vnd.openxmlformats-officedocument.presentationml.tags+xml"/>
  <Override PartName="/ppt/notesSlides/notesSlide172.xml" ContentType="application/vnd.openxmlformats-officedocument.presentationml.notesSlide+xml"/>
  <Override PartName="/ppt/tags/tag235.xml" ContentType="application/vnd.openxmlformats-officedocument.presentationml.tags+xml"/>
  <Override PartName="/ppt/notesSlides/notesSlide173.xml" ContentType="application/vnd.openxmlformats-officedocument.presentationml.notesSlide+xml"/>
  <Override PartName="/ppt/tags/tag236.xml" ContentType="application/vnd.openxmlformats-officedocument.presentationml.tags+xml"/>
  <Override PartName="/ppt/notesSlides/notesSlide174.xml" ContentType="application/vnd.openxmlformats-officedocument.presentationml.notesSlide+xml"/>
  <Override PartName="/ppt/tags/tag237.xml" ContentType="application/vnd.openxmlformats-officedocument.presentationml.tags+xml"/>
  <Override PartName="/ppt/notesSlides/notesSlide175.xml" ContentType="application/vnd.openxmlformats-officedocument.presentationml.notesSlide+xml"/>
  <Override PartName="/ppt/tags/tag238.xml" ContentType="application/vnd.openxmlformats-officedocument.presentationml.tags+xml"/>
  <Override PartName="/ppt/notesSlides/notesSlide176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77.xml" ContentType="application/vnd.openxmlformats-officedocument.presentationml.notesSlide+xml"/>
  <Override PartName="/ppt/tags/tag241.xml" ContentType="application/vnd.openxmlformats-officedocument.presentationml.tags+xml"/>
  <Override PartName="/ppt/notesSlides/notesSlide178.xml" ContentType="application/vnd.openxmlformats-officedocument.presentationml.notesSlide+xml"/>
  <Override PartName="/ppt/tags/tag242.xml" ContentType="application/vnd.openxmlformats-officedocument.presentationml.tags+xml"/>
  <Override PartName="/ppt/notesSlides/notesSlide179.xml" ContentType="application/vnd.openxmlformats-officedocument.presentationml.notesSlide+xml"/>
  <Override PartName="/ppt/tags/tag243.xml" ContentType="application/vnd.openxmlformats-officedocument.presentationml.tags+xml"/>
  <Override PartName="/ppt/notesSlides/notesSlide180.xml" ContentType="application/vnd.openxmlformats-officedocument.presentationml.notesSlide+xml"/>
  <Override PartName="/ppt/tags/tag244.xml" ContentType="application/vnd.openxmlformats-officedocument.presentationml.tags+xml"/>
  <Override PartName="/ppt/notesSlides/notesSlide181.xml" ContentType="application/vnd.openxmlformats-officedocument.presentationml.notesSlide+xml"/>
  <Override PartName="/ppt/tags/tag245.xml" ContentType="application/vnd.openxmlformats-officedocument.presentationml.tags+xml"/>
  <Override PartName="/ppt/notesSlides/notesSlide182.xml" ContentType="application/vnd.openxmlformats-officedocument.presentationml.notesSlide+xml"/>
  <Override PartName="/ppt/tags/tag246.xml" ContentType="application/vnd.openxmlformats-officedocument.presentationml.tags+xml"/>
  <Override PartName="/ppt/notesSlides/notesSlide183.xml" ContentType="application/vnd.openxmlformats-officedocument.presentationml.notesSlide+xml"/>
  <Override PartName="/ppt/tags/tag247.xml" ContentType="application/vnd.openxmlformats-officedocument.presentationml.tags+xml"/>
  <Override PartName="/ppt/notesSlides/notesSlide184.xml" ContentType="application/vnd.openxmlformats-officedocument.presentationml.notesSlide+xml"/>
  <Override PartName="/ppt/tags/tag248.xml" ContentType="application/vnd.openxmlformats-officedocument.presentationml.tags+xml"/>
  <Override PartName="/ppt/notesSlides/notesSlide185.xml" ContentType="application/vnd.openxmlformats-officedocument.presentationml.notesSlide+xml"/>
  <Override PartName="/ppt/tags/tag249.xml" ContentType="application/vnd.openxmlformats-officedocument.presentationml.tags+xml"/>
  <Override PartName="/ppt/notesSlides/notesSlide186.xml" ContentType="application/vnd.openxmlformats-officedocument.presentationml.notesSlide+xml"/>
  <Override PartName="/ppt/tags/tag250.xml" ContentType="application/vnd.openxmlformats-officedocument.presentationml.tags+xml"/>
  <Override PartName="/ppt/notesSlides/notesSlide187.xml" ContentType="application/vnd.openxmlformats-officedocument.presentationml.notesSlide+xml"/>
  <Override PartName="/ppt/tags/tag251.xml" ContentType="application/vnd.openxmlformats-officedocument.presentationml.tags+xml"/>
  <Override PartName="/ppt/notesSlides/notesSlide188.xml" ContentType="application/vnd.openxmlformats-officedocument.presentationml.notesSlide+xml"/>
  <Override PartName="/ppt/tags/tag252.xml" ContentType="application/vnd.openxmlformats-officedocument.presentationml.tags+xml"/>
  <Override PartName="/ppt/notesSlides/notesSlide1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1"/>
  </p:notesMasterIdLst>
  <p:handoutMasterIdLst>
    <p:handoutMasterId r:id="rId192"/>
  </p:handoutMasterIdLst>
  <p:sldIdLst>
    <p:sldId id="386" r:id="rId2"/>
    <p:sldId id="814" r:id="rId3"/>
    <p:sldId id="1275" r:id="rId4"/>
    <p:sldId id="1274" r:id="rId5"/>
    <p:sldId id="1276" r:id="rId6"/>
    <p:sldId id="1277" r:id="rId7"/>
    <p:sldId id="1523" r:id="rId8"/>
    <p:sldId id="1278" r:id="rId9"/>
    <p:sldId id="1238" r:id="rId10"/>
    <p:sldId id="1279" r:id="rId11"/>
    <p:sldId id="1280" r:id="rId12"/>
    <p:sldId id="1281" r:id="rId13"/>
    <p:sldId id="1282" r:id="rId14"/>
    <p:sldId id="1284" r:id="rId15"/>
    <p:sldId id="1289" r:id="rId16"/>
    <p:sldId id="1286" r:id="rId17"/>
    <p:sldId id="1287" r:id="rId18"/>
    <p:sldId id="1288" r:id="rId19"/>
    <p:sldId id="1290" r:id="rId20"/>
    <p:sldId id="1291" r:id="rId21"/>
    <p:sldId id="1293" r:id="rId22"/>
    <p:sldId id="1506" r:id="rId23"/>
    <p:sldId id="1432" r:id="rId24"/>
    <p:sldId id="1295" r:id="rId25"/>
    <p:sldId id="1297" r:id="rId26"/>
    <p:sldId id="1298" r:id="rId27"/>
    <p:sldId id="1299" r:id="rId28"/>
    <p:sldId id="1300" r:id="rId29"/>
    <p:sldId id="1301" r:id="rId30"/>
    <p:sldId id="1302" r:id="rId31"/>
    <p:sldId id="1303" r:id="rId32"/>
    <p:sldId id="1304" r:id="rId33"/>
    <p:sldId id="1305" r:id="rId34"/>
    <p:sldId id="1403" r:id="rId35"/>
    <p:sldId id="1496" r:id="rId36"/>
    <p:sldId id="1314" r:id="rId37"/>
    <p:sldId id="1412" r:id="rId38"/>
    <p:sldId id="1413" r:id="rId39"/>
    <p:sldId id="1433" r:id="rId40"/>
    <p:sldId id="1406" r:id="rId41"/>
    <p:sldId id="1307" r:id="rId42"/>
    <p:sldId id="1311" r:id="rId43"/>
    <p:sldId id="1409" r:id="rId44"/>
    <p:sldId id="1410" r:id="rId45"/>
    <p:sldId id="1313" r:id="rId46"/>
    <p:sldId id="1411" r:id="rId47"/>
    <p:sldId id="1507" r:id="rId48"/>
    <p:sldId id="1315" r:id="rId49"/>
    <p:sldId id="1415" r:id="rId50"/>
    <p:sldId id="1508" r:id="rId51"/>
    <p:sldId id="1308" r:id="rId52"/>
    <p:sldId id="1407" r:id="rId53"/>
    <p:sldId id="1309" r:id="rId54"/>
    <p:sldId id="1408" r:id="rId55"/>
    <p:sldId id="1434" r:id="rId56"/>
    <p:sldId id="1316" r:id="rId57"/>
    <p:sldId id="1317" r:id="rId58"/>
    <p:sldId id="1416" r:id="rId59"/>
    <p:sldId id="1417" r:id="rId60"/>
    <p:sldId id="1418" r:id="rId61"/>
    <p:sldId id="1419" r:id="rId62"/>
    <p:sldId id="1420" r:id="rId63"/>
    <p:sldId id="1498" r:id="rId64"/>
    <p:sldId id="1435" r:id="rId65"/>
    <p:sldId id="1318" r:id="rId66"/>
    <p:sldId id="1421" r:id="rId67"/>
    <p:sldId id="1319" r:id="rId68"/>
    <p:sldId id="1422" r:id="rId69"/>
    <p:sldId id="1423" r:id="rId70"/>
    <p:sldId id="1320" r:id="rId71"/>
    <p:sldId id="1424" r:id="rId72"/>
    <p:sldId id="1532" r:id="rId73"/>
    <p:sldId id="1436" r:id="rId74"/>
    <p:sldId id="1321" r:id="rId75"/>
    <p:sldId id="1322" r:id="rId76"/>
    <p:sldId id="1425" r:id="rId77"/>
    <p:sldId id="1427" r:id="rId78"/>
    <p:sldId id="1429" r:id="rId79"/>
    <p:sldId id="1430" r:id="rId80"/>
    <p:sldId id="1431" r:id="rId81"/>
    <p:sldId id="1437" r:id="rId82"/>
    <p:sldId id="1323" r:id="rId83"/>
    <p:sldId id="1438" r:id="rId84"/>
    <p:sldId id="1324" r:id="rId85"/>
    <p:sldId id="1325" r:id="rId86"/>
    <p:sldId id="1326" r:id="rId87"/>
    <p:sldId id="1327" r:id="rId88"/>
    <p:sldId id="1442" r:id="rId89"/>
    <p:sldId id="1328" r:id="rId90"/>
    <p:sldId id="1443" r:id="rId91"/>
    <p:sldId id="1444" r:id="rId92"/>
    <p:sldId id="1441" r:id="rId93"/>
    <p:sldId id="1329" r:id="rId94"/>
    <p:sldId id="1446" r:id="rId95"/>
    <p:sldId id="1514" r:id="rId96"/>
    <p:sldId id="1330" r:id="rId97"/>
    <p:sldId id="1513" r:id="rId98"/>
    <p:sldId id="1516" r:id="rId99"/>
    <p:sldId id="1521" r:id="rId100"/>
    <p:sldId id="1439" r:id="rId101"/>
    <p:sldId id="1440" r:id="rId102"/>
    <p:sldId id="1525" r:id="rId103"/>
    <p:sldId id="1526" r:id="rId104"/>
    <p:sldId id="1468" r:id="rId105"/>
    <p:sldId id="1529" r:id="rId106"/>
    <p:sldId id="1528" r:id="rId107"/>
    <p:sldId id="1530" r:id="rId108"/>
    <p:sldId id="1355" r:id="rId109"/>
    <p:sldId id="1445" r:id="rId110"/>
    <p:sldId id="1331" r:id="rId111"/>
    <p:sldId id="1332" r:id="rId112"/>
    <p:sldId id="1447" r:id="rId113"/>
    <p:sldId id="1333" r:id="rId114"/>
    <p:sldId id="1505" r:id="rId115"/>
    <p:sldId id="1335" r:id="rId116"/>
    <p:sldId id="1448" r:id="rId117"/>
    <p:sldId id="1336" r:id="rId118"/>
    <p:sldId id="1449" r:id="rId119"/>
    <p:sldId id="1334" r:id="rId120"/>
    <p:sldId id="1450" r:id="rId121"/>
    <p:sldId id="1337" r:id="rId122"/>
    <p:sldId id="1451" r:id="rId123"/>
    <p:sldId id="1338" r:id="rId124"/>
    <p:sldId id="1453" r:id="rId125"/>
    <p:sldId id="1452" r:id="rId126"/>
    <p:sldId id="1339" r:id="rId127"/>
    <p:sldId id="1342" r:id="rId128"/>
    <p:sldId id="1340" r:id="rId129"/>
    <p:sldId id="1499" r:id="rId130"/>
    <p:sldId id="1343" r:id="rId131"/>
    <p:sldId id="1455" r:id="rId132"/>
    <p:sldId id="1456" r:id="rId133"/>
    <p:sldId id="1510" r:id="rId134"/>
    <p:sldId id="1344" r:id="rId135"/>
    <p:sldId id="1345" r:id="rId136"/>
    <p:sldId id="1457" r:id="rId137"/>
    <p:sldId id="1348" r:id="rId138"/>
    <p:sldId id="1459" r:id="rId139"/>
    <p:sldId id="1460" r:id="rId140"/>
    <p:sldId id="1461" r:id="rId141"/>
    <p:sldId id="1501" r:id="rId142"/>
    <p:sldId id="1346" r:id="rId143"/>
    <p:sldId id="1458" r:id="rId144"/>
    <p:sldId id="1503" r:id="rId145"/>
    <p:sldId id="1347" r:id="rId146"/>
    <p:sldId id="1349" r:id="rId147"/>
    <p:sldId id="1350" r:id="rId148"/>
    <p:sldId id="1351" r:id="rId149"/>
    <p:sldId id="1352" r:id="rId150"/>
    <p:sldId id="1465" r:id="rId151"/>
    <p:sldId id="1466" r:id="rId152"/>
    <p:sldId id="1464" r:id="rId153"/>
    <p:sldId id="1353" r:id="rId154"/>
    <p:sldId id="1502" r:id="rId155"/>
    <p:sldId id="1306" r:id="rId156"/>
    <p:sldId id="1404" r:id="rId157"/>
    <p:sldId id="1405" r:id="rId158"/>
    <p:sldId id="1469" r:id="rId159"/>
    <p:sldId id="1473" r:id="rId160"/>
    <p:sldId id="1470" r:id="rId161"/>
    <p:sldId id="1511" r:id="rId162"/>
    <p:sldId id="1474" r:id="rId163"/>
    <p:sldId id="1531" r:id="rId164"/>
    <p:sldId id="1475" r:id="rId165"/>
    <p:sldId id="1476" r:id="rId166"/>
    <p:sldId id="1471" r:id="rId167"/>
    <p:sldId id="1356" r:id="rId168"/>
    <p:sldId id="1484" r:id="rId169"/>
    <p:sldId id="1485" r:id="rId170"/>
    <p:sldId id="1481" r:id="rId171"/>
    <p:sldId id="1472" r:id="rId172"/>
    <p:sldId id="1357" r:id="rId173"/>
    <p:sldId id="1477" r:id="rId174"/>
    <p:sldId id="1478" r:id="rId175"/>
    <p:sldId id="1479" r:id="rId176"/>
    <p:sldId id="1512" r:id="rId177"/>
    <p:sldId id="1483" r:id="rId178"/>
    <p:sldId id="1480" r:id="rId179"/>
    <p:sldId id="1486" r:id="rId180"/>
    <p:sldId id="1487" r:id="rId181"/>
    <p:sldId id="1493" r:id="rId182"/>
    <p:sldId id="1489" r:id="rId183"/>
    <p:sldId id="1494" r:id="rId184"/>
    <p:sldId id="1490" r:id="rId185"/>
    <p:sldId id="1491" r:id="rId186"/>
    <p:sldId id="1492" r:id="rId187"/>
    <p:sldId id="1495" r:id="rId188"/>
    <p:sldId id="1522" r:id="rId189"/>
    <p:sldId id="757" r:id="rId19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Brake" initials="JB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2" autoAdjust="0"/>
    <p:restoredTop sz="90877" autoAdjust="0"/>
  </p:normalViewPr>
  <p:slideViewPr>
    <p:cSldViewPr>
      <p:cViewPr varScale="1">
        <p:scale>
          <a:sx n="73" d="100"/>
          <a:sy n="73" d="100"/>
        </p:scale>
        <p:origin x="105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commentAuthors" Target="commentAuthor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97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03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25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6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690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6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60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46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551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39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604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004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81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041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803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9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456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4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688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31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934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41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967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67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443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88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4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204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34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238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637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87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532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6691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59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831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509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848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835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9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61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781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38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517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48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864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157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68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83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790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582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456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305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7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389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270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01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6163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902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0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254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454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915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44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118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387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496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5738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104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781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3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162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0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77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37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8829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933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71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62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1020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00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3642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602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171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108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18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9374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939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48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873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053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189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6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1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1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8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6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4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3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0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1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4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0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5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15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7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8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6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68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2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5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75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30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6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4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37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13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11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34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36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40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19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4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31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85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93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0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19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2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05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94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06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48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00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81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81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58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24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15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28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56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81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05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9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28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256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37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4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57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604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85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414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28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24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80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49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03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19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3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60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6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895351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5004954" y="6369050"/>
            <a:ext cx="2691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Visio_Drawing15.vsdx"/><Relationship Id="rId4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Visio_Drawing16.vsdx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7.vsdx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8.vsdx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Visio_Drawing19.vsdx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0.vsdx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_Drawing21.vsdx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_Drawing22.vsdx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3.vsdx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Visio_Drawing24.vsdx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Visio_Drawing25.vsdx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Visio_Drawing26.vsdx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Visio_Drawing27.vsdx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Visio_Drawing28.vsdx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Visio_Drawing29.vsdx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0.vsdx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130.xml"/><Relationship Id="rId4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1.vsdx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2.vsdx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Visio_Drawing33.vsdx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.bin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Visio_Drawing34.vsdx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Relationship Id="rId4" Type="http://schemas.openxmlformats.org/officeDocument/2006/relationships/image" Target="../media/image4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5.vsdx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6.vsdx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7.vsdx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Visio_Drawing38.vsdx"/><Relationship Id="rId4" Type="http://schemas.openxmlformats.org/officeDocument/2006/relationships/image" Target="../media/image50.emf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5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0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8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notesSlide" Target="../notesSlides/notesSlide168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9.vsdx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notesSlide" Target="../notesSlides/notesSlide17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9.bin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5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6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8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.vsd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.vsdx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3.vsdx"/><Relationship Id="rId3" Type="http://schemas.openxmlformats.org/officeDocument/2006/relationships/tags" Target="../tags/tag46.xml"/><Relationship Id="rId7" Type="http://schemas.openxmlformats.org/officeDocument/2006/relationships/image" Target="../media/image8.e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package" Target="../embeddings/Microsoft_Visio_Drawing2.vsdx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4.vsd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5.vsdx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7.vsdx"/><Relationship Id="rId3" Type="http://schemas.openxmlformats.org/officeDocument/2006/relationships/tags" Target="../tags/tag53.xml"/><Relationship Id="rId7" Type="http://schemas.openxmlformats.org/officeDocument/2006/relationships/image" Target="../media/image12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package" Target="../embeddings/Microsoft_Visio_Drawing6.vsdx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Drawing8.vsd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Visio_Drawing9.vsdx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notesSlide" Target="../notesSlides/notesSlide75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10.vsd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package" Target="../embeddings/Microsoft_Visio_Drawing11.vsdx"/><Relationship Id="rId7" Type="http://schemas.openxmlformats.org/officeDocument/2006/relationships/package" Target="../embeddings/Microsoft_Visio_Drawing13.vsdx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Visio_Drawing12.vsdx"/><Relationship Id="rId4" Type="http://schemas.openxmlformats.org/officeDocument/2006/relationships/image" Target="../media/image20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Drawing14.vsdx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6: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Architecture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Addition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24AF5E1-B98E-4DAE-8405-06278BC508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 indicates operation 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	</a:t>
            </a:r>
            <a:r>
              <a:rPr lang="en-US" sz="2400" dirty="0">
                <a:latin typeface="+mj-lt"/>
                <a:cs typeface="Arial" charset="0"/>
              </a:rPr>
              <a:t>source operands (on which the operation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performed)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+mj-lt"/>
                <a:cs typeface="Arial" charset="0"/>
              </a:rPr>
              <a:t>destination operand (to which the result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written)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E12521A-E92A-42B0-B779-E884EA82A4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BBDA381-7BD0-4C9F-B9FA-2E6914EADF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</p:spTree>
    <p:extLst>
      <p:ext uri="{BB962C8B-B14F-4D97-AF65-F5344CB8AC3E}">
        <p14:creationId xmlns:p14="http://schemas.microsoft.com/office/powerpoint/2010/main" val="12168890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7F1B25-9FAF-450D-8907-7818B1E8188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09600" y="9906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0x8500 factorial: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-8    # save registers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 # if n &gt; 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0x8520 else: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0x8524      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factorial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0x8528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t1, a0    # a0 = 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B008-76C5-45A5-BDDF-2810EEDA60C0}"/>
              </a:ext>
            </a:extLst>
          </p:cNvPr>
          <p:cNvSpPr txBox="1"/>
          <p:nvPr/>
        </p:nvSpPr>
        <p:spPr>
          <a:xfrm>
            <a:off x="1524000" y="5545500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PC+4 = 0x8528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when factorial is called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3149940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Recursive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0AD106-0710-4646-BEF5-1E4832E4D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72098"/>
              </p:ext>
            </p:extLst>
          </p:nvPr>
        </p:nvGraphicFramePr>
        <p:xfrm>
          <a:off x="159053" y="1524000"/>
          <a:ext cx="883254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625163" imgH="1931835" progId="Visio.Drawing.15">
                  <p:embed/>
                </p:oleObj>
              </mc:Choice>
              <mc:Fallback>
                <p:oleObj name="Visio" r:id="rId5" imgW="4625163" imgH="19318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53" y="1524000"/>
                        <a:ext cx="8832547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08BB47-52B9-4692-AAE9-ECB0172E2303}"/>
              </a:ext>
            </a:extLst>
          </p:cNvPr>
          <p:cNvSpPr txBox="1"/>
          <p:nvPr/>
        </p:nvSpPr>
        <p:spPr>
          <a:xfrm>
            <a:off x="2286000" y="9099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factorial(3)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is called: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2567D-5A9D-4A6E-B292-E1399A9A14F7}"/>
              </a:ext>
            </a:extLst>
          </p:cNvPr>
          <p:cNvSpPr/>
          <p:nvPr/>
        </p:nvSpPr>
        <p:spPr>
          <a:xfrm>
            <a:off x="4751386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EF5A8-D10D-4931-A211-999636F36BCD}"/>
              </a:ext>
            </a:extLst>
          </p:cNvPr>
          <p:cNvSpPr/>
          <p:nvPr/>
        </p:nvSpPr>
        <p:spPr>
          <a:xfrm>
            <a:off x="3352800" y="3810000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82C8B-799A-4537-AB9D-9032DDBAA249}"/>
              </a:ext>
            </a:extLst>
          </p:cNvPr>
          <p:cNvSpPr/>
          <p:nvPr/>
        </p:nvSpPr>
        <p:spPr>
          <a:xfrm>
            <a:off x="4751386" y="3880181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80D22-28EC-45D0-884A-542273591670}"/>
              </a:ext>
            </a:extLst>
          </p:cNvPr>
          <p:cNvSpPr/>
          <p:nvPr/>
        </p:nvSpPr>
        <p:spPr>
          <a:xfrm>
            <a:off x="3886202" y="31242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81BEC-75FA-4288-AFA5-19932C994EB6}"/>
              </a:ext>
            </a:extLst>
          </p:cNvPr>
          <p:cNvSpPr/>
          <p:nvPr/>
        </p:nvSpPr>
        <p:spPr>
          <a:xfrm>
            <a:off x="3921131" y="345122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BF875F-DC65-4117-B93B-2B08D370496A}"/>
              </a:ext>
            </a:extLst>
          </p:cNvPr>
          <p:cNvSpPr/>
          <p:nvPr/>
        </p:nvSpPr>
        <p:spPr>
          <a:xfrm>
            <a:off x="3886202" y="38100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E4B4C-70E8-4965-841B-FEAC6F41CD8A}"/>
              </a:ext>
            </a:extLst>
          </p:cNvPr>
          <p:cNvSpPr/>
          <p:nvPr/>
        </p:nvSpPr>
        <p:spPr>
          <a:xfrm>
            <a:off x="3917956" y="413067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935A7-959D-4596-90E8-0676E74FD0C3}"/>
              </a:ext>
            </a:extLst>
          </p:cNvPr>
          <p:cNvSpPr/>
          <p:nvPr/>
        </p:nvSpPr>
        <p:spPr>
          <a:xfrm>
            <a:off x="3363930" y="3114675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640AD-830A-48B0-99C1-604F64EEE4FE}"/>
              </a:ext>
            </a:extLst>
          </p:cNvPr>
          <p:cNvSpPr/>
          <p:nvPr/>
        </p:nvSpPr>
        <p:spPr>
          <a:xfrm>
            <a:off x="7518400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D703-67C7-4496-A45A-D0628642E68B}"/>
              </a:ext>
            </a:extLst>
          </p:cNvPr>
          <p:cNvSpPr/>
          <p:nvPr/>
        </p:nvSpPr>
        <p:spPr>
          <a:xfrm>
            <a:off x="7518400" y="38801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5CAF5-EE20-4C45-A86E-B32551B06544}"/>
              </a:ext>
            </a:extLst>
          </p:cNvPr>
          <p:cNvSpPr/>
          <p:nvPr/>
        </p:nvSpPr>
        <p:spPr>
          <a:xfrm>
            <a:off x="7493000" y="2578762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0776C5-EBB6-49B3-B241-A3512A0DD3F6}"/>
              </a:ext>
            </a:extLst>
          </p:cNvPr>
          <p:cNvSpPr/>
          <p:nvPr/>
        </p:nvSpPr>
        <p:spPr>
          <a:xfrm>
            <a:off x="7696200" y="312420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31F3C-247C-409A-9915-D989A20C4019}"/>
              </a:ext>
            </a:extLst>
          </p:cNvPr>
          <p:cNvSpPr/>
          <p:nvPr/>
        </p:nvSpPr>
        <p:spPr>
          <a:xfrm>
            <a:off x="7696200" y="25466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1FF272-D5BB-47FA-AD15-FE07E702F237}"/>
              </a:ext>
            </a:extLst>
          </p:cNvPr>
          <p:cNvSpPr/>
          <p:nvPr/>
        </p:nvSpPr>
        <p:spPr>
          <a:xfrm>
            <a:off x="8153400" y="1943100"/>
            <a:ext cx="807310" cy="44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361E1-1118-492C-AF8B-C164D2CEEAA8}"/>
              </a:ext>
            </a:extLst>
          </p:cNvPr>
          <p:cNvSpPr/>
          <p:nvPr/>
        </p:nvSpPr>
        <p:spPr>
          <a:xfrm>
            <a:off x="6610374" y="3141663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9A0712-CE7B-44B4-A625-6F52BCE29EC1}"/>
              </a:ext>
            </a:extLst>
          </p:cNvPr>
          <p:cNvSpPr/>
          <p:nvPr/>
        </p:nvSpPr>
        <p:spPr>
          <a:xfrm>
            <a:off x="6648450" y="3505200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37CE46-46FC-4988-9C5D-D1D85511074D}"/>
              </a:ext>
            </a:extLst>
          </p:cNvPr>
          <p:cNvSpPr/>
          <p:nvPr/>
        </p:nvSpPr>
        <p:spPr>
          <a:xfrm>
            <a:off x="6610374" y="3781756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D99332-51FA-4DC6-8A30-7186825F1FEC}"/>
              </a:ext>
            </a:extLst>
          </p:cNvPr>
          <p:cNvSpPr/>
          <p:nvPr/>
        </p:nvSpPr>
        <p:spPr>
          <a:xfrm>
            <a:off x="6648450" y="4145293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9B1A8-671F-47CB-A63B-4B461ACB1DA0}"/>
              </a:ext>
            </a:extLst>
          </p:cNvPr>
          <p:cNvSpPr/>
          <p:nvPr/>
        </p:nvSpPr>
        <p:spPr>
          <a:xfrm>
            <a:off x="6610374" y="247206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A4F0B6-AFAA-406B-9EEA-0946B9D7F037}"/>
              </a:ext>
            </a:extLst>
          </p:cNvPr>
          <p:cNvSpPr/>
          <p:nvPr/>
        </p:nvSpPr>
        <p:spPr>
          <a:xfrm>
            <a:off x="6629428" y="279909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CE5881-77B8-4754-85AC-CE25B95F6197}"/>
              </a:ext>
            </a:extLst>
          </p:cNvPr>
          <p:cNvSpPr/>
          <p:nvPr/>
        </p:nvSpPr>
        <p:spPr>
          <a:xfrm>
            <a:off x="3901301" y="247712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0F8608-B841-4156-912B-85801A2F112C}"/>
              </a:ext>
            </a:extLst>
          </p:cNvPr>
          <p:cNvSpPr/>
          <p:nvPr/>
        </p:nvSpPr>
        <p:spPr>
          <a:xfrm>
            <a:off x="3920355" y="280415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B23138-8260-472D-911B-3FE8EB5F15E9}"/>
              </a:ext>
            </a:extLst>
          </p:cNvPr>
          <p:cNvSpPr/>
          <p:nvPr/>
        </p:nvSpPr>
        <p:spPr>
          <a:xfrm>
            <a:off x="4758527" y="2727655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65E0C3-462C-4FC3-BAE7-5719542DE299}"/>
              </a:ext>
            </a:extLst>
          </p:cNvPr>
          <p:cNvSpPr/>
          <p:nvPr/>
        </p:nvSpPr>
        <p:spPr>
          <a:xfrm>
            <a:off x="3352800" y="2426362"/>
            <a:ext cx="449272" cy="64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94BCA8-7312-4D94-A4C6-463D3E429C6D}"/>
              </a:ext>
            </a:extLst>
          </p:cNvPr>
          <p:cNvSpPr/>
          <p:nvPr/>
        </p:nvSpPr>
        <p:spPr>
          <a:xfrm>
            <a:off x="2930485" y="2817978"/>
            <a:ext cx="449272" cy="1158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0A049-800C-487E-802E-E5FB1709DF5D}"/>
              </a:ext>
            </a:extLst>
          </p:cNvPr>
          <p:cNvSpPr/>
          <p:nvPr/>
        </p:nvSpPr>
        <p:spPr>
          <a:xfrm>
            <a:off x="488090" y="2508912"/>
            <a:ext cx="449272" cy="19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B00C4-240F-4C62-8CD8-E3619FD853B0}"/>
              </a:ext>
            </a:extLst>
          </p:cNvPr>
          <p:cNvSpPr/>
          <p:nvPr/>
        </p:nvSpPr>
        <p:spPr>
          <a:xfrm>
            <a:off x="5795195" y="1452265"/>
            <a:ext cx="3264660" cy="402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7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1" grpId="0" animBg="1"/>
      <p:bldP spid="33" grpId="0" animBg="1"/>
      <p:bldP spid="35" grpId="0" animBg="1"/>
      <p:bldP spid="37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on Jumps &amp; </a:t>
            </a:r>
            <a:r>
              <a:rPr lang="en-US" sz="7200" b="1" dirty="0" err="1"/>
              <a:t>Pseudoinstructions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4067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two types of unconditional jumps</a:t>
            </a:r>
          </a:p>
          <a:p>
            <a:pPr lvl="1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20:0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PC + </a:t>
            </a:r>
            <a:r>
              <a:rPr lang="en-US" b="1" dirty="0" err="1"/>
              <a:t>imm</a:t>
            </a:r>
            <a:endParaRPr lang="en-US" b="1" dirty="0"/>
          </a:p>
          <a:p>
            <a:pPr lvl="1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11:0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[</a:t>
            </a:r>
            <a:r>
              <a:rPr lang="en-US" b="1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/>
              <a:t>imm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0454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0070C0"/>
                </a:solidFill>
              </a:rPr>
              <a:t>Pseudoinstructions</a:t>
            </a:r>
            <a:r>
              <a:rPr lang="en-US" sz="3000" dirty="0"/>
              <a:t> </a:t>
            </a:r>
            <a:r>
              <a:rPr lang="en-US" sz="2800" dirty="0">
                <a:latin typeface="+mj-lt"/>
              </a:rPr>
              <a:t>are not actual RISC-V instructions but they are often more convenient for the programmer.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Assembler converts them to real RISC-V instructions</a:t>
            </a:r>
            <a:r>
              <a:rPr lang="en-US" sz="2600" dirty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599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four jump </a:t>
            </a:r>
            <a:r>
              <a:rPr lang="en-US" dirty="0" err="1"/>
              <a:t>psuedoinstructions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j   </a:t>
            </a:r>
            <a:r>
              <a:rPr lang="en-US" dirty="0" err="1">
                <a:latin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</a:rPr>
              <a:t> 	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 x0, </a:t>
            </a:r>
            <a:r>
              <a:rPr lang="en-US" dirty="0" err="1">
                <a:latin typeface="Courier New" pitchFamily="49" charset="0"/>
              </a:rPr>
              <a:t>imm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ra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ra, 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9227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Labels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 indicates where to jump</a:t>
            </a:r>
          </a:p>
          <a:p>
            <a:r>
              <a:rPr lang="en-US" dirty="0"/>
              <a:t>Represented in jump as immediate offset</a:t>
            </a:r>
          </a:p>
          <a:p>
            <a:pPr lvl="1"/>
            <a:r>
              <a:rPr lang="en-US" b="1" dirty="0" err="1"/>
              <a:t>imm</a:t>
            </a:r>
            <a:r>
              <a:rPr lang="en-US" dirty="0"/>
              <a:t> = # bytes past jump instruction</a:t>
            </a:r>
          </a:p>
          <a:p>
            <a:pPr lvl="1"/>
            <a:r>
              <a:rPr lang="en-US" dirty="0"/>
              <a:t>In example, below, </a:t>
            </a:r>
            <a:r>
              <a:rPr lang="en-US" b="1" dirty="0" err="1"/>
              <a:t>imm</a:t>
            </a:r>
            <a:r>
              <a:rPr lang="en-US" dirty="0"/>
              <a:t> = (51C-300) = 0x21C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simple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0x21C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B3A6-0227-A543-B17D-9DB41DF4ABC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3810000"/>
            <a:ext cx="6477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simple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</p:spTree>
    <p:extLst>
      <p:ext uri="{BB962C8B-B14F-4D97-AF65-F5344CB8AC3E}">
        <p14:creationId xmlns:p14="http://schemas.microsoft.com/office/powerpoint/2010/main" val="12637134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Long 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immediate is limited in size</a:t>
            </a:r>
          </a:p>
          <a:p>
            <a:pPr lvl="1"/>
            <a:r>
              <a:rPr lang="en-US" dirty="0"/>
              <a:t>20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12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Limits how far a program can jump</a:t>
            </a:r>
          </a:p>
          <a:p>
            <a:r>
              <a:rPr lang="en-US" dirty="0"/>
              <a:t>Special instruction to help jumping further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/>
              <a:t>: add upper immediate to PC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PC + {imm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12’b0}</a:t>
            </a:r>
          </a:p>
          <a:p>
            <a:r>
              <a:rPr lang="en-US" dirty="0" err="1"/>
              <a:t>Pseudoinstruction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31:0</a:t>
            </a:r>
          </a:p>
          <a:p>
            <a:pPr lvl="1"/>
            <a:r>
              <a:rPr lang="en-US" sz="2400" dirty="0"/>
              <a:t>Behaves like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2400" dirty="0"/>
              <a:t>, but allows 32-bit immediate offset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11:0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950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RISC-V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6950" y="5977308"/>
            <a:ext cx="7156450" cy="3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See Appendix B for more </a:t>
            </a:r>
            <a:r>
              <a:rPr lang="en-US" sz="2000" dirty="0" err="1">
                <a:latin typeface="+mj-lt"/>
                <a:cs typeface="Arial" charset="0"/>
              </a:rPr>
              <a:t>pseudoinstructions</a:t>
            </a:r>
            <a:r>
              <a:rPr lang="en-US" sz="2000" dirty="0">
                <a:latin typeface="+mj-lt"/>
                <a:cs typeface="Arial" charset="0"/>
              </a:rPr>
              <a:t>.</a:t>
            </a:r>
          </a:p>
        </p:txBody>
      </p:sp>
      <p:graphicFrame>
        <p:nvGraphicFramePr>
          <p:cNvPr id="5" name="Group 42">
            <a:extLst>
              <a:ext uri="{FF2B5EF4-FFF2-40B4-BE49-F238E27FC236}">
                <a16:creationId xmlns:a16="http://schemas.microsoft.com/office/drawing/2014/main" id="{0B628A16-4545-4D06-BF61-D35EFF29A09D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301558"/>
              </p:ext>
            </p:extLst>
          </p:nvPr>
        </p:nvGraphicFramePr>
        <p:xfrm>
          <a:off x="990600" y="990601"/>
          <a:ext cx="7162800" cy="4972718"/>
        </p:xfrm>
        <a:graphic>
          <a:graphicData uri="http://schemas.openxmlformats.org/drawingml/2006/table">
            <a:tbl>
              <a:tblPr/>
              <a:tblGrid>
                <a:gridCol w="333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Pseudoinstruction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RISC-V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 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ra,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8943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mv t5, 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t5, s3,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not s7, 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s7, t2,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zero,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s8, 0x56789DEF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s8, 0x5678A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s8, s8, 0xDEF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s1, t3, L3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t3, s1, 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739169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t2, L7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t2, zero, L7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37232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call 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auipc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31:12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ra,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11:0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58651"/>
                  </a:ext>
                </a:extLst>
              </a:tr>
              <a:tr h="50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ra, 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3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275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2511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Subtraction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282CE6-94C6-4139-8369-53F9A6E53E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Similar to addition - only </a:t>
            </a:r>
            <a:r>
              <a:rPr lang="en-US" sz="3200" b="1" dirty="0">
                <a:latin typeface="+mj-lt"/>
                <a:cs typeface="Arial" charset="0"/>
              </a:rPr>
              <a:t>mnemonic</a:t>
            </a:r>
            <a:r>
              <a:rPr lang="en-US" sz="3200" dirty="0">
                <a:latin typeface="+mj-lt"/>
                <a:cs typeface="Arial" charset="0"/>
              </a:rPr>
              <a:t> changes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Arial" charset="0"/>
              </a:rPr>
              <a:t>source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  	</a:t>
            </a:r>
            <a:r>
              <a:rPr lang="en-US" sz="2400" dirty="0">
                <a:latin typeface="+mj-lt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758617-257E-4D71-8A5C-28478383E32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59A995-11A7-4760-8C15-04397A3E008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</p:spTree>
    <p:extLst>
      <p:ext uri="{BB962C8B-B14F-4D97-AF65-F5344CB8AC3E}">
        <p14:creationId xmlns:p14="http://schemas.microsoft.com/office/powerpoint/2010/main" val="9284300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Machine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representation of instructions</a:t>
            </a:r>
          </a:p>
          <a:p>
            <a:r>
              <a:rPr lang="en-US" dirty="0"/>
              <a:t>Computers only understand 1’s and 0’s</a:t>
            </a:r>
          </a:p>
          <a:p>
            <a:r>
              <a:rPr lang="en-US" dirty="0"/>
              <a:t>32-bit instructions </a:t>
            </a:r>
          </a:p>
          <a:p>
            <a:pPr lvl="1"/>
            <a:r>
              <a:rPr lang="en-US" sz="2600" dirty="0"/>
              <a:t>Simplicity favors regularity: 32-bit data &amp; instructions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4 Types of Instruction Formats:</a:t>
            </a:r>
          </a:p>
          <a:p>
            <a:pPr lvl="1"/>
            <a:r>
              <a:rPr lang="en-US" sz="2600" dirty="0"/>
              <a:t>R-Type</a:t>
            </a:r>
          </a:p>
          <a:p>
            <a:pPr lvl="1"/>
            <a:r>
              <a:rPr lang="en-US" sz="2600" dirty="0"/>
              <a:t>I-Type</a:t>
            </a:r>
          </a:p>
          <a:p>
            <a:pPr lvl="1"/>
            <a:r>
              <a:rPr lang="en-US" sz="2600" dirty="0"/>
              <a:t>S/B-Type</a:t>
            </a:r>
          </a:p>
          <a:p>
            <a:pPr lvl="1"/>
            <a:r>
              <a:rPr lang="en-US" sz="2600" dirty="0"/>
              <a:t>U/J-Type</a:t>
            </a:r>
          </a:p>
        </p:txBody>
      </p:sp>
    </p:spTree>
    <p:extLst>
      <p:ext uri="{BB962C8B-B14F-4D97-AF65-F5344CB8AC3E}">
        <p14:creationId xmlns:p14="http://schemas.microsoft.com/office/powerpoint/2010/main" val="178317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9EC121-465E-425E-83D2-ED92A6723C3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Register-type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>
                <a:latin typeface="Courier New" pitchFamily="49" charset="0"/>
                <a:cs typeface="Arial" charset="0"/>
              </a:rPr>
              <a:t>rs2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	</a:t>
            </a:r>
            <a:r>
              <a:rPr lang="en-US" sz="2000" dirty="0">
                <a:latin typeface="+mj-lt"/>
                <a:cs typeface="Arial" charset="0"/>
              </a:rPr>
              <a:t>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operation code</a:t>
            </a:r>
            <a:r>
              <a:rPr lang="en-US" sz="2000" dirty="0">
                <a:latin typeface="+mj-lt"/>
                <a:cs typeface="Arial" charset="0"/>
              </a:rPr>
              <a:t> or </a:t>
            </a:r>
            <a:r>
              <a:rPr lang="en-US" sz="2000" i="1" dirty="0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funct7,funct3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function </a:t>
            </a:r>
            <a:r>
              <a:rPr lang="en-US" sz="2000" dirty="0">
                <a:latin typeface="+mj-lt"/>
                <a:cs typeface="Arial" charset="0"/>
              </a:rPr>
              <a:t>(7 bits and 3-bits, respectively)</a:t>
            </a:r>
            <a:endParaRPr lang="en-US" sz="2000" i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with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r>
              <a:rPr lang="en-US" sz="2000" dirty="0">
                <a:latin typeface="+mj-lt"/>
                <a:cs typeface="Arial" charset="0"/>
              </a:rPr>
              <a:t>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145705-A187-4C49-914C-5CA15C3E7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48925"/>
              </p:ext>
            </p:extLst>
          </p:nvPr>
        </p:nvGraphicFramePr>
        <p:xfrm>
          <a:off x="1219200" y="4225336"/>
          <a:ext cx="6781800" cy="179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582859" progId="Visio.Drawing.15">
                  <p:embed/>
                </p:oleObj>
              </mc:Choice>
              <mc:Fallback>
                <p:oleObj name="Visio" r:id="rId4" imgW="2202215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225336"/>
                        <a:ext cx="6781800" cy="179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239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112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81F1DE-0E0D-4B64-9784-3A0D85C58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69728"/>
              </p:ext>
            </p:extLst>
          </p:nvPr>
        </p:nvGraphicFramePr>
        <p:xfrm>
          <a:off x="76200" y="2286000"/>
          <a:ext cx="9029700" cy="133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58006" imgH="899317" progId="Visio.Drawing.15">
                  <p:embed/>
                </p:oleObj>
              </mc:Choice>
              <mc:Fallback>
                <p:oleObj name="Visio" r:id="rId3" imgW="6058006" imgH="8993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286000"/>
                        <a:ext cx="9029700" cy="133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82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R-Type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9E389BA-387C-4EA1-BB97-E6E4845A9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61068"/>
              </p:ext>
            </p:extLst>
          </p:nvPr>
        </p:nvGraphicFramePr>
        <p:xfrm>
          <a:off x="76200" y="2209800"/>
          <a:ext cx="912161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99686" imgH="1070696" progId="Visio.Drawing.15">
                  <p:embed/>
                </p:oleObj>
              </mc:Choice>
              <mc:Fallback>
                <p:oleObj name="Visio" r:id="rId3" imgW="6099686" imgH="10706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209800"/>
                        <a:ext cx="912161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8146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Formats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26362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29E39C-4A5B-4353-B264-0CF3ACB82C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Immediate-type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destination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53DBA8-ED3E-4A36-986C-2094B37B5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0556"/>
              </p:ext>
            </p:extLst>
          </p:nvPr>
        </p:nvGraphicFramePr>
        <p:xfrm>
          <a:off x="1295400" y="4495800"/>
          <a:ext cx="628423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586677" progId="Visio.Drawing.15">
                  <p:embed/>
                </p:oleObj>
              </mc:Choice>
              <mc:Fallback>
                <p:oleObj name="Visio" r:id="rId4" imgW="2202215" imgH="5866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4495800"/>
                        <a:ext cx="6284236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0669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5986FF-B97B-4556-90B6-9F4F4D7BA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05530"/>
              </p:ext>
            </p:extLst>
          </p:nvPr>
        </p:nvGraphicFramePr>
        <p:xfrm>
          <a:off x="76200" y="1295400"/>
          <a:ext cx="90479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14092" imgH="1413455" progId="Visio.Drawing.15">
                  <p:embed/>
                </p:oleObj>
              </mc:Choice>
              <mc:Fallback>
                <p:oleObj name="Visio" r:id="rId3" imgW="6214092" imgH="141345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295400"/>
                        <a:ext cx="90479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992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S/B-Type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7C1401-A670-4A45-95C3-97F9CC62E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04738"/>
              </p:ext>
            </p:extLst>
          </p:nvPr>
        </p:nvGraphicFramePr>
        <p:xfrm>
          <a:off x="757613" y="3733800"/>
          <a:ext cx="75481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69994" imgH="582859" progId="Visio.Drawing.15">
                  <p:embed/>
                </p:oleObj>
              </mc:Choice>
              <mc:Fallback>
                <p:oleObj name="Visio" r:id="rId4" imgW="2769994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613" y="3733800"/>
                        <a:ext cx="7548187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1413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795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51E2E9-87FA-4EC0-9AAF-3E59011EA01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base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value to be stored to 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CF257C-65E9-4C96-A969-775B1D82B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55684"/>
              </p:ext>
            </p:extLst>
          </p:nvPr>
        </p:nvGraphicFramePr>
        <p:xfrm>
          <a:off x="1824950" y="4648200"/>
          <a:ext cx="53378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28674" progId="Visio.Drawing.15">
                  <p:embed/>
                </p:oleObj>
              </mc:Choice>
              <mc:Fallback>
                <p:oleObj name="Visio" r:id="rId4" imgW="2202215" imgH="6286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950" y="4648200"/>
                        <a:ext cx="53378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0782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119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25B75-6CAD-4A4D-9841-1225D58D7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6695"/>
              </p:ext>
            </p:extLst>
          </p:nvPr>
        </p:nvGraphicFramePr>
        <p:xfrm>
          <a:off x="76200" y="2362200"/>
          <a:ext cx="8991600" cy="156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57102" imgH="1070696" progId="Visio.Drawing.15">
                  <p:embed/>
                </p:oleObj>
              </mc:Choice>
              <mc:Fallback>
                <p:oleObj name="Visio" r:id="rId3" imgW="6157102" imgH="10706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362200"/>
                        <a:ext cx="8991600" cy="156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4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</p:spTree>
    <p:extLst>
      <p:ext uri="{BB962C8B-B14F-4D97-AF65-F5344CB8AC3E}">
        <p14:creationId xmlns:p14="http://schemas.microsoft.com/office/powerpoint/2010/main" val="35308931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368F03-201C-4F35-886B-E38481FBA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2624"/>
              </p:ext>
            </p:extLst>
          </p:nvPr>
        </p:nvGraphicFramePr>
        <p:xfrm>
          <a:off x="1824950" y="4611945"/>
          <a:ext cx="5261650" cy="148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29009" imgH="628674" progId="Visio.Drawing.15">
                  <p:embed/>
                </p:oleObj>
              </mc:Choice>
              <mc:Fallback>
                <p:oleObj name="Visio" r:id="rId4" imgW="2229009" imgH="62867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4ADC74C-D8C3-4A90-9D99-CB4677E23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950" y="4611945"/>
                        <a:ext cx="5261650" cy="148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E96FE65D-2130-4363-B3DC-ADBC13694E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(similar format to S-Type)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source 2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12:1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 – address offset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501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121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0B9AAC3-E185-4939-8C69-80EC7A950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71375"/>
              </p:ext>
            </p:extLst>
          </p:nvPr>
        </p:nvGraphicFramePr>
        <p:xfrm>
          <a:off x="219105" y="2611437"/>
          <a:ext cx="8848695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41575" imgH="2556691" progId="Visio.Drawing.15">
                  <p:embed/>
                </p:oleObj>
              </mc:Choice>
              <mc:Fallback>
                <p:oleObj name="Visio" r:id="rId4" imgW="6541575" imgH="255669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05" y="2611437"/>
                        <a:ext cx="8848695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1453B7B9-E8E3-4330-96BC-BFB6C413915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The 13-bit immediate encodes where to branch (relative to the branch instruction)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Immediate encoding is strange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endParaRPr lang="en-US" sz="2000" b="1" dirty="0">
              <a:solidFill>
                <a:srgbClr val="0070C0"/>
              </a:solidFill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6D6B9-AED1-433F-8247-4E431B229DCD}"/>
              </a:ext>
            </a:extLst>
          </p:cNvPr>
          <p:cNvSpPr/>
          <p:nvPr/>
        </p:nvSpPr>
        <p:spPr>
          <a:xfrm>
            <a:off x="5029200" y="2743200"/>
            <a:ext cx="457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28B2-C2D0-4D54-A3EF-35D1C852857D}"/>
              </a:ext>
            </a:extLst>
          </p:cNvPr>
          <p:cNvSpPr/>
          <p:nvPr/>
        </p:nvSpPr>
        <p:spPr>
          <a:xfrm>
            <a:off x="1828800" y="3962400"/>
            <a:ext cx="3810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U/J-Type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2CFC53-28BF-43A1-B962-DE73C033D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61372"/>
              </p:ext>
            </p:extLst>
          </p:nvPr>
        </p:nvGraphicFramePr>
        <p:xfrm>
          <a:off x="685800" y="2884487"/>
          <a:ext cx="794555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43200" imgH="582859" progId="Visio.Drawing.15">
                  <p:embed/>
                </p:oleObj>
              </mc:Choice>
              <mc:Fallback>
                <p:oleObj name="Visio" r:id="rId4" imgW="2743200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884487"/>
                        <a:ext cx="7945558" cy="16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9573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B89B40-6576-4D96-AE2B-36087C59A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70053"/>
              </p:ext>
            </p:extLst>
          </p:nvPr>
        </p:nvGraphicFramePr>
        <p:xfrm>
          <a:off x="1371600" y="4344499"/>
          <a:ext cx="6019800" cy="167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13402" progId="Visio.Drawing.15">
                  <p:embed/>
                </p:oleObj>
              </mc:Choice>
              <mc:Fallback>
                <p:oleObj name="Visio" r:id="rId4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4344499"/>
                        <a:ext cx="6019800" cy="167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0810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BD5E95-6F35-43E5-A9B1-8CB9AA114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661180"/>
          <a:ext cx="8957465" cy="10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179643" imgH="727514" progId="Visio.Drawing.15">
                  <p:embed/>
                </p:oleObj>
              </mc:Choice>
              <mc:Fallback>
                <p:oleObj name="Visio" r:id="rId4" imgW="6179643" imgH="72751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DBD5E95-6F35-43E5-A9B1-8CB9AA114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4661180"/>
                        <a:ext cx="8957465" cy="10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214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D8C93-0F1C-434E-8403-365FF0CBF75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jump-and-link instruction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	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20,10:1,11,19:12</a:t>
            </a:r>
            <a:r>
              <a:rPr lang="en-US" sz="2000" dirty="0">
                <a:latin typeface="+mj-lt"/>
                <a:cs typeface="Arial" charset="0"/>
              </a:rPr>
              <a:t>:	20 bits </a:t>
            </a:r>
            <a:r>
              <a:rPr lang="en-US" sz="2000" dirty="0">
                <a:cs typeface="Arial" charset="0"/>
              </a:rPr>
              <a:t>(20:1)</a:t>
            </a:r>
            <a:r>
              <a:rPr lang="en-US" sz="2000" dirty="0">
                <a:latin typeface="+mj-lt"/>
                <a:cs typeface="Arial" charset="0"/>
              </a:rPr>
              <a:t> of a 21-bit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operation code or opcode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4D51BE-32A7-4A38-A004-B6BA5D271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3019"/>
              </p:ext>
            </p:extLst>
          </p:nvPr>
        </p:nvGraphicFramePr>
        <p:xfrm>
          <a:off x="1438148" y="4265613"/>
          <a:ext cx="602945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13402" progId="Visio.Drawing.15">
                  <p:embed/>
                </p:oleObj>
              </mc:Choice>
              <mc:Fallback>
                <p:oleObj name="Visio" r:id="rId4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148" y="4265613"/>
                        <a:ext cx="6029452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3AF34E9-CDB5-184E-A6BF-F391B996AA2C}"/>
              </a:ext>
            </a:extLst>
          </p:cNvPr>
          <p:cNvSpPr/>
          <p:nvPr/>
        </p:nvSpPr>
        <p:spPr>
          <a:xfrm>
            <a:off x="685800" y="5881646"/>
            <a:ext cx="6213048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Note: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dirty="0">
                <a:cs typeface="Arial" charset="0"/>
              </a:rPr>
              <a:t> is I-type, not j-type, to specify </a:t>
            </a:r>
            <a:r>
              <a:rPr lang="en-US" sz="2400" dirty="0" err="1">
                <a:cs typeface="Arial" charset="0"/>
              </a:rPr>
              <a:t>rs</a:t>
            </a: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421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126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1C66DC-0DB0-4B24-9C60-0C06A7256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15737"/>
              </p:ext>
            </p:extLst>
          </p:nvPr>
        </p:nvGraphicFramePr>
        <p:xfrm>
          <a:off x="152400" y="1066800"/>
          <a:ext cx="896637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41575" imgH="2712799" progId="Visio.Drawing.15">
                  <p:embed/>
                </p:oleObj>
              </mc:Choice>
              <mc:Fallback>
                <p:oleObj name="Visio" r:id="rId3" imgW="6541575" imgH="27127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66800"/>
                        <a:ext cx="8966378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6130F-24B7-4F04-B71A-FFA5C3186A6A}"/>
              </a:ext>
            </a:extLst>
          </p:cNvPr>
          <p:cNvSpPr txBox="1"/>
          <p:nvPr/>
        </p:nvSpPr>
        <p:spPr>
          <a:xfrm>
            <a:off x="6172200" y="1524000"/>
            <a:ext cx="272542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0xABC04 – 0x540C =</a:t>
            </a:r>
          </a:p>
          <a:p>
            <a:r>
              <a:rPr lang="en-US" sz="2400" dirty="0"/>
              <a:t>          </a:t>
            </a:r>
            <a:r>
              <a:rPr lang="en-US" sz="2400" b="1" dirty="0">
                <a:solidFill>
                  <a:srgbClr val="0070C0"/>
                </a:solidFill>
              </a:rPr>
              <a:t>0XA67F8</a:t>
            </a:r>
          </a:p>
        </p:txBody>
      </p:sp>
    </p:spTree>
    <p:extLst>
      <p:ext uri="{BB962C8B-B14F-4D97-AF65-F5344CB8AC3E}">
        <p14:creationId xmlns:p14="http://schemas.microsoft.com/office/powerpoint/2010/main" val="6711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0055E0-AE49-4325-ACA8-7F7890B04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66447"/>
              </p:ext>
            </p:extLst>
          </p:nvPr>
        </p:nvGraphicFramePr>
        <p:xfrm>
          <a:off x="337046" y="1219200"/>
          <a:ext cx="8433824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83069" imgH="1259794" progId="Visio.Drawing.11">
                  <p:embed/>
                </p:oleObj>
              </mc:Choice>
              <mc:Fallback>
                <p:oleObj name="Visio" r:id="rId3" imgW="2683069" imgH="1259794" progId="Visio.Drawing.11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46" y="1219200"/>
                        <a:ext cx="8433824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6009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59BF60-A13F-40A6-B88B-80AF5E108AF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	     use 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/>
              <a:t>:     use 2 register operands and a 				    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8721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Immediate Encodings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695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26053-3FC1-466E-AE8B-FED1122E6EA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More complex code is handled by multiple RISC-V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17E50-E07A-4DF4-814E-70C93BCFFA8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E149D0F-3D25-4220-955E-5DAF7087EB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58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</p:spTree>
    <p:extLst>
      <p:ext uri="{BB962C8B-B14F-4D97-AF65-F5344CB8AC3E}">
        <p14:creationId xmlns:p14="http://schemas.microsoft.com/office/powerpoint/2010/main" val="343817850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6E7F43-67E3-4B31-BF03-46A50A4A2C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and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use constants or </a:t>
            </a:r>
            <a:r>
              <a:rPr lang="en-US" sz="2800" i="1" dirty="0" err="1">
                <a:latin typeface="+mj-lt"/>
                <a:cs typeface="Arial" charset="0"/>
              </a:rPr>
              <a:t>immediates</a:t>
            </a:r>
            <a:endParaRPr lang="en-US" sz="28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+mj-lt"/>
                <a:cs typeface="Arial" charset="0"/>
              </a:rPr>
              <a:t>immediate</a:t>
            </a:r>
            <a:r>
              <a:rPr lang="en-US" sz="2800" dirty="0">
                <a:latin typeface="+mj-lt"/>
                <a:cs typeface="Arial" charset="0"/>
              </a:rPr>
              <a:t>ly available from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12-bit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add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Is subtract immediate (</a:t>
            </a:r>
            <a:r>
              <a:rPr lang="en-US" sz="2800" b="1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800" b="1" dirty="0">
                <a:latin typeface="+mj-lt"/>
                <a:cs typeface="Arial" charset="0"/>
              </a:rPr>
              <a:t>) necessary?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EB2069-3EC3-4DB4-B87D-F796646BF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6576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1829D29-BB15-4C20-B0DE-739137B22B7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0600" y="36576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s0, 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s1, s0, -12</a:t>
            </a:r>
          </a:p>
        </p:txBody>
      </p:sp>
    </p:spTree>
    <p:extLst>
      <p:ext uri="{BB962C8B-B14F-4D97-AF65-F5344CB8AC3E}">
        <p14:creationId xmlns:p14="http://schemas.microsoft.com/office/powerpoint/2010/main" val="21776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F12C6-DEA7-4ABE-919D-665E5CE21A1A}"/>
              </a:ext>
            </a:extLst>
          </p:cNvPr>
          <p:cNvSpPr/>
          <p:nvPr/>
        </p:nvSpPr>
        <p:spPr>
          <a:xfrm>
            <a:off x="238004" y="1396425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Immediate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9DCB84-4AAC-4CF1-A0C7-9194DF75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05118"/>
              </p:ext>
            </p:extLst>
          </p:nvPr>
        </p:nvGraphicFramePr>
        <p:xfrm>
          <a:off x="152400" y="1981200"/>
          <a:ext cx="903127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74917" imgH="1066879" progId="Visio.Drawing.15">
                  <p:embed/>
                </p:oleObj>
              </mc:Choice>
              <mc:Fallback>
                <p:oleObj name="Visio" r:id="rId3" imgW="5474917" imgH="10668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81200"/>
                        <a:ext cx="9031273" cy="196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3694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C6FD-F904-44E0-B38E-3EBBE7D533A6}"/>
              </a:ext>
            </a:extLst>
          </p:cNvPr>
          <p:cNvSpPr/>
          <p:nvPr/>
        </p:nvSpPr>
        <p:spPr>
          <a:xfrm>
            <a:off x="533400" y="4191000"/>
            <a:ext cx="8645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Immediate bits </a:t>
            </a:r>
            <a:r>
              <a:rPr lang="en-US" sz="2400" i="1" dirty="0">
                <a:cs typeface="Arial" charset="0"/>
              </a:rPr>
              <a:t>mostly</a:t>
            </a:r>
            <a:r>
              <a:rPr lang="en-US" sz="2400" dirty="0">
                <a:cs typeface="Arial" charset="0"/>
              </a:rPr>
              <a:t> occupy </a:t>
            </a:r>
            <a:r>
              <a:rPr lang="en-US" sz="2400" b="1" dirty="0">
                <a:cs typeface="Arial" charset="0"/>
              </a:rPr>
              <a:t>consistent instruction bits</a:t>
            </a:r>
            <a:r>
              <a:rPr lang="en-US" sz="2400" dirty="0">
                <a:cs typeface="Arial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Simplifies hardware to build the microprocessor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charset="0"/>
              </a:rPr>
              <a:t>Sign bit </a:t>
            </a:r>
            <a:r>
              <a:rPr lang="en-US" sz="2400" dirty="0">
                <a:cs typeface="Arial" charset="0"/>
              </a:rPr>
              <a:t>of signed immediate is in </a:t>
            </a:r>
            <a:r>
              <a:rPr lang="en-US" sz="2400" b="1" dirty="0" err="1">
                <a:cs typeface="Arial" charset="0"/>
              </a:rPr>
              <a:t>msb</a:t>
            </a:r>
            <a:r>
              <a:rPr lang="en-US" sz="2400" dirty="0">
                <a:cs typeface="Arial" charset="0"/>
              </a:rPr>
              <a:t> of instruction.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Recall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400" dirty="0">
                <a:cs typeface="Arial" charset="0"/>
              </a:rPr>
              <a:t> of R-type can encode immediate shift amount.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6121-FB01-40B5-A008-A8A9CBA7456C}"/>
              </a:ext>
            </a:extLst>
          </p:cNvPr>
          <p:cNvSpPr/>
          <p:nvPr/>
        </p:nvSpPr>
        <p:spPr>
          <a:xfrm>
            <a:off x="381000" y="9906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Instruction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DF93F0-4160-49EF-B795-AE857EF2B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95751"/>
              </p:ext>
            </p:extLst>
          </p:nvPr>
        </p:nvGraphicFramePr>
        <p:xfrm>
          <a:off x="533400" y="1393459"/>
          <a:ext cx="8399536" cy="27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43606" imgH="1691734" progId="Visio.Drawing.15">
                  <p:embed/>
                </p:oleObj>
              </mc:Choice>
              <mc:Fallback>
                <p:oleObj name="Visio" r:id="rId3" imgW="5143606" imgH="16917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393459"/>
                        <a:ext cx="8399536" cy="27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21068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Reading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 &amp; Addressing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89208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 Fields &amp;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CD59F4-4F52-403F-A2D0-4E9E01A36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38830"/>
              </p:ext>
            </p:extLst>
          </p:nvPr>
        </p:nvGraphicFramePr>
        <p:xfrm>
          <a:off x="1143000" y="914400"/>
          <a:ext cx="7086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0100000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111 </a:t>
                      </a:r>
                      <a:r>
                        <a:rPr lang="en-US" sz="1900" baseline="0" dirty="0"/>
                        <a:t>(7)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0010011 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0000011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0100011 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1101111 (111)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1100111 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0110111 (55)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8E0F4F-14BE-4A54-950E-FEFF38B53F4C}"/>
              </a:ext>
            </a:extLst>
          </p:cNvPr>
          <p:cNvSpPr/>
          <p:nvPr/>
        </p:nvSpPr>
        <p:spPr>
          <a:xfrm>
            <a:off x="1143001" y="5943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See Appendix B for other instruction encodings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3061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with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(&amp;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): 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0x41FE83B3: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1 1111 1110 1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011 0011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                                                       op =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51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add or sub (R-type)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			   funct7 = </a:t>
            </a:r>
            <a:r>
              <a:rPr lang="en-US" b="1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0100000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sub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0xFDA48393: 1111 1101 1010 0100 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001 0011</a:t>
            </a:r>
            <a:r>
              <a:rPr lang="en-US" b="1" dirty="0"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                                                                   op = </a:t>
            </a: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19</a:t>
            </a:r>
            <a:r>
              <a:rPr lang="en-US" b="1" dirty="0"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0</a:t>
            </a:r>
            <a:r>
              <a:rPr lang="en-US" b="1" dirty="0"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cs typeface="Courier New" panose="02070309020205020404" pitchFamily="49" charset="0"/>
              </a:rPr>
              <a:t> (I-type)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321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with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(&amp;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): 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E11C9F-3CD1-497C-A500-8DE55C2BE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62296"/>
              </p:ext>
            </p:extLst>
          </p:nvPr>
        </p:nvGraphicFramePr>
        <p:xfrm>
          <a:off x="76200" y="3581401"/>
          <a:ext cx="900985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396972" imgH="1299344" progId="Visio.Drawing.15">
                  <p:embed/>
                </p:oleObj>
              </mc:Choice>
              <mc:Fallback>
                <p:oleObj name="Visio" r:id="rId4" imgW="6396972" imgH="12993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581401"/>
                        <a:ext cx="9009858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5006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B7D563-023F-4266-9893-9177510E0CF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How do we address the operands?</a:t>
            </a:r>
          </a:p>
          <a:p>
            <a:r>
              <a:rPr lang="en-US" sz="2800" dirty="0"/>
              <a:t>Register Only</a:t>
            </a:r>
          </a:p>
          <a:p>
            <a:r>
              <a:rPr lang="en-US" sz="2800" dirty="0"/>
              <a:t>Immediate</a:t>
            </a:r>
          </a:p>
          <a:p>
            <a:r>
              <a:rPr lang="en-US" sz="2800" dirty="0"/>
              <a:t>Base Addressing</a:t>
            </a:r>
          </a:p>
          <a:p>
            <a:r>
              <a:rPr lang="en-US" sz="2800" dirty="0"/>
              <a:t>PC-Relative</a:t>
            </a:r>
          </a:p>
        </p:txBody>
      </p:sp>
    </p:spTree>
    <p:extLst>
      <p:ext uri="{BB962C8B-B14F-4D97-AF65-F5344CB8AC3E}">
        <p14:creationId xmlns:p14="http://schemas.microsoft.com/office/powerpoint/2010/main" val="15296608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4127C9-D538-4A4C-B05E-0F1BBAA85A2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Register Only</a:t>
            </a:r>
          </a:p>
          <a:p>
            <a:r>
              <a:rPr lang="en-US" sz="2600"/>
              <a:t>Operands found in registers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 s0, t2, t3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sub t6, s1, 0</a:t>
            </a:r>
            <a:endParaRPr lang="en-US" sz="2600"/>
          </a:p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r>
              <a:rPr lang="en-US" sz="2600"/>
              <a:t>12-bit signed immediate used as an operand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addi s4, t5, -73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ori  t3, t7, 0xFF</a:t>
            </a:r>
          </a:p>
          <a:p>
            <a:pPr marL="457200" lvl="1" indent="0">
              <a:buFont typeface="Arial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532103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47960-04B2-4AC0-A965-984B880844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Base Addressing</a:t>
            </a:r>
          </a:p>
          <a:p>
            <a:r>
              <a:rPr lang="en-US"/>
              <a:t>Loads and Stores</a:t>
            </a:r>
          </a:p>
          <a:p>
            <a:r>
              <a:rPr lang="en-US"/>
              <a:t>Address of operand is:</a:t>
            </a:r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base address + immediate</a:t>
            </a:r>
            <a:endParaRPr lang="en-US"/>
          </a:p>
          <a:p>
            <a:pPr lvl="1"/>
            <a:r>
              <a:rPr lang="en-US" b="1">
                <a:solidFill>
                  <a:srgbClr val="0070C0"/>
                </a:solidFill>
              </a:rPr>
              <a:t>Example: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latin typeface="Courier New" pitchFamily="49" charset="0"/>
              </a:rPr>
              <a:t>lw  s4, 72(zero)</a:t>
            </a:r>
          </a:p>
          <a:p>
            <a:pPr lvl="2"/>
            <a:r>
              <a:rPr lang="en-US"/>
              <a:t>address = </a:t>
            </a:r>
            <a:r>
              <a:rPr lang="en-US">
                <a:latin typeface="Courier New" pitchFamily="49" charset="0"/>
              </a:rPr>
              <a:t> 0 + 72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pPr lvl="1"/>
            <a:r>
              <a:rPr lang="en-US" b="1">
                <a:solidFill>
                  <a:srgbClr val="0070C0"/>
                </a:solidFill>
              </a:rPr>
              <a:t>Example: </a:t>
            </a:r>
            <a:r>
              <a:rPr lang="en-US">
                <a:latin typeface="Courier New" pitchFamily="49" charset="0"/>
              </a:rPr>
              <a:t>sw  t2, -25(t1)</a:t>
            </a:r>
            <a:endParaRPr lang="en-US"/>
          </a:p>
          <a:p>
            <a:pPr lvl="2"/>
            <a:r>
              <a:rPr lang="en-US"/>
              <a:t>address =    </a:t>
            </a:r>
            <a:r>
              <a:rPr lang="en-US">
                <a:latin typeface="Courier New" pitchFamily="49" charset="0"/>
              </a:rPr>
              <a:t>t1 - 25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600" dirty="0"/>
              <a:t>RISC-V includes only simple, commonly used instructions</a:t>
            </a:r>
          </a:p>
          <a:p>
            <a:r>
              <a:rPr lang="en-US" sz="2600" dirty="0"/>
              <a:t>Hardware to decode and execute instructions can be simple, small, and fast</a:t>
            </a:r>
          </a:p>
          <a:p>
            <a:r>
              <a:rPr lang="en-US" sz="2600" dirty="0"/>
              <a:t>More complex instructions (that are less common) performed using multiple simple instructions</a:t>
            </a:r>
          </a:p>
          <a:p>
            <a:r>
              <a:rPr lang="en-US" sz="2600" dirty="0"/>
              <a:t>RISC-V is a </a:t>
            </a:r>
            <a:r>
              <a:rPr lang="en-US" sz="2600" b="1" i="1" dirty="0">
                <a:solidFill>
                  <a:srgbClr val="0070C0"/>
                </a:solidFill>
              </a:rPr>
              <a:t>reduced instruction set computer </a:t>
            </a:r>
            <a:r>
              <a:rPr lang="en-US" sz="2600" b="1" dirty="0">
                <a:solidFill>
                  <a:srgbClr val="0070C0"/>
                </a:solidFill>
              </a:rPr>
              <a:t>(RISC)</a:t>
            </a:r>
            <a:r>
              <a:rPr lang="en-US" sz="2600" dirty="0"/>
              <a:t>, with a small number of simple instructions</a:t>
            </a:r>
          </a:p>
          <a:p>
            <a:r>
              <a:rPr lang="en-US" sz="2600" dirty="0"/>
              <a:t>Other architectures, such as Intel’s x86, are </a:t>
            </a:r>
            <a:r>
              <a:rPr lang="en-US" sz="2600" b="1" i="1" dirty="0">
                <a:solidFill>
                  <a:srgbClr val="0070C0"/>
                </a:solidFill>
              </a:rPr>
              <a:t>complex instruction set computers</a:t>
            </a:r>
            <a:r>
              <a:rPr lang="en-US" sz="2600" b="1" dirty="0">
                <a:solidFill>
                  <a:srgbClr val="0070C0"/>
                </a:solidFill>
              </a:rPr>
              <a:t> (CISC)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43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A38F895-3798-41E7-AFE6-F5976817A96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PC-Relative Addressing</a:t>
            </a:r>
            <a:r>
              <a:rPr lang="en-US" sz="3200" dirty="0"/>
              <a:t>: branches and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    </a:t>
            </a:r>
            <a:r>
              <a:rPr lang="en-US" sz="2600" b="1" dirty="0"/>
              <a:t>Example:</a:t>
            </a:r>
          </a:p>
          <a:p>
            <a:r>
              <a:rPr lang="en-US" sz="500" dirty="0"/>
              <a:t>	</a:t>
            </a:r>
          </a:p>
          <a:p>
            <a:r>
              <a:rPr lang="en-US" b="1" dirty="0"/>
              <a:t>	Address		Instruction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0x354		L1: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s1, s1,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0x358			sub  t0, t1, s7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			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0xEB0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s8, s9, L1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The label is (0xEB0-0x354) = 0xB5C (</a:t>
            </a:r>
            <a:r>
              <a:rPr lang="en-US" sz="2000" b="1" dirty="0">
                <a:latin typeface="+mj-lt"/>
                <a:cs typeface="Arial" charset="0"/>
              </a:rPr>
              <a:t>2908</a:t>
            </a:r>
            <a:r>
              <a:rPr lang="en-US" sz="2000" dirty="0">
                <a:latin typeface="+mj-lt"/>
                <a:cs typeface="Arial" charset="0"/>
              </a:rPr>
              <a:t>) instructions </a:t>
            </a:r>
            <a:r>
              <a:rPr lang="en-US" sz="2000" b="1" dirty="0">
                <a:latin typeface="+mj-lt"/>
                <a:cs typeface="Arial" charset="0"/>
              </a:rPr>
              <a:t>before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869E7C-1456-4462-A3B1-3F3EE620C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588459"/>
              </p:ext>
            </p:extLst>
          </p:nvPr>
        </p:nvGraphicFramePr>
        <p:xfrm>
          <a:off x="66714" y="3886200"/>
          <a:ext cx="8924886" cy="186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297956" imgH="1313411" progId="Visio.Drawing.11">
                  <p:embed/>
                </p:oleObj>
              </mc:Choice>
              <mc:Fallback>
                <p:oleObj name="Visio" r:id="rId4" imgW="6297956" imgH="1313411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14" y="3886200"/>
                        <a:ext cx="8924886" cy="186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5913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Compiling, Assembling, &amp; Loading Programs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335724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Power of 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CC5AC70-2F8E-48C6-A524-148960AED7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32-bit instructions &amp; data 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Sequence of instructions: only difference between two applications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Program Execution: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</a:t>
            </a:r>
            <a:r>
              <a:rPr lang="en-US" sz="2600" i="1" dirty="0">
                <a:latin typeface="+mj-lt"/>
                <a:cs typeface="Arial" charset="0"/>
              </a:rPr>
              <a:t>fetches</a:t>
            </a:r>
            <a:r>
              <a:rPr lang="en-US" sz="2600" dirty="0">
                <a:latin typeface="+mj-lt"/>
                <a:cs typeface="Arial" charset="0"/>
              </a:rPr>
              <a:t> (reads)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performs the specified operation</a:t>
            </a:r>
          </a:p>
        </p:txBody>
      </p:sp>
    </p:spTree>
    <p:extLst>
      <p:ext uri="{BB962C8B-B14F-4D97-AF65-F5344CB8AC3E}">
        <p14:creationId xmlns:p14="http://schemas.microsoft.com/office/powerpoint/2010/main" val="105504802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7850B9-5F9D-41F2-A2AB-F30779E21D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5000" y="43434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Program Counter (PC):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keeps track of current instruction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AD71B0-1314-4447-AA31-D62033C0C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85635"/>
              </p:ext>
            </p:extLst>
          </p:nvPr>
        </p:nvGraphicFramePr>
        <p:xfrm>
          <a:off x="1295400" y="1066800"/>
          <a:ext cx="4325476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63034" imgH="2632624" progId="Visio.Drawing.15">
                  <p:embed/>
                </p:oleObj>
              </mc:Choice>
              <mc:Fallback>
                <p:oleObj name="Visio" r:id="rId4" imgW="2263034" imgH="26326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066800"/>
                        <a:ext cx="4325476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6529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Alan Turing, 1912 - 1954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990600"/>
            <a:ext cx="6019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British mathematician and computer scientist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F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ounder of theoretical computer science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Invented the Turing machine: a mathematical model of computation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D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esigned the Automatic Computing Engine, one of first stored program computers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 1952, was prosecuted for homosexual acts. Two years later, he died of cyanide poisoning.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The Turing Award was named in his honor, which is the highest honor in computing.</a:t>
            </a:r>
            <a:endParaRPr lang="en-US" sz="2500" dirty="0">
              <a:latin typeface="+mj-lt"/>
            </a:endParaRPr>
          </a:p>
        </p:txBody>
      </p:sp>
      <p:pic>
        <p:nvPicPr>
          <p:cNvPr id="6" name="Picture 5" descr="r/ColorizedHistory - Alan Turing - a computer scientist, philosopher and cryptologist who played a crucial role in breaking the Nazis’ Enigma code, seen here in happier times. Unknown date.">
            <a:extLst>
              <a:ext uri="{FF2B5EF4-FFF2-40B4-BE49-F238E27FC236}">
                <a16:creationId xmlns:a16="http://schemas.microsoft.com/office/drawing/2014/main" id="{F0527424-C7A3-40EF-AE54-4DD4669C90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/>
          <a:stretch/>
        </p:blipFill>
        <p:spPr bwMode="auto">
          <a:xfrm>
            <a:off x="6074919" y="1447800"/>
            <a:ext cx="2885566" cy="3962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866465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Compile &amp; Run a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145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E86577-F014-49CC-B5F1-4DF007274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20494"/>
              </p:ext>
            </p:extLst>
          </p:nvPr>
        </p:nvGraphicFramePr>
        <p:xfrm>
          <a:off x="3276600" y="990600"/>
          <a:ext cx="3038792" cy="523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00413" imgH="2758613" progId="Visio.Drawing.15">
                  <p:embed/>
                </p:oleObj>
              </mc:Choice>
              <mc:Fallback>
                <p:oleObj name="Visio" r:id="rId3" imgW="1600413" imgH="27586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990600"/>
                        <a:ext cx="3038792" cy="5239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Grace Hopper, 1906 - 1992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51054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Graduated from Yale University with a Ph.D. 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353E60F-E894-44D8-A70C-984190E0F8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1212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Stored in Memory?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8AB472-2DA2-4C09-A07A-0A7804626BC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(also called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Global/static: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Dynamic: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 most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From address 0x00000000 to 0xFFFFFFFF</a:t>
            </a:r>
          </a:p>
        </p:txBody>
      </p:sp>
    </p:spTree>
    <p:extLst>
      <p:ext uri="{BB962C8B-B14F-4D97-AF65-F5344CB8AC3E}">
        <p14:creationId xmlns:p14="http://schemas.microsoft.com/office/powerpoint/2010/main" val="1521691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RISC-V Memory 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148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C54026-E87D-4263-A713-F873501A9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22193"/>
              </p:ext>
            </p:extLst>
          </p:nvPr>
        </p:nvGraphicFramePr>
        <p:xfrm>
          <a:off x="2667000" y="914400"/>
          <a:ext cx="3505200" cy="53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51766" imgH="2811639" progId="Visio.Drawing.15">
                  <p:embed/>
                </p:oleObj>
              </mc:Choice>
              <mc:Fallback>
                <p:oleObj name="Visio" r:id="rId3" imgW="1851766" imgH="28116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914400"/>
                        <a:ext cx="3505200" cy="53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83285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C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F0F86-EE0E-477C-B836-DF80895087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990600"/>
            <a:ext cx="4800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(int a, int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if (b &lt; 0)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else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return(a +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(a, b-1));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void main()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f,g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0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1731277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10144: ff010113 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10148: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1014c: 00812423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10150: 00050413       mv   s0,a0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10154: 00a58533       add  a0,a1,a0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10158: 0005da63       </a:t>
            </a:r>
            <a:r>
              <a:rPr lang="en-US" sz="2000" dirty="0" err="1">
                <a:latin typeface="Courier New" pitchFamily="49" charset="0"/>
              </a:rPr>
              <a:t>bgez</a:t>
            </a:r>
            <a:r>
              <a:rPr lang="en-US" sz="2000" dirty="0">
                <a:latin typeface="Courier New" pitchFamily="49" charset="0"/>
              </a:rPr>
              <a:t> a1,1016c &lt;func+0x28&gt;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1015c: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10160: 00812403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10164: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10168: 00008067       ret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1016c: fff58593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a1,a1,-1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10170: 00040513       mv   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10174: fd1ff0ef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10178: 00850533       add  a0,a0,s0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1017c: fe1ff06f       j	   1015c &lt;func+0x18&gt;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5AB7B-5270-4F22-AA90-9831E17A40CD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3F65B-85AB-4154-BC9B-E6EA3BB6BA33}"/>
              </a:ext>
            </a:extLst>
          </p:cNvPr>
          <p:cNvSpPr txBox="1"/>
          <p:nvPr/>
        </p:nvSpPr>
        <p:spPr>
          <a:xfrm>
            <a:off x="6553200" y="1078468"/>
            <a:ext cx="2362200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Maintain </a:t>
            </a:r>
            <a:r>
              <a:rPr lang="en-US" b="1" dirty="0"/>
              <a:t>4-word alignment </a:t>
            </a:r>
            <a:r>
              <a:rPr lang="en-US" dirty="0"/>
              <a:t>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/>
              <a:t> (for compatibility with RV128I) even though only space for 2 words needed.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081D9-5D47-4257-80D7-16DFEEA2DEC5}"/>
              </a:ext>
            </a:extLst>
          </p:cNvPr>
          <p:cNvCxnSpPr>
            <a:cxnSpLocks/>
          </p:cNvCxnSpPr>
          <p:nvPr/>
        </p:nvCxnSpPr>
        <p:spPr>
          <a:xfrm flipH="1">
            <a:off x="5943600" y="1640709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94556E-23B1-480E-9A2B-E8555018D406}"/>
              </a:ext>
            </a:extLst>
          </p:cNvPr>
          <p:cNvSpPr txBox="1"/>
          <p:nvPr/>
        </p:nvSpPr>
        <p:spPr>
          <a:xfrm>
            <a:off x="6553200" y="4182070"/>
            <a:ext cx="23622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Pseudoinstructions</a:t>
            </a:r>
            <a:r>
              <a:rPr lang="en-US" b="1" dirty="0"/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s0,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(return):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9B82A0-5FA7-4DAB-9338-D0F9985532B1}"/>
              </a:ext>
            </a:extLst>
          </p:cNvPr>
          <p:cNvCxnSpPr>
            <a:cxnSpLocks/>
          </p:cNvCxnSpPr>
          <p:nvPr/>
        </p:nvCxnSpPr>
        <p:spPr>
          <a:xfrm flipH="1">
            <a:off x="5943600" y="4372241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6EA332-8841-4658-984F-ED4BD942B0A3}"/>
              </a:ext>
            </a:extLst>
          </p:cNvPr>
          <p:cNvCxnSpPr>
            <a:cxnSpLocks/>
          </p:cNvCxnSpPr>
          <p:nvPr/>
        </p:nvCxnSpPr>
        <p:spPr>
          <a:xfrm flipH="1">
            <a:off x="5943600" y="4953000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10180: ff010113 main: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10184: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10188: 00200713       li   a4,2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1018c: c4e1a823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a4,-944(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11a30 &lt;f&gt;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10190: 00300713       li   a4,3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10194: c4e1aa23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a4,-940(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11a34 &lt;g&gt;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10198: 00300593       li   a1,3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1019c: 00200513       li   a0,2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101a0: fa5ff0ef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101a4: c4a1ac23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a0,-936(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11a38 &lt;y&gt;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101a8: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101ac: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101b0: 00008067       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53367-BEB2-45C7-B568-C88BB41F0B78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DC30-B3AD-4123-8985-D5C611B421A3}"/>
              </a:ext>
            </a:extLst>
          </p:cNvPr>
          <p:cNvSpPr txBox="1"/>
          <p:nvPr/>
        </p:nvSpPr>
        <p:spPr>
          <a:xfrm>
            <a:off x="6553200" y="1463238"/>
            <a:ext cx="16764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dirty="0"/>
              <a:t> = 0x11DE0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7A433-40AE-40B6-9A10-15721433A9BB}"/>
              </a:ext>
            </a:extLst>
          </p:cNvPr>
          <p:cNvCxnSpPr>
            <a:cxnSpLocks/>
          </p:cNvCxnSpPr>
          <p:nvPr/>
        </p:nvCxnSpPr>
        <p:spPr>
          <a:xfrm flipH="1">
            <a:off x="5867400" y="1647904"/>
            <a:ext cx="609600" cy="790496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1D8C2F-AE87-4D07-AB84-BC821245D0F7}"/>
              </a:ext>
            </a:extLst>
          </p:cNvPr>
          <p:cNvSpPr txBox="1"/>
          <p:nvPr/>
        </p:nvSpPr>
        <p:spPr>
          <a:xfrm>
            <a:off x="1219200" y="5594866"/>
            <a:ext cx="69342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 2 and 3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(and argument registers) and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. Then put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and return.</a:t>
            </a:r>
          </a:p>
        </p:txBody>
      </p:sp>
    </p:spTree>
    <p:extLst>
      <p:ext uri="{BB962C8B-B14F-4D97-AF65-F5344CB8AC3E}">
        <p14:creationId xmlns:p14="http://schemas.microsoft.com/office/powerpoint/2010/main" val="763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Symbol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1D2D-67D7-4B06-B668-38DA645F69C8}"/>
              </a:ext>
            </a:extLst>
          </p:cNvPr>
          <p:cNvSpPr txBox="1"/>
          <p:nvPr/>
        </p:nvSpPr>
        <p:spPr>
          <a:xfrm>
            <a:off x="1295399" y="3581400"/>
            <a:ext cx="7391401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segment:	address 0x10074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segment: 	address 0x115e0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function:	address 0x10144 (size 0x3c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function:	address 0x10180 (size 0x34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f:		address 0x11a30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g:		address 0x11a34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y:		address 0x11a38 (size 0x4 bytes)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DEDE4-C788-4940-99F8-41D88033C89E}"/>
              </a:ext>
            </a:extLst>
          </p:cNvPr>
          <p:cNvSpPr txBox="1"/>
          <p:nvPr/>
        </p:nvSpPr>
        <p:spPr>
          <a:xfrm>
            <a:off x="276587" y="990600"/>
            <a:ext cx="70866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                                            Size            Symbol Name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00010074 l     d  .text	00000000 .text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000115e0 l     d  .data	00000000 .data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00010144 g     F .text	0000003c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00010180 g     F .text	00000034 main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00011a30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f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00011a34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g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00011a38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y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5403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 in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153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63F55D1-2B84-4C7E-9AE4-92680D5EC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94975"/>
              </p:ext>
            </p:extLst>
          </p:nvPr>
        </p:nvGraphicFramePr>
        <p:xfrm>
          <a:off x="762000" y="914400"/>
          <a:ext cx="2070229" cy="50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87114" imgH="6351215" progId="Visio.Drawing.15">
                  <p:embed/>
                </p:oleObj>
              </mc:Choice>
              <mc:Fallback>
                <p:oleObj name="Visio" r:id="rId3" imgW="2587114" imgH="63512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2070229" cy="50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F33088-7107-4AD6-B242-C331A64DD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11715"/>
              </p:ext>
            </p:extLst>
          </p:nvPr>
        </p:nvGraphicFramePr>
        <p:xfrm>
          <a:off x="4114800" y="1000906"/>
          <a:ext cx="3920380" cy="518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14813" imgH="3326201" progId="Visio.Drawing.15">
                  <p:embed/>
                </p:oleObj>
              </mc:Choice>
              <mc:Fallback>
                <p:oleObj name="Visio" r:id="rId5" imgW="2514813" imgH="332620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1000906"/>
                        <a:ext cx="3920380" cy="518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70726C-305B-4B4C-AFE0-7FA427C391E6}"/>
              </a:ext>
            </a:extLst>
          </p:cNvPr>
          <p:cNvCxnSpPr>
            <a:cxnSpLocks/>
          </p:cNvCxnSpPr>
          <p:nvPr/>
        </p:nvCxnSpPr>
        <p:spPr>
          <a:xfrm flipV="1">
            <a:off x="2057400" y="1066800"/>
            <a:ext cx="2057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8586EC-083F-41BD-A21B-E25867377155}"/>
              </a:ext>
            </a:extLst>
          </p:cNvPr>
          <p:cNvCxnSpPr>
            <a:cxnSpLocks/>
          </p:cNvCxnSpPr>
          <p:nvPr/>
        </p:nvCxnSpPr>
        <p:spPr>
          <a:xfrm>
            <a:off x="2057400" y="5410200"/>
            <a:ext cx="2057400" cy="65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7674BB-2502-4CCE-8882-485ED292DCDF}"/>
              </a:ext>
            </a:extLst>
          </p:cNvPr>
          <p:cNvSpPr txBox="1"/>
          <p:nvPr/>
        </p:nvSpPr>
        <p:spPr>
          <a:xfrm>
            <a:off x="6781800" y="2362200"/>
            <a:ext cx="21336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0x10180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Endianness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587550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Big-endian: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big (most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Word address</a:t>
            </a:r>
            <a:r>
              <a:rPr lang="en-US" sz="2400" dirty="0">
                <a:latin typeface="+mj-lt"/>
                <a:cs typeface="Arial" charset="0"/>
              </a:rPr>
              <a:t> is the </a:t>
            </a:r>
            <a:r>
              <a:rPr lang="en-US" sz="2400" b="1" dirty="0">
                <a:latin typeface="+mj-lt"/>
                <a:cs typeface="Arial" charset="0"/>
              </a:rPr>
              <a:t>same</a:t>
            </a:r>
            <a:r>
              <a:rPr lang="en-US" sz="2400" dirty="0">
                <a:latin typeface="+mj-lt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05828457-6A29-4EE0-9F70-60941A80A2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28640" imgH="1104840" progId="Visio.Drawing.6">
                  <p:embed/>
                </p:oleObj>
              </mc:Choice>
              <mc:Fallback>
                <p:oleObj name="VISIO" r:id="rId5" imgW="1628640" imgH="1104840" progId="Visio.Drawing.6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05828457-6A29-4EE0-9F70-60941A80A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3882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Jonathan Swift’s </a:t>
            </a:r>
            <a:r>
              <a:rPr lang="en-US" sz="2700" i="1" dirty="0">
                <a:latin typeface="+mj-lt"/>
                <a:cs typeface="Arial" charset="0"/>
              </a:rPr>
              <a:t>Gulliver’s Travels</a:t>
            </a:r>
            <a:r>
              <a:rPr lang="en-US" sz="2700" dirty="0">
                <a:latin typeface="+mj-lt"/>
                <a:cs typeface="Arial" charset="0"/>
              </a:rPr>
              <a:t>: the Little-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little end of the egg and the Big-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big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It doesn’t really matter which addressing type used – except when the two systems need to share data!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3D3456C9-AEDB-4D84-8725-EFE81664F1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28640" imgH="1104840" progId="Visio.Drawing.6">
                  <p:embed/>
                </p:oleObj>
              </mc:Choice>
              <mc:Fallback>
                <p:oleObj name="VISIO" r:id="rId5" imgW="1628640" imgH="1104840" progId="Visio.Drawing.6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3D3456C9-AEDB-4D84-8725-EFE81664F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45951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initially contains 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After following code runs on </a:t>
            </a:r>
            <a:r>
              <a:rPr lang="en-US" sz="2600" b="1" dirty="0">
                <a:latin typeface="+mj-lt"/>
                <a:cs typeface="Arial" charset="0"/>
              </a:rPr>
              <a:t>big-endian</a:t>
            </a:r>
            <a:r>
              <a:rPr lang="en-US" sz="2600" dirty="0">
                <a:latin typeface="+mj-lt"/>
                <a:cs typeface="Arial" charset="0"/>
              </a:rPr>
              <a:t> system, what value is 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?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 a </a:t>
            </a:r>
            <a:r>
              <a:rPr lang="en-US" sz="2600" b="1" dirty="0">
                <a:latin typeface="+mj-lt"/>
                <a:cs typeface="Arial" charset="0"/>
              </a:rPr>
              <a:t>little-endia</a:t>
            </a:r>
            <a:r>
              <a:rPr lang="en-US" sz="2600" dirty="0">
                <a:latin typeface="+mj-lt"/>
                <a:cs typeface="Arial" charset="0"/>
              </a:rPr>
              <a:t>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000" dirty="0">
                <a:latin typeface="Courier New" pitchFamily="49" charset="0"/>
                <a:cs typeface="Arial" charset="0"/>
              </a:rPr>
              <a:t> t0, 0(zero)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000" dirty="0">
                <a:latin typeface="Courier New" pitchFamily="49" charset="0"/>
                <a:cs typeface="Arial" charset="0"/>
              </a:rPr>
              <a:t> s0, 1(zero)</a:t>
            </a:r>
          </a:p>
          <a:p>
            <a:pPr marL="457200" indent="-457200">
              <a:spcBef>
                <a:spcPct val="20000"/>
              </a:spcBef>
            </a:pPr>
            <a:endParaRPr lang="en-US" sz="105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Big-endian:   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0x00000067</a:t>
            </a:r>
          </a:p>
          <a:p>
            <a:pPr marL="457200" indent="-457200"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9CC7EE-37C7-4601-9967-78F28234B8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47371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43223" imgH="590773" progId="Visio.Drawing.6">
                  <p:embed/>
                </p:oleObj>
              </mc:Choice>
              <mc:Fallback>
                <p:oleObj name="VISIO" r:id="rId5" imgW="2543223" imgH="590773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29CC7EE-37C7-4601-9967-78F28234B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371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78813FC-E0D8-4272-A417-4962A1A9DC49}"/>
              </a:ext>
            </a:extLst>
          </p:cNvPr>
          <p:cNvSpPr/>
          <p:nvPr/>
        </p:nvSpPr>
        <p:spPr>
          <a:xfrm>
            <a:off x="996950" y="4737100"/>
            <a:ext cx="41084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B7F48-8894-40E2-AA9C-545C87FBC0C0}"/>
              </a:ext>
            </a:extLst>
          </p:cNvPr>
          <p:cNvSpPr/>
          <p:nvPr/>
        </p:nvSpPr>
        <p:spPr>
          <a:xfrm>
            <a:off x="5111750" y="4737100"/>
            <a:ext cx="34226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Signed &amp; Unsigned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61170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&amp; Unsigned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Set less than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Loads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Detecting overflow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0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solidFill>
                  <a:srgbClr val="0070C0"/>
                </a:solidFill>
                <a:latin typeface="+mj-lt"/>
                <a:cs typeface="Arial" charset="0"/>
              </a:rPr>
              <a:t>Operand location: </a:t>
            </a:r>
            <a:r>
              <a:rPr lang="en-US" sz="3600" dirty="0">
                <a:latin typeface="+mj-lt"/>
                <a:cs typeface="Arial" charset="0"/>
              </a:rPr>
              <a:t>physical location in computer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Constants (also called </a:t>
            </a:r>
            <a:r>
              <a:rPr lang="en-US" sz="3200" i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66280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mulhsu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sz="2400" dirty="0"/>
              <a:t>: treat both operands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sz="2400" dirty="0"/>
              <a:t>: treat first operand as signed, second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32 </a:t>
            </a:r>
            <a:r>
              <a:rPr lang="en-US" sz="2400" dirty="0" err="1"/>
              <a:t>lsbs</a:t>
            </a:r>
            <a:r>
              <a:rPr lang="en-US" sz="2400" dirty="0"/>
              <a:t> are identical whether signed/unsigned; use </a:t>
            </a:r>
            <a:r>
              <a:rPr lang="en-US" sz="2400" dirty="0" err="1"/>
              <a:t>mul</a:t>
            </a:r>
            <a:endParaRPr lang="en-US" sz="2400" dirty="0"/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Example: s1 = 0x80000000; s2 = 0xC0000000</a:t>
            </a:r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6B382-892D-0D46-9F05-94FBCD9F9B23}"/>
              </a:ext>
            </a:extLst>
          </p:cNvPr>
          <p:cNvSpPr txBox="1"/>
          <p:nvPr/>
        </p:nvSpPr>
        <p:spPr>
          <a:xfrm>
            <a:off x="838200" y="4038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-2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2</a:t>
            </a:r>
            <a:r>
              <a:rPr lang="en-US" baseline="30000" dirty="0"/>
              <a:t>61</a:t>
            </a:r>
          </a:p>
          <a:p>
            <a:r>
              <a:rPr lang="en-US" dirty="0"/>
              <a:t>s4 = 0x20000000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DBF6-37F3-454A-AB87-3ADA60A95270}"/>
              </a:ext>
            </a:extLst>
          </p:cNvPr>
          <p:cNvSpPr txBox="1"/>
          <p:nvPr/>
        </p:nvSpPr>
        <p:spPr>
          <a:xfrm>
            <a:off x="3276600" y="4038599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s3, s1, s2</a:t>
            </a:r>
          </a:p>
          <a:p>
            <a:endParaRPr lang="en-US" dirty="0"/>
          </a:p>
          <a:p>
            <a:r>
              <a:rPr lang="en-US" dirty="0"/>
              <a:t>s1 = 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0x60000000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3CC48-17AB-4444-B5D4-B0BE5E6EBB59}"/>
              </a:ext>
            </a:extLst>
          </p:cNvPr>
          <p:cNvSpPr txBox="1"/>
          <p:nvPr/>
        </p:nvSpPr>
        <p:spPr>
          <a:xfrm>
            <a:off x="5943600" y="4038598"/>
            <a:ext cx="2633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-3x2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0xA0000000</a:t>
            </a:r>
          </a:p>
          <a:p>
            <a:r>
              <a:rPr lang="en-US" dirty="0"/>
              <a:t>s3 = 0x00000000</a:t>
            </a:r>
          </a:p>
        </p:txBody>
      </p:sp>
    </p:spTree>
    <p:extLst>
      <p:ext uri="{BB962C8B-B14F-4D97-AF65-F5344CB8AC3E}">
        <p14:creationId xmlns:p14="http://schemas.microsoft.com/office/powerpoint/2010/main" val="10169413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 &amp; Remainder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>
                <a:latin typeface="Courier New" pitchFamily="49" charset="0"/>
                <a:cs typeface="Arial" charset="0"/>
              </a:rPr>
              <a:t>div, rem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r>
              <a:rPr lang="en-US" sz="3200" dirty="0">
                <a:latin typeface="Courier New" pitchFamily="49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remu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346075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341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blt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bltu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taken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550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 Less Than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slt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sltu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RISC-V always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sign-extends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immediate, even for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sltiu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=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/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9B6C0-C558-964C-A745-F98C0A90FD6E}"/>
              </a:ext>
            </a:extLst>
          </p:cNvPr>
          <p:cNvSpPr txBox="1"/>
          <p:nvPr/>
        </p:nvSpPr>
        <p:spPr>
          <a:xfrm>
            <a:off x="3886200" y="4064675"/>
            <a:ext cx="441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-1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2</a:t>
            </a:r>
            <a:r>
              <a:rPr lang="en-US" baseline="30000" dirty="0"/>
              <a:t>32</a:t>
            </a:r>
            <a:r>
              <a:rPr lang="en-US" dirty="0"/>
              <a:t> - 1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88328550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Loads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062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Detecting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A70E92-9AD6-44A0-B3C6-B4B1C948E1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  <a:cs typeface="Arial" charset="0"/>
              </a:rPr>
              <a:t>RISC-V does not provide unsigned addition or instructions or overflow detection because it can be done with existing instructions: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unsigned overflow:</a:t>
            </a:r>
          </a:p>
          <a:p>
            <a:r>
              <a:rPr lang="en-US" sz="2200" dirty="0"/>
              <a:t>    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t0, t1, overflow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signed overflow: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t3, t2, 0        # t3=1 if t2 neg.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t4, t0, t1       # t4=1 if result &lt;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t3, t4, overflow # overflow if: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result&gt;=t1 or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result&lt;t1</a:t>
            </a:r>
          </a:p>
        </p:txBody>
      </p:sp>
    </p:spTree>
    <p:extLst>
      <p:ext uri="{BB962C8B-B14F-4D97-AF65-F5344CB8AC3E}">
        <p14:creationId xmlns:p14="http://schemas.microsoft.com/office/powerpoint/2010/main" val="260571019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Compressed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9075076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16-bit</a:t>
            </a:r>
            <a:r>
              <a:rPr lang="en-US" sz="3200" dirty="0">
                <a:latin typeface="+mj-lt"/>
                <a:cs typeface="Arial" charset="0"/>
              </a:rPr>
              <a:t> RISC-V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Replace common integer and floating-point instructions with 16-bit versions.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Most RISC-V compilers/processors can use a </a:t>
            </a:r>
            <a:r>
              <a:rPr lang="en-US" sz="3200" b="1" dirty="0">
                <a:latin typeface="+mj-lt"/>
                <a:cs typeface="Arial" charset="0"/>
              </a:rPr>
              <a:t>mix</a:t>
            </a:r>
            <a:r>
              <a:rPr lang="en-US" sz="3200" dirty="0">
                <a:latin typeface="+mj-lt"/>
                <a:cs typeface="Arial" charset="0"/>
              </a:rPr>
              <a:t> of 32-bit and 16-bit instructions (and use 16-bit instructions whenever possible).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Uses prefix: </a:t>
            </a:r>
            <a:r>
              <a:rPr lang="en-US" sz="3200" b="1" dirty="0">
                <a:latin typeface="+mj-lt"/>
                <a:cs typeface="Arial" charset="0"/>
              </a:rPr>
              <a:t>c.</a:t>
            </a:r>
          </a:p>
          <a:p>
            <a:pPr marL="457200" indent="-457200">
              <a:lnSpc>
                <a:spcPct val="90000"/>
              </a:lnSpc>
              <a:spcBef>
                <a:spcPts val="768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Examples:</a:t>
            </a:r>
          </a:p>
          <a:p>
            <a:pPr marL="742950" lvl="1" indent="-285750" algn="just">
              <a:buFontTx/>
              <a:buChar char="–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c.addi</a:t>
            </a:r>
            <a:endParaRPr lang="en-US" sz="2800" dirty="0">
              <a:latin typeface="+mj-lt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066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FD1DE-53B9-475D-8CFC-C4EB20A1DE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144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scores[200];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&lt;200;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=i+1)</a:t>
            </a: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s0 = scores base address, s1 =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c.li </a:t>
            </a: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0            # i = 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addi t2, zero, 200    # t2 = 200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bge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s1, t2, done   # I &gt;= 200? done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0(s0)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10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c.sw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a3, 0(s0)      #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s0, 4 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next element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1          #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i+1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           # repeat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B9365-E103-4EDD-A254-21E4795C664F}"/>
              </a:ext>
            </a:extLst>
          </p:cNvPr>
          <p:cNvSpPr txBox="1"/>
          <p:nvPr/>
        </p:nvSpPr>
        <p:spPr>
          <a:xfrm>
            <a:off x="1066800" y="4833395"/>
            <a:ext cx="7232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200 is too big to fit in compressed immediate, so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noncompressed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addi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used instead.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s0,4</a:t>
            </a: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2400" dirty="0">
                <a:latin typeface="+mj-lt"/>
                <a:ea typeface="Times New Roman" panose="02020603050405020304" pitchFamily="18" charset="0"/>
              </a:rPr>
              <a:t>is equivalent to 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s0,s0,4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c.bge</a:t>
            </a:r>
            <a:r>
              <a:rPr lang="en-US" sz="2400" dirty="0">
                <a:latin typeface="+mj-lt"/>
              </a:rPr>
              <a:t> doesn’t exist, 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sz="2400" dirty="0">
                <a:latin typeface="+mj-lt"/>
              </a:rPr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30836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Some compressed instructions use a </a:t>
            </a:r>
            <a:r>
              <a:rPr lang="en-US" sz="3200" b="1" dirty="0">
                <a:latin typeface="+mj-lt"/>
                <a:cs typeface="Arial" charset="0"/>
              </a:rPr>
              <a:t>3-bit register code</a:t>
            </a:r>
            <a:r>
              <a:rPr lang="en-US" sz="3200" dirty="0">
                <a:latin typeface="+mj-lt"/>
                <a:cs typeface="Arial" charset="0"/>
              </a:rPr>
              <a:t> (instead of 5-bit). These specify registers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x8</a:t>
            </a:r>
            <a:r>
              <a:rPr lang="en-US" sz="3200" dirty="0">
                <a:latin typeface="+mj-lt"/>
                <a:cs typeface="Arial" charset="0"/>
              </a:rPr>
              <a:t> to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x15</a:t>
            </a:r>
            <a:r>
              <a:rPr lang="en-US" sz="3200" dirty="0">
                <a:latin typeface="+mj-lt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 are 6-11 bits.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Opcode</a:t>
            </a:r>
            <a:r>
              <a:rPr lang="en-US" sz="3200" dirty="0">
                <a:latin typeface="+mj-lt"/>
                <a:cs typeface="Arial" charset="0"/>
              </a:rPr>
              <a:t> is 2 bits.</a:t>
            </a:r>
          </a:p>
        </p:txBody>
      </p:sp>
    </p:spTree>
    <p:extLst>
      <p:ext uri="{BB962C8B-B14F-4D97-AF65-F5344CB8AC3E}">
        <p14:creationId xmlns:p14="http://schemas.microsoft.com/office/powerpoint/2010/main" val="20045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has 32 32-bit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Registers are faster than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called “32-bit architecture” because it operates on 32-bit data</a:t>
            </a:r>
          </a:p>
        </p:txBody>
      </p:sp>
    </p:spTree>
    <p:extLst>
      <p:ext uri="{BB962C8B-B14F-4D97-AF65-F5344CB8AC3E}">
        <p14:creationId xmlns:p14="http://schemas.microsoft.com/office/powerpoint/2010/main" val="35049925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170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E5B1F69-3896-4156-B7BC-51ADB4CF7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51625"/>
              </p:ext>
            </p:extLst>
          </p:nvPr>
        </p:nvGraphicFramePr>
        <p:xfrm>
          <a:off x="914400" y="1143000"/>
          <a:ext cx="7627851" cy="40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20653" imgH="1878385" progId="Visio.Drawing.15">
                  <p:embed/>
                </p:oleObj>
              </mc:Choice>
              <mc:Fallback>
                <p:oleObj name="Visio" r:id="rId3" imgW="3520653" imgH="18783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27851" cy="40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4867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Floating-Point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213601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Floating-Point Extensions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offers three floating point extensions: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RVF: </a:t>
            </a:r>
            <a:r>
              <a:rPr lang="en-US" sz="3200" dirty="0">
                <a:latin typeface="+mj-lt"/>
                <a:cs typeface="Arial" charset="0"/>
              </a:rPr>
              <a:t>	single-precision (32-bit)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8 exponent bits, 23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RVD:	</a:t>
            </a:r>
            <a:r>
              <a:rPr lang="en-US" sz="3200" dirty="0">
                <a:latin typeface="+mj-lt"/>
                <a:cs typeface="Arial" charset="0"/>
              </a:rPr>
              <a:t>double-precision (64-bit)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11 exponent bits, 52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RVQ:</a:t>
            </a:r>
            <a:r>
              <a:rPr lang="en-US" sz="3200" dirty="0">
                <a:latin typeface="+mj-lt"/>
                <a:cs typeface="Arial" charset="0"/>
              </a:rPr>
              <a:t>	quad-precision (128-bit)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15 exponent bits, 112 fraction bits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9445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7D3D9B-D06C-4195-A65C-5DF15E9B40D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32</a:t>
            </a:r>
            <a:r>
              <a:rPr lang="en-US" sz="3200" dirty="0">
                <a:latin typeface="+mj-lt"/>
                <a:cs typeface="Arial" charset="0"/>
              </a:rPr>
              <a:t> Floating point registers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Width</a:t>
            </a:r>
            <a:r>
              <a:rPr lang="en-US" sz="3200" dirty="0">
                <a:latin typeface="+mj-lt"/>
                <a:cs typeface="Arial" charset="0"/>
              </a:rPr>
              <a:t> is highest precision – for example, if RVQ is implemented, registers are 128 bits wide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When multiple floating point extensions are implemented, the lower-precision values occupy the lower bits of the register</a:t>
            </a:r>
          </a:p>
        </p:txBody>
      </p:sp>
    </p:spTree>
    <p:extLst>
      <p:ext uri="{BB962C8B-B14F-4D97-AF65-F5344CB8AC3E}">
        <p14:creationId xmlns:p14="http://schemas.microsoft.com/office/powerpoint/2010/main" val="168986424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174</a:t>
            </a:fld>
            <a:endParaRPr lang="en-US" dirty="0"/>
          </a:p>
        </p:txBody>
      </p:sp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5657B244-9E4D-42A4-B8D0-2C2DD816914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119076"/>
              </p:ext>
            </p:extLst>
          </p:nvPr>
        </p:nvGraphicFramePr>
        <p:xfrm>
          <a:off x="281652" y="1066800"/>
          <a:ext cx="8610600" cy="3261360"/>
        </p:xfrm>
        <a:graphic>
          <a:graphicData uri="http://schemas.openxmlformats.org/drawingml/2006/table">
            <a:tbl>
              <a:tblPr/>
              <a:tblGrid>
                <a:gridCol w="131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ft0-7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f0-7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fs0-1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fa0-1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f10-11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arguments/Return values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fa2-7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f12-17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fs2-11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f18-27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Saved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ft8-11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f28-31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8372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Append .s (single), .d (double), .q (quad) for precision. I.e.,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fadd.d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cs typeface="Arial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Arithmetic operations</a:t>
            </a:r>
            <a:r>
              <a:rPr lang="en-US" sz="2400" b="1" dirty="0">
                <a:latin typeface="+mj-lt"/>
                <a:cs typeface="Arial" charset="0"/>
              </a:rPr>
              <a:t>: </a:t>
            </a:r>
          </a:p>
          <a:p>
            <a:pPr algn="just"/>
            <a:r>
              <a:rPr lang="en-US" sz="2400" b="1" dirty="0">
                <a:latin typeface="+mj-lt"/>
                <a:cs typeface="Arial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fsqrt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fmax</a:t>
            </a:r>
            <a:r>
              <a:rPr lang="en-US" sz="2400" dirty="0">
                <a:latin typeface="+mj-lt"/>
                <a:cs typeface="Arial" charset="0"/>
              </a:rPr>
              <a:t>, multiply-add 	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fnmsub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Other instructions: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move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fmv.x.w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fmv.w.x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convert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fcvt.w.s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fcvt.s.w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etc.)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comparison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feq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classify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fclass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sign injection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   See Appendix B for additional RISC-V floating-point instructions.</a:t>
            </a: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5049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Multiply-Add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3200" dirty="0">
                <a:latin typeface="+mj-lt"/>
                <a:cs typeface="Arial" charset="0"/>
              </a:rPr>
              <a:t> is the most critical instruction for signal processing programs.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Requires four registers.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fmadd.f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f1, f2, f3, f4	 # f1 = f2 x f3 + f4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61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0995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scores base address, s1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t2, zero, 200      # t2 = 200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       # ft0 = 10.0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fcvt.s.w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ft0, 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 s1, t2, done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&gt;=200?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 t0, s1, 2        # t0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  t0, t0, s0       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address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flw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fadd.s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ft1, ft1, ft0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]+10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fsw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= t1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 s1, s1, 1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j      for              # 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0508C-DD7F-465F-A91F-943E2680B13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14400"/>
            <a:ext cx="3409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Arial" charset="0"/>
              </a:rPr>
              <a:t>float</a:t>
            </a:r>
            <a:r>
              <a:rPr lang="da-DK" sz="1600" dirty="0">
                <a:latin typeface="Courier New" pitchFamily="49" charset="0"/>
                <a:cs typeface="Arial" charset="0"/>
              </a:rPr>
              <a:t> scores[200];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for (i=0; i&lt;200; i=i+1)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  scores[i]=scores[i]+10;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653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A15816-8F50-466B-AD15-4F7CB614BAC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Use R-, I-, and S-type formats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Introduce another format for multiply-add instructions that have 4 register operands: R4-type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7044258-EE93-4F65-92A4-00DB4CA97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15208"/>
              </p:ext>
            </p:extLst>
          </p:nvPr>
        </p:nvGraphicFramePr>
        <p:xfrm>
          <a:off x="1219200" y="3124200"/>
          <a:ext cx="7506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24715" imgH="541574" progId="Visio.Drawing.11">
                  <p:embed/>
                </p:oleObj>
              </mc:Choice>
              <mc:Fallback>
                <p:oleObj name="Visio" r:id="rId4" imgW="2424715" imgH="541574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124200"/>
                        <a:ext cx="750693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55160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Exceptions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660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4000" b="1" dirty="0">
                <a:solidFill>
                  <a:srgbClr val="0070C0"/>
                </a:solidFill>
              </a:rPr>
              <a:t>Smaller is Faster</a:t>
            </a:r>
          </a:p>
          <a:p>
            <a:r>
              <a:rPr lang="en-US" sz="3600" dirty="0"/>
              <a:t>RISC-V includes only a small number of registers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6075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Unscheduled function call to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exception handler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Caused by: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Hardware, also called an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interrupt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keyboard 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Software, also called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traps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undefined instruction</a:t>
            </a:r>
            <a:endParaRPr lang="en-US" sz="2600" dirty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When exception occurs, the processor: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Records the cause of the exception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Jumps to exception handler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Returns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76685658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Causes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181</a:t>
            </a:fld>
            <a:endParaRPr lang="en-US" dirty="0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4375F592-DCFF-491C-8F52-65429248C26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8921539"/>
              </p:ext>
            </p:extLst>
          </p:nvPr>
        </p:nvGraphicFramePr>
        <p:xfrm>
          <a:off x="996950" y="1082040"/>
          <a:ext cx="7086600" cy="4937760"/>
        </p:xfrm>
        <a:graphic>
          <a:graphicData uri="http://schemas.openxmlformats.org/drawingml/2006/table">
            <a:tbl>
              <a:tblPr/>
              <a:tblGrid>
                <a:gridCol w="441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Illegal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82398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21125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2427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U-Mode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4233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S-Mode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4893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M-Mode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759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Privilege Levels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RISC-V, exceptions occur at various </a:t>
            </a:r>
            <a:r>
              <a:rPr lang="en-US" sz="2800" b="1" dirty="0"/>
              <a:t>privilege levels</a:t>
            </a:r>
            <a:r>
              <a:rPr lang="en-US" sz="2800" dirty="0"/>
              <a:t>.</a:t>
            </a:r>
          </a:p>
          <a:p>
            <a:r>
              <a:rPr lang="en-US" sz="2800" dirty="0"/>
              <a:t>Privilege levels limit access to memory or certain (privileged) instructions.</a:t>
            </a:r>
          </a:p>
          <a:p>
            <a:r>
              <a:rPr lang="en-US" sz="2800" dirty="0"/>
              <a:t>RISC-V privilege modes are (from highest to lowest):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Machine</a:t>
            </a:r>
            <a:r>
              <a:rPr lang="en-US" sz="2600" dirty="0"/>
              <a:t> mode (bare metal)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System</a:t>
            </a:r>
            <a:r>
              <a:rPr lang="en-US" sz="2600" dirty="0"/>
              <a:t> mode (operating system)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User</a:t>
            </a:r>
            <a:r>
              <a:rPr lang="en-US" sz="2600" dirty="0"/>
              <a:t> mode (user program)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Hypervisor</a:t>
            </a:r>
            <a:r>
              <a:rPr lang="en-US" sz="2600" dirty="0"/>
              <a:t> mode (to support virtual machines)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For example, a program running in M-mode (machine mode) can access all memory or instructions – it has the highest privilege level.</a:t>
            </a:r>
          </a:p>
          <a:p>
            <a:pPr lvl="1">
              <a:spcBef>
                <a:spcPts val="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817555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Each privilege level has registers to handle exceptions</a:t>
            </a:r>
          </a:p>
          <a:p>
            <a:r>
              <a:rPr lang="en-US" sz="2800" dirty="0">
                <a:latin typeface="+mj-lt"/>
              </a:rPr>
              <a:t>These registers are called control and status registers (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CSRRs</a:t>
            </a:r>
            <a:r>
              <a:rPr lang="en-US" sz="2800" dirty="0">
                <a:latin typeface="+mj-lt"/>
              </a:rPr>
              <a:t>)</a:t>
            </a:r>
          </a:p>
          <a:p>
            <a:r>
              <a:rPr lang="en-US" sz="2800" dirty="0">
                <a:latin typeface="+mj-lt"/>
              </a:rPr>
              <a:t>We discuss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M-mode</a:t>
            </a:r>
            <a:r>
              <a:rPr lang="en-US" sz="2800" dirty="0">
                <a:latin typeface="+mj-lt"/>
              </a:rPr>
              <a:t> (machine mode) exceptions, but other modes are similar</a:t>
            </a:r>
          </a:p>
          <a:p>
            <a:r>
              <a:rPr lang="en-US" sz="2800" dirty="0">
                <a:latin typeface="+mj-lt"/>
              </a:rPr>
              <a:t>M-mode registers used to handle exceptions are: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(Likewise, S-mode exception registers are: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sepc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sz="2400" dirty="0">
                <a:latin typeface="+mj-lt"/>
              </a:rPr>
              <a:t>; and so on for the other modes.)</a:t>
            </a:r>
          </a:p>
        </p:txBody>
      </p:sp>
    </p:spTree>
    <p:extLst>
      <p:ext uri="{BB962C8B-B14F-4D97-AF65-F5344CB8AC3E}">
        <p14:creationId xmlns:p14="http://schemas.microsoft.com/office/powerpoint/2010/main" val="150550466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CSRRs are not part of register file</a:t>
            </a:r>
          </a:p>
          <a:p>
            <a:r>
              <a:rPr lang="en-US" dirty="0"/>
              <a:t>M-mode CSRRs used to handle exceptions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mtvec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dirty="0">
                <a:latin typeface="+mj-lt"/>
              </a:rPr>
              <a:t>holds address of exception handler code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mcause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Records cause of exception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mepc</a:t>
            </a:r>
            <a:r>
              <a:rPr lang="en-US" dirty="0"/>
              <a:t> (Exception PC): </a:t>
            </a:r>
            <a:r>
              <a:rPr lang="en-US" sz="2800" dirty="0"/>
              <a:t>Records PC where exception occurred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mscratch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scratch space in memory for exception handlers</a:t>
            </a:r>
          </a:p>
        </p:txBody>
      </p:sp>
    </p:spTree>
    <p:extLst>
      <p:ext uri="{BB962C8B-B14F-4D97-AF65-F5344CB8AC3E}">
        <p14:creationId xmlns:p14="http://schemas.microsoft.com/office/powerpoint/2010/main" val="58446655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Exception-Related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privileged instructions</a:t>
            </a:r>
            <a:r>
              <a:rPr lang="en-US" dirty="0"/>
              <a:t> (because they access CSRRs)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  </a:t>
            </a:r>
            <a:r>
              <a:rPr lang="en-US" dirty="0">
                <a:latin typeface="+mj-lt"/>
              </a:rPr>
              <a:t>CSR register read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csrw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  </a:t>
            </a:r>
            <a:r>
              <a:rPr lang="en-US" sz="2800" dirty="0"/>
              <a:t>CSR register 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csrrw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CSR register read/write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:    returns to address held in </a:t>
            </a:r>
            <a:r>
              <a:rPr lang="en-US" dirty="0" err="1"/>
              <a:t>mepc</a:t>
            </a:r>
            <a:endParaRPr lang="en-US" sz="2800" dirty="0"/>
          </a:p>
          <a:p>
            <a:r>
              <a:rPr lang="en-US" b="1" dirty="0">
                <a:solidFill>
                  <a:srgbClr val="0070C0"/>
                </a:solidFill>
              </a:rPr>
              <a:t>Examples: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csrr</a:t>
            </a:r>
            <a:r>
              <a:rPr lang="en-US" sz="2400" dirty="0">
                <a:latin typeface="Courier New" pitchFamily="49" charset="0"/>
              </a:rPr>
              <a:t> t1,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t1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t2         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= t2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cwrrw</a:t>
            </a:r>
            <a:r>
              <a:rPr lang="en-US" sz="2400" dirty="0">
                <a:latin typeface="Courier New" pitchFamily="49" charset="0"/>
              </a:rPr>
              <a:t> t0,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, t1 # t0 =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                       #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= t1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94292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Handler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processor </a:t>
            </a:r>
            <a:r>
              <a:rPr lang="en-US" b="1" dirty="0"/>
              <a:t>detects an exception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jumps to exception handler </a:t>
            </a:r>
            <a:r>
              <a:rPr lang="en-US" dirty="0"/>
              <a:t>address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exception handler then:</a:t>
            </a:r>
          </a:p>
          <a:p>
            <a:pPr lvl="2"/>
            <a:r>
              <a:rPr lang="en-US" b="1" dirty="0"/>
              <a:t>saves registers </a:t>
            </a:r>
            <a:r>
              <a:rPr lang="en-US" dirty="0"/>
              <a:t>on small stack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/>
              <a:t> (CSR read) to </a:t>
            </a:r>
            <a:r>
              <a:rPr lang="en-US" b="1" dirty="0"/>
              <a:t>look at cause </a:t>
            </a:r>
            <a:r>
              <a:rPr lang="en-US" dirty="0"/>
              <a:t>of exception (in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Handles exception</a:t>
            </a:r>
          </a:p>
          <a:p>
            <a:pPr lvl="2"/>
            <a:r>
              <a:rPr lang="en-US" dirty="0"/>
              <a:t>When finished, optionally </a:t>
            </a:r>
            <a:r>
              <a:rPr lang="en-US" b="1" dirty="0"/>
              <a:t>increments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b="1" dirty="0"/>
              <a:t> by 4</a:t>
            </a:r>
            <a:r>
              <a:rPr lang="en-US" dirty="0"/>
              <a:t> and </a:t>
            </a:r>
            <a:r>
              <a:rPr lang="en-US" b="1" dirty="0"/>
              <a:t>restores registers </a:t>
            </a:r>
            <a:r>
              <a:rPr lang="en-US" dirty="0"/>
              <a:t>from memory</a:t>
            </a:r>
          </a:p>
          <a:p>
            <a:pPr lvl="2"/>
            <a:r>
              <a:rPr lang="en-US" dirty="0"/>
              <a:t>And then either </a:t>
            </a:r>
            <a:r>
              <a:rPr lang="en-US" b="1" dirty="0"/>
              <a:t>aborts</a:t>
            </a:r>
            <a:r>
              <a:rPr lang="en-US" dirty="0"/>
              <a:t> the program or </a:t>
            </a:r>
            <a:r>
              <a:rPr lang="en-US" b="1" dirty="0"/>
              <a:t>returns to user code</a:t>
            </a:r>
            <a:r>
              <a:rPr lang="en-US" dirty="0"/>
              <a:t> (using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, which returns to address held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69910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Check for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two types of exceptions</a:t>
            </a:r>
            <a:r>
              <a:rPr lang="en-US" dirty="0">
                <a:latin typeface="+mj-lt"/>
              </a:rPr>
              <a:t>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243979414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save registers that will be overwritten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sw    t1, 0(t0)           # [mscratch]   = t1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sw    t2, 4(t0)           # [mscratch+4] = 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check cause of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t1,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# t1=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2           # t2=2 (illegal instruction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illegalinstr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# branch if not an illegal instruction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# t2=exception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t2, 4           # increment 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t2           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done                # restore registers and return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4           # t2=4 (load address misaligned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done        # branch if not a misaligned load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exit                # exit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restore registers and return from the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t1, 0(t0)           # t1 = [mscratch]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t2, 4(t0)           # t2 = [mscratch+4]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mret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 # return to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exit: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...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A75C3-7287-4564-84C6-6D73D6ADB1CA}"/>
              </a:ext>
            </a:extLst>
          </p:cNvPr>
          <p:cNvSpPr txBox="1"/>
          <p:nvPr/>
        </p:nvSpPr>
        <p:spPr>
          <a:xfrm>
            <a:off x="6248400" y="4572000"/>
            <a:ext cx="281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Checks for two types of exceptions: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401398334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E9202-B927-4AE2-B220-1351F530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Register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31322C48-783A-403F-8CBD-C66396493FC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8312075"/>
              </p:ext>
            </p:extLst>
          </p:nvPr>
        </p:nvGraphicFramePr>
        <p:xfrm>
          <a:off x="1066800" y="944880"/>
          <a:ext cx="7162800" cy="515112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zero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Constant value 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Thread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t0-2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x5-7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s0/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 / Frame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a0-1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x10-11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 / return 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a2-7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x12-17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s2-11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x18-27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t3-6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x28-31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7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6 :: Topics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Assembly Language</a:t>
            </a:r>
          </a:p>
          <a:p>
            <a:r>
              <a:rPr lang="en-US" b="1" dirty="0"/>
              <a:t>Programming</a:t>
            </a:r>
          </a:p>
          <a:p>
            <a:r>
              <a:rPr lang="en-US" b="1" dirty="0"/>
              <a:t>Machine Language</a:t>
            </a:r>
          </a:p>
          <a:p>
            <a:r>
              <a:rPr lang="en-US" b="1" dirty="0"/>
              <a:t>Addressing Modes</a:t>
            </a:r>
          </a:p>
          <a:p>
            <a:r>
              <a:rPr lang="en-US" b="1" dirty="0"/>
              <a:t>Lights, Camera, Action: Compiling, Assembly, &amp; Loading</a:t>
            </a:r>
          </a:p>
          <a:p>
            <a:r>
              <a:rPr lang="en-US" b="1" dirty="0"/>
              <a:t>Odds &amp; Ends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Can use either name (i.e.,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sz="2600" dirty="0">
                <a:latin typeface="+mj-lt"/>
                <a:cs typeface="Arial" charset="0"/>
              </a:rPr>
              <a:t>) 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600" dirty="0">
                <a:latin typeface="+mj-lt"/>
                <a:cs typeface="Arial" charset="0"/>
              </a:rPr>
              <a:t>, etc.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Using name is preferred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Registers used for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specific purposes</a:t>
            </a:r>
            <a:r>
              <a:rPr lang="en-US" sz="3200" dirty="0">
                <a:latin typeface="+mj-lt"/>
                <a:cs typeface="Arial" charset="0"/>
              </a:rPr>
              <a:t>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  <a:cs typeface="Arial" charset="0"/>
              </a:rPr>
              <a:t>zero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always holds the </a:t>
            </a:r>
            <a:r>
              <a:rPr lang="en-US" sz="2600" b="1" dirty="0">
                <a:latin typeface="+mj-lt"/>
                <a:cs typeface="Arial" charset="0"/>
              </a:rPr>
              <a:t>constant value 0</a:t>
            </a:r>
            <a:r>
              <a:rPr lang="en-US" sz="2600" dirty="0">
                <a:latin typeface="+mj-lt"/>
                <a:cs typeface="Arial" charset="0"/>
              </a:rPr>
              <a:t>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saved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s0-s11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+mj-lt"/>
                <a:cs typeface="Arial" charset="0"/>
              </a:rPr>
              <a:t>used 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temporary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Courier10 BT" pitchFamily="49" charset="0"/>
                <a:cs typeface="Arial" charset="0"/>
              </a:rPr>
              <a:t>-</a:t>
            </a:r>
            <a:r>
              <a:rPr lang="en-US" sz="2600" dirty="0">
                <a:latin typeface="Courier New" pitchFamily="49" charset="0"/>
                <a:cs typeface="Arial" charset="0"/>
              </a:rPr>
              <a:t>t6</a:t>
            </a:r>
            <a:r>
              <a:rPr lang="en-US" sz="2600" dirty="0">
                <a:latin typeface="+mj-lt"/>
                <a:cs typeface="Arial" charset="0"/>
              </a:rPr>
              <a:t>, used to hold intermediate values during a larger computation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Discuss others later</a:t>
            </a:r>
          </a:p>
        </p:txBody>
      </p:sp>
    </p:spTree>
    <p:extLst>
      <p:ext uri="{BB962C8B-B14F-4D97-AF65-F5344CB8AC3E}">
        <p14:creationId xmlns:p14="http://schemas.microsoft.com/office/powerpoint/2010/main" val="168734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Revisit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b, 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s0, s1, 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F51AC-5903-4E4B-83ED-5559E54D7830}"/>
              </a:ext>
            </a:extLst>
          </p:cNvPr>
          <p:cNvSpPr/>
          <p:nvPr/>
        </p:nvSpPr>
        <p:spPr>
          <a:xfrm>
            <a:off x="1902116" y="4270904"/>
            <a:ext cx="503496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#</a:t>
            </a:r>
            <a:r>
              <a:rPr lang="en-US" sz="2800" dirty="0">
                <a:cs typeface="Arial" charset="0"/>
              </a:rPr>
              <a:t> indicates a single-line comment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D7E2A-59EB-4346-A59D-6BCDEA91E7B1}"/>
              </a:ext>
            </a:extLst>
          </p:cNvPr>
          <p:cNvSpPr/>
          <p:nvPr/>
        </p:nvSpPr>
        <p:spPr>
          <a:xfrm>
            <a:off x="1600200" y="41148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72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+ 6;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s1, 6</a:t>
            </a:r>
          </a:p>
        </p:txBody>
      </p:sp>
    </p:spTree>
    <p:extLst>
      <p:ext uri="{BB962C8B-B14F-4D97-AF65-F5344CB8AC3E}">
        <p14:creationId xmlns:p14="http://schemas.microsoft.com/office/powerpoint/2010/main" val="405776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356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is large, but 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Commonly used variables kept in registers</a:t>
            </a:r>
          </a:p>
        </p:txBody>
      </p:sp>
    </p:spTree>
    <p:extLst>
      <p:ext uri="{BB962C8B-B14F-4D97-AF65-F5344CB8AC3E}">
        <p14:creationId xmlns:p14="http://schemas.microsoft.com/office/powerpoint/2010/main" val="407357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First, we’ll discuss </a:t>
            </a:r>
            <a:r>
              <a:rPr lang="en-US" sz="3200" b="1" dirty="0">
                <a:latin typeface="+mj-lt"/>
                <a:cs typeface="Arial" charset="0"/>
              </a:rPr>
              <a:t>word-addressable </a:t>
            </a: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Then we’ll discuss </a:t>
            </a:r>
            <a:r>
              <a:rPr lang="en-US" sz="3200" b="1" dirty="0">
                <a:latin typeface="+mj-lt"/>
                <a:cs typeface="Arial" charset="0"/>
              </a:rPr>
              <a:t>byte-addressable</a:t>
            </a:r>
            <a:r>
              <a:rPr lang="en-US" sz="3200" dirty="0">
                <a:latin typeface="+mj-lt"/>
                <a:cs typeface="Arial" charset="0"/>
              </a:rPr>
              <a:t>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3200" dirty="0">
                <a:latin typeface="+mj-lt"/>
                <a:cs typeface="Arial" charset="0"/>
              </a:rPr>
              <a:t>	     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35A75-AF8A-4AB2-91E6-B4175AAB6BD8}"/>
              </a:ext>
            </a:extLst>
          </p:cNvPr>
          <p:cNvSpPr/>
          <p:nvPr/>
        </p:nvSpPr>
        <p:spPr>
          <a:xfrm>
            <a:off x="1600200" y="38862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Each 32-bit data word has a unique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48AE-815C-4B66-A1D7-72DCACB53AA9}"/>
              </a:ext>
            </a:extLst>
          </p:cNvPr>
          <p:cNvSpPr txBox="1"/>
          <p:nvPr/>
        </p:nvSpPr>
        <p:spPr>
          <a:xfrm>
            <a:off x="1371600" y="57266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RISC-V uses </a:t>
            </a:r>
            <a:r>
              <a:rPr lang="en-US" b="1" dirty="0">
                <a:solidFill>
                  <a:srgbClr val="0070C0"/>
                </a:solidFill>
              </a:rPr>
              <a:t>byte-addressable</a:t>
            </a:r>
            <a:r>
              <a:rPr lang="en-US" dirty="0"/>
              <a:t> memory, which we’ll talk about next.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A458FE-0688-467F-8436-E21CFBECA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38302"/>
              </p:ext>
            </p:extLst>
          </p:nvPr>
        </p:nvGraphicFramePr>
        <p:xfrm>
          <a:off x="1974111" y="2069068"/>
          <a:ext cx="518868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24277" imgH="1569563" progId="Visio.Drawing.15">
                  <p:embed/>
                </p:oleObj>
              </mc:Choice>
              <mc:Fallback>
                <p:oleObj name="Visio" r:id="rId4" imgW="2324277" imgH="15695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4111" y="2069068"/>
                        <a:ext cx="518868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97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read called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Format: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t1, 5(s0)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destination, offset(base)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Address 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 </a:t>
            </a:r>
            <a:r>
              <a:rPr lang="en-US" sz="2600" i="1" dirty="0">
                <a:latin typeface="+mj-lt"/>
                <a:cs typeface="Arial" charset="0"/>
              </a:rPr>
              <a:t>base address</a:t>
            </a:r>
            <a:r>
              <a:rPr lang="en-US" sz="2600" dirty="0">
                <a:latin typeface="+mj-lt"/>
                <a:cs typeface="Arial" charset="0"/>
              </a:rPr>
              <a:t> (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) to the </a:t>
            </a:r>
            <a:r>
              <a:rPr lang="en-US" sz="2600" i="1" dirty="0">
                <a:latin typeface="+mj-lt"/>
                <a:cs typeface="Arial" charset="0"/>
              </a:rPr>
              <a:t>offset </a:t>
            </a:r>
            <a:r>
              <a:rPr lang="en-US" sz="2600" dirty="0">
                <a:latin typeface="+mj-lt"/>
                <a:cs typeface="Arial" charset="0"/>
              </a:rPr>
              <a:t>(5)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address = </a:t>
            </a:r>
            <a:r>
              <a:rPr lang="en-US" sz="2600" dirty="0">
                <a:latin typeface="+mj-lt"/>
                <a:cs typeface="Courier New" pitchFamily="49" charset="0"/>
              </a:rPr>
              <a:t>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sz="2600" dirty="0">
                <a:latin typeface="+mj-lt"/>
                <a:cs typeface="Arial" charset="0"/>
              </a:rPr>
              <a:t>holds the data value at address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endParaRPr lang="en-US" sz="500" b="1" dirty="0">
              <a:latin typeface="Times New Roman" pitchFamily="18" charset="0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500" b="1" dirty="0">
                <a:latin typeface="Times New Roman" pitchFamily="18" charset="0"/>
                <a:cs typeface="Arial" charset="0"/>
              </a:rPr>
              <a:t>                                      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latin typeface="+mj-lt"/>
                <a:cs typeface="Arial" charset="0"/>
              </a:rPr>
              <a:t>Any register </a:t>
            </a:r>
            <a:r>
              <a:rPr lang="en-US" sz="2600" dirty="0">
                <a:latin typeface="+mj-lt"/>
                <a:cs typeface="Arial" charset="0"/>
              </a:rPr>
              <a:t>may be used as base address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90775-D4C0-4E46-BB11-E96EAA4F673F}"/>
              </a:ext>
            </a:extLst>
          </p:cNvPr>
          <p:cNvSpPr/>
          <p:nvPr/>
        </p:nvSpPr>
        <p:spPr>
          <a:xfrm>
            <a:off x="1371600" y="5791200"/>
            <a:ext cx="5791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2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605687-C4A0-4C41-B5DA-9A822FC84EF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address = (</a:t>
            </a:r>
            <a:r>
              <a:rPr lang="en-US" sz="2400" dirty="0">
                <a:latin typeface="+mj-lt"/>
                <a:cs typeface="Courier New" pitchFamily="49" charset="0"/>
              </a:rPr>
              <a:t>0 </a:t>
            </a:r>
            <a:r>
              <a:rPr lang="en-US" sz="2400" dirty="0">
                <a:latin typeface="+mj-lt"/>
                <a:cs typeface="Arial" charset="0"/>
              </a:rPr>
              <a:t>+ 1) =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s3</a:t>
            </a:r>
            <a:r>
              <a:rPr lang="en-US" sz="2400" dirty="0">
                <a:latin typeface="+mj-lt"/>
                <a:cs typeface="Arial" charset="0"/>
              </a:rPr>
              <a:t> = 0xF2F1AC07 after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8FC7E-8232-43C1-AED4-B4FADAC64F2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2895600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1(zero) # read memory word 1 into s3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7CB599-9549-45D8-873E-E7891FEF2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60050"/>
              </p:ext>
            </p:extLst>
          </p:nvPr>
        </p:nvGraphicFramePr>
        <p:xfrm>
          <a:off x="2133600" y="3659371"/>
          <a:ext cx="4419600" cy="255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8105" imgH="1287890" progId="Visio.Drawing.15">
                  <p:embed/>
                </p:oleObj>
              </mc:Choice>
              <mc:Fallback>
                <p:oleObj name="Visio" r:id="rId5" imgW="2328105" imgH="12878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659371"/>
                        <a:ext cx="4419600" cy="255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8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write is called a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store word</a:t>
            </a:r>
            <a:r>
              <a:rPr lang="en-US" sz="3200" dirty="0">
                <a:latin typeface="+mj-lt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8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/>
              <a:t>Jumping up a few levels of abstraction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programmer’s view of computer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&amp; operand locations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Microarchitecture: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how to implement an architecture in hardware (covered in Chapter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Example: </a:t>
            </a:r>
            <a:r>
              <a:rPr lang="en-US" sz="2800" dirty="0">
                <a:latin typeface="+mj-lt"/>
                <a:cs typeface="Arial" charset="0"/>
              </a:rPr>
              <a:t>Write (store) the value in </a:t>
            </a:r>
            <a:r>
              <a:rPr lang="en-US" sz="2800" dirty="0">
                <a:latin typeface="Courier New" pitchFamily="49" charset="0"/>
                <a:cs typeface="Arial" charset="0"/>
              </a:rPr>
              <a:t>t4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into memory address 3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 the base address (</a:t>
            </a:r>
            <a:r>
              <a:rPr lang="en-US" sz="2000" dirty="0">
                <a:latin typeface="Courier New" pitchFamily="49" charset="0"/>
                <a:cs typeface="Arial" charset="0"/>
              </a:rPr>
              <a:t>zero</a:t>
            </a:r>
            <a:r>
              <a:rPr lang="en-US" sz="2000" dirty="0">
                <a:latin typeface="+mj-lt"/>
                <a:cs typeface="Arial" charset="0"/>
              </a:rPr>
              <a:t>) to the offset (0x3)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address: (0 + 0x3) = 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example,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en-US" sz="2000" dirty="0">
                <a:latin typeface="+mj-lt"/>
                <a:cs typeface="Arial" charset="0"/>
              </a:rPr>
              <a:t> holds the value 0xFEEDCABB, then after this instruction completes, word 3 in memory will contain that value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AD954-33C1-4EB1-BB1D-56235461550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3090576"/>
            <a:ext cx="6400800" cy="200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t4, 0x3(zero)  # write the value in 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# to memory word 3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BE967B2-B73F-4701-B4DE-0308EE51D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21098"/>
              </p:ext>
            </p:extLst>
          </p:nvPr>
        </p:nvGraphicFramePr>
        <p:xfrm>
          <a:off x="2209800" y="4038600"/>
          <a:ext cx="4038600" cy="233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24277" imgH="1340916" progId="Visio.Drawing.15">
                  <p:embed/>
                </p:oleObj>
              </mc:Choice>
              <mc:Fallback>
                <p:oleObj name="Visio" r:id="rId6" imgW="2324277" imgH="134091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7CB599-9549-45D8-873E-E7891FEF23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4038600" cy="2331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6FFC1A-42AA-4895-B4CE-EC85CCD91940}"/>
              </a:ext>
            </a:extLst>
          </p:cNvPr>
          <p:cNvSpPr txBox="1"/>
          <p:nvPr/>
        </p:nvSpPr>
        <p:spPr>
          <a:xfrm>
            <a:off x="247650" y="3200400"/>
            <a:ext cx="1752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800" dirty="0">
                <a:latin typeface="+mj-lt"/>
                <a:cs typeface="Arial" charset="0"/>
              </a:rPr>
              <a:t>Offset can be written in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decimal</a:t>
            </a:r>
            <a:r>
              <a:rPr lang="en-US" sz="1800" dirty="0">
                <a:latin typeface="+mj-lt"/>
                <a:cs typeface="Arial" charset="0"/>
              </a:rPr>
              <a:t> (default) or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hexadecimal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A9EBC-4641-499F-BCE8-A6D0D1B12597}"/>
              </a:ext>
            </a:extLst>
          </p:cNvPr>
          <p:cNvSpPr/>
          <p:nvPr/>
        </p:nvSpPr>
        <p:spPr>
          <a:xfrm>
            <a:off x="247650" y="3124200"/>
            <a:ext cx="1504950" cy="1600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E78B2-F120-42DB-926E-2DA695943EFF}"/>
              </a:ext>
            </a:extLst>
          </p:cNvPr>
          <p:cNvGrpSpPr/>
          <p:nvPr/>
        </p:nvGrpSpPr>
        <p:grpSpPr>
          <a:xfrm>
            <a:off x="2209800" y="4069778"/>
            <a:ext cx="4419600" cy="2254822"/>
            <a:chOff x="2209800" y="4069778"/>
            <a:chExt cx="4419600" cy="2254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20DD11-B07C-43F3-99FE-EB6F75C7A396}"/>
                </a:ext>
              </a:extLst>
            </p:cNvPr>
            <p:cNvSpPr/>
            <p:nvPr/>
          </p:nvSpPr>
          <p:spPr>
            <a:xfrm>
              <a:off x="2209800" y="4114800"/>
              <a:ext cx="44196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B8C2EC7-D945-434F-BBAD-E669A838D5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924737"/>
                </p:ext>
              </p:extLst>
            </p:nvPr>
          </p:nvGraphicFramePr>
          <p:xfrm>
            <a:off x="2209800" y="4069778"/>
            <a:ext cx="4038600" cy="224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2328105" imgH="1287890" progId="Visio.Drawing.15">
                    <p:embed/>
                  </p:oleObj>
                </mc:Choice>
                <mc:Fallback>
                  <p:oleObj name="Visio" r:id="rId8" imgW="2328105" imgH="1287890" progId="Visio.Drawing.15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FBE967B2-B73F-4701-B4DE-0308EE51DF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09800" y="4069778"/>
                          <a:ext cx="4038600" cy="22467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40934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data byte has a unique 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Load/store words or single bytes: load byte 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800" dirty="0">
                <a:latin typeface="+mj-lt"/>
                <a:cs typeface="Arial" charset="0"/>
              </a:rPr>
              <a:t>) and store byte (</a:t>
            </a:r>
            <a:r>
              <a:rPr lang="en-US" sz="2800" dirty="0">
                <a:latin typeface="Courier New" pitchFamily="49" charset="0"/>
                <a:cs typeface="Arial" charset="0"/>
              </a:rPr>
              <a:t>sb</a:t>
            </a:r>
            <a:r>
              <a:rPr lang="en-US" sz="2800" dirty="0">
                <a:latin typeface="+mj-lt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32-bit word = 4 bytes, so word address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increments by 4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D36F50-6127-459E-8FAC-1566EB93C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17908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42505" imgH="1505084" progId="Visio.Drawing.15">
                  <p:embed/>
                </p:oleObj>
              </mc:Choice>
              <mc:Fallback>
                <p:oleObj name="Visio" r:id="rId4" imgW="3242505" imgH="15050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53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2 is 2 </a:t>
            </a:r>
            <a:r>
              <a:rPr lang="en-US" sz="2600" dirty="0">
                <a:latin typeface="+mj-lt"/>
                <a:cs typeface="Times New Roman" pitchFamily="18" charset="0"/>
              </a:rPr>
              <a:t>× </a:t>
            </a:r>
            <a:r>
              <a:rPr lang="en-US" sz="2600" dirty="0">
                <a:latin typeface="+mj-lt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10 is 10 </a:t>
            </a:r>
            <a:r>
              <a:rPr lang="en-US" sz="2600" dirty="0">
                <a:latin typeface="+mj-lt"/>
                <a:cs typeface="Times New Roman" pitchFamily="18" charset="0"/>
              </a:rPr>
              <a:t>× 4 = 40  (0x28)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byte-addressed</a:t>
            </a:r>
            <a:r>
              <a:rPr lang="en-US" sz="3200" dirty="0">
                <a:latin typeface="+mj-lt"/>
                <a:cs typeface="Arial" charset="0"/>
              </a:rPr>
              <a:t>, not word-addressed</a:t>
            </a:r>
          </a:p>
        </p:txBody>
      </p:sp>
    </p:spTree>
    <p:extLst>
      <p:ext uri="{BB962C8B-B14F-4D97-AF65-F5344CB8AC3E}">
        <p14:creationId xmlns:p14="http://schemas.microsoft.com/office/powerpoint/2010/main" val="3788722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Load a word of data at memory address 8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holds the value 0x1EE2842 after 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758FA-1A97-4E76-A1F0-57CCAE5E7DE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514600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8(zero)  # read word at address 8 into s3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4B5177C-FEFE-495A-B48E-ED06F6420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20646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42505" imgH="1505084" progId="Visio.Drawing.15">
                  <p:embed/>
                </p:oleObj>
              </mc:Choice>
              <mc:Fallback>
                <p:oleObj name="Visio" r:id="rId5" imgW="3242505" imgH="150508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D36F50-6127-459E-8FAC-1566EB93C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25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Example:</a:t>
            </a:r>
            <a:r>
              <a:rPr lang="en-US" sz="2400" dirty="0">
                <a:latin typeface="+mj-lt"/>
                <a:cs typeface="Arial" charset="0"/>
              </a:rPr>
              <a:t> store the value held in </a:t>
            </a:r>
            <a:r>
              <a:rPr lang="en-US" sz="2400" dirty="0">
                <a:latin typeface="Courier New" pitchFamily="49" charset="0"/>
                <a:cs typeface="Arial" charset="0"/>
              </a:rPr>
              <a:t>t7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into memory address 0x10 (16)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en-US" sz="2000" dirty="0">
                <a:latin typeface="+mj-lt"/>
                <a:cs typeface="Arial" charset="0"/>
              </a:rPr>
              <a:t> holds the value 0xAABBCCDD, then after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>
                <a:latin typeface="+mj-lt"/>
                <a:cs typeface="Arial" charset="0"/>
              </a:rPr>
              <a:t> completes, word 4 (at address 0x10) in memory will contain that value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4A91A6-B7C7-4AD4-9937-9A278BCDB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15155"/>
              </p:ext>
            </p:extLst>
          </p:nvPr>
        </p:nvGraphicFramePr>
        <p:xfrm>
          <a:off x="1671519" y="3299345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242505" imgH="1505084" progId="Visio.Drawing.15">
                  <p:embed/>
                </p:oleObj>
              </mc:Choice>
              <mc:Fallback>
                <p:oleObj name="Visio" r:id="rId6" imgW="3242505" imgH="1505084" progId="Visio.Drawing.1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4B5177C-FEFE-495A-B48E-ED06F6420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1519" y="3299345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D505A9-820F-4511-B9D7-86BA16D30C0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2432453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t7, 0x10(zero)  # write t7 into address 16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C2A8A-2F02-4542-9B96-C0EBC558AED2}"/>
              </a:ext>
            </a:extLst>
          </p:cNvPr>
          <p:cNvGrpSpPr/>
          <p:nvPr/>
        </p:nvGrpSpPr>
        <p:grpSpPr>
          <a:xfrm>
            <a:off x="1447800" y="3200400"/>
            <a:ext cx="6781800" cy="3140998"/>
            <a:chOff x="1447800" y="3200400"/>
            <a:chExt cx="6781800" cy="3140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C8677-6779-4067-94EC-A57A23C4B667}"/>
                </a:ext>
              </a:extLst>
            </p:cNvPr>
            <p:cNvSpPr/>
            <p:nvPr/>
          </p:nvSpPr>
          <p:spPr>
            <a:xfrm>
              <a:off x="1447800" y="3200400"/>
              <a:ext cx="6781800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9D2BA583-CA83-47E3-9C7A-7F815D74AE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639823"/>
                </p:ext>
              </p:extLst>
            </p:nvPr>
          </p:nvGraphicFramePr>
          <p:xfrm>
            <a:off x="1669248" y="3299345"/>
            <a:ext cx="6253281" cy="304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3242505" imgH="1505084" progId="Visio.Drawing.15">
                    <p:embed/>
                  </p:oleObj>
                </mc:Choice>
                <mc:Fallback>
                  <p:oleObj name="Visio" r:id="rId8" imgW="3242505" imgH="1505084" progId="Visio.Drawing.15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044A91A6-B7C7-4AD4-9937-9A278BCDB3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69248" y="3299345"/>
                          <a:ext cx="6253281" cy="30420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4998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Generating Constants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5963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12-Bit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12-bit signed constants (</a:t>
            </a:r>
            <a:r>
              <a:rPr lang="en-US" sz="3200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 usin</a:t>
            </a:r>
            <a:r>
              <a:rPr lang="en-US" sz="3200" dirty="0">
                <a:latin typeface="Times New Roman" pitchFamily="18" charset="0"/>
                <a:cs typeface="Arial" charset="0"/>
              </a:rPr>
              <a:t>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Any immediate that needs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more than 12 bits </a:t>
            </a:r>
            <a:r>
              <a:rPr lang="en-US" sz="3200" dirty="0">
                <a:latin typeface="+mj-lt"/>
                <a:cs typeface="Arial" charset="0"/>
              </a:rPr>
              <a:t>cannot use this method.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A4F97AD-ACE7-4DD1-85B6-4A17D6FDA59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</a:t>
            </a:r>
            <a:r>
              <a:rPr lang="en-US" dirty="0">
                <a:latin typeface="Courier New" pitchFamily="49" charset="0"/>
                <a:cs typeface="Arial" charset="0"/>
              </a:rPr>
              <a:t>-372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b = a + 6;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6DC016-FE2A-4DC3-A991-DD03A3D0C35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2057400"/>
            <a:ext cx="312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zero, -372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s1, s0, 6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6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Use load upper immediate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dirty="0">
                <a:cs typeface="Arial" charset="0"/>
              </a:rPr>
              <a:t>and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cs typeface="Arial" charset="0"/>
              </a:rPr>
              <a:t>puts an immediate in the upper 20 bits of destination register and 0’s in lower 12 bits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F4AD15-65FE-4BB6-9E29-D208229ED47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1242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B03D65D-924F-435C-8F10-420698F7A2E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86400" y="31242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0x765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B93DF-211C-4DED-B785-F8218546B679}"/>
              </a:ext>
            </a:extLst>
          </p:cNvPr>
          <p:cNvSpPr/>
          <p:nvPr/>
        </p:nvSpPr>
        <p:spPr>
          <a:xfrm>
            <a:off x="720300" y="4713982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cs typeface="Arial" charset="0"/>
              </a:rPr>
              <a:t>Remember that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cs typeface="Arial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sign-extends</a:t>
            </a:r>
            <a:r>
              <a:rPr lang="en-US" sz="3200" dirty="0">
                <a:cs typeface="Arial" charset="0"/>
              </a:rPr>
              <a:t> its 12-bit immediate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bit 11 </a:t>
            </a:r>
            <a:r>
              <a:rPr lang="en-US" sz="3200" dirty="0">
                <a:latin typeface="+mj-lt"/>
                <a:cs typeface="Arial" charset="0"/>
              </a:rPr>
              <a:t>of 32-bit constant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, increment upper 20 bits by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7E4D02-5412-465F-A79C-0832EF8841B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331303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8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E</a:t>
            </a:r>
            <a:r>
              <a:rPr lang="en-US" sz="1800" dirty="0">
                <a:latin typeface="Courier New" pitchFamily="49" charset="0"/>
                <a:cs typeface="Arial" charset="0"/>
              </a:rPr>
              <a:t>AB;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DEB0C21-3AEE-40A8-9839-3D817FD86D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  <a:r>
              <a:rPr lang="en-US" sz="1800" dirty="0">
                <a:latin typeface="Courier New" pitchFamily="49" charset="0"/>
                <a:cs typeface="Arial" charset="0"/>
              </a:rPr>
              <a:t>	# s0 = 0xFEDC9000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-341 	# s0 = 0xFEDC9000 + 0xFFFFFEAB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				#    = 0xFEDC8EAB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72E6E-1276-4110-9FA7-80941E8CF576}"/>
              </a:ext>
            </a:extLst>
          </p:cNvPr>
          <p:cNvSpPr/>
          <p:nvPr/>
        </p:nvSpPr>
        <p:spPr>
          <a:xfrm>
            <a:off x="5410200" y="2590800"/>
            <a:ext cx="2196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Note: </a:t>
            </a:r>
            <a:r>
              <a:rPr lang="en-US" sz="2000" dirty="0">
                <a:cs typeface="Arial" charset="0"/>
              </a:rPr>
              <a:t>-341 = 0xEAB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953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Logical / Shift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81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Assembly Language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Instructions:</a:t>
            </a:r>
            <a:r>
              <a:rPr lang="en-US" dirty="0"/>
              <a:t> commands 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Assembly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Machine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RISC-V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</a:t>
            </a:r>
            <a:r>
              <a:rPr lang="en-US" sz="2600" dirty="0" err="1"/>
              <a:t>Krste</a:t>
            </a:r>
            <a:r>
              <a:rPr lang="en-US" sz="2600" dirty="0"/>
              <a:t> </a:t>
            </a:r>
            <a:r>
              <a:rPr lang="en-US" sz="2600" dirty="0" err="1"/>
              <a:t>Asanovic</a:t>
            </a:r>
            <a:r>
              <a:rPr lang="en-US" sz="2600" dirty="0"/>
              <a:t>, David Patterson and their colleagues at UC Berkeley in 2010.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First widely accepted open-source computer architecture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Once you’ve learned one architecture, it’s easier to learn others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88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Written at higher level of abstraction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  <a:r>
              <a:rPr lang="en-US" sz="3200" dirty="0">
                <a:latin typeface="+mj-lt"/>
                <a:cs typeface="Arial" charset="0"/>
              </a:rPr>
              <a:t> loops, conditional statements, arrays, function calls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First, introduce instructions that support these: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Logical operations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Shift instructions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Multiplication &amp; division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Branches &amp; Jumps</a:t>
            </a:r>
          </a:p>
        </p:txBody>
      </p:sp>
    </p:spTree>
    <p:extLst>
      <p:ext uri="{BB962C8B-B14F-4D97-AF65-F5344CB8AC3E}">
        <p14:creationId xmlns:p14="http://schemas.microsoft.com/office/powerpoint/2010/main" val="1067514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Ada Lovelace, 1815-1852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371600"/>
            <a:ext cx="457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She was the daughter of the poet Lord Byron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FE6D9A0-49E9-4DBF-A553-646FA44161C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09080"/>
            <a:ext cx="3581400" cy="50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374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 err="1">
                <a:latin typeface="Courier New" pitchFamily="49" charset="0"/>
                <a:cs typeface="Arial" charset="0"/>
              </a:rPr>
              <a:t>xor</a:t>
            </a:r>
            <a:endParaRPr lang="en-US" sz="3600" b="1" dirty="0">
              <a:latin typeface="Courier New" pitchFamily="49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masking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or: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combining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2400" dirty="0">
                <a:latin typeface="Courier New" pitchFamily="49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inverting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XOR -1 = NOT A   (remember that -1 = 0xFFFFFFFF)</a:t>
            </a:r>
          </a:p>
        </p:txBody>
      </p:sp>
    </p:spTree>
    <p:extLst>
      <p:ext uri="{BB962C8B-B14F-4D97-AF65-F5344CB8AC3E}">
        <p14:creationId xmlns:p14="http://schemas.microsoft.com/office/powerpoint/2010/main" val="4032280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4789F4A-89C0-476F-8039-1B309A520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771" y="1447800"/>
          <a:ext cx="786230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65597" imgH="1334608" progId="Visio.Drawing.11">
                  <p:embed/>
                </p:oleObj>
              </mc:Choice>
              <mc:Fallback>
                <p:oleObj name="Visio" r:id="rId3" imgW="3465597" imgH="1334608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4789F4A-89C0-476F-8039-1B309A520D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771" y="1447800"/>
                        <a:ext cx="786230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054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7C227-2A3D-4067-90A2-56402A48AFE9}"/>
              </a:ext>
            </a:extLst>
          </p:cNvPr>
          <p:cNvSpPr/>
          <p:nvPr/>
        </p:nvSpPr>
        <p:spPr>
          <a:xfrm>
            <a:off x="508450" y="5334000"/>
            <a:ext cx="8311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Arial" charset="0"/>
              </a:rPr>
              <a:t>-1484 = </a:t>
            </a: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0xA34 </a:t>
            </a:r>
            <a:r>
              <a:rPr lang="en-US" sz="2800" dirty="0">
                <a:cs typeface="Arial" charset="0"/>
              </a:rPr>
              <a:t>in 12-bit 2’s complement representation.</a:t>
            </a:r>
            <a:endParaRPr lang="en-US" sz="28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18A4249-AFC1-4EDE-B6CC-0D9D550B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05580"/>
          <a:ext cx="8486781" cy="343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51380" imgH="1478834" progId="Visio.Drawing.11">
                  <p:embed/>
                </p:oleObj>
              </mc:Choice>
              <mc:Fallback>
                <p:oleObj name="Visio" r:id="rId4" imgW="3651380" imgH="1478834" progId="Visio.Drawing.1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18A4249-AFC1-4EDE-B6CC-0D9D550B07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305580"/>
                        <a:ext cx="8486781" cy="343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5C13AC7-87B2-45A4-8F7B-41A280DDEB7E}"/>
              </a:ext>
            </a:extLst>
          </p:cNvPr>
          <p:cNvSpPr/>
          <p:nvPr/>
        </p:nvSpPr>
        <p:spPr>
          <a:xfrm>
            <a:off x="4038600" y="3581400"/>
            <a:ext cx="485780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44EEB-0AB3-462C-83F2-8778E0849CCB}"/>
              </a:ext>
            </a:extLst>
          </p:cNvPr>
          <p:cNvSpPr/>
          <p:nvPr/>
        </p:nvSpPr>
        <p:spPr>
          <a:xfrm>
            <a:off x="4632960" y="3554730"/>
            <a:ext cx="4943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54B83-BF03-44DC-9C2E-4D6E2E20FD5E}"/>
              </a:ext>
            </a:extLst>
          </p:cNvPr>
          <p:cNvSpPr/>
          <p:nvPr/>
        </p:nvSpPr>
        <p:spPr>
          <a:xfrm>
            <a:off x="5196840" y="355791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6C1415-3B53-4143-BA73-4150D5456067}"/>
              </a:ext>
            </a:extLst>
          </p:cNvPr>
          <p:cNvSpPr/>
          <p:nvPr/>
        </p:nvSpPr>
        <p:spPr>
          <a:xfrm>
            <a:off x="5815010" y="353124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6F854F-79E1-41FF-9001-957BB104DCBB}"/>
              </a:ext>
            </a:extLst>
          </p:cNvPr>
          <p:cNvSpPr/>
          <p:nvPr/>
        </p:nvSpPr>
        <p:spPr>
          <a:xfrm>
            <a:off x="6400800" y="3581400"/>
            <a:ext cx="490519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5D843-38C4-4457-B10C-A9654D29438D}"/>
              </a:ext>
            </a:extLst>
          </p:cNvPr>
          <p:cNvSpPr/>
          <p:nvPr/>
        </p:nvSpPr>
        <p:spPr>
          <a:xfrm>
            <a:off x="6995160" y="3554730"/>
            <a:ext cx="49816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8EA0F-9567-49D2-9DCD-8C86A07D52F1}"/>
              </a:ext>
            </a:extLst>
          </p:cNvPr>
          <p:cNvSpPr/>
          <p:nvPr/>
        </p:nvSpPr>
        <p:spPr>
          <a:xfrm>
            <a:off x="7561879" y="3554730"/>
            <a:ext cx="52008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A15D32-002F-4F9A-B4F4-F34DCDA739A7}"/>
              </a:ext>
            </a:extLst>
          </p:cNvPr>
          <p:cNvSpPr/>
          <p:nvPr/>
        </p:nvSpPr>
        <p:spPr>
          <a:xfrm>
            <a:off x="8150519" y="3528060"/>
            <a:ext cx="54675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7D5536-1819-4418-8733-FFB245032FF6}"/>
              </a:ext>
            </a:extLst>
          </p:cNvPr>
          <p:cNvSpPr/>
          <p:nvPr/>
        </p:nvSpPr>
        <p:spPr>
          <a:xfrm>
            <a:off x="4038600" y="3955653"/>
            <a:ext cx="48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D9D6E2-CAA3-42F5-AB77-6BB40CECB33B}"/>
              </a:ext>
            </a:extLst>
          </p:cNvPr>
          <p:cNvSpPr/>
          <p:nvPr/>
        </p:nvSpPr>
        <p:spPr>
          <a:xfrm>
            <a:off x="461772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8A743C-DC2E-4BCA-A65F-15B27CEDF4F6}"/>
              </a:ext>
            </a:extLst>
          </p:cNvPr>
          <p:cNvSpPr/>
          <p:nvPr/>
        </p:nvSpPr>
        <p:spPr>
          <a:xfrm>
            <a:off x="5196840" y="393216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19A8E4-EE42-4F6C-8A75-78287CCA9FC0}"/>
              </a:ext>
            </a:extLst>
          </p:cNvPr>
          <p:cNvSpPr/>
          <p:nvPr/>
        </p:nvSpPr>
        <p:spPr>
          <a:xfrm>
            <a:off x="581501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AB68-B3C9-4B5D-9EA1-2AA3F82178E2}"/>
              </a:ext>
            </a:extLst>
          </p:cNvPr>
          <p:cNvSpPr/>
          <p:nvPr/>
        </p:nvSpPr>
        <p:spPr>
          <a:xfrm>
            <a:off x="6391280" y="3955653"/>
            <a:ext cx="50003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1DDD29-63D9-4711-B6F1-887EE56500E2}"/>
              </a:ext>
            </a:extLst>
          </p:cNvPr>
          <p:cNvSpPr/>
          <p:nvPr/>
        </p:nvSpPr>
        <p:spPr>
          <a:xfrm>
            <a:off x="698373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BEEA98-4CD9-43C3-969E-ECE75B53982D}"/>
              </a:ext>
            </a:extLst>
          </p:cNvPr>
          <p:cNvSpPr/>
          <p:nvPr/>
        </p:nvSpPr>
        <p:spPr>
          <a:xfrm>
            <a:off x="757237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CD8D2-A534-43FD-B90D-003573526B02}"/>
              </a:ext>
            </a:extLst>
          </p:cNvPr>
          <p:cNvSpPr/>
          <p:nvPr/>
        </p:nvSpPr>
        <p:spPr>
          <a:xfrm>
            <a:off x="816482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9B616-3411-4053-A6E1-4CD940038CC4}"/>
              </a:ext>
            </a:extLst>
          </p:cNvPr>
          <p:cNvSpPr/>
          <p:nvPr/>
        </p:nvSpPr>
        <p:spPr>
          <a:xfrm>
            <a:off x="4033840" y="436332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C1582-C6A5-4848-B2F5-63E7367C92F9}"/>
              </a:ext>
            </a:extLst>
          </p:cNvPr>
          <p:cNvSpPr/>
          <p:nvPr/>
        </p:nvSpPr>
        <p:spPr>
          <a:xfrm>
            <a:off x="462058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F13240-67B2-492F-9531-0950ADBBB715}"/>
              </a:ext>
            </a:extLst>
          </p:cNvPr>
          <p:cNvSpPr/>
          <p:nvPr/>
        </p:nvSpPr>
        <p:spPr>
          <a:xfrm>
            <a:off x="5214940" y="433983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72BF90-8819-4E33-A7D2-BE312A386D9B}"/>
              </a:ext>
            </a:extLst>
          </p:cNvPr>
          <p:cNvSpPr/>
          <p:nvPr/>
        </p:nvSpPr>
        <p:spPr>
          <a:xfrm>
            <a:off x="5817870" y="4370070"/>
            <a:ext cx="509590" cy="271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9A855-4157-4708-8C64-86562B11AFAC}"/>
              </a:ext>
            </a:extLst>
          </p:cNvPr>
          <p:cNvSpPr/>
          <p:nvPr/>
        </p:nvSpPr>
        <p:spPr>
          <a:xfrm>
            <a:off x="6394140" y="4363323"/>
            <a:ext cx="49717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FFACCA-4675-4F32-BD6B-7FA0C744ECA1}"/>
              </a:ext>
            </a:extLst>
          </p:cNvPr>
          <p:cNvSpPr/>
          <p:nvPr/>
        </p:nvSpPr>
        <p:spPr>
          <a:xfrm>
            <a:off x="6986590" y="4336653"/>
            <a:ext cx="50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1D4579-A4DF-4A6D-87F5-66CA1CAF07DA}"/>
              </a:ext>
            </a:extLst>
          </p:cNvPr>
          <p:cNvSpPr/>
          <p:nvPr/>
        </p:nvSpPr>
        <p:spPr>
          <a:xfrm>
            <a:off x="757523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C0C0A2-C55E-44C3-812D-D58E95837438}"/>
              </a:ext>
            </a:extLst>
          </p:cNvPr>
          <p:cNvSpPr/>
          <p:nvPr/>
        </p:nvSpPr>
        <p:spPr>
          <a:xfrm>
            <a:off x="8167680" y="4370070"/>
            <a:ext cx="509590" cy="298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in (lower 5 bits of) a register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&lt;&lt;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&gt;&gt;&gt; 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9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an immediate between 0 to 31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23 # t0 = t1 &lt;&lt; 23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18 # t0 = t1 &gt;&gt; 18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5 # t0 = t1 &gt;&gt;&gt; 5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5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Multiplication and Division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6155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32 </a:t>
            </a:r>
            <a:r>
              <a:rPr lang="en-US" sz="3200" dirty="0">
                <a:cs typeface="Times New Roman" pitchFamily="18" charset="0"/>
              </a:rPr>
              <a:t>× 32 multiplication → 64 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s3, s1, s2</a:t>
            </a:r>
            <a:endParaRPr lang="en-US" sz="2400" b="1" dirty="0">
              <a:solidFill>
                <a:srgbClr val="0070C0"/>
              </a:solidFill>
              <a:cs typeface="Arial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s3</a:t>
            </a:r>
            <a:r>
              <a:rPr lang="en-US" sz="2400" dirty="0">
                <a:cs typeface="Arial" charset="0"/>
              </a:rPr>
              <a:t> = lower 32 bits of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s4, s1, s2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  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s4</a:t>
            </a:r>
            <a:r>
              <a:rPr lang="en-US" sz="2400" dirty="0">
                <a:cs typeface="Arial" charset="0"/>
              </a:rPr>
              <a:t> = upper 32 bits of result, treats operands as signed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Courier New" panose="02070309020205020404" pitchFamily="49" charset="0"/>
              </a:rPr>
              <a:t>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400" dirty="0">
                <a:cs typeface="Courier New" panose="02070309020205020404" pitchFamily="49" charset="0"/>
              </a:rPr>
              <a:t>}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s1 </a:t>
            </a:r>
            <a:r>
              <a:rPr lang="en-US" sz="2400" dirty="0"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Example: </a:t>
            </a:r>
            <a:r>
              <a:rPr lang="en-US" sz="3200" dirty="0">
                <a:cs typeface="Arial" charset="0"/>
              </a:rPr>
              <a:t>	</a:t>
            </a:r>
            <a:r>
              <a:rPr lang="en-US" sz="2400" dirty="0">
                <a:cs typeface="Arial" charset="0"/>
              </a:rPr>
              <a:t>s1 = 0x40000000 = 2</a:t>
            </a:r>
            <a:r>
              <a:rPr lang="en-US" sz="2400" baseline="30000" dirty="0">
                <a:cs typeface="Arial" charset="0"/>
              </a:rPr>
              <a:t>30</a:t>
            </a:r>
            <a:r>
              <a:rPr lang="en-US" sz="2400" dirty="0">
                <a:cs typeface="Arial" charset="0"/>
              </a:rPr>
              <a:t>; s2 = 0x80000000 = -2</a:t>
            </a:r>
            <a:r>
              <a:rPr lang="en-US" sz="2400" baseline="30000" dirty="0">
                <a:cs typeface="Arial" charset="0"/>
              </a:rPr>
              <a:t>31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x s2 = -2</a:t>
            </a:r>
            <a:r>
              <a:rPr lang="en-US" sz="2400" baseline="30000" dirty="0">
                <a:cs typeface="Arial" charset="0"/>
              </a:rPr>
              <a:t>61</a:t>
            </a:r>
            <a:r>
              <a:rPr lang="en-US" sz="2400" dirty="0">
                <a:cs typeface="Arial" charset="0"/>
              </a:rPr>
              <a:t> = 0xE0000000 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s4  = 0xE0000000; s3 = 0x00000000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 </a:t>
            </a:r>
            <a:endParaRPr lang="en-US" sz="32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3200" baseline="30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82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32-bit division → 32-bit quotient &amp; remainder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div  s3, s1, s2  # s3 = s1/s2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rem  s4, s1, s2  # s4 = s1%s2</a:t>
            </a: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Example: 	</a:t>
            </a:r>
            <a:r>
              <a:rPr lang="en-US" sz="2400" dirty="0">
                <a:cs typeface="Arial" charset="0"/>
              </a:rPr>
              <a:t>s1 = 0x00000011 = 17; s2 = 0x00000003 = 3</a:t>
            </a:r>
            <a:endParaRPr lang="en-US" sz="24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/ s2 = 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s1 % s2 = 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s3  = 0x00000005; s4 = 0x00000002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Kriste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Asanovic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Professor</a:t>
            </a:r>
            <a:r>
              <a:rPr lang="en-US" sz="2800" b="1" dirty="0"/>
              <a:t> </a:t>
            </a:r>
            <a:r>
              <a:rPr lang="en-US" sz="2800" dirty="0"/>
              <a:t>of Computer Science at the University of California, Berkeley</a:t>
            </a:r>
          </a:p>
          <a:p>
            <a:r>
              <a:rPr lang="en-US" sz="2800" dirty="0"/>
              <a:t>Developed RISC-V during one summer</a:t>
            </a:r>
          </a:p>
          <a:p>
            <a:r>
              <a:rPr lang="en-US" sz="2800" dirty="0"/>
              <a:t>Chairman of the Board of the RISC-V Foundation</a:t>
            </a:r>
          </a:p>
          <a:p>
            <a:r>
              <a:rPr lang="en-US" sz="2800" dirty="0"/>
              <a:t>Co-Founder of </a:t>
            </a:r>
            <a:r>
              <a:rPr lang="en-US" sz="2800" dirty="0" err="1"/>
              <a:t>SiFive</a:t>
            </a:r>
            <a:r>
              <a:rPr lang="en-US" sz="2800" dirty="0"/>
              <a:t>, a company that commercializes and develops supporting tools for RISC-V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[Krste]">
            <a:extLst>
              <a:ext uri="{FF2B5EF4-FFF2-40B4-BE49-F238E27FC236}">
                <a16:creationId xmlns:a16="http://schemas.microsoft.com/office/drawing/2014/main" id="{C36959FA-230A-4568-8E17-E24C8017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971800" cy="39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92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Branches &amp; Jumps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1420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Execute instructions out of sequence</a:t>
            </a:r>
          </a:p>
          <a:p>
            <a:r>
              <a:rPr lang="en-US" dirty="0"/>
              <a:t>Types of branches: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Conditional</a:t>
            </a: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less than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greater than or equal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Unconditional</a:t>
            </a: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/>
              <a:t>)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11FAD99-30F5-4B10-9732-295C827F2B69}"/>
              </a:ext>
            </a:extLst>
          </p:cNvPr>
          <p:cNvSpPr/>
          <p:nvPr/>
        </p:nvSpPr>
        <p:spPr>
          <a:xfrm>
            <a:off x="5486400" y="4648200"/>
            <a:ext cx="381000" cy="1219200"/>
          </a:xfrm>
          <a:prstGeom prst="rightBracket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121CA-68DD-4C9B-BDC5-960292E4A7D3}"/>
              </a:ext>
            </a:extLst>
          </p:cNvPr>
          <p:cNvSpPr/>
          <p:nvPr/>
        </p:nvSpPr>
        <p:spPr>
          <a:xfrm>
            <a:off x="6096000" y="4419600"/>
            <a:ext cx="167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We’ll talk about these when discuss function calls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9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EA21F-99B5-4AB7-8B1B-2D2611514C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s0, zero, 4    	# s0 = 0 + 4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zero, 1    	# s1 = 0 + 1 = 1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slli s1, s1, 2   	# s1 = 1 &lt;&lt; 2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beq  s0, s1, target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s1, 1        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sub  s1, s1, s0   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  s1, s1, s0  	# 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997EDA7-4D82-478C-A12E-6A4C59E1A8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50895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Labels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indicate instruction location. They can’t be reserved words and must be followed by a colon (:)</a:t>
            </a:r>
          </a:p>
        </p:txBody>
      </p:sp>
    </p:spTree>
    <p:extLst>
      <p:ext uri="{BB962C8B-B14F-4D97-AF65-F5344CB8AC3E}">
        <p14:creationId xmlns:p14="http://schemas.microsoft.com/office/powerpoint/2010/main" val="4136414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596A1F-721E-4B60-9A8E-90E647756ED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s0, zero, 4         # 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zero, 1         # 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slli</a:t>
            </a:r>
            <a:r>
              <a:rPr lang="en-US" sz="2000" dirty="0">
                <a:latin typeface="Courier New" pitchFamily="49" charset="0"/>
              </a:rPr>
              <a:t> 	s1, s1, 2           # 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s0, s1, target	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s1, 1      	  # 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sub  	s1, s1, s0  	  # 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add  	s1, s1, s0  	  # s1 = 1 + 4 = 5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20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2A7BC-907A-4FF1-86D6-88D3885F6B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 j        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srai</a:t>
            </a:r>
            <a:r>
              <a:rPr lang="en-US" sz="2000" dirty="0">
                <a:latin typeface="Courier New" pitchFamily="49" charset="0"/>
              </a:rPr>
              <a:t>     s1, s1, 2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    s1, s1, 1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sub      s1, s1, s0 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add  	s1, s1, s0  	# 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21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Conditional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Statements &amp; Loops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72759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Statements &amp;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4BD21F-EBD4-400F-9057-83B4FFD8A53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Conditional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Loops</a:t>
            </a:r>
            <a:endParaRPr lang="en-US" dirty="0"/>
          </a:p>
          <a:p>
            <a:pPr lvl="1"/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pPr lvl="1"/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1460982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B6F106-6C53-426F-84E6-8B596A3A12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2DAC5C-C137-4CEB-814B-8EBE8920621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s0, s0, s3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1FB23D54-F630-469E-B609-CC0BAC184E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6431F08-DF15-4B5B-BE0A-B726DE03201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64AB1-A016-4A30-91CB-5E2335E8A0A1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2F562F-0C89-488F-A5D5-01799394367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44E366-E952-47C0-9483-1F261181FE0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s3 = 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j 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 s0, s0, 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188F6D58-3157-4DD3-9A21-D3A5639B260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DBB6C2D-4D8E-4B6A-8E92-C8B63913F1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pow, 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930914"/>
            <a:ext cx="701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pow == 128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pow != 128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572000" y="23622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6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David Patterson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990600"/>
            <a:ext cx="50292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Professor of Computer Science at the University of California, Berkeley since 1976</a:t>
            </a:r>
          </a:p>
          <a:p>
            <a:r>
              <a:rPr lang="en-US" sz="2500" dirty="0"/>
              <a:t>Coinvented the Reduced Instruction Set Computer (</a:t>
            </a:r>
            <a:r>
              <a:rPr lang="en-US" sz="2500" b="1" dirty="0"/>
              <a:t>RISC</a:t>
            </a:r>
            <a:r>
              <a:rPr lang="en-US" sz="2500" dirty="0"/>
              <a:t>) with John Hennessy in the 1980’s</a:t>
            </a:r>
          </a:p>
          <a:p>
            <a:r>
              <a:rPr lang="en-US" sz="2500" dirty="0"/>
              <a:t>Founding member of RISC-V team.</a:t>
            </a:r>
          </a:p>
          <a:p>
            <a:r>
              <a:rPr lang="en-US" sz="2500" dirty="0"/>
              <a:t>Was given the Turing Award (with John Hennessy) for pioneering a quantitative approach to the design and evaluation of computer architectures.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2" descr="David A Patterson.jpg">
            <a:extLst>
              <a:ext uri="{FF2B5EF4-FFF2-40B4-BE49-F238E27FC236}">
                <a16:creationId xmlns:a16="http://schemas.microsoft.com/office/drawing/2014/main" id="{767F2663-3376-422D-A44C-B453CCB37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r="30908"/>
          <a:stretch/>
        </p:blipFill>
        <p:spPr bwMode="auto">
          <a:xfrm>
            <a:off x="5562600" y="1612400"/>
            <a:ext cx="3157135" cy="33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35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9927D9A-5A5F-4D12-A94F-E6524EAE7F9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statement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before</a:t>
            </a:r>
            <a:r>
              <a:rPr lang="en-US" sz="2400" dirty="0"/>
              <a:t> the loop begins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tested </a:t>
            </a:r>
            <a:r>
              <a:rPr lang="en-US" sz="2400" b="1" dirty="0"/>
              <a:t>at the beginning </a:t>
            </a:r>
            <a:r>
              <a:rPr lang="en-US" sz="2400" dirty="0"/>
              <a:t>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at the </a:t>
            </a:r>
            <a:r>
              <a:rPr lang="en-US" sz="2400" b="1" dirty="0"/>
              <a:t>end</a:t>
            </a:r>
            <a:r>
              <a:rPr lang="en-US" sz="2400" dirty="0"/>
              <a:t>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each time </a:t>
            </a:r>
            <a:r>
              <a:rPr lang="en-US" sz="2400" dirty="0"/>
              <a:t>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073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91E136-87BD-4571-8C99-7A9C60F8104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78C65F-2205-4040-ACDA-CB015B64B3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s0,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4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4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Comparison: Version 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00600" y="9906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s0,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zero,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BBD70-C4AD-4258-9E82-991896D5D1A8}"/>
              </a:ext>
            </a:extLst>
          </p:cNvPr>
          <p:cNvSpPr txBox="1"/>
          <p:nvPr/>
        </p:nvSpPr>
        <p:spPr>
          <a:xfrm>
            <a:off x="4838700" y="4724400"/>
            <a:ext cx="41529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set if less than instruction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t2, s0, t0</a:t>
            </a:r>
            <a:r>
              <a:rPr lang="en-US" sz="1800" dirty="0">
                <a:latin typeface="+mj-lt"/>
                <a:cs typeface="Arial" charset="0"/>
              </a:rPr>
              <a:t>   #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1800" dirty="0">
                <a:latin typeface="+mj-lt"/>
                <a:cs typeface="Arial" charset="0"/>
              </a:rPr>
              <a:t> 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800" dirty="0">
                <a:latin typeface="+mj-lt"/>
                <a:cs typeface="Arial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1800" dirty="0">
                <a:latin typeface="+mj-lt"/>
                <a:cs typeface="Arial" charset="0"/>
              </a:rPr>
              <a:t> = 1</a:t>
            </a:r>
          </a:p>
          <a:p>
            <a:r>
              <a:rPr lang="en-US" dirty="0">
                <a:latin typeface="+mj-lt"/>
                <a:cs typeface="Arial" charset="0"/>
              </a:rPr>
              <a:t>                                        # otherwise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+mj-lt"/>
                <a:cs typeface="Arial" charset="0"/>
              </a:rPr>
              <a:t> = 0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Arrays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74773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Access large 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Index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access each element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4294909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Base address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= 0x123B4780 (address of first element, </a:t>
            </a:r>
            <a:r>
              <a:rPr lang="en-US" sz="3200" dirty="0">
                <a:latin typeface="Courier New" pitchFamily="49" charset="0"/>
                <a:cs typeface="Arial" charset="0"/>
              </a:rPr>
              <a:t>array[0]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 step in accessing an array: load base address into a register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0FFC0C-51D0-403C-9492-0F2F585A2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33126"/>
              </p:ext>
            </p:extLst>
          </p:nvPr>
        </p:nvGraphicFramePr>
        <p:xfrm>
          <a:off x="3124200" y="3810000"/>
          <a:ext cx="2438400" cy="246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30609" imgH="1645920" progId="Visio.Drawing.15">
                  <p:embed/>
                </p:oleObj>
              </mc:Choice>
              <mc:Fallback>
                <p:oleObj name="Visio" r:id="rId4" imgW="1630609" imgH="16459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3810000"/>
                        <a:ext cx="2438400" cy="246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628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s0 = array base address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s0, 0x123B4        	# 0x123B4 in upper 20 bits of s0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s0, s0, 0x780        	# s0 = 0x123B4780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array[0] = t1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array[1] = t1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D8367A1-F14E-44B4-94D1-D1649CAF7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47811"/>
              </p:ext>
            </p:extLst>
          </p:nvPr>
        </p:nvGraphicFramePr>
        <p:xfrm>
          <a:off x="5867400" y="914400"/>
          <a:ext cx="2133600" cy="215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30609" imgH="1645920" progId="Visio.Drawing.15">
                  <p:embed/>
                </p:oleObj>
              </mc:Choice>
              <mc:Fallback>
                <p:oleObj name="Visio" r:id="rId5" imgW="1630609" imgH="164592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F0FFC0C-51D0-403C-9492-0F2F585A2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914400"/>
                        <a:ext cx="2133600" cy="215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99576B-3878-41D6-BE75-E3C14B59464A}"/>
              </a:ext>
            </a:extLst>
          </p:cNvPr>
          <p:cNvSpPr/>
          <p:nvPr/>
        </p:nvSpPr>
        <p:spPr>
          <a:xfrm>
            <a:off x="622300" y="3068774"/>
            <a:ext cx="8293100" cy="29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1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array[1000];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		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i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54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s0 = array base address, 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s0, 0x23B8F         # 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s0, s0, 0x400       # s0 = 0x23B8F400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zero,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t2, zero, 1000      # 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bge</a:t>
            </a:r>
            <a:r>
              <a:rPr lang="en-US" sz="1600" dirty="0">
                <a:latin typeface="Courier New" pitchFamily="49" charset="0"/>
              </a:rPr>
              <a:t>  s1, t2, done  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t0, s1, 2           # 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t0, t0, s0    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t1, 0(t0)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t1, t1, 3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t1, 0(t0)   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s1, 1  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John Hennessy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C2D4E65-B366-4D5C-962D-8265ACB3DCD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65"/>
          <a:stretch/>
        </p:blipFill>
        <p:spPr bwMode="auto">
          <a:xfrm>
            <a:off x="6073775" y="1466850"/>
            <a:ext cx="26892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49966493-1791-4E77-843E-8E7F1B6E5D2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28600" y="914400"/>
            <a:ext cx="5867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President of Stanford University from 2000 - 2016.</a:t>
            </a:r>
          </a:p>
          <a:p>
            <a:r>
              <a:rPr lang="en-US" sz="2600" dirty="0"/>
              <a:t>Professor of Electrical Engineering and Computer Science at Stanford since 1977</a:t>
            </a:r>
          </a:p>
          <a:p>
            <a:r>
              <a:rPr lang="en-US" sz="2600" dirty="0"/>
              <a:t>Coinvented the Reduced Instruction Set Computer (</a:t>
            </a:r>
            <a:r>
              <a:rPr lang="en-US" sz="2600" b="1" dirty="0"/>
              <a:t>RISC</a:t>
            </a:r>
            <a:r>
              <a:rPr lang="en-US" sz="2600" dirty="0"/>
              <a:t>) with David Patterson in the 1980’s</a:t>
            </a:r>
          </a:p>
          <a:p>
            <a:r>
              <a:rPr lang="en-US" sz="2600" dirty="0"/>
              <a:t>Was given the Turing Award (with David Patterson) for pioneering a quantitative approach to the design and evaluation of computer architectures.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90652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10E76F-968A-4824-8471-22B439BC92C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ASCII:</a:t>
            </a:r>
            <a:r>
              <a:rPr lang="en-US" i="1" dirty="0"/>
              <a:t> American Standard Code for Information Interchange</a:t>
            </a:r>
            <a:endParaRPr lang="en-US" dirty="0"/>
          </a:p>
          <a:p>
            <a:r>
              <a:rPr lang="en-US" sz="3600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</p:spTree>
    <p:extLst>
      <p:ext uri="{BB962C8B-B14F-4D97-AF65-F5344CB8AC3E}">
        <p14:creationId xmlns:p14="http://schemas.microsoft.com/office/powerpoint/2010/main" val="4028297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Cast of Characters: ASCII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36FEF-3A8F-4FAE-87F7-176B4E48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53910"/>
              </p:ext>
            </p:extLst>
          </p:nvPr>
        </p:nvGraphicFramePr>
        <p:xfrm>
          <a:off x="762000" y="990600"/>
          <a:ext cx="7696196" cy="51816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88921">
                  <a:extLst>
                    <a:ext uri="{9D8B030D-6E8A-4147-A177-3AD203B41FA5}">
                      <a16:colId xmlns:a16="http://schemas.microsoft.com/office/drawing/2014/main" val="2624652747"/>
                    </a:ext>
                  </a:extLst>
                </a:gridCol>
                <a:gridCol w="810076">
                  <a:extLst>
                    <a:ext uri="{9D8B030D-6E8A-4147-A177-3AD203B41FA5}">
                      <a16:colId xmlns:a16="http://schemas.microsoft.com/office/drawing/2014/main" val="3112043145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2359426"/>
                    </a:ext>
                  </a:extLst>
                </a:gridCol>
                <a:gridCol w="800490">
                  <a:extLst>
                    <a:ext uri="{9D8B030D-6E8A-4147-A177-3AD203B41FA5}">
                      <a16:colId xmlns:a16="http://schemas.microsoft.com/office/drawing/2014/main" val="345784811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35092004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78135222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1492512256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4386411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3613651892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02004353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937144569"/>
                    </a:ext>
                  </a:extLst>
                </a:gridCol>
                <a:gridCol w="753514">
                  <a:extLst>
                    <a:ext uri="{9D8B030D-6E8A-4147-A177-3AD203B41FA5}">
                      <a16:colId xmlns:a16="http://schemas.microsoft.com/office/drawing/2014/main" val="2846840739"/>
                    </a:ext>
                  </a:extLst>
                </a:gridCol>
              </a:tblGrid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4573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@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`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99048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58494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“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715139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48145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469631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13719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&amp;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83246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‘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97651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7062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86330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22674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[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24902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,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\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|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270516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10193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^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967515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?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63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76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of Characters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char 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[80] = “CAT”;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// compute length of string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while (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])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len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zero, 0	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while:  add t0, s0, s1	       # address of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</a:rPr>
              <a:t> t1, 0(t0)             # load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beq</a:t>
            </a:r>
            <a:r>
              <a:rPr lang="en-US" sz="1400" dirty="0">
                <a:latin typeface="Courier New" pitchFamily="49" charset="0"/>
              </a:rPr>
              <a:t>  t1, zero, done      # are we at the end of the string?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s1, 1    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j while                  # repeat while loop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BE12D-52F7-0445-839E-4916099A6E94}"/>
              </a:ext>
            </a:extLst>
          </p:cNvPr>
          <p:cNvSpPr/>
          <p:nvPr/>
        </p:nvSpPr>
        <p:spPr>
          <a:xfrm>
            <a:off x="622300" y="3657600"/>
            <a:ext cx="82931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Function Calls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08687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Caller: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calling function (in this case, </a:t>
            </a:r>
            <a:r>
              <a:rPr lang="en-US">
                <a:latin typeface="Courier New" pitchFamily="49" charset="0"/>
              </a:rPr>
              <a:t>main</a:t>
            </a:r>
            <a:r>
              <a:rPr lang="en-US"/>
              <a:t>)</a:t>
            </a:r>
          </a:p>
          <a:p>
            <a:r>
              <a:rPr lang="en-US" b="1">
                <a:solidFill>
                  <a:srgbClr val="0070C0"/>
                </a:solidFill>
              </a:rPr>
              <a:t>Callee: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called function (in this case,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7C7DBB-C95F-465F-AD62-EA37A94BF2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2362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1386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Simple Function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0E75539-72D1-441D-BE8F-43AB3B9B3DC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3489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value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C46A02-151C-42EE-B235-1D08F1F5CB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3429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644C5-836D-41E5-8CEC-47223BC524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endParaRPr lang="en-US" sz="1700" dirty="0">
              <a:latin typeface="Courier New" pitchFamily="49" charset="0"/>
              <a:cs typeface="Arial" charset="0"/>
            </a:endParaRP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9D8AC-72B0-482B-A329-F0398DD8E8D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simple      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s2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AEF99846-1A74-493B-92EA-3C74877910B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4091000"/>
            <a:ext cx="5715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simple: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= PC + 4 (0x00000304)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	jumps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en-US" sz="2000" dirty="0"/>
              <a:t> label (PC = 0x0000051c)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	PC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(0x00000304)</a:t>
            </a:r>
          </a:p>
        </p:txBody>
      </p:sp>
    </p:spTree>
    <p:extLst>
      <p:ext uri="{BB962C8B-B14F-4D97-AF65-F5344CB8AC3E}">
        <p14:creationId xmlns:p14="http://schemas.microsoft.com/office/powerpoint/2010/main" val="1248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callee</a:t>
            </a:r>
          </a:p>
          <a:p>
            <a:pPr lvl="1"/>
            <a:r>
              <a:rPr lang="en-US" sz="2600" dirty="0"/>
              <a:t>jumps to callee</a:t>
            </a:r>
          </a:p>
          <a:p>
            <a:r>
              <a:rPr lang="en-US" b="1" dirty="0">
                <a:solidFill>
                  <a:srgbClr val="0070C0"/>
                </a:solidFill>
              </a:rPr>
              <a:t>Callee: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function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result 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point 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9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Call Function: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jump and link (</a:t>
            </a:r>
            <a:r>
              <a:rPr lang="en-US" sz="3200" dirty="0" err="1">
                <a:latin typeface="Courier New" pitchFamily="49" charset="0"/>
              </a:rPr>
              <a:t>jal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</a:rPr>
              <a:t>func</a:t>
            </a:r>
            <a:r>
              <a:rPr lang="en-US" sz="3200" dirty="0"/>
              <a:t>) 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from function: jump register (</a:t>
            </a:r>
            <a:r>
              <a:rPr lang="en-US" sz="3200" dirty="0" err="1">
                <a:latin typeface="Courier New" pitchFamily="49" charset="0"/>
              </a:rPr>
              <a:t>jr</a:t>
            </a:r>
            <a:r>
              <a:rPr lang="en-US" sz="3200" dirty="0">
                <a:latin typeface="Courier New" pitchFamily="49" charset="0"/>
              </a:rPr>
              <a:t> ra</a:t>
            </a:r>
            <a:r>
              <a:rPr lang="en-US" sz="3200" dirty="0"/>
              <a:t>)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Arguments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–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a7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 value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</a:p>
          <a:p>
            <a:pPr>
              <a:buFontTx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10865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973E20-FD25-44AF-A001-509BB268277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2, 3, 4, 5</a:t>
            </a:r>
            <a:r>
              <a:rPr lang="en-US" sz="1800" dirty="0">
                <a:latin typeface="Courier New" pitchFamily="49" charset="0"/>
                <a:cs typeface="Arial" charset="0"/>
              </a:rPr>
              <a:t>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result</a:t>
            </a:r>
            <a:r>
              <a:rPr lang="en-US" sz="1800" dirty="0">
                <a:latin typeface="Courier New" pitchFamily="49" charset="0"/>
                <a:cs typeface="Arial" charset="0"/>
              </a:rPr>
              <a:t>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3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92F2E8-79B9-4B2B-AA92-211020A8F5F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162800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s7 = y</a:t>
            </a:r>
          </a:p>
          <a:p>
            <a:r>
              <a:rPr lang="en-US" sz="1700" dirty="0">
                <a:latin typeface="Courier New" pitchFamily="49" charset="0"/>
              </a:rPr>
              <a:t>main: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a0, zero, 2  # argument 0 = 2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a1, zero, 3  # argument 1 = 3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a2, zero, 4  # argument 2 = 4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a3, zero, 5  # argument 3 = 5</a:t>
            </a:r>
          </a:p>
          <a:p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# call function</a:t>
            </a:r>
          </a:p>
          <a:p>
            <a:r>
              <a:rPr lang="en-US" sz="1700" dirty="0">
                <a:latin typeface="Courier New" pitchFamily="49" charset="0"/>
              </a:rPr>
              <a:t>add  s7, a0, zero # y = returned value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add  t0, a0, a1   # t0 = f + g</a:t>
            </a:r>
          </a:p>
          <a:p>
            <a:r>
              <a:rPr lang="en-US" sz="1700" dirty="0">
                <a:latin typeface="Courier New" pitchFamily="49" charset="0"/>
              </a:rPr>
              <a:t>add  t1,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sub  s3,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add  a0, s3, zero # put return value in a0</a:t>
            </a:r>
          </a:p>
          <a:p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1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Architecture Design Principles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/>
              <a:t>Underlying design principles, as articulated by Hennessy 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endParaRPr lang="en-US" sz="2800" b="1" dirty="0">
              <a:solidFill>
                <a:srgbClr val="0070C0"/>
              </a:solidFill>
            </a:endParaRP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Good design demands good compromises</a:t>
            </a:r>
          </a:p>
        </p:txBody>
      </p:sp>
    </p:spTree>
    <p:extLst>
      <p:ext uri="{BB962C8B-B14F-4D97-AF65-F5344CB8AC3E}">
        <p14:creationId xmlns:p14="http://schemas.microsoft.com/office/powerpoint/2010/main" val="16615366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44DCD67-D053-49F4-B849-E56D2A5BCEB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1700" dirty="0">
                <a:latin typeface="Courier New" pitchFamily="49" charset="0"/>
              </a:rPr>
              <a:t>, a0, a1   # t0 = f + g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1700" dirty="0">
                <a:latin typeface="Courier New" pitchFamily="49" charset="0"/>
              </a:rPr>
              <a:t>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1700" dirty="0">
                <a:latin typeface="Courier New" pitchFamily="49" charset="0"/>
              </a:rPr>
              <a:t>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 a0, s3, zero # put return value in a0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16EAAA-6F9E-411F-9ABE-A34CD39B3B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overwrote 3 registers: </a:t>
            </a:r>
            <a:r>
              <a:rPr lang="en-US" sz="2600" dirty="0">
                <a:latin typeface="Courier New" pitchFamily="49" charset="0"/>
              </a:rPr>
              <a:t>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t1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s3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can use </a:t>
            </a:r>
            <a:r>
              <a:rPr lang="en-US" sz="2600" i="1" dirty="0">
                <a:latin typeface="+mj-lt"/>
              </a:rPr>
              <a:t>stack </a:t>
            </a:r>
            <a:r>
              <a:rPr lang="en-US" sz="2600" dirty="0">
                <a:latin typeface="+mj-lt"/>
              </a:rPr>
              <a:t>to temporarily store registers</a:t>
            </a:r>
          </a:p>
        </p:txBody>
      </p:sp>
    </p:spTree>
    <p:extLst>
      <p:ext uri="{BB962C8B-B14F-4D97-AF65-F5344CB8AC3E}">
        <p14:creationId xmlns:p14="http://schemas.microsoft.com/office/powerpoint/2010/main" val="3924349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The Stack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987351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BD6E6D94-A343-4D2F-8AA1-D7DB9E96D5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793682"/>
              </p:ext>
            </p:extLst>
          </p:nvPr>
        </p:nvGraphicFramePr>
        <p:xfrm>
          <a:off x="6145213" y="12192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04900" imgH="1981200" progId="">
                  <p:embed/>
                </p:oleObj>
              </mc:Choice>
              <mc:Fallback>
                <p:oleObj r:id="rId5" imgW="1104900" imgH="1981200" progId="">
                  <p:embed/>
                  <p:pic>
                    <p:nvPicPr>
                      <p:cNvPr id="1078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12192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Like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more memory when more space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less memory when the space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6791052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Stack pointer: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points to top of the stack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663B21-0310-49D8-9CA9-8293872D6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15948"/>
              </p:ext>
            </p:extLst>
          </p:nvPr>
        </p:nvGraphicFramePr>
        <p:xfrm>
          <a:off x="996950" y="2819400"/>
          <a:ext cx="71358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58505" imgH="1291708" progId="Visio.Drawing.15">
                  <p:embed/>
                </p:oleObj>
              </mc:Choice>
              <mc:Fallback>
                <p:oleObj name="Visio" r:id="rId4" imgW="3558505" imgH="129170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950" y="2819400"/>
                        <a:ext cx="71358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2EDB10-BC86-4AE1-9334-07376FD1B3D1}"/>
              </a:ext>
            </a:extLst>
          </p:cNvPr>
          <p:cNvSpPr txBox="1"/>
          <p:nvPr/>
        </p:nvSpPr>
        <p:spPr>
          <a:xfrm>
            <a:off x="1981200" y="5606534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Make room on stack for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 words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835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Functions use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Called functions must have no unintended side effects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overwrites 3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t0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t1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7AF9F0-6E99-440E-9FD2-7E560A2238C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3200400"/>
            <a:ext cx="7772400" cy="29130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diffofsums: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2000">
                <a:latin typeface="Courier New" pitchFamily="49" charset="0"/>
              </a:rPr>
              <a:t>, a0, a1   # t0 = f + g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2000">
                <a:latin typeface="Courier New" pitchFamily="49" charset="0"/>
              </a:rPr>
              <a:t>, a2, a3   # t1 = h + 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sub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2000">
                <a:latin typeface="Courier New" pitchFamily="49" charset="0"/>
              </a:rPr>
              <a:t>, t0, t1   # result = (f + g) − (h + i)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a0, s3, zero # put return value in a0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jr   ra           # return to caller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777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Register Values on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037A82-09A9-4CC5-9E2D-FA217005E47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-12</a:t>
            </a:r>
            <a:r>
              <a:rPr lang="en-US" sz="1800" dirty="0">
                <a:latin typeface="Courier New" pitchFamily="49" charset="0"/>
              </a:rPr>
              <a:t>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three registers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t0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t0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t1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12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22765779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r>
              <a:rPr lang="en-US" sz="4300" dirty="0">
                <a:solidFill>
                  <a:schemeClr val="bg1"/>
                </a:solidFill>
                <a:latin typeface="+mj-lt"/>
              </a:rPr>
              <a:t>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707B8E6-0781-4D07-AB3D-6079A4C69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39436"/>
              </p:ext>
            </p:extLst>
          </p:nvPr>
        </p:nvGraphicFramePr>
        <p:xfrm>
          <a:off x="228600" y="1828802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60117" imgH="1447816" progId="Visio.Drawing.15">
                  <p:embed/>
                </p:oleObj>
              </mc:Choice>
              <mc:Fallback>
                <p:oleObj name="Visio" r:id="rId3" imgW="1360117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828802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F396018-F7ED-4CDB-891C-55A976D1C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96359"/>
              </p:ext>
            </p:extLst>
          </p:nvPr>
        </p:nvGraphicFramePr>
        <p:xfrm>
          <a:off x="3199899" y="1828801"/>
          <a:ext cx="2972301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17533" imgH="1447816" progId="Visio.Drawing.15">
                  <p:embed/>
                </p:oleObj>
              </mc:Choice>
              <mc:Fallback>
                <p:oleObj name="Visio" r:id="rId5" imgW="1417533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9899" y="1828801"/>
                        <a:ext cx="2972301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01FD36-7651-4D36-B9AB-E4B311F48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05339"/>
              </p:ext>
            </p:extLst>
          </p:nvPr>
        </p:nvGraphicFramePr>
        <p:xfrm>
          <a:off x="6256337" y="1828800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306954" imgH="1447816" progId="Visio.Drawing.15">
                  <p:embed/>
                </p:oleObj>
              </mc:Choice>
              <mc:Fallback>
                <p:oleObj name="Visio" r:id="rId7" imgW="1306954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6337" y="1828800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5178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Preserved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E3036A76-3D66-4DD7-9ED5-AC2DB912F9D3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065285"/>
              </p:ext>
            </p:extLst>
          </p:nvPr>
        </p:nvGraphicFramePr>
        <p:xfrm>
          <a:off x="990600" y="1371600"/>
          <a:ext cx="7162800" cy="32766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Callee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Nonpreserved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s0-s11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t0-t6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a0-a7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801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-4</a:t>
            </a:r>
            <a:r>
              <a:rPr lang="en-US" sz="1800" dirty="0">
                <a:latin typeface="Courier New" pitchFamily="49" charset="0"/>
              </a:rPr>
              <a:t> 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one register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$s3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4 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42374042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Optimized 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a0</a:t>
            </a:r>
            <a:r>
              <a:rPr lang="en-US" sz="1800" dirty="0">
                <a:latin typeface="Courier New" pitchFamily="49" charset="0"/>
              </a:rPr>
              <a:t>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a0, t0, t1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336041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205122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Non-leaf function: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dirty="0">
                <a:latin typeface="+mj-lt"/>
              </a:rPr>
              <a:t>	a function that calls another function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func1: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save ra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restore ra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4    # deallocate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ra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707C4-5490-4654-A26D-C78C3B523231}"/>
              </a:ext>
            </a:extLst>
          </p:cNvPr>
          <p:cNvSpPr txBox="1"/>
          <p:nvPr/>
        </p:nvSpPr>
        <p:spPr>
          <a:xfrm>
            <a:off x="1828800" y="55626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Must preserve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dirty="0">
                <a:latin typeface="+mj-lt"/>
              </a:rPr>
              <a:t> before function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9649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f1 (non-leaf function) </a:t>
            </a:r>
            <a:r>
              <a:rPr lang="en-US" sz="1600" dirty="0">
                <a:latin typeface="Courier New" pitchFamily="49" charset="0"/>
              </a:rPr>
              <a:t>uses s4-s5 and needs a0-a1 after call to f2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f1: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-20   # make space on stack for 5 words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a0, 16(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a1, 12(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save ra on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4(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s5,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restore ra (and other regs) from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20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f2 (leaf function)</a:t>
            </a:r>
            <a:r>
              <a:rPr lang="en-US" sz="1600" dirty="0">
                <a:latin typeface="Courier New" pitchFamily="49" charset="0"/>
              </a:rPr>
              <a:t> only uses s4 and calls no functions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f2: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-4    # make space on stack for 1 word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4 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04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DC62B9-5E33-423C-A26F-AAB3B86F4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4746"/>
              </p:ext>
            </p:extLst>
          </p:nvPr>
        </p:nvGraphicFramePr>
        <p:xfrm>
          <a:off x="184150" y="1219200"/>
          <a:ext cx="876726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95871" imgH="1824935" progId="Visio.Drawing.15">
                  <p:embed/>
                </p:oleObj>
              </mc:Choice>
              <mc:Fallback>
                <p:oleObj name="Visio" r:id="rId4" imgW="4495871" imgH="182493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9DC62B9-5E33-423C-A26F-AAB3B86F4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150" y="1219200"/>
                        <a:ext cx="876726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3734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Caller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any needed registers (</a:t>
            </a:r>
            <a:r>
              <a:rPr lang="en-US" sz="2400" dirty="0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t0-t6/a0-a7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a0-a7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Call function: </a:t>
            </a:r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any saved registers</a:t>
            </a:r>
          </a:p>
          <a:p>
            <a:pPr marL="346075" lvl="1" indent="0">
              <a:spcBef>
                <a:spcPts val="0"/>
              </a:spcBef>
              <a:buFont typeface="Arial" pitchFamily="34" charset="0"/>
              <a:buNone/>
            </a:pPr>
            <a:endParaRPr lang="en-US" sz="2400" dirty="0">
              <a:latin typeface="Courier10 BT" pitchFamily="49" charset="0"/>
            </a:endParaRPr>
          </a:p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(s0-s11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Perform function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registers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Return: </a:t>
            </a:r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ra</a:t>
            </a: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37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Recursive 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866460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dirty="0"/>
              <a:t>Function that </a:t>
            </a:r>
            <a:r>
              <a:rPr lang="en-US" sz="3000" b="1" dirty="0">
                <a:solidFill>
                  <a:srgbClr val="0070C0"/>
                </a:solidFill>
              </a:rPr>
              <a:t>calls itself</a:t>
            </a:r>
          </a:p>
          <a:p>
            <a:pPr marL="0">
              <a:spcBef>
                <a:spcPts val="0"/>
              </a:spcBef>
            </a:pPr>
            <a:r>
              <a:rPr lang="en-US" sz="3000" dirty="0"/>
              <a:t>When converting to assembly code: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In the first pass, treat recursive calls as if it’s calling a different function and ignore overwritten registers.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Then save/restore registers on stack as needed.</a:t>
            </a:r>
            <a:endParaRPr lang="en-US" sz="2000" dirty="0">
              <a:latin typeface="+mj-lt"/>
            </a:endParaRP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08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Factorial function:</a:t>
            </a:r>
          </a:p>
          <a:p>
            <a:pPr marL="914400" lvl="1" indent="-457200">
              <a:spcBef>
                <a:spcPts val="0"/>
              </a:spcBef>
            </a:pPr>
            <a:r>
              <a:rPr lang="en-US" sz="2600" dirty="0"/>
              <a:t>factorial(n) = n!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/>
              <a:t>		   = n*(n-1)*(n-2)*(n-3)…*1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1000" dirty="0"/>
          </a:p>
          <a:p>
            <a:pPr marL="914400" lvl="1" indent="-457200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</a:rPr>
              <a:t>Example: </a:t>
            </a:r>
            <a:r>
              <a:rPr lang="en-US" sz="2600" dirty="0">
                <a:latin typeface="+mj-lt"/>
              </a:rPr>
              <a:t>factorial(6) = 6!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6*5*4*3*2*1 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720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4582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5C28AF-F12D-4EC9-9DB6-900CFFD5ECE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Example: n = 3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3*factorial(2)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2*factorial(1)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Thus,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2*1 = 2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3*2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a0,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Problem: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was overwritten by function call!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Must save it (and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on stack before function call.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DA12D-7A95-4610-B5EF-5FAE1AF579DA}"/>
              </a:ext>
            </a:extLst>
          </p:cNvPr>
          <p:cNvSpPr txBox="1"/>
          <p:nvPr/>
        </p:nvSpPr>
        <p:spPr>
          <a:xfrm>
            <a:off x="5282136" y="4434380"/>
            <a:ext cx="44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FFEAA-23C9-41B3-8112-AF6DF7E6E49C}"/>
              </a:ext>
            </a:extLst>
          </p:cNvPr>
          <p:cNvCxnSpPr>
            <a:cxnSpLocks/>
          </p:cNvCxnSpPr>
          <p:nvPr/>
        </p:nvCxnSpPr>
        <p:spPr>
          <a:xfrm>
            <a:off x="5446594" y="4756243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C856F2-3BCA-4867-8796-9FC3CA1F39B2}"/>
              </a:ext>
            </a:extLst>
          </p:cNvPr>
          <p:cNvSpPr txBox="1"/>
          <p:nvPr/>
        </p:nvSpPr>
        <p:spPr>
          <a:xfrm>
            <a:off x="5750028" y="4433247"/>
            <a:ext cx="339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return value: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factorial(n-1)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2DFA6-02B1-43FE-A7D8-EB54CDCC09B4}"/>
              </a:ext>
            </a:extLst>
          </p:cNvPr>
          <p:cNvCxnSpPr>
            <a:cxnSpLocks/>
          </p:cNvCxnSpPr>
          <p:nvPr/>
        </p:nvCxnSpPr>
        <p:spPr>
          <a:xfrm>
            <a:off x="5914487" y="475511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40DD6-9AED-4796-893B-3FF0BBC74870}"/>
              </a:ext>
            </a:extLst>
          </p:cNvPr>
          <p:cNvSpPr/>
          <p:nvPr/>
        </p:nvSpPr>
        <p:spPr>
          <a:xfrm>
            <a:off x="3924300" y="1676400"/>
            <a:ext cx="51435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5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-8   # save regs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restored from stack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so it doesn’t overwrite return value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0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4.9|47.1|3.3|1.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4.1|23.2|58.2|1.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52.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33.2|25.4|38|7.9|27.6|25.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7|21.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7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6.7|17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46384</TotalTime>
  <Words>11383</Words>
  <Application>Microsoft Office PowerPoint</Application>
  <PresentationFormat>On-screen Show (4:3)</PresentationFormat>
  <Paragraphs>2365</Paragraphs>
  <Slides>189</Slides>
  <Notes>189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189</vt:i4>
      </vt:variant>
    </vt:vector>
  </HeadingPairs>
  <TitlesOfParts>
    <vt:vector size="199" baseType="lpstr">
      <vt:lpstr>Arial</vt:lpstr>
      <vt:lpstr>Arial Black</vt:lpstr>
      <vt:lpstr>Calibri</vt:lpstr>
      <vt:lpstr>Courier</vt:lpstr>
      <vt:lpstr>Courier New</vt:lpstr>
      <vt:lpstr>Courier10 BT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Sarah Harris</cp:lastModifiedBy>
  <cp:revision>770</cp:revision>
  <cp:lastPrinted>2020-10-15T19:55:21Z</cp:lastPrinted>
  <dcterms:created xsi:type="dcterms:W3CDTF">2012-08-07T04:56:47Z</dcterms:created>
  <dcterms:modified xsi:type="dcterms:W3CDTF">2021-04-10T17:51:43Z</dcterms:modified>
</cp:coreProperties>
</file>